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7" r:id="rId2"/>
    <p:sldId id="271" r:id="rId3"/>
    <p:sldId id="261" r:id="rId4"/>
    <p:sldId id="259" r:id="rId5"/>
    <p:sldId id="262" r:id="rId6"/>
    <p:sldId id="260" r:id="rId7"/>
    <p:sldId id="272" r:id="rId8"/>
    <p:sldId id="269" r:id="rId9"/>
    <p:sldId id="263" r:id="rId10"/>
    <p:sldId id="264" r:id="rId11"/>
    <p:sldId id="267" r:id="rId12"/>
    <p:sldId id="270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A1"/>
    <a:srgbClr val="051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0924" autoAdjust="0"/>
  </p:normalViewPr>
  <p:slideViewPr>
    <p:cSldViewPr>
      <p:cViewPr varScale="1">
        <p:scale>
          <a:sx n="112" d="100"/>
          <a:sy n="112" d="100"/>
        </p:scale>
        <p:origin x="20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6FF3A-2B45-4C5B-AE55-D8092850B9BA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93BBE-AB4C-44F3-A414-53BFD111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9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A65B3-8BFD-4178-B8EB-3187D31F67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457200"/>
            <a:ext cx="1657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457200"/>
            <a:ext cx="48196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9A597-59C1-4829-8A71-B64B50AFD9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7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A48B6-C8A1-4CEC-B8DD-1960DA3D66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8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C1CD3-C41C-4716-821D-215E43917C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828800"/>
            <a:ext cx="3162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3162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F338A-A80D-48DB-B146-ED48F9457C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0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C293B-C944-4642-8ED2-414102B85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9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80CF6-118D-4115-86F5-41869FB4D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DA0B3-1894-4CF5-93FE-C36FE001C8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4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9E692-9EA0-4AA7-8EC1-78AD6602BC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736F7-2113-4688-BE34-C7E73679F8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57200"/>
            <a:ext cx="6629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828800"/>
            <a:ext cx="6477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DE5F11-09EA-41BA-8791-6C5A194DAE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19A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19A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19A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19A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9A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9A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9A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9A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19A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4379256"/>
            <a:ext cx="6172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Brief Overview of ASME Y14 Engineering </a:t>
            </a:r>
            <a:r>
              <a:rPr lang="en-US" sz="3200" b="1" dirty="0" smtClean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Product Definition </a:t>
            </a:r>
            <a:r>
              <a:rPr lang="en-US" sz="3200" b="1" dirty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and Related Documentation Practices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6441359"/>
            <a:ext cx="2514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By </a:t>
            </a:r>
            <a:r>
              <a:rPr lang="en-US" sz="1800" b="1" dirty="0" smtClean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Fredric </a:t>
            </a:r>
            <a:r>
              <a:rPr lang="en-US" sz="1800" b="1" dirty="0">
                <a:solidFill>
                  <a:srgbClr val="0019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Constantino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200" u="sng" dirty="0" smtClean="0"/>
              <a:t>GD&amp;T Training and Certification</a:t>
            </a:r>
          </a:p>
          <a:p>
            <a:pPr marL="0" indent="0" algn="ctr">
              <a:buNone/>
            </a:pPr>
            <a:r>
              <a:rPr lang="en-US" sz="1800" i="1" dirty="0" smtClean="0"/>
              <a:t>Y14 member lead ASME GD&amp;T training courses and certifications classes</a:t>
            </a:r>
          </a:p>
          <a:p>
            <a:pPr marL="0" indent="0" algn="ctr">
              <a:buNone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1" dirty="0" smtClean="0"/>
              <a:t>Geometric </a:t>
            </a:r>
            <a:r>
              <a:rPr lang="en-US" sz="1600" b="1" dirty="0"/>
              <a:t>Dimensioning &amp; </a:t>
            </a:r>
            <a:r>
              <a:rPr lang="en-US" sz="1600" b="1" dirty="0" err="1"/>
              <a:t>Tolerancing</a:t>
            </a:r>
            <a:r>
              <a:rPr lang="en-US" sz="1600" b="1" dirty="0"/>
              <a:t> </a:t>
            </a:r>
            <a:r>
              <a:rPr lang="en-US" sz="1600" b="1" dirty="0" smtClean="0"/>
              <a:t>Fundamentals 1 </a:t>
            </a:r>
            <a:endParaRPr lang="en-US" sz="1600" b="1" dirty="0" smtClean="0"/>
          </a:p>
          <a:p>
            <a:pPr lvl="1"/>
            <a:r>
              <a:rPr lang="en-US" sz="1400" dirty="0" smtClean="0"/>
              <a:t>(</a:t>
            </a:r>
            <a:r>
              <a:rPr lang="en-US" sz="1400" dirty="0"/>
              <a:t>Short Course) … </a:t>
            </a:r>
            <a:r>
              <a:rPr lang="en-US" sz="1400" dirty="0" smtClean="0"/>
              <a:t>in-depth </a:t>
            </a:r>
            <a:r>
              <a:rPr lang="en-US" sz="1400" dirty="0"/>
              <a:t>study designed to develop a basic </a:t>
            </a:r>
            <a:r>
              <a:rPr lang="en-US" sz="1400" dirty="0" smtClean="0"/>
              <a:t>working knowledge </a:t>
            </a:r>
            <a:r>
              <a:rPr lang="en-US" sz="1400" dirty="0"/>
              <a:t>in GD&amp;T. </a:t>
            </a:r>
            <a:endParaRPr lang="en-US" sz="1400" dirty="0" smtClean="0"/>
          </a:p>
          <a:p>
            <a:pPr lvl="1"/>
            <a:r>
              <a:rPr lang="en-US" sz="1400" dirty="0" smtClean="0"/>
              <a:t>ASME </a:t>
            </a:r>
            <a:r>
              <a:rPr lang="en-US" sz="1400" dirty="0"/>
              <a:t>Course No.: PD570; CEU’s: 1.50; PDH’s: 15.00; No. Days: 2</a:t>
            </a:r>
            <a:r>
              <a:rPr lang="en-US" sz="1200" dirty="0"/>
              <a:t> </a:t>
            </a:r>
            <a:endParaRPr lang="en-US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1" dirty="0"/>
              <a:t>Geometric </a:t>
            </a:r>
            <a:r>
              <a:rPr lang="en-US" sz="1600" b="1" dirty="0" err="1"/>
              <a:t>Tolerancing</a:t>
            </a:r>
            <a:r>
              <a:rPr lang="en-US" sz="1600" b="1" dirty="0"/>
              <a:t> Applications and Tolerance Stacks </a:t>
            </a:r>
          </a:p>
          <a:p>
            <a:pPr lvl="1"/>
            <a:r>
              <a:rPr lang="en-US" sz="1400" dirty="0" smtClean="0"/>
              <a:t>(</a:t>
            </a:r>
            <a:r>
              <a:rPr lang="en-US" sz="1400" dirty="0"/>
              <a:t>Short Course) … </a:t>
            </a:r>
            <a:r>
              <a:rPr lang="en-US" sz="1400" dirty="0" smtClean="0"/>
              <a:t>in-depth </a:t>
            </a:r>
            <a:r>
              <a:rPr lang="en-US" sz="1400" dirty="0"/>
              <a:t>study </a:t>
            </a:r>
            <a:r>
              <a:rPr lang="en-US" sz="1400" dirty="0" smtClean="0"/>
              <a:t>of how </a:t>
            </a:r>
            <a:r>
              <a:rPr lang="en-US" sz="1400" dirty="0"/>
              <a:t>to apply GD&amp;T and perform tolerance stacks using </a:t>
            </a:r>
            <a:r>
              <a:rPr lang="en-US" sz="1400" dirty="0" smtClean="0"/>
              <a:t>case </a:t>
            </a:r>
            <a:r>
              <a:rPr lang="en-US" sz="1400" dirty="0"/>
              <a:t>study problems including sheet metal, </a:t>
            </a:r>
            <a:r>
              <a:rPr lang="en-US" sz="1400" dirty="0" smtClean="0"/>
              <a:t>machining, </a:t>
            </a:r>
            <a:r>
              <a:rPr lang="en-US" sz="1400" dirty="0"/>
              <a:t>plastic parts, </a:t>
            </a:r>
            <a:r>
              <a:rPr lang="en-US" sz="1400" dirty="0" smtClean="0"/>
              <a:t>castings, </a:t>
            </a:r>
            <a:r>
              <a:rPr lang="en-US" sz="1400" dirty="0"/>
              <a:t>etc.. </a:t>
            </a:r>
            <a:endParaRPr lang="en-US" sz="1400" dirty="0" smtClean="0"/>
          </a:p>
          <a:p>
            <a:pPr lvl="1"/>
            <a:r>
              <a:rPr lang="en-US" sz="1400" dirty="0" smtClean="0"/>
              <a:t>ASME </a:t>
            </a:r>
            <a:r>
              <a:rPr lang="en-US" sz="1400" dirty="0"/>
              <a:t>Course No.: </a:t>
            </a:r>
            <a:r>
              <a:rPr lang="en-US" sz="1400" dirty="0" smtClean="0"/>
              <a:t>PD561; </a:t>
            </a:r>
            <a:r>
              <a:rPr lang="en-US" sz="1400" dirty="0"/>
              <a:t>CEU’s: 1.50; PDH’s: 15.00; No. Days: 2</a:t>
            </a:r>
            <a:endParaRPr lang="en-US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1" dirty="0" smtClean="0"/>
              <a:t>Basic </a:t>
            </a:r>
            <a:r>
              <a:rPr lang="en-US" sz="1600" b="1" dirty="0"/>
              <a:t>Geometric Dimensioning &amp; </a:t>
            </a:r>
            <a:r>
              <a:rPr lang="en-US" sz="1600" b="1" dirty="0" err="1"/>
              <a:t>Tolerancing</a:t>
            </a:r>
            <a:r>
              <a:rPr lang="en-US" sz="1600" b="1" dirty="0"/>
              <a:t> (GD&amp;T) </a:t>
            </a:r>
            <a:r>
              <a:rPr lang="en-US" sz="1600" b="1" dirty="0" smtClean="0"/>
              <a:t>Y14.5 </a:t>
            </a:r>
            <a:endParaRPr lang="en-US" sz="1600" b="1" dirty="0" smtClean="0"/>
          </a:p>
          <a:p>
            <a:pPr lvl="1"/>
            <a:r>
              <a:rPr lang="en-US" sz="1400" dirty="0" smtClean="0"/>
              <a:t>(Online </a:t>
            </a:r>
            <a:r>
              <a:rPr lang="en-US" sz="1400" dirty="0"/>
              <a:t>Instructor-led Course) … covers most of the geometric dimensioning controls used on mechanical engineering drawings. Also covers areas of design, tooling, production, and </a:t>
            </a:r>
            <a:r>
              <a:rPr lang="en-US" sz="1400" dirty="0" smtClean="0"/>
              <a:t>inspection. </a:t>
            </a:r>
            <a:endParaRPr lang="en-US" sz="1400" dirty="0" smtClean="0"/>
          </a:p>
          <a:p>
            <a:pPr lvl="1"/>
            <a:r>
              <a:rPr lang="en-US" sz="1400" dirty="0" smtClean="0"/>
              <a:t>ASME </a:t>
            </a:r>
            <a:r>
              <a:rPr lang="en-US" sz="1400" dirty="0"/>
              <a:t>Course No.: ZI010; CEU’s: 2.30; No. Days: 43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1" dirty="0" smtClean="0"/>
              <a:t>Advanced </a:t>
            </a:r>
            <a:r>
              <a:rPr lang="en-US" sz="1600" b="1" dirty="0"/>
              <a:t>Geometric Dimensioning &amp; </a:t>
            </a:r>
            <a:r>
              <a:rPr lang="en-US" sz="1600" b="1" dirty="0" err="1"/>
              <a:t>Tolerancing</a:t>
            </a:r>
            <a:r>
              <a:rPr lang="en-US" sz="1600" b="1" dirty="0"/>
              <a:t> (GD&amp;T) </a:t>
            </a:r>
            <a:r>
              <a:rPr lang="en-US" sz="1600" b="1" dirty="0" smtClean="0"/>
              <a:t>Y14.5 </a:t>
            </a:r>
            <a:endParaRPr lang="en-US" sz="1600" b="1" dirty="0" smtClean="0"/>
          </a:p>
          <a:p>
            <a:pPr lvl="1"/>
            <a:r>
              <a:rPr lang="en-US" sz="1400" dirty="0" smtClean="0"/>
              <a:t>(Online </a:t>
            </a:r>
            <a:r>
              <a:rPr lang="en-US" sz="1400" dirty="0"/>
              <a:t>Instructor-led Course)… develop Advanced </a:t>
            </a:r>
            <a:r>
              <a:rPr lang="en-US" sz="1400" dirty="0" smtClean="0"/>
              <a:t>GD&amp;T competencies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ASME </a:t>
            </a:r>
            <a:r>
              <a:rPr lang="en-US" sz="1400" dirty="0"/>
              <a:t>Course No.: ZI100; CEU’s: 2.30; No. Days: </a:t>
            </a:r>
            <a:r>
              <a:rPr lang="en-US" sz="1400" dirty="0" smtClean="0"/>
              <a:t>43</a:t>
            </a:r>
          </a:p>
          <a:p>
            <a:pPr marL="457200" lvl="1" indent="0">
              <a:buNone/>
            </a:pPr>
            <a:r>
              <a:rPr lang="en-US" sz="1600" dirty="0" smtClean="0"/>
              <a:t>www.asme.org/shop/courses</a:t>
            </a:r>
            <a:endParaRPr lang="en-US" sz="1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42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GDTP(Y14.5) - Geometric Dimensioning and </a:t>
            </a:r>
            <a:r>
              <a:rPr lang="en-US" sz="2400" b="1" dirty="0" err="1" smtClean="0"/>
              <a:t>Tolerancing</a:t>
            </a:r>
            <a:r>
              <a:rPr lang="en-US" sz="2400" b="1" dirty="0" smtClean="0"/>
              <a:t> Professional Certification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ASME GDTP Certification provides the means to recognize proficiency in the understanding and application of the geometric dimensioning and </a:t>
            </a:r>
            <a:r>
              <a:rPr lang="en-US" sz="1800" dirty="0" err="1" smtClean="0"/>
              <a:t>tolerancing</a:t>
            </a:r>
            <a:r>
              <a:rPr lang="en-US" sz="1800" dirty="0" smtClean="0"/>
              <a:t> (GD&amp;T) principles expressed in the ASME Y14.5 Standard.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Based on a multiple-choice examination.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b="1" dirty="0" smtClean="0"/>
              <a:t>Intended for Design Engineer</a:t>
            </a:r>
            <a:r>
              <a:rPr lang="en-US" sz="1800" dirty="0" smtClean="0"/>
              <a:t>; CAD/CAM/CAE Specialist; Drafter, Production or Manufacturing Engineer; Process Engineer; Quality Engineer; Tool or Gage Engineer; Engineering Manager; Checker; Engineering Consultant; Educator; Inspector; Contract Engineer; Project Engineer; and Technical Specialist.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/>
              <a:t>www.asme.org/shop/certification-accreditation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540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additional information, including </a:t>
            </a:r>
            <a:r>
              <a:rPr lang="en-US" dirty="0"/>
              <a:t>future </a:t>
            </a:r>
            <a:r>
              <a:rPr lang="en-US" dirty="0" smtClean="0"/>
              <a:t>meetings and document updates. </a:t>
            </a:r>
            <a:r>
              <a:rPr lang="en-US" dirty="0"/>
              <a:t>Go to: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u="sng" dirty="0" smtClean="0"/>
              <a:t>go.asme.org/Y14committee</a:t>
            </a:r>
            <a:endParaRPr lang="en-US" u="sng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0997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QUESTIONS??</a:t>
            </a:r>
            <a:endParaRPr lang="en-US" sz="4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0040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6629400" cy="4114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In 1957 the first </a:t>
            </a:r>
            <a:r>
              <a:rPr lang="en-US" sz="2000" dirty="0"/>
              <a:t>edition of Y14.5 American Drafting Standards </a:t>
            </a:r>
            <a:r>
              <a:rPr lang="en-US" sz="2000" dirty="0" smtClean="0"/>
              <a:t>Manual, Section </a:t>
            </a:r>
            <a:r>
              <a:rPr lang="en-US" sz="2000" dirty="0"/>
              <a:t>5, Dimensioning and Notes, was </a:t>
            </a:r>
            <a:r>
              <a:rPr lang="en-US" sz="2000" dirty="0" smtClean="0"/>
              <a:t>published; A revision of Z14.1-1946 </a:t>
            </a:r>
            <a:r>
              <a:rPr lang="en-US" sz="2000" dirty="0"/>
              <a:t>sections 5, </a:t>
            </a:r>
            <a:r>
              <a:rPr lang="en-US" sz="2000" dirty="0" smtClean="0"/>
              <a:t>6 and </a:t>
            </a:r>
            <a:r>
              <a:rPr lang="en-US" sz="2000" dirty="0"/>
              <a:t>7. 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In the 1970’s the committee worked to prepare voluntary </a:t>
            </a:r>
            <a:r>
              <a:rPr lang="en-US" sz="2000" dirty="0"/>
              <a:t>consensus standards to replace military </a:t>
            </a:r>
            <a:r>
              <a:rPr lang="en-US" sz="2000" dirty="0" smtClean="0"/>
              <a:t>standards where </a:t>
            </a:r>
            <a:r>
              <a:rPr lang="en-US" sz="2000" dirty="0"/>
              <a:t>government practices were found to be common </a:t>
            </a:r>
            <a:r>
              <a:rPr lang="en-US" sz="2000" dirty="0" smtClean="0"/>
              <a:t>with the </a:t>
            </a:r>
            <a:r>
              <a:rPr lang="en-US" sz="2000" dirty="0"/>
              <a:t>industry at large. Some examples </a:t>
            </a:r>
            <a:r>
              <a:rPr lang="en-US" sz="2000" dirty="0" smtClean="0"/>
              <a:t>are</a:t>
            </a:r>
            <a:r>
              <a:rPr lang="en-US" sz="2000" dirty="0"/>
              <a:t>: </a:t>
            </a:r>
            <a:endParaRPr lang="en-US" sz="2000" dirty="0" smtClean="0"/>
          </a:p>
          <a:p>
            <a:pPr marL="685800" lvl="2" indent="-285750">
              <a:buFont typeface="Wingdings" pitchFamily="2" charset="2"/>
              <a:buChar char="§"/>
            </a:pPr>
            <a:r>
              <a:rPr lang="en-US" sz="1400" dirty="0"/>
              <a:t>Chapter 700 of military standard, MIL-STD-100, was used as the basis for the Y14.34M standard; Chapter 200 of MIL-STD-100 was used as the basis for the Y14.24M standard; and Chapter 600 of the MIL-STD-100 was used as the basis for Y14.35M standard.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The Y14 committee continues to work closely with the Department of </a:t>
            </a:r>
            <a:r>
              <a:rPr lang="en-US" sz="2000" dirty="0" err="1" smtClean="0"/>
              <a:t>Defence</a:t>
            </a:r>
            <a:r>
              <a:rPr lang="en-US" sz="2000" dirty="0" smtClean="0"/>
              <a:t> (</a:t>
            </a:r>
            <a:r>
              <a:rPr lang="en-US" sz="2000" dirty="0" err="1" smtClean="0"/>
              <a:t>DoD</a:t>
            </a:r>
            <a:r>
              <a:rPr lang="en-US" sz="2000" dirty="0" smtClean="0"/>
              <a:t>) to ensure </a:t>
            </a:r>
            <a:r>
              <a:rPr lang="en-US" sz="2000" dirty="0"/>
              <a:t>that the needs of the federal </a:t>
            </a:r>
            <a:r>
              <a:rPr lang="en-US" sz="2000" dirty="0" smtClean="0"/>
              <a:t>agency and </a:t>
            </a:r>
            <a:r>
              <a:rPr lang="en-US" sz="2000" dirty="0"/>
              <a:t>industry are fulfilled through the voluntary </a:t>
            </a:r>
            <a:r>
              <a:rPr lang="en-US" sz="2000" dirty="0" smtClean="0"/>
              <a:t>consensus process.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431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 smtClean="0"/>
              <a:t>Charter:</a:t>
            </a:r>
          </a:p>
          <a:p>
            <a:pPr>
              <a:buFontTx/>
              <a:buNone/>
            </a:pPr>
            <a:r>
              <a:rPr lang="en-US" sz="2800" dirty="0" smtClean="0">
                <a:effectLst/>
              </a:rPr>
              <a:t>	</a:t>
            </a:r>
            <a:r>
              <a:rPr lang="en-US" sz="2000" i="1" dirty="0" smtClean="0">
                <a:effectLst/>
              </a:rPr>
              <a:t>The development and maintenance of national standards for defining and documenting a product throughout its life cycle and related certification activities. This shall be accomplished by: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i="1" dirty="0" smtClean="0">
                <a:effectLst/>
              </a:rPr>
              <a:t>Recognizing </a:t>
            </a:r>
            <a:r>
              <a:rPr lang="en-US" sz="1800" i="1" dirty="0" smtClean="0">
                <a:effectLst/>
              </a:rPr>
              <a:t>the continuing need for existing standards regardless of the source medium (e.g., paper, film, and digital) or method of preparation (e.g., manual or computer generated);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i="1" dirty="0" smtClean="0">
                <a:effectLst/>
              </a:rPr>
              <a:t>Providing </a:t>
            </a:r>
            <a:r>
              <a:rPr lang="en-US" sz="1800" i="1" dirty="0" smtClean="0">
                <a:effectLst/>
              </a:rPr>
              <a:t>standardization where a variety of practices exist within industry and government;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i="1" dirty="0" smtClean="0">
                <a:effectLst/>
              </a:rPr>
              <a:t>Providing </a:t>
            </a:r>
            <a:r>
              <a:rPr lang="en-US" sz="1800" i="1" dirty="0" smtClean="0">
                <a:effectLst/>
              </a:rPr>
              <a:t>standards for new concepts and technologies; and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i="1" dirty="0" smtClean="0">
                <a:effectLst/>
              </a:rPr>
              <a:t>Supporting </a:t>
            </a:r>
            <a:r>
              <a:rPr lang="en-US" sz="1800" i="1" dirty="0" smtClean="0">
                <a:effectLst/>
              </a:rPr>
              <a:t>and coordinating development and harmonizing of standards with responsible standardization bodies, including ANSI, ISO, and government agencies</a:t>
            </a:r>
            <a:r>
              <a:rPr lang="en-US" sz="1600" i="1" dirty="0" smtClean="0">
                <a:effectLst/>
              </a:rPr>
              <a:t>. </a:t>
            </a:r>
            <a:endParaRPr lang="en-US" sz="1600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714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Home to 28 active subcommittees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Upholds 23 published standards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Maintains 1 GD&amp;T Certification Exam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Holds the U.S. TAG to ISO TC 10 on Technical Product </a:t>
            </a:r>
            <a:r>
              <a:rPr lang="en-US" sz="2400" dirty="0" smtClean="0"/>
              <a:t>Documentation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Part of the U.S. TAG to ISO TC 213 on Dimensional and Geometrical Product Specifications and </a:t>
            </a:r>
            <a:r>
              <a:rPr lang="en-US" sz="2400" dirty="0" smtClean="0"/>
              <a:t>Verification</a:t>
            </a:r>
            <a:endParaRPr 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535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315200" cy="4114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200" i="1" dirty="0" smtClean="0"/>
              <a:t>The Y14 series provides comprehensive </a:t>
            </a:r>
            <a:r>
              <a:rPr lang="en-US" sz="2200" i="1" dirty="0"/>
              <a:t>criteria for implementing GD&amp;T effectively across </a:t>
            </a:r>
            <a:r>
              <a:rPr lang="en-US" sz="2200" i="1" dirty="0" smtClean="0"/>
              <a:t>the </a:t>
            </a:r>
            <a:r>
              <a:rPr lang="en-US" sz="2200" i="1" dirty="0"/>
              <a:t>manufacturing supply </a:t>
            </a:r>
            <a:r>
              <a:rPr lang="en-US" sz="2200" i="1" dirty="0" smtClean="0"/>
              <a:t>chain:</a:t>
            </a:r>
          </a:p>
          <a:p>
            <a:pPr marL="749300" lvl="1" indent="-349250">
              <a:lnSpc>
                <a:spcPct val="80000"/>
              </a:lnSpc>
              <a:buFontTx/>
              <a:buAutoNum type="arabicPeriod"/>
            </a:pPr>
            <a:r>
              <a:rPr lang="en-US" sz="2000" dirty="0" smtClean="0"/>
              <a:t>Geometric Dimensioning &amp; </a:t>
            </a:r>
            <a:r>
              <a:rPr lang="en-US" sz="2000" dirty="0" err="1" smtClean="0"/>
              <a:t>Tolerancing</a:t>
            </a:r>
            <a:r>
              <a:rPr lang="en-US" sz="2000" dirty="0" smtClean="0"/>
              <a:t> (GD&amp;T) – 3 standards (Y14.5, Y14.5.1, Y14.41) </a:t>
            </a:r>
          </a:p>
          <a:p>
            <a:pPr marL="749300" lvl="1" indent="-349250">
              <a:lnSpc>
                <a:spcPct val="80000"/>
              </a:lnSpc>
              <a:buFontTx/>
              <a:buAutoNum type="arabicPeriod"/>
            </a:pPr>
            <a:r>
              <a:rPr lang="en-US" sz="2000" dirty="0" smtClean="0"/>
              <a:t>Drafting Practices – 11 standards (e.g., Orthographic and Pictorial Views, Drawing Sheet Size and Format)</a:t>
            </a:r>
          </a:p>
          <a:p>
            <a:pPr marL="749300" lvl="1" indent="-349250">
              <a:lnSpc>
                <a:spcPct val="80000"/>
              </a:lnSpc>
              <a:buFontTx/>
              <a:buAutoNum type="arabicPeriod"/>
            </a:pPr>
            <a:r>
              <a:rPr lang="en-US" sz="2000" dirty="0" smtClean="0"/>
              <a:t>Mechanism and Devices – 5 standards (e.g., Screw Thread Representation, Mechanical Spring Representation, Gears) </a:t>
            </a:r>
          </a:p>
          <a:p>
            <a:pPr marL="749300" lvl="1" indent="-349250">
              <a:lnSpc>
                <a:spcPct val="80000"/>
              </a:lnSpc>
              <a:buFontTx/>
              <a:buAutoNum type="arabicPeriod"/>
            </a:pPr>
            <a:r>
              <a:rPr lang="en-US" sz="2000" dirty="0" smtClean="0"/>
              <a:t>Symbols &amp; Abbreviations– 5 standards ( e.g. Y14.36 Surface </a:t>
            </a:r>
            <a:r>
              <a:rPr lang="en-US" sz="2000" dirty="0"/>
              <a:t>T</a:t>
            </a:r>
            <a:r>
              <a:rPr lang="en-US" sz="2000" dirty="0" smtClean="0"/>
              <a:t>exture </a:t>
            </a:r>
            <a:r>
              <a:rPr lang="en-US" sz="2000" dirty="0"/>
              <a:t>S</a:t>
            </a:r>
            <a:r>
              <a:rPr lang="en-US" sz="2000" dirty="0" smtClean="0"/>
              <a:t>ymbols, Y14.38 Abbreviations, Y32.7 and Y32.18 Graphic and Diagram Symbols)</a:t>
            </a:r>
          </a:p>
          <a:p>
            <a:pPr marL="749300" lvl="1" indent="-349250">
              <a:lnSpc>
                <a:spcPct val="80000"/>
              </a:lnSpc>
              <a:buFontTx/>
              <a:buAutoNum type="arabicPeriod"/>
            </a:pPr>
            <a:r>
              <a:rPr lang="en-US" sz="2000" dirty="0" smtClean="0"/>
              <a:t>Certification – 1 GD&amp;T Certification Exam (Y14.5.2)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950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6477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>
                <a:latin typeface="Times New Roman" pitchFamily="18" charset="0"/>
              </a:rPr>
              <a:t>Y14.5 – 2009 Dimensioning and </a:t>
            </a:r>
            <a:r>
              <a:rPr lang="en-US" sz="2400" b="1" u="sng" dirty="0" err="1" smtClean="0">
                <a:latin typeface="Times New Roman" pitchFamily="18" charset="0"/>
              </a:rPr>
              <a:t>Tolerancing</a:t>
            </a: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Considered the authoritative guideline for the design language of Geometric Dimensioning and </a:t>
            </a:r>
            <a:r>
              <a:rPr lang="en-US" sz="2000" dirty="0" err="1"/>
              <a:t>Tolerancing</a:t>
            </a:r>
            <a:r>
              <a:rPr lang="en-US" sz="2000" dirty="0"/>
              <a:t> </a:t>
            </a:r>
            <a:r>
              <a:rPr lang="en-US" sz="2000" dirty="0" smtClean="0"/>
              <a:t>GD&amp;T 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Essential for communicating design intent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– Ensure </a:t>
            </a:r>
            <a:r>
              <a:rPr lang="en-US" sz="2000" dirty="0"/>
              <a:t>parts from technical documents have the desired form, fit, function and </a:t>
            </a:r>
            <a:r>
              <a:rPr lang="en-US" sz="2000" dirty="0" smtClean="0"/>
              <a:t>interchangeability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Establishes uniform practices</a:t>
            </a:r>
            <a:r>
              <a:rPr lang="en-US" sz="2000" dirty="0"/>
              <a:t> – stating and interpreting GD&amp;T and related </a:t>
            </a:r>
            <a:r>
              <a:rPr lang="en-US" sz="2000" dirty="0" smtClean="0"/>
              <a:t>requirements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Provides numerous </a:t>
            </a:r>
            <a:r>
              <a:rPr lang="en-US" sz="2000" dirty="0" smtClean="0"/>
              <a:t>examples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Revision currently in progress</a:t>
            </a:r>
            <a:endParaRPr lang="en-US" sz="2000" dirty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r>
              <a:rPr lang="en-US" sz="1600" dirty="0"/>
              <a:t>www.asme.org/shop/standards</a:t>
            </a:r>
            <a:endParaRPr lang="en-US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199"/>
            <a:ext cx="1739153" cy="237434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496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64770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>
                <a:latin typeface="Times New Roman" pitchFamily="18" charset="0"/>
              </a:rPr>
              <a:t>Y14.5 – 2009 Dimensioning and </a:t>
            </a:r>
            <a:r>
              <a:rPr lang="en-US" sz="2400" b="1" u="sng" dirty="0" err="1" smtClean="0">
                <a:latin typeface="Times New Roman" pitchFamily="18" charset="0"/>
              </a:rPr>
              <a:t>Tolerancing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200" i="1" dirty="0" smtClean="0"/>
              <a:t>The </a:t>
            </a:r>
            <a:r>
              <a:rPr lang="en-US" sz="2200" i="1" dirty="0"/>
              <a:t>six most important changes </a:t>
            </a:r>
            <a:r>
              <a:rPr lang="en-US" sz="2200" i="1" dirty="0" smtClean="0"/>
              <a:t>in </a:t>
            </a:r>
            <a:r>
              <a:rPr lang="en-US" sz="2200" i="1" dirty="0"/>
              <a:t>this revision are: 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Explanation </a:t>
            </a:r>
            <a:r>
              <a:rPr lang="en-US" sz="2000" dirty="0"/>
              <a:t>of datum references in terms </a:t>
            </a:r>
            <a:r>
              <a:rPr lang="en-US" sz="2000" dirty="0" smtClean="0"/>
              <a:t>of degrees </a:t>
            </a:r>
            <a:r>
              <a:rPr lang="en-US" sz="2000" dirty="0"/>
              <a:t>of </a:t>
            </a:r>
            <a:r>
              <a:rPr lang="en-US" sz="2000" dirty="0" smtClean="0"/>
              <a:t>freedom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Allowing </a:t>
            </a:r>
            <a:r>
              <a:rPr lang="en-US" sz="2000" dirty="0" smtClean="0"/>
              <a:t>customization </a:t>
            </a:r>
            <a:r>
              <a:rPr lang="en-US" sz="2000" dirty="0"/>
              <a:t>of the degrees </a:t>
            </a:r>
            <a:r>
              <a:rPr lang="en-US" sz="2000" dirty="0" smtClean="0"/>
              <a:t>of freedom </a:t>
            </a:r>
            <a:r>
              <a:rPr lang="en-US" sz="2000" dirty="0"/>
              <a:t>constrained by datum feature references 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Expanding </a:t>
            </a:r>
            <a:r>
              <a:rPr lang="en-US" sz="2000" dirty="0"/>
              <a:t>composite position </a:t>
            </a:r>
            <a:r>
              <a:rPr lang="en-US" sz="2000" dirty="0" smtClean="0"/>
              <a:t>tolerance explanations </a:t>
            </a:r>
            <a:r>
              <a:rPr lang="en-US" sz="2000" dirty="0"/>
              <a:t>to include </a:t>
            </a:r>
            <a:r>
              <a:rPr lang="en-US" sz="2000" dirty="0" smtClean="0"/>
              <a:t>three </a:t>
            </a:r>
            <a:r>
              <a:rPr lang="en-US" sz="2000" dirty="0"/>
              <a:t>segments 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Simplification </a:t>
            </a:r>
            <a:r>
              <a:rPr lang="en-US" sz="2000" dirty="0"/>
              <a:t>of the explanation of </a:t>
            </a:r>
            <a:r>
              <a:rPr lang="en-US" sz="2000" dirty="0" smtClean="0"/>
              <a:t>composite tolerances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Clarification </a:t>
            </a:r>
            <a:r>
              <a:rPr lang="en-US" sz="2000" dirty="0"/>
              <a:t>of surface boundaries </a:t>
            </a:r>
            <a:r>
              <a:rPr lang="en-US" sz="2000" dirty="0" smtClean="0"/>
              <a:t>taking precedence </a:t>
            </a:r>
            <a:r>
              <a:rPr lang="en-US" sz="2000" dirty="0"/>
              <a:t>over axis methods of interpretation 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Expansion </a:t>
            </a:r>
            <a:r>
              <a:rPr lang="en-US" sz="2000" dirty="0"/>
              <a:t>of the explanation of profile tolerances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lvl="1" indent="0">
              <a:buNone/>
            </a:pPr>
            <a:endParaRPr lang="en-US" sz="1600" dirty="0" smtClean="0"/>
          </a:p>
          <a:p>
            <a:pPr marL="0" lvl="1" indent="0">
              <a:buNone/>
            </a:pPr>
            <a:r>
              <a:rPr lang="en-US" sz="1600" dirty="0" smtClean="0"/>
              <a:t>www.asme.org/shop/standards</a:t>
            </a:r>
            <a:endParaRPr lang="en-US" sz="16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199"/>
            <a:ext cx="1739153" cy="237434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9997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6705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>
                <a:latin typeface="Times New Roman" pitchFamily="18" charset="0"/>
              </a:rPr>
              <a:t>Y14.5 – 2009 Dimensioning and </a:t>
            </a:r>
            <a:r>
              <a:rPr lang="en-US" sz="2400" b="1" u="sng" dirty="0" err="1" smtClean="0">
                <a:latin typeface="Times New Roman" pitchFamily="18" charset="0"/>
              </a:rPr>
              <a:t>Tolerancing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200" i="1" dirty="0"/>
              <a:t>Benefits of Y14.5-2009 verses ISO GD&amp;T standards: 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Complete </a:t>
            </a:r>
            <a:r>
              <a:rPr lang="en-US" sz="2000" dirty="0"/>
              <a:t>set of GD&amp;T requirements in one concise standard that uses consistent terminology and </a:t>
            </a:r>
            <a:r>
              <a:rPr lang="en-US" sz="2000" dirty="0" smtClean="0"/>
              <a:t>concepts</a:t>
            </a:r>
            <a:endParaRPr lang="en-US" sz="2000" dirty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One </a:t>
            </a:r>
            <a:r>
              <a:rPr lang="en-US" sz="2000" dirty="0"/>
              <a:t>volume verses a wide bookshelf of </a:t>
            </a:r>
            <a:r>
              <a:rPr lang="en-US" sz="2000" dirty="0" smtClean="0"/>
              <a:t>volumes being revised </a:t>
            </a:r>
            <a:r>
              <a:rPr lang="en-US" sz="2000" dirty="0"/>
              <a:t>at different </a:t>
            </a:r>
            <a:r>
              <a:rPr lang="en-US" sz="2000" dirty="0" smtClean="0"/>
              <a:t>times</a:t>
            </a:r>
            <a:endParaRPr lang="en-US" sz="2000" dirty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Real-world </a:t>
            </a:r>
            <a:r>
              <a:rPr lang="en-US" sz="2000" dirty="0"/>
              <a:t>standard written for the practitioner </a:t>
            </a:r>
            <a:r>
              <a:rPr lang="en-US" sz="2000" dirty="0" smtClean="0"/>
              <a:t>(opposed to </a:t>
            </a:r>
            <a:r>
              <a:rPr lang="en-US" sz="2000" dirty="0"/>
              <a:t>high-level standards written for the theorist</a:t>
            </a:r>
            <a:r>
              <a:rPr lang="en-US" sz="2000" dirty="0" smtClean="0"/>
              <a:t>)</a:t>
            </a:r>
            <a:endParaRPr lang="en-US" sz="2000" dirty="0"/>
          </a:p>
          <a:p>
            <a:pPr lvl="0">
              <a:buFont typeface="Wingdings" pitchFamily="2" charset="2"/>
              <a:buChar char="Ø"/>
            </a:pPr>
            <a:r>
              <a:rPr lang="en-US" sz="2000" dirty="0" smtClean="0"/>
              <a:t>Provides </a:t>
            </a:r>
            <a:r>
              <a:rPr lang="en-US" sz="2000" dirty="0"/>
              <a:t>numerous examples of how GD&amp;T </a:t>
            </a:r>
            <a:r>
              <a:rPr lang="en-US" sz="2000" dirty="0" smtClean="0"/>
              <a:t>application</a:t>
            </a:r>
            <a:endParaRPr lang="en-US" sz="2000" dirty="0" smtClean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US" sz="1600" dirty="0" smtClean="0"/>
          </a:p>
          <a:p>
            <a:pPr marL="0" lvl="1" indent="0">
              <a:buNone/>
            </a:pPr>
            <a:r>
              <a:rPr lang="en-US" sz="1600" dirty="0"/>
              <a:t>www.asme.org/shop/standards</a:t>
            </a:r>
            <a:endParaRPr lang="en-US" sz="16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199"/>
            <a:ext cx="1739153" cy="237434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796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014679"/>
              </p:ext>
            </p:extLst>
          </p:nvPr>
        </p:nvGraphicFramePr>
        <p:xfrm>
          <a:off x="1524000" y="1600200"/>
          <a:ext cx="6324600" cy="459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r:id="rId3" imgW="7543800" imgH="5648325" progId="AutoCAD.Drawing.16">
                  <p:embed/>
                </p:oleObj>
              </mc:Choice>
              <mc:Fallback>
                <p:oleObj r:id="rId3" imgW="7543800" imgH="5648325" progId="AutoCAD.Drawing.1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956"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6324600" cy="459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676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ASME Y14 Engineering Product Definition and Related Documentation Practices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12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ME PPT Template">
  <a:themeElements>
    <a:clrScheme name="ASME Dim Room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ME Dim Room Template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ASME Dim Room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ASME PPT Template</Template>
  <TotalTime>282</TotalTime>
  <Words>939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Times</vt:lpstr>
      <vt:lpstr>Times New Roman</vt:lpstr>
      <vt:lpstr>Wingdings</vt:lpstr>
      <vt:lpstr>ASME PPT Template</vt:lpstr>
      <vt:lpstr>AutoCAD.Drawing.16</vt:lpstr>
      <vt:lpstr>PowerPoint Presentation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  <vt:lpstr>ASME Y14 Engineering Product Definition and Related Documentation Practices</vt:lpstr>
    </vt:vector>
  </TitlesOfParts>
  <Company>ASME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 Constantino</dc:creator>
  <cp:lastModifiedBy>Fredric J.Constantino</cp:lastModifiedBy>
  <cp:revision>32</cp:revision>
  <cp:lastPrinted>2005-06-29T00:26:21Z</cp:lastPrinted>
  <dcterms:created xsi:type="dcterms:W3CDTF">2013-04-01T14:12:58Z</dcterms:created>
  <dcterms:modified xsi:type="dcterms:W3CDTF">2017-11-21T14:29:03Z</dcterms:modified>
</cp:coreProperties>
</file>