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34" r:id="rId2"/>
    <p:sldMasterId id="2147483721" r:id="rId3"/>
    <p:sldMasterId id="2147483709" r:id="rId4"/>
    <p:sldMasterId id="2147483697" r:id="rId5"/>
    <p:sldMasterId id="2147483685" r:id="rId6"/>
    <p:sldMasterId id="2147483673" r:id="rId7"/>
    <p:sldMasterId id="2147483661" r:id="rId8"/>
  </p:sldMasterIdLst>
  <p:notesMasterIdLst>
    <p:notesMasterId r:id="rId24"/>
  </p:notesMasterIdLst>
  <p:handoutMasterIdLst>
    <p:handoutMasterId r:id="rId25"/>
  </p:handoutMasterIdLst>
  <p:sldIdLst>
    <p:sldId id="256" r:id="rId9"/>
    <p:sldId id="267" r:id="rId10"/>
    <p:sldId id="268" r:id="rId11"/>
    <p:sldId id="304" r:id="rId12"/>
    <p:sldId id="283" r:id="rId13"/>
    <p:sldId id="292" r:id="rId14"/>
    <p:sldId id="279" r:id="rId15"/>
    <p:sldId id="299" r:id="rId16"/>
    <p:sldId id="276" r:id="rId17"/>
    <p:sldId id="270" r:id="rId18"/>
    <p:sldId id="296" r:id="rId19"/>
    <p:sldId id="293" r:id="rId20"/>
    <p:sldId id="289" r:id="rId21"/>
    <p:sldId id="291" r:id="rId22"/>
    <p:sldId id="290" r:id="rId2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47F"/>
    <a:srgbClr val="0086C8"/>
    <a:srgbClr val="0099FF"/>
    <a:srgbClr val="F37C21"/>
    <a:srgbClr val="FAB642"/>
    <a:srgbClr val="F47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27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58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4732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President / C-level / Owner</c:v>
                </c:pt>
                <c:pt idx="1">
                  <c:v>Engineer</c:v>
                </c:pt>
                <c:pt idx="2">
                  <c:v>Director/Manager/Supervisor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52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167588311979312"/>
          <c:y val="0.17061001408234233"/>
          <c:w val="0.36094856311468898"/>
          <c:h val="0.65348940950376921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CC39B76-DC0F-1A4C-AC3A-5E7CA050B262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360A89F-2F6B-B94D-822B-2403ACF15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5C843F4-4B34-D049-855C-DA5BC484779F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D2D4FAF-ABB8-8644-8FA2-C07032A3D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5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4FAF-ABB8-8644-8FA2-C07032A3DB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4FAF-ABB8-8644-8FA2-C07032A3DB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4FAF-ABB8-8644-8FA2-C07032A3DB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4FAF-ABB8-8644-8FA2-C07032A3DB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.smartbrief.com/resp/errwCcpyfHCirUbTCidyfSDXBJspbG" TargetMode="Externa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.smartbrief.com/resp/errwCcpyfHCirUbTCidyfSDXBJspbG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81" y="258793"/>
            <a:ext cx="8609162" cy="2387968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681265"/>
            <a:ext cx="6400800" cy="1155826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FAB6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383709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5993"/>
            <a:ext cx="3008313" cy="840132"/>
          </a:xfrm>
        </p:spPr>
        <p:txBody>
          <a:bodyPr anchor="b"/>
          <a:lstStyle>
            <a:lvl1pPr algn="l">
              <a:defRPr sz="2000" b="1">
                <a:solidFill>
                  <a:srgbClr val="0086C8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175993"/>
            <a:ext cx="5111750" cy="4950170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01108"/>
            <a:ext cx="3008313" cy="402505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81" y="1496683"/>
            <a:ext cx="8229600" cy="4525963"/>
          </a:xfrm>
        </p:spPr>
        <p:txBody>
          <a:bodyPr/>
          <a:lstStyle>
            <a:lvl1pPr>
              <a:buClr>
                <a:srgbClr val="FAB642"/>
              </a:buClr>
              <a:defRPr/>
            </a:lvl1pPr>
            <a:lvl2pPr>
              <a:buClr>
                <a:srgbClr val="FAB642"/>
              </a:buClr>
              <a:defRPr/>
            </a:lvl2pPr>
            <a:lvl3pPr>
              <a:buClr>
                <a:srgbClr val="FAB642"/>
              </a:buClr>
              <a:defRPr/>
            </a:lvl3pPr>
            <a:lvl4pPr>
              <a:buClr>
                <a:srgbClr val="FAB642"/>
              </a:buClr>
              <a:defRPr/>
            </a:lvl4pPr>
            <a:lvl5pPr>
              <a:buClr>
                <a:srgbClr val="FAB64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4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3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7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6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6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AB642"/>
              </a:buClr>
              <a:defRPr/>
            </a:lvl1pPr>
            <a:lvl2pPr>
              <a:buClr>
                <a:srgbClr val="FAB642"/>
              </a:buClr>
              <a:defRPr/>
            </a:lvl2pPr>
            <a:lvl3pPr>
              <a:buClr>
                <a:srgbClr val="FAB642"/>
              </a:buClr>
              <a:defRPr/>
            </a:lvl3pPr>
            <a:lvl4pPr>
              <a:buClr>
                <a:srgbClr val="FAB642"/>
              </a:buClr>
              <a:defRPr/>
            </a:lvl4pPr>
            <a:lvl5pPr>
              <a:buClr>
                <a:srgbClr val="FAB64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b-logo-white-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33" y="405748"/>
            <a:ext cx="1582652" cy="36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5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6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9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1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4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7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9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AB642"/>
              </a:buClr>
              <a:defRPr/>
            </a:lvl1pPr>
            <a:lvl2pPr>
              <a:buClr>
                <a:srgbClr val="FAB642"/>
              </a:buClr>
              <a:defRPr/>
            </a:lvl2pPr>
            <a:lvl3pPr>
              <a:buClr>
                <a:srgbClr val="FAB642"/>
              </a:buClr>
              <a:defRPr/>
            </a:lvl3pPr>
            <a:lvl4pPr>
              <a:buClr>
                <a:srgbClr val="FAB642"/>
              </a:buClr>
              <a:defRPr/>
            </a:lvl4pPr>
            <a:lvl5pPr>
              <a:buClr>
                <a:srgbClr val="FAB64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sb-logo-white-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33" y="405748"/>
            <a:ext cx="1582652" cy="36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7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6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8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80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1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8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52825"/>
            <a:ext cx="7772400" cy="1362075"/>
          </a:xfrm>
        </p:spPr>
        <p:txBody>
          <a:bodyPr anchor="t"/>
          <a:lstStyle>
            <a:lvl1pPr algn="l">
              <a:defRPr sz="6000" b="1" cap="none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6707"/>
            <a:ext cx="7772400" cy="8261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85" descr="Description: http://cdn.smartbrief.com/contentrepo/template/37DCEFF3-9607-4020-AF2D-D8FE461FF820/0006-4993/ASME_SmartBrief_Masthead_left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2" y="99207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4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0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9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50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5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3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5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8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52825"/>
            <a:ext cx="7772400" cy="1362075"/>
          </a:xfrm>
        </p:spPr>
        <p:txBody>
          <a:bodyPr anchor="t"/>
          <a:lstStyle>
            <a:lvl1pPr algn="l">
              <a:defRPr sz="6000" b="1" cap="none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6707"/>
            <a:ext cx="7772400" cy="8261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4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7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1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0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9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6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1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6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2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52825"/>
            <a:ext cx="7772400" cy="1362075"/>
          </a:xfrm>
        </p:spPr>
        <p:txBody>
          <a:bodyPr anchor="t"/>
          <a:lstStyle>
            <a:lvl1pPr algn="l">
              <a:defRPr sz="6000" b="1" cap="none"/>
            </a:lvl1pPr>
          </a:lstStyle>
          <a:p>
            <a:r>
              <a:rPr lang="en-US" dirty="0" smtClean="0"/>
              <a:t>click to EDIT 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6707"/>
            <a:ext cx="7772400" cy="8261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5" descr="Description: http://cdn.smartbrief.com/contentrepo/template/37DCEFF3-9607-4020-AF2D-D8FE461FF820/0006-4993/ASME_SmartBrief_Masthead_left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3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6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2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9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4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9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2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1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9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4394"/>
            <a:ext cx="4038600" cy="4871770"/>
          </a:xfrm>
        </p:spPr>
        <p:txBody>
          <a:bodyPr/>
          <a:lstStyle>
            <a:lvl1pPr>
              <a:defRPr sz="2800">
                <a:solidFill>
                  <a:srgbClr val="0099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4394"/>
            <a:ext cx="4038600" cy="4871770"/>
          </a:xfrm>
        </p:spPr>
        <p:txBody>
          <a:bodyPr/>
          <a:lstStyle>
            <a:lvl1pPr>
              <a:defRPr sz="2800">
                <a:solidFill>
                  <a:srgbClr val="0099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3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8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2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1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6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9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0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6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15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1275"/>
            <a:ext cx="4040188" cy="42648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15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1275"/>
            <a:ext cx="4041775" cy="42648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r.smartbrief.com/resp/errwCcpyfHCirUbTCidyfSDXBJspb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6" name="Picture 85" descr="Description: http://cdn.smartbrief.com/contentrepo/template/37DCEFF3-9607-4020-AF2D-D8FE461FF820/0006-4993/ASME_SmartBrief_Masthead_left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1" r:id="rId5"/>
    <p:sldLayoutId id="2147483657" r:id="rId6"/>
    <p:sldLayoutId id="2147483658" r:id="rId7"/>
    <p:sldLayoutId id="2147483652" r:id="rId8"/>
    <p:sldLayoutId id="2147483653" r:id="rId9"/>
    <p:sldLayoutId id="2147483654" r:id="rId10"/>
    <p:sldLayoutId id="2147483656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6C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6C8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6C8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6C8"/>
        </a:buClr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6C8"/>
        </a:buClr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BC10-674A-4EB5-9081-A18FC8DA139E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8F94-F52A-4FFC-835F-94586450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FA0B-F681-4A70-B51D-CB54830D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35A4-F943-47EA-97D5-342E9A37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4BC1-33CB-4310-B41F-B2D1C6F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640C-336C-4D73-8457-84F622D3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E324-2D23-4806-8C8A-28E65E1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8AF3-1C76-4404-89B6-B65F219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.smartbrief.com/resp/errwCcpyfHCirUbTCidyfSDXBJspb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r.smartbrief.com/resp/errwCcpyfHCirUbSCidyfSDXBJrEQ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.smartbrief.com/resp/errwCcpyfHCirUbTCidyfSDXBJspb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hyperlink" Target="http://r.smartbrief.com/resp/errwCcpyfHCirUbTCidyfSDXBJspb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r.smartbrief.com/resp/errwCcpyfHCirUbTCidyfSDXBJspb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.smartbrief.com/resp/errwCcpyfHCirUbTCidyfSDXBJspb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valerog@asme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.smartbrief.com/resp/errwCcpyfHCirUbTCidyfSDXBJspb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.smartbrief.com/resp/errwCcpyfHCirUbTCidyfSDXBJspb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650" y="956097"/>
            <a:ext cx="6931307" cy="115582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6000" b="1" dirty="0" smtClean="0">
                <a:solidFill>
                  <a:srgbClr val="17547F"/>
                </a:solidFill>
              </a:rPr>
              <a:t>2016 </a:t>
            </a:r>
            <a:r>
              <a:rPr lang="en-US" sz="6000" b="1" dirty="0" smtClean="0">
                <a:solidFill>
                  <a:srgbClr val="17547F"/>
                </a:solidFill>
              </a:rPr>
              <a:t>Executive Summary</a:t>
            </a:r>
            <a:endParaRPr lang="en-US" sz="6000" b="1" dirty="0">
              <a:solidFill>
                <a:srgbClr val="17547F"/>
              </a:solidFill>
            </a:endParaRPr>
          </a:p>
        </p:txBody>
      </p:sp>
      <p:pic>
        <p:nvPicPr>
          <p:cNvPr id="6" name="Picture 5" descr="http://cdn.smartbrief.com/contentrepo/template/37DCEFF3-9607-4020-AF2D-D8FE461FF820/0006-4993/ASME_SmartBrief_Masthead_left.pn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7" y="3089978"/>
            <a:ext cx="552196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dn.smartbrief.com/contentrepo/template/37DCEFF3-9607-4020-AF2D-D8FE461FF820/0006-4993/ASME_SmartBrief_Masthead_right.pn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61" y="3089978"/>
            <a:ext cx="1788160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m-data-drive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21042"/>
          <a:stretch/>
        </p:blipFill>
        <p:spPr>
          <a:xfrm>
            <a:off x="5072178" y="2330324"/>
            <a:ext cx="3878385" cy="34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189" y="309142"/>
            <a:ext cx="2260120" cy="5407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Data-Driven</a:t>
            </a:r>
            <a:br>
              <a:rPr lang="en-US" sz="2800" b="1" dirty="0" smtClean="0">
                <a:solidFill>
                  <a:srgbClr val="17547F"/>
                </a:solidFill>
              </a:rPr>
            </a:br>
            <a:r>
              <a:rPr lang="en-US" sz="2800" b="1" dirty="0" smtClean="0">
                <a:solidFill>
                  <a:srgbClr val="17547F"/>
                </a:solidFill>
              </a:rPr>
              <a:t>Reporting</a:t>
            </a:r>
            <a:endParaRPr lang="en-US" sz="2800" b="1" dirty="0">
              <a:solidFill>
                <a:srgbClr val="17547F"/>
              </a:solidFill>
            </a:endParaRP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069400"/>
            <a:ext cx="8229600" cy="5056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47324"/>
                </a:solidFill>
                <a:latin typeface="+mj-lt"/>
              </a:rPr>
              <a:t>It pays to be data-driven.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17547F"/>
                </a:solidFill>
                <a:latin typeface="+mj-lt"/>
              </a:rPr>
              <a:t>Is </a:t>
            </a:r>
            <a:r>
              <a:rPr lang="en-US" sz="1600" b="1" dirty="0">
                <a:solidFill>
                  <a:srgbClr val="17547F"/>
                </a:solidFill>
                <a:latin typeface="+mj-lt"/>
              </a:rPr>
              <a:t>your ad reaching the right audience? Are you getting the ROI you hoped for?</a:t>
            </a:r>
            <a:r>
              <a:rPr lang="en-US" sz="1600" b="1" dirty="0" smtClean="0">
                <a:solidFill>
                  <a:srgbClr val="17547F"/>
                </a:solidFill>
                <a:latin typeface="+mj-lt"/>
              </a:rPr>
              <a:t> </a:t>
            </a:r>
            <a:br>
              <a:rPr lang="en-US" sz="1600" b="1" dirty="0" smtClean="0">
                <a:solidFill>
                  <a:srgbClr val="17547F"/>
                </a:solidFill>
                <a:latin typeface="+mj-lt"/>
              </a:rPr>
            </a:br>
            <a:r>
              <a:rPr lang="en-US" sz="1600" b="1" dirty="0" smtClean="0">
                <a:solidFill>
                  <a:srgbClr val="17547F"/>
                </a:solidFill>
                <a:latin typeface="+mj-lt"/>
              </a:rPr>
              <a:t>With </a:t>
            </a:r>
            <a:r>
              <a:rPr lang="en-US" sz="1600" b="1" dirty="0">
                <a:solidFill>
                  <a:srgbClr val="17547F"/>
                </a:solidFill>
                <a:latin typeface="+mj-lt"/>
              </a:rPr>
              <a:t>a SmartBrief campaign, you’ll never have to wonder</a:t>
            </a:r>
            <a:r>
              <a:rPr lang="en-US" sz="1600" b="1" dirty="0" smtClean="0">
                <a:solidFill>
                  <a:srgbClr val="17547F"/>
                </a:solidFill>
                <a:latin typeface="+mj-lt"/>
              </a:rPr>
              <a:t>.</a:t>
            </a:r>
            <a:endParaRPr lang="en-US" sz="1600" b="1" dirty="0">
              <a:solidFill>
                <a:srgbClr val="17547F"/>
              </a:solidFill>
              <a:latin typeface="+mj-lt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z="1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457200" y="2304723"/>
            <a:ext cx="4382219" cy="3862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 best-in-class reporting tools provide all the data you need for greater certainty and smarter decisions: </a:t>
            </a:r>
          </a:p>
          <a:p>
            <a:pPr marL="448056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6C8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Reach </a:t>
            </a:r>
          </a:p>
          <a:p>
            <a:pPr marL="448056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6C8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Impressions </a:t>
            </a:r>
          </a:p>
          <a:p>
            <a:pPr marL="448056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6C8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clicks </a:t>
            </a:r>
          </a:p>
          <a:p>
            <a:pPr marL="448056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6C8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Click-through rates </a:t>
            </a:r>
          </a:p>
          <a:p>
            <a:pPr marL="276606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6C8"/>
              </a:buClr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Best of all, we go beyond the aggregate data to show you exactly who’s interacting with your ad – right down to company name and job title. No more mystery. No more hunches. No more extrapolation.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Nowhere else will you find this level of detailed reporting. It’s what makes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SmartBrief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your advertising partner…and not just another advertising platform.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85" descr="Description: http://cdn.smartbrief.com/contentrepo/template/37DCEFF3-9607-4020-AF2D-D8FE461FF820/0006-4993/ASME_SmartBrief_Masthead_lef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3819" y="434378"/>
            <a:ext cx="2794957" cy="5407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Premium</a:t>
            </a:r>
            <a:r>
              <a:rPr lang="en-US" sz="2800" b="1" dirty="0">
                <a:solidFill>
                  <a:srgbClr val="17547F"/>
                </a:solidFill>
              </a:rPr>
              <a:t/>
            </a:r>
            <a:br>
              <a:rPr lang="en-US" sz="2800" b="1" dirty="0">
                <a:solidFill>
                  <a:srgbClr val="17547F"/>
                </a:solidFill>
              </a:rPr>
            </a:br>
            <a:r>
              <a:rPr lang="en-US" sz="2800" b="1" dirty="0">
                <a:solidFill>
                  <a:srgbClr val="17547F"/>
                </a:solidFill>
              </a:rPr>
              <a:t>Ad Unit </a:t>
            </a:r>
            <a:r>
              <a:rPr lang="en-US" sz="2800" b="1" dirty="0" smtClean="0">
                <a:solidFill>
                  <a:srgbClr val="17547F"/>
                </a:solidFill>
              </a:rPr>
              <a:t>Sizes</a:t>
            </a:r>
            <a:r>
              <a:rPr lang="en-US" b="1" dirty="0" smtClean="0">
                <a:solidFill>
                  <a:srgbClr val="17547F"/>
                </a:solidFill>
              </a:rPr>
              <a:t/>
            </a:r>
            <a:br>
              <a:rPr lang="en-US" b="1" dirty="0" smtClean="0">
                <a:solidFill>
                  <a:srgbClr val="17547F"/>
                </a:solidFill>
              </a:rPr>
            </a:br>
            <a:endParaRPr lang="en-US" b="1" dirty="0">
              <a:solidFill>
                <a:srgbClr val="17547F"/>
              </a:solidFill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11</a:t>
            </a:fld>
            <a:endParaRPr lang="en-US" sz="1200" dirty="0">
              <a:solidFill>
                <a:srgbClr val="17547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14580" y="1544674"/>
            <a:ext cx="3946629" cy="604209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Size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728 x 90 pixels. 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40k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maximum; .gif or .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jpg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Click Through URL 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Alternate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text (100 characters maximum) can 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 embedded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behind 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image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limits on animation, 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maximum 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 frames </a:t>
            </a: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recommended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17947" y="1239128"/>
            <a:ext cx="4341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7547F"/>
                </a:solidFill>
                <a:effectLst/>
                <a:uLnTx/>
                <a:uFillTx/>
                <a:latin typeface="Franklin Gothic Medium"/>
              </a:rPr>
              <a:t>Leaderboard    $1,000/issue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7547F"/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35" name="Picture 34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21445" r="48909" b="66612"/>
          <a:stretch/>
        </p:blipFill>
        <p:spPr>
          <a:xfrm>
            <a:off x="1052905" y="1446260"/>
            <a:ext cx="2265975" cy="818948"/>
          </a:xfrm>
          <a:prstGeom prst="rect">
            <a:avLst/>
          </a:prstGeom>
        </p:spPr>
      </p:pic>
      <p:pic>
        <p:nvPicPr>
          <p:cNvPr id="32" name="Picture 85" descr="Description: http://cdn.smartbrief.com/contentrepo/template/37DCEFF3-9607-4020-AF2D-D8FE461FF820/0006-4993/ASME_SmartBrief_Masthead_lef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46437" y="3260518"/>
            <a:ext cx="433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17547F"/>
                </a:solidFill>
                <a:latin typeface="Franklin Gothic Medium"/>
              </a:rPr>
              <a:t>Premium Size Rectangle Ad	$1,000/issue</a:t>
            </a:r>
            <a:endParaRPr lang="en-US" sz="1400" b="1" dirty="0">
              <a:solidFill>
                <a:srgbClr val="17547F"/>
              </a:solidFill>
              <a:latin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1108" y="3573098"/>
            <a:ext cx="3442131" cy="659941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lvl="0" indent="-171450">
              <a:buClr>
                <a:srgbClr val="0079C1"/>
              </a:buClr>
              <a:buFont typeface="Wingdings" charset="2"/>
              <a:buChar char="§"/>
            </a:pPr>
            <a:r>
              <a:rPr lang="en-US" sz="900" b="1" dirty="0">
                <a:solidFill>
                  <a:srgbClr val="0D0D0D"/>
                </a:solidFill>
                <a:latin typeface="Franklin Gothic Book"/>
              </a:rPr>
              <a:t>Size: </a:t>
            </a:r>
            <a:r>
              <a:rPr lang="en-US" sz="900" dirty="0">
                <a:solidFill>
                  <a:srgbClr val="0D0D0D"/>
                </a:solidFill>
                <a:latin typeface="Franklin Gothic Book"/>
              </a:rPr>
              <a:t>300 x 250 pixels. 30k maximum; .gif or .jpg </a:t>
            </a:r>
          </a:p>
          <a:p>
            <a:pPr marL="171450" lvl="0" indent="-171450">
              <a:buClr>
                <a:srgbClr val="0079C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0D0D0D"/>
                </a:solidFill>
                <a:latin typeface="Franklin Gothic Book"/>
              </a:rPr>
              <a:t>Click Through URL</a:t>
            </a:r>
          </a:p>
          <a:p>
            <a:pPr marL="171450" lvl="0" indent="-171450">
              <a:buClr>
                <a:srgbClr val="0079C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0D0D0D"/>
                </a:solidFill>
                <a:latin typeface="Franklin Gothic Book"/>
              </a:rPr>
              <a:t>No limits on animation, maximum 4 frames recommended </a:t>
            </a:r>
          </a:p>
          <a:p>
            <a:pPr marL="171450" lvl="0" indent="-171450">
              <a:buClr>
                <a:srgbClr val="0079C1"/>
              </a:buClr>
              <a:buFont typeface="Wingdings" charset="2"/>
              <a:buChar char="§"/>
            </a:pPr>
            <a:r>
              <a:rPr lang="en-US" sz="900" b="1" dirty="0">
                <a:solidFill>
                  <a:srgbClr val="0D0D0D"/>
                </a:solidFill>
                <a:latin typeface="Franklin Gothic Book"/>
              </a:rPr>
              <a:t>Premium Unit</a:t>
            </a:r>
            <a:r>
              <a:rPr lang="en-US" sz="900" dirty="0">
                <a:solidFill>
                  <a:srgbClr val="0D0D0D"/>
                </a:solidFill>
                <a:latin typeface="Franklin Gothic Book"/>
              </a:rPr>
              <a:t>: One per brief per day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26141" y="3710106"/>
            <a:ext cx="320296" cy="3805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B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18" name="Picture 17" descr="Slide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4060" r="48986" b="38604"/>
          <a:stretch/>
        </p:blipFill>
        <p:spPr>
          <a:xfrm>
            <a:off x="1060312" y="2879782"/>
            <a:ext cx="2258568" cy="25603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1487" y="6332093"/>
            <a:ext cx="7315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7547F"/>
                </a:solidFill>
              </a:rPr>
              <a:t>The Premium Size Rectangle Ad (B) is available </a:t>
            </a:r>
            <a:r>
              <a:rPr lang="en-US" sz="1400" b="1" dirty="0">
                <a:solidFill>
                  <a:srgbClr val="17547F"/>
                </a:solidFill>
              </a:rPr>
              <a:t>for </a:t>
            </a:r>
            <a:r>
              <a:rPr lang="en-US" sz="1400" b="1" dirty="0">
                <a:solidFill>
                  <a:srgbClr val="F47324"/>
                </a:solidFill>
              </a:rPr>
              <a:t>any position in the News Section.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73236" y="1625091"/>
            <a:ext cx="367160" cy="34225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0574" y="1590462"/>
            <a:ext cx="367160" cy="34225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9625" y="3723966"/>
            <a:ext cx="320296" cy="3805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B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39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3819" y="434378"/>
            <a:ext cx="2794957" cy="5407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Standard </a:t>
            </a:r>
            <a:br>
              <a:rPr lang="en-US" sz="2800" b="1" dirty="0" smtClean="0">
                <a:solidFill>
                  <a:srgbClr val="17547F"/>
                </a:solidFill>
              </a:rPr>
            </a:br>
            <a:r>
              <a:rPr lang="en-US" sz="2800" b="1" dirty="0" smtClean="0">
                <a:solidFill>
                  <a:srgbClr val="17547F"/>
                </a:solidFill>
              </a:rPr>
              <a:t>Ad Unit Sizes</a:t>
            </a:r>
            <a:r>
              <a:rPr lang="en-US" b="1" dirty="0" smtClean="0">
                <a:solidFill>
                  <a:srgbClr val="17547F"/>
                </a:solidFill>
              </a:rPr>
              <a:t/>
            </a:r>
            <a:br>
              <a:rPr lang="en-US" b="1" dirty="0" smtClean="0">
                <a:solidFill>
                  <a:srgbClr val="17547F"/>
                </a:solidFill>
              </a:rPr>
            </a:br>
            <a:endParaRPr lang="en-US" b="1" dirty="0">
              <a:solidFill>
                <a:srgbClr val="17547F"/>
              </a:solidFill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12</a:t>
            </a:fld>
            <a:endParaRPr lang="en-US" sz="1200" dirty="0">
              <a:solidFill>
                <a:srgbClr val="17547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44996" y="1494612"/>
            <a:ext cx="4537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37C21"/>
                </a:solidFill>
                <a:effectLst/>
                <a:uLnTx/>
                <a:uFillTx/>
                <a:latin typeface="Franklin Gothic Medium"/>
              </a:rPr>
              <a:t>News Section Ads </a:t>
            </a:r>
            <a:r>
              <a:rPr lang="en-US" sz="1600" b="1" kern="0" noProof="0" dirty="0" smtClean="0">
                <a:solidFill>
                  <a:srgbClr val="F37C21"/>
                </a:solidFill>
                <a:latin typeface="Franklin Gothic Medium"/>
              </a:rPr>
              <a:t>      </a:t>
            </a:r>
            <a:r>
              <a:rPr lang="en-US" sz="1400" b="1" kern="0" noProof="0" dirty="0" smtClean="0">
                <a:solidFill>
                  <a:srgbClr val="F37C21"/>
                </a:solidFill>
                <a:latin typeface="Franklin Gothic Medium"/>
              </a:rPr>
              <a:t>	</a:t>
            </a:r>
            <a:br>
              <a:rPr lang="en-US" sz="1400" b="1" kern="0" noProof="0" dirty="0" smtClean="0">
                <a:solidFill>
                  <a:srgbClr val="F37C21"/>
                </a:solidFill>
                <a:latin typeface="Franklin Gothic Medium"/>
              </a:rPr>
            </a:br>
            <a:r>
              <a:rPr lang="en-US" sz="1400" b="1" kern="0" noProof="0" dirty="0" smtClean="0">
                <a:solidFill>
                  <a:srgbClr val="F37C21"/>
                </a:solidFill>
                <a:latin typeface="Franklin Gothic Medium"/>
              </a:rPr>
              <a:t>       </a:t>
            </a:r>
            <a:r>
              <a:rPr lang="en-US" sz="1400" b="1" kern="0" dirty="0" smtClean="0">
                <a:solidFill>
                  <a:srgbClr val="F37C21"/>
                </a:solidFill>
                <a:latin typeface="Franklin Gothic Medium"/>
              </a:rPr>
              <a:t>$</a:t>
            </a:r>
            <a:r>
              <a:rPr lang="en-US" sz="1400" b="1" kern="0" dirty="0">
                <a:solidFill>
                  <a:srgbClr val="F37C21"/>
                </a:solidFill>
                <a:latin typeface="Franklin Gothic Medium"/>
              </a:rPr>
              <a:t>400 to $</a:t>
            </a:r>
            <a:r>
              <a:rPr lang="en-US" sz="1400" b="1" kern="0" dirty="0" smtClean="0">
                <a:solidFill>
                  <a:srgbClr val="F37C21"/>
                </a:solidFill>
                <a:latin typeface="Franklin Gothic Medium"/>
              </a:rPr>
              <a:t>1,000/issue, </a:t>
            </a:r>
            <a:r>
              <a:rPr lang="en-US" sz="1400" b="1" i="1" kern="0" dirty="0">
                <a:solidFill>
                  <a:srgbClr val="F37C21"/>
                </a:solidFill>
                <a:latin typeface="Franklin Gothic Medium"/>
              </a:rPr>
              <a:t>based on </a:t>
            </a:r>
            <a:r>
              <a:rPr lang="en-US" sz="1400" b="1" i="1" kern="0" dirty="0" smtClean="0">
                <a:solidFill>
                  <a:srgbClr val="F37C21"/>
                </a:solidFill>
                <a:latin typeface="Franklin Gothic Medium"/>
              </a:rPr>
              <a:t>position </a:t>
            </a:r>
          </a:p>
          <a:p>
            <a:pPr lvl="0" defTabSz="914400">
              <a:defRPr/>
            </a:pPr>
            <a:r>
              <a:rPr lang="en-US" sz="1400" b="1" kern="0" dirty="0">
                <a:solidFill>
                  <a:srgbClr val="F37C21"/>
                </a:solidFill>
                <a:latin typeface="Franklin Gothic Medium"/>
              </a:rPr>
              <a:t> </a:t>
            </a:r>
            <a:r>
              <a:rPr lang="en-US" sz="1400" b="1" kern="0" dirty="0" smtClean="0">
                <a:solidFill>
                  <a:srgbClr val="F37C21"/>
                </a:solidFill>
                <a:latin typeface="Franklin Gothic Medium"/>
              </a:rPr>
              <a:t>      Choose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37C21"/>
                </a:solidFill>
                <a:effectLst/>
                <a:uLnTx/>
                <a:uFillTx/>
                <a:latin typeface="Franklin Gothic Medium"/>
              </a:rPr>
              <a:t>from these three options: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37C21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54595" y="2285515"/>
            <a:ext cx="26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47324"/>
                </a:solidFill>
                <a:latin typeface="Franklin Gothic Medium"/>
              </a:rPr>
              <a:t>  Option 1: </a:t>
            </a:r>
            <a:r>
              <a:rPr lang="en-US" sz="1400" b="1" dirty="0">
                <a:solidFill>
                  <a:srgbClr val="F47324"/>
                </a:solidFill>
                <a:latin typeface="Franklin Gothic Medium"/>
              </a:rPr>
              <a:t>Rectangle Text Ad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941671" y="2562577"/>
            <a:ext cx="3977032" cy="737364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Ad Logo: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120 x 60 pixels. 30k maximum; .gif or .jpg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Headline: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50 characters, excluding spaces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Ad Image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: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 180 x 150 pixels. 30k maximum; .gif or .jpg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Franklin Gothic Book"/>
              <a:ea typeface="+mn-ea"/>
              <a:cs typeface="Arial Narrow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Copy: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300 characters maximum,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excluding spaces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Click Through URL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719198" y="2799334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75376" y="3372627"/>
            <a:ext cx="26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324"/>
                </a:solidFill>
                <a:effectLst/>
                <a:uLnTx/>
                <a:uFillTx/>
                <a:latin typeface="Franklin Gothic Medium"/>
              </a:rPr>
              <a:t>  Option 2: Outline Ad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47324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964151" y="3645907"/>
            <a:ext cx="3968406" cy="640839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Ad Logo: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120 x 60 pixels. 30k maximum; .gif or .jpg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Headline: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50 characters, excluding spaces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Copy: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300 characters maximum, excluding spaces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Click Through URL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737251" y="3853243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7457" y="4299393"/>
            <a:ext cx="26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47324"/>
                </a:solidFill>
                <a:latin typeface="Franklin Gothic Medium"/>
              </a:rPr>
              <a:t> Option 3: </a:t>
            </a:r>
            <a:r>
              <a:rPr lang="en-US" sz="1400" b="1" dirty="0">
                <a:solidFill>
                  <a:srgbClr val="F47324"/>
                </a:solidFill>
                <a:latin typeface="Franklin Gothic Medium"/>
              </a:rPr>
              <a:t>Banner Ad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67549" y="4579954"/>
            <a:ext cx="3951155" cy="696431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Ad Logo: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120 x 60 pixels. 30k maximum; .gif or .jpg 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Franklin Gothic Book"/>
              <a:ea typeface="+mn-ea"/>
              <a:cs typeface="Arial Narrow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Banner: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468 x 60 pixels.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30k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maximum; .gif or .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jpg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Click Through URL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Franklin Gothic Book"/>
              <a:ea typeface="+mn-ea"/>
              <a:cs typeface="Arial Narrow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Alternate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text (100 characters maximum) can be embedded behind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image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</a:rPr>
              <a:t>No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</a:rPr>
              <a:t>limits on animation,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</a:rPr>
              <a:t>maximum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</a:rPr>
              <a:t>4 frames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</a:rPr>
              <a:t>recommended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62459" y="4808275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35" name="Picture 34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1622" r="48554" b="3702"/>
          <a:stretch/>
        </p:blipFill>
        <p:spPr>
          <a:xfrm>
            <a:off x="1053548" y="1183034"/>
            <a:ext cx="2240280" cy="512064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809341" y="3068372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kern="0" dirty="0">
                <a:solidFill>
                  <a:sysClr val="window" lastClr="FFFFFF"/>
                </a:solidFill>
                <a:latin typeface="Arial Black"/>
                <a:cs typeface="Arial Black"/>
              </a:rPr>
              <a:t>D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cs typeface="Arial Black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17967" y="4144069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07353" y="5744742"/>
            <a:ext cx="304800" cy="283716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F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32" name="Picture 85" descr="Description: http://cdn.smartbrief.com/contentrepo/template/37DCEFF3-9607-4020-AF2D-D8FE461FF820/0006-4993/ASME_SmartBrief_Masthead_lef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26506" y="5470302"/>
            <a:ext cx="384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7547F"/>
                </a:solidFill>
                <a:effectLst/>
                <a:uLnTx/>
                <a:uFillTx/>
                <a:latin typeface="Franklin Gothic Medium"/>
              </a:rPr>
              <a:t>“The Buzz” Text Ad  	$200/issue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7547F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59604" y="5735886"/>
            <a:ext cx="3872954" cy="387162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Copy: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300 characters maximum,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excluding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spaces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Franklin Gothic Book"/>
                <a:ea typeface="+mn-ea"/>
                <a:cs typeface="Arial Narrow"/>
              </a:rPr>
              <a:t>Click Through URL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785969" y="5779383"/>
            <a:ext cx="304800" cy="283716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F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30645" y="2030443"/>
            <a:ext cx="265894" cy="24750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322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71072" y="274638"/>
            <a:ext cx="2536183" cy="5407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Positioning</a:t>
            </a:r>
            <a:br>
              <a:rPr lang="en-US" sz="2800" b="1" dirty="0" smtClean="0">
                <a:solidFill>
                  <a:srgbClr val="17547F"/>
                </a:solidFill>
              </a:rPr>
            </a:br>
            <a:r>
              <a:rPr lang="en-US" sz="2800" b="1" dirty="0">
                <a:solidFill>
                  <a:srgbClr val="F37C21"/>
                </a:solidFill>
              </a:rPr>
              <a:t>News Section</a:t>
            </a:r>
            <a:endParaRPr lang="en-US" sz="2800" b="1" dirty="0">
              <a:solidFill>
                <a:srgbClr val="1754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7844"/>
            <a:ext cx="2133600" cy="365125"/>
          </a:xfrm>
        </p:spPr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13</a:t>
            </a:fld>
            <a:endParaRPr lang="en-US" dirty="0">
              <a:solidFill>
                <a:srgbClr val="17547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65820"/>
              </p:ext>
            </p:extLst>
          </p:nvPr>
        </p:nvGraphicFramePr>
        <p:xfrm>
          <a:off x="3148629" y="2349332"/>
          <a:ext cx="4664774" cy="1308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1636"/>
                <a:gridCol w="2401570"/>
                <a:gridCol w="1111568"/>
              </a:tblGrid>
              <a:tr h="3278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rgbClr val="F47324"/>
                          </a:solidFill>
                        </a:rPr>
                        <a:t>Exclusive Opportunities </a:t>
                      </a:r>
                      <a:endParaRPr lang="en-US" sz="1600" b="1" i="0" u="none" strike="noStrike" dirty="0" smtClean="0">
                        <a:solidFill>
                          <a:srgbClr val="F47324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G Times"/>
                      </a:endParaRPr>
                    </a:p>
                  </a:txBody>
                  <a:tcPr/>
                </a:tc>
              </a:tr>
              <a:tr h="3379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Mondays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“Spotlight on Energy”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$800/issue</a:t>
                      </a:r>
                    </a:p>
                  </a:txBody>
                  <a:tcPr anchor="ctr"/>
                </a:tc>
              </a:tr>
              <a:tr h="3303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Wednesdays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“Spotlight on Transportation”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$800/issue</a:t>
                      </a:r>
                    </a:p>
                  </a:txBody>
                  <a:tcPr anchor="ctr"/>
                </a:tc>
              </a:tr>
              <a:tr h="26331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Fridays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“Spotlight on Biotechnology”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$800/issue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2631" y="1766468"/>
            <a:ext cx="30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“Global Window</a:t>
            </a:r>
            <a:r>
              <a:rPr lang="en-US" sz="1600" b="1" dirty="0" smtClean="0"/>
              <a:t>” </a:t>
            </a:r>
            <a:r>
              <a:rPr lang="en-US" sz="1600" b="1" dirty="0"/>
              <a:t>$</a:t>
            </a:r>
            <a:r>
              <a:rPr lang="en-US" sz="1600" b="1" dirty="0" smtClean="0"/>
              <a:t>800/issue</a:t>
            </a:r>
            <a:endParaRPr lang="en-US" b="1" dirty="0"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8773" y="815355"/>
            <a:ext cx="387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“Today’s Tech Buzz</a:t>
            </a:r>
            <a:r>
              <a:rPr lang="en-US" sz="1600" b="1" dirty="0" smtClean="0"/>
              <a:t>”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$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1,000/issue</a:t>
            </a:r>
            <a:endParaRPr lang="en-US" b="1" dirty="0"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0339" y="5902041"/>
            <a:ext cx="30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cs typeface="Arial Narrow"/>
              </a:rPr>
              <a:t>“</a:t>
            </a:r>
            <a:r>
              <a:rPr lang="en-US" sz="1600" b="1" dirty="0" err="1">
                <a:cs typeface="Arial Narrow"/>
              </a:rPr>
              <a:t>SmartQuote</a:t>
            </a:r>
            <a:r>
              <a:rPr lang="en-US" sz="1600" b="1" dirty="0" smtClean="0">
                <a:cs typeface="Arial Narrow"/>
              </a:rPr>
              <a:t>” </a:t>
            </a:r>
            <a:r>
              <a:rPr lang="en-US" sz="1600" b="1" dirty="0"/>
              <a:t>$</a:t>
            </a:r>
            <a:r>
              <a:rPr lang="en-US" sz="1600" b="1" dirty="0" smtClean="0"/>
              <a:t>400/issue</a:t>
            </a:r>
            <a:endParaRPr lang="en-US" sz="1600" b="1" dirty="0"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5700" y="4881350"/>
            <a:ext cx="4246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“Leadership &amp; Development</a:t>
            </a:r>
            <a:r>
              <a:rPr lang="en-US" sz="1600" b="1" dirty="0" smtClean="0"/>
              <a:t>” </a:t>
            </a:r>
            <a:r>
              <a:rPr lang="en-US" sz="1600" b="1" dirty="0"/>
              <a:t>$</a:t>
            </a:r>
            <a:r>
              <a:rPr lang="en-US" sz="1600" b="1" dirty="0" smtClean="0"/>
              <a:t>600/issue</a:t>
            </a:r>
            <a:endParaRPr lang="en-US" b="1" dirty="0"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848" y="3967779"/>
            <a:ext cx="3456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“Innovation &amp; Trends</a:t>
            </a:r>
            <a:r>
              <a:rPr lang="en-US" sz="1600" b="1" dirty="0" smtClean="0"/>
              <a:t>” </a:t>
            </a:r>
            <a:r>
              <a:rPr lang="en-US" sz="1600" b="1" dirty="0"/>
              <a:t>$</a:t>
            </a:r>
            <a:r>
              <a:rPr lang="en-US" sz="1600" b="1" dirty="0" smtClean="0"/>
              <a:t>600/issue</a:t>
            </a:r>
            <a:endParaRPr lang="en-US" b="1" dirty="0">
              <a:cs typeface="Arial Narrow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23505" r="27991" b="16548"/>
          <a:stretch/>
        </p:blipFill>
        <p:spPr bwMode="auto">
          <a:xfrm>
            <a:off x="0" y="66165"/>
            <a:ext cx="2649220" cy="2172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17926" r="27921" b="11619"/>
          <a:stretch/>
        </p:blipFill>
        <p:spPr bwMode="auto">
          <a:xfrm>
            <a:off x="16250" y="3929917"/>
            <a:ext cx="2618105" cy="2547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23326" r="28797" b="12081"/>
          <a:stretch/>
        </p:blipFill>
        <p:spPr bwMode="auto">
          <a:xfrm>
            <a:off x="2396" y="1577917"/>
            <a:ext cx="2639898" cy="2344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Left Arrow 15"/>
          <p:cNvSpPr/>
          <p:nvPr/>
        </p:nvSpPr>
        <p:spPr>
          <a:xfrm>
            <a:off x="2369332" y="839159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2369332" y="1759540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2382981" y="2349332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374583" y="3987679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2393567" y="4912781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2412685" y="5929855"/>
            <a:ext cx="685792" cy="2909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66508" y="274638"/>
            <a:ext cx="2640747" cy="5407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Conference</a:t>
            </a:r>
            <a:br>
              <a:rPr lang="en-US" sz="2800" b="1" dirty="0" smtClean="0">
                <a:solidFill>
                  <a:srgbClr val="17547F"/>
                </a:solidFill>
              </a:rPr>
            </a:br>
            <a:r>
              <a:rPr lang="en-US" sz="2800" b="1" dirty="0" smtClean="0">
                <a:solidFill>
                  <a:srgbClr val="17547F"/>
                </a:solidFill>
              </a:rPr>
              <a:t>Specials</a:t>
            </a:r>
            <a:endParaRPr lang="en-US" sz="2800" b="1" dirty="0">
              <a:solidFill>
                <a:srgbClr val="17547F"/>
              </a:solidFill>
            </a:endParaRPr>
          </a:p>
        </p:txBody>
      </p:sp>
      <p:pic>
        <p:nvPicPr>
          <p:cNvPr id="9" name="Picture 85" descr="Description: http://cdn.smartbrief.com/contentrepo/template/37DCEFF3-9607-4020-AF2D-D8FE461FF820/0006-4993/ASME_SmartBrief_Masthead_lef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125" y="2120443"/>
            <a:ext cx="78414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47324"/>
                </a:solidFill>
              </a:rPr>
              <a:t>NEW ALERT DAILY</a:t>
            </a:r>
          </a:p>
          <a:p>
            <a:pPr algn="ctr"/>
            <a:endParaRPr lang="en-US" sz="2400" b="1" u="sng" dirty="0">
              <a:solidFill>
                <a:srgbClr val="F4732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7547F"/>
                </a:solidFill>
              </a:rPr>
              <a:t>News and information about </a:t>
            </a:r>
          </a:p>
          <a:p>
            <a:pPr algn="ctr"/>
            <a:r>
              <a:rPr lang="en-US" sz="2400" b="1" dirty="0" smtClean="0">
                <a:solidFill>
                  <a:srgbClr val="17547F"/>
                </a:solidFill>
              </a:rPr>
              <a:t>major ASME conferences.</a:t>
            </a:r>
          </a:p>
          <a:p>
            <a:pPr algn="ctr"/>
            <a:endParaRPr lang="en-US" sz="2400" b="1" dirty="0">
              <a:solidFill>
                <a:srgbClr val="17547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7547F"/>
                </a:solidFill>
              </a:rPr>
              <a:t>For more information,</a:t>
            </a:r>
          </a:p>
          <a:p>
            <a:pPr algn="ctr"/>
            <a:r>
              <a:rPr lang="en-US" sz="2400" b="1" dirty="0">
                <a:solidFill>
                  <a:srgbClr val="17547F"/>
                </a:solidFill>
              </a:rPr>
              <a:t>s</a:t>
            </a:r>
            <a:r>
              <a:rPr lang="en-US" sz="2400" b="1" dirty="0" smtClean="0">
                <a:solidFill>
                  <a:srgbClr val="17547F"/>
                </a:solidFill>
              </a:rPr>
              <a:t>peak with your sales representative or</a:t>
            </a:r>
          </a:p>
          <a:p>
            <a:pPr algn="ctr"/>
            <a:r>
              <a:rPr lang="en-US" sz="2400" b="1" dirty="0" smtClean="0">
                <a:solidFill>
                  <a:srgbClr val="17547F"/>
                </a:solidFill>
              </a:rPr>
              <a:t>Greg </a:t>
            </a:r>
            <a:r>
              <a:rPr lang="en-US" sz="2400" b="1" dirty="0">
                <a:solidFill>
                  <a:srgbClr val="17547F"/>
                </a:solidFill>
              </a:rPr>
              <a:t>Valero, Manager, Integrated Media </a:t>
            </a:r>
            <a:r>
              <a:rPr lang="en-US" sz="2400" b="1" dirty="0" smtClean="0">
                <a:solidFill>
                  <a:srgbClr val="17547F"/>
                </a:solidFill>
              </a:rPr>
              <a:t>Sales,</a:t>
            </a:r>
          </a:p>
          <a:p>
            <a:pPr algn="ctr"/>
            <a:r>
              <a:rPr lang="en-US" sz="2400" b="1" dirty="0" smtClean="0">
                <a:solidFill>
                  <a:srgbClr val="17547F"/>
                </a:solidFill>
              </a:rPr>
              <a:t>at </a:t>
            </a:r>
            <a:r>
              <a:rPr lang="en-US" sz="2400" b="1" dirty="0">
                <a:solidFill>
                  <a:srgbClr val="17547F"/>
                </a:solidFill>
              </a:rPr>
              <a:t>212-591-8356;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valerog@asme.o</a:t>
            </a:r>
            <a:r>
              <a:rPr lang="en-US" sz="2400" b="1" u="sng" dirty="0" smtClean="0">
                <a:solidFill>
                  <a:srgbClr val="17547F"/>
                </a:solidFill>
                <a:hlinkClick r:id="rId4"/>
              </a:rPr>
              <a:t>rg</a:t>
            </a:r>
            <a:endParaRPr lang="en-US" sz="2400" b="1" dirty="0">
              <a:solidFill>
                <a:srgbClr val="1754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7844"/>
            <a:ext cx="2133600" cy="365125"/>
          </a:xfrm>
        </p:spPr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14</a:t>
            </a:fld>
            <a:endParaRPr lang="en-US" dirty="0">
              <a:solidFill>
                <a:srgbClr val="17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3819" y="434378"/>
            <a:ext cx="2794957" cy="5407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Advertising</a:t>
            </a:r>
            <a:br>
              <a:rPr lang="en-US" sz="2800" b="1" dirty="0" smtClean="0">
                <a:solidFill>
                  <a:srgbClr val="17547F"/>
                </a:solidFill>
              </a:rPr>
            </a:br>
            <a:r>
              <a:rPr lang="en-US" sz="2800" b="1" dirty="0" smtClean="0">
                <a:solidFill>
                  <a:srgbClr val="17547F"/>
                </a:solidFill>
              </a:rPr>
              <a:t>Specs</a:t>
            </a:r>
            <a:r>
              <a:rPr lang="en-US" b="1" dirty="0" smtClean="0">
                <a:solidFill>
                  <a:srgbClr val="17547F"/>
                </a:solidFill>
              </a:rPr>
              <a:t/>
            </a:r>
            <a:br>
              <a:rPr lang="en-US" b="1" dirty="0" smtClean="0">
                <a:solidFill>
                  <a:srgbClr val="17547F"/>
                </a:solidFill>
              </a:rPr>
            </a:br>
            <a:endParaRPr lang="en-US" b="1" dirty="0">
              <a:solidFill>
                <a:srgbClr val="17547F"/>
              </a:solidFill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15</a:t>
            </a:fld>
            <a:endParaRPr lang="en-US" sz="1200" dirty="0">
              <a:solidFill>
                <a:srgbClr val="17547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29475" y="1532485"/>
            <a:ext cx="5002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Arial Narrow"/>
              </a:rPr>
              <a:t>EMAIL </a:t>
            </a:r>
            <a:r>
              <a:rPr lang="en-US" sz="1600" b="1" dirty="0">
                <a:cs typeface="Arial Narrow"/>
              </a:rPr>
              <a:t>ADVERTISING </a:t>
            </a:r>
            <a:r>
              <a:rPr lang="en-US" sz="1600" b="1" dirty="0" smtClean="0">
                <a:cs typeface="Arial Narrow"/>
              </a:rPr>
              <a:t>TIPS</a:t>
            </a:r>
            <a:r>
              <a:rPr lang="en-US" sz="1200" b="1" dirty="0" smtClean="0">
                <a:cs typeface="Arial Narrow"/>
              </a:rPr>
              <a:t/>
            </a:r>
            <a:br>
              <a:rPr lang="en-US" sz="1200" b="1" dirty="0" smtClean="0">
                <a:cs typeface="Arial Narrow"/>
              </a:rPr>
            </a:br>
            <a:r>
              <a:rPr lang="en-US" sz="1200" b="1" dirty="0" smtClean="0">
                <a:cs typeface="Arial Narrow"/>
              </a:rPr>
              <a:t/>
            </a:r>
            <a:br>
              <a:rPr lang="en-US" sz="1200" b="1" dirty="0" smtClean="0">
                <a:cs typeface="Arial Narrow"/>
              </a:rPr>
            </a:br>
            <a:r>
              <a:rPr lang="en-US" sz="1400" b="1" dirty="0" smtClean="0">
                <a:cs typeface="Arial Narrow"/>
              </a:rPr>
              <a:t>Include </a:t>
            </a:r>
            <a:r>
              <a:rPr lang="en-US" sz="1400" b="1" dirty="0">
                <a:cs typeface="Arial Narrow"/>
              </a:rPr>
              <a:t>branding and important information </a:t>
            </a:r>
            <a:r>
              <a:rPr lang="en-US" sz="1400" b="1" dirty="0" smtClean="0">
                <a:cs typeface="Arial Narrow"/>
              </a:rPr>
              <a:t>on the </a:t>
            </a:r>
            <a:r>
              <a:rPr lang="en-US" sz="1400" b="1" dirty="0">
                <a:cs typeface="Arial Narrow"/>
              </a:rPr>
              <a:t>first frame when using animated .</a:t>
            </a:r>
            <a:r>
              <a:rPr lang="en-US" sz="1400" b="1" dirty="0" smtClean="0">
                <a:cs typeface="Arial Narrow"/>
              </a:rPr>
              <a:t>gifs; they </a:t>
            </a:r>
            <a:r>
              <a:rPr lang="en-US" sz="1400" b="1" dirty="0">
                <a:cs typeface="Arial Narrow"/>
              </a:rPr>
              <a:t>will </a:t>
            </a:r>
            <a:r>
              <a:rPr lang="en-US" sz="1400" b="1" dirty="0" smtClean="0">
                <a:cs typeface="Arial Narrow"/>
              </a:rPr>
              <a:t>not </a:t>
            </a:r>
            <a:r>
              <a:rPr lang="en-US" sz="1400" b="1" dirty="0">
                <a:cs typeface="Arial Narrow"/>
              </a:rPr>
              <a:t>animate in versions of Outlook 2007 and later </a:t>
            </a:r>
            <a:r>
              <a:rPr lang="en-US" sz="1400" b="1" dirty="0" smtClean="0">
                <a:cs typeface="Arial Narrow"/>
              </a:rPr>
              <a:t>(~</a:t>
            </a:r>
            <a:r>
              <a:rPr lang="en-US" sz="1400" b="1" dirty="0">
                <a:cs typeface="Arial Narrow"/>
              </a:rPr>
              <a:t>15% of readership)</a:t>
            </a:r>
            <a:r>
              <a:rPr lang="en-US" sz="1400" b="1" dirty="0" smtClean="0">
                <a:cs typeface="Arial Narrow"/>
              </a:rPr>
              <a:t>.</a:t>
            </a:r>
            <a:br>
              <a:rPr lang="en-US" sz="1400" b="1" dirty="0" smtClean="0">
                <a:cs typeface="Arial Narrow"/>
              </a:rPr>
            </a:br>
            <a:r>
              <a:rPr lang="en-US" sz="1400" b="1" dirty="0" smtClean="0">
                <a:cs typeface="Arial Narrow"/>
              </a:rPr>
              <a:t/>
            </a:r>
            <a:br>
              <a:rPr lang="en-US" sz="1400" b="1" dirty="0" smtClean="0">
                <a:cs typeface="Arial Narrow"/>
              </a:rPr>
            </a:br>
            <a:r>
              <a:rPr lang="en-US" sz="1400" b="1" dirty="0" smtClean="0">
                <a:cs typeface="Arial Narrow"/>
              </a:rPr>
              <a:t>Flash </a:t>
            </a:r>
            <a:r>
              <a:rPr lang="en-US" sz="1400" b="1" dirty="0">
                <a:cs typeface="Arial Narrow"/>
              </a:rPr>
              <a:t>files will not render </a:t>
            </a:r>
            <a:r>
              <a:rPr lang="en-US" sz="1400" b="1" dirty="0" smtClean="0">
                <a:cs typeface="Arial Narrow"/>
              </a:rPr>
              <a:t>in </a:t>
            </a:r>
            <a:r>
              <a:rPr lang="en-US" sz="1400" b="1" dirty="0">
                <a:cs typeface="Arial Narrow"/>
              </a:rPr>
              <a:t>email. </a:t>
            </a:r>
            <a:r>
              <a:rPr lang="en-US" sz="1400" b="1" dirty="0" smtClean="0">
                <a:cs typeface="Arial Narrow"/>
              </a:rPr>
              <a:t/>
            </a:r>
            <a:br>
              <a:rPr lang="en-US" sz="1400" b="1" dirty="0" smtClean="0">
                <a:cs typeface="Arial Narrow"/>
              </a:rPr>
            </a:br>
            <a:endParaRPr lang="en-US" sz="1400" b="1" dirty="0" smtClean="0">
              <a:cs typeface="Arial Narrow"/>
            </a:endParaRPr>
          </a:p>
          <a:p>
            <a:r>
              <a:rPr lang="en-US" sz="1400" b="1" dirty="0" err="1" smtClean="0">
                <a:cs typeface="Arial Narrow"/>
              </a:rPr>
              <a:t>SmartBrief</a:t>
            </a:r>
            <a:r>
              <a:rPr lang="en-US" sz="1400" b="1" dirty="0" smtClean="0">
                <a:cs typeface="Arial Narrow"/>
              </a:rPr>
              <a:t> </a:t>
            </a:r>
            <a:r>
              <a:rPr lang="en-US" sz="1400" b="1" dirty="0">
                <a:cs typeface="Arial Narrow"/>
              </a:rPr>
              <a:t>can use 3rd party click </a:t>
            </a:r>
            <a:r>
              <a:rPr lang="en-US" sz="1400" b="1" dirty="0" smtClean="0">
                <a:cs typeface="Arial Narrow"/>
              </a:rPr>
              <a:t>tags </a:t>
            </a:r>
            <a:r>
              <a:rPr lang="en-US" sz="1400" b="1" dirty="0">
                <a:cs typeface="Arial Narrow"/>
              </a:rPr>
              <a:t>but cannot allow 3rd party ad serving</a:t>
            </a:r>
            <a:r>
              <a:rPr lang="en-US" sz="1400" b="1" dirty="0" smtClean="0">
                <a:cs typeface="Arial Narrow"/>
              </a:rPr>
              <a:t>. </a:t>
            </a:r>
            <a:br>
              <a:rPr lang="en-US" sz="1400" b="1" dirty="0" smtClean="0">
                <a:cs typeface="Arial Narrow"/>
              </a:rPr>
            </a:br>
            <a:endParaRPr lang="en-US" sz="1400" b="1" dirty="0" smtClean="0">
              <a:cs typeface="Arial Narrow"/>
            </a:endParaRPr>
          </a:p>
          <a:p>
            <a:r>
              <a:rPr lang="en-US" sz="1400" b="1" dirty="0" smtClean="0">
                <a:cs typeface="Arial Narrow"/>
              </a:rPr>
              <a:t>All materials are due 5 business days prior to</a:t>
            </a:r>
            <a:r>
              <a:rPr lang="en-US" sz="1400" b="1" dirty="0">
                <a:cs typeface="Arial Narrow"/>
              </a:rPr>
              <a:t> </a:t>
            </a:r>
            <a:r>
              <a:rPr lang="en-US" sz="1400" b="1" dirty="0" smtClean="0">
                <a:cs typeface="Arial Narrow"/>
              </a:rPr>
              <a:t>the ad run date. </a:t>
            </a:r>
          </a:p>
          <a:p>
            <a:endParaRPr lang="en-US" sz="1400" b="1" dirty="0">
              <a:cs typeface="Arial Narrow"/>
            </a:endParaRPr>
          </a:p>
          <a:p>
            <a:r>
              <a:rPr lang="en-US" sz="1400" b="1" dirty="0" smtClean="0">
                <a:cs typeface="Arial Narrow"/>
              </a:rPr>
              <a:t>Send ad material to James Pero at peroj@asme.org</a:t>
            </a:r>
            <a:endParaRPr lang="en-US" sz="1400" b="1" dirty="0">
              <a:cs typeface="Arial Narrow"/>
            </a:endParaRPr>
          </a:p>
        </p:txBody>
      </p:sp>
      <p:pic>
        <p:nvPicPr>
          <p:cNvPr id="32" name="Picture 85" descr="Description: http://cdn.smartbrief.com/contentrepo/template/37DCEFF3-9607-4020-AF2D-D8FE461FF820/0006-4993/ASME_SmartBrief_Masthead_lef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878" y="274638"/>
            <a:ext cx="8529922" cy="5407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7547F"/>
                </a:solidFill>
              </a:rPr>
              <a:t>Subscriber Profile</a:t>
            </a:r>
            <a:endParaRPr lang="en-US" sz="2800" b="1" dirty="0">
              <a:solidFill>
                <a:srgbClr val="17547F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67633826"/>
              </p:ext>
            </p:extLst>
          </p:nvPr>
        </p:nvGraphicFramePr>
        <p:xfrm>
          <a:off x="312139" y="1525609"/>
          <a:ext cx="4561046" cy="240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175606"/>
            <a:ext cx="4114800" cy="615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940"/>
              </a:lnSpc>
            </a:pPr>
            <a:r>
              <a:rPr lang="en-US" sz="17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Reach Business Owners and </a:t>
            </a:r>
            <a:br>
              <a:rPr lang="en-US" sz="17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</a:br>
            <a:r>
              <a:rPr lang="en-US" sz="17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Senior-Level Executives:</a:t>
            </a:r>
            <a:endParaRPr lang="en-US" sz="1700" b="1" dirty="0">
              <a:solidFill>
                <a:srgbClr val="F47324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028" y="3746688"/>
            <a:ext cx="25130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Target Large Engineering Companies:</a:t>
            </a:r>
            <a:endParaRPr lang="en-US" sz="1700" b="1" dirty="0">
              <a:solidFill>
                <a:srgbClr val="F47324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1604" y="1017333"/>
            <a:ext cx="1871882" cy="5386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47324"/>
                </a:solidFill>
                <a:cs typeface="Calibri"/>
              </a:rPr>
              <a:t>33,685</a:t>
            </a:r>
            <a:endParaRPr lang="en-US" sz="2200" b="1" dirty="0">
              <a:solidFill>
                <a:srgbClr val="0086C8"/>
              </a:solidFill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71235" y="3634403"/>
            <a:ext cx="4895610" cy="1588"/>
          </a:xfrm>
          <a:prstGeom prst="line">
            <a:avLst/>
          </a:prstGeom>
          <a:ln w="12700" cmpd="sng">
            <a:solidFill>
              <a:srgbClr val="0086C8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22160" y="1296663"/>
            <a:ext cx="1887680" cy="59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E-mail Newsletter</a:t>
            </a:r>
          </a:p>
          <a:p>
            <a:pPr>
              <a:lnSpc>
                <a:spcPts val="180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Published 5x/week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1780" y="2463842"/>
            <a:ext cx="352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Calibri"/>
              </a:rPr>
              <a:t>Reach senior-level managers and engineering teams </a:t>
            </a:r>
            <a:r>
              <a:rPr lang="en-US" sz="1400" b="1" dirty="0">
                <a:solidFill>
                  <a:srgbClr val="000000"/>
                </a:solidFill>
                <a:cs typeface="Calibri"/>
              </a:rPr>
              <a:t>in </a:t>
            </a:r>
            <a:r>
              <a:rPr lang="en-US" sz="1400" b="1" dirty="0" smtClean="0">
                <a:solidFill>
                  <a:srgbClr val="000000"/>
                </a:solidFill>
                <a:cs typeface="Calibri"/>
              </a:rPr>
              <a:t>high-profile companies such as: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3132" y="3037412"/>
            <a:ext cx="3777440" cy="5133713"/>
          </a:xfrm>
          <a:prstGeom prst="rect">
            <a:avLst/>
          </a:prstGeom>
        </p:spPr>
        <p:txBody>
          <a:bodyPr wrap="square" numCol="2" anchor="t">
            <a:spAutoFit/>
          </a:bodyPr>
          <a:lstStyle/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Baker Hughes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Bechtel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Boeing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BP Global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Chevron</a:t>
            </a:r>
            <a:endParaRPr lang="en-US" sz="1400" b="1" dirty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>
                <a:solidFill>
                  <a:srgbClr val="404040"/>
                </a:solidFill>
                <a:cs typeface="Calibri"/>
              </a:rPr>
              <a:t>Duke Energy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err="1" smtClean="0">
                <a:solidFill>
                  <a:srgbClr val="404040"/>
                </a:solidFill>
                <a:cs typeface="Calibri"/>
              </a:rPr>
              <a:t>Dupont</a:t>
            </a: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err="1" smtClean="0">
                <a:solidFill>
                  <a:srgbClr val="404040"/>
                </a:solidFill>
                <a:cs typeface="Calibri"/>
              </a:rPr>
              <a:t>Exxonmobil</a:t>
            </a:r>
            <a:endParaRPr lang="en-US" sz="1400" b="1" dirty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Fluor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General Electric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General Motors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Halliburton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4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Honeywell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IBM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Ingersoll Rand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Lockheed </a:t>
            </a:r>
            <a:r>
              <a:rPr lang="en-US" sz="1400" b="1" dirty="0">
                <a:solidFill>
                  <a:srgbClr val="404040"/>
                </a:solidFill>
                <a:cs typeface="Calibri"/>
              </a:rPr>
              <a:t>Martin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NASA 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National Grid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Northrop Grumman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Pratt &amp; Whitney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err="1" smtClean="0">
                <a:solidFill>
                  <a:srgbClr val="404040"/>
                </a:solidFill>
                <a:cs typeface="Calibri"/>
              </a:rPr>
              <a:t>Raythen</a:t>
            </a:r>
            <a:endParaRPr lang="en-US" sz="1400" b="1" dirty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>
                <a:solidFill>
                  <a:srgbClr val="404040"/>
                </a:solidFill>
                <a:cs typeface="Calibri"/>
              </a:rPr>
              <a:t>Schlumberger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Sandia National Labs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r>
              <a:rPr lang="en-US" sz="1400" b="1" dirty="0" smtClean="0">
                <a:solidFill>
                  <a:srgbClr val="404040"/>
                </a:solidFill>
                <a:cs typeface="Calibri"/>
              </a:rPr>
              <a:t>Westinghouse Electric</a:t>
            </a: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2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200" b="1" dirty="0" smtClean="0">
              <a:solidFill>
                <a:srgbClr val="404040"/>
              </a:solidFill>
              <a:cs typeface="Calibri"/>
            </a:endParaRPr>
          </a:p>
          <a:p>
            <a:pPr marL="18288">
              <a:lnSpc>
                <a:spcPct val="130000"/>
              </a:lnSpc>
              <a:buClr>
                <a:srgbClr val="0086C8"/>
              </a:buClr>
            </a:pPr>
            <a:endParaRPr lang="en-US" sz="1200" b="1" dirty="0" smtClean="0">
              <a:solidFill>
                <a:srgbClr val="404040"/>
              </a:solidFill>
              <a:cs typeface="Calibri"/>
            </a:endParaRPr>
          </a:p>
          <a:p>
            <a:pPr marL="274320" indent="-256032">
              <a:lnSpc>
                <a:spcPct val="130000"/>
              </a:lnSpc>
              <a:buClr>
                <a:srgbClr val="0086C8"/>
              </a:buClr>
              <a:buFont typeface="+mj-lt"/>
              <a:buAutoNum type="arabicPeriod"/>
            </a:pPr>
            <a:endParaRPr lang="en-US" sz="1200" b="1" dirty="0" smtClean="0">
              <a:solidFill>
                <a:srgbClr val="404040"/>
              </a:solidFill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94104" y="1225591"/>
            <a:ext cx="0" cy="768820"/>
          </a:xfrm>
          <a:prstGeom prst="line">
            <a:avLst/>
          </a:prstGeom>
          <a:ln w="3175" cmpd="sng">
            <a:solidFill>
              <a:schemeClr val="tx1">
                <a:lumMod val="50000"/>
              </a:schemeClr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49238" y="1508210"/>
            <a:ext cx="1679882" cy="5386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b="1" dirty="0" smtClean="0">
                <a:solidFill>
                  <a:srgbClr val="0086C8"/>
                </a:solidFill>
                <a:cs typeface="Calibri"/>
              </a:rPr>
              <a:t>Subscribers</a:t>
            </a:r>
          </a:p>
          <a:p>
            <a:pPr algn="ctr"/>
            <a:r>
              <a:rPr lang="en-US" sz="1200" b="1" dirty="0">
                <a:solidFill>
                  <a:srgbClr val="0086C8"/>
                </a:solidFill>
                <a:cs typeface="Calibri"/>
              </a:rPr>
              <a:t>a</a:t>
            </a:r>
            <a:r>
              <a:rPr lang="en-US" sz="1200" b="1" dirty="0" smtClean="0">
                <a:solidFill>
                  <a:srgbClr val="0086C8"/>
                </a:solidFill>
                <a:cs typeface="Calibri"/>
              </a:rPr>
              <a:t>s of May 11, 2015</a:t>
            </a:r>
            <a:endParaRPr lang="en-US" sz="1200" b="1" dirty="0">
              <a:solidFill>
                <a:srgbClr val="0086C8"/>
              </a:solidFill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778" y="2128682"/>
            <a:ext cx="3646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All subscribers are ASME members who opt in.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81" y="4492836"/>
            <a:ext cx="4367017" cy="212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2279" y="274638"/>
            <a:ext cx="3174522" cy="70014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Sample Email Newsletter</a:t>
            </a:r>
            <a:endParaRPr lang="en-US" sz="2800" b="1" dirty="0">
              <a:solidFill>
                <a:srgbClr val="1754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2717" y="1284988"/>
            <a:ext cx="38771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What is ASME </a:t>
            </a:r>
            <a:r>
              <a:rPr lang="en-US" sz="1500" b="1" dirty="0" err="1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SmartBrief</a:t>
            </a:r>
            <a:r>
              <a:rPr lang="en-US" sz="15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?</a:t>
            </a:r>
            <a:endParaRPr lang="en-US" sz="1500" b="1" dirty="0">
              <a:solidFill>
                <a:srgbClr val="F47324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9834" y="1580178"/>
            <a:ext cx="3990006" cy="1446550"/>
          </a:xfrm>
          <a:prstGeom prst="rect">
            <a:avLst/>
          </a:prstGeom>
        </p:spPr>
        <p:txBody>
          <a:bodyPr wrap="square" numCol="1" anchor="t">
            <a:noAutofit/>
          </a:bodyPr>
          <a:lstStyle/>
          <a:p>
            <a:pPr marL="182880" indent="-91440">
              <a:buClr>
                <a:srgbClr val="0086C8"/>
              </a:buClr>
              <a:buFont typeface="Arial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opt-in, e-mail newsletter, read by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highly-engaged engineers/managers interested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news pertaining to entrepreneurship.</a:t>
            </a:r>
          </a:p>
          <a:p>
            <a:pPr marL="182880" indent="-91440">
              <a:buClr>
                <a:srgbClr val="0086C8"/>
              </a:buClr>
              <a:buFont typeface="Arial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91440">
              <a:buClr>
                <a:srgbClr val="0086C8"/>
              </a:buClr>
              <a:buFont typeface="Arial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Comprised of the day’s top news about and for entrepreneurs, sourced from hundreds of top media outlets and trade publications.</a:t>
            </a:r>
          </a:p>
          <a:p>
            <a:pPr marL="182880" indent="-91440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2717" y="3251684"/>
            <a:ext cx="38771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Praise for ASME </a:t>
            </a:r>
            <a:r>
              <a:rPr lang="en-US" sz="1500" b="1" dirty="0" err="1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SmartBrief</a:t>
            </a:r>
            <a:r>
              <a:rPr lang="en-US" sz="1500" b="1" dirty="0" smtClean="0">
                <a:solidFill>
                  <a:srgbClr val="F47324"/>
                </a:solidFill>
                <a:latin typeface="Franklin Gothic Medium"/>
                <a:cs typeface="Franklin Gothic Medium"/>
              </a:rPr>
              <a:t>:</a:t>
            </a:r>
            <a:endParaRPr lang="en-US" sz="1500" b="1" dirty="0">
              <a:solidFill>
                <a:srgbClr val="F47324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8247" y="3564126"/>
            <a:ext cx="3991594" cy="2526846"/>
          </a:xfrm>
          <a:prstGeom prst="rect">
            <a:avLst/>
          </a:prstGeom>
        </p:spPr>
        <p:txBody>
          <a:bodyPr wrap="square" numCol="1" anchor="t">
            <a:noAutofit/>
          </a:bodyPr>
          <a:lstStyle/>
          <a:p>
            <a:pPr marL="182880" indent="-45720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“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It’s about more than just awareness building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.</a:t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It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has had a definite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impact on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how I do business. 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The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information is so timely and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/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far-reaching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that it helps me to think about innovation and development going forward.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”</a:t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	–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CEO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182880" indent="-45720"/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Franklin Gothic Book"/>
            </a:endParaRPr>
          </a:p>
          <a:p>
            <a:pPr marL="182880" indent="-45720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“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When I meet with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clients,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 am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better-informed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. I know things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[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they] haven’t heard yet, and it allows me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to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speak knowledgeably about a wide range of topics.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It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is a great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confidence-builder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.”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	–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President &amp;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Franklin Gothic Book"/>
              </a:rPr>
              <a:t>CEO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71235" y="3634403"/>
            <a:ext cx="4895610" cy="1588"/>
          </a:xfrm>
          <a:prstGeom prst="line">
            <a:avLst/>
          </a:prstGeom>
          <a:ln w="12700" cmpd="sng">
            <a:solidFill>
              <a:srgbClr val="0086C8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476" y="1284988"/>
            <a:ext cx="4004097" cy="45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12" y="274638"/>
            <a:ext cx="4586287" cy="5593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17547F"/>
                </a:solidFill>
              </a:rPr>
              <a:t>Sample Dedicated </a:t>
            </a:r>
            <a:r>
              <a:rPr lang="en-US" sz="2000" b="1" dirty="0" smtClean="0">
                <a:solidFill>
                  <a:srgbClr val="17547F"/>
                </a:solidFill>
              </a:rPr>
              <a:t>Send </a:t>
            </a:r>
            <a:r>
              <a:rPr lang="en-US" sz="2000" b="1" dirty="0">
                <a:solidFill>
                  <a:srgbClr val="17547F"/>
                </a:solidFill>
              </a:rPr>
              <a:t>Email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0" y="1749909"/>
            <a:ext cx="4325938" cy="1086470"/>
          </a:xfrm>
        </p:spPr>
        <p:txBody>
          <a:bodyPr>
            <a:normAutofit fontScale="250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chemeClr val="tx1"/>
                </a:solidFill>
              </a:rPr>
              <a:t>“Dedicated Send” sponsorship gives you the unique opportunity to send an exclusive, 100% ad-content e-mail which can be used for lead generation, important announcements or branding. It can also be used to leverage more of your organization’s content and insight with an “advertorial” flavor.</a:t>
            </a:r>
          </a:p>
          <a:p>
            <a:endParaRPr lang="en-US" sz="105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2511"/>
            <a:ext cx="4041775" cy="1335881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average open rate (40%+) and click thru rates (4%+) are </a:t>
            </a:r>
            <a:r>
              <a:rPr lang="en-US" sz="4800" i="1" dirty="0">
                <a:solidFill>
                  <a:schemeClr val="tx1"/>
                </a:solidFill>
              </a:rPr>
              <a:t>significantly higher </a:t>
            </a:r>
            <a:r>
              <a:rPr lang="en-US" sz="4800" dirty="0">
                <a:solidFill>
                  <a:schemeClr val="tx1"/>
                </a:solidFill>
              </a:rPr>
              <a:t>than industry standards.</a:t>
            </a:r>
          </a:p>
          <a:p>
            <a:r>
              <a:rPr lang="en-US" sz="40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SmartBrief dedicated sends can be published once per week. Reservations are accepted on a ‘first come, first served’ basis.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9968" t="30243" r="30288"/>
          <a:stretch/>
        </p:blipFill>
        <p:spPr bwMode="auto">
          <a:xfrm>
            <a:off x="132949" y="2728913"/>
            <a:ext cx="4093369" cy="4129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247" t="27599" r="30660"/>
          <a:stretch/>
        </p:blipFill>
        <p:spPr>
          <a:xfrm>
            <a:off x="4736306" y="2728913"/>
            <a:ext cx="4064794" cy="4129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94" y="834012"/>
            <a:ext cx="4256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200" b="1" dirty="0"/>
              <a:t>Sponsors can leverage the </a:t>
            </a:r>
            <a:r>
              <a:rPr lang="en-US" sz="1200" b="1" i="1" dirty="0"/>
              <a:t>ASME SmartBrief </a:t>
            </a:r>
            <a:r>
              <a:rPr lang="en-US" sz="1200" b="1" dirty="0"/>
              <a:t>e-newsletter platform to send a timely, tailored message to the entire 34,000+ subscriber base – all of whom have opted in to receive third-party communications sent on behalf of a vendor. </a:t>
            </a:r>
          </a:p>
        </p:txBody>
      </p:sp>
    </p:spTree>
    <p:extLst>
      <p:ext uri="{BB962C8B-B14F-4D97-AF65-F5344CB8AC3E}">
        <p14:creationId xmlns:p14="http://schemas.microsoft.com/office/powerpoint/2010/main" val="292508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74" y="1208234"/>
            <a:ext cx="816868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“I am the Webmaster Administrator, and hardly a day goes by that I do not find an article in your newsletter that I share on our Facebook page. 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Thanks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providing such interesting, diverse articles.”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really like this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SmartBrief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update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news bulletin.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look forward to these updates every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day.”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“I am glad to subscribe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your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valuable news pack, which is going to help me lot in future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“Great publications, many thanks.”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“I look forward to reading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ASME </a:t>
            </a:r>
            <a:r>
              <a:rPr lang="en-US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SmartBrief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daily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It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best and only engineering daily newsletter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I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subscribe to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!” </a:t>
            </a:r>
            <a:endParaRPr lang="en-US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</a:p>
          <a:p>
            <a:pPr marL="0" indent="0">
              <a:buNone/>
            </a:pP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SmartBrief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GREAT idea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love it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I'm sending it to all my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colleagues, interested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engineers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 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“These </a:t>
            </a:r>
            <a:r>
              <a:rPr lang="en-US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SmartBriefs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a great idea!  Please keep them coming. I like the concept and format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endParaRPr lang="en-US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“Just started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SmartBrief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they are Great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!!!  Kudos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all at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ASME for bringing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service to the Membership!” 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“I’ve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really been enjoying the new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SmartBrief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email I receive in my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inbox.  The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links have been very relevant to my field and an interesting way to take a break from my regular work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endParaRPr lang="en-US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“The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newsletter is great. 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This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one of the best ideas that ASME has come up with. 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 is very interesting.  Keep them coming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!”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greatly appreciate this service.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commercial environment that focuses on immediacy and efficiency, it is helpful to have a source of technology news that emphasizes succinctness without compromising value.” 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“Thank you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this 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 channel of 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information.” </a:t>
            </a:r>
            <a:endParaRPr lang="en-US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663" y="181167"/>
            <a:ext cx="313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7547F"/>
                </a:solidFill>
              </a:rPr>
              <a:t>Engineers Respond to ASME </a:t>
            </a:r>
            <a:r>
              <a:rPr lang="en-US" sz="2800" b="1" dirty="0" err="1" smtClean="0">
                <a:solidFill>
                  <a:srgbClr val="17547F"/>
                </a:solidFill>
              </a:rPr>
              <a:t>SmartBrief</a:t>
            </a:r>
            <a:endParaRPr lang="en-US" sz="2800" b="1" dirty="0">
              <a:solidFill>
                <a:srgbClr val="17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6965" y="1295800"/>
            <a:ext cx="4687019" cy="4959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Company Type</a:t>
            </a:r>
            <a:r>
              <a:rPr lang="en-US" sz="1600" b="1" dirty="0" smtClean="0"/>
              <a:t>					</a:t>
            </a:r>
            <a:r>
              <a:rPr lang="en-US" sz="1600" b="1" u="sng" dirty="0" smtClean="0"/>
              <a:t>Subscribers</a:t>
            </a:r>
          </a:p>
          <a:p>
            <a:pPr marL="0" indent="0">
              <a:buNone/>
            </a:pPr>
            <a:r>
              <a:rPr lang="en-US" sz="1600" b="1" dirty="0" smtClean="0"/>
              <a:t>Energy							3,959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Manufacturing						3,516</a:t>
            </a:r>
          </a:p>
          <a:p>
            <a:pPr marL="0" indent="0">
              <a:buNone/>
            </a:pPr>
            <a:r>
              <a:rPr lang="en-US" sz="1600" b="1" dirty="0"/>
              <a:t>Consulting							</a:t>
            </a:r>
            <a:r>
              <a:rPr lang="en-US" sz="1600" b="1" dirty="0" smtClean="0"/>
              <a:t>3,359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Higher Education	</a:t>
            </a:r>
            <a:r>
              <a:rPr lang="en-US" sz="1600" b="1" dirty="0"/>
              <a:t>			</a:t>
            </a:r>
            <a:r>
              <a:rPr lang="en-US" sz="1600" b="1" dirty="0" smtClean="0"/>
              <a:t>	3,452</a:t>
            </a:r>
          </a:p>
          <a:p>
            <a:pPr marL="0" indent="0">
              <a:buNone/>
            </a:pPr>
            <a:r>
              <a:rPr lang="en-US" sz="1600" b="1" dirty="0" smtClean="0"/>
              <a:t>Aerospace &amp; Aviation</a:t>
            </a:r>
            <a:r>
              <a:rPr lang="en-US" sz="1600" b="1" dirty="0"/>
              <a:t>				</a:t>
            </a:r>
            <a:r>
              <a:rPr lang="en-US" sz="1600" b="1" dirty="0" smtClean="0"/>
              <a:t>	1,706</a:t>
            </a:r>
          </a:p>
          <a:p>
            <a:pPr marL="0" indent="0">
              <a:buNone/>
            </a:pPr>
            <a:r>
              <a:rPr lang="en-US" sz="1600" b="1" dirty="0"/>
              <a:t>Government				</a:t>
            </a:r>
            <a:r>
              <a:rPr lang="en-US" sz="1600" b="1" dirty="0" smtClean="0"/>
              <a:t>		1,127  </a:t>
            </a:r>
          </a:p>
          <a:p>
            <a:pPr marL="0" indent="0">
              <a:buNone/>
            </a:pPr>
            <a:r>
              <a:rPr lang="en-US" sz="1600" b="1" dirty="0" smtClean="0"/>
              <a:t>Construction</a:t>
            </a:r>
            <a:r>
              <a:rPr lang="en-US" sz="1600" b="1" dirty="0"/>
              <a:t>				</a:t>
            </a:r>
            <a:r>
              <a:rPr lang="en-US" sz="1600" b="1" dirty="0" smtClean="0"/>
              <a:t>		   968</a:t>
            </a:r>
          </a:p>
          <a:p>
            <a:pPr marL="0" indent="0">
              <a:buNone/>
            </a:pPr>
            <a:r>
              <a:rPr lang="en-US" sz="1600" b="1" dirty="0"/>
              <a:t>Utilities							   </a:t>
            </a:r>
            <a:r>
              <a:rPr lang="en-US" sz="1600" b="1" dirty="0" smtClean="0"/>
              <a:t>808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Automotive</a:t>
            </a:r>
            <a:r>
              <a:rPr lang="en-US" sz="1600" b="1" dirty="0"/>
              <a:t>				</a:t>
            </a:r>
            <a:r>
              <a:rPr lang="en-US" sz="1600" b="1" dirty="0" smtClean="0"/>
              <a:t>		   825</a:t>
            </a:r>
          </a:p>
          <a:p>
            <a:pPr marL="0" indent="0">
              <a:buNone/>
            </a:pPr>
            <a:r>
              <a:rPr lang="en-US" sz="1600" b="1" dirty="0"/>
              <a:t>Professional Services				</a:t>
            </a:r>
            <a:r>
              <a:rPr lang="en-US" sz="1600" b="1" dirty="0" smtClean="0"/>
              <a:t>	   751</a:t>
            </a:r>
          </a:p>
          <a:p>
            <a:pPr marL="0" indent="0">
              <a:buNone/>
            </a:pPr>
            <a:r>
              <a:rPr lang="en-US" sz="1600" b="1" dirty="0" smtClean="0"/>
              <a:t>Industrial Supplies </a:t>
            </a:r>
            <a:r>
              <a:rPr lang="en-US" sz="1600" b="1" dirty="0"/>
              <a:t>&amp; Equipment		</a:t>
            </a:r>
            <a:r>
              <a:rPr lang="en-US" sz="1600" b="1" dirty="0" smtClean="0"/>
              <a:t>	   680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Healthcare &amp; Biotechnology		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 505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1600" b="1" dirty="0" smtClean="0"/>
              <a:t>Computer &amp; Electronics/IT	</a:t>
            </a: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/>
              <a:t>	</a:t>
            </a:r>
            <a:r>
              <a:rPr lang="en-US" sz="1600" b="1" dirty="0" smtClean="0"/>
              <a:t>   348</a:t>
            </a:r>
          </a:p>
          <a:p>
            <a:pPr marL="0" indent="0">
              <a:buNone/>
            </a:pPr>
            <a:r>
              <a:rPr lang="en-US" sz="1600" b="1" dirty="0"/>
              <a:t>Chemicals							   </a:t>
            </a:r>
            <a:r>
              <a:rPr lang="en-US" sz="1600" b="1" dirty="0" smtClean="0"/>
              <a:t>447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Transportation</a:t>
            </a:r>
            <a:r>
              <a:rPr lang="en-US" sz="1600" b="1" dirty="0"/>
              <a:t>				</a:t>
            </a:r>
            <a:r>
              <a:rPr lang="en-US" sz="1600" b="1" dirty="0" smtClean="0"/>
              <a:t>		   177</a:t>
            </a:r>
          </a:p>
          <a:p>
            <a:pPr marL="0" indent="0">
              <a:buNone/>
            </a:pPr>
            <a:r>
              <a:rPr lang="en-US" sz="1600" b="1" dirty="0" smtClean="0"/>
              <a:t>Food/Beverages</a:t>
            </a:r>
            <a:r>
              <a:rPr lang="en-US" sz="1600" b="1" dirty="0"/>
              <a:t>			</a:t>
            </a:r>
            <a:r>
              <a:rPr lang="en-US" sz="1600" b="1" dirty="0" smtClean="0"/>
              <a:t>			   145</a:t>
            </a:r>
            <a:endParaRPr lang="en-US" sz="1800" b="1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17547F"/>
                </a:solidFill>
              </a:rPr>
              <a:t>5</a:t>
            </a:r>
            <a:endParaRPr lang="en-US" dirty="0">
              <a:solidFill>
                <a:srgbClr val="1754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543" y="327807"/>
            <a:ext cx="327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547F"/>
                </a:solidFill>
              </a:rPr>
              <a:t>Company Type</a:t>
            </a:r>
            <a:endParaRPr lang="en-US" sz="2800" b="1" dirty="0">
              <a:solidFill>
                <a:srgbClr val="17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487" y="147902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Engineering					Sales				</a:t>
            </a:r>
          </a:p>
          <a:p>
            <a:pPr marL="0" indent="0">
              <a:buNone/>
            </a:pPr>
            <a:r>
              <a:rPr lang="en-US" sz="2400" b="1" dirty="0" smtClean="0"/>
              <a:t>Research &amp; Development	Marketing</a:t>
            </a:r>
          </a:p>
          <a:p>
            <a:pPr marL="0" indent="0">
              <a:buNone/>
            </a:pPr>
            <a:r>
              <a:rPr lang="en-US" sz="2400" b="1" dirty="0" smtClean="0"/>
              <a:t>Professor/academic			Customer Service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Consultant						IT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Project Management			Legal</a:t>
            </a:r>
          </a:p>
          <a:p>
            <a:pPr marL="0" indent="0">
              <a:buNone/>
            </a:pPr>
            <a:r>
              <a:rPr lang="en-US" sz="2400" b="1" dirty="0" smtClean="0"/>
              <a:t>Executive Management		</a:t>
            </a:r>
            <a:r>
              <a:rPr lang="en-US" sz="2400" b="1" dirty="0" err="1" smtClean="0"/>
              <a:t>Accouting</a:t>
            </a:r>
            <a:r>
              <a:rPr lang="en-US" sz="2400" b="1" dirty="0" smtClean="0"/>
              <a:t>/finance</a:t>
            </a:r>
          </a:p>
          <a:p>
            <a:pPr marL="0" indent="0">
              <a:buNone/>
            </a:pPr>
            <a:r>
              <a:rPr lang="en-US" sz="2400" b="1" dirty="0" smtClean="0"/>
              <a:t>Operations					</a:t>
            </a:r>
            <a:r>
              <a:rPr lang="en-US" sz="2400" b="1" dirty="0" err="1" smtClean="0"/>
              <a:t>Hr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Staff							Architecture</a:t>
            </a:r>
          </a:p>
          <a:p>
            <a:pPr marL="0" indent="0">
              <a:buNone/>
            </a:pPr>
            <a:r>
              <a:rPr lang="en-US" sz="2400" b="1" dirty="0" smtClean="0"/>
              <a:t>Technician						Regulatory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17547F"/>
                </a:solidFill>
              </a:rPr>
              <a:t>6</a:t>
            </a:r>
            <a:endParaRPr lang="en-US" dirty="0">
              <a:solidFill>
                <a:srgbClr val="1754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543" y="327807"/>
            <a:ext cx="327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547F"/>
                </a:solidFill>
              </a:rPr>
              <a:t>Position/Function</a:t>
            </a:r>
            <a:endParaRPr lang="en-US" sz="2800" b="1" dirty="0">
              <a:solidFill>
                <a:srgbClr val="17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Owner/Principal						1,749</a:t>
            </a:r>
          </a:p>
          <a:p>
            <a:r>
              <a:rPr lang="en-US" sz="2800" b="1" dirty="0" smtClean="0"/>
              <a:t>Chairman/CEO						   453</a:t>
            </a:r>
          </a:p>
          <a:p>
            <a:r>
              <a:rPr lang="en-US" sz="2800" b="1" dirty="0" smtClean="0"/>
              <a:t>President								   752</a:t>
            </a:r>
          </a:p>
          <a:p>
            <a:r>
              <a:rPr lang="en-US" sz="2800" b="1" dirty="0" smtClean="0"/>
              <a:t>VP/ Executive VP/ Senior VP		   669</a:t>
            </a:r>
          </a:p>
          <a:p>
            <a:r>
              <a:rPr lang="en-US" sz="2800" b="1" dirty="0"/>
              <a:t>Other corporate level	</a:t>
            </a:r>
            <a:r>
              <a:rPr lang="en-US" sz="2800" b="1" dirty="0" smtClean="0"/>
              <a:t>	</a:t>
            </a:r>
            <a:r>
              <a:rPr lang="en-US" sz="2800" b="1" dirty="0"/>
              <a:t>		</a:t>
            </a:r>
            <a:r>
              <a:rPr lang="en-US" sz="2800" b="1" dirty="0" smtClean="0"/>
              <a:t>   147</a:t>
            </a:r>
            <a:endParaRPr lang="en-US" sz="2800" b="1" dirty="0"/>
          </a:p>
          <a:p>
            <a:r>
              <a:rPr lang="en-US" sz="2800" b="1" dirty="0" smtClean="0"/>
              <a:t>Director								1,374</a:t>
            </a:r>
          </a:p>
          <a:p>
            <a:r>
              <a:rPr lang="en-US" sz="2800" b="1" dirty="0"/>
              <a:t>Supervisor			</a:t>
            </a:r>
            <a:r>
              <a:rPr lang="en-US" sz="2800" b="1" dirty="0" smtClean="0"/>
              <a:t>				</a:t>
            </a:r>
            <a:r>
              <a:rPr lang="en-US" sz="2800" b="1" dirty="0"/>
              <a:t>	</a:t>
            </a:r>
            <a:r>
              <a:rPr lang="en-US" sz="2800" b="1" dirty="0" smtClean="0"/>
              <a:t>1,097</a:t>
            </a:r>
            <a:endParaRPr lang="en-US" sz="2800" b="1" dirty="0"/>
          </a:p>
          <a:p>
            <a:r>
              <a:rPr lang="en-US" sz="2800" b="1" dirty="0" smtClean="0"/>
              <a:t>Manager								3,538</a:t>
            </a:r>
          </a:p>
          <a:p>
            <a:r>
              <a:rPr lang="en-US" sz="2800" b="1" dirty="0" smtClean="0"/>
              <a:t>Professional							9,065</a:t>
            </a:r>
          </a:p>
          <a:p>
            <a:r>
              <a:rPr lang="en-US" sz="2800" b="1" dirty="0" smtClean="0"/>
              <a:t>Staff									2,612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17547F"/>
                </a:solidFill>
              </a:rPr>
              <a:t>7</a:t>
            </a:r>
            <a:endParaRPr lang="en-US" dirty="0">
              <a:solidFill>
                <a:srgbClr val="1754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543" y="327807"/>
            <a:ext cx="327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547F"/>
                </a:solidFill>
              </a:rPr>
              <a:t>Title</a:t>
            </a:r>
            <a:endParaRPr lang="en-US" sz="2800" b="1" dirty="0">
              <a:solidFill>
                <a:srgbClr val="17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13617"/>
              </p:ext>
            </p:extLst>
          </p:nvPr>
        </p:nvGraphicFramePr>
        <p:xfrm>
          <a:off x="457200" y="3114135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85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 Opens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Clicks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Mar. 4</a:t>
                      </a:r>
                      <a:r>
                        <a:rPr lang="en-US" baseline="0" dirty="0" smtClean="0"/>
                        <a:t>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3,091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Mar. 5</a:t>
                      </a:r>
                      <a:r>
                        <a:rPr lang="en-US" baseline="0" dirty="0" smtClean="0"/>
                        <a:t>, 2015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33,736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1,949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Mar. 6</a:t>
                      </a:r>
                      <a:r>
                        <a:rPr lang="en-US" baseline="0" dirty="0" smtClean="0"/>
                        <a:t>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33,727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10,202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3,294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Mar. 7</a:t>
                      </a:r>
                      <a:r>
                        <a:rPr lang="en-US" baseline="0" dirty="0" smtClean="0"/>
                        <a:t>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33,721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10,050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2,481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Mar. 8</a:t>
                      </a:r>
                      <a:r>
                        <a:rPr lang="en-US" baseline="0" dirty="0" smtClean="0"/>
                        <a:t>,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33,712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9,784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1,966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Week’s Totals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168,629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50,562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12,781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4C94-04A9-2A4F-9696-72E81A076ACC}" type="slidenum">
              <a:rPr lang="en-US" sz="1200" smtClean="0">
                <a:solidFill>
                  <a:srgbClr val="17547F"/>
                </a:solidFill>
              </a:rPr>
              <a:pPr/>
              <a:t>9</a:t>
            </a:fld>
            <a:endParaRPr lang="en-US" sz="1200" dirty="0">
              <a:solidFill>
                <a:srgbClr val="17547F"/>
              </a:solidFill>
            </a:endParaRPr>
          </a:p>
        </p:txBody>
      </p:sp>
      <p:pic>
        <p:nvPicPr>
          <p:cNvPr id="4" name="Picture 85" descr="Description: http://cdn.smartbrief.com/contentrepo/template/37DCEFF3-9607-4020-AF2D-D8FE461FF820/0006-4993/ASME_SmartBrief_Masthead_lef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8225"/>
            <a:ext cx="523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22830" y="181169"/>
            <a:ext cx="2613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547F"/>
                </a:solidFill>
                <a:latin typeface="+mj-lt"/>
              </a:rPr>
              <a:t>Highly Engaged and </a:t>
            </a:r>
            <a:r>
              <a:rPr lang="en-US" sz="2800" b="1" i="1" u="sng" dirty="0" smtClean="0">
                <a:solidFill>
                  <a:srgbClr val="17547F"/>
                </a:solidFill>
                <a:latin typeface="+mj-lt"/>
              </a:rPr>
              <a:t>Responsive</a:t>
            </a:r>
            <a:endParaRPr lang="en-US" sz="2800" b="1" i="1" u="sng" dirty="0">
              <a:solidFill>
                <a:srgbClr val="17547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970" y="1949556"/>
            <a:ext cx="440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47324"/>
                </a:solidFill>
              </a:rPr>
              <a:t>Average Open Rate: 	30.0%</a:t>
            </a:r>
          </a:p>
          <a:p>
            <a:r>
              <a:rPr lang="en-US" sz="2800" b="1" dirty="0" err="1" smtClean="0">
                <a:solidFill>
                  <a:srgbClr val="F47324"/>
                </a:solidFill>
              </a:rPr>
              <a:t>Clickthrough</a:t>
            </a:r>
            <a:r>
              <a:rPr lang="en-US" sz="2800" b="1" dirty="0" smtClean="0">
                <a:solidFill>
                  <a:srgbClr val="F47324"/>
                </a:solidFill>
              </a:rPr>
              <a:t> Rate: 	7.6%</a:t>
            </a:r>
            <a:endParaRPr lang="en-US" sz="2800" b="1" dirty="0">
              <a:solidFill>
                <a:srgbClr val="F473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05" y="1475116"/>
            <a:ext cx="813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continue recruiting new subscribers from our growing member base.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6E3F1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864</Words>
  <Application>Microsoft Office PowerPoint</Application>
  <PresentationFormat>On-screen Show (4:3)</PresentationFormat>
  <Paragraphs>265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Wingdings</vt:lpstr>
      <vt:lpstr>Office Theme</vt:lpstr>
      <vt:lpstr>6_Custom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PowerPoint Presentation</vt:lpstr>
      <vt:lpstr>Subscriber Profile</vt:lpstr>
      <vt:lpstr>Sample Email Newsletter</vt:lpstr>
      <vt:lpstr>Sample Dedicated Send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Data-Driven Reporting</vt:lpstr>
      <vt:lpstr>Premium Ad Unit Sizes </vt:lpstr>
      <vt:lpstr>Standard  Ad Unit Sizes </vt:lpstr>
      <vt:lpstr>Positioning News Section</vt:lpstr>
      <vt:lpstr>Conference Specials</vt:lpstr>
      <vt:lpstr>Advertising Specs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James Pero</cp:lastModifiedBy>
  <cp:revision>278</cp:revision>
  <cp:lastPrinted>2014-02-19T19:41:24Z</cp:lastPrinted>
  <dcterms:created xsi:type="dcterms:W3CDTF">2012-07-31T18:17:01Z</dcterms:created>
  <dcterms:modified xsi:type="dcterms:W3CDTF">2016-02-26T16:00:18Z</dcterms:modified>
</cp:coreProperties>
</file>