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1" r:id="rId1"/>
  </p:sldMasterIdLst>
  <p:notesMasterIdLst>
    <p:notesMasterId r:id="rId27"/>
  </p:notesMasterIdLst>
  <p:sldIdLst>
    <p:sldId id="285" r:id="rId2"/>
    <p:sldId id="286" r:id="rId3"/>
    <p:sldId id="287" r:id="rId4"/>
    <p:sldId id="260" r:id="rId5"/>
    <p:sldId id="261" r:id="rId6"/>
    <p:sldId id="262" r:id="rId7"/>
    <p:sldId id="263"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88" r:id="rId22"/>
    <p:sldId id="291" r:id="rId23"/>
    <p:sldId id="278" r:id="rId24"/>
    <p:sldId id="281" r:id="rId25"/>
    <p:sldId id="289" r:id="rId2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lton R. Ramcharran" initials="CRR" lastIdx="2" clrIdx="0">
    <p:extLst>
      <p:ext uri="{19B8F6BF-5375-455C-9EA6-DF929625EA0E}">
        <p15:presenceInfo xmlns:p15="http://schemas.microsoft.com/office/powerpoint/2012/main" userId="S-1-5-21-2567133279-126380308-195766442-86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FFFF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70357" autoAdjust="0"/>
  </p:normalViewPr>
  <p:slideViewPr>
    <p:cSldViewPr>
      <p:cViewPr varScale="1">
        <p:scale>
          <a:sx n="55" d="100"/>
          <a:sy n="55" d="100"/>
        </p:scale>
        <p:origin x="1608" y="60"/>
      </p:cViewPr>
      <p:guideLst>
        <p:guide orient="horz" pos="2160"/>
        <p:guide pos="2880"/>
      </p:guideLst>
    </p:cSldViewPr>
  </p:slideViewPr>
  <p:outlineViewPr>
    <p:cViewPr>
      <p:scale>
        <a:sx n="33" d="100"/>
        <a:sy n="33" d="100"/>
      </p:scale>
      <p:origin x="0" y="-14706"/>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1974"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Grp="1" noRot="1" noChangeAspect="1" noChangeArrowheads="1" noTextEdit="1"/>
          </p:cNvSpPr>
          <p:nvPr>
            <p:ph type="sldImg" idx="2"/>
          </p:nvPr>
        </p:nvSpPr>
        <p:spPr bwMode="auto">
          <a:xfrm>
            <a:off x="1143000" y="304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685800" y="3962400"/>
            <a:ext cx="5486400" cy="4800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122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BC522BBD-DDA8-4724-9EF2-0E0BC3E6213C}" type="slidenum">
              <a:rPr lang="en-US"/>
              <a:pPr>
                <a:defRPr/>
              </a:pPr>
              <a:t>‹#›</a:t>
            </a:fld>
            <a:endParaRPr lang="en-US"/>
          </a:p>
        </p:txBody>
      </p:sp>
    </p:spTree>
    <p:extLst>
      <p:ext uri="{BB962C8B-B14F-4D97-AF65-F5344CB8AC3E}">
        <p14:creationId xmlns:p14="http://schemas.microsoft.com/office/powerpoint/2010/main" val="2202937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panose="020B0604020202020204" pitchFamily="34" charset="0"/>
        <a:ea typeface="+mn-ea"/>
        <a:cs typeface="+mn-cs"/>
      </a:defRPr>
    </a:lvl1pPr>
    <a:lvl2pPr marL="231775" indent="-117475" algn="l" rtl="0" eaLnBrk="0" fontAlgn="base" hangingPunct="0">
      <a:spcBef>
        <a:spcPct val="30000"/>
      </a:spcBef>
      <a:spcAft>
        <a:spcPct val="0"/>
      </a:spcAft>
      <a:buChar char="•"/>
      <a:defRPr sz="1100" kern="1200">
        <a:solidFill>
          <a:schemeClr val="tx1"/>
        </a:solidFill>
        <a:latin typeface="Arial" panose="020B0604020202020204" pitchFamily="34" charset="0"/>
        <a:ea typeface="+mn-ea"/>
        <a:cs typeface="+mn-cs"/>
      </a:defRPr>
    </a:lvl2pPr>
    <a:lvl3pPr marL="465138" indent="-119063" algn="l" rtl="0" eaLnBrk="0" fontAlgn="base" hangingPunct="0">
      <a:spcBef>
        <a:spcPct val="30000"/>
      </a:spcBef>
      <a:spcAft>
        <a:spcPct val="0"/>
      </a:spcAft>
      <a:buFont typeface="Arial" panose="020B0604020202020204" pitchFamily="34" charset="0"/>
      <a:buChar char="–"/>
      <a:defRPr sz="1100" kern="1200">
        <a:solidFill>
          <a:schemeClr val="tx1"/>
        </a:solidFill>
        <a:latin typeface="Arial" panose="020B0604020202020204" pitchFamily="34" charset="0"/>
        <a:ea typeface="+mn-ea"/>
        <a:cs typeface="+mn-cs"/>
      </a:defRPr>
    </a:lvl3pPr>
    <a:lvl4pPr marL="682625" indent="-103188" algn="l" rtl="0" eaLnBrk="0" fontAlgn="base" hangingPunct="0">
      <a:spcBef>
        <a:spcPct val="30000"/>
      </a:spcBef>
      <a:spcAft>
        <a:spcPct val="0"/>
      </a:spcAft>
      <a:buFont typeface="Arial" panose="020B0604020202020204" pitchFamily="34" charset="0"/>
      <a:buChar char="-"/>
      <a:defRPr sz="1100" kern="1200">
        <a:solidFill>
          <a:schemeClr val="tx1"/>
        </a:solidFill>
        <a:latin typeface="Arial" panose="020B0604020202020204" pitchFamily="34" charset="0"/>
        <a:ea typeface="+mn-ea"/>
        <a:cs typeface="+mn-cs"/>
      </a:defRPr>
    </a:lvl4pPr>
    <a:lvl5pPr marL="2057400" indent="-228600" algn="l" rtl="0" eaLnBrk="0" fontAlgn="base" hangingPunct="0">
      <a:spcBef>
        <a:spcPct val="30000"/>
      </a:spcBef>
      <a:spcAft>
        <a:spcPct val="0"/>
      </a:spcAft>
      <a:defRPr sz="11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p:spPr>
        <p:txBody>
          <a:bodyPr/>
          <a:lstStyle/>
          <a:p>
            <a:pPr eaLnBrk="1" hangingPunct="1"/>
            <a:endParaRPr lang="en-US" dirty="0" smtClean="0"/>
          </a:p>
        </p:txBody>
      </p:sp>
      <p:sp>
        <p:nvSpPr>
          <p:cNvPr id="5124" name="Slide Number Placeholder 3"/>
          <p:cNvSpPr>
            <a:spLocks noGrp="1"/>
          </p:cNvSpPr>
          <p:nvPr>
            <p:ph type="sldNum" sz="quarter" idx="5"/>
          </p:nvPr>
        </p:nvSpPr>
        <p:spPr>
          <a:xfrm>
            <a:off x="4008438" y="8893175"/>
            <a:ext cx="3067050" cy="468313"/>
          </a:xfrm>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228423F4-31BD-4E85-A29C-3E31F4FC9030}" type="slidenum">
              <a:rPr lang="en-US" sz="1200" smtClean="0">
                <a:solidFill>
                  <a:srgbClr val="000000"/>
                </a:solidFill>
                <a:latin typeface="Arial" panose="020B0604020202020204" pitchFamily="34" charset="0"/>
              </a:rPr>
              <a:pPr/>
              <a:t>0</a:t>
            </a:fld>
            <a:endParaRPr lang="en-US" sz="1200"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0923604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B7DA6D7C-9613-46C3-93D5-EBB17E2D1EDB}" type="slidenum">
              <a:rPr lang="en-US" sz="1200" smtClean="0">
                <a:latin typeface="Arial" panose="020B0604020202020204" pitchFamily="34" charset="0"/>
              </a:rPr>
              <a:pPr/>
              <a:t>9</a:t>
            </a:fld>
            <a:endParaRPr lang="en-US" sz="1200" smtClean="0">
              <a:latin typeface="Arial" panose="020B0604020202020204" pitchFamily="34" charset="0"/>
            </a:endParaRPr>
          </a:p>
        </p:txBody>
      </p:sp>
      <p:sp>
        <p:nvSpPr>
          <p:cNvPr id="23555" name="Rectangle 2"/>
          <p:cNvSpPr>
            <a:spLocks noGrp="1" noRot="1" noChangeAspect="1" noChangeArrowheads="1" noTextEdit="1"/>
          </p:cNvSpPr>
          <p:nvPr>
            <p:ph type="sldImg"/>
          </p:nvPr>
        </p:nvSpPr>
        <p:spPr>
          <a:xfrm>
            <a:off x="1236663" y="455613"/>
            <a:ext cx="4375150" cy="3281362"/>
          </a:xfrm>
          <a:ln/>
        </p:spPr>
      </p:sp>
      <p:sp>
        <p:nvSpPr>
          <p:cNvPr id="23556" name="Rectangle 4"/>
          <p:cNvSpPr>
            <a:spLocks noGrp="1" noChangeArrowheads="1"/>
          </p:cNvSpPr>
          <p:nvPr>
            <p:ph type="body" idx="1"/>
          </p:nvPr>
        </p:nvSpPr>
        <p:spPr>
          <a:noFill/>
        </p:spPr>
        <p:txBody>
          <a:bodyPr/>
          <a:lstStyle/>
          <a:p>
            <a:pPr eaLnBrk="1" hangingPunct="1"/>
            <a:r>
              <a:rPr lang="en-US" dirty="0" smtClean="0"/>
              <a:t>Potential Tort Issues in Standards Development.</a:t>
            </a:r>
          </a:p>
        </p:txBody>
      </p:sp>
    </p:spTree>
    <p:extLst>
      <p:ext uri="{BB962C8B-B14F-4D97-AF65-F5344CB8AC3E}">
        <p14:creationId xmlns:p14="http://schemas.microsoft.com/office/powerpoint/2010/main" val="31941657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BB39ECBE-1E32-49C3-9DBE-1B2DC2F63740}" type="slidenum">
              <a:rPr lang="en-US" sz="1200" smtClean="0">
                <a:latin typeface="Arial" panose="020B0604020202020204" pitchFamily="34" charset="0"/>
              </a:rPr>
              <a:pPr/>
              <a:t>10</a:t>
            </a:fld>
            <a:endParaRPr lang="en-US" sz="1200" smtClean="0">
              <a:latin typeface="Arial" panose="020B0604020202020204" pitchFamily="34" charset="0"/>
            </a:endParaRPr>
          </a:p>
        </p:txBody>
      </p:sp>
      <p:sp>
        <p:nvSpPr>
          <p:cNvPr id="25603" name="Rectangle 2"/>
          <p:cNvSpPr>
            <a:spLocks noGrp="1" noRot="1" noChangeAspect="1" noChangeArrowheads="1" noTextEdit="1"/>
          </p:cNvSpPr>
          <p:nvPr>
            <p:ph type="sldImg"/>
          </p:nvPr>
        </p:nvSpPr>
        <p:spPr>
          <a:xfrm>
            <a:off x="1236663" y="455613"/>
            <a:ext cx="4375150" cy="3281362"/>
          </a:xfrm>
          <a:ln/>
        </p:spPr>
      </p:sp>
      <p:sp>
        <p:nvSpPr>
          <p:cNvPr id="27652" name="Rectangle 4"/>
          <p:cNvSpPr>
            <a:spLocks noGrp="1" noChangeArrowheads="1"/>
          </p:cNvSpPr>
          <p:nvPr>
            <p:ph type="body" idx="1"/>
          </p:nvPr>
        </p:nvSpPr>
        <p:spPr/>
        <p:txBody>
          <a:bodyPr/>
          <a:lstStyle/>
          <a:p>
            <a:pPr eaLnBrk="1" hangingPunct="1">
              <a:defRPr/>
            </a:pPr>
            <a:r>
              <a:rPr lang="en-US" dirty="0" smtClean="0"/>
              <a:t>Potential negligent standards development claims for:</a:t>
            </a:r>
          </a:p>
          <a:p>
            <a:pPr marL="171450" indent="-171450">
              <a:buFont typeface="Arial" panose="020B0604020202020204" pitchFamily="34" charset="0"/>
              <a:buChar char="•"/>
              <a:defRPr/>
            </a:pPr>
            <a:r>
              <a:rPr lang="en-US" dirty="0" smtClean="0"/>
              <a:t>An organization which renders a service that is necessary to protect a third person or thing is potentially liable for any harm resulting from its failure to take reasonable care in performing the service.</a:t>
            </a:r>
          </a:p>
          <a:p>
            <a:pPr marL="171450" indent="-171450">
              <a:buFont typeface="Arial" panose="020B0604020202020204" pitchFamily="34" charset="0"/>
              <a:buChar char="•"/>
              <a:defRPr/>
            </a:pPr>
            <a:r>
              <a:rPr lang="en-US" dirty="0" smtClean="0"/>
              <a:t>Analysis applies whether the undertaking was gratuitous or for consideration.</a:t>
            </a:r>
          </a:p>
          <a:p>
            <a:pPr eaLnBrk="1" hangingPunct="1">
              <a:defRPr/>
            </a:pPr>
            <a:endParaRPr lang="en-US" dirty="0" smtClean="0"/>
          </a:p>
        </p:txBody>
      </p:sp>
    </p:spTree>
    <p:extLst>
      <p:ext uri="{BB962C8B-B14F-4D97-AF65-F5344CB8AC3E}">
        <p14:creationId xmlns:p14="http://schemas.microsoft.com/office/powerpoint/2010/main" val="13566375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156373F2-EA51-4CB4-9FAA-48A54F5CD6EB}" type="slidenum">
              <a:rPr lang="en-US" sz="1200" smtClean="0">
                <a:latin typeface="Arial" panose="020B0604020202020204" pitchFamily="34" charset="0"/>
              </a:rPr>
              <a:pPr/>
              <a:t>11</a:t>
            </a:fld>
            <a:endParaRPr lang="en-US" sz="1200" smtClean="0">
              <a:latin typeface="Arial" panose="020B0604020202020204" pitchFamily="34" charset="0"/>
            </a:endParaRPr>
          </a:p>
        </p:txBody>
      </p:sp>
      <p:sp>
        <p:nvSpPr>
          <p:cNvPr id="27651" name="Rectangle 2"/>
          <p:cNvSpPr>
            <a:spLocks noGrp="1" noRot="1" noChangeAspect="1" noChangeArrowheads="1" noTextEdit="1"/>
          </p:cNvSpPr>
          <p:nvPr>
            <p:ph type="sldImg"/>
          </p:nvPr>
        </p:nvSpPr>
        <p:spPr>
          <a:xfrm>
            <a:off x="1236663" y="455613"/>
            <a:ext cx="4375150" cy="3281362"/>
          </a:xfrm>
          <a:ln/>
        </p:spPr>
      </p:sp>
      <p:sp>
        <p:nvSpPr>
          <p:cNvPr id="27652" name="Rectangle 4"/>
          <p:cNvSpPr>
            <a:spLocks noGrp="1" noChangeArrowheads="1"/>
          </p:cNvSpPr>
          <p:nvPr>
            <p:ph type="body" idx="1"/>
          </p:nvPr>
        </p:nvSpPr>
        <p:spPr>
          <a:noFill/>
        </p:spPr>
        <p:txBody>
          <a:bodyPr/>
          <a:lstStyle/>
          <a:p>
            <a:pPr eaLnBrk="1" hangingPunct="1"/>
            <a:r>
              <a:rPr lang="en-US" dirty="0" smtClean="0"/>
              <a:t>For example, a negligence claim could allege that ASME failed to take reasonable care in promulgating a standard.</a:t>
            </a:r>
          </a:p>
          <a:p>
            <a:r>
              <a:rPr lang="en-US" dirty="0" smtClean="0"/>
              <a:t>In the past, cases imposing liability have generally involved trade associations which are different from ASME.</a:t>
            </a:r>
          </a:p>
          <a:p>
            <a:endParaRPr lang="en-US" dirty="0" smtClean="0"/>
          </a:p>
          <a:p>
            <a:r>
              <a:rPr lang="en-US" dirty="0" smtClean="0"/>
              <a:t>Nonetheless, a resourceful plaintiff will use the trade association cases to support a claim against ASME  </a:t>
            </a:r>
          </a:p>
          <a:p>
            <a:pPr eaLnBrk="1" hangingPunct="1"/>
            <a:endParaRPr lang="en-US" dirty="0" smtClean="0"/>
          </a:p>
        </p:txBody>
      </p:sp>
    </p:spTree>
    <p:extLst>
      <p:ext uri="{BB962C8B-B14F-4D97-AF65-F5344CB8AC3E}">
        <p14:creationId xmlns:p14="http://schemas.microsoft.com/office/powerpoint/2010/main" val="10439004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A4158921-C6B0-4333-A574-8F5785C6F9F6}" type="slidenum">
              <a:rPr lang="en-US" sz="1200" smtClean="0">
                <a:latin typeface="Arial" panose="020B0604020202020204" pitchFamily="34" charset="0"/>
              </a:rPr>
              <a:pPr/>
              <a:t>12</a:t>
            </a:fld>
            <a:endParaRPr lang="en-US" sz="1200" smtClean="0">
              <a:latin typeface="Arial" panose="020B0604020202020204" pitchFamily="34" charset="0"/>
            </a:endParaRPr>
          </a:p>
        </p:txBody>
      </p:sp>
      <p:sp>
        <p:nvSpPr>
          <p:cNvPr id="29699" name="Rectangle 2"/>
          <p:cNvSpPr>
            <a:spLocks noGrp="1" noRot="1" noChangeAspect="1" noChangeArrowheads="1" noTextEdit="1"/>
          </p:cNvSpPr>
          <p:nvPr>
            <p:ph type="sldImg"/>
          </p:nvPr>
        </p:nvSpPr>
        <p:spPr>
          <a:xfrm>
            <a:off x="1236663" y="455613"/>
            <a:ext cx="4375150" cy="3281362"/>
          </a:xfrm>
          <a:ln/>
        </p:spPr>
      </p:sp>
      <p:sp>
        <p:nvSpPr>
          <p:cNvPr id="29700" name="Rectangle 4"/>
          <p:cNvSpPr>
            <a:spLocks noGrp="1" noChangeArrowheads="1"/>
          </p:cNvSpPr>
          <p:nvPr>
            <p:ph type="body" idx="1"/>
          </p:nvPr>
        </p:nvSpPr>
        <p:spPr>
          <a:noFill/>
        </p:spPr>
        <p:txBody>
          <a:bodyPr/>
          <a:lstStyle/>
          <a:p>
            <a:pPr marL="114300" lvl="1" indent="0">
              <a:buFontTx/>
              <a:buNone/>
            </a:pPr>
            <a:r>
              <a:rPr lang="en-US" dirty="0" smtClean="0"/>
              <a:t>Therefore, to avoid claims, members should exercise reasonable care by:</a:t>
            </a:r>
          </a:p>
          <a:p>
            <a:pPr lvl="2"/>
            <a:r>
              <a:rPr lang="en-US" dirty="0" smtClean="0"/>
              <a:t>Carefully weighing all views </a:t>
            </a:r>
          </a:p>
          <a:p>
            <a:pPr lvl="2">
              <a:spcBef>
                <a:spcPct val="0"/>
              </a:spcBef>
            </a:pPr>
            <a:r>
              <a:rPr lang="en-US" dirty="0" smtClean="0"/>
              <a:t>Using their best professional judgment</a:t>
            </a:r>
          </a:p>
          <a:p>
            <a:pPr marL="114300" lvl="1" indent="0">
              <a:buFontTx/>
              <a:buNone/>
            </a:pPr>
            <a:r>
              <a:rPr lang="en-US" dirty="0" smtClean="0"/>
              <a:t>Objective, documented technical basis for the standard should always be used.</a:t>
            </a:r>
          </a:p>
          <a:p>
            <a:pPr eaLnBrk="1" hangingPunct="1"/>
            <a:endParaRPr lang="en-US" dirty="0" smtClean="0"/>
          </a:p>
        </p:txBody>
      </p:sp>
    </p:spTree>
    <p:extLst>
      <p:ext uri="{BB962C8B-B14F-4D97-AF65-F5344CB8AC3E}">
        <p14:creationId xmlns:p14="http://schemas.microsoft.com/office/powerpoint/2010/main" val="22331979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6BC0E5F4-95C1-46CD-85C7-47422075EF3D}" type="slidenum">
              <a:rPr lang="en-US" sz="1200" smtClean="0">
                <a:latin typeface="Arial" panose="020B0604020202020204" pitchFamily="34" charset="0"/>
              </a:rPr>
              <a:pPr/>
              <a:t>13</a:t>
            </a:fld>
            <a:endParaRPr lang="en-US" sz="1200" smtClean="0">
              <a:latin typeface="Arial" panose="020B0604020202020204" pitchFamily="34" charset="0"/>
            </a:endParaRPr>
          </a:p>
        </p:txBody>
      </p:sp>
      <p:sp>
        <p:nvSpPr>
          <p:cNvPr id="31747" name="Rectangle 2"/>
          <p:cNvSpPr>
            <a:spLocks noGrp="1" noRot="1" noChangeAspect="1" noChangeArrowheads="1" noTextEdit="1"/>
          </p:cNvSpPr>
          <p:nvPr>
            <p:ph type="sldImg"/>
          </p:nvPr>
        </p:nvSpPr>
        <p:spPr>
          <a:xfrm>
            <a:off x="1236663" y="455613"/>
            <a:ext cx="4375150" cy="3281362"/>
          </a:xfrm>
          <a:ln/>
        </p:spPr>
      </p:sp>
      <p:sp>
        <p:nvSpPr>
          <p:cNvPr id="31748" name="Rectangle 4"/>
          <p:cNvSpPr>
            <a:spLocks noGrp="1" noChangeArrowheads="1"/>
          </p:cNvSpPr>
          <p:nvPr>
            <p:ph type="body" idx="1"/>
          </p:nvPr>
        </p:nvSpPr>
        <p:spPr>
          <a:noFill/>
        </p:spPr>
        <p:txBody>
          <a:bodyPr/>
          <a:lstStyle/>
          <a:p>
            <a:pPr eaLnBrk="1" hangingPunct="1"/>
            <a:r>
              <a:rPr lang="en-US" dirty="0" smtClean="0"/>
              <a:t>POTENTIAL TORT ISSUES ARISING OUT OF  CONFORMITY ASSESSMENT ACTIVITIES</a:t>
            </a:r>
          </a:p>
        </p:txBody>
      </p:sp>
    </p:spTree>
    <p:extLst>
      <p:ext uri="{BB962C8B-B14F-4D97-AF65-F5344CB8AC3E}">
        <p14:creationId xmlns:p14="http://schemas.microsoft.com/office/powerpoint/2010/main" val="14280540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0990EADE-6EA8-4911-9691-814578BB623E}" type="slidenum">
              <a:rPr lang="en-US" sz="1200" smtClean="0">
                <a:latin typeface="Arial" panose="020B0604020202020204" pitchFamily="34" charset="0"/>
              </a:rPr>
              <a:pPr/>
              <a:t>14</a:t>
            </a:fld>
            <a:endParaRPr lang="en-US" sz="1200" smtClean="0">
              <a:latin typeface="Arial" panose="020B0604020202020204" pitchFamily="34" charset="0"/>
            </a:endParaRPr>
          </a:p>
        </p:txBody>
      </p:sp>
      <p:sp>
        <p:nvSpPr>
          <p:cNvPr id="33795" name="Rectangle 2"/>
          <p:cNvSpPr>
            <a:spLocks noGrp="1" noRot="1" noChangeAspect="1" noChangeArrowheads="1" noTextEdit="1"/>
          </p:cNvSpPr>
          <p:nvPr>
            <p:ph type="sldImg"/>
          </p:nvPr>
        </p:nvSpPr>
        <p:spPr>
          <a:xfrm>
            <a:off x="1236663" y="455613"/>
            <a:ext cx="4375150" cy="3281362"/>
          </a:xfrm>
          <a:ln/>
        </p:spPr>
      </p:sp>
      <p:sp>
        <p:nvSpPr>
          <p:cNvPr id="33796" name="Rectangle 4"/>
          <p:cNvSpPr>
            <a:spLocks noGrp="1" noChangeArrowheads="1"/>
          </p:cNvSpPr>
          <p:nvPr>
            <p:ph type="body" idx="1"/>
          </p:nvPr>
        </p:nvSpPr>
        <p:spPr>
          <a:noFill/>
        </p:spPr>
        <p:txBody>
          <a:bodyPr/>
          <a:lstStyle/>
          <a:p>
            <a:pPr eaLnBrk="1" hangingPunct="1"/>
            <a:r>
              <a:rPr lang="en-US" dirty="0" smtClean="0"/>
              <a:t>In administration of product certification programs, negligent misrepresentation could be claimed.</a:t>
            </a:r>
          </a:p>
          <a:p>
            <a:pPr eaLnBrk="1" hangingPunct="1"/>
            <a:endParaRPr lang="en-US" dirty="0" smtClean="0"/>
          </a:p>
          <a:p>
            <a:r>
              <a:rPr lang="en-US" dirty="0" smtClean="0"/>
              <a:t>Party must demonstrate either that there was a failure to exercise reasonable care in awarding a Certificate of Authorization or that inadequate care was taken in overseeing the use of a code stamp. </a:t>
            </a:r>
          </a:p>
        </p:txBody>
      </p:sp>
    </p:spTree>
    <p:extLst>
      <p:ext uri="{BB962C8B-B14F-4D97-AF65-F5344CB8AC3E}">
        <p14:creationId xmlns:p14="http://schemas.microsoft.com/office/powerpoint/2010/main" val="2858894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0EA34A50-CE1A-48BF-ABB0-077EFA7B12E1}" type="slidenum">
              <a:rPr lang="en-US" sz="1200" smtClean="0">
                <a:latin typeface="Arial" panose="020B0604020202020204" pitchFamily="34" charset="0"/>
              </a:rPr>
              <a:pPr/>
              <a:t>15</a:t>
            </a:fld>
            <a:endParaRPr lang="en-US" sz="1200" smtClean="0">
              <a:latin typeface="Arial" panose="020B0604020202020204" pitchFamily="34" charset="0"/>
            </a:endParaRPr>
          </a:p>
        </p:txBody>
      </p:sp>
      <p:sp>
        <p:nvSpPr>
          <p:cNvPr id="35843" name="Rectangle 2"/>
          <p:cNvSpPr>
            <a:spLocks noGrp="1" noRot="1" noChangeAspect="1" noChangeArrowheads="1" noTextEdit="1"/>
          </p:cNvSpPr>
          <p:nvPr>
            <p:ph type="sldImg"/>
          </p:nvPr>
        </p:nvSpPr>
        <p:spPr>
          <a:xfrm>
            <a:off x="1236663" y="455613"/>
            <a:ext cx="4375150" cy="3281362"/>
          </a:xfrm>
          <a:ln/>
        </p:spPr>
      </p:sp>
      <p:sp>
        <p:nvSpPr>
          <p:cNvPr id="35844" name="Rectangle 4"/>
          <p:cNvSpPr>
            <a:spLocks noGrp="1" noChangeArrowheads="1"/>
          </p:cNvSpPr>
          <p:nvPr>
            <p:ph type="body" idx="1"/>
          </p:nvPr>
        </p:nvSpPr>
        <p:spPr>
          <a:noFill/>
        </p:spPr>
        <p:txBody>
          <a:bodyPr/>
          <a:lstStyle/>
          <a:p>
            <a:r>
              <a:rPr lang="en-US" dirty="0" smtClean="0"/>
              <a:t>The issues are that</a:t>
            </a:r>
          </a:p>
          <a:p>
            <a:pPr lvl="1"/>
            <a:r>
              <a:rPr lang="en-US" dirty="0" smtClean="0"/>
              <a:t>The presence of an ASME symbol may be misinterpreted as ASME’s representation that the stamped item meets the ASME standard.</a:t>
            </a:r>
          </a:p>
          <a:p>
            <a:pPr lvl="1"/>
            <a:r>
              <a:rPr lang="en-US" dirty="0" smtClean="0"/>
              <a:t>The actual certification of a product’s compliance is made by the ASME-certified manufacturer.</a:t>
            </a:r>
          </a:p>
          <a:p>
            <a:pPr lvl="1"/>
            <a:r>
              <a:rPr lang="en-US" dirty="0" smtClean="0"/>
              <a:t>Misinterpretation is likely where others rely on the stamp as an assurance of compliance with the standard.</a:t>
            </a:r>
          </a:p>
        </p:txBody>
      </p:sp>
    </p:spTree>
    <p:extLst>
      <p:ext uri="{BB962C8B-B14F-4D97-AF65-F5344CB8AC3E}">
        <p14:creationId xmlns:p14="http://schemas.microsoft.com/office/powerpoint/2010/main" val="20576469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21000E98-8AAD-4AC3-8B4E-86A8CBF0DBBD}" type="slidenum">
              <a:rPr lang="en-US" sz="1200" smtClean="0">
                <a:latin typeface="Arial" panose="020B0604020202020204" pitchFamily="34" charset="0"/>
              </a:rPr>
              <a:pPr/>
              <a:t>16</a:t>
            </a:fld>
            <a:endParaRPr lang="en-US" sz="1200" smtClean="0">
              <a:latin typeface="Arial" panose="020B0604020202020204" pitchFamily="34" charset="0"/>
            </a:endParaRPr>
          </a:p>
        </p:txBody>
      </p:sp>
      <p:sp>
        <p:nvSpPr>
          <p:cNvPr id="37891" name="Rectangle 2"/>
          <p:cNvSpPr>
            <a:spLocks noGrp="1" noRot="1" noChangeAspect="1" noChangeArrowheads="1" noTextEdit="1"/>
          </p:cNvSpPr>
          <p:nvPr>
            <p:ph type="sldImg"/>
          </p:nvPr>
        </p:nvSpPr>
        <p:spPr>
          <a:xfrm>
            <a:off x="1236663" y="455613"/>
            <a:ext cx="4375150" cy="3281362"/>
          </a:xfrm>
          <a:ln/>
        </p:spPr>
      </p:sp>
      <p:sp>
        <p:nvSpPr>
          <p:cNvPr id="39940" name="Rectangle 4"/>
          <p:cNvSpPr>
            <a:spLocks noGrp="1" noChangeArrowheads="1"/>
          </p:cNvSpPr>
          <p:nvPr>
            <p:ph type="body" idx="1"/>
          </p:nvPr>
        </p:nvSpPr>
        <p:spPr/>
        <p:txBody>
          <a:bodyPr/>
          <a:lstStyle/>
          <a:p>
            <a:pPr marL="0" lvl="1" indent="0" eaLnBrk="1" hangingPunct="1">
              <a:buFontTx/>
              <a:buNone/>
              <a:defRPr/>
            </a:pPr>
            <a:r>
              <a:rPr lang="en-US" dirty="0" smtClean="0"/>
              <a:t>Therefore, to avoid claims, the following guidelines shall be followed: </a:t>
            </a:r>
          </a:p>
          <a:p>
            <a:pPr marL="114300" lvl="1" indent="6350" eaLnBrk="1" hangingPunct="1">
              <a:defRPr/>
            </a:pPr>
            <a:r>
              <a:rPr lang="en-US" dirty="0" smtClean="0"/>
              <a:t> Reviews and surveys must be carried out by competent and qualified personnel.</a:t>
            </a:r>
          </a:p>
          <a:p>
            <a:pPr marL="114300" lvl="1" indent="-3175" eaLnBrk="1" hangingPunct="1">
              <a:defRPr/>
            </a:pPr>
            <a:r>
              <a:rPr lang="en-US" smtClean="0"/>
              <a:t> ASME </a:t>
            </a:r>
            <a:r>
              <a:rPr lang="en-US" dirty="0" smtClean="0"/>
              <a:t>must act promptly, within the limits of due process,  upon the receipt of a report of non-conformance. Actions could include</a:t>
            </a:r>
          </a:p>
          <a:p>
            <a:pPr lvl="2" eaLnBrk="1" hangingPunct="1">
              <a:defRPr/>
            </a:pPr>
            <a:r>
              <a:rPr lang="en-US" dirty="0" smtClean="0"/>
              <a:t>Withdrawal of suspension of certification</a:t>
            </a:r>
          </a:p>
          <a:p>
            <a:pPr lvl="2" eaLnBrk="1" hangingPunct="1">
              <a:defRPr/>
            </a:pPr>
            <a:r>
              <a:rPr lang="en-US" dirty="0" smtClean="0"/>
              <a:t>Require certificate holder to bring item in question into standard compliance or remove ASME markings.</a:t>
            </a:r>
          </a:p>
          <a:p>
            <a:pPr marL="0" lvl="1" indent="0" eaLnBrk="1" hangingPunct="1">
              <a:buNone/>
              <a:defRPr/>
            </a:pPr>
            <a:endParaRPr lang="en-US" dirty="0" smtClean="0"/>
          </a:p>
        </p:txBody>
      </p:sp>
    </p:spTree>
    <p:extLst>
      <p:ext uri="{BB962C8B-B14F-4D97-AF65-F5344CB8AC3E}">
        <p14:creationId xmlns:p14="http://schemas.microsoft.com/office/powerpoint/2010/main" val="36316425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737BBE5-71CB-48FA-9787-D1E36D46C23F}" type="slidenum">
              <a:rPr lang="en-US" sz="1200" smtClean="0">
                <a:latin typeface="Arial" panose="020B0604020202020204" pitchFamily="34" charset="0"/>
              </a:rPr>
              <a:pPr/>
              <a:t>17</a:t>
            </a:fld>
            <a:endParaRPr lang="en-US" sz="1200" smtClean="0">
              <a:latin typeface="Arial" panose="020B0604020202020204" pitchFamily="34" charset="0"/>
            </a:endParaRPr>
          </a:p>
        </p:txBody>
      </p:sp>
      <p:sp>
        <p:nvSpPr>
          <p:cNvPr id="39939" name="Rectangle 2"/>
          <p:cNvSpPr>
            <a:spLocks noGrp="1" noRot="1" noChangeAspect="1" noChangeArrowheads="1" noTextEdit="1"/>
          </p:cNvSpPr>
          <p:nvPr>
            <p:ph type="sldImg"/>
          </p:nvPr>
        </p:nvSpPr>
        <p:spPr>
          <a:xfrm>
            <a:off x="1236663" y="455613"/>
            <a:ext cx="4375150" cy="3281362"/>
          </a:xfrm>
          <a:ln/>
        </p:spPr>
      </p:sp>
      <p:sp>
        <p:nvSpPr>
          <p:cNvPr id="39940" name="Rectangle 4"/>
          <p:cNvSpPr>
            <a:spLocks noGrp="1" noChangeArrowheads="1"/>
          </p:cNvSpPr>
          <p:nvPr>
            <p:ph type="body" idx="1"/>
          </p:nvPr>
        </p:nvSpPr>
        <p:spPr>
          <a:noFill/>
        </p:spPr>
        <p:txBody>
          <a:bodyPr/>
          <a:lstStyle/>
          <a:p>
            <a:pPr eaLnBrk="1" hangingPunct="1"/>
            <a:r>
              <a:rPr lang="en-US" dirty="0" smtClean="0"/>
              <a:t>POTENTIAL TORT ISSUES IN THE IMPLEMENTATION OF NEW TECHNOLOGY</a:t>
            </a:r>
          </a:p>
        </p:txBody>
      </p:sp>
    </p:spTree>
    <p:extLst>
      <p:ext uri="{BB962C8B-B14F-4D97-AF65-F5344CB8AC3E}">
        <p14:creationId xmlns:p14="http://schemas.microsoft.com/office/powerpoint/2010/main" val="22268571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216361C1-0B5C-4DFC-BFCA-F605F566EF47}" type="slidenum">
              <a:rPr lang="en-US" sz="1200" smtClean="0">
                <a:latin typeface="Arial" panose="020B0604020202020204" pitchFamily="34" charset="0"/>
              </a:rPr>
              <a:pPr/>
              <a:t>18</a:t>
            </a:fld>
            <a:endParaRPr lang="en-US" sz="1200" smtClean="0">
              <a:latin typeface="Arial" panose="020B0604020202020204" pitchFamily="34" charset="0"/>
            </a:endParaRPr>
          </a:p>
        </p:txBody>
      </p:sp>
      <p:sp>
        <p:nvSpPr>
          <p:cNvPr id="41987" name="Rectangle 2"/>
          <p:cNvSpPr>
            <a:spLocks noGrp="1" noRot="1" noChangeAspect="1" noChangeArrowheads="1" noTextEdit="1"/>
          </p:cNvSpPr>
          <p:nvPr>
            <p:ph type="sldImg"/>
          </p:nvPr>
        </p:nvSpPr>
        <p:spPr>
          <a:xfrm>
            <a:off x="1236663" y="455613"/>
            <a:ext cx="4375150" cy="3281362"/>
          </a:xfrm>
          <a:ln/>
        </p:spPr>
      </p:sp>
      <p:sp>
        <p:nvSpPr>
          <p:cNvPr id="41988" name="Rectangle 4"/>
          <p:cNvSpPr>
            <a:spLocks noGrp="1" noChangeArrowheads="1"/>
          </p:cNvSpPr>
          <p:nvPr>
            <p:ph type="body" idx="1"/>
          </p:nvPr>
        </p:nvSpPr>
        <p:spPr>
          <a:noFill/>
        </p:spPr>
        <p:txBody>
          <a:bodyPr/>
          <a:lstStyle/>
          <a:p>
            <a:pPr marL="114300" lvl="1" indent="0">
              <a:buFontTx/>
              <a:buNone/>
            </a:pPr>
            <a:r>
              <a:rPr lang="en-US" smtClean="0"/>
              <a:t>Finally, there are potential Tort claims that could arise if new safety-enhancing technology is introduced but there is a delay in revision to the standard.</a:t>
            </a:r>
          </a:p>
          <a:p>
            <a:pPr marL="114300" lvl="1" indent="0">
              <a:buFontTx/>
              <a:buNone/>
            </a:pPr>
            <a:r>
              <a:rPr lang="en-US" smtClean="0"/>
              <a:t>The example of New Jersey Supreme Court’s decision in </a:t>
            </a:r>
            <a:r>
              <a:rPr lang="en-US" u="sng" smtClean="0"/>
              <a:t>Snyder vs. American Association of Blood Banks </a:t>
            </a:r>
            <a:r>
              <a:rPr lang="en-US" smtClean="0"/>
              <a:t>will be discussed in the next slide.</a:t>
            </a:r>
          </a:p>
          <a:p>
            <a:pPr eaLnBrk="1" hangingPunct="1"/>
            <a:endParaRPr lang="en-US" smtClean="0"/>
          </a:p>
        </p:txBody>
      </p:sp>
    </p:spTree>
    <p:extLst>
      <p:ext uri="{BB962C8B-B14F-4D97-AF65-F5344CB8AC3E}">
        <p14:creationId xmlns:p14="http://schemas.microsoft.com/office/powerpoint/2010/main" val="1465975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xfrm>
            <a:off x="4008438" y="8893175"/>
            <a:ext cx="3067050" cy="468313"/>
          </a:xfrm>
          <a:noFill/>
        </p:spPr>
        <p:txBody>
          <a:bodyPr/>
          <a:lstStyle>
            <a:lvl1pPr>
              <a:defRPr sz="2400">
                <a:solidFill>
                  <a:schemeClr val="tx1"/>
                </a:solidFill>
                <a:latin typeface="Times" panose="02020603050405020304" pitchFamily="18" charset="0"/>
              </a:defRPr>
            </a:lvl1pPr>
            <a:lvl2pPr marL="762000" indent="-292100">
              <a:defRPr sz="2400">
                <a:solidFill>
                  <a:schemeClr val="tx1"/>
                </a:solidFill>
                <a:latin typeface="Times" panose="02020603050405020304" pitchFamily="18" charset="0"/>
              </a:defRPr>
            </a:lvl2pPr>
            <a:lvl3pPr marL="1173163" indent="-233363">
              <a:defRPr sz="2400">
                <a:solidFill>
                  <a:schemeClr val="tx1"/>
                </a:solidFill>
                <a:latin typeface="Times" panose="02020603050405020304" pitchFamily="18" charset="0"/>
              </a:defRPr>
            </a:lvl3pPr>
            <a:lvl4pPr marL="1643063" indent="-233363">
              <a:defRPr sz="2400">
                <a:solidFill>
                  <a:schemeClr val="tx1"/>
                </a:solidFill>
                <a:latin typeface="Times" panose="02020603050405020304" pitchFamily="18" charset="0"/>
              </a:defRPr>
            </a:lvl4pPr>
            <a:lvl5pPr marL="2112963" indent="-233363">
              <a:defRPr sz="2400">
                <a:solidFill>
                  <a:schemeClr val="tx1"/>
                </a:solidFill>
                <a:latin typeface="Times" panose="02020603050405020304" pitchFamily="18" charset="0"/>
              </a:defRPr>
            </a:lvl5pPr>
            <a:lvl6pPr marL="2570163" indent="-233363" eaLnBrk="0" fontAlgn="base" hangingPunct="0">
              <a:spcBef>
                <a:spcPct val="0"/>
              </a:spcBef>
              <a:spcAft>
                <a:spcPct val="0"/>
              </a:spcAft>
              <a:defRPr sz="2400">
                <a:solidFill>
                  <a:schemeClr val="tx1"/>
                </a:solidFill>
                <a:latin typeface="Times" panose="02020603050405020304" pitchFamily="18" charset="0"/>
              </a:defRPr>
            </a:lvl6pPr>
            <a:lvl7pPr marL="3027363" indent="-233363" eaLnBrk="0" fontAlgn="base" hangingPunct="0">
              <a:spcBef>
                <a:spcPct val="0"/>
              </a:spcBef>
              <a:spcAft>
                <a:spcPct val="0"/>
              </a:spcAft>
              <a:defRPr sz="2400">
                <a:solidFill>
                  <a:schemeClr val="tx1"/>
                </a:solidFill>
                <a:latin typeface="Times" panose="02020603050405020304" pitchFamily="18" charset="0"/>
              </a:defRPr>
            </a:lvl7pPr>
            <a:lvl8pPr marL="3484563" indent="-233363" eaLnBrk="0" fontAlgn="base" hangingPunct="0">
              <a:spcBef>
                <a:spcPct val="0"/>
              </a:spcBef>
              <a:spcAft>
                <a:spcPct val="0"/>
              </a:spcAft>
              <a:defRPr sz="2400">
                <a:solidFill>
                  <a:schemeClr val="tx1"/>
                </a:solidFill>
                <a:latin typeface="Times" panose="02020603050405020304" pitchFamily="18" charset="0"/>
              </a:defRPr>
            </a:lvl8pPr>
            <a:lvl9pPr marL="3941763" indent="-233363" eaLnBrk="0" fontAlgn="base" hangingPunct="0">
              <a:spcBef>
                <a:spcPct val="0"/>
              </a:spcBef>
              <a:spcAft>
                <a:spcPct val="0"/>
              </a:spcAft>
              <a:defRPr sz="2400">
                <a:solidFill>
                  <a:schemeClr val="tx1"/>
                </a:solidFill>
                <a:latin typeface="Times" panose="02020603050405020304" pitchFamily="18" charset="0"/>
              </a:defRPr>
            </a:lvl9pPr>
          </a:lstStyle>
          <a:p>
            <a:fld id="{5AE99901-73C4-497F-B14A-19EE882804F6}" type="slidenum">
              <a:rPr lang="en-US" sz="1200" smtClean="0">
                <a:latin typeface="Arial" panose="020B0604020202020204" pitchFamily="34" charset="0"/>
              </a:rPr>
              <a:pPr/>
              <a:t>1</a:t>
            </a:fld>
            <a:endParaRPr lang="en-US" sz="1200" smtClean="0">
              <a:latin typeface="Arial" panose="020B0604020202020204" pitchFamily="34" charset="0"/>
            </a:endParaRPr>
          </a:p>
        </p:txBody>
      </p:sp>
      <p:sp>
        <p:nvSpPr>
          <p:cNvPr id="7171" name="Rectangle 2"/>
          <p:cNvSpPr>
            <a:spLocks noGrp="1" noRot="1" noChangeAspect="1" noChangeArrowheads="1" noTextEdit="1"/>
          </p:cNvSpPr>
          <p:nvPr>
            <p:ph type="sldImg"/>
          </p:nvPr>
        </p:nvSpPr>
        <p:spPr>
          <a:xfrm>
            <a:off x="1300163" y="466725"/>
            <a:ext cx="4479925" cy="3359150"/>
          </a:xfrm>
          <a:ln/>
        </p:spPr>
      </p:sp>
      <p:sp>
        <p:nvSpPr>
          <p:cNvPr id="7172" name="Rectangle 4"/>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24421519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794E2F5D-43EE-49F6-B1AA-66399EC56FA2}" type="slidenum">
              <a:rPr lang="en-US" sz="1200" smtClean="0">
                <a:latin typeface="Arial" panose="020B0604020202020204" pitchFamily="34" charset="0"/>
              </a:rPr>
              <a:pPr/>
              <a:t>19</a:t>
            </a:fld>
            <a:endParaRPr lang="en-US" sz="1200" smtClean="0">
              <a:latin typeface="Arial" panose="020B0604020202020204" pitchFamily="34" charset="0"/>
            </a:endParaRPr>
          </a:p>
        </p:txBody>
      </p:sp>
      <p:sp>
        <p:nvSpPr>
          <p:cNvPr id="44035" name="Rectangle 2"/>
          <p:cNvSpPr>
            <a:spLocks noGrp="1" noRot="1" noChangeAspect="1" noChangeArrowheads="1" noTextEdit="1"/>
          </p:cNvSpPr>
          <p:nvPr>
            <p:ph type="sldImg"/>
          </p:nvPr>
        </p:nvSpPr>
        <p:spPr>
          <a:xfrm>
            <a:off x="1236663" y="455613"/>
            <a:ext cx="4375150" cy="3281362"/>
          </a:xfrm>
          <a:ln/>
        </p:spPr>
      </p:sp>
      <p:sp>
        <p:nvSpPr>
          <p:cNvPr id="46084" name="Rectangle 4"/>
          <p:cNvSpPr>
            <a:spLocks noGrp="1" noChangeArrowheads="1"/>
          </p:cNvSpPr>
          <p:nvPr>
            <p:ph type="body" idx="1"/>
          </p:nvPr>
        </p:nvSpPr>
        <p:spPr/>
        <p:txBody>
          <a:bodyPr/>
          <a:lstStyle/>
          <a:p>
            <a:pPr marL="0" lvl="1" indent="0">
              <a:lnSpc>
                <a:spcPct val="90000"/>
              </a:lnSpc>
              <a:buFontTx/>
              <a:buNone/>
              <a:defRPr/>
            </a:pPr>
            <a:r>
              <a:rPr lang="en-US" dirty="0" smtClean="0"/>
              <a:t>The case of </a:t>
            </a:r>
            <a:r>
              <a:rPr lang="en-US" u="sng" dirty="0" smtClean="0"/>
              <a:t>Snyder vs. American Association of Blood Banks </a:t>
            </a:r>
            <a:r>
              <a:rPr lang="en-US" dirty="0" smtClean="0"/>
              <a:t>involved a suit against the American Association of Blood Banks (“AABB”)</a:t>
            </a:r>
          </a:p>
          <a:p>
            <a:pPr lvl="1">
              <a:lnSpc>
                <a:spcPct val="90000"/>
              </a:lnSpc>
              <a:defRPr/>
            </a:pPr>
            <a:r>
              <a:rPr lang="en-US" dirty="0" smtClean="0"/>
              <a:t>AABB is a trade organization</a:t>
            </a:r>
          </a:p>
          <a:p>
            <a:pPr lvl="1">
              <a:lnSpc>
                <a:spcPct val="90000"/>
              </a:lnSpc>
              <a:spcBef>
                <a:spcPct val="0"/>
              </a:spcBef>
              <a:defRPr/>
            </a:pPr>
            <a:r>
              <a:rPr lang="en-US" dirty="0" smtClean="0"/>
              <a:t>The allegation in the lawsuit was that the AABB failed to change a standard for blood donations</a:t>
            </a:r>
          </a:p>
          <a:p>
            <a:pPr lvl="1">
              <a:lnSpc>
                <a:spcPct val="90000"/>
              </a:lnSpc>
              <a:spcBef>
                <a:spcPct val="0"/>
              </a:spcBef>
              <a:defRPr/>
            </a:pPr>
            <a:r>
              <a:rPr lang="en-US" dirty="0" smtClean="0"/>
              <a:t>The litigation centered on when reliable technology was available to screen blood for the presence of HIV</a:t>
            </a:r>
          </a:p>
          <a:p>
            <a:pPr lvl="1">
              <a:lnSpc>
                <a:spcPct val="90000"/>
              </a:lnSpc>
              <a:spcBef>
                <a:spcPct val="0"/>
              </a:spcBef>
              <a:defRPr/>
            </a:pPr>
            <a:r>
              <a:rPr lang="en-US" dirty="0" smtClean="0"/>
              <a:t>AABB was held responsible because it failed to incorporate new technology for HIV screening into its standards</a:t>
            </a:r>
          </a:p>
          <a:p>
            <a:pPr eaLnBrk="1" hangingPunct="1">
              <a:defRPr/>
            </a:pPr>
            <a:endParaRPr lang="en-US" dirty="0" smtClean="0"/>
          </a:p>
        </p:txBody>
      </p:sp>
    </p:spTree>
    <p:extLst>
      <p:ext uri="{BB962C8B-B14F-4D97-AF65-F5344CB8AC3E}">
        <p14:creationId xmlns:p14="http://schemas.microsoft.com/office/powerpoint/2010/main" val="14939394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marL="0" lvl="1" indent="0">
              <a:lnSpc>
                <a:spcPct val="90000"/>
              </a:lnSpc>
              <a:buFontTx/>
              <a:buNone/>
              <a:defRPr/>
            </a:pPr>
            <a:r>
              <a:rPr lang="en-US" dirty="0" smtClean="0"/>
              <a:t>Another example where Tort claims could arise if new safety-enhancing technology is introduced but there is a delay in revision to the standard is </a:t>
            </a:r>
            <a:r>
              <a:rPr lang="en-US" u="sng" dirty="0" err="1" smtClean="0"/>
              <a:t>Meneely</a:t>
            </a:r>
            <a:r>
              <a:rPr lang="en-US" u="sng" dirty="0" smtClean="0"/>
              <a:t> v. S.R. Smith, Inc</a:t>
            </a:r>
            <a:r>
              <a:rPr lang="en-US" dirty="0" smtClean="0"/>
              <a:t>. </a:t>
            </a:r>
          </a:p>
          <a:p>
            <a:pPr marL="171450" indent="-171450">
              <a:lnSpc>
                <a:spcPct val="90000"/>
              </a:lnSpc>
              <a:buFont typeface="Arial" panose="020B0604020202020204" pitchFamily="34" charset="0"/>
              <a:buChar char="•"/>
              <a:defRPr/>
            </a:pPr>
            <a:r>
              <a:rPr lang="en-US" dirty="0" smtClean="0"/>
              <a:t>Lawsuit against National Spa and Pool Institute (NSPI) arising out of a 1991 swimming pool accident </a:t>
            </a:r>
          </a:p>
          <a:p>
            <a:pPr marL="171450" indent="-171450">
              <a:lnSpc>
                <a:spcPct val="90000"/>
              </a:lnSpc>
              <a:buFont typeface="Arial" panose="020B0604020202020204" pitchFamily="34" charset="0"/>
              <a:buChar char="•"/>
              <a:defRPr/>
            </a:pPr>
            <a:r>
              <a:rPr lang="en-US" dirty="0" smtClean="0"/>
              <a:t>16 year old 6 foot 4 inch boy broke his neck on a “transition slope” diving off a diving board into a pool.</a:t>
            </a:r>
          </a:p>
          <a:p>
            <a:pPr marL="171450" indent="-171450">
              <a:lnSpc>
                <a:spcPct val="90000"/>
              </a:lnSpc>
              <a:buFont typeface="Arial" panose="020B0604020202020204" pitchFamily="34" charset="0"/>
              <a:buChar char="•"/>
              <a:defRPr/>
            </a:pPr>
            <a:r>
              <a:rPr lang="en-US" dirty="0" smtClean="0"/>
              <a:t>Pool was constructed in 1965.  Diving board was replaced in 1974.</a:t>
            </a:r>
          </a:p>
          <a:p>
            <a:pPr>
              <a:defRPr/>
            </a:pPr>
            <a:endParaRPr lang="en-US" dirty="0"/>
          </a:p>
        </p:txBody>
      </p:sp>
      <p:sp>
        <p:nvSpPr>
          <p:cNvPr id="46084" name="Slide Number Placeholder 3"/>
          <p:cNvSpPr>
            <a:spLocks noGrp="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D39CE57B-8F40-4F92-8C57-1A1AF6E0AFB9}" type="slidenum">
              <a:rPr lang="en-US" sz="1200" smtClean="0">
                <a:latin typeface="Arial" panose="020B0604020202020204" pitchFamily="34" charset="0"/>
              </a:rPr>
              <a:pPr/>
              <a:t>20</a:t>
            </a:fld>
            <a:endParaRPr lang="en-US" sz="1200" smtClean="0">
              <a:latin typeface="Arial" panose="020B0604020202020204" pitchFamily="34" charset="0"/>
            </a:endParaRPr>
          </a:p>
        </p:txBody>
      </p:sp>
    </p:spTree>
    <p:extLst>
      <p:ext uri="{BB962C8B-B14F-4D97-AF65-F5344CB8AC3E}">
        <p14:creationId xmlns:p14="http://schemas.microsoft.com/office/powerpoint/2010/main" val="26808062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marL="171450" indent="-171450">
              <a:lnSpc>
                <a:spcPct val="90000"/>
              </a:lnSpc>
              <a:buFont typeface="Arial" panose="020B0604020202020204" pitchFamily="34" charset="0"/>
              <a:buChar char="•"/>
              <a:defRPr/>
            </a:pPr>
            <a:r>
              <a:rPr lang="en-US" dirty="0" smtClean="0"/>
              <a:t>Label on diving board stated that it was designed for use with NSPI Type II pools.  Allegation was that by the early 1970’s NSPI was aware of risks associated with this type of diving board.</a:t>
            </a:r>
          </a:p>
          <a:p>
            <a:pPr marL="171450" indent="-171450">
              <a:lnSpc>
                <a:spcPct val="90000"/>
              </a:lnSpc>
              <a:buFont typeface="Arial" panose="020B0604020202020204" pitchFamily="34" charset="0"/>
              <a:buChar char="•"/>
              <a:defRPr/>
            </a:pPr>
            <a:r>
              <a:rPr lang="en-US" dirty="0" smtClean="0"/>
              <a:t>NSPI published the only comprehensive set of pool safety standards.</a:t>
            </a:r>
          </a:p>
          <a:p>
            <a:pPr marL="171450" indent="-171450">
              <a:lnSpc>
                <a:spcPct val="90000"/>
              </a:lnSpc>
              <a:buFont typeface="Arial" panose="020B0604020202020204" pitchFamily="34" charset="0"/>
              <a:buChar char="•"/>
              <a:defRPr/>
            </a:pPr>
            <a:r>
              <a:rPr lang="en-US" dirty="0" smtClean="0"/>
              <a:t>Court held that by publishing safety standards NSPI voluntarily assumed a duty to warn of risks associated with this type of diving board.</a:t>
            </a:r>
          </a:p>
          <a:p>
            <a:pPr>
              <a:defRPr/>
            </a:pPr>
            <a:endParaRPr lang="en-US" dirty="0"/>
          </a:p>
        </p:txBody>
      </p:sp>
      <p:sp>
        <p:nvSpPr>
          <p:cNvPr id="46084" name="Slide Number Placeholder 3"/>
          <p:cNvSpPr>
            <a:spLocks noGrp="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D39CE57B-8F40-4F92-8C57-1A1AF6E0AFB9}" type="slidenum">
              <a:rPr lang="en-US" sz="1200" smtClean="0">
                <a:latin typeface="Arial" panose="020B0604020202020204" pitchFamily="34" charset="0"/>
              </a:rPr>
              <a:pPr/>
              <a:t>21</a:t>
            </a:fld>
            <a:endParaRPr lang="en-US" sz="1200" smtClean="0">
              <a:latin typeface="Arial" panose="020B0604020202020204" pitchFamily="34" charset="0"/>
            </a:endParaRPr>
          </a:p>
        </p:txBody>
      </p:sp>
    </p:spTree>
    <p:extLst>
      <p:ext uri="{BB962C8B-B14F-4D97-AF65-F5344CB8AC3E}">
        <p14:creationId xmlns:p14="http://schemas.microsoft.com/office/powerpoint/2010/main" val="9756898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B3E35958-42B4-4373-9B9C-DF215FC0A142}" type="slidenum">
              <a:rPr lang="en-US" sz="1200" smtClean="0">
                <a:latin typeface="Arial" panose="020B0604020202020204" pitchFamily="34" charset="0"/>
              </a:rPr>
              <a:pPr/>
              <a:t>22</a:t>
            </a:fld>
            <a:endParaRPr lang="en-US" sz="1200" smtClean="0">
              <a:latin typeface="Arial" panose="020B0604020202020204" pitchFamily="34" charset="0"/>
            </a:endParaRPr>
          </a:p>
        </p:txBody>
      </p:sp>
      <p:sp>
        <p:nvSpPr>
          <p:cNvPr id="48131" name="Rectangle 2"/>
          <p:cNvSpPr>
            <a:spLocks noGrp="1" noRot="1" noChangeAspect="1" noChangeArrowheads="1" noTextEdit="1"/>
          </p:cNvSpPr>
          <p:nvPr>
            <p:ph type="sldImg"/>
          </p:nvPr>
        </p:nvSpPr>
        <p:spPr>
          <a:xfrm>
            <a:off x="1236663" y="455613"/>
            <a:ext cx="4375150" cy="3281362"/>
          </a:xfrm>
          <a:ln/>
        </p:spPr>
      </p:sp>
      <p:sp>
        <p:nvSpPr>
          <p:cNvPr id="48132" name="Rectangle 4"/>
          <p:cNvSpPr>
            <a:spLocks noGrp="1" noChangeArrowheads="1"/>
          </p:cNvSpPr>
          <p:nvPr>
            <p:ph type="body" idx="1"/>
          </p:nvPr>
        </p:nvSpPr>
        <p:spPr>
          <a:noFill/>
        </p:spPr>
        <p:txBody>
          <a:bodyPr/>
          <a:lstStyle/>
          <a:p>
            <a:r>
              <a:rPr lang="en-US" dirty="0" smtClean="0"/>
              <a:t>Claims could be avoided by standards committees taking advantage of advances in technology and streamlining the standards development or code case process so that new technology can be implemented.</a:t>
            </a:r>
          </a:p>
          <a:p>
            <a:pPr eaLnBrk="1" hangingPunct="1"/>
            <a:endParaRPr lang="en-US" dirty="0" smtClean="0"/>
          </a:p>
        </p:txBody>
      </p:sp>
    </p:spTree>
    <p:extLst>
      <p:ext uri="{BB962C8B-B14F-4D97-AF65-F5344CB8AC3E}">
        <p14:creationId xmlns:p14="http://schemas.microsoft.com/office/powerpoint/2010/main" val="38128545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E4C1AA9A-6025-48FB-881B-BC4A7203F61F}" type="slidenum">
              <a:rPr lang="en-US" sz="1200" smtClean="0">
                <a:latin typeface="Arial" panose="020B0604020202020204" pitchFamily="34" charset="0"/>
              </a:rPr>
              <a:pPr/>
              <a:t>23</a:t>
            </a:fld>
            <a:endParaRPr lang="en-US" sz="1200" smtClean="0">
              <a:latin typeface="Arial" panose="020B0604020202020204" pitchFamily="34" charset="0"/>
            </a:endParaRPr>
          </a:p>
        </p:txBody>
      </p:sp>
      <p:sp>
        <p:nvSpPr>
          <p:cNvPr id="50179" name="Rectangle 2"/>
          <p:cNvSpPr>
            <a:spLocks noGrp="1" noRot="1" noChangeAspect="1" noChangeArrowheads="1" noTextEdit="1"/>
          </p:cNvSpPr>
          <p:nvPr>
            <p:ph type="sldImg"/>
          </p:nvPr>
        </p:nvSpPr>
        <p:spPr>
          <a:xfrm>
            <a:off x="1236663" y="455613"/>
            <a:ext cx="4375150" cy="3281362"/>
          </a:xfrm>
          <a:ln/>
        </p:spPr>
      </p:sp>
      <p:sp>
        <p:nvSpPr>
          <p:cNvPr id="50180" name="Rectangle 4"/>
          <p:cNvSpPr>
            <a:spLocks noGrp="1" noChangeArrowheads="1"/>
          </p:cNvSpPr>
          <p:nvPr>
            <p:ph type="body" idx="1"/>
          </p:nvPr>
        </p:nvSpPr>
        <p:spPr>
          <a:noFill/>
        </p:spPr>
        <p:txBody>
          <a:bodyPr/>
          <a:lstStyle/>
          <a:p>
            <a:pPr marL="114300" lvl="1" indent="0" eaLnBrk="1" hangingPunct="1">
              <a:buFont typeface="Arial" panose="020B0604020202020204" pitchFamily="34" charset="0"/>
              <a:buNone/>
            </a:pPr>
            <a:r>
              <a:rPr lang="en-US" dirty="0" smtClean="0"/>
              <a:t>In Summary:</a:t>
            </a:r>
          </a:p>
          <a:p>
            <a:pPr lvl="1" eaLnBrk="1" hangingPunct="1">
              <a:buFont typeface="Arial" panose="020B0604020202020204" pitchFamily="34" charset="0"/>
              <a:buChar char="•"/>
            </a:pPr>
            <a:r>
              <a:rPr lang="en-US" dirty="0" smtClean="0"/>
              <a:t>Torts are civil wrongs recognized as grounds for a lawsuit filed by an injured party </a:t>
            </a:r>
          </a:p>
          <a:p>
            <a:pPr lvl="1" eaLnBrk="1" hangingPunct="1">
              <a:buFont typeface="Arial" panose="020B0604020202020204" pitchFamily="34" charset="0"/>
              <a:buChar char="•"/>
            </a:pPr>
            <a:r>
              <a:rPr lang="en-US" dirty="0" smtClean="0"/>
              <a:t>Care should be taken to avoid potential claims by carefully weighing all views and using best professional judgment in the development of a standards.</a:t>
            </a:r>
          </a:p>
          <a:p>
            <a:pPr lvl="1" eaLnBrk="1" hangingPunct="1">
              <a:buFont typeface="Arial" panose="020B0604020202020204" pitchFamily="34" charset="0"/>
              <a:buChar char="•"/>
            </a:pPr>
            <a:r>
              <a:rPr lang="en-US" dirty="0" smtClean="0"/>
              <a:t>In administration of product certification programs, Reviews and surveys must be carried out by competent and qualified personnel and ASME must act promptly, within the limits of due process,  upon the receipt of a report of non-conformance</a:t>
            </a:r>
          </a:p>
          <a:p>
            <a:pPr lvl="1" eaLnBrk="1" hangingPunct="1">
              <a:buFont typeface="Arial" panose="020B0604020202020204" pitchFamily="34" charset="0"/>
              <a:buChar char="•"/>
            </a:pPr>
            <a:r>
              <a:rPr lang="en-US" dirty="0" smtClean="0"/>
              <a:t>To avoid Tort problems due to timely implementation of new technology take advantage of advances in technology and streamline the standards development process so that new technology can be implemented</a:t>
            </a:r>
          </a:p>
          <a:p>
            <a:pPr eaLnBrk="1" hangingPunct="1"/>
            <a:endParaRPr lang="en-US" dirty="0" smtClean="0"/>
          </a:p>
        </p:txBody>
      </p:sp>
    </p:spTree>
    <p:extLst>
      <p:ext uri="{BB962C8B-B14F-4D97-AF65-F5344CB8AC3E}">
        <p14:creationId xmlns:p14="http://schemas.microsoft.com/office/powerpoint/2010/main" val="1108679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p:spPr>
        <p:txBody>
          <a:bodyPr/>
          <a:lstStyle/>
          <a:p>
            <a:pPr eaLnBrk="1" hangingPunct="1"/>
            <a:r>
              <a:rPr lang="en-US" dirty="0" smtClean="0"/>
              <a:t>ASME policies are available online through the attached link under Policies and Procedures, Item 1 </a:t>
            </a:r>
            <a:r>
              <a:rPr lang="en-US" sz="1100" kern="1200" dirty="0" smtClean="0">
                <a:solidFill>
                  <a:schemeClr val="tx1"/>
                </a:solidFill>
                <a:effectLst/>
                <a:latin typeface="Arial" panose="020B0604020202020204" pitchFamily="34" charset="0"/>
                <a:ea typeface="+mn-ea"/>
                <a:cs typeface="+mn-cs"/>
              </a:rPr>
              <a:t>Legal Implications of Standards and Certification Activities, page 71.</a:t>
            </a:r>
            <a:endParaRPr lang="en-US" dirty="0" smtClean="0"/>
          </a:p>
        </p:txBody>
      </p:sp>
      <p:sp>
        <p:nvSpPr>
          <p:cNvPr id="54276" name="Slide Number Placeholder 3"/>
          <p:cNvSpPr>
            <a:spLocks noGrp="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A0D58FA6-CDB7-45AD-A54C-A1CD7BADBC88}" type="slidenum">
              <a:rPr lang="en-US" sz="1200" smtClean="0">
                <a:latin typeface="Arial" panose="020B0604020202020204" pitchFamily="34" charset="0"/>
              </a:rPr>
              <a:pPr/>
              <a:t>24</a:t>
            </a:fld>
            <a:endParaRPr lang="en-US" sz="1200" smtClean="0">
              <a:latin typeface="Arial" panose="020B0604020202020204" pitchFamily="34" charset="0"/>
            </a:endParaRPr>
          </a:p>
        </p:txBody>
      </p:sp>
    </p:spTree>
    <p:extLst>
      <p:ext uri="{BB962C8B-B14F-4D97-AF65-F5344CB8AC3E}">
        <p14:creationId xmlns:p14="http://schemas.microsoft.com/office/powerpoint/2010/main" val="10850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4008438" y="8893175"/>
            <a:ext cx="3067050" cy="468313"/>
          </a:xfrm>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2E774C88-D789-492E-8574-68B2EE7F6AD1}" type="slidenum">
              <a:rPr lang="en-US" sz="1200" smtClean="0">
                <a:latin typeface="Arial" panose="020B0604020202020204" pitchFamily="34" charset="0"/>
              </a:rPr>
              <a:pPr/>
              <a:t>2</a:t>
            </a:fld>
            <a:endParaRPr lang="en-US" sz="1200" smtClean="0">
              <a:latin typeface="Arial" panose="020B0604020202020204" pitchFamily="34" charset="0"/>
            </a:endParaRPr>
          </a:p>
        </p:txBody>
      </p:sp>
      <p:sp>
        <p:nvSpPr>
          <p:cNvPr id="9219" name="Rectangle 2"/>
          <p:cNvSpPr>
            <a:spLocks noGrp="1" noRot="1" noChangeAspect="1" noChangeArrowheads="1" noTextEdit="1"/>
          </p:cNvSpPr>
          <p:nvPr>
            <p:ph type="sldImg"/>
          </p:nvPr>
        </p:nvSpPr>
        <p:spPr>
          <a:xfrm>
            <a:off x="1285875" y="466725"/>
            <a:ext cx="4481513" cy="3360738"/>
          </a:xfrm>
          <a:ln/>
        </p:spPr>
      </p:sp>
      <p:sp>
        <p:nvSpPr>
          <p:cNvPr id="9220" name="Rectangle 3"/>
          <p:cNvSpPr>
            <a:spLocks noGrp="1" noChangeArrowheads="1"/>
          </p:cNvSpPr>
          <p:nvPr>
            <p:ph type="body" idx="1"/>
          </p:nvPr>
        </p:nvSpPr>
        <p:spPr>
          <a:xfrm>
            <a:off x="522288" y="4164013"/>
            <a:ext cx="6026150" cy="4867275"/>
          </a:xfrm>
          <a:noFill/>
        </p:spPr>
        <p:txBody>
          <a:bodyPr/>
          <a:lstStyle/>
          <a:p>
            <a:pPr eaLnBrk="1" hangingPunct="1"/>
            <a:endParaRPr lang="en-US" dirty="0" smtClean="0"/>
          </a:p>
        </p:txBody>
      </p:sp>
    </p:spTree>
    <p:extLst>
      <p:ext uri="{BB962C8B-B14F-4D97-AF65-F5344CB8AC3E}">
        <p14:creationId xmlns:p14="http://schemas.microsoft.com/office/powerpoint/2010/main" val="3644962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819DC12B-4A28-4266-9FF8-86E7341E2803}" type="slidenum">
              <a:rPr lang="en-US" sz="1200" smtClean="0">
                <a:latin typeface="Arial" panose="020B0604020202020204" pitchFamily="34" charset="0"/>
              </a:rPr>
              <a:pPr/>
              <a:t>3</a:t>
            </a:fld>
            <a:endParaRPr lang="en-US" sz="1200" smtClean="0">
              <a:latin typeface="Arial" panose="020B0604020202020204" pitchFamily="34" charset="0"/>
            </a:endParaRPr>
          </a:p>
        </p:txBody>
      </p:sp>
      <p:sp>
        <p:nvSpPr>
          <p:cNvPr id="11267" name="Rectangle 2"/>
          <p:cNvSpPr>
            <a:spLocks noGrp="1" noRot="1" noChangeAspect="1" noChangeArrowheads="1" noTextEdit="1"/>
          </p:cNvSpPr>
          <p:nvPr>
            <p:ph type="sldImg"/>
          </p:nvPr>
        </p:nvSpPr>
        <p:spPr>
          <a:xfrm>
            <a:off x="1236663" y="455613"/>
            <a:ext cx="4375150" cy="3281362"/>
          </a:xfrm>
          <a:ln/>
        </p:spPr>
      </p:sp>
      <p:sp>
        <p:nvSpPr>
          <p:cNvPr id="12292" name="Rectangle 4"/>
          <p:cNvSpPr>
            <a:spLocks noGrp="1" noChangeArrowheads="1"/>
          </p:cNvSpPr>
          <p:nvPr>
            <p:ph type="body" idx="1"/>
          </p:nvPr>
        </p:nvSpPr>
        <p:spPr/>
        <p:txBody>
          <a:bodyPr/>
          <a:lstStyle/>
          <a:p>
            <a:pPr marL="344488" indent="-298450" eaLnBrk="1" hangingPunct="1">
              <a:defRPr/>
            </a:pPr>
            <a:r>
              <a:rPr lang="en-US" dirty="0" smtClean="0"/>
              <a:t>At the end of this module you will be able to: </a:t>
            </a:r>
          </a:p>
          <a:p>
            <a:pPr lvl="1" eaLnBrk="1" hangingPunct="1">
              <a:buFont typeface="Arial" panose="020B0604020202020204" pitchFamily="34" charset="0"/>
              <a:buChar char="•"/>
              <a:defRPr/>
            </a:pPr>
            <a:r>
              <a:rPr lang="en-US" dirty="0" smtClean="0"/>
              <a:t>Describe the potential tort issues that can arise in standards development and conformity assessment activities.</a:t>
            </a:r>
          </a:p>
          <a:p>
            <a:pPr lvl="1" eaLnBrk="1" hangingPunct="1">
              <a:buFont typeface="Arial" panose="020B0604020202020204" pitchFamily="34" charset="0"/>
              <a:buChar char="•"/>
              <a:defRPr/>
            </a:pPr>
            <a:r>
              <a:rPr lang="en-US" dirty="0" smtClean="0"/>
              <a:t>Understand the potential Tort problems in the timely implementation of new technology.</a:t>
            </a:r>
          </a:p>
          <a:p>
            <a:pPr lvl="1" eaLnBrk="1" hangingPunct="1">
              <a:buFont typeface="Arial" panose="020B0604020202020204" pitchFamily="34" charset="0"/>
              <a:buChar char="•"/>
              <a:defRPr/>
            </a:pPr>
            <a:r>
              <a:rPr lang="en-US" dirty="0" smtClean="0"/>
              <a:t>Understand the actions you need to take to avoid tort claims.</a:t>
            </a:r>
          </a:p>
          <a:p>
            <a:pPr eaLnBrk="1" hangingPunct="1">
              <a:defRPr/>
            </a:pPr>
            <a:endParaRPr lang="en-US" dirty="0" smtClean="0"/>
          </a:p>
        </p:txBody>
      </p:sp>
    </p:spTree>
    <p:extLst>
      <p:ext uri="{BB962C8B-B14F-4D97-AF65-F5344CB8AC3E}">
        <p14:creationId xmlns:p14="http://schemas.microsoft.com/office/powerpoint/2010/main" val="1009828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4806C44-C091-4602-8DFB-4904287ACEFE}" type="slidenum">
              <a:rPr lang="en-US" sz="1200" smtClean="0">
                <a:latin typeface="Arial" panose="020B0604020202020204" pitchFamily="34" charset="0"/>
              </a:rPr>
              <a:pPr/>
              <a:t>4</a:t>
            </a:fld>
            <a:endParaRPr lang="en-US" sz="1200" smtClean="0">
              <a:latin typeface="Arial" panose="020B0604020202020204" pitchFamily="34" charset="0"/>
            </a:endParaRPr>
          </a:p>
        </p:txBody>
      </p:sp>
      <p:sp>
        <p:nvSpPr>
          <p:cNvPr id="13315" name="Rectangle 2"/>
          <p:cNvSpPr>
            <a:spLocks noGrp="1" noRot="1" noChangeAspect="1" noChangeArrowheads="1" noTextEdit="1"/>
          </p:cNvSpPr>
          <p:nvPr>
            <p:ph type="sldImg"/>
          </p:nvPr>
        </p:nvSpPr>
        <p:spPr>
          <a:xfrm>
            <a:off x="1236663" y="455613"/>
            <a:ext cx="4375150" cy="3281362"/>
          </a:xfrm>
          <a:ln/>
        </p:spPr>
      </p:sp>
      <p:sp>
        <p:nvSpPr>
          <p:cNvPr id="15364" name="Rectangle 4"/>
          <p:cNvSpPr>
            <a:spLocks noGrp="1" noChangeArrowheads="1"/>
          </p:cNvSpPr>
          <p:nvPr>
            <p:ph type="body" idx="1"/>
          </p:nvPr>
        </p:nvSpPr>
        <p:spPr/>
        <p:txBody>
          <a:bodyPr/>
          <a:lstStyle/>
          <a:p>
            <a:pPr eaLnBrk="1" hangingPunct="1">
              <a:defRPr/>
            </a:pPr>
            <a:r>
              <a:rPr lang="en-US" dirty="0" smtClean="0"/>
              <a:t>This Module will Cover the following topics:</a:t>
            </a:r>
          </a:p>
          <a:p>
            <a:pPr marL="609600" indent="-609600">
              <a:buFontTx/>
              <a:buAutoNum type="romanUcPeriod"/>
              <a:defRPr/>
            </a:pPr>
            <a:r>
              <a:rPr lang="en-US" dirty="0" smtClean="0"/>
              <a:t>What is a Tort?</a:t>
            </a:r>
          </a:p>
          <a:p>
            <a:pPr marL="609600" indent="-609600">
              <a:buFontTx/>
              <a:buAutoNum type="romanUcPeriod"/>
              <a:defRPr/>
            </a:pPr>
            <a:r>
              <a:rPr lang="en-US" dirty="0" smtClean="0"/>
              <a:t>Potential Tort Issues in Standards Development</a:t>
            </a:r>
          </a:p>
          <a:p>
            <a:pPr marL="609600" indent="-609600">
              <a:buFontTx/>
              <a:buAutoNum type="romanUcPeriod"/>
              <a:defRPr/>
            </a:pPr>
            <a:r>
              <a:rPr lang="en-US" dirty="0" smtClean="0"/>
              <a:t>Potential Tort Issues in Conformity Assessment</a:t>
            </a:r>
          </a:p>
          <a:p>
            <a:pPr marL="609600" indent="-609600">
              <a:buFontTx/>
              <a:buAutoNum type="romanUcPeriod"/>
              <a:defRPr/>
            </a:pPr>
            <a:r>
              <a:rPr lang="en-US" dirty="0" smtClean="0"/>
              <a:t>Potential Tort Issues in the Implementation of New Technology</a:t>
            </a:r>
          </a:p>
          <a:p>
            <a:pPr eaLnBrk="1" hangingPunct="1">
              <a:defRPr/>
            </a:pPr>
            <a:endParaRPr lang="en-US" dirty="0" smtClean="0"/>
          </a:p>
        </p:txBody>
      </p:sp>
    </p:spTree>
    <p:extLst>
      <p:ext uri="{BB962C8B-B14F-4D97-AF65-F5344CB8AC3E}">
        <p14:creationId xmlns:p14="http://schemas.microsoft.com/office/powerpoint/2010/main" val="1548791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BD67A717-4A72-4AC8-AEDF-4967469E462B}" type="slidenum">
              <a:rPr lang="en-US" sz="1200" smtClean="0">
                <a:latin typeface="Arial" panose="020B0604020202020204" pitchFamily="34" charset="0"/>
              </a:rPr>
              <a:pPr/>
              <a:t>5</a:t>
            </a:fld>
            <a:endParaRPr lang="en-US" sz="1200" smtClean="0">
              <a:latin typeface="Arial" panose="020B0604020202020204" pitchFamily="34" charset="0"/>
            </a:endParaRPr>
          </a:p>
        </p:txBody>
      </p:sp>
      <p:sp>
        <p:nvSpPr>
          <p:cNvPr id="15363" name="Rectangle 2"/>
          <p:cNvSpPr>
            <a:spLocks noGrp="1" noRot="1" noChangeAspect="1" noChangeArrowheads="1" noTextEdit="1"/>
          </p:cNvSpPr>
          <p:nvPr>
            <p:ph type="sldImg"/>
          </p:nvPr>
        </p:nvSpPr>
        <p:spPr>
          <a:xfrm>
            <a:off x="1236663" y="455613"/>
            <a:ext cx="4375150" cy="3281362"/>
          </a:xfrm>
          <a:ln/>
        </p:spPr>
      </p:sp>
      <p:sp>
        <p:nvSpPr>
          <p:cNvPr id="15364" name="Rectangle 4"/>
          <p:cNvSpPr>
            <a:spLocks noGrp="1" noChangeArrowheads="1"/>
          </p:cNvSpPr>
          <p:nvPr>
            <p:ph type="body" idx="1"/>
          </p:nvPr>
        </p:nvSpPr>
        <p:spPr>
          <a:noFill/>
        </p:spPr>
        <p:txBody>
          <a:bodyPr/>
          <a:lstStyle/>
          <a:p>
            <a:pPr eaLnBrk="1" hangingPunct="1"/>
            <a:r>
              <a:rPr lang="en-US" smtClean="0"/>
              <a:t>First let us consider the definition of tort.</a:t>
            </a:r>
          </a:p>
          <a:p>
            <a:pPr eaLnBrk="1" hangingPunct="1"/>
            <a:endParaRPr lang="en-US" smtClean="0"/>
          </a:p>
        </p:txBody>
      </p:sp>
    </p:spTree>
    <p:extLst>
      <p:ext uri="{BB962C8B-B14F-4D97-AF65-F5344CB8AC3E}">
        <p14:creationId xmlns:p14="http://schemas.microsoft.com/office/powerpoint/2010/main" val="1309350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33074F8A-DB11-4C86-944A-95A78F0288C0}" type="slidenum">
              <a:rPr lang="en-US" sz="1200" smtClean="0">
                <a:latin typeface="Arial" panose="020B0604020202020204" pitchFamily="34" charset="0"/>
              </a:rPr>
              <a:pPr/>
              <a:t>6</a:t>
            </a:fld>
            <a:endParaRPr lang="en-US" sz="1200" smtClean="0">
              <a:latin typeface="Arial" panose="020B0604020202020204" pitchFamily="34" charset="0"/>
            </a:endParaRPr>
          </a:p>
        </p:txBody>
      </p:sp>
      <p:sp>
        <p:nvSpPr>
          <p:cNvPr id="17411" name="Rectangle 2"/>
          <p:cNvSpPr>
            <a:spLocks noGrp="1" noRot="1" noChangeAspect="1" noChangeArrowheads="1" noTextEdit="1"/>
          </p:cNvSpPr>
          <p:nvPr>
            <p:ph type="sldImg"/>
          </p:nvPr>
        </p:nvSpPr>
        <p:spPr>
          <a:xfrm>
            <a:off x="1236663" y="455613"/>
            <a:ext cx="4375150" cy="3281362"/>
          </a:xfrm>
          <a:ln/>
        </p:spPr>
      </p:sp>
      <p:sp>
        <p:nvSpPr>
          <p:cNvPr id="18436" name="Rectangle 4"/>
          <p:cNvSpPr>
            <a:spLocks noGrp="1" noChangeArrowheads="1"/>
          </p:cNvSpPr>
          <p:nvPr>
            <p:ph type="body" idx="1"/>
          </p:nvPr>
        </p:nvSpPr>
        <p:spPr/>
        <p:txBody>
          <a:bodyPr/>
          <a:lstStyle/>
          <a:p>
            <a:pPr marL="0" lvl="0" indent="-117475">
              <a:spcBef>
                <a:spcPct val="50000"/>
              </a:spcBef>
              <a:buFontTx/>
              <a:buNone/>
              <a:defRPr/>
            </a:pPr>
            <a:r>
              <a:rPr lang="en-US" dirty="0" smtClean="0"/>
              <a:t>The definition of tort is civil wrongs, other than breach of contract, recognized as grounds for a lawsuit filed by an injured party. The three elements of a tort include:</a:t>
            </a:r>
          </a:p>
          <a:p>
            <a:pPr marL="342900" lvl="1" indent="-228600">
              <a:spcBef>
                <a:spcPct val="50000"/>
              </a:spcBef>
              <a:buFontTx/>
              <a:buAutoNum type="arabicParenR"/>
              <a:defRPr/>
            </a:pPr>
            <a:r>
              <a:rPr lang="en-US" dirty="0" smtClean="0"/>
              <a:t>Existence of legal duty</a:t>
            </a:r>
          </a:p>
          <a:p>
            <a:pPr marL="342900" lvl="1" indent="-228600">
              <a:spcBef>
                <a:spcPct val="50000"/>
              </a:spcBef>
              <a:buFontTx/>
              <a:buAutoNum type="arabicParenR"/>
              <a:defRPr/>
            </a:pPr>
            <a:r>
              <a:rPr lang="en-US" dirty="0" smtClean="0"/>
              <a:t>Breach of duty</a:t>
            </a:r>
          </a:p>
          <a:p>
            <a:pPr marL="342900" lvl="1" indent="-228600">
              <a:spcBef>
                <a:spcPct val="50000"/>
              </a:spcBef>
              <a:buFontTx/>
              <a:buAutoNum type="arabicParenR"/>
              <a:defRPr/>
            </a:pPr>
            <a:r>
              <a:rPr lang="en-US" dirty="0" smtClean="0"/>
              <a:t>Damage as approximate cause of the breach.</a:t>
            </a:r>
            <a:br>
              <a:rPr lang="en-US" dirty="0" smtClean="0"/>
            </a:br>
            <a:endParaRPr lang="en-US" dirty="0" smtClean="0"/>
          </a:p>
          <a:p>
            <a:pPr>
              <a:spcBef>
                <a:spcPct val="50000"/>
              </a:spcBef>
              <a:defRPr/>
            </a:pPr>
            <a:r>
              <a:rPr lang="en-US" dirty="0" smtClean="0"/>
              <a:t>An example of this would include “Negligence” resulting in harm to persons or property, this will be discussed on the next slide.</a:t>
            </a:r>
          </a:p>
          <a:p>
            <a:pPr eaLnBrk="1" hangingPunct="1">
              <a:defRPr/>
            </a:pPr>
            <a:endParaRPr lang="en-US" dirty="0" smtClean="0"/>
          </a:p>
          <a:p>
            <a:pPr eaLnBrk="1" hangingPunct="1">
              <a:defRPr/>
            </a:pPr>
            <a:endParaRPr lang="en-US" dirty="0" smtClean="0"/>
          </a:p>
        </p:txBody>
      </p:sp>
    </p:spTree>
    <p:extLst>
      <p:ext uri="{BB962C8B-B14F-4D97-AF65-F5344CB8AC3E}">
        <p14:creationId xmlns:p14="http://schemas.microsoft.com/office/powerpoint/2010/main" val="3163314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3CBA635C-D9D6-495F-BF43-4421C76724C6}" type="slidenum">
              <a:rPr lang="en-US" sz="1200" smtClean="0">
                <a:latin typeface="Arial" panose="020B0604020202020204" pitchFamily="34" charset="0"/>
              </a:rPr>
              <a:pPr/>
              <a:t>7</a:t>
            </a:fld>
            <a:endParaRPr lang="en-US" sz="1200" smtClean="0">
              <a:latin typeface="Arial" panose="020B0604020202020204" pitchFamily="34" charset="0"/>
            </a:endParaRPr>
          </a:p>
        </p:txBody>
      </p:sp>
      <p:sp>
        <p:nvSpPr>
          <p:cNvPr id="19459" name="Rectangle 2"/>
          <p:cNvSpPr>
            <a:spLocks noGrp="1" noRot="1" noChangeAspect="1" noChangeArrowheads="1" noTextEdit="1"/>
          </p:cNvSpPr>
          <p:nvPr>
            <p:ph type="sldImg"/>
          </p:nvPr>
        </p:nvSpPr>
        <p:spPr>
          <a:xfrm>
            <a:off x="1236663" y="455613"/>
            <a:ext cx="4375150" cy="3281362"/>
          </a:xfrm>
          <a:ln/>
        </p:spPr>
      </p:sp>
      <p:sp>
        <p:nvSpPr>
          <p:cNvPr id="21508" name="Rectangle 4"/>
          <p:cNvSpPr>
            <a:spLocks noGrp="1" noChangeArrowheads="1"/>
          </p:cNvSpPr>
          <p:nvPr>
            <p:ph type="body" idx="1"/>
          </p:nvPr>
        </p:nvSpPr>
        <p:spPr/>
        <p:txBody>
          <a:bodyPr/>
          <a:lstStyle/>
          <a:p>
            <a:pPr eaLnBrk="1" hangingPunct="1">
              <a:defRPr/>
            </a:pPr>
            <a:r>
              <a:rPr lang="en-US" dirty="0" smtClean="0"/>
              <a:t>In order to claim Negligence, the Plaintiff must demonstrate that the defendant </a:t>
            </a:r>
          </a:p>
          <a:p>
            <a:pPr marL="171450" indent="-171450" eaLnBrk="1" hangingPunct="1">
              <a:buFont typeface="Arial" panose="020B0604020202020204" pitchFamily="34" charset="0"/>
              <a:buChar char="•"/>
              <a:defRPr/>
            </a:pPr>
            <a:r>
              <a:rPr lang="en-US" dirty="0" smtClean="0"/>
              <a:t>Owed a duty of care</a:t>
            </a:r>
          </a:p>
          <a:p>
            <a:pPr marL="171450" indent="-171450" eaLnBrk="1" hangingPunct="1">
              <a:buFont typeface="Arial" panose="020B0604020202020204" pitchFamily="34" charset="0"/>
              <a:buChar char="•"/>
              <a:defRPr/>
            </a:pPr>
            <a:r>
              <a:rPr lang="en-US" dirty="0" smtClean="0"/>
              <a:t>Breached or failed to discharge their duty</a:t>
            </a:r>
          </a:p>
          <a:p>
            <a:pPr marL="171450" indent="-171450" eaLnBrk="1" hangingPunct="1">
              <a:buFont typeface="Arial" panose="020B0604020202020204" pitchFamily="34" charset="0"/>
              <a:buChar char="•"/>
              <a:defRPr/>
            </a:pPr>
            <a:r>
              <a:rPr lang="en-US" dirty="0" smtClean="0"/>
              <a:t>That the breach of duty was direct or proximate cause of injury to plaintiff’s person or property</a:t>
            </a:r>
          </a:p>
          <a:p>
            <a:pPr marL="171450" indent="-171450" eaLnBrk="1" hangingPunct="1">
              <a:buFont typeface="Arial" panose="020B0604020202020204" pitchFamily="34" charset="0"/>
              <a:buChar char="•"/>
              <a:defRPr/>
            </a:pPr>
            <a:r>
              <a:rPr lang="en-US" dirty="0" smtClean="0"/>
              <a:t>And that damage was done.</a:t>
            </a:r>
          </a:p>
          <a:p>
            <a:pPr eaLnBrk="1" hangingPunct="1">
              <a:defRPr/>
            </a:pPr>
            <a:endParaRPr lang="en-US" dirty="0" smtClean="0"/>
          </a:p>
        </p:txBody>
      </p:sp>
    </p:spTree>
    <p:extLst>
      <p:ext uri="{BB962C8B-B14F-4D97-AF65-F5344CB8AC3E}">
        <p14:creationId xmlns:p14="http://schemas.microsoft.com/office/powerpoint/2010/main" val="860938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D262352C-370E-4FD1-882E-E5F3F8DAD70B}" type="slidenum">
              <a:rPr lang="en-US" sz="1200" smtClean="0">
                <a:latin typeface="Arial" panose="020B0604020202020204" pitchFamily="34" charset="0"/>
              </a:rPr>
              <a:pPr/>
              <a:t>8</a:t>
            </a:fld>
            <a:endParaRPr lang="en-US" sz="1200" smtClean="0">
              <a:latin typeface="Arial" panose="020B0604020202020204" pitchFamily="34" charset="0"/>
            </a:endParaRPr>
          </a:p>
        </p:txBody>
      </p:sp>
      <p:sp>
        <p:nvSpPr>
          <p:cNvPr id="21507" name="Rectangle 2"/>
          <p:cNvSpPr>
            <a:spLocks noGrp="1" noRot="1" noChangeAspect="1" noChangeArrowheads="1" noTextEdit="1"/>
          </p:cNvSpPr>
          <p:nvPr>
            <p:ph type="sldImg"/>
          </p:nvPr>
        </p:nvSpPr>
        <p:spPr>
          <a:xfrm>
            <a:off x="1236663" y="455613"/>
            <a:ext cx="4375150" cy="3281362"/>
          </a:xfrm>
          <a:ln/>
        </p:spPr>
      </p:sp>
      <p:sp>
        <p:nvSpPr>
          <p:cNvPr id="21508" name="Rectangle 4"/>
          <p:cNvSpPr>
            <a:spLocks noGrp="1" noChangeArrowheads="1"/>
          </p:cNvSpPr>
          <p:nvPr>
            <p:ph type="body" idx="1"/>
          </p:nvPr>
        </p:nvSpPr>
        <p:spPr>
          <a:noFill/>
        </p:spPr>
        <p:txBody>
          <a:bodyPr/>
          <a:lstStyle/>
          <a:p>
            <a:pPr eaLnBrk="1" hangingPunct="1"/>
            <a:r>
              <a:rPr lang="en-US" smtClean="0"/>
              <a:t>Tort claims could arise from both the codes and standards development and administration of conformity assessment programs. The individual issues that may occur in each f these departments will be discussed in the next few slides.</a:t>
            </a:r>
          </a:p>
        </p:txBody>
      </p:sp>
    </p:spTree>
    <p:extLst>
      <p:ext uri="{BB962C8B-B14F-4D97-AF65-F5344CB8AC3E}">
        <p14:creationId xmlns:p14="http://schemas.microsoft.com/office/powerpoint/2010/main" val="1209748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6" name="Title 5"/>
          <p:cNvSpPr>
            <a:spLocks noGrp="1"/>
          </p:cNvSpPr>
          <p:nvPr>
            <p:ph type="title"/>
          </p:nvPr>
        </p:nvSpPr>
        <p:spPr/>
        <p:txBody>
          <a:bodyPr/>
          <a:lstStyle/>
          <a:p>
            <a:r>
              <a:rPr lang="en-US" dirty="0" smtClean="0"/>
              <a:t>Click to edit Master title style</a:t>
            </a:r>
            <a:endParaRPr lang="en-US" dirty="0"/>
          </a:p>
        </p:txBody>
      </p:sp>
      <p:sp>
        <p:nvSpPr>
          <p:cNvPr id="4" name="Rectangle 5"/>
          <p:cNvSpPr>
            <a:spLocks noGrp="1" noChangeArrowheads="1"/>
          </p:cNvSpPr>
          <p:nvPr>
            <p:ph type="ftr" sz="quarter" idx="10"/>
          </p:nvPr>
        </p:nvSpPr>
        <p:spPr>
          <a:ln/>
        </p:spPr>
        <p:txBody>
          <a:bodyPr/>
          <a:lstStyle>
            <a:lvl1pPr>
              <a:defRPr sz="1200">
                <a:latin typeface="Arial" panose="020B0604020202020204" pitchFamily="34" charset="0"/>
                <a:cs typeface="Arial" panose="020B0604020202020204" pitchFamily="34" charset="0"/>
              </a:defRPr>
            </a:lvl1pPr>
          </a:lstStyle>
          <a:p>
            <a:pPr>
              <a:defRPr/>
            </a:pPr>
            <a:r>
              <a:rPr lang="en-US" dirty="0" smtClean="0"/>
              <a:t>ASME S&amp;C Training Module C3 Torts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F080047B-5F6F-4A56-980B-31738E1C008C}" type="slidenum">
              <a:rPr lang="en-US" smtClean="0"/>
              <a:pPr>
                <a:defRPr/>
              </a:pPr>
              <a:t>‹#›</a:t>
            </a:fld>
            <a:endParaRPr lang="en-US" dirty="0"/>
          </a:p>
        </p:txBody>
      </p:sp>
    </p:spTree>
    <p:extLst>
      <p:ext uri="{BB962C8B-B14F-4D97-AF65-F5344CB8AC3E}">
        <p14:creationId xmlns:p14="http://schemas.microsoft.com/office/powerpoint/2010/main" val="329208712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a:xfrm>
            <a:off x="1408176" y="6400800"/>
            <a:ext cx="6096000" cy="244475"/>
          </a:xfrm>
        </p:spPr>
        <p:txBody>
          <a:bodyPr/>
          <a:lstStyle>
            <a:lvl1pPr>
              <a:defRPr/>
            </a:lvl1pPr>
          </a:lstStyle>
          <a:p>
            <a:pPr>
              <a:defRPr/>
            </a:pPr>
            <a:r>
              <a:rPr lang="en-US" smtClean="0"/>
              <a:t>ASME S&amp;C Training Module C3 Torts</a:t>
            </a:r>
            <a:endParaRPr lang="en-US"/>
          </a:p>
        </p:txBody>
      </p:sp>
      <p:sp>
        <p:nvSpPr>
          <p:cNvPr id="5" name="Slide Number Placeholder 4"/>
          <p:cNvSpPr>
            <a:spLocks noGrp="1"/>
          </p:cNvSpPr>
          <p:nvPr>
            <p:ph type="sldNum" sz="quarter" idx="11"/>
          </p:nvPr>
        </p:nvSpPr>
        <p:spPr/>
        <p:txBody>
          <a:bodyPr/>
          <a:lstStyle>
            <a:lvl1pPr>
              <a:defRPr/>
            </a:lvl1pPr>
          </a:lstStyle>
          <a:p>
            <a:pPr>
              <a:defRPr/>
            </a:pPr>
            <a:fld id="{77D904B0-9414-4BC6-9E9C-A3246623CEBC}" type="slidenum">
              <a:rPr lang="en-US"/>
              <a:pPr>
                <a:defRPr/>
              </a:pPr>
              <a:t>‹#›</a:t>
            </a:fld>
            <a:endParaRPr lang="en-US" dirty="0"/>
          </a:p>
        </p:txBody>
      </p:sp>
    </p:spTree>
    <p:extLst>
      <p:ext uri="{BB962C8B-B14F-4D97-AF65-F5344CB8AC3E}">
        <p14:creationId xmlns:p14="http://schemas.microsoft.com/office/powerpoint/2010/main" val="18562304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ASME S&amp;C Training Module C3 Torts</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C7A55AE5-3EE1-4850-A2F6-3D3DCC1B00CD}" type="slidenum">
              <a:rPr lang="en-US"/>
              <a:pPr>
                <a:defRPr/>
              </a:pPr>
              <a:t>‹#›</a:t>
            </a:fld>
            <a:endParaRPr lang="en-US"/>
          </a:p>
        </p:txBody>
      </p:sp>
    </p:spTree>
    <p:extLst>
      <p:ext uri="{BB962C8B-B14F-4D97-AF65-F5344CB8AC3E}">
        <p14:creationId xmlns:p14="http://schemas.microsoft.com/office/powerpoint/2010/main" val="30005701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ASME S&amp;C Training Module C3 Torts</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7D12131B-3585-4C06-82BD-08599AC5318F}" type="slidenum">
              <a:rPr lang="en-US"/>
              <a:pPr>
                <a:defRPr/>
              </a:pPr>
              <a:t>‹#›</a:t>
            </a:fld>
            <a:endParaRPr lang="en-US"/>
          </a:p>
        </p:txBody>
      </p:sp>
    </p:spTree>
    <p:extLst>
      <p:ext uri="{BB962C8B-B14F-4D97-AF65-F5344CB8AC3E}">
        <p14:creationId xmlns:p14="http://schemas.microsoft.com/office/powerpoint/2010/main" val="15767322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ASME S&amp;C Training Module C3 Torts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8493BE33-462C-4791-AD3D-CC98FBF2971A}" type="slidenum">
              <a:rPr lang="en-US"/>
              <a:pPr>
                <a:defRPr/>
              </a:pPr>
              <a:t>‹#›</a:t>
            </a:fld>
            <a:endParaRPr lang="en-US"/>
          </a:p>
        </p:txBody>
      </p:sp>
    </p:spTree>
    <p:extLst>
      <p:ext uri="{BB962C8B-B14F-4D97-AF65-F5344CB8AC3E}">
        <p14:creationId xmlns:p14="http://schemas.microsoft.com/office/powerpoint/2010/main" val="79596229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t>ASME S&amp;C Training Module C3 Torts</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18BB7C8D-DF53-422A-B4A1-9704D35327C4}" type="slidenum">
              <a:rPr lang="en-US"/>
              <a:pPr>
                <a:defRPr/>
              </a:pPr>
              <a:t>‹#›</a:t>
            </a:fld>
            <a:endParaRPr lang="en-US"/>
          </a:p>
        </p:txBody>
      </p:sp>
    </p:spTree>
    <p:extLst>
      <p:ext uri="{BB962C8B-B14F-4D97-AF65-F5344CB8AC3E}">
        <p14:creationId xmlns:p14="http://schemas.microsoft.com/office/powerpoint/2010/main" val="419611335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ASME S&amp;C Training Module C3 Torts</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6B5E028F-C01E-4DA3-9ECD-9E7B2E36218F}" type="slidenum">
              <a:rPr lang="en-US"/>
              <a:pPr>
                <a:defRPr/>
              </a:pPr>
              <a:t>‹#›</a:t>
            </a:fld>
            <a:endParaRPr lang="en-US"/>
          </a:p>
        </p:txBody>
      </p:sp>
    </p:spTree>
    <p:extLst>
      <p:ext uri="{BB962C8B-B14F-4D97-AF65-F5344CB8AC3E}">
        <p14:creationId xmlns:p14="http://schemas.microsoft.com/office/powerpoint/2010/main" val="265037492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ASME S&amp;C Training Module C3 Torts</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9CF8080-1E7A-4375-B8E3-2F28585D708A}" type="slidenum">
              <a:rPr lang="en-US"/>
              <a:pPr>
                <a:defRPr/>
              </a:pPr>
              <a:t>‹#›</a:t>
            </a:fld>
            <a:endParaRPr lang="en-US"/>
          </a:p>
        </p:txBody>
      </p:sp>
    </p:spTree>
    <p:extLst>
      <p:ext uri="{BB962C8B-B14F-4D97-AF65-F5344CB8AC3E}">
        <p14:creationId xmlns:p14="http://schemas.microsoft.com/office/powerpoint/2010/main" val="34590995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ASME S&amp;C Training Module C3 Torts</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7B0B048A-DEDF-476C-9B6C-BA719EACA8EB}" type="slidenum">
              <a:rPr lang="en-US"/>
              <a:pPr>
                <a:defRPr/>
              </a:pPr>
              <a:t>‹#›</a:t>
            </a:fld>
            <a:endParaRPr lang="en-US"/>
          </a:p>
        </p:txBody>
      </p:sp>
    </p:spTree>
    <p:extLst>
      <p:ext uri="{BB962C8B-B14F-4D97-AF65-F5344CB8AC3E}">
        <p14:creationId xmlns:p14="http://schemas.microsoft.com/office/powerpoint/2010/main" val="1160196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00805" name="Rectangle 5"/>
          <p:cNvSpPr>
            <a:spLocks noGrp="1" noChangeArrowheads="1"/>
          </p:cNvSpPr>
          <p:nvPr>
            <p:ph type="ftr" sz="quarter" idx="3"/>
          </p:nvPr>
        </p:nvSpPr>
        <p:spPr bwMode="auto">
          <a:xfrm>
            <a:off x="1406525" y="6400800"/>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Arial" panose="020B0604020202020204" pitchFamily="34" charset="0"/>
                <a:cs typeface="Arial" panose="020B0604020202020204" pitchFamily="34" charset="0"/>
              </a:defRPr>
            </a:lvl1pPr>
          </a:lstStyle>
          <a:p>
            <a:pPr>
              <a:defRPr/>
            </a:pPr>
            <a:r>
              <a:rPr lang="en-US" dirty="0" smtClean="0"/>
              <a:t>ASME S&amp;C Training Module C3 Torts</a:t>
            </a:r>
            <a:endParaRPr lang="en-US" dirty="0"/>
          </a:p>
        </p:txBody>
      </p:sp>
      <p:sp>
        <p:nvSpPr>
          <p:cNvPr id="1100806" name="Rectangle 6"/>
          <p:cNvSpPr>
            <a:spLocks noGrp="1" noChangeArrowheads="1"/>
          </p:cNvSpPr>
          <p:nvPr>
            <p:ph type="sldNum" sz="quarter" idx="4"/>
          </p:nvPr>
        </p:nvSpPr>
        <p:spPr bwMode="auto">
          <a:xfrm>
            <a:off x="806450" y="6326188"/>
            <a:ext cx="4318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Arial" panose="020B0604020202020204" pitchFamily="34" charset="0"/>
                <a:cs typeface="Arial" panose="020B0604020202020204" pitchFamily="34" charset="0"/>
              </a:defRPr>
            </a:lvl1pPr>
          </a:lstStyle>
          <a:p>
            <a:pPr>
              <a:defRPr/>
            </a:pPr>
            <a:fld id="{F3730325-106C-4FB6-B75E-EFAA5E775087}" type="slidenum">
              <a:rPr lang="en-US" smtClean="0"/>
              <a:pPr>
                <a:defRPr/>
              </a:pPr>
              <a:t>‹#›</a:t>
            </a:fld>
            <a:endParaRPr lang="en-US" dirty="0"/>
          </a:p>
        </p:txBody>
      </p:sp>
      <p:pic>
        <p:nvPicPr>
          <p:cNvPr id="1030" name="Picture 7" descr="Picture2"/>
          <p:cNvPicPr>
            <a:picLocks noChangeAspect="1" noChangeArrowheads="1"/>
          </p:cNvPicPr>
          <p:nvPr>
            <p:custDataLst>
              <p:tags r:id="rId11"/>
            </p:custDataLst>
          </p:nvPr>
        </p:nvPicPr>
        <p:blipFill>
          <a:blip r:embed="rId12" cstate="print">
            <a:extLst>
              <a:ext uri="{28A0092B-C50C-407E-A947-70E740481C1C}">
                <a14:useLocalDpi xmlns:a14="http://schemas.microsoft.com/office/drawing/2010/main" val="0"/>
              </a:ext>
            </a:extLst>
          </a:blip>
          <a:srcRect/>
          <a:stretch>
            <a:fillRect/>
          </a:stretch>
        </p:blipFill>
        <p:spPr bwMode="auto">
          <a:xfrm>
            <a:off x="7888288" y="62801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8"/>
          <p:cNvSpPr>
            <a:spLocks noChangeShapeType="1"/>
          </p:cNvSpPr>
          <p:nvPr/>
        </p:nvSpPr>
        <p:spPr bwMode="auto">
          <a:xfrm>
            <a:off x="457200" y="6248400"/>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2" name="Rectangle 9"/>
          <p:cNvSpPr>
            <a:spLocks noChangeArrowheads="1"/>
          </p:cNvSpPr>
          <p:nvPr userDrawn="1"/>
        </p:nvSpPr>
        <p:spPr bwMode="auto">
          <a:xfrm>
            <a:off x="433388" y="6330950"/>
            <a:ext cx="708025"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defRPr/>
            </a:pPr>
            <a:r>
              <a:rPr lang="en-US" sz="1200" dirty="0" smtClean="0">
                <a:solidFill>
                  <a:srgbClr val="003399"/>
                </a:solidFill>
                <a:latin typeface="Arial" panose="020B0604020202020204" pitchFamily="34" charset="0"/>
                <a:cs typeface="Arial" panose="020B0604020202020204" pitchFamily="34" charset="0"/>
              </a:rPr>
              <a:t>Page</a:t>
            </a:r>
          </a:p>
        </p:txBody>
      </p:sp>
      <p:sp>
        <p:nvSpPr>
          <p:cNvPr id="1033" name="TextBox 8"/>
          <p:cNvSpPr txBox="1">
            <a:spLocks noChangeArrowheads="1"/>
          </p:cNvSpPr>
          <p:nvPr/>
        </p:nvSpPr>
        <p:spPr bwMode="auto">
          <a:xfrm>
            <a:off x="328613" y="6575425"/>
            <a:ext cx="96776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defRPr/>
            </a:pPr>
            <a:r>
              <a:rPr lang="en-US" sz="1200" dirty="0" smtClean="0">
                <a:solidFill>
                  <a:srgbClr val="003399"/>
                </a:solidFill>
                <a:latin typeface="Arial" panose="020B0604020202020204" pitchFamily="34" charset="0"/>
                <a:cs typeface="Arial" panose="020B0604020202020204" pitchFamily="34" charset="0"/>
              </a:rPr>
              <a:t>© ASME 2018</a:t>
            </a:r>
          </a:p>
        </p:txBody>
      </p:sp>
    </p:spTree>
  </p:cSld>
  <p:clrMap bg1="lt1" tx1="dk1" bg2="lt2" tx2="dk2" accent1="accent1" accent2="accent2" accent3="accent3" accent4="accent4" accent5="accent5" accent6="accent6" hlink="hlink" folHlink="folHlink"/>
  <p:sldLayoutIdLst>
    <p:sldLayoutId id="2147483790" r:id="rId1"/>
    <p:sldLayoutId id="2147483798" r:id="rId2"/>
    <p:sldLayoutId id="2147483791" r:id="rId3"/>
    <p:sldLayoutId id="2147483792" r:id="rId4"/>
    <p:sldLayoutId id="2147483793" r:id="rId5"/>
    <p:sldLayoutId id="2147483794" r:id="rId6"/>
    <p:sldLayoutId id="2147483795" r:id="rId7"/>
    <p:sldLayoutId id="2147483796" r:id="rId8"/>
    <p:sldLayoutId id="2147483797" r:id="rId9"/>
  </p:sldLayoutIdLst>
  <p:timing>
    <p:tnLst>
      <p:par>
        <p:cTn id="1" dur="indefinite" restart="never" nodeType="tmRoot"/>
      </p:par>
    </p:tnLst>
  </p:timing>
  <p:hf hdr="0" dt="0"/>
  <p:txStyles>
    <p:titleStyle>
      <a:lvl1pPr algn="ctr" rtl="0" eaLnBrk="0" fontAlgn="base" hangingPunct="0">
        <a:spcBef>
          <a:spcPct val="0"/>
        </a:spcBef>
        <a:spcAft>
          <a:spcPct val="0"/>
        </a:spcAft>
        <a:defRPr sz="3600">
          <a:solidFill>
            <a:srgbClr val="003399"/>
          </a:solidFill>
          <a:latin typeface="+mj-lt"/>
          <a:ea typeface="+mj-ea"/>
          <a:cs typeface="+mj-cs"/>
        </a:defRPr>
      </a:lvl1pPr>
      <a:lvl2pPr algn="ctr" rtl="0" eaLnBrk="0" fontAlgn="base" hangingPunct="0">
        <a:spcBef>
          <a:spcPct val="0"/>
        </a:spcBef>
        <a:spcAft>
          <a:spcPct val="0"/>
        </a:spcAft>
        <a:defRPr sz="3600">
          <a:solidFill>
            <a:srgbClr val="003399"/>
          </a:solidFill>
          <a:latin typeface="Tahoma" pitchFamily="34" charset="0"/>
        </a:defRPr>
      </a:lvl2pPr>
      <a:lvl3pPr algn="ctr" rtl="0" eaLnBrk="0" fontAlgn="base" hangingPunct="0">
        <a:spcBef>
          <a:spcPct val="0"/>
        </a:spcBef>
        <a:spcAft>
          <a:spcPct val="0"/>
        </a:spcAft>
        <a:defRPr sz="3600">
          <a:solidFill>
            <a:srgbClr val="003399"/>
          </a:solidFill>
          <a:latin typeface="Tahoma" pitchFamily="34" charset="0"/>
        </a:defRPr>
      </a:lvl3pPr>
      <a:lvl4pPr algn="ctr" rtl="0" eaLnBrk="0" fontAlgn="base" hangingPunct="0">
        <a:spcBef>
          <a:spcPct val="0"/>
        </a:spcBef>
        <a:spcAft>
          <a:spcPct val="0"/>
        </a:spcAft>
        <a:defRPr sz="3600">
          <a:solidFill>
            <a:srgbClr val="003399"/>
          </a:solidFill>
          <a:latin typeface="Tahoma" pitchFamily="34" charset="0"/>
        </a:defRPr>
      </a:lvl4pPr>
      <a:lvl5pPr algn="ctr" rtl="0" eaLnBrk="0" fontAlgn="base" hangingPunct="0">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0" fontAlgn="base" hangingPunct="0">
        <a:spcBef>
          <a:spcPct val="20000"/>
        </a:spcBef>
        <a:spcAft>
          <a:spcPct val="0"/>
        </a:spcAft>
        <a:buChar char="•"/>
        <a:defRPr sz="2800">
          <a:solidFill>
            <a:srgbClr val="003399"/>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rgbClr val="003399"/>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000">
          <a:solidFill>
            <a:srgbClr val="003399"/>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000">
          <a:solidFill>
            <a:srgbClr val="003399"/>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000">
          <a:solidFill>
            <a:srgbClr val="003399"/>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cstools.asme.org/csconnect/NewMemberResources.cfm"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ctrTitle"/>
          </p:nvPr>
        </p:nvSpPr>
        <p:spPr>
          <a:xfrm>
            <a:off x="914400" y="2743200"/>
            <a:ext cx="7315200" cy="1371600"/>
          </a:xfrm>
        </p:spPr>
        <p:txBody>
          <a:bodyPr/>
          <a:lstStyle/>
          <a:p>
            <a:pPr eaLnBrk="1" hangingPunct="1"/>
            <a:r>
              <a:rPr lang="en-US" b="1" dirty="0" smtClean="0">
                <a:latin typeface="Arial" panose="020B0604020202020204" pitchFamily="34" charset="0"/>
                <a:cs typeface="Arial" panose="020B0604020202020204" pitchFamily="34" charset="0"/>
              </a:rPr>
              <a:t>Standards and Certification </a:t>
            </a:r>
            <a:r>
              <a:rPr lang="en-US" b="1" dirty="0">
                <a:latin typeface="Arial" panose="020B0604020202020204" pitchFamily="34" charset="0"/>
                <a:cs typeface="Arial" panose="020B0604020202020204" pitchFamily="34" charset="0"/>
              </a:rPr>
              <a:t>Training</a:t>
            </a:r>
          </a:p>
        </p:txBody>
      </p:sp>
      <p:sp>
        <p:nvSpPr>
          <p:cNvPr id="4099" name="Subtitle 6"/>
          <p:cNvSpPr>
            <a:spLocks noGrp="1"/>
          </p:cNvSpPr>
          <p:nvPr>
            <p:ph type="subTitle" idx="1"/>
          </p:nvPr>
        </p:nvSpPr>
        <p:spPr>
          <a:xfrm>
            <a:off x="914400" y="4681728"/>
            <a:ext cx="7315200" cy="1371600"/>
          </a:xfrm>
        </p:spPr>
        <p:txBody>
          <a:bodyPr/>
          <a:lstStyle/>
          <a:p>
            <a:pPr eaLnBrk="1" hangingPunct="1"/>
            <a:r>
              <a:rPr lang="en-US" dirty="0" smtClean="0">
                <a:latin typeface="Arial" panose="020B0604020202020204" pitchFamily="34" charset="0"/>
                <a:cs typeface="Arial" panose="020B0604020202020204" pitchFamily="34" charset="0"/>
              </a:rPr>
              <a:t>Module C – Legal</a:t>
            </a:r>
          </a:p>
          <a:p>
            <a:pPr eaLnBrk="1" hangingPunct="1"/>
            <a:r>
              <a:rPr lang="en-US" dirty="0" smtClean="0">
                <a:latin typeface="Arial" panose="020B0604020202020204" pitchFamily="34" charset="0"/>
                <a:cs typeface="Arial" panose="020B0604020202020204" pitchFamily="34" charset="0"/>
              </a:rPr>
              <a:t>C3. Torts</a:t>
            </a:r>
          </a:p>
        </p:txBody>
      </p:sp>
      <p:pic>
        <p:nvPicPr>
          <p:cNvPr id="4100"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17520" y="342900"/>
            <a:ext cx="3067184"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0"/>
          </p:nvPr>
        </p:nvSpPr>
        <p:spPr/>
        <p:txBody>
          <a:bodyPr/>
          <a:lstStyle/>
          <a:p>
            <a:pPr>
              <a:defRPr/>
            </a:pPr>
            <a:r>
              <a:rPr lang="en-US" dirty="0" smtClean="0">
                <a:latin typeface="Arial" panose="020B0604020202020204" pitchFamily="34" charset="0"/>
                <a:cs typeface="Arial" panose="020B0604020202020204" pitchFamily="34" charset="0"/>
              </a:rPr>
              <a:t>ASME S&amp;C Training Module C3 Torts</a:t>
            </a:r>
            <a:endParaRPr lang="en-US"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2895600"/>
            <a:ext cx="7772400" cy="1066800"/>
          </a:xfrm>
        </p:spPr>
        <p:txBody>
          <a:bodyPr/>
          <a:lstStyle/>
          <a:p>
            <a:pPr eaLnBrk="1" hangingPunct="1"/>
            <a:r>
              <a:rPr lang="en-US" b="1" dirty="0" smtClean="0">
                <a:latin typeface="Arial" panose="020B0604020202020204" pitchFamily="34" charset="0"/>
                <a:cs typeface="Arial" panose="020B0604020202020204" pitchFamily="34" charset="0"/>
              </a:rPr>
              <a:t>II. POTENTIAL TORT ISSUES IN STANDARDS DEVELOPMENT</a:t>
            </a:r>
          </a:p>
        </p:txBody>
      </p:sp>
      <p:sp>
        <p:nvSpPr>
          <p:cNvPr id="3" name="Footer Placeholder 2"/>
          <p:cNvSpPr>
            <a:spLocks noGrp="1"/>
          </p:cNvSpPr>
          <p:nvPr>
            <p:ph type="ftr" sz="quarter" idx="10"/>
          </p:nvPr>
        </p:nvSpPr>
        <p:spPr/>
        <p:txBody>
          <a:bodyPr/>
          <a:lstStyle/>
          <a:p>
            <a:pPr>
              <a:defRPr/>
            </a:pPr>
            <a:r>
              <a:rPr lang="en-US" smtClean="0"/>
              <a:t>ASME S&amp;C Training Module C3 Torts</a:t>
            </a:r>
            <a:endParaRPr lang="en-US"/>
          </a:p>
        </p:txBody>
      </p:sp>
      <p:sp>
        <p:nvSpPr>
          <p:cNvPr id="4" name="Slide Number Placeholder 3"/>
          <p:cNvSpPr>
            <a:spLocks noGrp="1"/>
          </p:cNvSpPr>
          <p:nvPr>
            <p:ph type="sldNum" sz="quarter" idx="11"/>
          </p:nvPr>
        </p:nvSpPr>
        <p:spPr/>
        <p:txBody>
          <a:bodyPr/>
          <a:lstStyle/>
          <a:p>
            <a:pPr>
              <a:defRPr/>
            </a:pPr>
            <a:fld id="{AEF5A1FE-26EA-471C-96A7-902F32D1CFDD}" type="slidenum">
              <a:rPr lang="en-US"/>
              <a:pPr>
                <a:defRPr/>
              </a:pPr>
              <a:t>9</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5"/>
          <p:cNvSpPr>
            <a:spLocks noGrp="1" noChangeArrowheads="1"/>
          </p:cNvSpPr>
          <p:nvPr>
            <p:ph idx="1"/>
          </p:nvPr>
        </p:nvSpPr>
        <p:spPr>
          <a:xfrm>
            <a:off x="457200" y="1371600"/>
            <a:ext cx="8229600" cy="4572000"/>
          </a:xfrm>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eaLnBrk="1" hangingPunct="1"/>
            <a:r>
              <a:rPr lang="en-US" sz="2400" dirty="0" smtClean="0"/>
              <a:t>An organization which renders a service that is necessary to protect a third person or thing is potentially liable for any harm resulting from its failure to take reasonable care in performing the service.</a:t>
            </a:r>
          </a:p>
          <a:p>
            <a:pPr eaLnBrk="1" hangingPunct="1"/>
            <a:r>
              <a:rPr lang="en-US" sz="2400" dirty="0" smtClean="0"/>
              <a:t>Analysis applies whether the undertaking was gratuitous or for consideration.</a:t>
            </a:r>
          </a:p>
          <a:p>
            <a:pPr eaLnBrk="1" hangingPunct="1">
              <a:buFontTx/>
              <a:buNone/>
            </a:pPr>
            <a:endParaRPr lang="en-US" sz="2400" dirty="0" smtClean="0"/>
          </a:p>
        </p:txBody>
      </p:sp>
      <p:sp>
        <p:nvSpPr>
          <p:cNvPr id="4" name="Footer Placeholder 3"/>
          <p:cNvSpPr>
            <a:spLocks noGrp="1"/>
          </p:cNvSpPr>
          <p:nvPr>
            <p:ph type="ftr" sz="quarter" idx="10"/>
          </p:nvPr>
        </p:nvSpPr>
        <p:spPr/>
        <p:txBody>
          <a:bodyPr/>
          <a:lstStyle/>
          <a:p>
            <a:pPr>
              <a:defRPr/>
            </a:pPr>
            <a:r>
              <a:rPr lang="en-US" smtClean="0"/>
              <a:t>ASME S&amp;C Training Module C3 Torts</a:t>
            </a:r>
            <a:endParaRPr lang="en-US"/>
          </a:p>
        </p:txBody>
      </p:sp>
      <p:sp>
        <p:nvSpPr>
          <p:cNvPr id="5" name="Slide Number Placeholder 4"/>
          <p:cNvSpPr>
            <a:spLocks noGrp="1"/>
          </p:cNvSpPr>
          <p:nvPr>
            <p:ph type="sldNum" sz="quarter" idx="11"/>
          </p:nvPr>
        </p:nvSpPr>
        <p:spPr/>
        <p:txBody>
          <a:bodyPr/>
          <a:lstStyle/>
          <a:p>
            <a:pPr>
              <a:defRPr/>
            </a:pPr>
            <a:fld id="{30C8B07A-8900-44F7-A145-BE997A0A02D9}" type="slidenum">
              <a:rPr lang="en-US"/>
              <a:pPr>
                <a:defRPr/>
              </a:pPr>
              <a:t>10</a:t>
            </a:fld>
            <a:endParaRPr lang="en-US"/>
          </a:p>
        </p:txBody>
      </p:sp>
      <p:sp>
        <p:nvSpPr>
          <p:cNvPr id="24581" name="Rectangle 2"/>
          <p:cNvSpPr>
            <a:spLocks noGrp="1" noChangeArrowheads="1"/>
          </p:cNvSpPr>
          <p:nvPr>
            <p:ph type="title"/>
          </p:nvPr>
        </p:nvSpPr>
        <p:spPr>
          <a:xfrm>
            <a:off x="914400" y="274320"/>
            <a:ext cx="7315200" cy="914400"/>
          </a:xfrm>
        </p:spPr>
        <p:txBody>
          <a:bodyPr/>
          <a:lstStyle/>
          <a:p>
            <a:pPr eaLnBrk="1" hangingPunct="1"/>
            <a:r>
              <a:rPr lang="en-US" b="1" dirty="0" smtClean="0">
                <a:latin typeface="Arial" panose="020B0604020202020204" pitchFamily="34" charset="0"/>
                <a:cs typeface="Arial" panose="020B0604020202020204" pitchFamily="34" charset="0"/>
              </a:rPr>
              <a:t>NEGLIGENT STANDARDS</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DEVELOPMENT CLAIMS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p:cNvSpPr>
            <a:spLocks noGrp="1" noChangeArrowheads="1"/>
          </p:cNvSpPr>
          <p:nvPr>
            <p:ph idx="1"/>
          </p:nvPr>
        </p:nvSpPr>
        <p:spPr>
          <a:xfrm>
            <a:off x="457200" y="1828800"/>
            <a:ext cx="8229600" cy="4572000"/>
          </a:xfrm>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eaLnBrk="1" hangingPunct="1"/>
            <a:r>
              <a:rPr lang="en-US" sz="2400" dirty="0" smtClean="0"/>
              <a:t>Claim would allege that ASME failed to take reasonable care in promulgating a standard</a:t>
            </a:r>
          </a:p>
          <a:p>
            <a:pPr lvl="1" eaLnBrk="1" hangingPunct="1"/>
            <a:r>
              <a:rPr lang="en-US" sz="2000" dirty="0" smtClean="0"/>
              <a:t>Cases imposing liability have generally involved trade associations which are different from ASME.</a:t>
            </a:r>
          </a:p>
          <a:p>
            <a:pPr lvl="1" eaLnBrk="1" hangingPunct="1"/>
            <a:r>
              <a:rPr lang="en-US" sz="2000" dirty="0" smtClean="0"/>
              <a:t>Nonetheless, a resourceful plaintiff will use the trade association cases to support a claim against ASME  </a:t>
            </a:r>
          </a:p>
        </p:txBody>
      </p:sp>
      <p:sp>
        <p:nvSpPr>
          <p:cNvPr id="4" name="Footer Placeholder 3"/>
          <p:cNvSpPr>
            <a:spLocks noGrp="1"/>
          </p:cNvSpPr>
          <p:nvPr>
            <p:ph type="ftr" sz="quarter" idx="10"/>
          </p:nvPr>
        </p:nvSpPr>
        <p:spPr/>
        <p:txBody>
          <a:bodyPr/>
          <a:lstStyle/>
          <a:p>
            <a:pPr>
              <a:defRPr/>
            </a:pPr>
            <a:r>
              <a:rPr lang="en-US" smtClean="0"/>
              <a:t>ASME S&amp;C Training Module C3 Torts</a:t>
            </a:r>
            <a:endParaRPr lang="en-US"/>
          </a:p>
        </p:txBody>
      </p:sp>
      <p:sp>
        <p:nvSpPr>
          <p:cNvPr id="5" name="Slide Number Placeholder 4"/>
          <p:cNvSpPr>
            <a:spLocks noGrp="1"/>
          </p:cNvSpPr>
          <p:nvPr>
            <p:ph type="sldNum" sz="quarter" idx="11"/>
          </p:nvPr>
        </p:nvSpPr>
        <p:spPr/>
        <p:txBody>
          <a:bodyPr/>
          <a:lstStyle/>
          <a:p>
            <a:pPr>
              <a:defRPr/>
            </a:pPr>
            <a:fld id="{07CE2036-1A82-489F-ABC6-CD5F485DDBDC}" type="slidenum">
              <a:rPr lang="en-US"/>
              <a:pPr>
                <a:defRPr/>
              </a:pPr>
              <a:t>11</a:t>
            </a:fld>
            <a:endParaRPr lang="en-US"/>
          </a:p>
        </p:txBody>
      </p:sp>
      <p:sp>
        <p:nvSpPr>
          <p:cNvPr id="26629" name="Rectangle 2"/>
          <p:cNvSpPr>
            <a:spLocks noGrp="1" noChangeArrowheads="1"/>
          </p:cNvSpPr>
          <p:nvPr>
            <p:ph type="title"/>
          </p:nvPr>
        </p:nvSpPr>
        <p:spPr>
          <a:xfrm>
            <a:off x="0" y="274320"/>
            <a:ext cx="9144000" cy="1371600"/>
          </a:xfrm>
        </p:spPr>
        <p:txBody>
          <a:bodyPr/>
          <a:lstStyle/>
          <a:p>
            <a:pPr eaLnBrk="1" hangingPunct="1"/>
            <a:r>
              <a:rPr lang="en-US" b="1" dirty="0" smtClean="0">
                <a:latin typeface="Arial" panose="020B0604020202020204" pitchFamily="34" charset="0"/>
                <a:cs typeface="Arial" panose="020B0604020202020204" pitchFamily="34" charset="0"/>
              </a:rPr>
              <a:t>ALLEGED NEGLIGENCE IN THE PREPARATION OR DEVELOPMENT OF A STANDARD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a:xfrm>
            <a:off x="457200" y="1005840"/>
            <a:ext cx="8229600" cy="4572000"/>
          </a:xfrm>
        </p:spPr>
        <p:txBody>
          <a:bodyPr/>
          <a:lstStyle/>
          <a:p>
            <a:pPr eaLnBrk="1" hangingPunct="1"/>
            <a:r>
              <a:rPr lang="en-US" sz="2400" dirty="0" smtClean="0"/>
              <a:t>Guidelines</a:t>
            </a:r>
          </a:p>
          <a:p>
            <a:pPr lvl="1" eaLnBrk="1" hangingPunct="1"/>
            <a:r>
              <a:rPr lang="en-US" sz="2000" dirty="0" smtClean="0"/>
              <a:t>Members should exercise reasonable care by:</a:t>
            </a:r>
          </a:p>
          <a:p>
            <a:pPr lvl="2" eaLnBrk="1" hangingPunct="1"/>
            <a:r>
              <a:rPr lang="en-US" dirty="0" smtClean="0"/>
              <a:t>Carefully weighing all views </a:t>
            </a:r>
          </a:p>
          <a:p>
            <a:pPr lvl="2" eaLnBrk="1" hangingPunct="1">
              <a:spcBef>
                <a:spcPct val="0"/>
              </a:spcBef>
            </a:pPr>
            <a:r>
              <a:rPr lang="en-US" dirty="0" smtClean="0"/>
              <a:t>Using their best professional judgment</a:t>
            </a:r>
          </a:p>
          <a:p>
            <a:pPr lvl="1" eaLnBrk="1" hangingPunct="1"/>
            <a:r>
              <a:rPr lang="en-US" sz="2000" dirty="0"/>
              <a:t>There should always be objective, </a:t>
            </a:r>
            <a:r>
              <a:rPr lang="en-US" sz="2000" dirty="0" smtClean="0"/>
              <a:t>documented technical basis for the standard or code</a:t>
            </a:r>
          </a:p>
          <a:p>
            <a:pPr eaLnBrk="1" hangingPunct="1"/>
            <a:endParaRPr lang="en-US" dirty="0" smtClean="0"/>
          </a:p>
        </p:txBody>
      </p:sp>
      <p:sp>
        <p:nvSpPr>
          <p:cNvPr id="4" name="Footer Placeholder 3"/>
          <p:cNvSpPr>
            <a:spLocks noGrp="1"/>
          </p:cNvSpPr>
          <p:nvPr>
            <p:ph type="ftr" sz="quarter" idx="10"/>
          </p:nvPr>
        </p:nvSpPr>
        <p:spPr/>
        <p:txBody>
          <a:bodyPr/>
          <a:lstStyle/>
          <a:p>
            <a:pPr>
              <a:defRPr/>
            </a:pPr>
            <a:r>
              <a:rPr lang="en-US" smtClean="0"/>
              <a:t>ASME S&amp;C Training Module C3 Torts</a:t>
            </a:r>
            <a:endParaRPr lang="en-US"/>
          </a:p>
        </p:txBody>
      </p:sp>
      <p:sp>
        <p:nvSpPr>
          <p:cNvPr id="5" name="Slide Number Placeholder 4"/>
          <p:cNvSpPr>
            <a:spLocks noGrp="1"/>
          </p:cNvSpPr>
          <p:nvPr>
            <p:ph type="sldNum" sz="quarter" idx="11"/>
          </p:nvPr>
        </p:nvSpPr>
        <p:spPr/>
        <p:txBody>
          <a:bodyPr/>
          <a:lstStyle/>
          <a:p>
            <a:pPr>
              <a:defRPr/>
            </a:pPr>
            <a:fld id="{B27E27D9-BF30-439B-AD6B-E493C989DC44}" type="slidenum">
              <a:rPr lang="en-US"/>
              <a:pPr>
                <a:defRPr/>
              </a:pPr>
              <a:t>12</a:t>
            </a:fld>
            <a:endParaRPr lang="en-US"/>
          </a:p>
        </p:txBody>
      </p:sp>
      <p:sp>
        <p:nvSpPr>
          <p:cNvPr id="28677"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Arial" panose="020B0604020202020204" pitchFamily="34" charset="0"/>
                <a:cs typeface="Arial" panose="020B0604020202020204" pitchFamily="34" charset="0"/>
              </a:rPr>
              <a:t>AVOIDING CLAIMS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2895600"/>
            <a:ext cx="7772400" cy="1066800"/>
          </a:xfrm>
        </p:spPr>
        <p:txBody>
          <a:bodyPr/>
          <a:lstStyle/>
          <a:p>
            <a:pPr eaLnBrk="1" hangingPunct="1"/>
            <a:r>
              <a:rPr lang="en-US" b="1" dirty="0" smtClean="0">
                <a:latin typeface="Arial" panose="020B0604020202020204" pitchFamily="34" charset="0"/>
                <a:cs typeface="Arial" panose="020B0604020202020204" pitchFamily="34" charset="0"/>
              </a:rPr>
              <a:t>III. POTENTIAL TORT ISSUES ARISING OUT OF  CONFORMITY ASSESSMENT ACTIVITIES</a:t>
            </a:r>
          </a:p>
        </p:txBody>
      </p:sp>
      <p:sp>
        <p:nvSpPr>
          <p:cNvPr id="3" name="Footer Placeholder 2"/>
          <p:cNvSpPr>
            <a:spLocks noGrp="1"/>
          </p:cNvSpPr>
          <p:nvPr>
            <p:ph type="ftr" sz="quarter" idx="10"/>
          </p:nvPr>
        </p:nvSpPr>
        <p:spPr/>
        <p:txBody>
          <a:bodyPr/>
          <a:lstStyle/>
          <a:p>
            <a:pPr>
              <a:defRPr/>
            </a:pPr>
            <a:r>
              <a:rPr lang="en-US" smtClean="0"/>
              <a:t>ASME S&amp;C Training Module C3 Torts</a:t>
            </a:r>
            <a:endParaRPr lang="en-US"/>
          </a:p>
        </p:txBody>
      </p:sp>
      <p:sp>
        <p:nvSpPr>
          <p:cNvPr id="4" name="Slide Number Placeholder 3"/>
          <p:cNvSpPr>
            <a:spLocks noGrp="1"/>
          </p:cNvSpPr>
          <p:nvPr>
            <p:ph type="sldNum" sz="quarter" idx="11"/>
          </p:nvPr>
        </p:nvSpPr>
        <p:spPr/>
        <p:txBody>
          <a:bodyPr/>
          <a:lstStyle/>
          <a:p>
            <a:pPr>
              <a:defRPr/>
            </a:pPr>
            <a:fld id="{FB8A8A9D-2169-40C2-93D7-836D37AC7995}" type="slidenum">
              <a:rPr lang="en-US"/>
              <a:pPr>
                <a:defRPr/>
              </a:pPr>
              <a:t>13</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idx="1"/>
          </p:nvPr>
        </p:nvSpPr>
        <p:spPr>
          <a:xfrm>
            <a:off x="457200" y="2057400"/>
            <a:ext cx="8229600" cy="4572000"/>
          </a:xfrm>
        </p:spPr>
        <p:txBody>
          <a:bodyPr/>
          <a:lstStyle/>
          <a:p>
            <a:pPr eaLnBrk="1" hangingPunct="1"/>
            <a:r>
              <a:rPr lang="en-US" sz="2400" dirty="0" smtClean="0"/>
              <a:t>Party must demonstrate:</a:t>
            </a:r>
          </a:p>
          <a:p>
            <a:pPr lvl="1" eaLnBrk="1" hangingPunct="1"/>
            <a:r>
              <a:rPr lang="en-US" sz="2000" dirty="0" smtClean="0"/>
              <a:t>either that there was a failure to exercise reasonable care in awarding a Certificate of Authorization</a:t>
            </a:r>
          </a:p>
          <a:p>
            <a:pPr lvl="1" eaLnBrk="1" hangingPunct="1">
              <a:spcBef>
                <a:spcPct val="0"/>
              </a:spcBef>
            </a:pPr>
            <a:r>
              <a:rPr lang="en-US" sz="2000" dirty="0" smtClean="0"/>
              <a:t>or that inadequate care was taken in overseeing the use of a code stamp</a:t>
            </a:r>
          </a:p>
        </p:txBody>
      </p:sp>
      <p:sp>
        <p:nvSpPr>
          <p:cNvPr id="4" name="Footer Placeholder 3"/>
          <p:cNvSpPr>
            <a:spLocks noGrp="1"/>
          </p:cNvSpPr>
          <p:nvPr>
            <p:ph type="ftr" sz="quarter" idx="10"/>
          </p:nvPr>
        </p:nvSpPr>
        <p:spPr/>
        <p:txBody>
          <a:bodyPr/>
          <a:lstStyle/>
          <a:p>
            <a:pPr>
              <a:defRPr/>
            </a:pPr>
            <a:r>
              <a:rPr lang="en-US" smtClean="0"/>
              <a:t>ASME S&amp;C Training Module C3 Torts</a:t>
            </a:r>
            <a:endParaRPr lang="en-US"/>
          </a:p>
        </p:txBody>
      </p:sp>
      <p:sp>
        <p:nvSpPr>
          <p:cNvPr id="5" name="Slide Number Placeholder 4"/>
          <p:cNvSpPr>
            <a:spLocks noGrp="1"/>
          </p:cNvSpPr>
          <p:nvPr>
            <p:ph type="sldNum" sz="quarter" idx="11"/>
          </p:nvPr>
        </p:nvSpPr>
        <p:spPr/>
        <p:txBody>
          <a:bodyPr/>
          <a:lstStyle/>
          <a:p>
            <a:pPr>
              <a:defRPr/>
            </a:pPr>
            <a:fld id="{FCF9C890-18E4-4011-8850-B531D4426A30}" type="slidenum">
              <a:rPr lang="en-US"/>
              <a:pPr>
                <a:defRPr/>
              </a:pPr>
              <a:t>14</a:t>
            </a:fld>
            <a:endParaRPr lang="en-US"/>
          </a:p>
        </p:txBody>
      </p:sp>
      <p:sp>
        <p:nvSpPr>
          <p:cNvPr id="32773" name="Rectangle 2"/>
          <p:cNvSpPr>
            <a:spLocks noGrp="1" noChangeArrowheads="1"/>
          </p:cNvSpPr>
          <p:nvPr>
            <p:ph type="title"/>
          </p:nvPr>
        </p:nvSpPr>
        <p:spPr>
          <a:xfrm>
            <a:off x="0" y="274320"/>
            <a:ext cx="9144000" cy="1371600"/>
          </a:xfrm>
        </p:spPr>
        <p:txBody>
          <a:bodyPr/>
          <a:lstStyle/>
          <a:p>
            <a:pPr eaLnBrk="1" hangingPunct="1"/>
            <a:r>
              <a:rPr lang="en-US" b="1" dirty="0" smtClean="0">
                <a:latin typeface="Arial" panose="020B0604020202020204" pitchFamily="34" charset="0"/>
                <a:cs typeface="Arial" panose="020B0604020202020204" pitchFamily="34" charset="0"/>
              </a:rPr>
              <a:t>NEGLIGENT MISREPRESENTATION</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IN CONNECTION WITH ASME</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PRODUCT CERTIFICATION PROGRAMS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idx="1"/>
          </p:nvPr>
        </p:nvSpPr>
        <p:spPr>
          <a:xfrm>
            <a:off x="457200" y="2057400"/>
            <a:ext cx="8229600" cy="4572000"/>
          </a:xfrm>
        </p:spPr>
        <p:txBody>
          <a:bodyPr/>
          <a:lstStyle/>
          <a:p>
            <a:pPr eaLnBrk="1" hangingPunct="1"/>
            <a:r>
              <a:rPr lang="en-US" sz="2400" dirty="0" smtClean="0"/>
              <a:t>Issues</a:t>
            </a:r>
          </a:p>
          <a:p>
            <a:pPr lvl="1" eaLnBrk="1" hangingPunct="1"/>
            <a:r>
              <a:rPr lang="en-US" sz="2000" dirty="0" smtClean="0"/>
              <a:t>The presence of an ASME symbol may be misinterpreted as ASME’s representation that the stamped item meets the ASME standard.</a:t>
            </a:r>
          </a:p>
          <a:p>
            <a:pPr lvl="1" eaLnBrk="1" hangingPunct="1"/>
            <a:r>
              <a:rPr lang="en-US" sz="2000" dirty="0" smtClean="0"/>
              <a:t>The actual certification of a product’s compliance is made by the ASME-certified manufacturer.</a:t>
            </a:r>
          </a:p>
          <a:p>
            <a:pPr lvl="1" eaLnBrk="1" hangingPunct="1"/>
            <a:r>
              <a:rPr lang="en-US" sz="2000" dirty="0" smtClean="0"/>
              <a:t>Misinterpretation is likely where others rely on the stamp as an assurance of compliance with the standard.</a:t>
            </a:r>
          </a:p>
        </p:txBody>
      </p:sp>
      <p:sp>
        <p:nvSpPr>
          <p:cNvPr id="4" name="Footer Placeholder 3"/>
          <p:cNvSpPr>
            <a:spLocks noGrp="1"/>
          </p:cNvSpPr>
          <p:nvPr>
            <p:ph type="ftr" sz="quarter" idx="10"/>
          </p:nvPr>
        </p:nvSpPr>
        <p:spPr/>
        <p:txBody>
          <a:bodyPr/>
          <a:lstStyle/>
          <a:p>
            <a:pPr>
              <a:defRPr/>
            </a:pPr>
            <a:r>
              <a:rPr lang="en-US" smtClean="0"/>
              <a:t>ASME S&amp;C Training Module C3 Torts</a:t>
            </a:r>
            <a:endParaRPr lang="en-US"/>
          </a:p>
        </p:txBody>
      </p:sp>
      <p:sp>
        <p:nvSpPr>
          <p:cNvPr id="5" name="Slide Number Placeholder 4"/>
          <p:cNvSpPr>
            <a:spLocks noGrp="1"/>
          </p:cNvSpPr>
          <p:nvPr>
            <p:ph type="sldNum" sz="quarter" idx="11"/>
          </p:nvPr>
        </p:nvSpPr>
        <p:spPr/>
        <p:txBody>
          <a:bodyPr/>
          <a:lstStyle/>
          <a:p>
            <a:pPr>
              <a:defRPr/>
            </a:pPr>
            <a:fld id="{EE5E4A98-D34B-46A8-BAC1-DCC829A86C02}" type="slidenum">
              <a:rPr lang="en-US"/>
              <a:pPr>
                <a:defRPr/>
              </a:pPr>
              <a:t>15</a:t>
            </a:fld>
            <a:endParaRPr lang="en-US"/>
          </a:p>
        </p:txBody>
      </p:sp>
      <p:sp>
        <p:nvSpPr>
          <p:cNvPr id="34821" name="Rectangle 3"/>
          <p:cNvSpPr>
            <a:spLocks noGrp="1" noChangeArrowheads="1"/>
          </p:cNvSpPr>
          <p:nvPr>
            <p:ph type="title"/>
          </p:nvPr>
        </p:nvSpPr>
        <p:spPr>
          <a:xfrm>
            <a:off x="0" y="274638"/>
            <a:ext cx="9144000" cy="1371600"/>
          </a:xfrm>
          <a:noFill/>
        </p:spPr>
        <p:txBody>
          <a:bodyPr/>
          <a:lstStyle/>
          <a:p>
            <a:pPr eaLnBrk="1" hangingPunct="1"/>
            <a:r>
              <a:rPr lang="en-US" b="1" dirty="0" smtClean="0">
                <a:latin typeface="Arial" panose="020B0604020202020204" pitchFamily="34" charset="0"/>
                <a:cs typeface="Arial" panose="020B0604020202020204" pitchFamily="34" charset="0"/>
              </a:rPr>
              <a:t>NEGLIGENT MISREPRESENTATION</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IN CONNECTION WITH ASME</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PRODUCT CERTIFICATION PROGRAMS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a:xfrm>
            <a:off x="457200" y="1005839"/>
            <a:ext cx="8229600" cy="4572000"/>
          </a:xfrm>
        </p:spPr>
        <p:txBody>
          <a:bodyPr/>
          <a:lstStyle/>
          <a:p>
            <a:pPr eaLnBrk="1" hangingPunct="1"/>
            <a:r>
              <a:rPr lang="en-US" dirty="0" smtClean="0"/>
              <a:t>Guidelines</a:t>
            </a:r>
          </a:p>
          <a:p>
            <a:pPr lvl="1" eaLnBrk="1" hangingPunct="1"/>
            <a:r>
              <a:rPr lang="en-US" dirty="0" smtClean="0"/>
              <a:t>Reviews and surveys must be carried out by competent and qualified personnel.</a:t>
            </a:r>
          </a:p>
          <a:p>
            <a:pPr lvl="1" eaLnBrk="1" hangingPunct="1"/>
            <a:r>
              <a:rPr lang="en-US" dirty="0" smtClean="0"/>
              <a:t>ASME must act promptly, within the limits of due process,  upon the receipt of a report of non-conformance. </a:t>
            </a:r>
          </a:p>
        </p:txBody>
      </p:sp>
      <p:sp>
        <p:nvSpPr>
          <p:cNvPr id="4" name="Footer Placeholder 3"/>
          <p:cNvSpPr>
            <a:spLocks noGrp="1"/>
          </p:cNvSpPr>
          <p:nvPr>
            <p:ph type="ftr" sz="quarter" idx="10"/>
          </p:nvPr>
        </p:nvSpPr>
        <p:spPr/>
        <p:txBody>
          <a:bodyPr/>
          <a:lstStyle/>
          <a:p>
            <a:pPr>
              <a:defRPr/>
            </a:pPr>
            <a:r>
              <a:rPr lang="en-US" smtClean="0"/>
              <a:t>ASME S&amp;C Training Module C3 Torts</a:t>
            </a:r>
            <a:endParaRPr lang="en-US"/>
          </a:p>
        </p:txBody>
      </p:sp>
      <p:sp>
        <p:nvSpPr>
          <p:cNvPr id="5" name="Slide Number Placeholder 4"/>
          <p:cNvSpPr>
            <a:spLocks noGrp="1"/>
          </p:cNvSpPr>
          <p:nvPr>
            <p:ph type="sldNum" sz="quarter" idx="11"/>
          </p:nvPr>
        </p:nvSpPr>
        <p:spPr/>
        <p:txBody>
          <a:bodyPr/>
          <a:lstStyle/>
          <a:p>
            <a:pPr>
              <a:defRPr/>
            </a:pPr>
            <a:fld id="{8B1D009F-A6C8-4DCB-9E25-1498177A6227}" type="slidenum">
              <a:rPr lang="en-US"/>
              <a:pPr>
                <a:defRPr/>
              </a:pPr>
              <a:t>16</a:t>
            </a:fld>
            <a:endParaRPr lang="en-US"/>
          </a:p>
        </p:txBody>
      </p:sp>
      <p:sp>
        <p:nvSpPr>
          <p:cNvPr id="36869" name="Rectangle 2"/>
          <p:cNvSpPr>
            <a:spLocks noGrp="1" noChangeArrowheads="1"/>
          </p:cNvSpPr>
          <p:nvPr>
            <p:ph type="title"/>
          </p:nvPr>
        </p:nvSpPr>
        <p:spPr>
          <a:xfrm>
            <a:off x="457200" y="274638"/>
            <a:ext cx="8229600" cy="457200"/>
          </a:xfrm>
        </p:spPr>
        <p:txBody>
          <a:bodyPr/>
          <a:lstStyle/>
          <a:p>
            <a:pPr eaLnBrk="1" hangingPunct="1"/>
            <a:r>
              <a:rPr lang="en-US" b="1" dirty="0" smtClean="0">
                <a:latin typeface="Arial" panose="020B0604020202020204" pitchFamily="34" charset="0"/>
                <a:cs typeface="Arial" panose="020B0604020202020204" pitchFamily="34" charset="0"/>
              </a:rPr>
              <a:t>AVOIDING CLAIMS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2705100"/>
            <a:ext cx="7772400" cy="1447800"/>
          </a:xfrm>
        </p:spPr>
        <p:txBody>
          <a:bodyPr/>
          <a:lstStyle/>
          <a:p>
            <a:pPr eaLnBrk="1" hangingPunct="1"/>
            <a:r>
              <a:rPr lang="en-US" b="1" dirty="0" smtClean="0">
                <a:latin typeface="Arial" panose="020B0604020202020204" pitchFamily="34" charset="0"/>
                <a:cs typeface="Arial" panose="020B0604020202020204" pitchFamily="34" charset="0"/>
              </a:rPr>
              <a:t>IV. POTENTIAL TORT ISSUES IN THE IMPLEMENTATION OF NEW TECHNOLOGY</a:t>
            </a:r>
          </a:p>
        </p:txBody>
      </p:sp>
      <p:sp>
        <p:nvSpPr>
          <p:cNvPr id="3" name="Footer Placeholder 2"/>
          <p:cNvSpPr>
            <a:spLocks noGrp="1"/>
          </p:cNvSpPr>
          <p:nvPr>
            <p:ph type="ftr" sz="quarter" idx="10"/>
          </p:nvPr>
        </p:nvSpPr>
        <p:spPr/>
        <p:txBody>
          <a:bodyPr/>
          <a:lstStyle/>
          <a:p>
            <a:pPr>
              <a:defRPr/>
            </a:pPr>
            <a:r>
              <a:rPr lang="en-US" smtClean="0"/>
              <a:t>ASME S&amp;C Training Module C3 Torts</a:t>
            </a:r>
            <a:endParaRPr lang="en-US"/>
          </a:p>
        </p:txBody>
      </p:sp>
      <p:sp>
        <p:nvSpPr>
          <p:cNvPr id="4" name="Slide Number Placeholder 3"/>
          <p:cNvSpPr>
            <a:spLocks noGrp="1"/>
          </p:cNvSpPr>
          <p:nvPr>
            <p:ph type="sldNum" sz="quarter" idx="11"/>
          </p:nvPr>
        </p:nvSpPr>
        <p:spPr/>
        <p:txBody>
          <a:bodyPr/>
          <a:lstStyle/>
          <a:p>
            <a:pPr>
              <a:defRPr/>
            </a:pPr>
            <a:fld id="{E851193B-4144-48EE-B084-081613A25F5D}" type="slidenum">
              <a:rPr lang="en-US"/>
              <a:pPr>
                <a:defRPr/>
              </a:pPr>
              <a:t>17</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idx="1"/>
          </p:nvPr>
        </p:nvSpPr>
        <p:spPr>
          <a:xfrm>
            <a:off x="457200" y="1828800"/>
            <a:ext cx="8229600" cy="4144963"/>
          </a:xfrm>
        </p:spPr>
        <p:txBody>
          <a:bodyPr/>
          <a:lstStyle/>
          <a:p>
            <a:pPr eaLnBrk="1" hangingPunct="1"/>
            <a:r>
              <a:rPr lang="en-US" sz="2400" dirty="0" smtClean="0"/>
              <a:t>Potential Legal Claims Could Arise</a:t>
            </a:r>
          </a:p>
          <a:p>
            <a:pPr lvl="1" eaLnBrk="1" hangingPunct="1"/>
            <a:r>
              <a:rPr lang="en-US" sz="2000" dirty="0" smtClean="0"/>
              <a:t>If new safety-enhancing technology is introduced but there is a delay in revision to the standard</a:t>
            </a:r>
          </a:p>
          <a:p>
            <a:pPr lvl="1" eaLnBrk="1" hangingPunct="1"/>
            <a:r>
              <a:rPr lang="en-US" sz="2000" dirty="0" smtClean="0"/>
              <a:t>New Jersey Supreme Court’s decision in </a:t>
            </a:r>
            <a:r>
              <a:rPr lang="en-US" sz="2000" u="sng" dirty="0" smtClean="0"/>
              <a:t>Snyder vs. American Association of Blood Banks</a:t>
            </a:r>
          </a:p>
          <a:p>
            <a:pPr eaLnBrk="1" hangingPunct="1"/>
            <a:endParaRPr lang="en-US" dirty="0" smtClean="0"/>
          </a:p>
        </p:txBody>
      </p:sp>
      <p:sp>
        <p:nvSpPr>
          <p:cNvPr id="4" name="Footer Placeholder 3"/>
          <p:cNvSpPr>
            <a:spLocks noGrp="1"/>
          </p:cNvSpPr>
          <p:nvPr>
            <p:ph type="ftr" sz="quarter" idx="10"/>
          </p:nvPr>
        </p:nvSpPr>
        <p:spPr/>
        <p:txBody>
          <a:bodyPr/>
          <a:lstStyle/>
          <a:p>
            <a:pPr>
              <a:defRPr/>
            </a:pPr>
            <a:r>
              <a:rPr lang="en-US" smtClean="0"/>
              <a:t>ASME S&amp;C Training Module C3 Torts</a:t>
            </a:r>
            <a:endParaRPr lang="en-US"/>
          </a:p>
        </p:txBody>
      </p:sp>
      <p:sp>
        <p:nvSpPr>
          <p:cNvPr id="5" name="Slide Number Placeholder 4"/>
          <p:cNvSpPr>
            <a:spLocks noGrp="1"/>
          </p:cNvSpPr>
          <p:nvPr>
            <p:ph type="sldNum" sz="quarter" idx="11"/>
          </p:nvPr>
        </p:nvSpPr>
        <p:spPr/>
        <p:txBody>
          <a:bodyPr/>
          <a:lstStyle/>
          <a:p>
            <a:pPr>
              <a:defRPr/>
            </a:pPr>
            <a:fld id="{DFE928D7-A587-453F-8A2E-92B1D2DA0E4D}" type="slidenum">
              <a:rPr lang="en-US"/>
              <a:pPr>
                <a:defRPr/>
              </a:pPr>
              <a:t>18</a:t>
            </a:fld>
            <a:endParaRPr lang="en-US"/>
          </a:p>
        </p:txBody>
      </p:sp>
      <p:sp>
        <p:nvSpPr>
          <p:cNvPr id="40965" name="Rectangle 2"/>
          <p:cNvSpPr>
            <a:spLocks noGrp="1" noChangeArrowheads="1"/>
          </p:cNvSpPr>
          <p:nvPr>
            <p:ph type="title"/>
          </p:nvPr>
        </p:nvSpPr>
        <p:spPr>
          <a:xfrm>
            <a:off x="457200" y="274320"/>
            <a:ext cx="8229600" cy="914400"/>
          </a:xfrm>
        </p:spPr>
        <p:txBody>
          <a:bodyPr/>
          <a:lstStyle/>
          <a:p>
            <a:pPr eaLnBrk="1" hangingPunct="1"/>
            <a:r>
              <a:rPr lang="en-US" b="1" dirty="0" smtClean="0">
                <a:latin typeface="Arial" panose="020B0604020202020204" pitchFamily="34" charset="0"/>
                <a:cs typeface="Arial" panose="020B0604020202020204" pitchFamily="34" charset="0"/>
              </a:rPr>
              <a:t>IMPLEMENTATION OF NEW TECHNOLOGY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14400" y="274638"/>
            <a:ext cx="7315200" cy="457200"/>
          </a:xfrm>
        </p:spPr>
        <p:txBody>
          <a:bodyPr/>
          <a:lstStyle/>
          <a:p>
            <a:pPr eaLnBrk="1" hangingPunct="1"/>
            <a:r>
              <a:rPr lang="en-US" b="1" dirty="0" smtClean="0">
                <a:latin typeface="Arial" panose="020B0604020202020204" pitchFamily="34" charset="0"/>
                <a:cs typeface="Arial" panose="020B0604020202020204" pitchFamily="34" charset="0"/>
              </a:rPr>
              <a:t>MODULE C COURSE OUTLINE</a:t>
            </a:r>
          </a:p>
        </p:txBody>
      </p:sp>
      <p:sp>
        <p:nvSpPr>
          <p:cNvPr id="6147" name="Rectangle 3"/>
          <p:cNvSpPr>
            <a:spLocks noGrp="1" noChangeArrowheads="1"/>
          </p:cNvSpPr>
          <p:nvPr>
            <p:ph idx="1"/>
          </p:nvPr>
        </p:nvSpPr>
        <p:spPr>
          <a:xfrm>
            <a:off x="457200" y="1280160"/>
            <a:ext cx="8229600" cy="4572000"/>
          </a:xfrm>
        </p:spPr>
        <p:txBody>
          <a:bodyPr/>
          <a:lstStyle/>
          <a:p>
            <a:pPr eaLnBrk="1" hangingPunct="1">
              <a:buFontTx/>
              <a:buNone/>
            </a:pPr>
            <a:r>
              <a:rPr lang="en-US" sz="2000" dirty="0" smtClean="0"/>
              <a:t>C1. Conflict Of Interest/Code Of Ethics</a:t>
            </a:r>
          </a:p>
          <a:p>
            <a:pPr eaLnBrk="1" hangingPunct="1">
              <a:buFontTx/>
              <a:buNone/>
            </a:pPr>
            <a:r>
              <a:rPr lang="en-US" sz="2000" dirty="0" smtClean="0"/>
              <a:t>C2. Antitrust</a:t>
            </a:r>
          </a:p>
          <a:p>
            <a:pPr eaLnBrk="1" hangingPunct="1">
              <a:buFontTx/>
              <a:buNone/>
            </a:pPr>
            <a:r>
              <a:rPr lang="en-US" sz="2000" b="1" dirty="0" smtClean="0"/>
              <a:t>C3. Torts</a:t>
            </a:r>
          </a:p>
          <a:p>
            <a:pPr eaLnBrk="1" hangingPunct="1">
              <a:buFontTx/>
              <a:buNone/>
            </a:pPr>
            <a:r>
              <a:rPr lang="en-US" sz="2000" dirty="0" smtClean="0"/>
              <a:t>C4. Intellectual Property</a:t>
            </a:r>
          </a:p>
          <a:p>
            <a:pPr eaLnBrk="1" hangingPunct="1">
              <a:buFontTx/>
              <a:buNone/>
            </a:pPr>
            <a:r>
              <a:rPr lang="en-US" sz="2000" dirty="0" smtClean="0"/>
              <a:t>C5. Speaking For The Society</a:t>
            </a:r>
          </a:p>
        </p:txBody>
      </p:sp>
      <p:sp>
        <p:nvSpPr>
          <p:cNvPr id="7" name="Footer Placeholder 3"/>
          <p:cNvSpPr>
            <a:spLocks noGrp="1"/>
          </p:cNvSpPr>
          <p:nvPr>
            <p:ph type="ftr" sz="quarter" idx="10"/>
          </p:nvPr>
        </p:nvSpPr>
        <p:spPr/>
        <p:txBody>
          <a:bodyPr/>
          <a:lstStyle/>
          <a:p>
            <a:pPr>
              <a:defRPr/>
            </a:pPr>
            <a:r>
              <a:rPr lang="en-US" dirty="0" smtClean="0"/>
              <a:t>ASME S&amp;C Training Module C3 Torts</a:t>
            </a:r>
            <a:endParaRPr lang="en-US" dirty="0"/>
          </a:p>
        </p:txBody>
      </p:sp>
      <p:sp>
        <p:nvSpPr>
          <p:cNvPr id="8" name="Slide Number Placeholder 4"/>
          <p:cNvSpPr>
            <a:spLocks noGrp="1"/>
          </p:cNvSpPr>
          <p:nvPr>
            <p:ph type="sldNum" sz="quarter" idx="11"/>
          </p:nvPr>
        </p:nvSpPr>
        <p:spPr/>
        <p:txBody>
          <a:bodyPr/>
          <a:lstStyle/>
          <a:p>
            <a:pPr>
              <a:defRPr/>
            </a:pPr>
            <a:fld id="{B7044890-BEC2-48F8-A13B-7D645C48A0E7}" type="slidenum">
              <a:rPr lang="en-US"/>
              <a:pPr>
                <a:defRPr/>
              </a:pPr>
              <a:t>1</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idx="1"/>
          </p:nvPr>
        </p:nvSpPr>
        <p:spPr>
          <a:xfrm>
            <a:off x="457200" y="1828800"/>
            <a:ext cx="8229600" cy="4572000"/>
          </a:xfrm>
        </p:spPr>
        <p:txBody>
          <a:bodyPr/>
          <a:lstStyle/>
          <a:p>
            <a:pPr eaLnBrk="1" hangingPunct="1">
              <a:lnSpc>
                <a:spcPct val="90000"/>
              </a:lnSpc>
            </a:pPr>
            <a:r>
              <a:rPr lang="en-US" sz="2400" dirty="0" smtClean="0"/>
              <a:t>Suit against the American Association of Blood Banks (“AABB”)</a:t>
            </a:r>
          </a:p>
          <a:p>
            <a:pPr lvl="1" eaLnBrk="1" hangingPunct="1">
              <a:lnSpc>
                <a:spcPct val="90000"/>
              </a:lnSpc>
            </a:pPr>
            <a:r>
              <a:rPr lang="en-US" sz="2000" dirty="0" smtClean="0"/>
              <a:t>AABB is a trade organization</a:t>
            </a:r>
          </a:p>
          <a:p>
            <a:pPr lvl="1" eaLnBrk="1" hangingPunct="1">
              <a:lnSpc>
                <a:spcPct val="90000"/>
              </a:lnSpc>
              <a:spcBef>
                <a:spcPct val="0"/>
              </a:spcBef>
            </a:pPr>
            <a:r>
              <a:rPr lang="en-US" sz="2000" dirty="0" smtClean="0"/>
              <a:t>The allegation in the lawsuit was that the AABB failed to change a standard for blood donations</a:t>
            </a:r>
          </a:p>
          <a:p>
            <a:pPr lvl="1" eaLnBrk="1" hangingPunct="1">
              <a:lnSpc>
                <a:spcPct val="90000"/>
              </a:lnSpc>
              <a:spcBef>
                <a:spcPct val="0"/>
              </a:spcBef>
            </a:pPr>
            <a:r>
              <a:rPr lang="en-US" sz="2000" dirty="0" smtClean="0"/>
              <a:t>The litigation centered on when reliable technology was available to screen blood for the presence of HIV</a:t>
            </a:r>
          </a:p>
          <a:p>
            <a:pPr lvl="1" eaLnBrk="1" hangingPunct="1">
              <a:lnSpc>
                <a:spcPct val="90000"/>
              </a:lnSpc>
              <a:spcBef>
                <a:spcPct val="0"/>
              </a:spcBef>
            </a:pPr>
            <a:r>
              <a:rPr lang="en-US" sz="2000" dirty="0" smtClean="0"/>
              <a:t>AABB was held responsible because it failed to incorporate new technology for HIV screening into its standards</a:t>
            </a:r>
          </a:p>
          <a:p>
            <a:pPr eaLnBrk="1" hangingPunct="1">
              <a:lnSpc>
                <a:spcPct val="90000"/>
              </a:lnSpc>
            </a:pPr>
            <a:endParaRPr lang="en-US" sz="2400" dirty="0" smtClean="0"/>
          </a:p>
        </p:txBody>
      </p:sp>
      <p:sp>
        <p:nvSpPr>
          <p:cNvPr id="4" name="Footer Placeholder 3"/>
          <p:cNvSpPr>
            <a:spLocks noGrp="1"/>
          </p:cNvSpPr>
          <p:nvPr>
            <p:ph type="ftr" sz="quarter" idx="10"/>
          </p:nvPr>
        </p:nvSpPr>
        <p:spPr/>
        <p:txBody>
          <a:bodyPr/>
          <a:lstStyle/>
          <a:p>
            <a:pPr>
              <a:defRPr/>
            </a:pPr>
            <a:r>
              <a:rPr lang="en-US" smtClean="0"/>
              <a:t>ASME S&amp;C Training Module C3 Torts</a:t>
            </a:r>
            <a:endParaRPr lang="en-US"/>
          </a:p>
        </p:txBody>
      </p:sp>
      <p:sp>
        <p:nvSpPr>
          <p:cNvPr id="5" name="Slide Number Placeholder 4"/>
          <p:cNvSpPr>
            <a:spLocks noGrp="1"/>
          </p:cNvSpPr>
          <p:nvPr>
            <p:ph type="sldNum" sz="quarter" idx="11"/>
          </p:nvPr>
        </p:nvSpPr>
        <p:spPr/>
        <p:txBody>
          <a:bodyPr/>
          <a:lstStyle/>
          <a:p>
            <a:pPr>
              <a:defRPr/>
            </a:pPr>
            <a:fld id="{26917821-283A-43F9-9957-B9BD5158CE2F}" type="slidenum">
              <a:rPr lang="en-US"/>
              <a:pPr>
                <a:defRPr/>
              </a:pPr>
              <a:t>19</a:t>
            </a:fld>
            <a:endParaRPr lang="en-US"/>
          </a:p>
        </p:txBody>
      </p:sp>
      <p:sp>
        <p:nvSpPr>
          <p:cNvPr id="43013" name="Rectangle 2"/>
          <p:cNvSpPr>
            <a:spLocks noGrp="1" noChangeArrowheads="1"/>
          </p:cNvSpPr>
          <p:nvPr>
            <p:ph type="title"/>
          </p:nvPr>
        </p:nvSpPr>
        <p:spPr>
          <a:xfrm>
            <a:off x="457200" y="274320"/>
            <a:ext cx="8229600" cy="914400"/>
          </a:xfrm>
        </p:spPr>
        <p:txBody>
          <a:bodyPr/>
          <a:lstStyle/>
          <a:p>
            <a:pPr eaLnBrk="1" hangingPunct="1"/>
            <a:r>
              <a:rPr lang="en-US" b="1" dirty="0" smtClean="0">
                <a:latin typeface="Arial" panose="020B0604020202020204" pitchFamily="34" charset="0"/>
                <a:cs typeface="Arial" panose="020B0604020202020204" pitchFamily="34" charset="0"/>
              </a:rPr>
              <a:t>IMPLEMENTATION OF NEW TECHNOLOGY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1"/>
          <p:cNvSpPr>
            <a:spLocks noGrp="1"/>
          </p:cNvSpPr>
          <p:nvPr>
            <p:ph idx="1"/>
          </p:nvPr>
        </p:nvSpPr>
        <p:spPr>
          <a:xfrm>
            <a:off x="457200" y="1828800"/>
            <a:ext cx="8229600" cy="4572000"/>
          </a:xfrm>
        </p:spPr>
        <p:txBody>
          <a:bodyPr/>
          <a:lstStyle/>
          <a:p>
            <a:pPr eaLnBrk="1" hangingPunct="1">
              <a:lnSpc>
                <a:spcPct val="90000"/>
              </a:lnSpc>
            </a:pPr>
            <a:r>
              <a:rPr lang="en-US" sz="2400" u="sng" dirty="0" err="1" smtClean="0"/>
              <a:t>Meneely</a:t>
            </a:r>
            <a:r>
              <a:rPr lang="en-US" sz="2400" u="sng" dirty="0" smtClean="0"/>
              <a:t> v. S.R. Smith, Inc</a:t>
            </a:r>
            <a:r>
              <a:rPr lang="en-US" sz="2400" dirty="0" smtClean="0"/>
              <a:t>. (Washington Court of Appeals 2002)</a:t>
            </a:r>
          </a:p>
          <a:p>
            <a:pPr lvl="1" eaLnBrk="1" hangingPunct="1">
              <a:lnSpc>
                <a:spcPct val="90000"/>
              </a:lnSpc>
            </a:pPr>
            <a:r>
              <a:rPr lang="en-US" sz="2000" dirty="0" smtClean="0"/>
              <a:t>Lawsuit against National Spa and Pool Institute (NSPI) arising out of a 1991 swimming pool accident </a:t>
            </a:r>
          </a:p>
          <a:p>
            <a:pPr lvl="1" eaLnBrk="1" hangingPunct="1">
              <a:lnSpc>
                <a:spcPct val="90000"/>
              </a:lnSpc>
            </a:pPr>
            <a:r>
              <a:rPr lang="en-US" sz="2000" dirty="0" smtClean="0"/>
              <a:t>16 year old 6 foot 4 inch boy broke his neck on a “transition slope” diving off a diving board into a pool.</a:t>
            </a:r>
          </a:p>
          <a:p>
            <a:pPr lvl="1" eaLnBrk="1" hangingPunct="1">
              <a:lnSpc>
                <a:spcPct val="90000"/>
              </a:lnSpc>
            </a:pPr>
            <a:r>
              <a:rPr lang="en-US" sz="2000" dirty="0" smtClean="0"/>
              <a:t>Pool was constructed in 1965.  Diving board was replaced in 1974.</a:t>
            </a:r>
          </a:p>
        </p:txBody>
      </p:sp>
      <p:sp>
        <p:nvSpPr>
          <p:cNvPr id="3" name="Footer Placeholder 2"/>
          <p:cNvSpPr>
            <a:spLocks noGrp="1"/>
          </p:cNvSpPr>
          <p:nvPr>
            <p:ph type="ftr" sz="quarter" idx="10"/>
          </p:nvPr>
        </p:nvSpPr>
        <p:spPr/>
        <p:txBody>
          <a:bodyPr/>
          <a:lstStyle/>
          <a:p>
            <a:pPr>
              <a:defRPr/>
            </a:pPr>
            <a:r>
              <a:rPr lang="en-US" smtClean="0"/>
              <a:t>ASME S&amp;C Training Module C3 Torts</a:t>
            </a:r>
            <a:endParaRPr lang="en-US"/>
          </a:p>
        </p:txBody>
      </p:sp>
      <p:sp>
        <p:nvSpPr>
          <p:cNvPr id="4" name="Slide Number Placeholder 3"/>
          <p:cNvSpPr>
            <a:spLocks noGrp="1"/>
          </p:cNvSpPr>
          <p:nvPr>
            <p:ph type="sldNum" sz="quarter" idx="11"/>
          </p:nvPr>
        </p:nvSpPr>
        <p:spPr/>
        <p:txBody>
          <a:bodyPr/>
          <a:lstStyle/>
          <a:p>
            <a:pPr>
              <a:defRPr/>
            </a:pPr>
            <a:fld id="{714D0380-694E-4978-ACD3-A772214B73E5}" type="slidenum">
              <a:rPr lang="en-US"/>
              <a:pPr>
                <a:defRPr/>
              </a:pPr>
              <a:t>20</a:t>
            </a:fld>
            <a:endParaRPr lang="en-US"/>
          </a:p>
        </p:txBody>
      </p:sp>
      <p:sp>
        <p:nvSpPr>
          <p:cNvPr id="45061" name="Title 4"/>
          <p:cNvSpPr>
            <a:spLocks noGrp="1"/>
          </p:cNvSpPr>
          <p:nvPr>
            <p:ph type="title"/>
          </p:nvPr>
        </p:nvSpPr>
        <p:spPr>
          <a:xfrm>
            <a:off x="457200" y="274638"/>
            <a:ext cx="8229600" cy="914400"/>
          </a:xfrm>
        </p:spPr>
        <p:txBody>
          <a:bodyPr/>
          <a:lstStyle/>
          <a:p>
            <a:pPr eaLnBrk="1" hangingPunct="1"/>
            <a:r>
              <a:rPr lang="en-US" b="1" dirty="0" smtClean="0">
                <a:latin typeface="Arial" panose="020B0604020202020204" pitchFamily="34" charset="0"/>
                <a:cs typeface="Arial" panose="020B0604020202020204" pitchFamily="34" charset="0"/>
              </a:rPr>
              <a:t>IMPLEMENTATION OF NEW TECHNOLOGY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1"/>
          <p:cNvSpPr>
            <a:spLocks noGrp="1"/>
          </p:cNvSpPr>
          <p:nvPr>
            <p:ph idx="1"/>
          </p:nvPr>
        </p:nvSpPr>
        <p:spPr>
          <a:xfrm>
            <a:off x="457200" y="1828800"/>
            <a:ext cx="8229600" cy="4572000"/>
          </a:xfrm>
        </p:spPr>
        <p:txBody>
          <a:bodyPr/>
          <a:lstStyle/>
          <a:p>
            <a:pPr lvl="1" eaLnBrk="1" hangingPunct="1">
              <a:lnSpc>
                <a:spcPct val="90000"/>
              </a:lnSpc>
            </a:pPr>
            <a:r>
              <a:rPr lang="en-US" sz="1800" dirty="0" smtClean="0"/>
              <a:t>Label on diving board stated that it was designed for use with NSPI Type II pools.  Allegation was that by the early 1970’s NSPI was aware of risks associated with this type of diving board.</a:t>
            </a:r>
          </a:p>
          <a:p>
            <a:pPr lvl="1" eaLnBrk="1" hangingPunct="1">
              <a:lnSpc>
                <a:spcPct val="90000"/>
              </a:lnSpc>
            </a:pPr>
            <a:r>
              <a:rPr lang="en-US" sz="1800" dirty="0" smtClean="0"/>
              <a:t>NSPI published the only comprehensive set of pool safety standards</a:t>
            </a:r>
          </a:p>
          <a:p>
            <a:pPr lvl="1" eaLnBrk="1" hangingPunct="1">
              <a:lnSpc>
                <a:spcPct val="90000"/>
              </a:lnSpc>
            </a:pPr>
            <a:r>
              <a:rPr lang="en-US" sz="1800" dirty="0" smtClean="0"/>
              <a:t>Court held that by publishing safety standards NSPI voluntarily assumed a duty to warn of risks associated with this type of diving board</a:t>
            </a:r>
          </a:p>
        </p:txBody>
      </p:sp>
      <p:sp>
        <p:nvSpPr>
          <p:cNvPr id="3" name="Footer Placeholder 2"/>
          <p:cNvSpPr>
            <a:spLocks noGrp="1"/>
          </p:cNvSpPr>
          <p:nvPr>
            <p:ph type="ftr" sz="quarter" idx="10"/>
          </p:nvPr>
        </p:nvSpPr>
        <p:spPr/>
        <p:txBody>
          <a:bodyPr/>
          <a:lstStyle/>
          <a:p>
            <a:pPr>
              <a:defRPr/>
            </a:pPr>
            <a:r>
              <a:rPr lang="en-US" smtClean="0"/>
              <a:t>ASME S&amp;C Training Module C3 Torts</a:t>
            </a:r>
            <a:endParaRPr lang="en-US"/>
          </a:p>
        </p:txBody>
      </p:sp>
      <p:sp>
        <p:nvSpPr>
          <p:cNvPr id="4" name="Slide Number Placeholder 3"/>
          <p:cNvSpPr>
            <a:spLocks noGrp="1"/>
          </p:cNvSpPr>
          <p:nvPr>
            <p:ph type="sldNum" sz="quarter" idx="11"/>
          </p:nvPr>
        </p:nvSpPr>
        <p:spPr/>
        <p:txBody>
          <a:bodyPr/>
          <a:lstStyle/>
          <a:p>
            <a:pPr>
              <a:defRPr/>
            </a:pPr>
            <a:fld id="{714D0380-694E-4978-ACD3-A772214B73E5}" type="slidenum">
              <a:rPr lang="en-US"/>
              <a:pPr>
                <a:defRPr/>
              </a:pPr>
              <a:t>21</a:t>
            </a:fld>
            <a:endParaRPr lang="en-US"/>
          </a:p>
        </p:txBody>
      </p:sp>
      <p:sp>
        <p:nvSpPr>
          <p:cNvPr id="45061" name="Title 4"/>
          <p:cNvSpPr>
            <a:spLocks noGrp="1"/>
          </p:cNvSpPr>
          <p:nvPr>
            <p:ph type="title"/>
          </p:nvPr>
        </p:nvSpPr>
        <p:spPr>
          <a:xfrm>
            <a:off x="457200" y="274638"/>
            <a:ext cx="8229600" cy="914400"/>
          </a:xfrm>
        </p:spPr>
        <p:txBody>
          <a:bodyPr/>
          <a:lstStyle/>
          <a:p>
            <a:pPr eaLnBrk="1" hangingPunct="1"/>
            <a:r>
              <a:rPr lang="en-US" b="1" dirty="0" smtClean="0">
                <a:latin typeface="Arial" panose="020B0604020202020204" pitchFamily="34" charset="0"/>
                <a:cs typeface="Arial" panose="020B0604020202020204" pitchFamily="34" charset="0"/>
              </a:rPr>
              <a:t>IMPLEMENTATION OF NEW TECHNOLOGY</a:t>
            </a:r>
          </a:p>
        </p:txBody>
      </p:sp>
    </p:spTree>
    <p:extLst>
      <p:ext uri="{BB962C8B-B14F-4D97-AF65-F5344CB8AC3E}">
        <p14:creationId xmlns:p14="http://schemas.microsoft.com/office/powerpoint/2010/main" val="30702722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idx="1"/>
          </p:nvPr>
        </p:nvSpPr>
        <p:spPr>
          <a:xfrm>
            <a:off x="457200" y="1005840"/>
            <a:ext cx="8229600" cy="4572000"/>
          </a:xfrm>
        </p:spPr>
        <p:txBody>
          <a:bodyPr/>
          <a:lstStyle/>
          <a:p>
            <a:pPr eaLnBrk="1" hangingPunct="1"/>
            <a:r>
              <a:rPr lang="en-US" sz="2400" dirty="0" smtClean="0"/>
              <a:t>Guidelines</a:t>
            </a:r>
          </a:p>
          <a:p>
            <a:pPr lvl="1" eaLnBrk="1" hangingPunct="1"/>
            <a:r>
              <a:rPr lang="en-US" sz="2000" dirty="0" smtClean="0"/>
              <a:t>Take advantage of advances in technology</a:t>
            </a:r>
          </a:p>
          <a:p>
            <a:pPr lvl="1" eaLnBrk="1" hangingPunct="1"/>
            <a:r>
              <a:rPr lang="en-US" sz="2000" dirty="0" smtClean="0"/>
              <a:t>Streamline the standards development or code case process so that new technology can be implemented</a:t>
            </a:r>
          </a:p>
          <a:p>
            <a:pPr eaLnBrk="1" hangingPunct="1">
              <a:buFontTx/>
              <a:buNone/>
            </a:pPr>
            <a:endParaRPr lang="en-US" dirty="0" smtClean="0"/>
          </a:p>
        </p:txBody>
      </p:sp>
      <p:sp>
        <p:nvSpPr>
          <p:cNvPr id="4" name="Footer Placeholder 3"/>
          <p:cNvSpPr>
            <a:spLocks noGrp="1"/>
          </p:cNvSpPr>
          <p:nvPr>
            <p:ph type="ftr" sz="quarter" idx="10"/>
          </p:nvPr>
        </p:nvSpPr>
        <p:spPr/>
        <p:txBody>
          <a:bodyPr/>
          <a:lstStyle/>
          <a:p>
            <a:pPr>
              <a:defRPr/>
            </a:pPr>
            <a:r>
              <a:rPr lang="en-US" smtClean="0"/>
              <a:t>ASME S&amp;C Training Module C3 Torts</a:t>
            </a:r>
            <a:endParaRPr lang="en-US"/>
          </a:p>
        </p:txBody>
      </p:sp>
      <p:sp>
        <p:nvSpPr>
          <p:cNvPr id="5" name="Slide Number Placeholder 4"/>
          <p:cNvSpPr>
            <a:spLocks noGrp="1"/>
          </p:cNvSpPr>
          <p:nvPr>
            <p:ph type="sldNum" sz="quarter" idx="11"/>
          </p:nvPr>
        </p:nvSpPr>
        <p:spPr/>
        <p:txBody>
          <a:bodyPr/>
          <a:lstStyle/>
          <a:p>
            <a:pPr>
              <a:defRPr/>
            </a:pPr>
            <a:fld id="{39E0E0E7-DBE3-44C8-AF10-1C9CA967771A}" type="slidenum">
              <a:rPr lang="en-US"/>
              <a:pPr>
                <a:defRPr/>
              </a:pPr>
              <a:t>22</a:t>
            </a:fld>
            <a:endParaRPr lang="en-US"/>
          </a:p>
        </p:txBody>
      </p:sp>
      <p:sp>
        <p:nvSpPr>
          <p:cNvPr id="47109" name="Rectangle 2"/>
          <p:cNvSpPr>
            <a:spLocks noGrp="1" noChangeArrowheads="1"/>
          </p:cNvSpPr>
          <p:nvPr>
            <p:ph type="title"/>
          </p:nvPr>
        </p:nvSpPr>
        <p:spPr>
          <a:xfrm>
            <a:off x="457200" y="274638"/>
            <a:ext cx="8229600" cy="457200"/>
          </a:xfrm>
        </p:spPr>
        <p:txBody>
          <a:bodyPr/>
          <a:lstStyle/>
          <a:p>
            <a:pPr eaLnBrk="1" hangingPunct="1"/>
            <a:r>
              <a:rPr lang="en-US" b="1" dirty="0" smtClean="0">
                <a:latin typeface="Arial" panose="020B0604020202020204" pitchFamily="34" charset="0"/>
                <a:cs typeface="Arial" panose="020B0604020202020204" pitchFamily="34" charset="0"/>
              </a:rPr>
              <a:t>AVOIDING CLAIMS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idx="1"/>
          </p:nvPr>
        </p:nvSpPr>
        <p:spPr>
          <a:xfrm>
            <a:off x="457200" y="1005840"/>
            <a:ext cx="8229600" cy="4572000"/>
          </a:xfrm>
        </p:spPr>
        <p:txBody>
          <a:bodyPr/>
          <a:lstStyle/>
          <a:p>
            <a:pPr eaLnBrk="1" hangingPunct="1">
              <a:buFont typeface="Arial" panose="020B0604020202020204" pitchFamily="34" charset="0"/>
              <a:buChar char="•"/>
            </a:pPr>
            <a:r>
              <a:rPr lang="en-US" sz="2000" dirty="0" smtClean="0"/>
              <a:t>Torts are civil wrongs recognized as grounds for a lawsuit filed by an injured party </a:t>
            </a:r>
          </a:p>
          <a:p>
            <a:pPr eaLnBrk="1" hangingPunct="1">
              <a:buFont typeface="Arial" panose="020B0604020202020204" pitchFamily="34" charset="0"/>
              <a:buChar char="•"/>
            </a:pPr>
            <a:r>
              <a:rPr lang="en-US" sz="2000" dirty="0" smtClean="0"/>
              <a:t>Care should be taken to avoid potential claims by carefully weighing all views and using best professional judgment in the development of a standards</a:t>
            </a:r>
          </a:p>
          <a:p>
            <a:pPr eaLnBrk="1" hangingPunct="1">
              <a:buFont typeface="Arial" panose="020B0604020202020204" pitchFamily="34" charset="0"/>
              <a:buChar char="•"/>
            </a:pPr>
            <a:r>
              <a:rPr lang="en-US" sz="2000" dirty="0" smtClean="0"/>
              <a:t>In administration of product certification programs, Reviews and surveys must be carried out by competent and qualified personnel and ASME must act promptly, within the limits of due process,  upon the receipt of a report of non-conformance</a:t>
            </a:r>
          </a:p>
          <a:p>
            <a:pPr eaLnBrk="1" hangingPunct="1">
              <a:buFont typeface="Arial" panose="020B0604020202020204" pitchFamily="34" charset="0"/>
              <a:buChar char="•"/>
            </a:pPr>
            <a:r>
              <a:rPr lang="en-US" sz="2000" dirty="0"/>
              <a:t>To avoid Tort problems due to timely implementation of new technology take advantage of advances in technology and streamline the standards development process so that new technology can be </a:t>
            </a:r>
            <a:r>
              <a:rPr lang="en-US" sz="2000" dirty="0" smtClean="0"/>
              <a:t>implemented</a:t>
            </a:r>
            <a:endParaRPr lang="en-US" sz="2000" dirty="0"/>
          </a:p>
          <a:p>
            <a:pPr eaLnBrk="1" hangingPunct="1">
              <a:buFont typeface="Arial" panose="020B0604020202020204" pitchFamily="34" charset="0"/>
              <a:buChar char="•"/>
            </a:pPr>
            <a:endParaRPr lang="en-US" sz="2000" dirty="0" smtClean="0"/>
          </a:p>
        </p:txBody>
      </p:sp>
      <p:sp>
        <p:nvSpPr>
          <p:cNvPr id="4" name="Footer Placeholder 3"/>
          <p:cNvSpPr>
            <a:spLocks noGrp="1"/>
          </p:cNvSpPr>
          <p:nvPr>
            <p:ph type="ftr" sz="quarter" idx="10"/>
          </p:nvPr>
        </p:nvSpPr>
        <p:spPr/>
        <p:txBody>
          <a:bodyPr/>
          <a:lstStyle/>
          <a:p>
            <a:pPr>
              <a:defRPr/>
            </a:pPr>
            <a:r>
              <a:rPr lang="en-US" smtClean="0"/>
              <a:t>ASME S&amp;C Training Module C3 Torts</a:t>
            </a:r>
            <a:endParaRPr lang="en-US"/>
          </a:p>
        </p:txBody>
      </p:sp>
      <p:sp>
        <p:nvSpPr>
          <p:cNvPr id="5" name="Slide Number Placeholder 4"/>
          <p:cNvSpPr>
            <a:spLocks noGrp="1"/>
          </p:cNvSpPr>
          <p:nvPr>
            <p:ph type="sldNum" sz="quarter" idx="11"/>
          </p:nvPr>
        </p:nvSpPr>
        <p:spPr/>
        <p:txBody>
          <a:bodyPr/>
          <a:lstStyle/>
          <a:p>
            <a:pPr>
              <a:defRPr/>
            </a:pPr>
            <a:fld id="{9EC6540B-8A90-4032-9973-A7ED56FCA2E3}" type="slidenum">
              <a:rPr lang="en-US"/>
              <a:pPr>
                <a:defRPr/>
              </a:pPr>
              <a:t>23</a:t>
            </a:fld>
            <a:endParaRPr lang="en-US"/>
          </a:p>
        </p:txBody>
      </p:sp>
      <p:sp>
        <p:nvSpPr>
          <p:cNvPr id="49157" name="Rectangle 2"/>
          <p:cNvSpPr>
            <a:spLocks noGrp="1" noChangeArrowheads="1"/>
          </p:cNvSpPr>
          <p:nvPr>
            <p:ph type="title"/>
          </p:nvPr>
        </p:nvSpPr>
        <p:spPr>
          <a:xfrm>
            <a:off x="457200" y="274638"/>
            <a:ext cx="8229600" cy="457200"/>
          </a:xfrm>
        </p:spPr>
        <p:txBody>
          <a:bodyPr/>
          <a:lstStyle/>
          <a:p>
            <a:pPr eaLnBrk="1" hangingPunct="1"/>
            <a:r>
              <a:rPr lang="en-US" b="1" dirty="0" smtClean="0">
                <a:latin typeface="Arial" panose="020B0604020202020204" pitchFamily="34" charset="0"/>
                <a:cs typeface="Arial" panose="020B0604020202020204" pitchFamily="34" charset="0"/>
              </a:rPr>
              <a:t>MODULE SUMMARY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1"/>
          <p:cNvSpPr>
            <a:spLocks noGrp="1"/>
          </p:cNvSpPr>
          <p:nvPr>
            <p:ph idx="1"/>
          </p:nvPr>
        </p:nvSpPr>
        <p:spPr>
          <a:xfrm>
            <a:off x="457200" y="1005840"/>
            <a:ext cx="8229600" cy="4572000"/>
          </a:xfrm>
        </p:spPr>
        <p:txBody>
          <a:bodyPr/>
          <a:lstStyle/>
          <a:p>
            <a:pPr eaLnBrk="1" hangingPunct="1"/>
            <a:r>
              <a:rPr lang="en-US" sz="2400" dirty="0" smtClean="0"/>
              <a:t>A Guide to Tort Compliance for ASME Volunteer and Staff Members</a:t>
            </a:r>
          </a:p>
          <a:p>
            <a:pPr marL="400050" lvl="1" indent="0" eaLnBrk="1" hangingPunct="1">
              <a:buNone/>
            </a:pPr>
            <a:r>
              <a:rPr lang="en-US" sz="1800" dirty="0" smtClean="0">
                <a:solidFill>
                  <a:srgbClr val="FF0000"/>
                </a:solidFill>
                <a:hlinkClick r:id="rId3"/>
              </a:rPr>
              <a:t>https</a:t>
            </a:r>
            <a:r>
              <a:rPr lang="en-US" sz="1800" dirty="0">
                <a:solidFill>
                  <a:srgbClr val="FF0000"/>
                </a:solidFill>
                <a:hlinkClick r:id="rId3"/>
              </a:rPr>
              <a:t>://</a:t>
            </a:r>
            <a:r>
              <a:rPr lang="en-US" sz="1800" dirty="0" smtClean="0">
                <a:solidFill>
                  <a:srgbClr val="FF0000"/>
                </a:solidFill>
                <a:hlinkClick r:id="rId3"/>
              </a:rPr>
              <a:t>cstools.asme.org/csconnect/NewMemberResources.cfm</a:t>
            </a:r>
            <a:r>
              <a:rPr lang="en-US" sz="1800" dirty="0" smtClean="0">
                <a:solidFill>
                  <a:srgbClr val="FF0000"/>
                </a:solidFill>
              </a:rPr>
              <a:t> </a:t>
            </a:r>
            <a:endParaRPr lang="en-US" dirty="0" smtClean="0"/>
          </a:p>
        </p:txBody>
      </p:sp>
      <p:sp>
        <p:nvSpPr>
          <p:cNvPr id="3" name="Footer Placeholder 2"/>
          <p:cNvSpPr>
            <a:spLocks noGrp="1"/>
          </p:cNvSpPr>
          <p:nvPr>
            <p:ph type="ftr" sz="quarter" idx="10"/>
          </p:nvPr>
        </p:nvSpPr>
        <p:spPr/>
        <p:txBody>
          <a:bodyPr/>
          <a:lstStyle/>
          <a:p>
            <a:pPr>
              <a:defRPr/>
            </a:pPr>
            <a:r>
              <a:rPr lang="en-US" smtClean="0"/>
              <a:t>ASME S&amp;C Training Module C3 Torts</a:t>
            </a:r>
            <a:endParaRPr lang="en-US"/>
          </a:p>
        </p:txBody>
      </p:sp>
      <p:sp>
        <p:nvSpPr>
          <p:cNvPr id="4" name="Slide Number Placeholder 3"/>
          <p:cNvSpPr>
            <a:spLocks noGrp="1"/>
          </p:cNvSpPr>
          <p:nvPr>
            <p:ph type="sldNum" sz="quarter" idx="11"/>
          </p:nvPr>
        </p:nvSpPr>
        <p:spPr/>
        <p:txBody>
          <a:bodyPr/>
          <a:lstStyle/>
          <a:p>
            <a:pPr>
              <a:defRPr/>
            </a:pPr>
            <a:fld id="{FF0A9D17-7354-405B-B717-00714A3DE75F}" type="slidenum">
              <a:rPr lang="en-US"/>
              <a:pPr>
                <a:defRPr/>
              </a:pPr>
              <a:t>24</a:t>
            </a:fld>
            <a:endParaRPr lang="en-US"/>
          </a:p>
        </p:txBody>
      </p:sp>
      <p:sp>
        <p:nvSpPr>
          <p:cNvPr id="53253" name="Title 4"/>
          <p:cNvSpPr>
            <a:spLocks noGrp="1"/>
          </p:cNvSpPr>
          <p:nvPr>
            <p:ph type="title"/>
          </p:nvPr>
        </p:nvSpPr>
        <p:spPr>
          <a:xfrm>
            <a:off x="457200" y="274638"/>
            <a:ext cx="8229600" cy="457200"/>
          </a:xfrm>
        </p:spPr>
        <p:txBody>
          <a:bodyPr/>
          <a:lstStyle/>
          <a:p>
            <a:pPr eaLnBrk="1" hangingPunct="1"/>
            <a:r>
              <a:rPr lang="en-US" b="1" dirty="0" smtClean="0">
                <a:latin typeface="Arial" panose="020B0604020202020204" pitchFamily="34" charset="0"/>
                <a:cs typeface="Arial" panose="020B0604020202020204" pitchFamily="34" charset="0"/>
              </a:rPr>
              <a:t>REFERENCES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1"/>
          <p:cNvSpPr>
            <a:spLocks noGrp="1"/>
          </p:cNvSpPr>
          <p:nvPr>
            <p:ph type="ftr" sz="quarter" idx="10"/>
          </p:nvPr>
        </p:nvSpPr>
        <p:spPr/>
        <p:txBody>
          <a:bodyPr/>
          <a:lstStyle/>
          <a:p>
            <a:pPr>
              <a:defRPr/>
            </a:pPr>
            <a:r>
              <a:rPr lang="en-US" smtClean="0"/>
              <a:t>ASME S&amp;C Training Module C3 Torts</a:t>
            </a:r>
            <a:endParaRPr lang="en-US" dirty="0"/>
          </a:p>
        </p:txBody>
      </p:sp>
      <p:sp>
        <p:nvSpPr>
          <p:cNvPr id="2" name="Slide Number Placeholder 1"/>
          <p:cNvSpPr>
            <a:spLocks noGrp="1"/>
          </p:cNvSpPr>
          <p:nvPr>
            <p:ph type="sldNum" sz="quarter" idx="11"/>
          </p:nvPr>
        </p:nvSpPr>
        <p:spPr/>
        <p:txBody>
          <a:bodyPr/>
          <a:lstStyle/>
          <a:p>
            <a:pPr>
              <a:defRPr/>
            </a:pPr>
            <a:fld id="{E581F5DA-B283-4218-8B81-38FE1209E304}" type="slidenum">
              <a:rPr lang="en-US" smtClean="0"/>
              <a:pPr>
                <a:defRPr/>
              </a:pPr>
              <a:t>2</a:t>
            </a:fld>
            <a:endParaRPr lang="en-US"/>
          </a:p>
        </p:txBody>
      </p:sp>
      <p:sp>
        <p:nvSpPr>
          <p:cNvPr id="8196" name="Rectangle 2"/>
          <p:cNvSpPr>
            <a:spLocks noGrp="1" noChangeArrowheads="1"/>
          </p:cNvSpPr>
          <p:nvPr>
            <p:ph type="title" idx="4294967295"/>
          </p:nvPr>
        </p:nvSpPr>
        <p:spPr>
          <a:xfrm>
            <a:off x="914400" y="274320"/>
            <a:ext cx="7315200" cy="457200"/>
          </a:xfrm>
        </p:spPr>
        <p:txBody>
          <a:bodyPr/>
          <a:lstStyle/>
          <a:p>
            <a:pPr eaLnBrk="1" hangingPunct="1"/>
            <a:r>
              <a:rPr lang="en-US" b="1" dirty="0" smtClean="0">
                <a:latin typeface="Arial" panose="020B0604020202020204" pitchFamily="34" charset="0"/>
                <a:cs typeface="Arial" panose="020B0604020202020204" pitchFamily="34" charset="0"/>
              </a:rPr>
              <a:t>REVISIONS</a:t>
            </a:r>
          </a:p>
        </p:txBody>
      </p:sp>
      <p:sp>
        <p:nvSpPr>
          <p:cNvPr id="8200" name="Rectangle 9"/>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endParaRPr lang="en-US" sz="1600" b="1">
              <a:latin typeface="Arial" panose="020B0604020202020204" pitchFamily="34" charset="0"/>
            </a:endParaRPr>
          </a:p>
        </p:txBody>
      </p:sp>
      <p:sp>
        <p:nvSpPr>
          <p:cNvPr id="8201"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lgn="ctr">
              <a:spcBef>
                <a:spcPct val="0"/>
              </a:spcBef>
              <a:buFontTx/>
              <a:buNone/>
            </a:pPr>
            <a:endParaRPr lang="en-US" sz="1600" b="1">
              <a:solidFill>
                <a:schemeClr val="bg1"/>
              </a:solidFill>
              <a:latin typeface="Arial" panose="020B0604020202020204" pitchFamily="34" charset="0"/>
            </a:endParaRPr>
          </a:p>
          <a:p>
            <a:pPr algn="ctr">
              <a:spcBef>
                <a:spcPct val="0"/>
              </a:spcBef>
              <a:buFontTx/>
              <a:buNone/>
            </a:pPr>
            <a:endParaRPr lang="en-US" sz="1600" b="1">
              <a:solidFill>
                <a:schemeClr val="bg1"/>
              </a:solidFill>
              <a:latin typeface="Arial" panose="020B0604020202020204"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val="2523330215"/>
              </p:ext>
            </p:extLst>
          </p:nvPr>
        </p:nvGraphicFramePr>
        <p:xfrm>
          <a:off x="457200" y="1280160"/>
          <a:ext cx="8229600" cy="1750824"/>
        </p:xfrm>
        <a:graphic>
          <a:graphicData uri="http://schemas.openxmlformats.org/drawingml/2006/table">
            <a:tbl>
              <a:tblPr firstRow="1" bandRow="1">
                <a:tableStyleId>{5C22544A-7EE6-4342-B048-85BDC9FD1C3A}</a:tableStyleId>
              </a:tblPr>
              <a:tblGrid>
                <a:gridCol w="1475117"/>
                <a:gridCol w="6754483"/>
              </a:tblGrid>
              <a:tr h="261689">
                <a:tc>
                  <a:txBody>
                    <a:bodyPr/>
                    <a:lstStyle/>
                    <a:p>
                      <a:r>
                        <a:rPr lang="en-US" sz="1600" u="sng" dirty="0" smtClean="0">
                          <a:solidFill>
                            <a:srgbClr val="003399"/>
                          </a:solidFill>
                          <a:latin typeface="Arial" panose="020B0604020202020204" pitchFamily="34" charset="0"/>
                          <a:cs typeface="Arial" panose="020B0604020202020204" pitchFamily="34" charset="0"/>
                        </a:rPr>
                        <a:t>Date</a:t>
                      </a:r>
                      <a:endParaRPr lang="en-US" sz="1600" u="sng"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r>
                        <a:rPr lang="en-US" sz="1600" u="sng" dirty="0" smtClean="0">
                          <a:solidFill>
                            <a:srgbClr val="003399"/>
                          </a:solidFill>
                          <a:latin typeface="Arial" panose="020B0604020202020204" pitchFamily="34" charset="0"/>
                          <a:cs typeface="Arial" panose="020B0604020202020204" pitchFamily="34" charset="0"/>
                        </a:rPr>
                        <a:t>Change</a:t>
                      </a:r>
                      <a:endParaRPr lang="en-US" sz="1600" u="sng"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r>
              <a:tr h="290136">
                <a:tc>
                  <a:txBody>
                    <a:bodyPr/>
                    <a:lstStyle/>
                    <a:p>
                      <a:r>
                        <a:rPr lang="en-US" sz="1600" u="none" dirty="0" smtClean="0">
                          <a:solidFill>
                            <a:srgbClr val="003399"/>
                          </a:solidFill>
                          <a:latin typeface="Arial" panose="020B0604020202020204" pitchFamily="34" charset="0"/>
                          <a:cs typeface="Arial" panose="020B0604020202020204" pitchFamily="34" charset="0"/>
                        </a:rPr>
                        <a:t>10/24/18</a:t>
                      </a:r>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600" u="none" dirty="0" smtClean="0">
                          <a:solidFill>
                            <a:srgbClr val="003399"/>
                          </a:solidFill>
                          <a:latin typeface="Arial" panose="020B0604020202020204" pitchFamily="34" charset="0"/>
                          <a:cs typeface="Arial" panose="020B0604020202020204" pitchFamily="34" charset="0"/>
                        </a:rPr>
                        <a:t>Slides</a:t>
                      </a:r>
                      <a:r>
                        <a:rPr lang="en-US" altLang="en-US" sz="1600" u="none" baseline="0" dirty="0" smtClean="0">
                          <a:solidFill>
                            <a:srgbClr val="003399"/>
                          </a:solidFill>
                          <a:latin typeface="Arial" panose="020B0604020202020204" pitchFamily="34" charset="0"/>
                          <a:cs typeface="Arial" panose="020B0604020202020204" pitchFamily="34" charset="0"/>
                        </a:rPr>
                        <a:t> 11 and 12 revised</a:t>
                      </a:r>
                      <a:endParaRPr lang="en-US" altLang="en-US" sz="1600" u="none" dirty="0" smtClean="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r>
              <a:tr h="290136">
                <a:tc>
                  <a:txBody>
                    <a:bodyPr/>
                    <a:lstStyle/>
                    <a:p>
                      <a:r>
                        <a:rPr lang="en-US" sz="1600" u="none" dirty="0" smtClean="0">
                          <a:solidFill>
                            <a:srgbClr val="003399"/>
                          </a:solidFill>
                          <a:latin typeface="Arial" panose="020B0604020202020204" pitchFamily="34" charset="0"/>
                          <a:cs typeface="Arial" panose="020B0604020202020204" pitchFamily="34" charset="0"/>
                        </a:rPr>
                        <a:t>01/06/16</a:t>
                      </a:r>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smtClean="0">
                          <a:solidFill>
                            <a:srgbClr val="003399"/>
                          </a:solidFill>
                          <a:latin typeface="Arial" panose="020B0604020202020204" pitchFamily="34" charset="0"/>
                          <a:cs typeface="Arial" panose="020B0604020202020204" pitchFamily="34" charset="0"/>
                        </a:rPr>
                        <a:t>Reformatted entirely and revised or added notes throughout. Revised slides 3, 6, 11, 22 and 23</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501144">
                <a:tc>
                  <a:txBody>
                    <a:bodyPr/>
                    <a:lstStyle/>
                    <a:p>
                      <a:r>
                        <a:rPr lang="en-US" sz="1600" u="none" smtClean="0">
                          <a:solidFill>
                            <a:srgbClr val="003399"/>
                          </a:solidFill>
                          <a:latin typeface="Arial" panose="020B0604020202020204" pitchFamily="34" charset="0"/>
                          <a:cs typeface="Arial" panose="020B0604020202020204" pitchFamily="34" charset="0"/>
                        </a:rPr>
                        <a:t>07/07/08</a:t>
                      </a:r>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smtClean="0">
                          <a:solidFill>
                            <a:srgbClr val="003399"/>
                          </a:solidFill>
                          <a:latin typeface="Arial" panose="020B0604020202020204" pitchFamily="34" charset="0"/>
                          <a:cs typeface="Arial" panose="020B0604020202020204" pitchFamily="34" charset="0"/>
                        </a:rPr>
                        <a:t>Revised entirely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1"/>
          </p:nvPr>
        </p:nvSpPr>
        <p:spPr>
          <a:xfrm>
            <a:off x="457200" y="1280160"/>
            <a:ext cx="8229600" cy="4572000"/>
          </a:xfrm>
        </p:spPr>
        <p:txBody>
          <a:bodyPr/>
          <a:lstStyle/>
          <a:p>
            <a:pPr marL="344488" indent="-298450" eaLnBrk="1" hangingPunct="1">
              <a:buFontTx/>
              <a:buNone/>
            </a:pPr>
            <a:r>
              <a:rPr lang="en-US" sz="2400" dirty="0" smtClean="0"/>
              <a:t>At the end of this module you will be able to: </a:t>
            </a:r>
          </a:p>
          <a:p>
            <a:pPr lvl="1" eaLnBrk="1" hangingPunct="1">
              <a:buFont typeface="Arial" panose="020B0604020202020204" pitchFamily="34" charset="0"/>
              <a:buChar char="•"/>
            </a:pPr>
            <a:r>
              <a:rPr lang="en-US" sz="2000" dirty="0" smtClean="0"/>
              <a:t>Describe the potential tort issues that can arise in standards development and conformity assessment activities.</a:t>
            </a:r>
          </a:p>
          <a:p>
            <a:pPr lvl="1" eaLnBrk="1" hangingPunct="1">
              <a:buFont typeface="Arial" panose="020B0604020202020204" pitchFamily="34" charset="0"/>
              <a:buChar char="•"/>
            </a:pPr>
            <a:r>
              <a:rPr lang="en-US" sz="2000" dirty="0" smtClean="0"/>
              <a:t>Understand the potential Tort problems in the timely implementation of new technology.</a:t>
            </a:r>
          </a:p>
          <a:p>
            <a:pPr lvl="1" eaLnBrk="1" hangingPunct="1">
              <a:buFont typeface="Arial" panose="020B0604020202020204" pitchFamily="34" charset="0"/>
              <a:buChar char="•"/>
            </a:pPr>
            <a:r>
              <a:rPr lang="en-US" sz="2000" dirty="0" smtClean="0"/>
              <a:t>Understand the actions you need to take to avoid tort claims.</a:t>
            </a:r>
          </a:p>
          <a:p>
            <a:pPr lvl="1" eaLnBrk="1" hangingPunct="1"/>
            <a:endParaRPr lang="en-US" dirty="0" smtClean="0"/>
          </a:p>
        </p:txBody>
      </p:sp>
      <p:sp>
        <p:nvSpPr>
          <p:cNvPr id="4" name="Footer Placeholder 3"/>
          <p:cNvSpPr>
            <a:spLocks noGrp="1"/>
          </p:cNvSpPr>
          <p:nvPr>
            <p:ph type="ftr" sz="quarter" idx="10"/>
          </p:nvPr>
        </p:nvSpPr>
        <p:spPr/>
        <p:txBody>
          <a:bodyPr/>
          <a:lstStyle/>
          <a:p>
            <a:pPr>
              <a:defRPr/>
            </a:pPr>
            <a:r>
              <a:rPr lang="en-US" smtClean="0"/>
              <a:t>ASME S&amp;C Training Module C3 Torts</a:t>
            </a:r>
            <a:endParaRPr lang="en-US"/>
          </a:p>
        </p:txBody>
      </p:sp>
      <p:sp>
        <p:nvSpPr>
          <p:cNvPr id="5" name="Slide Number Placeholder 4"/>
          <p:cNvSpPr>
            <a:spLocks noGrp="1"/>
          </p:cNvSpPr>
          <p:nvPr>
            <p:ph type="sldNum" sz="quarter" idx="11"/>
          </p:nvPr>
        </p:nvSpPr>
        <p:spPr/>
        <p:txBody>
          <a:bodyPr/>
          <a:lstStyle/>
          <a:p>
            <a:pPr>
              <a:defRPr/>
            </a:pPr>
            <a:fld id="{7C44501C-F4C2-45BF-8F2C-13B0FEF2E188}" type="slidenum">
              <a:rPr lang="en-US"/>
              <a:pPr>
                <a:defRPr/>
              </a:pPr>
              <a:t>3</a:t>
            </a:fld>
            <a:endParaRPr lang="en-US"/>
          </a:p>
        </p:txBody>
      </p:sp>
      <p:sp>
        <p:nvSpPr>
          <p:cNvPr id="10245"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Arial" panose="020B0604020202020204" pitchFamily="34" charset="0"/>
                <a:cs typeface="Arial" panose="020B0604020202020204" pitchFamily="34" charset="0"/>
              </a:rPr>
              <a:t>LEARNING OBJECTIVES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457200" y="1005840"/>
            <a:ext cx="8229600" cy="4846320"/>
          </a:xfrm>
        </p:spPr>
        <p:txBody>
          <a:bodyPr/>
          <a:lstStyle/>
          <a:p>
            <a:pPr marL="609600" indent="-609600" eaLnBrk="1" hangingPunct="1">
              <a:buFontTx/>
              <a:buAutoNum type="romanUcPeriod"/>
            </a:pPr>
            <a:r>
              <a:rPr lang="en-US" sz="2400" dirty="0" smtClean="0"/>
              <a:t>What is a Tort?</a:t>
            </a:r>
          </a:p>
          <a:p>
            <a:pPr marL="609600" indent="-609600" eaLnBrk="1" hangingPunct="1">
              <a:buFontTx/>
              <a:buAutoNum type="romanUcPeriod"/>
            </a:pPr>
            <a:r>
              <a:rPr lang="en-US" sz="2400" dirty="0" smtClean="0"/>
              <a:t>Potential Tort Issues in Standards Development</a:t>
            </a:r>
          </a:p>
          <a:p>
            <a:pPr marL="609600" indent="-609600" eaLnBrk="1" hangingPunct="1">
              <a:buFontTx/>
              <a:buAutoNum type="romanUcPeriod"/>
            </a:pPr>
            <a:r>
              <a:rPr lang="en-US" sz="2400" dirty="0" smtClean="0"/>
              <a:t>Potential Tort Issues in Conformity Assessment</a:t>
            </a:r>
          </a:p>
          <a:p>
            <a:pPr marL="609600" indent="-609600" eaLnBrk="1" hangingPunct="1">
              <a:buFontTx/>
              <a:buAutoNum type="romanUcPeriod"/>
            </a:pPr>
            <a:r>
              <a:rPr lang="en-US" sz="2400" dirty="0" smtClean="0"/>
              <a:t>Potential Tort Issues in the Implementation of New Technology</a:t>
            </a:r>
          </a:p>
        </p:txBody>
      </p:sp>
      <p:sp>
        <p:nvSpPr>
          <p:cNvPr id="4" name="Footer Placeholder 3"/>
          <p:cNvSpPr>
            <a:spLocks noGrp="1"/>
          </p:cNvSpPr>
          <p:nvPr>
            <p:ph type="ftr" sz="quarter" idx="10"/>
          </p:nvPr>
        </p:nvSpPr>
        <p:spPr/>
        <p:txBody>
          <a:bodyPr/>
          <a:lstStyle/>
          <a:p>
            <a:pPr>
              <a:defRPr/>
            </a:pPr>
            <a:r>
              <a:rPr lang="en-US" smtClean="0"/>
              <a:t>ASME S&amp;C Training Module C3 Torts</a:t>
            </a:r>
            <a:endParaRPr lang="en-US"/>
          </a:p>
        </p:txBody>
      </p:sp>
      <p:sp>
        <p:nvSpPr>
          <p:cNvPr id="5" name="Slide Number Placeholder 4"/>
          <p:cNvSpPr>
            <a:spLocks noGrp="1"/>
          </p:cNvSpPr>
          <p:nvPr>
            <p:ph type="sldNum" sz="quarter" idx="11"/>
          </p:nvPr>
        </p:nvSpPr>
        <p:spPr/>
        <p:txBody>
          <a:bodyPr/>
          <a:lstStyle/>
          <a:p>
            <a:pPr>
              <a:defRPr/>
            </a:pPr>
            <a:fld id="{28B41956-55FF-4D2F-9D98-FCF32617B165}" type="slidenum">
              <a:rPr lang="en-US"/>
              <a:pPr>
                <a:defRPr/>
              </a:pPr>
              <a:t>4</a:t>
            </a:fld>
            <a:endParaRPr lang="en-US"/>
          </a:p>
        </p:txBody>
      </p:sp>
      <p:sp>
        <p:nvSpPr>
          <p:cNvPr id="12293" name="Rectangle 2"/>
          <p:cNvSpPr>
            <a:spLocks noGrp="1" noChangeArrowheads="1"/>
          </p:cNvSpPr>
          <p:nvPr>
            <p:ph type="title"/>
          </p:nvPr>
        </p:nvSpPr>
        <p:spPr>
          <a:xfrm>
            <a:off x="914400" y="274638"/>
            <a:ext cx="7315200" cy="457200"/>
          </a:xfrm>
        </p:spPr>
        <p:txBody>
          <a:bodyPr/>
          <a:lstStyle/>
          <a:p>
            <a:pPr eaLnBrk="1" hangingPunct="1"/>
            <a:r>
              <a:rPr lang="en-US" b="1" dirty="0" smtClean="0">
                <a:latin typeface="Arial" panose="020B0604020202020204" pitchFamily="34" charset="0"/>
                <a:cs typeface="Arial" panose="020B0604020202020204" pitchFamily="34" charset="0"/>
              </a:rPr>
              <a:t>MODULE OUTLINE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14400" y="3200400"/>
            <a:ext cx="7315200" cy="457200"/>
          </a:xfrm>
        </p:spPr>
        <p:txBody>
          <a:bodyPr/>
          <a:lstStyle/>
          <a:p>
            <a:pPr eaLnBrk="1" hangingPunct="1"/>
            <a:r>
              <a:rPr lang="en-US" b="1" dirty="0" smtClean="0">
                <a:latin typeface="Arial" panose="020B0604020202020204" pitchFamily="34" charset="0"/>
                <a:cs typeface="Arial" panose="020B0604020202020204" pitchFamily="34" charset="0"/>
              </a:rPr>
              <a:t>I. WHAT IS A TORT?</a:t>
            </a:r>
          </a:p>
        </p:txBody>
      </p:sp>
      <p:sp>
        <p:nvSpPr>
          <p:cNvPr id="3" name="Footer Placeholder 2"/>
          <p:cNvSpPr>
            <a:spLocks noGrp="1"/>
          </p:cNvSpPr>
          <p:nvPr>
            <p:ph type="ftr" sz="quarter" idx="10"/>
          </p:nvPr>
        </p:nvSpPr>
        <p:spPr/>
        <p:txBody>
          <a:bodyPr/>
          <a:lstStyle/>
          <a:p>
            <a:pPr>
              <a:defRPr/>
            </a:pPr>
            <a:r>
              <a:rPr lang="en-US" smtClean="0"/>
              <a:t>ASME S&amp;C Training Module C3 Torts</a:t>
            </a:r>
            <a:endParaRPr lang="en-US"/>
          </a:p>
        </p:txBody>
      </p:sp>
      <p:sp>
        <p:nvSpPr>
          <p:cNvPr id="4" name="Slide Number Placeholder 3"/>
          <p:cNvSpPr>
            <a:spLocks noGrp="1"/>
          </p:cNvSpPr>
          <p:nvPr>
            <p:ph type="sldNum" sz="quarter" idx="11"/>
          </p:nvPr>
        </p:nvSpPr>
        <p:spPr/>
        <p:txBody>
          <a:bodyPr/>
          <a:lstStyle/>
          <a:p>
            <a:pPr>
              <a:defRPr/>
            </a:pPr>
            <a:fld id="{7268359B-9554-498E-AFF4-1191E5B76B24}" type="slidenum">
              <a:rPr lang="en-US"/>
              <a:pPr>
                <a:defRPr/>
              </a:pPr>
              <a:t>5</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457200" y="1005840"/>
            <a:ext cx="8229600" cy="4846320"/>
          </a:xfrm>
        </p:spPr>
        <p:txBody>
          <a:bodyPr/>
          <a:lstStyle/>
          <a:p>
            <a:pPr eaLnBrk="1" hangingPunct="1">
              <a:defRPr/>
            </a:pPr>
            <a:r>
              <a:rPr lang="en-US" sz="2400" dirty="0" smtClean="0"/>
              <a:t>Definition</a:t>
            </a:r>
          </a:p>
          <a:p>
            <a:pPr lvl="1" eaLnBrk="1" hangingPunct="1">
              <a:spcBef>
                <a:spcPct val="50000"/>
              </a:spcBef>
              <a:defRPr/>
            </a:pPr>
            <a:r>
              <a:rPr lang="en-US" sz="2000" dirty="0" smtClean="0"/>
              <a:t>Civil wrongs, other than breach of contract,  recognized as grounds for a lawsuit filed by an injured party.</a:t>
            </a:r>
            <a:endParaRPr lang="en-US" sz="2000" dirty="0"/>
          </a:p>
          <a:p>
            <a:pPr eaLnBrk="1" hangingPunct="1">
              <a:spcBef>
                <a:spcPct val="50000"/>
              </a:spcBef>
              <a:defRPr/>
            </a:pPr>
            <a:r>
              <a:rPr lang="en-US" sz="2400" dirty="0" smtClean="0"/>
              <a:t>The three elements of a tort include:</a:t>
            </a:r>
          </a:p>
          <a:p>
            <a:pPr marL="914400" lvl="1" indent="-457200">
              <a:spcBef>
                <a:spcPct val="50000"/>
              </a:spcBef>
              <a:buFontTx/>
              <a:buAutoNum type="arabicParenR"/>
              <a:defRPr/>
            </a:pPr>
            <a:r>
              <a:rPr lang="en-US" sz="2000" dirty="0" smtClean="0"/>
              <a:t>Existence of legal duty</a:t>
            </a:r>
          </a:p>
          <a:p>
            <a:pPr marL="914400" lvl="1" indent="-457200">
              <a:spcBef>
                <a:spcPct val="50000"/>
              </a:spcBef>
              <a:buFontTx/>
              <a:buAutoNum type="arabicParenR"/>
              <a:defRPr/>
            </a:pPr>
            <a:r>
              <a:rPr lang="en-US" sz="2000" dirty="0" smtClean="0"/>
              <a:t>Breach of duty</a:t>
            </a:r>
          </a:p>
          <a:p>
            <a:pPr marL="914400" lvl="1" indent="-457200">
              <a:spcBef>
                <a:spcPct val="50000"/>
              </a:spcBef>
              <a:buFontTx/>
              <a:buAutoNum type="arabicParenR"/>
              <a:defRPr/>
            </a:pPr>
            <a:r>
              <a:rPr lang="en-US" sz="2000" dirty="0" smtClean="0"/>
              <a:t>Damage as approximate cause of the breach.</a:t>
            </a:r>
          </a:p>
        </p:txBody>
      </p:sp>
      <p:sp>
        <p:nvSpPr>
          <p:cNvPr id="4" name="Footer Placeholder 3"/>
          <p:cNvSpPr>
            <a:spLocks noGrp="1"/>
          </p:cNvSpPr>
          <p:nvPr>
            <p:ph type="ftr" sz="quarter" idx="10"/>
          </p:nvPr>
        </p:nvSpPr>
        <p:spPr/>
        <p:txBody>
          <a:bodyPr/>
          <a:lstStyle/>
          <a:p>
            <a:pPr>
              <a:defRPr/>
            </a:pPr>
            <a:r>
              <a:rPr lang="en-US" smtClean="0"/>
              <a:t>ASME S&amp;C Training Module C3 Torts</a:t>
            </a:r>
            <a:endParaRPr lang="en-US"/>
          </a:p>
        </p:txBody>
      </p:sp>
      <p:sp>
        <p:nvSpPr>
          <p:cNvPr id="5" name="Slide Number Placeholder 4"/>
          <p:cNvSpPr>
            <a:spLocks noGrp="1"/>
          </p:cNvSpPr>
          <p:nvPr>
            <p:ph type="sldNum" sz="quarter" idx="11"/>
          </p:nvPr>
        </p:nvSpPr>
        <p:spPr/>
        <p:txBody>
          <a:bodyPr/>
          <a:lstStyle/>
          <a:p>
            <a:pPr>
              <a:defRPr/>
            </a:pPr>
            <a:fld id="{A191B326-D0A4-4B9D-BFCF-1E438AE95490}" type="slidenum">
              <a:rPr lang="en-US"/>
              <a:pPr>
                <a:defRPr/>
              </a:pPr>
              <a:t>6</a:t>
            </a:fld>
            <a:endParaRPr lang="en-US"/>
          </a:p>
        </p:txBody>
      </p:sp>
      <p:sp>
        <p:nvSpPr>
          <p:cNvPr id="16389"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Arial" panose="020B0604020202020204" pitchFamily="34" charset="0"/>
                <a:cs typeface="Arial" panose="020B0604020202020204" pitchFamily="34" charset="0"/>
              </a:rPr>
              <a:t>WHAT IS A TORT?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457200" y="1005840"/>
            <a:ext cx="8229600" cy="4572000"/>
          </a:xfrm>
        </p:spPr>
        <p:txBody>
          <a:bodyPr/>
          <a:lstStyle/>
          <a:p>
            <a:pPr eaLnBrk="1" hangingPunct="1"/>
            <a:r>
              <a:rPr lang="en-US" sz="2400" dirty="0" smtClean="0"/>
              <a:t>Negligence Claims</a:t>
            </a:r>
          </a:p>
          <a:p>
            <a:pPr lvl="1" eaLnBrk="1" hangingPunct="1"/>
            <a:r>
              <a:rPr lang="en-US" sz="2000" dirty="0" smtClean="0"/>
              <a:t>Plaintiff must demonstrate that the defendant</a:t>
            </a:r>
          </a:p>
          <a:p>
            <a:pPr lvl="2" eaLnBrk="1" hangingPunct="1"/>
            <a:r>
              <a:rPr lang="en-US" dirty="0" smtClean="0"/>
              <a:t>Owed a duty of care</a:t>
            </a:r>
          </a:p>
          <a:p>
            <a:pPr lvl="2" eaLnBrk="1" hangingPunct="1">
              <a:spcBef>
                <a:spcPct val="10000"/>
              </a:spcBef>
            </a:pPr>
            <a:r>
              <a:rPr lang="en-US" dirty="0" smtClean="0"/>
              <a:t>Breached or failed to discharge duty</a:t>
            </a:r>
          </a:p>
          <a:p>
            <a:pPr lvl="2" eaLnBrk="1" hangingPunct="1">
              <a:spcBef>
                <a:spcPct val="10000"/>
              </a:spcBef>
            </a:pPr>
            <a:r>
              <a:rPr lang="en-US" dirty="0" smtClean="0"/>
              <a:t>Breach of duty was direct or proximate cause of injury to plaintiff’s person or property</a:t>
            </a:r>
          </a:p>
          <a:p>
            <a:pPr lvl="2" eaLnBrk="1" hangingPunct="1">
              <a:spcBef>
                <a:spcPct val="10000"/>
              </a:spcBef>
            </a:pPr>
            <a:r>
              <a:rPr lang="en-US" dirty="0" smtClean="0"/>
              <a:t>Damages</a:t>
            </a:r>
          </a:p>
        </p:txBody>
      </p:sp>
      <p:sp>
        <p:nvSpPr>
          <p:cNvPr id="4" name="Footer Placeholder 3"/>
          <p:cNvSpPr>
            <a:spLocks noGrp="1"/>
          </p:cNvSpPr>
          <p:nvPr>
            <p:ph type="ftr" sz="quarter" idx="10"/>
          </p:nvPr>
        </p:nvSpPr>
        <p:spPr/>
        <p:txBody>
          <a:bodyPr/>
          <a:lstStyle/>
          <a:p>
            <a:pPr>
              <a:defRPr/>
            </a:pPr>
            <a:r>
              <a:rPr lang="en-US" smtClean="0"/>
              <a:t>ASME S&amp;C Training Module C3 Torts</a:t>
            </a:r>
            <a:endParaRPr lang="en-US"/>
          </a:p>
        </p:txBody>
      </p:sp>
      <p:sp>
        <p:nvSpPr>
          <p:cNvPr id="5" name="Slide Number Placeholder 4"/>
          <p:cNvSpPr>
            <a:spLocks noGrp="1"/>
          </p:cNvSpPr>
          <p:nvPr>
            <p:ph type="sldNum" sz="quarter" idx="11"/>
          </p:nvPr>
        </p:nvSpPr>
        <p:spPr/>
        <p:txBody>
          <a:bodyPr/>
          <a:lstStyle/>
          <a:p>
            <a:pPr>
              <a:defRPr/>
            </a:pPr>
            <a:fld id="{6F9175D2-4658-47C8-ABFE-5C2D15B7E7F4}" type="slidenum">
              <a:rPr lang="en-US"/>
              <a:pPr>
                <a:defRPr/>
              </a:pPr>
              <a:t>7</a:t>
            </a:fld>
            <a:endParaRPr lang="en-US"/>
          </a:p>
        </p:txBody>
      </p:sp>
      <p:sp>
        <p:nvSpPr>
          <p:cNvPr id="18437" name="Rectangle 2"/>
          <p:cNvSpPr>
            <a:spLocks noGrp="1" noChangeArrowheads="1"/>
          </p:cNvSpPr>
          <p:nvPr>
            <p:ph type="title"/>
          </p:nvPr>
        </p:nvSpPr>
        <p:spPr>
          <a:xfrm>
            <a:off x="914400" y="274638"/>
            <a:ext cx="7315200" cy="457200"/>
          </a:xfrm>
        </p:spPr>
        <p:txBody>
          <a:bodyPr/>
          <a:lstStyle/>
          <a:p>
            <a:pPr eaLnBrk="1" hangingPunct="1"/>
            <a:r>
              <a:rPr lang="en-US" b="1" dirty="0" smtClean="0">
                <a:latin typeface="Arial" panose="020B0604020202020204" pitchFamily="34" charset="0"/>
                <a:cs typeface="Arial" panose="020B0604020202020204" pitchFamily="34" charset="0"/>
              </a:rPr>
              <a:t>NEGLIGENCE CLAIMS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457200" y="1005840"/>
            <a:ext cx="8229600" cy="4572000"/>
          </a:xfrm>
        </p:spPr>
        <p:txBody>
          <a:bodyPr/>
          <a:lstStyle/>
          <a:p>
            <a:pPr eaLnBrk="1" hangingPunct="1"/>
            <a:r>
              <a:rPr lang="en-US" sz="2400" dirty="0" smtClean="0"/>
              <a:t>Activities where Potential Tort Claims Could Arise</a:t>
            </a:r>
          </a:p>
          <a:p>
            <a:pPr lvl="1" eaLnBrk="1" hangingPunct="1"/>
            <a:r>
              <a:rPr lang="en-US" sz="2000" dirty="0" smtClean="0"/>
              <a:t>Promulgating voluntary codes and standards</a:t>
            </a:r>
          </a:p>
          <a:p>
            <a:pPr lvl="1" eaLnBrk="1" hangingPunct="1"/>
            <a:r>
              <a:rPr lang="en-US" sz="2000" dirty="0" smtClean="0"/>
              <a:t>Administering conformity assessment programs</a:t>
            </a:r>
          </a:p>
        </p:txBody>
      </p:sp>
      <p:sp>
        <p:nvSpPr>
          <p:cNvPr id="4" name="Footer Placeholder 3"/>
          <p:cNvSpPr>
            <a:spLocks noGrp="1"/>
          </p:cNvSpPr>
          <p:nvPr>
            <p:ph type="ftr" sz="quarter" idx="10"/>
          </p:nvPr>
        </p:nvSpPr>
        <p:spPr/>
        <p:txBody>
          <a:bodyPr/>
          <a:lstStyle/>
          <a:p>
            <a:pPr>
              <a:defRPr/>
            </a:pPr>
            <a:r>
              <a:rPr lang="en-US" smtClean="0"/>
              <a:t>ASME S&amp;C Training Module C3 Torts</a:t>
            </a:r>
            <a:endParaRPr lang="en-US"/>
          </a:p>
        </p:txBody>
      </p:sp>
      <p:sp>
        <p:nvSpPr>
          <p:cNvPr id="5" name="Slide Number Placeholder 4"/>
          <p:cNvSpPr>
            <a:spLocks noGrp="1"/>
          </p:cNvSpPr>
          <p:nvPr>
            <p:ph type="sldNum" sz="quarter" idx="11"/>
          </p:nvPr>
        </p:nvSpPr>
        <p:spPr/>
        <p:txBody>
          <a:bodyPr/>
          <a:lstStyle/>
          <a:p>
            <a:pPr>
              <a:defRPr/>
            </a:pPr>
            <a:fld id="{B257C180-C7BE-4A82-A918-C45BB8354BE1}" type="slidenum">
              <a:rPr lang="en-US"/>
              <a:pPr>
                <a:defRPr/>
              </a:pPr>
              <a:t>8</a:t>
            </a:fld>
            <a:endParaRPr lang="en-US"/>
          </a:p>
        </p:txBody>
      </p:sp>
      <p:sp>
        <p:nvSpPr>
          <p:cNvPr id="20485" name="Rectangle 2"/>
          <p:cNvSpPr>
            <a:spLocks noGrp="1" noChangeArrowheads="1"/>
          </p:cNvSpPr>
          <p:nvPr>
            <p:ph type="title"/>
          </p:nvPr>
        </p:nvSpPr>
        <p:spPr>
          <a:xfrm>
            <a:off x="914400" y="274638"/>
            <a:ext cx="7315200" cy="475488"/>
          </a:xfrm>
        </p:spPr>
        <p:txBody>
          <a:bodyPr/>
          <a:lstStyle/>
          <a:p>
            <a:pPr eaLnBrk="1" hangingPunct="1"/>
            <a:r>
              <a:rPr lang="en-US" b="1" dirty="0" smtClean="0">
                <a:latin typeface="Arial" panose="020B0604020202020204" pitchFamily="34" charset="0"/>
                <a:cs typeface="Arial" panose="020B0604020202020204" pitchFamily="34" charset="0"/>
              </a:rPr>
              <a:t>TORT LAW AND ASME</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S&amp;C Modules">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mp;C Modules" id="{E3D1ABBA-B283-4086-8DB0-082B060ABCDB}" vid="{8F1530C0-A7EB-405C-AC9F-31715728C8B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S&amp;C Modules</Template>
  <TotalTime>1125</TotalTime>
  <Words>2213</Words>
  <Application>Microsoft Office PowerPoint</Application>
  <PresentationFormat>On-screen Show (4:3)</PresentationFormat>
  <Paragraphs>249</Paragraphs>
  <Slides>25</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Tahoma</vt:lpstr>
      <vt:lpstr>Times</vt:lpstr>
      <vt:lpstr>S&amp;C Modules</vt:lpstr>
      <vt:lpstr>Standards and Certification Training</vt:lpstr>
      <vt:lpstr>MODULE C COURSE OUTLINE</vt:lpstr>
      <vt:lpstr>REVISIONS</vt:lpstr>
      <vt:lpstr>LEARNING OBJECTIVES</vt:lpstr>
      <vt:lpstr>MODULE OUTLINE</vt:lpstr>
      <vt:lpstr>I. WHAT IS A TORT?</vt:lpstr>
      <vt:lpstr>WHAT IS A TORT?</vt:lpstr>
      <vt:lpstr>NEGLIGENCE CLAIMS</vt:lpstr>
      <vt:lpstr>TORT LAW AND ASME</vt:lpstr>
      <vt:lpstr>II. POTENTIAL TORT ISSUES IN STANDARDS DEVELOPMENT</vt:lpstr>
      <vt:lpstr>NEGLIGENT STANDARDS DEVELOPMENT CLAIMS</vt:lpstr>
      <vt:lpstr>ALLEGED NEGLIGENCE IN THE PREPARATION OR DEVELOPMENT OF A STANDARD</vt:lpstr>
      <vt:lpstr>AVOIDING CLAIMS</vt:lpstr>
      <vt:lpstr>III. POTENTIAL TORT ISSUES ARISING OUT OF  CONFORMITY ASSESSMENT ACTIVITIES</vt:lpstr>
      <vt:lpstr>NEGLIGENT MISREPRESENTATION IN CONNECTION WITH ASME PRODUCT CERTIFICATION PROGRAMS</vt:lpstr>
      <vt:lpstr>NEGLIGENT MISREPRESENTATION IN CONNECTION WITH ASME PRODUCT CERTIFICATION PROGRAMS</vt:lpstr>
      <vt:lpstr>AVOIDING CLAIMS</vt:lpstr>
      <vt:lpstr>IV. POTENTIAL TORT ISSUES IN THE IMPLEMENTATION OF NEW TECHNOLOGY</vt:lpstr>
      <vt:lpstr>IMPLEMENTATION OF NEW TECHNOLOGY</vt:lpstr>
      <vt:lpstr>IMPLEMENTATION OF NEW TECHNOLOGY</vt:lpstr>
      <vt:lpstr>IMPLEMENTATION OF NEW TECHNOLOGY</vt:lpstr>
      <vt:lpstr>IMPLEMENTATION OF NEW TECHNOLOGY</vt:lpstr>
      <vt:lpstr>AVOIDING CLAIMS</vt:lpstr>
      <vt:lpstr>MODULE SUMMARY</vt:lpstr>
      <vt:lpstr>REFERENCES</vt:lpstr>
    </vt:vector>
  </TitlesOfParts>
  <Company>ASME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Carlton R. Ramcharran</cp:lastModifiedBy>
  <cp:revision>123</cp:revision>
  <cp:lastPrinted>2019-09-09T12:00:48Z</cp:lastPrinted>
  <dcterms:created xsi:type="dcterms:W3CDTF">2008-04-17T17:36:45Z</dcterms:created>
  <dcterms:modified xsi:type="dcterms:W3CDTF">2019-09-09T12:00:56Z</dcterms:modified>
</cp:coreProperties>
</file>