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1" r:id="rId1"/>
  </p:sldMasterIdLst>
  <p:notesMasterIdLst>
    <p:notesMasterId r:id="rId54"/>
  </p:notesMasterIdLst>
  <p:sldIdLst>
    <p:sldId id="341" r:id="rId2"/>
    <p:sldId id="342" r:id="rId3"/>
    <p:sldId id="343" r:id="rId4"/>
    <p:sldId id="260" r:id="rId5"/>
    <p:sldId id="339" r:id="rId6"/>
    <p:sldId id="262" r:id="rId7"/>
    <p:sldId id="358" r:id="rId8"/>
    <p:sldId id="309" r:id="rId9"/>
    <p:sldId id="263" r:id="rId10"/>
    <p:sldId id="310" r:id="rId11"/>
    <p:sldId id="349" r:id="rId12"/>
    <p:sldId id="359" r:id="rId13"/>
    <p:sldId id="360" r:id="rId14"/>
    <p:sldId id="337" r:id="rId15"/>
    <p:sldId id="312" r:id="rId16"/>
    <p:sldId id="264" r:id="rId17"/>
    <p:sldId id="357" r:id="rId18"/>
    <p:sldId id="280" r:id="rId19"/>
    <p:sldId id="350" r:id="rId20"/>
    <p:sldId id="282" r:id="rId21"/>
    <p:sldId id="353" r:id="rId22"/>
    <p:sldId id="283" r:id="rId23"/>
    <p:sldId id="284" r:id="rId24"/>
    <p:sldId id="285" r:id="rId25"/>
    <p:sldId id="286" r:id="rId26"/>
    <p:sldId id="288" r:id="rId27"/>
    <p:sldId id="289" r:id="rId28"/>
    <p:sldId id="290" r:id="rId29"/>
    <p:sldId id="364" r:id="rId30"/>
    <p:sldId id="291" r:id="rId31"/>
    <p:sldId id="295" r:id="rId32"/>
    <p:sldId id="344" r:id="rId33"/>
    <p:sldId id="345" r:id="rId34"/>
    <p:sldId id="346" r:id="rId35"/>
    <p:sldId id="347" r:id="rId36"/>
    <p:sldId id="319" r:id="rId37"/>
    <p:sldId id="320" r:id="rId38"/>
    <p:sldId id="321" r:id="rId39"/>
    <p:sldId id="322" r:id="rId40"/>
    <p:sldId id="323" r:id="rId41"/>
    <p:sldId id="324" r:id="rId42"/>
    <p:sldId id="355" r:id="rId43"/>
    <p:sldId id="356" r:id="rId44"/>
    <p:sldId id="325" r:id="rId45"/>
    <p:sldId id="361" r:id="rId46"/>
    <p:sldId id="362" r:id="rId47"/>
    <p:sldId id="363" r:id="rId48"/>
    <p:sldId id="326" r:id="rId49"/>
    <p:sldId id="327" r:id="rId50"/>
    <p:sldId id="332" r:id="rId51"/>
    <p:sldId id="334" r:id="rId52"/>
    <p:sldId id="336" r:id="rId53"/>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8" clrIdx="0">
    <p:extLst>
      <p:ext uri="{19B8F6BF-5375-455C-9EA6-DF929625EA0E}">
        <p15:presenceInfo xmlns:p15="http://schemas.microsoft.com/office/powerpoint/2012/main" userId="S-1-5-21-2567133279-126380308-195766442-1373" providerId="AD"/>
      </p:ext>
    </p:extLst>
  </p:cmAuthor>
  <p:cmAuthor id="2" name="Carlton R. Ramcharran" initials="CRR" lastIdx="4" clrIdx="1">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08" autoAdjust="0"/>
    <p:restoredTop sz="54982" autoAdjust="0"/>
  </p:normalViewPr>
  <p:slideViewPr>
    <p:cSldViewPr>
      <p:cViewPr varScale="1">
        <p:scale>
          <a:sx n="64" d="100"/>
          <a:sy n="64" d="100"/>
        </p:scale>
        <p:origin x="208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2958" y="90"/>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1117600" y="231775"/>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8182" y="3950970"/>
            <a:ext cx="5505450" cy="495808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1986900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panose="020B0604020202020204" pitchFamily="34" charset="0"/>
        <a:ea typeface="+mn-ea"/>
        <a:cs typeface="+mn-cs"/>
      </a:defRPr>
    </a:lvl1pPr>
    <a:lvl2pPr marL="223838" indent="-109538" algn="l" rtl="0" fontAlgn="base">
      <a:spcBef>
        <a:spcPct val="30000"/>
      </a:spcBef>
      <a:spcAft>
        <a:spcPct val="0"/>
      </a:spcAft>
      <a:buChar char="•"/>
      <a:defRPr sz="1100" kern="1200">
        <a:solidFill>
          <a:schemeClr val="tx1"/>
        </a:solidFill>
        <a:latin typeface="Arial" panose="020B0604020202020204" pitchFamily="34" charset="0"/>
        <a:ea typeface="+mn-ea"/>
        <a:cs typeface="+mn-cs"/>
      </a:defRPr>
    </a:lvl2pPr>
    <a:lvl3pPr marL="465138" indent="-127000"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3pPr>
    <a:lvl4pPr marL="682625" indent="-103188"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1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3" Type="http://schemas.openxmlformats.org/officeDocument/2006/relationships/hyperlink" Target="https://cstools.asme.org/csconnect/NewMemberResources.cfm" TargetMode="External"/><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p>
        </p:txBody>
      </p:sp>
      <p:sp>
        <p:nvSpPr>
          <p:cNvPr id="4" name="Slide Number Placeholder 3"/>
          <p:cNvSpPr>
            <a:spLocks noGrp="1"/>
          </p:cNvSpPr>
          <p:nvPr>
            <p:ph type="sldNum" sz="quarter" idx="10"/>
          </p:nvPr>
        </p:nvSpPr>
        <p:spPr>
          <a:xfrm>
            <a:off x="4022625" y="9041517"/>
            <a:ext cx="3077382" cy="475957"/>
          </a:xfrm>
          <a:prstGeom prst="rect">
            <a:avLst/>
          </a:prstGeom>
        </p:spPr>
        <p:txBody>
          <a:bodyPr lIns="92446" tIns="46223" rIns="92446" bIns="46223"/>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356767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a:ln/>
        </p:spPr>
        <p:txBody>
          <a:bodyPr/>
          <a:lstStyle/>
          <a:p>
            <a:r>
              <a:rPr lang="en-US" b="1" dirty="0" smtClean="0"/>
              <a:t>Section 1 </a:t>
            </a:r>
            <a:r>
              <a:rPr lang="en-US" sz="1100" dirty="0" smtClean="0"/>
              <a:t>Generally focuses on concerted action between two or more individuals or entities.  The language of the Sherman Act is very broad.  This essentially delegated the responsibility for actually defining violations of the Sherman Act to the Courts</a:t>
            </a:r>
          </a:p>
          <a:p>
            <a:endParaRPr lang="en-US" dirty="0" smtClean="0"/>
          </a:p>
          <a:p>
            <a:r>
              <a:rPr lang="en-US" b="1" dirty="0" smtClean="0"/>
              <a:t>Section 2 </a:t>
            </a:r>
            <a:r>
              <a:rPr lang="en-US" dirty="0" smtClean="0"/>
              <a:t>of the Sherman Act forbids monopolization and attempts to monopolize a certain</a:t>
            </a:r>
            <a:r>
              <a:rPr lang="en-US" baseline="0" dirty="0" smtClean="0"/>
              <a:t> industry or to keep other competitors from accessing a specific market covered by a standard.</a:t>
            </a:r>
            <a:endParaRPr lang="en-US" dirty="0" smtClean="0"/>
          </a:p>
          <a:p>
            <a:endParaRPr lang="en-US" dirty="0"/>
          </a:p>
        </p:txBody>
      </p:sp>
    </p:spTree>
    <p:extLst>
      <p:ext uri="{BB962C8B-B14F-4D97-AF65-F5344CB8AC3E}">
        <p14:creationId xmlns:p14="http://schemas.microsoft.com/office/powerpoint/2010/main" val="1988176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u="none" dirty="0" smtClean="0"/>
              <a:t>The Sherman Act is violated where there is a joint action, </a:t>
            </a:r>
            <a:r>
              <a:rPr lang="en-US" sz="1100" u="none" dirty="0" smtClean="0"/>
              <a:t>agreement</a:t>
            </a:r>
            <a:r>
              <a:rPr lang="en-US" sz="1100" u="none" baseline="0" dirty="0" smtClean="0"/>
              <a:t> </a:t>
            </a:r>
            <a:r>
              <a:rPr lang="en-US" sz="1100" u="none" baseline="0" dirty="0" smtClean="0"/>
              <a:t>or common understanding </a:t>
            </a:r>
            <a:r>
              <a:rPr lang="en-US" sz="1100" u="none" dirty="0" smtClean="0"/>
              <a:t>between two or more parties or organizations </a:t>
            </a:r>
            <a:r>
              <a:rPr lang="en-US" sz="1100" u="none" strike="noStrike" dirty="0" smtClean="0"/>
              <a:t>that </a:t>
            </a:r>
            <a:r>
              <a:rPr lang="en-US" sz="1100" u="none" strike="noStrike" dirty="0" smtClean="0"/>
              <a:t>unreasonably restrains </a:t>
            </a:r>
            <a:r>
              <a:rPr lang="en-US" sz="1100" u="none" dirty="0" smtClean="0"/>
              <a:t>competition.</a:t>
            </a:r>
          </a:p>
          <a:p>
            <a:pPr>
              <a:tabLst>
                <a:tab pos="120650" algn="l"/>
              </a:tabLst>
            </a:pPr>
            <a:r>
              <a:rPr lang="en-US" sz="1100" u="none" dirty="0" smtClean="0"/>
              <a:t>	- A plaintiff does not have to establish existence of a formal agreement</a:t>
            </a:r>
          </a:p>
          <a:p>
            <a:pPr>
              <a:tabLst>
                <a:tab pos="120650" algn="l"/>
              </a:tabLst>
            </a:pPr>
            <a:r>
              <a:rPr lang="en-US" sz="1100" u="none" dirty="0" smtClean="0"/>
              <a:t>	- An illegal agreement can be inferred through</a:t>
            </a:r>
            <a:r>
              <a:rPr lang="en-US" sz="1100" u="none" baseline="0" dirty="0" smtClean="0"/>
              <a:t> circumstantial evidence, s</a:t>
            </a:r>
            <a:r>
              <a:rPr lang="en-US" sz="1100" u="none" dirty="0" smtClean="0"/>
              <a:t>uch</a:t>
            </a:r>
            <a:r>
              <a:rPr lang="en-US" sz="1100" u="none" baseline="0" dirty="0" smtClean="0"/>
              <a:t> as</a:t>
            </a:r>
            <a:r>
              <a:rPr lang="en-US" sz="1100" u="none" dirty="0" smtClean="0"/>
              <a:t> unexplained meetings/email correspondence outside of normal committee activities</a:t>
            </a:r>
          </a:p>
        </p:txBody>
      </p:sp>
    </p:spTree>
    <p:extLst>
      <p:ext uri="{BB962C8B-B14F-4D97-AF65-F5344CB8AC3E}">
        <p14:creationId xmlns:p14="http://schemas.microsoft.com/office/powerpoint/2010/main" val="2148162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u="none" dirty="0" smtClean="0"/>
              <a:t>“Per se” illegal agreements:</a:t>
            </a:r>
          </a:p>
          <a:p>
            <a:pPr lvl="1"/>
            <a:r>
              <a:rPr lang="en-US" sz="1100" u="none" dirty="0" smtClean="0"/>
              <a:t>These are agreements that are so anticompetitive on their face that courts do not engage in any analysis of competition </a:t>
            </a:r>
          </a:p>
          <a:p>
            <a:pPr lvl="2"/>
            <a:r>
              <a:rPr lang="en-US" sz="1100" u="none" dirty="0" smtClean="0"/>
              <a:t>if an agreement exists, there is a Sherman Act violation</a:t>
            </a:r>
          </a:p>
          <a:p>
            <a:pPr lvl="1"/>
            <a:r>
              <a:rPr lang="en-US" sz="1100" u="none" dirty="0" smtClean="0"/>
              <a:t>Such “per se” violations include, for example, agreements among competitors to fix prices (whether maximum, minimum, or a range of prices); to divide territories, customers, or products; or to limit production</a:t>
            </a:r>
          </a:p>
        </p:txBody>
      </p:sp>
    </p:spTree>
    <p:extLst>
      <p:ext uri="{BB962C8B-B14F-4D97-AF65-F5344CB8AC3E}">
        <p14:creationId xmlns:p14="http://schemas.microsoft.com/office/powerpoint/2010/main" val="2397351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strike="noStrike" baseline="0" dirty="0" smtClean="0"/>
              <a:t>It is often not clear whether a particular action or activity violates the antitrust laws. Therefore, </a:t>
            </a:r>
            <a:r>
              <a:rPr lang="en-US" sz="1200" u="none" strike="noStrike" dirty="0" smtClean="0"/>
              <a:t>Courts have applied the “rule of reason” when interpreting Section 1 of the Sherman Act.</a:t>
            </a:r>
          </a:p>
          <a:p>
            <a:endParaRPr lang="en-US" sz="1200" u="none" strike="noStrike" dirty="0" smtClean="0"/>
          </a:p>
          <a:p>
            <a:r>
              <a:rPr lang="en-US" sz="1200" u="none" dirty="0" smtClean="0">
                <a:solidFill>
                  <a:srgbClr val="00B050"/>
                </a:solidFill>
              </a:rPr>
              <a:t>The “rule of reason” examines the facts and circumstances surrounding the questioned conduct and analyzes whether the conduct’s anticompetitive effects outweigh its procompetitive benefits. </a:t>
            </a:r>
          </a:p>
          <a:p>
            <a:endParaRPr lang="en-US" sz="1200" u="none" dirty="0"/>
          </a:p>
        </p:txBody>
      </p:sp>
    </p:spTree>
    <p:extLst>
      <p:ext uri="{BB962C8B-B14F-4D97-AF65-F5344CB8AC3E}">
        <p14:creationId xmlns:p14="http://schemas.microsoft.com/office/powerpoint/2010/main" val="2093069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a:ln/>
        </p:spPr>
        <p:txBody>
          <a:bodyPr/>
          <a:lstStyle/>
          <a:p>
            <a:r>
              <a:rPr lang="en-US" sz="1200" u="none" dirty="0" smtClean="0"/>
              <a:t>There are penalties for violating the Sherman Act.</a:t>
            </a:r>
          </a:p>
          <a:p>
            <a:pPr lvl="1"/>
            <a:r>
              <a:rPr lang="en-US" sz="1200" u="none" dirty="0" smtClean="0"/>
              <a:t>Violation is a crime – a “felony” punishable by a fine up to $100,000,000 for a corporation.</a:t>
            </a:r>
          </a:p>
          <a:p>
            <a:pPr marL="465138" marR="0" lvl="2" indent="-109538" algn="l" defTabSz="914400" rtl="0" eaLnBrk="1" fontAlgn="base" latinLnBrk="0" hangingPunct="1">
              <a:lnSpc>
                <a:spcPct val="100000"/>
              </a:lnSpc>
              <a:spcBef>
                <a:spcPct val="30000"/>
              </a:spcBef>
              <a:spcAft>
                <a:spcPct val="0"/>
              </a:spcAft>
              <a:buClrTx/>
              <a:buSzTx/>
              <a:buFontTx/>
              <a:buChar char="•"/>
              <a:tabLst/>
              <a:defRPr/>
            </a:pPr>
            <a:r>
              <a:rPr lang="en-US" sz="1200" u="none" dirty="0" smtClean="0">
                <a:solidFill>
                  <a:srgbClr val="00B050"/>
                </a:solidFill>
              </a:rPr>
              <a:t>Fine can increase to two times conspirators’ gains or victims’ losses, if either amount is greater than $100 million </a:t>
            </a:r>
          </a:p>
          <a:p>
            <a:pPr lvl="2"/>
            <a:r>
              <a:rPr lang="en-US" sz="1200" u="none" dirty="0" smtClean="0"/>
              <a:t>Individuals can be imprisoned for up to 10 years and fined up to $1,000,000.</a:t>
            </a:r>
          </a:p>
          <a:p>
            <a:pPr lvl="2"/>
            <a:endParaRPr lang="en-US" sz="1200" u="none" dirty="0" smtClean="0"/>
          </a:p>
          <a:p>
            <a:pPr lvl="1"/>
            <a:r>
              <a:rPr lang="en-US" sz="1200" u="none" dirty="0" smtClean="0"/>
              <a:t>The Justice Department may also punish a violator through civil injunctive </a:t>
            </a:r>
            <a:r>
              <a:rPr lang="en-US" sz="1200" u="none" dirty="0" smtClean="0"/>
              <a:t>relief</a:t>
            </a:r>
            <a:r>
              <a:rPr lang="en-US" sz="1200" u="none" strike="noStrike" baseline="0" dirty="0" smtClean="0">
                <a:solidFill>
                  <a:srgbClr val="FF0000"/>
                </a:solidFill>
              </a:rPr>
              <a:t> </a:t>
            </a:r>
            <a:r>
              <a:rPr lang="en-US" sz="1200" u="none" dirty="0" smtClean="0">
                <a:solidFill>
                  <a:srgbClr val="00B050"/>
                </a:solidFill>
              </a:rPr>
              <a:t>or </a:t>
            </a:r>
            <a:r>
              <a:rPr lang="en-US" sz="1200" u="none" dirty="0" smtClean="0">
                <a:solidFill>
                  <a:srgbClr val="00B050"/>
                </a:solidFill>
              </a:rPr>
              <a:t>monetary penalties, such </a:t>
            </a:r>
            <a:r>
              <a:rPr lang="en-US" sz="1200" u="none" dirty="0" smtClean="0"/>
              <a:t>as requiring the sale of part of a business</a:t>
            </a:r>
            <a:r>
              <a:rPr lang="en-US" sz="1200" u="none" dirty="0" smtClean="0">
                <a:solidFill>
                  <a:srgbClr val="00B050"/>
                </a:solidFill>
              </a:rPr>
              <a:t> or the disgorgement of profits</a:t>
            </a:r>
            <a:r>
              <a:rPr lang="en-US" sz="1200" u="none" dirty="0" smtClean="0"/>
              <a:t>.</a:t>
            </a:r>
            <a:endParaRPr lang="en-US" sz="1200" u="none" strike="sngStrike" dirty="0" smtClean="0"/>
          </a:p>
          <a:p>
            <a:pPr marL="114300" lvl="1" indent="0">
              <a:buNone/>
            </a:pPr>
            <a:endParaRPr lang="en-US" sz="1200" u="none" strike="sngStrike" dirty="0" smtClean="0"/>
          </a:p>
          <a:p>
            <a:endParaRPr lang="en-US" sz="1200" u="none" dirty="0"/>
          </a:p>
        </p:txBody>
      </p:sp>
    </p:spTree>
    <p:extLst>
      <p:ext uri="{BB962C8B-B14F-4D97-AF65-F5344CB8AC3E}">
        <p14:creationId xmlns:p14="http://schemas.microsoft.com/office/powerpoint/2010/main" val="3505978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ln/>
        </p:spPr>
        <p:txBody>
          <a:bodyPr/>
          <a:lstStyle/>
          <a:p>
            <a:pPr marL="349250" indent="-349250"/>
            <a:r>
              <a:rPr lang="en-US" sz="1100" b="1" u="none" dirty="0" smtClean="0">
                <a:solidFill>
                  <a:srgbClr val="00B050"/>
                </a:solidFill>
              </a:rPr>
              <a:t>Section </a:t>
            </a:r>
            <a:r>
              <a:rPr lang="en-US" sz="1100" b="1" u="none" dirty="0" smtClean="0">
                <a:solidFill>
                  <a:srgbClr val="00B050"/>
                </a:solidFill>
              </a:rPr>
              <a:t>3: </a:t>
            </a:r>
            <a:r>
              <a:rPr lang="en-US" sz="1100" b="0" u="none" dirty="0" smtClean="0">
                <a:solidFill>
                  <a:srgbClr val="00B050"/>
                </a:solidFill>
              </a:rPr>
              <a:t>P</a:t>
            </a:r>
            <a:r>
              <a:rPr lang="en-US" sz="1100" u="none" dirty="0" smtClean="0">
                <a:solidFill>
                  <a:srgbClr val="00B050"/>
                </a:solidFill>
              </a:rPr>
              <a:t>rohibits </a:t>
            </a:r>
            <a:r>
              <a:rPr lang="en-US" sz="1100" u="none" dirty="0" smtClean="0"/>
              <a:t>sales agreements made on the condition that one party not purchase goods from a competitor </a:t>
            </a:r>
            <a:r>
              <a:rPr lang="en-US" sz="1100" u="none" dirty="0" smtClean="0">
                <a:solidFill>
                  <a:srgbClr val="00B050"/>
                </a:solidFill>
              </a:rPr>
              <a:t>(such agreements are also subject to Sherman Act and FTC Act)</a:t>
            </a:r>
            <a:r>
              <a:rPr lang="en-US" sz="1100" u="none" dirty="0" smtClean="0"/>
              <a:t>.</a:t>
            </a:r>
          </a:p>
          <a:p>
            <a:pPr marL="349250" indent="-349250"/>
            <a:r>
              <a:rPr lang="en-US" sz="1100" b="1" u="none" dirty="0" smtClean="0">
                <a:solidFill>
                  <a:srgbClr val="00B050"/>
                </a:solidFill>
              </a:rPr>
              <a:t>Section 4: </a:t>
            </a:r>
            <a:r>
              <a:rPr lang="en-US" sz="1100" u="none" dirty="0" smtClean="0">
                <a:solidFill>
                  <a:srgbClr val="00B050"/>
                </a:solidFill>
              </a:rPr>
              <a:t>Private Parties can also bring lawsuits alleging that they have been injured by the defendants’ anti-competitive acts.  If successful, an antitrust plaintiff can be awarded treble damages or three times the amount of its actual damages. </a:t>
            </a:r>
          </a:p>
        </p:txBody>
      </p:sp>
    </p:spTree>
    <p:extLst>
      <p:ext uri="{BB962C8B-B14F-4D97-AF65-F5344CB8AC3E}">
        <p14:creationId xmlns:p14="http://schemas.microsoft.com/office/powerpoint/2010/main" val="28256321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211263" y="463550"/>
            <a:ext cx="4446587" cy="3335338"/>
          </a:xfrm>
          <a:ln/>
        </p:spPr>
      </p:sp>
      <p:sp>
        <p:nvSpPr>
          <p:cNvPr id="28676" name="Rectangle 4"/>
          <p:cNvSpPr>
            <a:spLocks noGrp="1" noChangeArrowheads="1"/>
          </p:cNvSpPr>
          <p:nvPr>
            <p:ph type="body" idx="1"/>
          </p:nvPr>
        </p:nvSpPr>
        <p:spPr>
          <a:ln/>
        </p:spPr>
        <p:txBody>
          <a:bodyPr/>
          <a:lstStyle/>
          <a:p>
            <a:r>
              <a:rPr lang="en-US" dirty="0" smtClean="0"/>
              <a:t>The Federal Trade Commission</a:t>
            </a:r>
            <a:r>
              <a:rPr lang="en-US" baseline="0" dirty="0" smtClean="0"/>
              <a:t> Act was c</a:t>
            </a:r>
            <a:r>
              <a:rPr lang="en-US" dirty="0" smtClean="0"/>
              <a:t>reated by the Federal Trade Commission.</a:t>
            </a:r>
          </a:p>
          <a:p>
            <a:r>
              <a:rPr lang="en-US" dirty="0" smtClean="0"/>
              <a:t>- The Federal Trade Commission has enforcement authority with respect to the FTC Act and holds administrative hearings to determine if the Act has been violated</a:t>
            </a:r>
          </a:p>
          <a:p>
            <a:r>
              <a:rPr lang="en-US" dirty="0" smtClean="0"/>
              <a:t>- The Act states that: “[u]</a:t>
            </a:r>
            <a:r>
              <a:rPr lang="en-US" dirty="0" err="1" smtClean="0"/>
              <a:t>nfair</a:t>
            </a:r>
            <a:r>
              <a:rPr lang="en-US" dirty="0" smtClean="0"/>
              <a:t> methods of competition . …, and unfair and deceptive acts in or affecting commerce are unlawful.”</a:t>
            </a:r>
          </a:p>
          <a:p>
            <a:r>
              <a:rPr lang="en-US" dirty="0" smtClean="0"/>
              <a:t>- And it limits FTC remedies to obtaining equitable relief.</a:t>
            </a:r>
          </a:p>
          <a:p>
            <a:endParaRPr lang="en-US" dirty="0"/>
          </a:p>
        </p:txBody>
      </p:sp>
    </p:spTree>
    <p:extLst>
      <p:ext uri="{BB962C8B-B14F-4D97-AF65-F5344CB8AC3E}">
        <p14:creationId xmlns:p14="http://schemas.microsoft.com/office/powerpoint/2010/main" val="19338584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Standards Development Organization Advancement Act of 2004</a:t>
            </a:r>
            <a:endParaRPr lang="en-US" dirty="0"/>
          </a:p>
        </p:txBody>
      </p:sp>
    </p:spTree>
    <p:extLst>
      <p:ext uri="{BB962C8B-B14F-4D97-AF65-F5344CB8AC3E}">
        <p14:creationId xmlns:p14="http://schemas.microsoft.com/office/powerpoint/2010/main" val="848153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211263" y="463550"/>
            <a:ext cx="4446587" cy="3335338"/>
          </a:xfrm>
          <a:ln/>
        </p:spPr>
      </p:sp>
      <p:sp>
        <p:nvSpPr>
          <p:cNvPr id="61444" name="Rectangle 4"/>
          <p:cNvSpPr>
            <a:spLocks noGrp="1" noChangeArrowheads="1"/>
          </p:cNvSpPr>
          <p:nvPr>
            <p:ph type="body" idx="1"/>
          </p:nvPr>
        </p:nvSpPr>
        <p:spPr>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The Standards Development Organization Advancement Act of 2004 </a:t>
            </a:r>
            <a:r>
              <a:rPr lang="en-US" sz="1100" dirty="0" smtClean="0"/>
              <a:t>Defines “standards development activity” as “any action taken by a standards development organization for the purpose of developing, promulgating, revising, interpreting, or otherwise maintaining a voluntary consensus standard, or using such standard in conformity assessment activities.”</a:t>
            </a:r>
          </a:p>
          <a:p>
            <a:endParaRPr lang="en-US" dirty="0"/>
          </a:p>
        </p:txBody>
      </p:sp>
    </p:spTree>
    <p:extLst>
      <p:ext uri="{BB962C8B-B14F-4D97-AF65-F5344CB8AC3E}">
        <p14:creationId xmlns:p14="http://schemas.microsoft.com/office/powerpoint/2010/main" val="2240119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Act offers qualified protections for standard developing organizations in their standard development activities as well as conformity assessment </a:t>
            </a:r>
            <a:r>
              <a:rPr lang="en-US" dirty="0" smtClean="0"/>
              <a:t>activities.</a:t>
            </a:r>
          </a:p>
          <a:p>
            <a:endParaRPr lang="en-US" dirty="0" smtClean="0"/>
          </a:p>
          <a:p>
            <a:r>
              <a:rPr lang="en-US" dirty="0" smtClean="0"/>
              <a:t>The following activities are </a:t>
            </a:r>
            <a:r>
              <a:rPr lang="en-US" u="sng" dirty="0" smtClean="0"/>
              <a:t>excluded</a:t>
            </a:r>
            <a:r>
              <a:rPr lang="en-US" dirty="0" smtClean="0"/>
              <a:t> from protection under the Act:</a:t>
            </a:r>
          </a:p>
          <a:p>
            <a:pPr lvl="1"/>
            <a:r>
              <a:rPr lang="en-US" dirty="0" smtClean="0"/>
              <a:t>Exchanging information among competitors relating to cost, sales, profitability, prices, marketing, or distribution of any product, process, or service that is not reasonably required for the purpose of developing or promulgating a voluntary consensus standard, or using such standard in conformity assessment activities.</a:t>
            </a:r>
          </a:p>
          <a:p>
            <a:pPr lvl="1"/>
            <a:r>
              <a:rPr lang="en-US" dirty="0" smtClean="0"/>
              <a:t>Entering into any agreement or engaging in any other conduct that would allocate a market with a competitor.</a:t>
            </a:r>
          </a:p>
          <a:p>
            <a:pPr lvl="1"/>
            <a:r>
              <a:rPr lang="en-US" dirty="0" smtClean="0"/>
              <a:t>Entering into any agreement or conspiracy that would set or restrain prices of any goods or services.</a:t>
            </a:r>
          </a:p>
          <a:p>
            <a:endParaRPr lang="en-US" dirty="0" smtClean="0"/>
          </a:p>
          <a:p>
            <a:endParaRPr lang="en-US" dirty="0"/>
          </a:p>
        </p:txBody>
      </p:sp>
    </p:spTree>
    <p:extLst>
      <p:ext uri="{BB962C8B-B14F-4D97-AF65-F5344CB8AC3E}">
        <p14:creationId xmlns:p14="http://schemas.microsoft.com/office/powerpoint/2010/main" val="1359548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xfrm>
            <a:off x="4022625" y="9041517"/>
            <a:ext cx="3077382" cy="475957"/>
          </a:xfrm>
          <a:prstGeom prst="rect">
            <a:avLst/>
          </a:prstGeom>
          <a:noFill/>
        </p:spPr>
        <p:txBody>
          <a:bodyPr lIns="92446" tIns="46223" rIns="92446" bIns="46223"/>
          <a:lstStyle>
            <a:lvl1pPr>
              <a:defRPr sz="2500">
                <a:solidFill>
                  <a:schemeClr val="tx1"/>
                </a:solidFill>
                <a:latin typeface="Times"/>
              </a:defRPr>
            </a:lvl1pPr>
            <a:lvl2pPr marL="771629" indent="-296780">
              <a:defRPr sz="2500">
                <a:solidFill>
                  <a:schemeClr val="tx1"/>
                </a:solidFill>
                <a:latin typeface="Times"/>
              </a:defRPr>
            </a:lvl2pPr>
            <a:lvl3pPr marL="1187120" indent="-237424">
              <a:defRPr sz="2500">
                <a:solidFill>
                  <a:schemeClr val="tx1"/>
                </a:solidFill>
                <a:latin typeface="Times"/>
              </a:defRPr>
            </a:lvl3pPr>
            <a:lvl4pPr marL="1661968" indent="-237424">
              <a:defRPr sz="2500">
                <a:solidFill>
                  <a:schemeClr val="tx1"/>
                </a:solidFill>
                <a:latin typeface="Times"/>
              </a:defRPr>
            </a:lvl4pPr>
            <a:lvl5pPr marL="2136816" indent="-237424">
              <a:defRPr sz="2500">
                <a:solidFill>
                  <a:schemeClr val="tx1"/>
                </a:solidFill>
                <a:latin typeface="Times"/>
              </a:defRPr>
            </a:lvl5pPr>
            <a:lvl6pPr marL="2611665" indent="-237424" eaLnBrk="0" fontAlgn="base" hangingPunct="0">
              <a:spcBef>
                <a:spcPct val="0"/>
              </a:spcBef>
              <a:spcAft>
                <a:spcPct val="0"/>
              </a:spcAft>
              <a:defRPr sz="2500">
                <a:solidFill>
                  <a:schemeClr val="tx1"/>
                </a:solidFill>
                <a:latin typeface="Times"/>
              </a:defRPr>
            </a:lvl6pPr>
            <a:lvl7pPr marL="3086512" indent="-237424" eaLnBrk="0" fontAlgn="base" hangingPunct="0">
              <a:spcBef>
                <a:spcPct val="0"/>
              </a:spcBef>
              <a:spcAft>
                <a:spcPct val="0"/>
              </a:spcAft>
              <a:defRPr sz="2500">
                <a:solidFill>
                  <a:schemeClr val="tx1"/>
                </a:solidFill>
                <a:latin typeface="Times"/>
              </a:defRPr>
            </a:lvl7pPr>
            <a:lvl8pPr marL="3561361" indent="-237424" eaLnBrk="0" fontAlgn="base" hangingPunct="0">
              <a:spcBef>
                <a:spcPct val="0"/>
              </a:spcBef>
              <a:spcAft>
                <a:spcPct val="0"/>
              </a:spcAft>
              <a:defRPr sz="2500">
                <a:solidFill>
                  <a:schemeClr val="tx1"/>
                </a:solidFill>
                <a:latin typeface="Times"/>
              </a:defRPr>
            </a:lvl8pPr>
            <a:lvl9pPr marL="4036208" indent="-237424" eaLnBrk="0" fontAlgn="base" hangingPunct="0">
              <a:spcBef>
                <a:spcPct val="0"/>
              </a:spcBef>
              <a:spcAft>
                <a:spcPct val="0"/>
              </a:spcAft>
              <a:defRPr sz="2500">
                <a:solidFill>
                  <a:schemeClr val="tx1"/>
                </a:solidFill>
                <a:latin typeface="Times"/>
              </a:defRPr>
            </a:lvl9pPr>
          </a:lstStyle>
          <a:p>
            <a:fld id="{406C905E-586A-430C-9C7A-145E9A360E05}" type="slidenum">
              <a:rPr lang="en-US" sz="1200">
                <a:latin typeface="Arial" charset="0"/>
              </a:rPr>
              <a:pPr/>
              <a:t>1</a:t>
            </a:fld>
            <a:endParaRPr lang="en-US" sz="1200">
              <a:latin typeface="Arial" charset="0"/>
            </a:endParaRPr>
          </a:p>
        </p:txBody>
      </p:sp>
      <p:sp>
        <p:nvSpPr>
          <p:cNvPr id="40963" name="Rectangle 2"/>
          <p:cNvSpPr>
            <a:spLocks noGrp="1" noRot="1" noChangeAspect="1" noChangeArrowheads="1" noTextEdit="1"/>
          </p:cNvSpPr>
          <p:nvPr>
            <p:ph type="sldImg"/>
          </p:nvPr>
        </p:nvSpPr>
        <p:spPr>
          <a:xfrm>
            <a:off x="1276350" y="474663"/>
            <a:ext cx="4552950" cy="3414712"/>
          </a:xfrm>
          <a:ln/>
        </p:spPr>
      </p:sp>
      <p:sp>
        <p:nvSpPr>
          <p:cNvPr id="40964" name="Rectangle 4"/>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031841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211263" y="463550"/>
            <a:ext cx="4446587" cy="3335338"/>
          </a:xfrm>
          <a:ln/>
        </p:spPr>
      </p:sp>
      <p:sp>
        <p:nvSpPr>
          <p:cNvPr id="65540" name="Rectangle 4"/>
          <p:cNvSpPr>
            <a:spLocks noGrp="1" noChangeArrowheads="1"/>
          </p:cNvSpPr>
          <p:nvPr>
            <p:ph type="body" idx="1"/>
          </p:nvPr>
        </p:nvSpPr>
        <p:spPr>
          <a:ln/>
        </p:spPr>
        <p:txBody>
          <a:bodyPr/>
          <a:lstStyle/>
          <a:p>
            <a:pPr marL="0" indent="0">
              <a:buFontTx/>
              <a:buNone/>
            </a:pPr>
            <a:r>
              <a:rPr lang="en-US" u="none" dirty="0" smtClean="0"/>
              <a:t>The SDOAA provides that the “rule of reason” analysis will be used to analyze the conduct of standards development organizations</a:t>
            </a:r>
          </a:p>
          <a:p>
            <a:pPr marL="228600" indent="-228600">
              <a:buFont typeface="Arial" panose="020B0604020202020204" pitchFamily="34" charset="0"/>
              <a:buChar char="•"/>
            </a:pPr>
            <a:r>
              <a:rPr lang="en-US" u="none" dirty="0" smtClean="0"/>
              <a:t>Any damages are limited to actual (a</a:t>
            </a:r>
            <a:r>
              <a:rPr lang="en-US" u="none" baseline="0" dirty="0" smtClean="0"/>
              <a:t>s opposed to treble)</a:t>
            </a:r>
            <a:r>
              <a:rPr lang="en-US" u="none" dirty="0" smtClean="0"/>
              <a:t> damages </a:t>
            </a:r>
          </a:p>
          <a:p>
            <a:pPr marL="228600" indent="-228600">
              <a:buFont typeface="Arial" panose="020B0604020202020204" pitchFamily="34" charset="0"/>
              <a:buChar char="•"/>
            </a:pPr>
            <a:r>
              <a:rPr lang="en-US" u="none" dirty="0" smtClean="0"/>
              <a:t>At the end of private litigation the court may award damages (costs) to the “substantially prevailing party”</a:t>
            </a:r>
          </a:p>
          <a:p>
            <a:pPr marL="228600" indent="-228600">
              <a:buFont typeface="Arial" panose="020B0604020202020204" pitchFamily="34" charset="0"/>
              <a:buChar char="•"/>
            </a:pPr>
            <a:r>
              <a:rPr lang="en-US" u="none" dirty="0" smtClean="0"/>
              <a:t>This provision applies to standards development organizations and their full time employees</a:t>
            </a:r>
            <a:endParaRPr lang="en-US" u="none" dirty="0"/>
          </a:p>
        </p:txBody>
      </p:sp>
    </p:spTree>
    <p:extLst>
      <p:ext uri="{BB962C8B-B14F-4D97-AF65-F5344CB8AC3E}">
        <p14:creationId xmlns:p14="http://schemas.microsoft.com/office/powerpoint/2010/main" val="21856652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entities or individuals are not covered by the SDOAA:</a:t>
            </a:r>
          </a:p>
          <a:p>
            <a:pPr lvl="1"/>
            <a:r>
              <a:rPr lang="en-US" dirty="0" smtClean="0"/>
              <a:t>Any person, other than an SDO, who participates in a standards development activity found to be in violation of any of the antitrust laws.</a:t>
            </a:r>
          </a:p>
          <a:p>
            <a:pPr lvl="1"/>
            <a:r>
              <a:rPr lang="en-US" dirty="0" smtClean="0"/>
              <a:t>Any person who is an employee or agent of a person who is engaged in a line of commerce that is likely to benefit directly from the operation of the standards development activity with respect to which such violation is found.</a:t>
            </a:r>
          </a:p>
          <a:p>
            <a:endParaRPr lang="en-US" dirty="0"/>
          </a:p>
        </p:txBody>
      </p:sp>
    </p:spTree>
    <p:extLst>
      <p:ext uri="{BB962C8B-B14F-4D97-AF65-F5344CB8AC3E}">
        <p14:creationId xmlns:p14="http://schemas.microsoft.com/office/powerpoint/2010/main" val="1217467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211263" y="463550"/>
            <a:ext cx="4446587" cy="3335338"/>
          </a:xfrm>
          <a:ln/>
        </p:spPr>
      </p:sp>
      <p:sp>
        <p:nvSpPr>
          <p:cNvPr id="67588" name="Rectangle 4"/>
          <p:cNvSpPr>
            <a:spLocks noGrp="1" noChangeArrowheads="1"/>
          </p:cNvSpPr>
          <p:nvPr>
            <p:ph type="body" idx="1"/>
          </p:nvPr>
        </p:nvSpPr>
        <p:spPr>
          <a:ln/>
        </p:spPr>
        <p:txBody>
          <a:bodyPr/>
          <a:lstStyle/>
          <a:p>
            <a:r>
              <a:rPr lang="en-US" dirty="0" smtClean="0"/>
              <a:t>ASME AND ANTITRUST</a:t>
            </a:r>
            <a:endParaRPr lang="en-US" dirty="0"/>
          </a:p>
        </p:txBody>
      </p:sp>
    </p:spTree>
    <p:extLst>
      <p:ext uri="{BB962C8B-B14F-4D97-AF65-F5344CB8AC3E}">
        <p14:creationId xmlns:p14="http://schemas.microsoft.com/office/powerpoint/2010/main" val="3619706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211263" y="463550"/>
            <a:ext cx="4446587" cy="3335338"/>
          </a:xfrm>
          <a:ln/>
        </p:spPr>
      </p:sp>
      <p:sp>
        <p:nvSpPr>
          <p:cNvPr id="69636" name="Rectangle 4"/>
          <p:cNvSpPr>
            <a:spLocks noGrp="1" noChangeArrowheads="1"/>
          </p:cNvSpPr>
          <p:nvPr>
            <p:ph type="body" idx="1"/>
          </p:nvPr>
        </p:nvSpPr>
        <p:spPr>
          <a:ln/>
        </p:spPr>
        <p:txBody>
          <a:bodyPr/>
          <a:lstStyle/>
          <a:p>
            <a:pPr marL="0" indent="0">
              <a:buFontTx/>
              <a:buNone/>
            </a:pPr>
            <a:r>
              <a:rPr lang="en-US" dirty="0" smtClean="0"/>
              <a:t>Private standards organizations like ASME and ASTM have been recognized as providing a benefit to society.</a:t>
            </a:r>
            <a:r>
              <a:rPr lang="en-US" baseline="0" dirty="0" smtClean="0"/>
              <a:t> </a:t>
            </a:r>
            <a:r>
              <a:rPr lang="en-US" dirty="0" smtClean="0"/>
              <a:t>Imagine, for example, trying to build a product without standardization for nuts and bolts. Standards development involves cooperation and agreements by competing companies.   This may trigger an antitrust analysis.</a:t>
            </a:r>
          </a:p>
          <a:p>
            <a:endParaRPr lang="en-US" dirty="0"/>
          </a:p>
        </p:txBody>
      </p:sp>
    </p:spTree>
    <p:extLst>
      <p:ext uri="{BB962C8B-B14F-4D97-AF65-F5344CB8AC3E}">
        <p14:creationId xmlns:p14="http://schemas.microsoft.com/office/powerpoint/2010/main" val="737499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1211263" y="463550"/>
            <a:ext cx="4446587" cy="3335338"/>
          </a:xfrm>
          <a:ln/>
        </p:spPr>
      </p:sp>
      <p:sp>
        <p:nvSpPr>
          <p:cNvPr id="71684" name="Rectangle 4"/>
          <p:cNvSpPr>
            <a:spLocks noGrp="1" noChangeArrowheads="1"/>
          </p:cNvSpPr>
          <p:nvPr>
            <p:ph type="body" idx="1"/>
          </p:nvPr>
        </p:nvSpPr>
        <p:spPr>
          <a:ln/>
        </p:spPr>
        <p:txBody>
          <a:bodyPr/>
          <a:lstStyle/>
          <a:p>
            <a:r>
              <a:rPr lang="en-US" dirty="0" smtClean="0"/>
              <a:t>For that reason, ASME</a:t>
            </a:r>
            <a:r>
              <a:rPr lang="en-US" baseline="0" dirty="0" smtClean="0"/>
              <a:t> has put the following safeguards in place: </a:t>
            </a:r>
          </a:p>
          <a:p>
            <a:pPr marL="120650" lvl="1" indent="-117475"/>
            <a:r>
              <a:rPr lang="en-US" dirty="0" smtClean="0"/>
              <a:t>The standards development process is open to all competitors in the industry affected.</a:t>
            </a:r>
          </a:p>
          <a:p>
            <a:pPr marL="120650" lvl="1" indent="-117475"/>
            <a:r>
              <a:rPr lang="en-US" dirty="0" smtClean="0"/>
              <a:t>Standards committees are balanced, which means there are members of industry, government, regulatory bodies, academia and other third parties on standards setting committees.</a:t>
            </a:r>
          </a:p>
          <a:p>
            <a:pPr marL="120650" lvl="1" indent="-117475"/>
            <a:r>
              <a:rPr lang="en-US" dirty="0" smtClean="0"/>
              <a:t>Proposed new standards and modifications of current standards are published.</a:t>
            </a:r>
          </a:p>
          <a:p>
            <a:endParaRPr lang="en-US" dirty="0"/>
          </a:p>
        </p:txBody>
      </p:sp>
    </p:spTree>
    <p:extLst>
      <p:ext uri="{BB962C8B-B14F-4D97-AF65-F5344CB8AC3E}">
        <p14:creationId xmlns:p14="http://schemas.microsoft.com/office/powerpoint/2010/main" val="38166261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211263" y="463550"/>
            <a:ext cx="4446587" cy="3335338"/>
          </a:xfrm>
          <a:ln/>
        </p:spPr>
      </p:sp>
      <p:sp>
        <p:nvSpPr>
          <p:cNvPr id="73732" name="Rectangle 4"/>
          <p:cNvSpPr>
            <a:spLocks noGrp="1" noChangeArrowheads="1"/>
          </p:cNvSpPr>
          <p:nvPr>
            <p:ph type="body" idx="1"/>
          </p:nvPr>
        </p:nvSpPr>
        <p:spPr>
          <a:ln/>
        </p:spPr>
        <p:txBody>
          <a:bodyPr/>
          <a:lstStyle/>
          <a:p>
            <a:r>
              <a:rPr lang="en-US" dirty="0" smtClean="0"/>
              <a:t>Additional</a:t>
            </a:r>
            <a:r>
              <a:rPr lang="en-US" baseline="0" dirty="0" smtClean="0"/>
              <a:t> safeguards include:</a:t>
            </a:r>
          </a:p>
          <a:p>
            <a:pPr lvl="1"/>
            <a:r>
              <a:rPr lang="en-US" dirty="0" smtClean="0"/>
              <a:t>Committee</a:t>
            </a:r>
            <a:r>
              <a:rPr lang="en-US" baseline="0" dirty="0" smtClean="0"/>
              <a:t> must c</a:t>
            </a:r>
            <a:r>
              <a:rPr lang="en-US" dirty="0" smtClean="0"/>
              <a:t>arefully consideration</a:t>
            </a:r>
            <a:r>
              <a:rPr lang="en-US" baseline="0" dirty="0" smtClean="0"/>
              <a:t> of n</a:t>
            </a:r>
            <a:r>
              <a:rPr lang="en-US" dirty="0" smtClean="0"/>
              <a:t>egative comments about proposed new standards or modifications of current standards.</a:t>
            </a:r>
          </a:p>
          <a:p>
            <a:pPr lvl="1"/>
            <a:r>
              <a:rPr lang="en-US" dirty="0" smtClean="0"/>
              <a:t>Complaints about existing standards have established procedures for review.  Complaints are reviewed by balanced committees.</a:t>
            </a:r>
          </a:p>
          <a:p>
            <a:pPr lvl="1"/>
            <a:r>
              <a:rPr lang="en-US" dirty="0" smtClean="0"/>
              <a:t>There is a standard certification process open to any entity that wants to seek certification.  </a:t>
            </a:r>
          </a:p>
          <a:p>
            <a:pPr lvl="1"/>
            <a:r>
              <a:rPr lang="en-US" dirty="0" smtClean="0"/>
              <a:t>Individual volunteer and staff members have a fundamental responsibility to insure that their own participation is consistent with antitrust laws.</a:t>
            </a:r>
          </a:p>
          <a:p>
            <a:endParaRPr lang="en-US" dirty="0"/>
          </a:p>
        </p:txBody>
      </p:sp>
    </p:spTree>
    <p:extLst>
      <p:ext uri="{BB962C8B-B14F-4D97-AF65-F5344CB8AC3E}">
        <p14:creationId xmlns:p14="http://schemas.microsoft.com/office/powerpoint/2010/main" val="17162420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211263" y="463550"/>
            <a:ext cx="4446587" cy="3335338"/>
          </a:xfrm>
          <a:ln/>
        </p:spPr>
      </p:sp>
      <p:sp>
        <p:nvSpPr>
          <p:cNvPr id="77828" name="Rectangle 4"/>
          <p:cNvSpPr>
            <a:spLocks noGrp="1" noChangeArrowheads="1"/>
          </p:cNvSpPr>
          <p:nvPr>
            <p:ph type="body" idx="1"/>
          </p:nvPr>
        </p:nvSpPr>
        <p:spPr>
          <a:ln/>
        </p:spPr>
        <p:txBody>
          <a:bodyPr/>
          <a:lstStyle/>
          <a:p>
            <a:r>
              <a:rPr lang="en-US" dirty="0" smtClean="0"/>
              <a:t>A brief history of </a:t>
            </a:r>
            <a:r>
              <a:rPr lang="en-US" dirty="0" smtClean="0"/>
              <a:t>ASME and </a:t>
            </a:r>
            <a:r>
              <a:rPr lang="en-US" dirty="0" smtClean="0"/>
              <a:t>antitrust cases</a:t>
            </a:r>
            <a:endParaRPr lang="en-US" dirty="0"/>
          </a:p>
        </p:txBody>
      </p:sp>
    </p:spTree>
    <p:extLst>
      <p:ext uri="{BB962C8B-B14F-4D97-AF65-F5344CB8AC3E}">
        <p14:creationId xmlns:p14="http://schemas.microsoft.com/office/powerpoint/2010/main" val="37854694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211263" y="463550"/>
            <a:ext cx="4446587" cy="3335338"/>
          </a:xfrm>
          <a:ln/>
        </p:spPr>
      </p:sp>
      <p:sp>
        <p:nvSpPr>
          <p:cNvPr id="79876" name="Rectangle 4"/>
          <p:cNvSpPr>
            <a:spLocks noGrp="1" noChangeArrowheads="1"/>
          </p:cNvSpPr>
          <p:nvPr>
            <p:ph type="body" idx="1"/>
          </p:nvPr>
        </p:nvSpPr>
        <p:spPr>
          <a:ln/>
        </p:spPr>
        <p:txBody>
          <a:bodyPr/>
          <a:lstStyle/>
          <a:p>
            <a:r>
              <a:rPr lang="en-US" dirty="0" smtClean="0"/>
              <a:t>In 1972 a complaint was filed against ASME stating that ASME accreditation available only to companies with plants in the U.S. and Canada. Foreign companies were effectively prohibited from selling products in the U.S. and Canada.</a:t>
            </a:r>
            <a:br>
              <a:rPr lang="en-US" dirty="0" smtClean="0"/>
            </a:br>
            <a:endParaRPr lang="en-US" dirty="0" smtClean="0"/>
          </a:p>
          <a:p>
            <a:r>
              <a:rPr lang="en-US" dirty="0" smtClean="0"/>
              <a:t>As</a:t>
            </a:r>
            <a:r>
              <a:rPr lang="en-US" baseline="0" dirty="0" smtClean="0"/>
              <a:t> a result, </a:t>
            </a:r>
            <a:r>
              <a:rPr lang="en-US" dirty="0" smtClean="0"/>
              <a:t>ASME B&amp;PV accreditation was extended to manufacturers worldwide.</a:t>
            </a:r>
          </a:p>
          <a:p>
            <a:endParaRPr lang="en-US" dirty="0"/>
          </a:p>
        </p:txBody>
      </p:sp>
    </p:spTree>
    <p:extLst>
      <p:ext uri="{BB962C8B-B14F-4D97-AF65-F5344CB8AC3E}">
        <p14:creationId xmlns:p14="http://schemas.microsoft.com/office/powerpoint/2010/main" val="8943181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211263" y="463550"/>
            <a:ext cx="4446587" cy="3335338"/>
          </a:xfrm>
          <a:ln/>
        </p:spPr>
      </p:sp>
      <p:sp>
        <p:nvSpPr>
          <p:cNvPr id="81924" name="Rectangle 4"/>
          <p:cNvSpPr>
            <a:spLocks noGrp="1" noChangeArrowheads="1"/>
          </p:cNvSpPr>
          <p:nvPr>
            <p:ph type="body" idx="1"/>
          </p:nvPr>
        </p:nvSpPr>
        <p:spPr>
          <a:ln/>
        </p:spPr>
        <p:txBody>
          <a:bodyPr/>
          <a:lstStyle/>
          <a:p>
            <a:r>
              <a:rPr lang="en-US" dirty="0" smtClean="0"/>
              <a:t>American Society of Mechanical Engineers, Inc. v. </a:t>
            </a:r>
            <a:r>
              <a:rPr lang="en-US" dirty="0" err="1" smtClean="0"/>
              <a:t>Hydrolevel</a:t>
            </a:r>
            <a:r>
              <a:rPr lang="en-US" dirty="0" smtClean="0"/>
              <a:t> Corporation, 1982</a:t>
            </a:r>
          </a:p>
          <a:p>
            <a:pPr lvl="1">
              <a:lnSpc>
                <a:spcPct val="80000"/>
              </a:lnSpc>
            </a:pPr>
            <a:r>
              <a:rPr lang="en-US" dirty="0" err="1" smtClean="0"/>
              <a:t>Hydrolevel</a:t>
            </a:r>
            <a:r>
              <a:rPr lang="en-US" dirty="0" smtClean="0"/>
              <a:t> was a manufacturer of low-water fuel cut-offs for boilers.    </a:t>
            </a:r>
          </a:p>
          <a:p>
            <a:pPr lvl="1">
              <a:lnSpc>
                <a:spcPct val="80000"/>
              </a:lnSpc>
            </a:pPr>
            <a:r>
              <a:rPr lang="en-US" dirty="0" smtClean="0"/>
              <a:t>McDonnell and Miller, Inc. (“M&amp;M”) manufactured a competing fuel cut-off valve.  The pertinent difference for purposes of the lawsuit was that the </a:t>
            </a:r>
            <a:r>
              <a:rPr lang="en-US" dirty="0" err="1" smtClean="0"/>
              <a:t>Hydrolevel</a:t>
            </a:r>
            <a:r>
              <a:rPr lang="en-US" dirty="0" smtClean="0"/>
              <a:t> fuel cut-off included a time delay.</a:t>
            </a:r>
          </a:p>
          <a:p>
            <a:pPr lvl="1">
              <a:lnSpc>
                <a:spcPct val="80000"/>
              </a:lnSpc>
            </a:pPr>
            <a:r>
              <a:rPr lang="en-US" dirty="0" smtClean="0"/>
              <a:t>An M&amp;M Vice President was Vice Chairman of the BPV subcommittee that drafted, interpreted and revised the pertinent Code section.</a:t>
            </a:r>
          </a:p>
          <a:p>
            <a:pPr lvl="1">
              <a:lnSpc>
                <a:spcPct val="80000"/>
              </a:lnSpc>
            </a:pPr>
            <a:r>
              <a:rPr lang="en-US" dirty="0" smtClean="0"/>
              <a:t>In early 1971 </a:t>
            </a:r>
            <a:r>
              <a:rPr lang="en-US" dirty="0" err="1" smtClean="0"/>
              <a:t>Hydrolevel</a:t>
            </a:r>
            <a:r>
              <a:rPr lang="en-US" dirty="0" smtClean="0"/>
              <a:t> secured an important customer of M&amp;M, Brooklyn Union Gas</a:t>
            </a:r>
            <a:r>
              <a:rPr lang="en-US" dirty="0" smtClean="0"/>
              <a:t>.</a:t>
            </a:r>
            <a:endParaRPr lang="en-US" dirty="0" smtClean="0"/>
          </a:p>
        </p:txBody>
      </p:sp>
    </p:spTree>
    <p:extLst>
      <p:ext uri="{BB962C8B-B14F-4D97-AF65-F5344CB8AC3E}">
        <p14:creationId xmlns:p14="http://schemas.microsoft.com/office/powerpoint/2010/main" val="1405742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211263" y="463550"/>
            <a:ext cx="4446587" cy="3335338"/>
          </a:xfrm>
          <a:ln/>
        </p:spPr>
      </p:sp>
      <p:sp>
        <p:nvSpPr>
          <p:cNvPr id="81924" name="Rectangle 4"/>
          <p:cNvSpPr>
            <a:spLocks noGrp="1" noChangeArrowheads="1"/>
          </p:cNvSpPr>
          <p:nvPr>
            <p:ph type="body" idx="1"/>
          </p:nvPr>
        </p:nvSpPr>
        <p:spPr>
          <a:ln/>
        </p:spPr>
        <p:txBody>
          <a:bodyPr/>
          <a:lstStyle/>
          <a:p>
            <a:pPr lvl="1">
              <a:lnSpc>
                <a:spcPct val="80000"/>
              </a:lnSpc>
            </a:pPr>
            <a:r>
              <a:rPr lang="en-US" dirty="0" err="1" smtClean="0"/>
              <a:t>Hydrolevel</a:t>
            </a:r>
            <a:r>
              <a:rPr lang="en-US" dirty="0" smtClean="0"/>
              <a:t> </a:t>
            </a:r>
            <a:r>
              <a:rPr lang="en-US" dirty="0" smtClean="0"/>
              <a:t>alleged that the M&amp;M Vice President and other officers met with the Chairman of the BPV subcommittee to seek an interpretation of the Code asking whether a fuel cutoff with a time delay would satisfy code requirements.  The Chairman of the committee then developed and issued an interpretation (which at the time did not have to be approved by the committee) that stated “fuel cut-offs that incorporated a time delay were not in compliance with Code requirements</a:t>
            </a:r>
            <a:r>
              <a:rPr lang="en-US" dirty="0" smtClean="0"/>
              <a:t>”.</a:t>
            </a:r>
          </a:p>
          <a:p>
            <a:pPr marL="223838" marR="0" lvl="1" indent="-109538" algn="l" defTabSz="914400" rtl="0" eaLnBrk="1" fontAlgn="base" latinLnBrk="0" hangingPunct="1">
              <a:lnSpc>
                <a:spcPct val="80000"/>
              </a:lnSpc>
              <a:spcBef>
                <a:spcPct val="30000"/>
              </a:spcBef>
              <a:spcAft>
                <a:spcPct val="0"/>
              </a:spcAft>
              <a:buClrTx/>
              <a:buSzTx/>
              <a:buFontTx/>
              <a:buChar char="•"/>
              <a:tabLst/>
              <a:defRPr/>
            </a:pPr>
            <a:r>
              <a:rPr lang="en-US" dirty="0" err="1" smtClean="0"/>
              <a:t>Hydrolevel</a:t>
            </a:r>
            <a:r>
              <a:rPr lang="en-US" dirty="0" smtClean="0"/>
              <a:t> argued that M&amp;M salesmen used the interpretation to discourage customers from buying </a:t>
            </a:r>
            <a:r>
              <a:rPr lang="en-US" dirty="0" err="1" smtClean="0"/>
              <a:t>Hydrolevel’s</a:t>
            </a:r>
            <a:r>
              <a:rPr lang="en-US" dirty="0" smtClean="0"/>
              <a:t> product.</a:t>
            </a:r>
          </a:p>
          <a:p>
            <a:pPr marL="114300" lvl="1" indent="0">
              <a:lnSpc>
                <a:spcPct val="80000"/>
              </a:lnSpc>
              <a:buNone/>
            </a:pPr>
            <a:endParaRPr lang="en-US" dirty="0" smtClean="0"/>
          </a:p>
        </p:txBody>
      </p:sp>
    </p:spTree>
    <p:extLst>
      <p:ext uri="{BB962C8B-B14F-4D97-AF65-F5344CB8AC3E}">
        <p14:creationId xmlns:p14="http://schemas.microsoft.com/office/powerpoint/2010/main" val="3963000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022626" y="9041517"/>
            <a:ext cx="3077382" cy="475957"/>
          </a:xfrm>
          <a:prstGeom prst="rect">
            <a:avLst/>
          </a:prstGeom>
          <a:ln/>
        </p:spPr>
        <p:txBody>
          <a:bodyPr lIns="92446" tIns="46223" rIns="92446" bIns="46223"/>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262063" y="474663"/>
            <a:ext cx="4554537" cy="3416300"/>
          </a:xfrm>
          <a:prstGeom prst="rect">
            <a:avLst/>
          </a:prstGeom>
          <a:ln/>
        </p:spPr>
      </p:sp>
      <p:sp>
        <p:nvSpPr>
          <p:cNvPr id="16387" name="Rectangle 3"/>
          <p:cNvSpPr>
            <a:spLocks noGrp="1" noChangeArrowheads="1"/>
          </p:cNvSpPr>
          <p:nvPr>
            <p:ph type="body" idx="1"/>
          </p:nvPr>
        </p:nvSpPr>
        <p:spPr>
          <a:xfrm>
            <a:off x="524407" y="4234031"/>
            <a:ext cx="6046265" cy="4947963"/>
          </a:xfrm>
          <a:prstGeom prst="rect">
            <a:avLst/>
          </a:prstGeom>
          <a:ln/>
        </p:spPr>
        <p:txBody>
          <a:bodyPr/>
          <a:lstStyle/>
          <a:p>
            <a:endParaRPr lang="en-US"/>
          </a:p>
        </p:txBody>
      </p:sp>
    </p:spTree>
    <p:extLst>
      <p:ext uri="{BB962C8B-B14F-4D97-AF65-F5344CB8AC3E}">
        <p14:creationId xmlns:p14="http://schemas.microsoft.com/office/powerpoint/2010/main" val="3903267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211263" y="463550"/>
            <a:ext cx="4446587" cy="3335338"/>
          </a:xfrm>
          <a:ln/>
        </p:spPr>
      </p:sp>
      <p:sp>
        <p:nvSpPr>
          <p:cNvPr id="83972" name="Rectangle 4"/>
          <p:cNvSpPr>
            <a:spLocks noGrp="1" noChangeArrowheads="1"/>
          </p:cNvSpPr>
          <p:nvPr>
            <p:ph type="body" idx="1"/>
          </p:nvPr>
        </p:nvSpPr>
        <p:spPr>
          <a:ln/>
        </p:spPr>
        <p:txBody>
          <a:bodyPr/>
          <a:lstStyle/>
          <a:p>
            <a:pPr lvl="1">
              <a:lnSpc>
                <a:spcPct val="90000"/>
              </a:lnSpc>
            </a:pPr>
            <a:r>
              <a:rPr lang="en-US" dirty="0" smtClean="0"/>
              <a:t>At </a:t>
            </a:r>
            <a:r>
              <a:rPr lang="en-US" dirty="0" smtClean="0"/>
              <a:t>issue in the </a:t>
            </a:r>
            <a:r>
              <a:rPr lang="en-US" dirty="0" err="1" smtClean="0"/>
              <a:t>Hydrolevel</a:t>
            </a:r>
            <a:r>
              <a:rPr lang="en-US" dirty="0" smtClean="0"/>
              <a:t> case was whether ASME could be held liable for the acts of volunteers who acted with “apparent authority”.</a:t>
            </a:r>
          </a:p>
          <a:p>
            <a:pPr lvl="1">
              <a:lnSpc>
                <a:spcPct val="90000"/>
              </a:lnSpc>
            </a:pPr>
            <a:r>
              <a:rPr lang="en-US" dirty="0" smtClean="0"/>
              <a:t>Apparent authority is a legal doctrine which provides that if a principal holds out an agent as having certain authority to third persons, the principal will be responsible for the agent’s acts--whether or not the agent had actual authority to perform the act at issue.</a:t>
            </a:r>
          </a:p>
          <a:p>
            <a:pPr lvl="1">
              <a:lnSpc>
                <a:spcPct val="90000"/>
              </a:lnSpc>
            </a:pPr>
            <a:r>
              <a:rPr lang="en-US" dirty="0" smtClean="0"/>
              <a:t>The Supreme Court held that ASME could be held liable under the anti-trust laws for the acts of volunteers  committed within their apparent authority.</a:t>
            </a:r>
          </a:p>
          <a:p>
            <a:endParaRPr lang="en-US" dirty="0"/>
          </a:p>
        </p:txBody>
      </p:sp>
    </p:spTree>
    <p:extLst>
      <p:ext uri="{BB962C8B-B14F-4D97-AF65-F5344CB8AC3E}">
        <p14:creationId xmlns:p14="http://schemas.microsoft.com/office/powerpoint/2010/main" val="38151513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211263" y="463550"/>
            <a:ext cx="4446587" cy="3335338"/>
          </a:xfrm>
          <a:ln/>
        </p:spPr>
      </p:sp>
      <p:sp>
        <p:nvSpPr>
          <p:cNvPr id="92164" name="Rectangle 4"/>
          <p:cNvSpPr>
            <a:spLocks noGrp="1" noChangeArrowheads="1"/>
          </p:cNvSpPr>
          <p:nvPr>
            <p:ph type="body" idx="1"/>
          </p:nvPr>
        </p:nvSpPr>
        <p:spPr>
          <a:ln/>
        </p:spPr>
        <p:txBody>
          <a:bodyPr/>
          <a:lstStyle/>
          <a:p>
            <a:r>
              <a:rPr lang="en-US" dirty="0" smtClean="0"/>
              <a:t>Other antitrust cases</a:t>
            </a:r>
            <a:endParaRPr lang="en-US" dirty="0"/>
          </a:p>
        </p:txBody>
      </p:sp>
    </p:spTree>
    <p:extLst>
      <p:ext uri="{BB962C8B-B14F-4D97-AF65-F5344CB8AC3E}">
        <p14:creationId xmlns:p14="http://schemas.microsoft.com/office/powerpoint/2010/main" val="31632775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a:t>
            </a:r>
            <a:r>
              <a:rPr lang="en-US" baseline="0" dirty="0" smtClean="0"/>
              <a:t> antitrust case brought against </a:t>
            </a:r>
            <a:r>
              <a:rPr lang="en-US" baseline="0" dirty="0" smtClean="0"/>
              <a:t>the </a:t>
            </a:r>
            <a:r>
              <a:rPr lang="en-US" baseline="0" dirty="0" smtClean="0"/>
              <a:t>standards development organizations include:</a:t>
            </a:r>
          </a:p>
          <a:p>
            <a:r>
              <a:rPr lang="en-US" dirty="0" smtClean="0"/>
              <a:t>INDIAN HEAD v. ALLIED TUBE &amp; CONDUIT CORP</a:t>
            </a:r>
          </a:p>
          <a:p>
            <a:r>
              <a:rPr lang="en-US" dirty="0" smtClean="0"/>
              <a:t>The Complaint was that the </a:t>
            </a:r>
          </a:p>
          <a:p>
            <a:pPr lvl="1"/>
            <a:r>
              <a:rPr lang="en-US" dirty="0" smtClean="0"/>
              <a:t>Metal conduit manufacturers packed 1980 NFPA conference and voted down proposal to revise Fire Code to allow plastic conduit for building wiring. </a:t>
            </a:r>
          </a:p>
          <a:p>
            <a:pPr lvl="1"/>
            <a:r>
              <a:rPr lang="en-US" dirty="0" smtClean="0"/>
              <a:t>Proposal recommended by NFPA panel of experts</a:t>
            </a:r>
          </a:p>
          <a:p>
            <a:pPr lvl="1"/>
            <a:endParaRPr lang="en-US" dirty="0" smtClean="0"/>
          </a:p>
          <a:p>
            <a:endParaRPr lang="en-US" dirty="0"/>
          </a:p>
        </p:txBody>
      </p:sp>
    </p:spTree>
    <p:extLst>
      <p:ext uri="{BB962C8B-B14F-4D97-AF65-F5344CB8AC3E}">
        <p14:creationId xmlns:p14="http://schemas.microsoft.com/office/powerpoint/2010/main" val="20109473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Outcome/Findings were that:</a:t>
            </a:r>
          </a:p>
          <a:p>
            <a:pPr lvl="1"/>
            <a:r>
              <a:rPr lang="en-US" dirty="0" smtClean="0"/>
              <a:t>No “balance” of interest groups was observed.</a:t>
            </a:r>
          </a:p>
          <a:p>
            <a:pPr lvl="1"/>
            <a:r>
              <a:rPr lang="en-US" dirty="0" smtClean="0"/>
              <a:t>All members of the association were allowed to vote on a proposal.</a:t>
            </a:r>
          </a:p>
          <a:p>
            <a:pPr lvl="1"/>
            <a:r>
              <a:rPr lang="en-US" dirty="0" smtClean="0"/>
              <a:t>The recommendation of an unbiased panel of experts was unjustifiably ignored.</a:t>
            </a:r>
          </a:p>
          <a:p>
            <a:pPr lvl="1"/>
            <a:r>
              <a:rPr lang="en-US" dirty="0" smtClean="0"/>
              <a:t>A proposal was allowed to fail without valid and objective criteria.</a:t>
            </a:r>
          </a:p>
          <a:p>
            <a:pPr lvl="1"/>
            <a:r>
              <a:rPr lang="en-US" dirty="0" smtClean="0"/>
              <a:t>A manufacturer was precluded from selling its product on the open market.</a:t>
            </a:r>
          </a:p>
          <a:p>
            <a:endParaRPr lang="en-US" dirty="0"/>
          </a:p>
        </p:txBody>
      </p:sp>
    </p:spTree>
    <p:extLst>
      <p:ext uri="{BB962C8B-B14F-4D97-AF65-F5344CB8AC3E}">
        <p14:creationId xmlns:p14="http://schemas.microsoft.com/office/powerpoint/2010/main" val="14813684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SESSIONS TANK LINERS v. JOOR MANUFACTURERS</a:t>
            </a:r>
          </a:p>
          <a:p>
            <a:r>
              <a:rPr lang="en-US" dirty="0" smtClean="0"/>
              <a:t>The complaint was that a manufacturer used his position as an NFPA Code Committee member to defeat a proposed revision allowing a competitor’s process. </a:t>
            </a:r>
          </a:p>
          <a:p>
            <a:endParaRPr lang="en-US" dirty="0"/>
          </a:p>
        </p:txBody>
      </p:sp>
    </p:spTree>
    <p:extLst>
      <p:ext uri="{BB962C8B-B14F-4D97-AF65-F5344CB8AC3E}">
        <p14:creationId xmlns:p14="http://schemas.microsoft.com/office/powerpoint/2010/main" val="14833642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Outcome</a:t>
            </a:r>
            <a:r>
              <a:rPr lang="en-US" baseline="0" dirty="0" smtClean="0"/>
              <a:t> was</a:t>
            </a:r>
            <a:r>
              <a:rPr lang="en-US" dirty="0" smtClean="0"/>
              <a:t> Findings of a member’s misconduct</a:t>
            </a:r>
          </a:p>
          <a:p>
            <a:pPr lvl="1"/>
            <a:r>
              <a:rPr lang="en-US" dirty="0" smtClean="0"/>
              <a:t>Misrepresented data</a:t>
            </a:r>
          </a:p>
          <a:p>
            <a:pPr lvl="1"/>
            <a:r>
              <a:rPr lang="en-US" dirty="0" smtClean="0"/>
              <a:t>Sent anonymous letters opposing the revision</a:t>
            </a:r>
          </a:p>
          <a:p>
            <a:pPr lvl="1"/>
            <a:r>
              <a:rPr lang="en-US" dirty="0" smtClean="0"/>
              <a:t>Questioned the safety of the competitor’s process</a:t>
            </a:r>
          </a:p>
          <a:p>
            <a:pPr lvl="1"/>
            <a:r>
              <a:rPr lang="en-US" dirty="0" smtClean="0"/>
              <a:t>Warned of legal implications</a:t>
            </a:r>
          </a:p>
          <a:p>
            <a:pPr lvl="1"/>
            <a:r>
              <a:rPr lang="en-US" dirty="0" smtClean="0"/>
              <a:t>Called for a vote after the competitor had left the meeting, even though vote not on agenda</a:t>
            </a:r>
          </a:p>
          <a:p>
            <a:endParaRPr lang="en-US" dirty="0"/>
          </a:p>
        </p:txBody>
      </p:sp>
    </p:spTree>
    <p:extLst>
      <p:ext uri="{BB962C8B-B14F-4D97-AF65-F5344CB8AC3E}">
        <p14:creationId xmlns:p14="http://schemas.microsoft.com/office/powerpoint/2010/main" val="31572083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All of ASME’s committees and subcommittees</a:t>
            </a:r>
            <a:r>
              <a:rPr lang="en-US" baseline="0" dirty="0" smtClean="0"/>
              <a:t> responsible for codes and standards development, or oversight of certification activities should be aware of what to avoid and when to question actions or decisions that may present antitrust issues.</a:t>
            </a:r>
            <a:endParaRPr lang="en-US" dirty="0" smtClean="0"/>
          </a:p>
          <a:p>
            <a:endParaRPr lang="en-US" dirty="0"/>
          </a:p>
        </p:txBody>
      </p:sp>
    </p:spTree>
    <p:extLst>
      <p:ext uri="{BB962C8B-B14F-4D97-AF65-F5344CB8AC3E}">
        <p14:creationId xmlns:p14="http://schemas.microsoft.com/office/powerpoint/2010/main" val="40626947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a:ln/>
        </p:spPr>
        <p:txBody>
          <a:bodyPr/>
          <a:lstStyle/>
          <a:p>
            <a:r>
              <a:rPr lang="en-US" u="none" dirty="0" smtClean="0"/>
              <a:t>Things to keep in mind</a:t>
            </a:r>
          </a:p>
          <a:p>
            <a:pPr lvl="1"/>
            <a:r>
              <a:rPr lang="en-US" u="none" dirty="0" smtClean="0"/>
              <a:t>Adoption or revision of a standard may:</a:t>
            </a:r>
          </a:p>
          <a:p>
            <a:pPr lvl="2"/>
            <a:r>
              <a:rPr lang="en-US" u="none" dirty="0" smtClean="0"/>
              <a:t>Increase the cost of a product</a:t>
            </a:r>
          </a:p>
          <a:p>
            <a:pPr lvl="2"/>
            <a:r>
              <a:rPr lang="en-US" u="none" dirty="0" smtClean="0"/>
              <a:t>Make nonconforming products unacceptable to buyers.</a:t>
            </a:r>
          </a:p>
          <a:p>
            <a:pPr lvl="1"/>
            <a:r>
              <a:rPr lang="en-US" u="none" dirty="0" smtClean="0">
                <a:solidFill>
                  <a:srgbClr val="00B050"/>
                </a:solidFill>
              </a:rPr>
              <a:t>A </a:t>
            </a:r>
            <a:r>
              <a:rPr lang="en-US" u="none" dirty="0" smtClean="0"/>
              <a:t>standard or revision </a:t>
            </a:r>
            <a:r>
              <a:rPr lang="en-US" u="none" dirty="0" smtClean="0">
                <a:solidFill>
                  <a:srgbClr val="00B050"/>
                </a:solidFill>
              </a:rPr>
              <a:t>should </a:t>
            </a:r>
            <a:r>
              <a:rPr lang="en-US" u="none" dirty="0" smtClean="0">
                <a:solidFill>
                  <a:srgbClr val="00B050"/>
                </a:solidFill>
              </a:rPr>
              <a:t>be </a:t>
            </a:r>
            <a:r>
              <a:rPr lang="en-US" u="none" dirty="0" smtClean="0"/>
              <a:t>reasonable and objective, and </a:t>
            </a:r>
            <a:r>
              <a:rPr lang="en-US" u="none" dirty="0" smtClean="0">
                <a:solidFill>
                  <a:srgbClr val="00B050"/>
                </a:solidFill>
              </a:rPr>
              <a:t>should </a:t>
            </a:r>
            <a:r>
              <a:rPr lang="en-US" u="none" dirty="0" smtClean="0"/>
              <a:t>not discriminate unfairly between </a:t>
            </a:r>
            <a:r>
              <a:rPr lang="en-US" u="none" dirty="0" smtClean="0"/>
              <a:t>products.</a:t>
            </a:r>
            <a:endParaRPr lang="en-US" u="none" dirty="0" smtClean="0"/>
          </a:p>
          <a:p>
            <a:pPr lvl="1"/>
            <a:r>
              <a:rPr lang="en-US" u="none" dirty="0" smtClean="0"/>
              <a:t>Every volunteer is responsible for ensuring that all provisions of codes and standards have an objective technically sound basis.</a:t>
            </a:r>
          </a:p>
          <a:p>
            <a:endParaRPr lang="en-US" u="none" dirty="0"/>
          </a:p>
        </p:txBody>
      </p:sp>
    </p:spTree>
    <p:extLst>
      <p:ext uri="{BB962C8B-B14F-4D97-AF65-F5344CB8AC3E}">
        <p14:creationId xmlns:p14="http://schemas.microsoft.com/office/powerpoint/2010/main" val="4528177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a:ln/>
        </p:spPr>
        <p:txBody>
          <a:bodyPr/>
          <a:lstStyle/>
          <a:p>
            <a:r>
              <a:rPr lang="en-US" dirty="0" smtClean="0"/>
              <a:t>Ask yourself these questions:</a:t>
            </a:r>
          </a:p>
          <a:p>
            <a:pPr lvl="1"/>
            <a:r>
              <a:rPr lang="en-US" dirty="0" smtClean="0"/>
              <a:t>Does the code or standard have a proper objective (e.g., safety or quality)?</a:t>
            </a:r>
          </a:p>
          <a:p>
            <a:pPr lvl="1"/>
            <a:r>
              <a:rPr lang="en-US" dirty="0" smtClean="0"/>
              <a:t>Is the form the code takes suitable for the industry in question?</a:t>
            </a:r>
          </a:p>
          <a:p>
            <a:pPr lvl="1"/>
            <a:r>
              <a:rPr lang="en-US" dirty="0" smtClean="0"/>
              <a:t>Is the code or standard based upon valid and objective criteria? </a:t>
            </a:r>
          </a:p>
          <a:p>
            <a:pPr lvl="1"/>
            <a:r>
              <a:rPr lang="en-US" dirty="0" smtClean="0"/>
              <a:t>Is it the least restrictive standard possible?</a:t>
            </a:r>
          </a:p>
          <a:p>
            <a:endParaRPr lang="en-US" dirty="0"/>
          </a:p>
        </p:txBody>
      </p:sp>
    </p:spTree>
    <p:extLst>
      <p:ext uri="{BB962C8B-B14F-4D97-AF65-F5344CB8AC3E}">
        <p14:creationId xmlns:p14="http://schemas.microsoft.com/office/powerpoint/2010/main" val="15426451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a:ln/>
        </p:spPr>
        <p:txBody>
          <a:bodyPr/>
          <a:lstStyle/>
          <a:p>
            <a:r>
              <a:rPr lang="en-US" dirty="0" smtClean="0"/>
              <a:t>Ask yourself these questions:</a:t>
            </a:r>
          </a:p>
          <a:p>
            <a:pPr lvl="1"/>
            <a:r>
              <a:rPr lang="en-US" dirty="0" smtClean="0"/>
              <a:t>Is the Standards Committee broadly based?</a:t>
            </a:r>
          </a:p>
          <a:p>
            <a:pPr lvl="1"/>
            <a:r>
              <a:rPr lang="en-US" dirty="0" smtClean="0"/>
              <a:t>Are any potential conflicts of interest in the group considered and publicized?</a:t>
            </a:r>
          </a:p>
          <a:p>
            <a:pPr lvl="1"/>
            <a:r>
              <a:rPr lang="en-US" dirty="0" smtClean="0"/>
              <a:t>Have opposing views been considered? </a:t>
            </a:r>
          </a:p>
          <a:p>
            <a:pPr lvl="1"/>
            <a:r>
              <a:rPr lang="en-US" dirty="0" smtClean="0"/>
              <a:t>Are the procedures followed in developing or referencing a code or standard </a:t>
            </a:r>
            <a:r>
              <a:rPr lang="en-US" i="1" dirty="0" smtClean="0"/>
              <a:t>fair</a:t>
            </a:r>
            <a:r>
              <a:rPr lang="en-US" dirty="0" smtClean="0"/>
              <a:t>?</a:t>
            </a:r>
          </a:p>
          <a:p>
            <a:endParaRPr lang="en-US" dirty="0"/>
          </a:p>
        </p:txBody>
      </p:sp>
    </p:spTree>
    <p:extLst>
      <p:ext uri="{BB962C8B-B14F-4D97-AF65-F5344CB8AC3E}">
        <p14:creationId xmlns:p14="http://schemas.microsoft.com/office/powerpoint/2010/main" val="238152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211263" y="463550"/>
            <a:ext cx="4446587" cy="3335338"/>
          </a:xfrm>
          <a:ln/>
        </p:spPr>
      </p:sp>
      <p:sp>
        <p:nvSpPr>
          <p:cNvPr id="20484" name="Rectangle 4"/>
          <p:cNvSpPr>
            <a:spLocks noGrp="1" noChangeArrowheads="1"/>
          </p:cNvSpPr>
          <p:nvPr>
            <p:ph type="body" idx="1"/>
          </p:nvPr>
        </p:nvSpPr>
        <p:spPr>
          <a:ln/>
        </p:spPr>
        <p:txBody>
          <a:bodyPr/>
          <a:lstStyle/>
          <a:p>
            <a:pPr marL="344488" indent="-298450">
              <a:buNone/>
            </a:pPr>
            <a:r>
              <a:rPr lang="en-US" dirty="0" smtClean="0"/>
              <a:t>At the end of this module, you will understand: </a:t>
            </a:r>
          </a:p>
          <a:p>
            <a:pPr lvl="1">
              <a:buFont typeface="Arial" panose="020B0604020202020204" pitchFamily="34" charset="0"/>
              <a:buChar char="•"/>
            </a:pPr>
            <a:r>
              <a:rPr lang="en-US" sz="1200" dirty="0" smtClean="0"/>
              <a:t>How antitrust laws affect ASME</a:t>
            </a:r>
          </a:p>
          <a:p>
            <a:pPr lvl="1">
              <a:buFont typeface="Arial" panose="020B0604020202020204" pitchFamily="34" charset="0"/>
              <a:buChar char="•"/>
            </a:pPr>
            <a:r>
              <a:rPr lang="en-US" sz="1200" dirty="0" smtClean="0"/>
              <a:t>The guidelines for complying with antitrust law</a:t>
            </a:r>
            <a:r>
              <a:rPr lang="en-US" sz="1200" baseline="0" dirty="0" smtClean="0"/>
              <a:t> as they relate to </a:t>
            </a:r>
            <a:endParaRPr lang="en-US" sz="1200" dirty="0" smtClean="0"/>
          </a:p>
          <a:p>
            <a:pPr lvl="2">
              <a:buFont typeface="Tahoma" panose="020B0604030504040204" pitchFamily="34" charset="0"/>
              <a:buChar char="−"/>
            </a:pPr>
            <a:r>
              <a:rPr lang="en-US" sz="1200" dirty="0" smtClean="0"/>
              <a:t>Codes and standards development </a:t>
            </a:r>
          </a:p>
          <a:p>
            <a:pPr lvl="2">
              <a:buFont typeface="Tahoma" panose="020B0604030504040204" pitchFamily="34" charset="0"/>
              <a:buChar char="−"/>
            </a:pPr>
            <a:r>
              <a:rPr lang="en-US" sz="1200" dirty="0" smtClean="0"/>
              <a:t>Conformity assessment activities, and</a:t>
            </a:r>
          </a:p>
          <a:p>
            <a:pPr lvl="2">
              <a:buFont typeface="Tahoma" panose="020B0604030504040204" pitchFamily="34" charset="0"/>
              <a:buChar char="−"/>
            </a:pPr>
            <a:r>
              <a:rPr lang="en-US" sz="1200" dirty="0" smtClean="0"/>
              <a:t>Interpretations</a:t>
            </a:r>
            <a:endParaRPr lang="en-US" sz="1200" dirty="0"/>
          </a:p>
        </p:txBody>
      </p:sp>
    </p:spTree>
    <p:extLst>
      <p:ext uri="{BB962C8B-B14F-4D97-AF65-F5344CB8AC3E}">
        <p14:creationId xmlns:p14="http://schemas.microsoft.com/office/powerpoint/2010/main" val="20670470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a:ln/>
        </p:spPr>
        <p:txBody>
          <a:bodyPr/>
          <a:lstStyle/>
          <a:p>
            <a:r>
              <a:rPr lang="en-US" u="none" dirty="0" smtClean="0"/>
              <a:t>Fairness means the following:</a:t>
            </a:r>
          </a:p>
          <a:p>
            <a:pPr lvl="1"/>
            <a:r>
              <a:rPr lang="en-US" u="none" dirty="0" smtClean="0"/>
              <a:t>Adequate public notice of the proposed adoption of a standard</a:t>
            </a:r>
          </a:p>
          <a:p>
            <a:pPr lvl="1"/>
            <a:r>
              <a:rPr lang="en-US" u="none" dirty="0" smtClean="0"/>
              <a:t>An accurate record of the considerations available </a:t>
            </a:r>
          </a:p>
          <a:p>
            <a:pPr lvl="1"/>
            <a:r>
              <a:rPr lang="en-US" u="none" dirty="0" smtClean="0"/>
              <a:t>A  formal and publicized appeals process</a:t>
            </a:r>
          </a:p>
          <a:p>
            <a:pPr lvl="1"/>
            <a:r>
              <a:rPr lang="en-US" u="none" dirty="0" smtClean="0"/>
              <a:t>Periodic review and revision of standards to reflect current technology </a:t>
            </a:r>
          </a:p>
          <a:p>
            <a:pPr lvl="1"/>
            <a:r>
              <a:rPr lang="en-US" u="none" dirty="0" smtClean="0"/>
              <a:t>All industry members have an opportunity to conform to the standards</a:t>
            </a:r>
          </a:p>
          <a:p>
            <a:pPr marL="465138" marR="0" lvl="2" indent="-109538" algn="l" defTabSz="914400" rtl="0" eaLnBrk="1" fontAlgn="base" latinLnBrk="0" hangingPunct="1">
              <a:lnSpc>
                <a:spcPct val="100000"/>
              </a:lnSpc>
              <a:spcBef>
                <a:spcPct val="30000"/>
              </a:spcBef>
              <a:spcAft>
                <a:spcPct val="0"/>
              </a:spcAft>
              <a:buClrTx/>
              <a:buSzTx/>
              <a:buFontTx/>
              <a:buChar char="•"/>
              <a:tabLst/>
              <a:defRPr/>
            </a:pPr>
            <a:r>
              <a:rPr lang="en-US" u="none" dirty="0" smtClean="0">
                <a:solidFill>
                  <a:srgbClr val="00B050"/>
                </a:solidFill>
              </a:rPr>
              <a:t>For example, have the holders of the IP agreed to license the OP in compliance with RAND and FRAND requirements? </a:t>
            </a:r>
          </a:p>
          <a:p>
            <a:pPr lvl="1"/>
            <a:endParaRPr lang="en-US" u="none" dirty="0" smtClean="0"/>
          </a:p>
          <a:p>
            <a:endParaRPr lang="en-US" u="none" dirty="0"/>
          </a:p>
        </p:txBody>
      </p:sp>
    </p:spTree>
    <p:extLst>
      <p:ext uri="{BB962C8B-B14F-4D97-AF65-F5344CB8AC3E}">
        <p14:creationId xmlns:p14="http://schemas.microsoft.com/office/powerpoint/2010/main" val="29924360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ln/>
        </p:spPr>
        <p:txBody>
          <a:bodyPr/>
          <a:lstStyle/>
          <a:p>
            <a:pPr marL="0" indent="0">
              <a:lnSpc>
                <a:spcPct val="90000"/>
              </a:lnSpc>
              <a:spcAft>
                <a:spcPts val="600"/>
              </a:spcAft>
              <a:buFont typeface="Arial" panose="020B0604020202020204" pitchFamily="34" charset="0"/>
              <a:buNone/>
            </a:pPr>
            <a:endParaRPr lang="en-US" u="none" strike="sngStrike" dirty="0" smtClean="0">
              <a:solidFill>
                <a:schemeClr val="tx1"/>
              </a:solidFill>
            </a:endParaRPr>
          </a:p>
          <a:p>
            <a:pPr marL="171450" marR="0" lvl="0" indent="-171450" algn="l" defTabSz="914400" rtl="0" eaLnBrk="1" fontAlgn="base" latinLnBrk="0" hangingPunct="1">
              <a:lnSpc>
                <a:spcPct val="90000"/>
              </a:lnSpc>
              <a:spcBef>
                <a:spcPct val="30000"/>
              </a:spcBef>
              <a:spcAft>
                <a:spcPts val="600"/>
              </a:spcAft>
              <a:buClrTx/>
              <a:buSzTx/>
              <a:buFont typeface="Arial" panose="020B0604020202020204" pitchFamily="34" charset="0"/>
              <a:buChar char="•"/>
              <a:tabLst/>
              <a:defRPr/>
            </a:pPr>
            <a:r>
              <a:rPr lang="en-US" u="none" dirty="0" smtClean="0">
                <a:solidFill>
                  <a:schemeClr val="tx1"/>
                </a:solidFill>
              </a:rPr>
              <a:t>Interpretations potentially implicate the antitrust laws as well. </a:t>
            </a:r>
          </a:p>
          <a:p>
            <a:pPr marL="0" indent="0">
              <a:lnSpc>
                <a:spcPct val="90000"/>
              </a:lnSpc>
              <a:spcAft>
                <a:spcPts val="600"/>
              </a:spcAft>
              <a:buFont typeface="Arial" panose="020B0604020202020204" pitchFamily="34" charset="0"/>
              <a:buNone/>
            </a:pPr>
            <a:endParaRPr lang="en-US" u="none" strike="sngStrike" dirty="0" smtClean="0">
              <a:solidFill>
                <a:schemeClr val="tx1"/>
              </a:solidFill>
            </a:endParaRPr>
          </a:p>
          <a:p>
            <a:pPr marL="171450" indent="-171450">
              <a:lnSpc>
                <a:spcPct val="90000"/>
              </a:lnSpc>
              <a:spcAft>
                <a:spcPts val="600"/>
              </a:spcAft>
              <a:buFont typeface="Arial" panose="020B0604020202020204" pitchFamily="34" charset="0"/>
              <a:buChar char="•"/>
            </a:pPr>
            <a:r>
              <a:rPr lang="en-US" u="none" dirty="0" smtClean="0">
                <a:solidFill>
                  <a:schemeClr val="tx1"/>
                </a:solidFill>
              </a:rPr>
              <a:t>Individuals who participate on interpretation committees must insure that the interpretation of a ASME Code or standard does not in itself appear to have an unreasonable effect on competition.</a:t>
            </a:r>
          </a:p>
          <a:p>
            <a:endParaRPr lang="en-US" u="none" dirty="0">
              <a:solidFill>
                <a:schemeClr val="tx1"/>
              </a:solidFill>
            </a:endParaRPr>
          </a:p>
        </p:txBody>
      </p:sp>
    </p:spTree>
    <p:extLst>
      <p:ext uri="{BB962C8B-B14F-4D97-AF65-F5344CB8AC3E}">
        <p14:creationId xmlns:p14="http://schemas.microsoft.com/office/powerpoint/2010/main" val="25270190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considering interpretations, the </a:t>
            </a:r>
            <a:r>
              <a:rPr lang="en-US" u="none" dirty="0" smtClean="0"/>
              <a:t>ASME</a:t>
            </a:r>
            <a:r>
              <a:rPr lang="en-US" dirty="0" smtClean="0"/>
              <a:t> Guidelines that were previously outlined shall be followed. In addition: </a:t>
            </a:r>
          </a:p>
          <a:p>
            <a:r>
              <a:rPr lang="en-US" dirty="0" smtClean="0"/>
              <a:t>- </a:t>
            </a:r>
            <a:r>
              <a:rPr lang="en-US" dirty="0" smtClean="0"/>
              <a:t>Objectivity and technical accuracy are essential.</a:t>
            </a:r>
          </a:p>
          <a:p>
            <a:r>
              <a:rPr lang="en-US" dirty="0" smtClean="0"/>
              <a:t>- They must be supported by specific wording in the code or standard.</a:t>
            </a:r>
          </a:p>
          <a:p>
            <a:r>
              <a:rPr lang="en-US" dirty="0" smtClean="0"/>
              <a:t>- Volunteers should avoid even the appearance of conflict of interest.</a:t>
            </a:r>
          </a:p>
          <a:p>
            <a:r>
              <a:rPr lang="en-US" dirty="0" smtClean="0"/>
              <a:t>- Report doubts to next highest level.</a:t>
            </a:r>
            <a:endParaRPr lang="en-US" dirty="0"/>
          </a:p>
        </p:txBody>
      </p:sp>
    </p:spTree>
    <p:extLst>
      <p:ext uri="{BB962C8B-B14F-4D97-AF65-F5344CB8AC3E}">
        <p14:creationId xmlns:p14="http://schemas.microsoft.com/office/powerpoint/2010/main" val="13683237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100" dirty="0" smtClean="0"/>
              <a:t>Certification may be necessary to satisfy governmental or insurance carrier requirements</a:t>
            </a:r>
          </a:p>
          <a:p>
            <a:pPr marL="171450" indent="-171450">
              <a:buFont typeface="Arial" panose="020B0604020202020204" pitchFamily="34" charset="0"/>
              <a:buChar char="•"/>
            </a:pPr>
            <a:r>
              <a:rPr lang="en-US" sz="1100" dirty="0" smtClean="0"/>
              <a:t>Decisions based on issuance of ASME certification or accreditation must be based solely upon objective evidence and technically justifiable criteria</a:t>
            </a:r>
          </a:p>
          <a:p>
            <a:pPr marL="171450" indent="-171450">
              <a:buFont typeface="Arial" panose="020B0604020202020204" pitchFamily="34" charset="0"/>
              <a:buChar char="•"/>
            </a:pPr>
            <a:r>
              <a:rPr lang="en-US" sz="1100" dirty="0" smtClean="0"/>
              <a:t>Denial of ASME certification could have a serious impact on the companies involved</a:t>
            </a:r>
          </a:p>
          <a:p>
            <a:pPr marL="171450" indent="-171450">
              <a:buFont typeface="Arial" panose="020B0604020202020204" pitchFamily="34" charset="0"/>
              <a:buChar char="•"/>
            </a:pPr>
            <a:r>
              <a:rPr lang="en-US" sz="1100" dirty="0" smtClean="0"/>
              <a:t>Safeguards with respect to conflict of interest of decision-makers are important due to the serious impact to companies who may be affected by the interpretation</a:t>
            </a:r>
          </a:p>
          <a:p>
            <a:endParaRPr lang="en-US" b="1" dirty="0"/>
          </a:p>
        </p:txBody>
      </p:sp>
    </p:spTree>
    <p:extLst>
      <p:ext uri="{BB962C8B-B14F-4D97-AF65-F5344CB8AC3E}">
        <p14:creationId xmlns:p14="http://schemas.microsoft.com/office/powerpoint/2010/main" val="14097631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a:ln/>
        </p:spPr>
        <p:txBody>
          <a:bodyPr/>
          <a:lstStyle/>
          <a:p>
            <a:pPr marL="171450" indent="-171450">
              <a:buFont typeface="Arial" panose="020B0604020202020204" pitchFamily="34" charset="0"/>
              <a:buChar char="•"/>
            </a:pPr>
            <a:r>
              <a:rPr lang="en-US" dirty="0" smtClean="0"/>
              <a:t>In the event of a denial or withdrawal of certification, the grounds for the negative decision are disclosed to the company/organization affected by the decision and they are given the opportunity to show the</a:t>
            </a:r>
            <a:r>
              <a:rPr lang="en-US" baseline="0" dirty="0" smtClean="0"/>
              <a:t> responsible committee why the decision was incorrect or to correct whatever Findings were reported during the review or survey that lead to the committee decision.</a:t>
            </a:r>
          </a:p>
          <a:p>
            <a:pPr marL="171450" indent="-171450">
              <a:buFont typeface="Arial" panose="020B0604020202020204" pitchFamily="34" charset="0"/>
              <a:buChar char="•"/>
            </a:pPr>
            <a:r>
              <a:rPr lang="en-US" baseline="0" dirty="0" smtClean="0"/>
              <a:t>For companies that already have obtained ASME certification and either are facing expiration due to failing the renewal or facing allegations of Code non-conformance ASME will extend the companies current certification/accreditation  until all aspects of “due process (appeal)” have been satisfied.  </a:t>
            </a:r>
            <a:endParaRPr lang="en-US" dirty="0"/>
          </a:p>
        </p:txBody>
      </p:sp>
    </p:spTree>
    <p:extLst>
      <p:ext uri="{BB962C8B-B14F-4D97-AF65-F5344CB8AC3E}">
        <p14:creationId xmlns:p14="http://schemas.microsoft.com/office/powerpoint/2010/main" val="4766349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a:ln/>
        </p:spPr>
        <p:txBody>
          <a:bodyPr/>
          <a:lstStyle/>
          <a:p>
            <a:pPr marL="182880" lvl="0" indent="-182880">
              <a:buFont typeface="Arial" panose="020B0604020202020204" pitchFamily="34" charset="0"/>
              <a:buChar char="•"/>
            </a:pPr>
            <a:r>
              <a:rPr lang="en-US" sz="1100" u="none" dirty="0" smtClean="0">
                <a:solidFill>
                  <a:srgbClr val="00B050"/>
                </a:solidFill>
              </a:rPr>
              <a:t>Because industry competitors may be present at the same ASME meetings and events, ASME, its employees, and its members must be vigilant that competitively-sensitive information is not exchanged or shared between competitors. </a:t>
            </a:r>
          </a:p>
          <a:p>
            <a:pPr marL="182880" indent="-182880">
              <a:buFont typeface="Arial" panose="020B0604020202020204" pitchFamily="34" charset="0"/>
              <a:buChar char="•"/>
            </a:pPr>
            <a:r>
              <a:rPr lang="en-US" sz="1100" u="none" dirty="0" smtClean="0">
                <a:solidFill>
                  <a:srgbClr val="00B050"/>
                </a:solidFill>
              </a:rPr>
              <a:t>Topics to avoid: prices, costs, production, capacity, utilization, inventory, terms of sale, credits, allowances, discounts, geographic sales territories, dealings with specific customers, and strategic or marketing plans. </a:t>
            </a:r>
          </a:p>
          <a:p>
            <a:pPr marL="171450" indent="-171450">
              <a:buFont typeface="Arial" panose="020B0604020202020204" pitchFamily="34" charset="0"/>
              <a:buChar char="•"/>
            </a:pPr>
            <a:endParaRPr lang="en-US" sz="1100" u="none" dirty="0"/>
          </a:p>
        </p:txBody>
      </p:sp>
    </p:spTree>
    <p:extLst>
      <p:ext uri="{BB962C8B-B14F-4D97-AF65-F5344CB8AC3E}">
        <p14:creationId xmlns:p14="http://schemas.microsoft.com/office/powerpoint/2010/main" val="29493838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a:ln/>
        </p:spPr>
        <p:txBody>
          <a:bodyPr/>
          <a:lstStyle/>
          <a:p>
            <a:r>
              <a:rPr lang="en-US" sz="1100" u="none" dirty="0" smtClean="0">
                <a:solidFill>
                  <a:schemeClr val="tx1"/>
                </a:solidFill>
              </a:rPr>
              <a:t>Competitive information should only be disclosed at meetings if absolutely necessary for standard development, certification and interpretation. </a:t>
            </a:r>
          </a:p>
          <a:p>
            <a:pPr lvl="1"/>
            <a:r>
              <a:rPr lang="en-US" sz="1100" u="none" dirty="0" smtClean="0">
                <a:solidFill>
                  <a:schemeClr val="tx1"/>
                </a:solidFill>
              </a:rPr>
              <a:t>The disclosure should be cleared by the legal counsel for the holder of the information prior to the meeting. </a:t>
            </a:r>
          </a:p>
          <a:p>
            <a:pPr lvl="1"/>
            <a:r>
              <a:rPr lang="en-US" sz="1100" u="none" dirty="0" smtClean="0">
                <a:solidFill>
                  <a:schemeClr val="tx1"/>
                </a:solidFill>
              </a:rPr>
              <a:t>ASME Legal should be made aware of the disclosure prior to the committee meeting. </a:t>
            </a:r>
          </a:p>
          <a:p>
            <a:pPr marL="171450" indent="-171450">
              <a:buFont typeface="Arial" panose="020B0604020202020204" pitchFamily="34" charset="0"/>
              <a:buChar char="•"/>
            </a:pPr>
            <a:endParaRPr lang="en-US" sz="1100" u="none" dirty="0">
              <a:solidFill>
                <a:schemeClr val="tx1"/>
              </a:solidFill>
            </a:endParaRPr>
          </a:p>
        </p:txBody>
      </p:sp>
    </p:spTree>
    <p:extLst>
      <p:ext uri="{BB962C8B-B14F-4D97-AF65-F5344CB8AC3E}">
        <p14:creationId xmlns:p14="http://schemas.microsoft.com/office/powerpoint/2010/main" val="304978793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a:ln/>
        </p:spPr>
        <p:txBody>
          <a:bodyPr/>
          <a:lstStyle/>
          <a:p>
            <a:pPr marL="182880" indent="-182880">
              <a:buFont typeface="Arial" panose="020B0604020202020204" pitchFamily="34" charset="0"/>
              <a:buChar char="•"/>
            </a:pPr>
            <a:r>
              <a:rPr lang="en-US" sz="1100" u="none" dirty="0" smtClean="0">
                <a:solidFill>
                  <a:schemeClr val="tx1"/>
                </a:solidFill>
              </a:rPr>
              <a:t>Remember, even if ASME is not alleged to have engaged in a conspiracy, if its members are, then it might receive third-party document and deposition subpoenas, to which responding costs time money.</a:t>
            </a:r>
          </a:p>
          <a:p>
            <a:pPr marL="182880" indent="-182880">
              <a:buFont typeface="Arial" panose="020B0604020202020204" pitchFamily="34" charset="0"/>
              <a:buChar char="•"/>
            </a:pPr>
            <a:r>
              <a:rPr lang="en-US" sz="1100" u="none" dirty="0" smtClean="0">
                <a:solidFill>
                  <a:schemeClr val="tx1"/>
                </a:solidFill>
              </a:rPr>
              <a:t>If you have any concerns, please report it to the Committee Officers and ASME Staff. </a:t>
            </a:r>
          </a:p>
          <a:p>
            <a:pPr marL="171450" indent="-171450">
              <a:buFont typeface="Arial" panose="020B0604020202020204" pitchFamily="34" charset="0"/>
              <a:buChar char="•"/>
            </a:pPr>
            <a:endParaRPr lang="en-US" sz="1100" u="none" dirty="0">
              <a:solidFill>
                <a:schemeClr val="tx1"/>
              </a:solidFill>
            </a:endParaRPr>
          </a:p>
        </p:txBody>
      </p:sp>
    </p:spTree>
    <p:extLst>
      <p:ext uri="{BB962C8B-B14F-4D97-AF65-F5344CB8AC3E}">
        <p14:creationId xmlns:p14="http://schemas.microsoft.com/office/powerpoint/2010/main" val="3567552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a:ln/>
        </p:spPr>
        <p:txBody>
          <a:bodyPr/>
          <a:lstStyle/>
          <a:p>
            <a:r>
              <a:rPr lang="en-US" dirty="0" smtClean="0"/>
              <a:t>Next we will go through</a:t>
            </a:r>
            <a:r>
              <a:rPr lang="en-US" baseline="0" dirty="0" smtClean="0"/>
              <a:t> some basic do’s and don’ts.</a:t>
            </a:r>
            <a:endParaRPr lang="en-US" dirty="0"/>
          </a:p>
        </p:txBody>
      </p:sp>
    </p:spTree>
    <p:extLst>
      <p:ext uri="{BB962C8B-B14F-4D97-AF65-F5344CB8AC3E}">
        <p14:creationId xmlns:p14="http://schemas.microsoft.com/office/powerpoint/2010/main" val="146033493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a:ln/>
        </p:spPr>
        <p:txBody>
          <a:bodyPr/>
          <a:lstStyle/>
          <a:p>
            <a:r>
              <a:rPr lang="en-US" u="none" dirty="0" smtClean="0"/>
              <a:t>The</a:t>
            </a:r>
            <a:r>
              <a:rPr lang="en-US" u="none" baseline="0" dirty="0" smtClean="0"/>
              <a:t> following is a list of what not to do.</a:t>
            </a:r>
          </a:p>
          <a:p>
            <a:pPr marL="47625" indent="-47625">
              <a:buFontTx/>
              <a:buNone/>
            </a:pPr>
            <a:endParaRPr lang="en-US" u="none" dirty="0" smtClean="0"/>
          </a:p>
          <a:p>
            <a:pPr marL="47625" indent="-47625">
              <a:buFontTx/>
              <a:buNone/>
            </a:pPr>
            <a:r>
              <a:rPr lang="en-US" u="none" dirty="0" smtClean="0"/>
              <a:t>Don't :</a:t>
            </a:r>
          </a:p>
          <a:p>
            <a:pPr lvl="1"/>
            <a:r>
              <a:rPr lang="en-US" u="none" dirty="0" smtClean="0"/>
              <a:t>Attend any meetings under ASME auspices that do not a have a fixed agenda of matters to be covered.</a:t>
            </a:r>
          </a:p>
          <a:p>
            <a:pPr lvl="1"/>
            <a:r>
              <a:rPr lang="en-US" u="none" dirty="0" smtClean="0"/>
              <a:t>Take part in any "rump" sessions at which matters before a committee or other body as a whole are to be discussed. </a:t>
            </a:r>
          </a:p>
          <a:p>
            <a:pPr lvl="1"/>
            <a:r>
              <a:rPr lang="en-US" u="none" dirty="0" smtClean="0"/>
              <a:t>Discuss prices</a:t>
            </a:r>
            <a:r>
              <a:rPr lang="en-US" u="none" dirty="0" smtClean="0">
                <a:solidFill>
                  <a:srgbClr val="00B050"/>
                </a:solidFill>
              </a:rPr>
              <a:t>, costs, sales, customers, production, or any competitively-sensitive information</a:t>
            </a:r>
            <a:r>
              <a:rPr lang="en-US" u="none" dirty="0" smtClean="0"/>
              <a:t> of competing or potentially competing products and don't disparage any particular product--whether or not it meets ASME standards</a:t>
            </a:r>
            <a:r>
              <a:rPr lang="en-US" u="none" dirty="0" smtClean="0"/>
              <a:t>.</a:t>
            </a:r>
          </a:p>
          <a:p>
            <a:pPr lvl="1"/>
            <a:r>
              <a:rPr lang="en-US" dirty="0" smtClean="0"/>
              <a:t>Attempt to influence ASME standards activities and programs to benefit your own business activities or those of your employer in a manner not available to the public.</a:t>
            </a:r>
          </a:p>
          <a:p>
            <a:pPr lvl="1"/>
            <a:r>
              <a:rPr lang="en-US" dirty="0" smtClean="0"/>
              <a:t>Discriminate against nonmembers of ASME or give preferential treatment to ASME Committee members.</a:t>
            </a:r>
          </a:p>
          <a:p>
            <a:pPr marL="114300" lvl="1" indent="0">
              <a:buNone/>
            </a:pPr>
            <a:endParaRPr lang="en-US" u="none" dirty="0" smtClean="0"/>
          </a:p>
          <a:p>
            <a:endParaRPr lang="en-US" u="none" dirty="0"/>
          </a:p>
        </p:txBody>
      </p:sp>
    </p:spTree>
    <p:extLst>
      <p:ext uri="{BB962C8B-B14F-4D97-AF65-F5344CB8AC3E}">
        <p14:creationId xmlns:p14="http://schemas.microsoft.com/office/powerpoint/2010/main" val="4117685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spect="1" noChangeArrowheads="1" noTextEdit="1"/>
          </p:cNvSpPr>
          <p:nvPr>
            <p:ph type="sldImg"/>
          </p:nvPr>
        </p:nvSpPr>
        <p:spPr>
          <a:xfrm>
            <a:off x="1211263" y="463550"/>
            <a:ext cx="4446587" cy="3335338"/>
          </a:xfrm>
          <a:ln/>
        </p:spPr>
      </p:sp>
      <p:sp>
        <p:nvSpPr>
          <p:cNvPr id="182275" name="Rectangle 3"/>
          <p:cNvSpPr>
            <a:spLocks noGrp="1" noChangeArrowheads="1"/>
          </p:cNvSpPr>
          <p:nvPr>
            <p:ph type="body" idx="1"/>
          </p:nvPr>
        </p:nvSpPr>
        <p:spPr>
          <a:ln/>
        </p:spPr>
        <p:txBody>
          <a:bodyPr/>
          <a:lstStyle/>
          <a:p>
            <a:r>
              <a:rPr lang="en-US" dirty="0" smtClean="0"/>
              <a:t>This Module will cover the following topics:</a:t>
            </a:r>
          </a:p>
          <a:p>
            <a:pPr marL="860425" indent="-860425">
              <a:buFontTx/>
              <a:buAutoNum type="romanUcPeriod"/>
            </a:pPr>
            <a:r>
              <a:rPr lang="en-US" dirty="0" smtClean="0"/>
              <a:t>The Antitrust Laws</a:t>
            </a:r>
          </a:p>
          <a:p>
            <a:pPr marL="860425" indent="-860425">
              <a:buFontTx/>
              <a:buAutoNum type="romanUcPeriod"/>
            </a:pPr>
            <a:r>
              <a:rPr lang="en-US" dirty="0" smtClean="0"/>
              <a:t>Standards Development Organization Advancement Act of 2004</a:t>
            </a:r>
          </a:p>
          <a:p>
            <a:pPr marL="860425" indent="-860425">
              <a:buFontTx/>
              <a:buAutoNum type="romanUcPeriod"/>
            </a:pPr>
            <a:r>
              <a:rPr lang="en-US" dirty="0" smtClean="0"/>
              <a:t>ASME and Antitrust</a:t>
            </a:r>
          </a:p>
          <a:p>
            <a:pPr marL="860425" indent="-860425">
              <a:buFontTx/>
              <a:buAutoNum type="romanUcPeriod"/>
            </a:pPr>
            <a:r>
              <a:rPr lang="en-US" dirty="0" smtClean="0"/>
              <a:t>A Brief History of ASME and Antitrust Cases</a:t>
            </a:r>
          </a:p>
          <a:p>
            <a:pPr marL="860425" indent="-860425">
              <a:buFontTx/>
              <a:buAutoNum type="romanUcPeriod"/>
            </a:pPr>
            <a:r>
              <a:rPr lang="en-US" dirty="0" smtClean="0"/>
              <a:t>Related Antitrust Cases</a:t>
            </a:r>
          </a:p>
          <a:p>
            <a:pPr marL="860425" indent="-860425">
              <a:buFontTx/>
              <a:buAutoNum type="romanUcPeriod"/>
            </a:pPr>
            <a:r>
              <a:rPr lang="en-US" dirty="0" smtClean="0"/>
              <a:t>General Guidelines</a:t>
            </a:r>
          </a:p>
          <a:p>
            <a:pPr marL="860425" indent="-860425">
              <a:buFontTx/>
              <a:buAutoNum type="romanUcPeriod"/>
            </a:pPr>
            <a:r>
              <a:rPr lang="en-US" dirty="0" smtClean="0"/>
              <a:t>Basic Do’s and Don'ts</a:t>
            </a:r>
          </a:p>
          <a:p>
            <a:endParaRPr lang="en-US" dirty="0"/>
          </a:p>
        </p:txBody>
      </p:sp>
    </p:spTree>
    <p:extLst>
      <p:ext uri="{BB962C8B-B14F-4D97-AF65-F5344CB8AC3E}">
        <p14:creationId xmlns:p14="http://schemas.microsoft.com/office/powerpoint/2010/main" val="159624060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a:ln/>
        </p:spPr>
        <p:txBody>
          <a:bodyPr/>
          <a:lstStyle/>
          <a:p>
            <a:pPr marL="47625" indent="-47625">
              <a:buFontTx/>
              <a:buNone/>
            </a:pPr>
            <a:r>
              <a:rPr lang="en-US" dirty="0" smtClean="0"/>
              <a:t>Do:</a:t>
            </a:r>
          </a:p>
          <a:p>
            <a:pPr lvl="1"/>
            <a:r>
              <a:rPr lang="en-US" dirty="0" smtClean="0"/>
              <a:t>Make your company's interest in the subject clear to other members of your committee, when revising or interpreting a code or standard.</a:t>
            </a:r>
          </a:p>
          <a:p>
            <a:pPr lvl="1"/>
            <a:r>
              <a:rPr lang="en-US" dirty="0" smtClean="0"/>
              <a:t>Bring to the attention of ASME's officers or staff immediately any actual harm or potential harm related to a code, standard, revision, or interpretation.</a:t>
            </a:r>
            <a:endParaRPr lang="en-US" dirty="0"/>
          </a:p>
        </p:txBody>
      </p:sp>
    </p:spTree>
    <p:extLst>
      <p:ext uri="{BB962C8B-B14F-4D97-AF65-F5344CB8AC3E}">
        <p14:creationId xmlns:p14="http://schemas.microsoft.com/office/powerpoint/2010/main" val="33412834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ln/>
        </p:spPr>
        <p:txBody>
          <a:bodyPr/>
          <a:lstStyle/>
          <a:p>
            <a:r>
              <a:rPr lang="en-US" u="none" dirty="0" smtClean="0"/>
              <a:t>Points to remember</a:t>
            </a:r>
          </a:p>
          <a:p>
            <a:pPr lvl="1"/>
            <a:r>
              <a:rPr lang="en-US" u="none" dirty="0" smtClean="0"/>
              <a:t>The antitrust laws are complicated</a:t>
            </a:r>
            <a:r>
              <a:rPr lang="en-US" u="none" dirty="0" smtClean="0"/>
              <a:t>.</a:t>
            </a:r>
            <a:endParaRPr lang="en-US" u="none" strike="sngStrike" dirty="0" smtClean="0"/>
          </a:p>
          <a:p>
            <a:pPr lvl="1"/>
            <a:r>
              <a:rPr lang="en-US" u="none" dirty="0" smtClean="0"/>
              <a:t>Remember to Ask:</a:t>
            </a:r>
          </a:p>
          <a:p>
            <a:pPr lvl="2"/>
            <a:r>
              <a:rPr lang="en-US" u="none" dirty="0" smtClean="0"/>
              <a:t>Does any action taken by ASME or its volunteers lead to an unreasonable restraint of trade?</a:t>
            </a:r>
          </a:p>
          <a:p>
            <a:pPr lvl="2"/>
            <a:r>
              <a:rPr lang="en-US" u="none" dirty="0" smtClean="0"/>
              <a:t>Is any particular business hurt by a code, standard, or interpretation, when it need not be to achieve a justifiable technical or public interest objective?</a:t>
            </a:r>
          </a:p>
          <a:p>
            <a:pPr lvl="2"/>
            <a:r>
              <a:rPr lang="en-US" u="none" dirty="0" smtClean="0"/>
              <a:t>When in doubt, bring your concerns to the attention of the Committee officers AND ASME Staff</a:t>
            </a:r>
          </a:p>
          <a:p>
            <a:endParaRPr lang="en-US" u="none" dirty="0"/>
          </a:p>
        </p:txBody>
      </p:sp>
    </p:spTree>
    <p:extLst>
      <p:ext uri="{BB962C8B-B14F-4D97-AF65-F5344CB8AC3E}">
        <p14:creationId xmlns:p14="http://schemas.microsoft.com/office/powerpoint/2010/main" val="414370820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ASME policies are available online through the attached link under Policies and Procedures, Item 1 </a:t>
            </a:r>
            <a:r>
              <a:rPr lang="en-US" sz="1100" kern="1200" dirty="0" smtClean="0">
                <a:solidFill>
                  <a:schemeClr val="tx1"/>
                </a:solidFill>
                <a:effectLst/>
                <a:latin typeface="Arial" panose="020B0604020202020204" pitchFamily="34" charset="0"/>
                <a:ea typeface="+mn-ea"/>
                <a:cs typeface="+mn-cs"/>
              </a:rPr>
              <a:t>Legal Implications of Standards and Certification Activities.</a:t>
            </a:r>
            <a:endParaRPr lang="en-US" dirty="0" smtClean="0"/>
          </a:p>
          <a:p>
            <a:pPr marL="0" indent="0" eaLnBrk="1" hangingPunct="1">
              <a:buNone/>
            </a:pPr>
            <a:endParaRPr lang="en-US" dirty="0" smtClean="0">
              <a:solidFill>
                <a:srgbClr val="FF0000"/>
              </a:solidFill>
            </a:endParaRPr>
          </a:p>
          <a:p>
            <a:pPr marL="0" indent="0" eaLnBrk="1" hangingPunct="1">
              <a:buNone/>
            </a:pPr>
            <a:r>
              <a:rPr lang="en-US" sz="1100" dirty="0" smtClean="0">
                <a:solidFill>
                  <a:srgbClr val="FF0000"/>
                </a:solidFill>
                <a:hlinkClick r:id="rId3"/>
              </a:rPr>
              <a:t>https://cstools.asme.org/csconnect/NewMemberResources.cfm</a:t>
            </a:r>
            <a:r>
              <a:rPr lang="en-US" sz="1100" dirty="0" smtClean="0">
                <a:solidFill>
                  <a:srgbClr val="FF0000"/>
                </a:solidFill>
              </a:rPr>
              <a:t> </a:t>
            </a:r>
            <a:endParaRPr lang="en-US" dirty="0" smtClean="0"/>
          </a:p>
        </p:txBody>
      </p:sp>
    </p:spTree>
    <p:extLst>
      <p:ext uri="{BB962C8B-B14F-4D97-AF65-F5344CB8AC3E}">
        <p14:creationId xmlns:p14="http://schemas.microsoft.com/office/powerpoint/2010/main" val="2146269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211263" y="463550"/>
            <a:ext cx="4446587" cy="3335338"/>
          </a:xfrm>
          <a:ln/>
        </p:spPr>
      </p:sp>
      <p:sp>
        <p:nvSpPr>
          <p:cNvPr id="24580" name="Rectangle 4"/>
          <p:cNvSpPr>
            <a:spLocks noGrp="1" noChangeArrowheads="1"/>
          </p:cNvSpPr>
          <p:nvPr>
            <p:ph type="body" idx="1"/>
          </p:nvPr>
        </p:nvSpPr>
        <p:spPr>
          <a:ln/>
        </p:spPr>
        <p:txBody>
          <a:bodyPr/>
          <a:lstStyle/>
          <a:p>
            <a:endParaRPr lang="en-US" sz="1200" dirty="0"/>
          </a:p>
        </p:txBody>
      </p:sp>
    </p:spTree>
    <p:extLst>
      <p:ext uri="{BB962C8B-B14F-4D97-AF65-F5344CB8AC3E}">
        <p14:creationId xmlns:p14="http://schemas.microsoft.com/office/powerpoint/2010/main" val="1419028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211263" y="463550"/>
            <a:ext cx="4446587" cy="3335338"/>
          </a:xfrm>
          <a:ln/>
        </p:spPr>
      </p:sp>
      <p:sp>
        <p:nvSpPr>
          <p:cNvPr id="24580" name="Rectangle 4"/>
          <p:cNvSpPr>
            <a:spLocks noGrp="1" noChangeArrowheads="1"/>
          </p:cNvSpPr>
          <p:nvPr>
            <p:ph type="body" idx="1"/>
          </p:nvPr>
        </p:nvSpPr>
        <p:spPr>
          <a:ln/>
        </p:spPr>
        <p:txBody>
          <a:bodyPr/>
          <a:lstStyle/>
          <a:p>
            <a:pPr eaLnBrk="1" hangingPunct="1"/>
            <a:r>
              <a:rPr lang="en-US" sz="1200" b="0" dirty="0" smtClean="0"/>
              <a:t>Antitrust</a:t>
            </a:r>
            <a:r>
              <a:rPr lang="en-US" sz="1200" b="0" baseline="0" dirty="0" smtClean="0"/>
              <a:t> Law consists of:</a:t>
            </a:r>
            <a:endParaRPr lang="en-US" sz="1200" b="0" dirty="0" smtClean="0"/>
          </a:p>
          <a:p>
            <a:pPr lvl="1" eaLnBrk="1" hangingPunct="1"/>
            <a:r>
              <a:rPr lang="en-US" sz="1200" b="0" kern="1200" dirty="0" smtClean="0"/>
              <a:t>Federal antitrust law is intended to encourage and preserve business competition </a:t>
            </a:r>
          </a:p>
          <a:p>
            <a:pPr lvl="1" eaLnBrk="1" hangingPunct="1"/>
            <a:r>
              <a:rPr lang="en-US" sz="1200" b="0" kern="1200" dirty="0" smtClean="0"/>
              <a:t>Statutory and case law which is designed to protect trade and commerce from unlawful restraints, monopolies and price-fixing.</a:t>
            </a:r>
          </a:p>
          <a:p>
            <a:endParaRPr lang="en-US" sz="1200" dirty="0"/>
          </a:p>
        </p:txBody>
      </p:sp>
    </p:spTree>
    <p:extLst>
      <p:ext uri="{BB962C8B-B14F-4D97-AF65-F5344CB8AC3E}">
        <p14:creationId xmlns:p14="http://schemas.microsoft.com/office/powerpoint/2010/main" val="4107826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a:ln/>
        </p:spPr>
        <p:txBody>
          <a:bodyPr/>
          <a:lstStyle/>
          <a:p>
            <a:r>
              <a:rPr lang="en-US" dirty="0" smtClean="0"/>
              <a:t>Federal Antitrust statutes include the Sherman Act (1890), the Clayton Act (</a:t>
            </a:r>
            <a:r>
              <a:rPr lang="en-US" dirty="0" smtClean="0"/>
              <a:t>1914)</a:t>
            </a:r>
            <a:r>
              <a:rPr lang="en-US" strike="noStrike" baseline="0" dirty="0" smtClean="0"/>
              <a:t> </a:t>
            </a:r>
            <a:r>
              <a:rPr lang="en-US" u="none" strike="noStrike" dirty="0" smtClean="0"/>
              <a:t>and</a:t>
            </a:r>
            <a:r>
              <a:rPr lang="en-US" u="sng" strike="noStrike" dirty="0" smtClean="0"/>
              <a:t> </a:t>
            </a:r>
            <a:r>
              <a:rPr lang="en-US" dirty="0" smtClean="0"/>
              <a:t>the Federal Trade Commission Act (1914</a:t>
            </a:r>
            <a:r>
              <a:rPr lang="en-US" dirty="0" smtClean="0"/>
              <a:t>). </a:t>
            </a:r>
            <a:r>
              <a:rPr lang="en-US" dirty="0" smtClean="0"/>
              <a:t>These Acts will be reviewed over the next several slides.</a:t>
            </a:r>
          </a:p>
        </p:txBody>
      </p:sp>
    </p:spTree>
    <p:extLst>
      <p:ext uri="{BB962C8B-B14F-4D97-AF65-F5344CB8AC3E}">
        <p14:creationId xmlns:p14="http://schemas.microsoft.com/office/powerpoint/2010/main" val="1916539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211263" y="463550"/>
            <a:ext cx="4446587" cy="3335338"/>
          </a:xfrm>
          <a:ln/>
        </p:spPr>
      </p:sp>
      <p:sp>
        <p:nvSpPr>
          <p:cNvPr id="26628" name="Rectangle 4"/>
          <p:cNvSpPr>
            <a:spLocks noGrp="1" noChangeArrowheads="1"/>
          </p:cNvSpPr>
          <p:nvPr>
            <p:ph type="body" idx="1"/>
          </p:nvPr>
        </p:nvSpPr>
        <p:spPr>
          <a:ln/>
        </p:spPr>
        <p:txBody>
          <a:bodyPr/>
          <a:lstStyle/>
          <a:p>
            <a:pPr>
              <a:lnSpc>
                <a:spcPct val="90000"/>
              </a:lnSpc>
            </a:pPr>
            <a:r>
              <a:rPr lang="en-US" dirty="0" smtClean="0"/>
              <a:t>The Sherman Act of 1890 was the First Major Federal Antitrust Act</a:t>
            </a:r>
          </a:p>
          <a:p>
            <a:pPr>
              <a:lnSpc>
                <a:spcPct val="90000"/>
              </a:lnSpc>
            </a:pPr>
            <a:r>
              <a:rPr lang="en-US" dirty="0" smtClean="0"/>
              <a:t>It’s two main sections state that</a:t>
            </a:r>
          </a:p>
          <a:p>
            <a:pPr lvl="1">
              <a:lnSpc>
                <a:spcPct val="90000"/>
              </a:lnSpc>
            </a:pPr>
            <a:r>
              <a:rPr lang="en-US" dirty="0" smtClean="0"/>
              <a:t>Every contract, combination in the form of trust or otherwise, or conspiracy, in restraint of trade or commerce among the several states, or with foreign nations, is hereby declared to be illegal [Violators] … shall be guilty of a felony and</a:t>
            </a:r>
          </a:p>
          <a:p>
            <a:pPr lvl="1">
              <a:lnSpc>
                <a:spcPct val="90000"/>
              </a:lnSpc>
            </a:pPr>
            <a:r>
              <a:rPr lang="en-US" dirty="0" smtClean="0"/>
              <a:t>Every person who shall monopolize, or attempt to monopolize, or combine or conspire with any other person or persons, to monopolize any part of the trade or commerce among the several States, or with foreign nations, shall be guilty of a felony</a:t>
            </a:r>
          </a:p>
          <a:p>
            <a:endParaRPr lang="en-US" dirty="0"/>
          </a:p>
        </p:txBody>
      </p:sp>
    </p:spTree>
    <p:extLst>
      <p:ext uri="{BB962C8B-B14F-4D97-AF65-F5344CB8AC3E}">
        <p14:creationId xmlns:p14="http://schemas.microsoft.com/office/powerpoint/2010/main" val="807984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Footer Placeholder 3"/>
          <p:cNvSpPr>
            <a:spLocks noGrp="1"/>
          </p:cNvSpPr>
          <p:nvPr>
            <p:ph type="ftr" sz="quarter" idx="10"/>
          </p:nvPr>
        </p:nvSpPr>
        <p:spPr/>
        <p:txBody>
          <a:bodyPr/>
          <a:lstStyle>
            <a:lvl1pPr>
              <a:defRPr/>
            </a:lvl1p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lvl1pPr>
              <a:defRPr/>
            </a:lvl1pPr>
          </a:lstStyle>
          <a:p>
            <a:fld id="{6DBB779F-6B0C-4206-8D82-DC6E791FBD03}" type="slidenum">
              <a:rPr lang="en-US" smtClean="0"/>
              <a:pPr/>
              <a:t>‹#›</a:t>
            </a:fld>
            <a:endParaRPr lang="en-US"/>
          </a:p>
        </p:txBody>
      </p:sp>
      <p:sp>
        <p:nvSpPr>
          <p:cNvPr id="6" name="Title 5"/>
          <p:cNvSpPr>
            <a:spLocks noGrp="1"/>
          </p:cNvSpPr>
          <p:nvPr>
            <p:ph type="title" hasCustomPrompt="1"/>
          </p:nvPr>
        </p:nvSpPr>
        <p:spPr>
          <a:xfrm>
            <a:off x="914400" y="274638"/>
            <a:ext cx="7315200" cy="914400"/>
          </a:xfrm>
        </p:spPr>
        <p:txBody>
          <a:bodyPr tIns="91440" bIns="0"/>
          <a:lstStyle>
            <a:lvl1pPr>
              <a:defRPr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8692142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5840"/>
            <a:ext cx="8229600" cy="4846320"/>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lvl1pPr>
              <a:defRPr/>
            </a:lvl1pPr>
          </a:lstStyle>
          <a:p>
            <a:fld id="{A1EE0CD5-46C2-4337-A6CA-9D5748332B0B}" type="slidenum">
              <a:rPr lang="en-US" smtClean="0"/>
              <a:pPr/>
              <a:t>‹#›</a:t>
            </a:fld>
            <a:endParaRPr lang="en-US"/>
          </a:p>
        </p:txBody>
      </p:sp>
      <p:sp>
        <p:nvSpPr>
          <p:cNvPr id="7" name="Title 6"/>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253389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r>
              <a:rPr lang="en-US" smtClean="0"/>
              <a:t>ASME S&amp;C Training Module C2 Antitrust </a:t>
            </a:r>
            <a:endParaRPr lang="en-US"/>
          </a:p>
        </p:txBody>
      </p:sp>
      <p:sp>
        <p:nvSpPr>
          <p:cNvPr id="4" name="Slide Number Placeholder 3"/>
          <p:cNvSpPr>
            <a:spLocks noGrp="1"/>
          </p:cNvSpPr>
          <p:nvPr>
            <p:ph type="sldNum" sz="quarter" idx="11"/>
          </p:nvPr>
        </p:nvSpPr>
        <p:spPr/>
        <p:txBody>
          <a:bodyPr/>
          <a:lstStyle/>
          <a:p>
            <a:fld id="{6DBB779F-6B0C-4206-8D82-DC6E791FBD03}" type="slidenum">
              <a:rPr lang="en-US" smtClean="0"/>
              <a:pPr/>
              <a:t>‹#›</a:t>
            </a:fld>
            <a:endParaRPr lang="en-US"/>
          </a:p>
        </p:txBody>
      </p:sp>
    </p:spTree>
    <p:extLst>
      <p:ext uri="{BB962C8B-B14F-4D97-AF65-F5344CB8AC3E}">
        <p14:creationId xmlns:p14="http://schemas.microsoft.com/office/powerpoint/2010/main" val="38010311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ASME S&amp;C Training Module C2 Antitrust </a:t>
            </a:r>
            <a:endParaRPr lang="en-US"/>
          </a:p>
        </p:txBody>
      </p:sp>
      <p:sp>
        <p:nvSpPr>
          <p:cNvPr id="4" name="Slide Number Placeholder 3"/>
          <p:cNvSpPr>
            <a:spLocks noGrp="1"/>
          </p:cNvSpPr>
          <p:nvPr>
            <p:ph type="sldNum" sz="quarter" idx="11"/>
          </p:nvPr>
        </p:nvSpPr>
        <p:spPr/>
        <p:txBody>
          <a:bodyPr/>
          <a:lstStyle/>
          <a:p>
            <a:fld id="{6DBB779F-6B0C-4206-8D82-DC6E791FBD03}" type="slidenum">
              <a:rPr lang="en-US" smtClean="0"/>
              <a:pPr/>
              <a:t>‹#›</a:t>
            </a:fld>
            <a:endParaRPr lang="en-US"/>
          </a:p>
        </p:txBody>
      </p:sp>
    </p:spTree>
    <p:extLst>
      <p:ext uri="{BB962C8B-B14F-4D97-AF65-F5344CB8AC3E}">
        <p14:creationId xmlns:p14="http://schemas.microsoft.com/office/powerpoint/2010/main" val="13927487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ASME S&amp;C Training Module C2 Antitrust </a:t>
            </a:r>
            <a:endParaRPr lang="en-US"/>
          </a:p>
        </p:txBody>
      </p:sp>
      <p:sp>
        <p:nvSpPr>
          <p:cNvPr id="6" name="Slide Number Placeholder 5"/>
          <p:cNvSpPr>
            <a:spLocks noGrp="1"/>
          </p:cNvSpPr>
          <p:nvPr>
            <p:ph type="sldNum" sz="quarter" idx="11"/>
          </p:nvPr>
        </p:nvSpPr>
        <p:spPr/>
        <p:txBody>
          <a:bodyPr/>
          <a:lstStyle>
            <a:lvl1pPr>
              <a:defRPr/>
            </a:lvl1pPr>
          </a:lstStyle>
          <a:p>
            <a:fld id="{19E28808-DDFC-4589-8769-0BBAFC6DF5EE}" type="slidenum">
              <a:rPr lang="en-US" smtClean="0"/>
              <a:pPr/>
              <a:t>‹#›</a:t>
            </a:fld>
            <a:endParaRPr lang="en-US"/>
          </a:p>
        </p:txBody>
      </p:sp>
    </p:spTree>
    <p:extLst>
      <p:ext uri="{BB962C8B-B14F-4D97-AF65-F5344CB8AC3E}">
        <p14:creationId xmlns:p14="http://schemas.microsoft.com/office/powerpoint/2010/main" val="19794239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ASME S&amp;C Training Module C2 Antitrust </a:t>
            </a:r>
            <a:endParaRPr lang="en-US"/>
          </a:p>
        </p:txBody>
      </p:sp>
      <p:sp>
        <p:nvSpPr>
          <p:cNvPr id="8" name="Slide Number Placeholder 7"/>
          <p:cNvSpPr>
            <a:spLocks noGrp="1"/>
          </p:cNvSpPr>
          <p:nvPr>
            <p:ph type="sldNum" sz="quarter" idx="11"/>
          </p:nvPr>
        </p:nvSpPr>
        <p:spPr/>
        <p:txBody>
          <a:bodyPr/>
          <a:lstStyle>
            <a:lvl1pPr>
              <a:defRPr/>
            </a:lvl1pPr>
          </a:lstStyle>
          <a:p>
            <a:fld id="{EC28D9B7-D3EB-4A46-96A2-4BC0549E5050}" type="slidenum">
              <a:rPr lang="en-US" smtClean="0"/>
              <a:pPr/>
              <a:t>‹#›</a:t>
            </a:fld>
            <a:endParaRPr lang="en-US"/>
          </a:p>
        </p:txBody>
      </p:sp>
    </p:spTree>
    <p:extLst>
      <p:ext uri="{BB962C8B-B14F-4D97-AF65-F5344CB8AC3E}">
        <p14:creationId xmlns:p14="http://schemas.microsoft.com/office/powerpoint/2010/main" val="28531093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ASME S&amp;C Training Module C2 Antitrust </a:t>
            </a:r>
            <a:endParaRPr lang="en-US"/>
          </a:p>
        </p:txBody>
      </p:sp>
      <p:sp>
        <p:nvSpPr>
          <p:cNvPr id="4" name="Slide Number Placeholder 3"/>
          <p:cNvSpPr>
            <a:spLocks noGrp="1"/>
          </p:cNvSpPr>
          <p:nvPr>
            <p:ph type="sldNum" sz="quarter" idx="11"/>
          </p:nvPr>
        </p:nvSpPr>
        <p:spPr/>
        <p:txBody>
          <a:bodyPr/>
          <a:lstStyle>
            <a:lvl1pPr>
              <a:defRPr/>
            </a:lvl1pPr>
          </a:lstStyle>
          <a:p>
            <a:fld id="{6EAC0D3F-AAC0-4878-A0D4-72F7E36F9473}" type="slidenum">
              <a:rPr lang="en-US" smtClean="0"/>
              <a:pPr/>
              <a:t>‹#›</a:t>
            </a:fld>
            <a:endParaRPr lang="en-US"/>
          </a:p>
        </p:txBody>
      </p:sp>
    </p:spTree>
    <p:extLst>
      <p:ext uri="{BB962C8B-B14F-4D97-AF65-F5344CB8AC3E}">
        <p14:creationId xmlns:p14="http://schemas.microsoft.com/office/powerpoint/2010/main" val="8519842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ASME S&amp;C Training Module C2 Antitrust </a:t>
            </a:r>
            <a:endParaRPr lang="en-US"/>
          </a:p>
        </p:txBody>
      </p:sp>
      <p:sp>
        <p:nvSpPr>
          <p:cNvPr id="6" name="Slide Number Placeholder 5"/>
          <p:cNvSpPr>
            <a:spLocks noGrp="1"/>
          </p:cNvSpPr>
          <p:nvPr>
            <p:ph type="sldNum" sz="quarter" idx="11"/>
          </p:nvPr>
        </p:nvSpPr>
        <p:spPr/>
        <p:txBody>
          <a:bodyPr/>
          <a:lstStyle>
            <a:lvl1pPr>
              <a:defRPr/>
            </a:lvl1pPr>
          </a:lstStyle>
          <a:p>
            <a:fld id="{6FB408A2-87CA-4610-92A3-BE25CC2D538A}" type="slidenum">
              <a:rPr lang="en-US" smtClean="0"/>
              <a:pPr/>
              <a:t>‹#›</a:t>
            </a:fld>
            <a:endParaRPr lang="en-US"/>
          </a:p>
        </p:txBody>
      </p:sp>
    </p:spTree>
    <p:extLst>
      <p:ext uri="{BB962C8B-B14F-4D97-AF65-F5344CB8AC3E}">
        <p14:creationId xmlns:p14="http://schemas.microsoft.com/office/powerpoint/2010/main" val="24864938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ASME S&amp;C Training Module C2 Antitrust </a:t>
            </a:r>
            <a:endParaRPr lang="en-US"/>
          </a:p>
        </p:txBody>
      </p:sp>
      <p:sp>
        <p:nvSpPr>
          <p:cNvPr id="3" name="Slide Number Placeholder 2"/>
          <p:cNvSpPr>
            <a:spLocks noGrp="1"/>
          </p:cNvSpPr>
          <p:nvPr>
            <p:ph type="sldNum" sz="quarter" idx="11"/>
          </p:nvPr>
        </p:nvSpPr>
        <p:spPr/>
        <p:txBody>
          <a:bodyPr/>
          <a:lstStyle>
            <a:lvl1pPr>
              <a:defRPr/>
            </a:lvl1pPr>
          </a:lstStyle>
          <a:p>
            <a:fld id="{8409322B-3BAA-4F3B-A947-4A20987CAA4D}" type="slidenum">
              <a:rPr lang="en-US"/>
              <a:pPr/>
              <a:t>‹#›</a:t>
            </a:fld>
            <a:endParaRPr lang="en-US"/>
          </a:p>
        </p:txBody>
      </p:sp>
    </p:spTree>
    <p:extLst>
      <p:ext uri="{BB962C8B-B14F-4D97-AF65-F5344CB8AC3E}">
        <p14:creationId xmlns:p14="http://schemas.microsoft.com/office/powerpoint/2010/main" val="19813278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914400" y="274638"/>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91440" rIns="91440" bIns="0" numCol="1" anchor="ctr" anchorCtr="0" compatLnSpc="1">
            <a:prstTxWarp prst="textNoShape">
              <a:avLst/>
            </a:prstTxWarp>
          </a:bodyPr>
          <a:lstStyle/>
          <a:p>
            <a:pPr lvl="0"/>
            <a:r>
              <a:rPr lang="en-US" dirty="0" smtClean="0"/>
              <a:t>CLICK TO EDIT MASTER TITLE STYLE</a:t>
            </a:r>
          </a:p>
        </p:txBody>
      </p:sp>
      <p:sp>
        <p:nvSpPr>
          <p:cNvPr id="1100803" name="Rectangle 3"/>
          <p:cNvSpPr>
            <a:spLocks noGrp="1" noChangeArrowheads="1"/>
          </p:cNvSpPr>
          <p:nvPr>
            <p:ph type="body" idx="1"/>
          </p:nvPr>
        </p:nvSpPr>
        <p:spPr bwMode="auto">
          <a:xfrm>
            <a:off x="457200" y="1280160"/>
            <a:ext cx="82296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91440" rIns="9144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405734"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r>
              <a:rPr lang="en-US" dirty="0" smtClean="0"/>
              <a:t>ASME S&amp;C Training - Module C2. Antitrust </a:t>
            </a:r>
            <a:endParaRPr lang="en-US" dirty="0"/>
          </a:p>
        </p:txBody>
      </p:sp>
      <p:sp>
        <p:nvSpPr>
          <p:cNvPr id="1100806" name="Rectangle 6"/>
          <p:cNvSpPr>
            <a:spLocks noGrp="1" noChangeArrowheads="1"/>
          </p:cNvSpPr>
          <p:nvPr>
            <p:ph type="sldNum" sz="quarter" idx="4"/>
          </p:nvPr>
        </p:nvSpPr>
        <p:spPr bwMode="auto">
          <a:xfrm>
            <a:off x="806454" y="6326478"/>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Arial" panose="020B0604020202020204" pitchFamily="34" charset="0"/>
                <a:cs typeface="Arial" panose="020B0604020202020204" pitchFamily="34" charset="0"/>
              </a:defRPr>
            </a:lvl1pPr>
          </a:lstStyle>
          <a:p>
            <a:fld id="{6DBB779F-6B0C-4206-8D82-DC6E791FBD03}" type="slidenum">
              <a:rPr lang="en-US" smtClean="0"/>
              <a:pPr/>
              <a:t>‹#›</a:t>
            </a:fld>
            <a:endParaRPr lang="en-US" dirty="0"/>
          </a:p>
        </p:txBody>
      </p:sp>
      <p:pic>
        <p:nvPicPr>
          <p:cNvPr id="1100807"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49"/>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34180" y="6330968"/>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Arial" panose="020B0604020202020204" pitchFamily="34" charset="0"/>
                <a:cs typeface="Arial" panose="020B0604020202020204" pitchFamily="34" charset="0"/>
              </a:rPr>
              <a:t>Page</a:t>
            </a:r>
          </a:p>
        </p:txBody>
      </p:sp>
      <p:sp>
        <p:nvSpPr>
          <p:cNvPr id="9" name="TextBox 8"/>
          <p:cNvSpPr txBox="1"/>
          <p:nvPr/>
        </p:nvSpPr>
        <p:spPr>
          <a:xfrm>
            <a:off x="328919" y="6574908"/>
            <a:ext cx="967765" cy="184666"/>
          </a:xfrm>
          <a:prstGeom prst="rect">
            <a:avLst/>
          </a:prstGeom>
          <a:noFill/>
        </p:spPr>
        <p:txBody>
          <a:bodyPr wrap="none" lIns="0" tIns="0" rIns="0" bIns="0" rtlCol="0">
            <a:spAutoFit/>
          </a:bodyPr>
          <a:lstStyle/>
          <a:p>
            <a:r>
              <a:rPr lang="en-US" sz="1200" dirty="0">
                <a:solidFill>
                  <a:srgbClr val="003399"/>
                </a:solidFill>
                <a:latin typeface="Arial" panose="020B0604020202020204" pitchFamily="34" charset="0"/>
                <a:ea typeface="Tahoma" panose="020B0604030504040204" pitchFamily="34" charset="0"/>
                <a:cs typeface="Arial" panose="020B0604020202020204" pitchFamily="34" charset="0"/>
              </a:rPr>
              <a:t>© ASME </a:t>
            </a:r>
            <a:r>
              <a:rPr lang="en-US" sz="1200" dirty="0" smtClean="0">
                <a:solidFill>
                  <a:srgbClr val="003399"/>
                </a:solidFill>
                <a:latin typeface="Arial" panose="020B0604020202020204" pitchFamily="34" charset="0"/>
                <a:ea typeface="Tahoma" panose="020B0604030504040204" pitchFamily="34" charset="0"/>
                <a:cs typeface="Arial" panose="020B0604020202020204" pitchFamily="34" charset="0"/>
              </a:rPr>
              <a:t>2018</a:t>
            </a:r>
            <a:endParaRPr lang="en-US" sz="1200" dirty="0">
              <a:solidFill>
                <a:srgbClr val="003399"/>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39315371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timing>
    <p:tnLst>
      <p:par>
        <p:cTn id="1" dur="indefinite" restart="never" nodeType="tmRoot"/>
      </p:par>
    </p:tnLst>
  </p:timing>
  <p:hf hdr="0" dt="0"/>
  <p:txStyles>
    <p:titleStyle>
      <a:lvl1pPr algn="ctr" rtl="0" eaLnBrk="1" fontAlgn="base" hangingPunct="1">
        <a:spcBef>
          <a:spcPct val="0"/>
        </a:spcBef>
        <a:spcAft>
          <a:spcPct val="0"/>
        </a:spcAft>
        <a:defRPr sz="3600" b="1">
          <a:solidFill>
            <a:srgbClr val="003399"/>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har char="•"/>
        <a:defRPr sz="1800">
          <a:solidFill>
            <a:srgbClr val="003399"/>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har char="–"/>
        <a:defRPr sz="1600">
          <a:solidFill>
            <a:srgbClr val="003399"/>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har char="»"/>
        <a:defRPr sz="1400">
          <a:solidFill>
            <a:srgbClr val="003399"/>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cstools.asme.org/csconnect/NewMemberResources.cfm"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896112" y="4681728"/>
            <a:ext cx="7315200" cy="1371600"/>
          </a:xfrm>
        </p:spPr>
        <p:txBody>
          <a:bodyPr/>
          <a:lstStyle/>
          <a:p>
            <a:r>
              <a:rPr lang="en-US" sz="2800" dirty="0">
                <a:latin typeface="Arial" panose="020B0604020202020204" pitchFamily="34" charset="0"/>
                <a:cs typeface="Arial" panose="020B0604020202020204" pitchFamily="34" charset="0"/>
              </a:rPr>
              <a:t>Module C</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Legal</a:t>
            </a:r>
            <a:endParaRPr lang="en-US"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C2. Antitrust</a:t>
            </a:r>
            <a:endParaRPr lang="en-US" sz="2800" dirty="0">
              <a:latin typeface="Arial" panose="020B0604020202020204" pitchFamily="34" charset="0"/>
              <a:cs typeface="Arial" panose="020B0604020202020204" pitchFamily="34" charset="0"/>
            </a:endParaRPr>
          </a:p>
        </p:txBody>
      </p:sp>
      <p:sp>
        <p:nvSpPr>
          <p:cNvPr id="6" name="Title 5"/>
          <p:cNvSpPr>
            <a:spLocks noGrp="1"/>
          </p:cNvSpPr>
          <p:nvPr>
            <p:ph type="title"/>
          </p:nvPr>
        </p:nvSpPr>
        <p:spPr>
          <a:xfrm>
            <a:off x="914400" y="2743200"/>
            <a:ext cx="7315200" cy="1371600"/>
          </a:xfrm>
        </p:spPr>
        <p:txBody>
          <a:bodyPr/>
          <a:lstStyle/>
          <a:p>
            <a:r>
              <a:rPr lang="en-US" b="1" dirty="0">
                <a:latin typeface="Arial" panose="020B0604020202020204" pitchFamily="34" charset="0"/>
                <a:cs typeface="Arial" panose="020B0604020202020204" pitchFamily="34" charset="0"/>
              </a:rPr>
              <a:t>Standards and Certification Training</a:t>
            </a:r>
            <a:r>
              <a:rPr lang="en-US" sz="2800" b="1" dirty="0"/>
              <a:t/>
            </a:r>
            <a:br>
              <a:rPr lang="en-US" sz="2800" b="1" dirty="0"/>
            </a:br>
            <a:endParaRPr lang="en-US" sz="2800" b="1"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38284" y="347472"/>
            <a:ext cx="3067432" cy="1828800"/>
          </a:xfrm>
          <a:prstGeom prst="rect">
            <a:avLst/>
          </a:prstGeom>
        </p:spPr>
      </p:pic>
      <p:sp>
        <p:nvSpPr>
          <p:cNvPr id="2" name="Footer Placeholder 1"/>
          <p:cNvSpPr>
            <a:spLocks noGrp="1"/>
          </p:cNvSpPr>
          <p:nvPr>
            <p:ph type="ftr" sz="quarter" idx="10"/>
          </p:nvPr>
        </p:nvSpPr>
        <p:spPr/>
        <p:txBody>
          <a:bodyPr/>
          <a:lstStyle/>
          <a:p>
            <a:r>
              <a:rPr lang="en-US" dirty="0" smtClean="0"/>
              <a:t>ASME S&amp;C Training Module C2 Antitrust </a:t>
            </a:r>
            <a:endParaRPr lang="en-US" dirty="0"/>
          </a:p>
        </p:txBody>
      </p:sp>
      <p:sp>
        <p:nvSpPr>
          <p:cNvPr id="3" name="Slide Number Placeholder 2"/>
          <p:cNvSpPr>
            <a:spLocks noGrp="1"/>
          </p:cNvSpPr>
          <p:nvPr>
            <p:ph type="sldNum" sz="quarter" idx="11"/>
          </p:nvPr>
        </p:nvSpPr>
        <p:spPr/>
        <p:txBody>
          <a:bodyPr/>
          <a:lstStyle/>
          <a:p>
            <a:fld id="{6DBB779F-6B0C-4206-8D82-DC6E791FBD03}" type="slidenum">
              <a:rPr lang="en-US" smtClean="0"/>
              <a:pPr/>
              <a:t>0</a:t>
            </a:fld>
            <a:endParaRPr lang="en-US"/>
          </a:p>
        </p:txBody>
      </p:sp>
    </p:spTree>
    <p:extLst>
      <p:ext uri="{BB962C8B-B14F-4D97-AF65-F5344CB8AC3E}">
        <p14:creationId xmlns:p14="http://schemas.microsoft.com/office/powerpoint/2010/main" val="2409475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5"/>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a:t>§1:	Generally focuses on concerted action between two or more individuals or entities.  </a:t>
            </a:r>
            <a:r>
              <a:rPr lang="en-US" dirty="0" smtClean="0"/>
              <a:t>The </a:t>
            </a:r>
            <a:r>
              <a:rPr lang="en-US" dirty="0"/>
              <a:t>language of the Sherman Act is very broad.  This essentially delegated the responsibility for actually defining violations of the Sherman Act to the Courts</a:t>
            </a:r>
            <a:r>
              <a:rPr lang="en-US" dirty="0" smtClean="0"/>
              <a:t>.</a:t>
            </a:r>
            <a:endParaRPr lang="en-US" dirty="0"/>
          </a:p>
          <a:p>
            <a:r>
              <a:rPr lang="en-US" dirty="0"/>
              <a:t>§2: Focuses upon the establishment or maintenance of a monopoly.  This could be accomplished by a single individual or organization.</a:t>
            </a:r>
          </a:p>
          <a:p>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ED52FA0F-7DCD-4089-A890-ACB3DD162877}" type="slidenum">
              <a:rPr lang="en-US"/>
              <a:pPr/>
              <a:t>9</a:t>
            </a:fld>
            <a:endParaRPr lang="en-US"/>
          </a:p>
        </p:txBody>
      </p:sp>
      <p:sp>
        <p:nvSpPr>
          <p:cNvPr id="119812"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SHERMAN </a:t>
            </a:r>
            <a:r>
              <a:rPr lang="en-US" dirty="0" smtClean="0"/>
              <a:t>ACT</a:t>
            </a:r>
            <a:endParaRPr lang="en-US" strike="sngStrike"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Sherman Act is violated where there is a joint </a:t>
            </a:r>
            <a:r>
              <a:rPr lang="en-US" dirty="0" smtClean="0"/>
              <a:t>action, agreement or common understanding between </a:t>
            </a:r>
            <a:r>
              <a:rPr lang="en-US" dirty="0"/>
              <a:t>two or more parties or organizations </a:t>
            </a:r>
            <a:r>
              <a:rPr lang="en-US" dirty="0" smtClean="0"/>
              <a:t>that </a:t>
            </a:r>
            <a:r>
              <a:rPr lang="en-US" dirty="0" smtClean="0"/>
              <a:t>unreasonably restrains </a:t>
            </a:r>
            <a:r>
              <a:rPr lang="en-US" dirty="0" smtClean="0"/>
              <a:t>competition</a:t>
            </a:r>
            <a:endParaRPr lang="en-US" dirty="0"/>
          </a:p>
          <a:p>
            <a:pPr lvl="1"/>
            <a:r>
              <a:rPr lang="en-US" dirty="0"/>
              <a:t>A plaintiff does not have to establish existence of a formal agreement</a:t>
            </a:r>
          </a:p>
          <a:p>
            <a:pPr lvl="1"/>
            <a:r>
              <a:rPr lang="en-US" dirty="0"/>
              <a:t>An illegal agreement can be inferred </a:t>
            </a:r>
            <a:r>
              <a:rPr lang="en-US" dirty="0" smtClean="0"/>
              <a:t>through circumstantial evidence, such as </a:t>
            </a:r>
            <a:r>
              <a:rPr lang="en-US" dirty="0" smtClean="0"/>
              <a:t>unexplained </a:t>
            </a:r>
            <a:r>
              <a:rPr lang="en-US" dirty="0" smtClean="0"/>
              <a:t>meetings/email </a:t>
            </a:r>
            <a:r>
              <a:rPr lang="en-US" dirty="0"/>
              <a:t>correspondence outside of normal committee activities</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10</a:t>
            </a:fld>
            <a:endParaRPr lang="en-US"/>
          </a:p>
        </p:txBody>
      </p:sp>
      <p:sp>
        <p:nvSpPr>
          <p:cNvPr id="2" name="Title 1"/>
          <p:cNvSpPr>
            <a:spLocks noGrp="1"/>
          </p:cNvSpPr>
          <p:nvPr>
            <p:ph type="title"/>
          </p:nvPr>
        </p:nvSpPr>
        <p:spPr/>
        <p:txBody>
          <a:bodyPr/>
          <a:lstStyle/>
          <a:p>
            <a:r>
              <a:rPr lang="en-US" dirty="0"/>
              <a:t>SHERMAN </a:t>
            </a:r>
            <a:r>
              <a:rPr lang="en-US" dirty="0" smtClean="0"/>
              <a:t>ACT </a:t>
            </a:r>
            <a:endParaRPr lang="en-US" strike="sngStrike" dirty="0">
              <a:solidFill>
                <a:srgbClr val="FF0000"/>
              </a:solidFill>
            </a:endParaRPr>
          </a:p>
        </p:txBody>
      </p:sp>
    </p:spTree>
    <p:extLst>
      <p:ext uri="{BB962C8B-B14F-4D97-AF65-F5344CB8AC3E}">
        <p14:creationId xmlns:p14="http://schemas.microsoft.com/office/powerpoint/2010/main" val="3833673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“Per se” illegal agreements:</a:t>
            </a:r>
          </a:p>
          <a:p>
            <a:pPr lvl="1"/>
            <a:r>
              <a:rPr lang="en-US" dirty="0" smtClean="0"/>
              <a:t>These are agreements that are so anticompetitive on their face that courts do not engage in any analysis of competition </a:t>
            </a:r>
          </a:p>
          <a:p>
            <a:pPr lvl="2"/>
            <a:r>
              <a:rPr lang="en-US" dirty="0"/>
              <a:t>I</a:t>
            </a:r>
            <a:r>
              <a:rPr lang="en-US" sz="1800" dirty="0" smtClean="0"/>
              <a:t>f an agreement exists, there is a Sherman Act violation</a:t>
            </a:r>
          </a:p>
          <a:p>
            <a:pPr lvl="1"/>
            <a:r>
              <a:rPr lang="en-US" dirty="0" smtClean="0"/>
              <a:t>Such “per se” violations include, for example, agreements among competitors to fix prices (whether maximum, minimum, or a range of prices); to divide territories, customers, or products; or to limit production. </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11</a:t>
            </a:fld>
            <a:endParaRPr lang="en-US"/>
          </a:p>
        </p:txBody>
      </p:sp>
      <p:sp>
        <p:nvSpPr>
          <p:cNvPr id="2" name="Title 1"/>
          <p:cNvSpPr>
            <a:spLocks noGrp="1"/>
          </p:cNvSpPr>
          <p:nvPr>
            <p:ph type="title"/>
          </p:nvPr>
        </p:nvSpPr>
        <p:spPr/>
        <p:txBody>
          <a:bodyPr/>
          <a:lstStyle/>
          <a:p>
            <a:r>
              <a:rPr lang="en-US" dirty="0"/>
              <a:t>SHERMAN </a:t>
            </a:r>
            <a:r>
              <a:rPr lang="en-US" dirty="0" smtClean="0"/>
              <a:t>ACT</a:t>
            </a:r>
            <a:endParaRPr lang="en-US" dirty="0"/>
          </a:p>
        </p:txBody>
      </p:sp>
    </p:spTree>
    <p:extLst>
      <p:ext uri="{BB962C8B-B14F-4D97-AF65-F5344CB8AC3E}">
        <p14:creationId xmlns:p14="http://schemas.microsoft.com/office/powerpoint/2010/main" val="1682639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8720"/>
            <a:ext cx="8229600" cy="4846320"/>
          </a:xfrm>
        </p:spPr>
        <p:txBody>
          <a:bodyPr/>
          <a:lstStyle/>
          <a:p>
            <a:r>
              <a:rPr lang="en-US" dirty="0"/>
              <a:t>Most Courts </a:t>
            </a:r>
            <a:r>
              <a:rPr lang="en-US" dirty="0" smtClean="0"/>
              <a:t>agreements, however, will be assess under the “</a:t>
            </a:r>
            <a:r>
              <a:rPr lang="en-US" dirty="0"/>
              <a:t>rule of </a:t>
            </a:r>
            <a:r>
              <a:rPr lang="en-US" dirty="0" smtClean="0"/>
              <a:t>reason” </a:t>
            </a:r>
            <a:endParaRPr lang="en-US" dirty="0" smtClean="0"/>
          </a:p>
          <a:p>
            <a:r>
              <a:rPr lang="en-US" dirty="0" smtClean="0"/>
              <a:t>The “rule </a:t>
            </a:r>
            <a:r>
              <a:rPr lang="en-US" dirty="0"/>
              <a:t>of </a:t>
            </a:r>
            <a:r>
              <a:rPr lang="en-US" dirty="0" smtClean="0"/>
              <a:t>reason” examines the facts </a:t>
            </a:r>
            <a:r>
              <a:rPr lang="en-US" dirty="0"/>
              <a:t>and circumstances surrounding the questioned conduct </a:t>
            </a:r>
            <a:r>
              <a:rPr lang="en-US" dirty="0" smtClean="0"/>
              <a:t> and analyzes </a:t>
            </a:r>
            <a:r>
              <a:rPr lang="en-US" dirty="0"/>
              <a:t>w</a:t>
            </a:r>
            <a:r>
              <a:rPr lang="en-US" dirty="0" smtClean="0"/>
              <a:t>hether the conduct’s anticompetitive effects outweigh its procompetitive </a:t>
            </a:r>
            <a:r>
              <a:rPr lang="en-US" dirty="0" smtClean="0"/>
              <a:t>benefits</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12</a:t>
            </a:fld>
            <a:endParaRPr lang="en-US"/>
          </a:p>
        </p:txBody>
      </p:sp>
      <p:sp>
        <p:nvSpPr>
          <p:cNvPr id="2" name="Title 1"/>
          <p:cNvSpPr>
            <a:spLocks noGrp="1"/>
          </p:cNvSpPr>
          <p:nvPr>
            <p:ph type="title"/>
          </p:nvPr>
        </p:nvSpPr>
        <p:spPr/>
        <p:txBody>
          <a:bodyPr/>
          <a:lstStyle/>
          <a:p>
            <a:r>
              <a:rPr lang="en-US" dirty="0"/>
              <a:t>SHERMAN </a:t>
            </a:r>
            <a:r>
              <a:rPr lang="en-US" dirty="0" smtClean="0"/>
              <a:t>ACT</a:t>
            </a:r>
            <a:br>
              <a:rPr lang="en-US" dirty="0" smtClean="0"/>
            </a:br>
            <a:r>
              <a:rPr lang="en-US" dirty="0" smtClean="0"/>
              <a:t>“</a:t>
            </a:r>
            <a:r>
              <a:rPr lang="en-US" dirty="0"/>
              <a:t>Rule of Reason</a:t>
            </a:r>
            <a:r>
              <a:rPr lang="en-US" dirty="0" smtClean="0"/>
              <a:t>”</a:t>
            </a:r>
            <a:endParaRPr lang="en-US" dirty="0"/>
          </a:p>
        </p:txBody>
      </p:sp>
    </p:spTree>
    <p:extLst>
      <p:ext uri="{BB962C8B-B14F-4D97-AF65-F5344CB8AC3E}">
        <p14:creationId xmlns:p14="http://schemas.microsoft.com/office/powerpoint/2010/main" val="3789991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3" name="Rectangle 7"/>
          <p:cNvSpPr>
            <a:spLocks noGrp="1" noChangeArrowheads="1"/>
          </p:cNvSpPr>
          <p:nvPr>
            <p:ph idx="1"/>
          </p:nvPr>
        </p:nvSpPr>
        <p:spPr>
          <a:xfrm>
            <a:off x="457200" y="1371600"/>
            <a:ext cx="8229600" cy="47545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sz="2400" dirty="0"/>
              <a:t>Penalties</a:t>
            </a:r>
          </a:p>
          <a:p>
            <a:pPr lvl="1"/>
            <a:r>
              <a:rPr lang="en-US" sz="2000" dirty="0" smtClean="0"/>
              <a:t>Prosecuted by the Department of Justice</a:t>
            </a:r>
          </a:p>
          <a:p>
            <a:pPr lvl="1"/>
            <a:r>
              <a:rPr lang="en-US" sz="2000" dirty="0" smtClean="0"/>
              <a:t>Violation </a:t>
            </a:r>
            <a:r>
              <a:rPr lang="en-US" sz="2000" dirty="0"/>
              <a:t>is a crime – a “felony” punishable by a fine up to $100,000,000 for a corporation</a:t>
            </a:r>
            <a:r>
              <a:rPr lang="en-US" sz="2000" dirty="0" smtClean="0"/>
              <a:t>.</a:t>
            </a:r>
          </a:p>
          <a:p>
            <a:pPr lvl="2"/>
            <a:r>
              <a:rPr lang="en-US" dirty="0" smtClean="0"/>
              <a:t>Fine can increase to two times conspirators’ gains or victims’ losses, if either amount is greater than $100 million </a:t>
            </a:r>
            <a:endParaRPr lang="en-US" dirty="0"/>
          </a:p>
          <a:p>
            <a:pPr lvl="2"/>
            <a:r>
              <a:rPr lang="en-US" dirty="0"/>
              <a:t>Individuals can be imprisoned for up to 10 years and fined up to $</a:t>
            </a:r>
            <a:r>
              <a:rPr lang="en-US" dirty="0" smtClean="0"/>
              <a:t>1,000,000</a:t>
            </a:r>
            <a:endParaRPr lang="en-US" sz="1600" dirty="0" smtClean="0"/>
          </a:p>
          <a:p>
            <a:pPr lvl="1"/>
            <a:r>
              <a:rPr lang="en-US" sz="2000" dirty="0" smtClean="0"/>
              <a:t>The </a:t>
            </a:r>
            <a:r>
              <a:rPr lang="en-US" sz="2000" dirty="0"/>
              <a:t>Justice Department may also punish a violator through civil injunctive </a:t>
            </a:r>
            <a:r>
              <a:rPr lang="en-US" sz="2000" dirty="0" smtClean="0"/>
              <a:t>relief</a:t>
            </a:r>
            <a:r>
              <a:rPr lang="en-US" dirty="0"/>
              <a:t> </a:t>
            </a:r>
            <a:r>
              <a:rPr lang="en-US" sz="2000" dirty="0" smtClean="0"/>
              <a:t>or </a:t>
            </a:r>
            <a:r>
              <a:rPr lang="en-US" sz="2000" dirty="0" smtClean="0"/>
              <a:t>monetary penalties, such as </a:t>
            </a:r>
            <a:r>
              <a:rPr lang="en-US" sz="2000" dirty="0"/>
              <a:t>requiring the sale of part of a </a:t>
            </a:r>
            <a:r>
              <a:rPr lang="en-US" sz="2000" dirty="0" smtClean="0"/>
              <a:t>business or the disgorgement of profits</a:t>
            </a:r>
            <a:r>
              <a:rPr lang="en-US" sz="2000" dirty="0" smtClean="0"/>
              <a:t>.</a:t>
            </a:r>
            <a:endParaRPr lang="en-US" sz="2000" strike="sngStrike" dirty="0"/>
          </a:p>
        </p:txBody>
      </p:sp>
      <p:sp>
        <p:nvSpPr>
          <p:cNvPr id="4" name="Footer Placeholder 3"/>
          <p:cNvSpPr>
            <a:spLocks noGrp="1"/>
          </p:cNvSpPr>
          <p:nvPr>
            <p:ph type="ftr" sz="quarter" idx="10"/>
          </p:nvPr>
        </p:nvSpPr>
        <p:spPr/>
        <p:txBody>
          <a:bodyPr/>
          <a:lstStyle/>
          <a:p>
            <a:r>
              <a:rPr lang="en-US" dirty="0"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60B9B815-D19A-4832-8A4E-61F3EA72E112}" type="slidenum">
              <a:rPr lang="en-US"/>
              <a:pPr/>
              <a:t>13</a:t>
            </a:fld>
            <a:endParaRPr lang="en-US"/>
          </a:p>
        </p:txBody>
      </p:sp>
      <p:sp>
        <p:nvSpPr>
          <p:cNvPr id="147460"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SHERMAN ACT </a:t>
            </a:r>
            <a:endParaRPr lang="en-US" strike="sngStrike"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Grp="1" noChangeArrowheads="1"/>
          </p:cNvSpPr>
          <p:nvPr>
            <p:ph idx="1"/>
          </p:nvPr>
        </p:nvSpPr>
        <p:spPr>
          <a:xfrm>
            <a:off x="457200" y="100584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349250" indent="-349250"/>
            <a:r>
              <a:rPr lang="en-US" sz="2400" b="1" dirty="0" smtClean="0"/>
              <a:t>§</a:t>
            </a:r>
            <a:r>
              <a:rPr lang="en-US" sz="2400" b="1" dirty="0" smtClean="0"/>
              <a:t>3: </a:t>
            </a:r>
            <a:r>
              <a:rPr lang="en-US" sz="2400" dirty="0"/>
              <a:t>P</a:t>
            </a:r>
            <a:r>
              <a:rPr lang="en-US" sz="2400" dirty="0" smtClean="0"/>
              <a:t>rohibits sales </a:t>
            </a:r>
            <a:r>
              <a:rPr lang="en-US" sz="2400" dirty="0"/>
              <a:t>agreements made on the condition that one party not purchase goods from a </a:t>
            </a:r>
            <a:r>
              <a:rPr lang="en-US" sz="2400" dirty="0" smtClean="0"/>
              <a:t>competitor (such agreements are also subject to Sherman Act and FTC Act</a:t>
            </a:r>
            <a:r>
              <a:rPr lang="en-US" sz="2400" dirty="0" smtClean="0"/>
              <a:t>)</a:t>
            </a:r>
            <a:endParaRPr lang="en-US" sz="2400" dirty="0" smtClean="0"/>
          </a:p>
          <a:p>
            <a:pPr marL="349250" indent="-349250"/>
            <a:r>
              <a:rPr lang="en-US" sz="2400" b="1" dirty="0" smtClean="0"/>
              <a:t>§4: </a:t>
            </a:r>
            <a:r>
              <a:rPr lang="en-US" sz="2400" dirty="0"/>
              <a:t>Private Parties can also bring lawsuits alleging that they have been injured by the defendants’ anti-competitive acts.  If successful, an antitrust plaintiff can be awarded treble damages or three times the amount of its actual damages. </a:t>
            </a:r>
          </a:p>
          <a:p>
            <a:pPr marL="171450" indent="-171450">
              <a:buFontTx/>
              <a:buNone/>
            </a:pPr>
            <a:endParaRPr lang="en-US" sz="2000" strike="sngStrike" dirty="0"/>
          </a:p>
        </p:txBody>
      </p:sp>
      <p:sp>
        <p:nvSpPr>
          <p:cNvPr id="4" name="Footer Placeholder 3"/>
          <p:cNvSpPr>
            <a:spLocks noGrp="1"/>
          </p:cNvSpPr>
          <p:nvPr>
            <p:ph type="ftr" sz="quarter" idx="10"/>
          </p:nvPr>
        </p:nvSpPr>
        <p:spPr/>
        <p:txBody>
          <a:bodyPr/>
          <a:lstStyle/>
          <a:p>
            <a:r>
              <a:rPr lang="en-US" dirty="0"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8D6F5293-B4A4-4CC1-BAD0-26842764AC35}" type="slidenum">
              <a:rPr lang="en-US"/>
              <a:pPr/>
              <a:t>14</a:t>
            </a:fld>
            <a:endParaRPr lang="en-US"/>
          </a:p>
        </p:txBody>
      </p:sp>
      <p:sp>
        <p:nvSpPr>
          <p:cNvPr id="121858" name="Rectangle 2"/>
          <p:cNvSpPr>
            <a:spLocks noGrp="1" noChangeArrowheads="1"/>
          </p:cNvSpPr>
          <p:nvPr>
            <p:ph type="title"/>
          </p:nvPr>
        </p:nvSpPr>
        <p:spPr/>
        <p:txBody>
          <a:bodyPr/>
          <a:lstStyle/>
          <a:p>
            <a:r>
              <a:rPr lang="en-US" dirty="0"/>
              <a:t>CLAYTON ACT (1914)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6"/>
          <p:cNvSpPr>
            <a:spLocks noGrp="1" noChangeArrowheads="1"/>
          </p:cNvSpPr>
          <p:nvPr>
            <p:ph idx="1"/>
          </p:nvPr>
        </p:nvSpPr>
        <p:spPr>
          <a:xfrm>
            <a:off x="457200" y="100584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sz="2400" dirty="0"/>
              <a:t>Created </a:t>
            </a:r>
            <a:r>
              <a:rPr lang="en-US" sz="2400" dirty="0" smtClean="0"/>
              <a:t>the </a:t>
            </a:r>
            <a:r>
              <a:rPr lang="en-US" sz="2400" dirty="0"/>
              <a:t>Federal Trade </a:t>
            </a:r>
            <a:r>
              <a:rPr lang="en-US" sz="2400" dirty="0" smtClean="0"/>
              <a:t>Commission</a:t>
            </a:r>
          </a:p>
          <a:p>
            <a:r>
              <a:rPr lang="en-US" sz="2400" dirty="0" smtClean="0"/>
              <a:t>Federal Trade Commission has enforcement authority with respect to the FTC Act and holds administrative hearings to determine if the Act has been violated</a:t>
            </a:r>
            <a:endParaRPr lang="en-US" sz="2400" dirty="0"/>
          </a:p>
          <a:p>
            <a:r>
              <a:rPr lang="en-US" sz="2400" dirty="0" smtClean="0"/>
              <a:t>States that: “[</a:t>
            </a:r>
            <a:r>
              <a:rPr lang="en-US" sz="2400" dirty="0"/>
              <a:t>u]</a:t>
            </a:r>
            <a:r>
              <a:rPr lang="en-US" sz="2400" dirty="0" err="1"/>
              <a:t>nfair</a:t>
            </a:r>
            <a:r>
              <a:rPr lang="en-US" sz="2400" dirty="0"/>
              <a:t> methods of competition </a:t>
            </a:r>
            <a:r>
              <a:rPr lang="en-US" sz="2400" dirty="0" smtClean="0"/>
              <a:t>. …, </a:t>
            </a:r>
            <a:r>
              <a:rPr lang="en-US" sz="2400" dirty="0"/>
              <a:t>and unfair and deceptive </a:t>
            </a:r>
            <a:r>
              <a:rPr lang="en-US" sz="2400" dirty="0" smtClean="0"/>
              <a:t>acts </a:t>
            </a:r>
            <a:r>
              <a:rPr lang="en-US" sz="2400" dirty="0"/>
              <a:t>in or affecting commerce are unlawful.”</a:t>
            </a:r>
          </a:p>
          <a:p>
            <a:r>
              <a:rPr lang="en-US" sz="2400" dirty="0" smtClean="0"/>
              <a:t>Limits </a:t>
            </a:r>
            <a:r>
              <a:rPr lang="en-US" sz="2400" dirty="0"/>
              <a:t>FTC remedies to obtaining equitable </a:t>
            </a:r>
            <a:r>
              <a:rPr lang="en-US" sz="2400" dirty="0" smtClean="0"/>
              <a:t>relief, such as injunctions, disgorgement of profits, and restitution for injured consumers</a:t>
            </a:r>
            <a:r>
              <a:rPr lang="en-US" dirty="0" smtClean="0"/>
              <a:t>.</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24AEE733-79D2-4D9D-BEC7-91606173EFE5}" type="slidenum">
              <a:rPr lang="en-US"/>
              <a:pPr/>
              <a:t>15</a:t>
            </a:fld>
            <a:endParaRPr lang="en-US"/>
          </a:p>
        </p:txBody>
      </p:sp>
      <p:sp>
        <p:nvSpPr>
          <p:cNvPr id="27650" name="Rectangle 2"/>
          <p:cNvSpPr>
            <a:spLocks noGrp="1" noChangeArrowheads="1"/>
          </p:cNvSpPr>
          <p:nvPr>
            <p:ph type="title"/>
          </p:nvPr>
        </p:nvSpPr>
        <p:spPr>
          <a:xfrm>
            <a:off x="457200" y="274320"/>
            <a:ext cx="8321040" cy="457200"/>
          </a:xfrm>
        </p:spPr>
        <p:txBody>
          <a:bodyPr/>
          <a:lstStyle/>
          <a:p>
            <a:r>
              <a:rPr lang="en-US" dirty="0"/>
              <a:t>FEDERAL TRADE COMMISSION ACT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914400" y="3200400"/>
            <a:ext cx="7315200" cy="457200"/>
          </a:xfrm>
        </p:spPr>
        <p:txBody>
          <a:bodyPr anchor="ctr" anchorCtr="0"/>
          <a:lstStyle/>
          <a:p>
            <a:r>
              <a:rPr lang="en-US" sz="3600" b="1" dirty="0"/>
              <a:t>II. Standards Development Organization Advancement Act of 2004</a:t>
            </a:r>
          </a:p>
        </p:txBody>
      </p:sp>
      <p:sp>
        <p:nvSpPr>
          <p:cNvPr id="3" name="Footer Placeholder 2"/>
          <p:cNvSpPr>
            <a:spLocks noGrp="1"/>
          </p:cNvSpPr>
          <p:nvPr>
            <p:ph type="ftr" sz="quarter" idx="10"/>
          </p:nvPr>
        </p:nvSpPr>
        <p:spPr/>
        <p:txBody>
          <a:bodyPr/>
          <a:lstStyle/>
          <a:p>
            <a:r>
              <a:rPr lang="en-US" smtClean="0"/>
              <a:t>ASME S&amp;C Training Module C2 Antitrust </a:t>
            </a:r>
            <a:endParaRPr lang="en-US"/>
          </a:p>
        </p:txBody>
      </p:sp>
      <p:sp>
        <p:nvSpPr>
          <p:cNvPr id="4" name="Slide Number Placeholder 3"/>
          <p:cNvSpPr>
            <a:spLocks noGrp="1"/>
          </p:cNvSpPr>
          <p:nvPr>
            <p:ph type="sldNum" sz="quarter" idx="11"/>
          </p:nvPr>
        </p:nvSpPr>
        <p:spPr/>
        <p:txBody>
          <a:bodyPr/>
          <a:lstStyle/>
          <a:p>
            <a:fld id="{A1EE0CD5-46C2-4337-A6CA-9D5748332B0B}" type="slidenum">
              <a:rPr lang="en-US" smtClean="0"/>
              <a:pPr/>
              <a:t>16</a:t>
            </a:fld>
            <a:endParaRPr lang="en-US"/>
          </a:p>
        </p:txBody>
      </p:sp>
    </p:spTree>
    <p:extLst>
      <p:ext uri="{BB962C8B-B14F-4D97-AF65-F5344CB8AC3E}">
        <p14:creationId xmlns:p14="http://schemas.microsoft.com/office/powerpoint/2010/main" val="2161073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1" name="Rectangle 5"/>
          <p:cNvSpPr>
            <a:spLocks noGrp="1" noChangeArrowheads="1"/>
          </p:cNvSpPr>
          <p:nvPr>
            <p:ph idx="1"/>
          </p:nvPr>
        </p:nvSpPr>
        <p:spPr>
          <a:xfrm>
            <a:off x="457200" y="1371600"/>
            <a:ext cx="8229600" cy="4846320"/>
          </a:xfrm>
          <a:noFill/>
          <a:ln/>
        </p:spPr>
        <p:txBody>
          <a:bodyPr/>
          <a:lstStyle/>
          <a:p>
            <a:pPr marL="0" indent="0">
              <a:spcAft>
                <a:spcPct val="40000"/>
              </a:spcAft>
              <a:buNone/>
            </a:pPr>
            <a:r>
              <a:rPr lang="en-US" u="sng" dirty="0" smtClean="0"/>
              <a:t>Definition</a:t>
            </a:r>
            <a:endParaRPr lang="en-US" u="sng" strike="sngStrike" dirty="0"/>
          </a:p>
          <a:p>
            <a:pPr marL="0" indent="0">
              <a:buNone/>
            </a:pPr>
            <a:r>
              <a:rPr lang="en-US" dirty="0" smtClean="0"/>
              <a:t>Defines </a:t>
            </a:r>
            <a:r>
              <a:rPr lang="en-US" dirty="0"/>
              <a:t>“standards development activity” as “any action taken by a standards development organization for the purpose of developing, promulgating, revising, </a:t>
            </a:r>
            <a:r>
              <a:rPr lang="en-US" dirty="0" smtClean="0"/>
              <a:t>interpreting</a:t>
            </a:r>
            <a:r>
              <a:rPr lang="en-US" dirty="0"/>
              <a:t>, or otherwise maintaining a voluntary consensus standard, or using such standard in conformity assessment </a:t>
            </a:r>
            <a:r>
              <a:rPr lang="en-US" dirty="0" smtClean="0"/>
              <a:t>activities . .. .. .”</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F524CD9F-B857-421E-A351-114AC85B914F}" type="slidenum">
              <a:rPr lang="en-US"/>
              <a:pPr/>
              <a:t>17</a:t>
            </a:fld>
            <a:endParaRPr lang="en-US"/>
          </a:p>
        </p:txBody>
      </p:sp>
      <p:sp>
        <p:nvSpPr>
          <p:cNvPr id="60423" name="Rectangle 7"/>
          <p:cNvSpPr>
            <a:spLocks noGrp="1" noChangeArrowheads="1"/>
          </p:cNvSpPr>
          <p:nvPr>
            <p:ph type="title"/>
          </p:nvPr>
        </p:nvSpPr>
        <p:spPr>
          <a:xfrm>
            <a:off x="228600" y="91440"/>
            <a:ext cx="8686800" cy="91440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smtClean="0"/>
              <a:t>Standards </a:t>
            </a:r>
            <a:r>
              <a:rPr lang="en-US" dirty="0"/>
              <a:t>Development Organization Advancement </a:t>
            </a:r>
            <a:r>
              <a:rPr lang="en-US" dirty="0" smtClean="0"/>
              <a:t>Act </a:t>
            </a:r>
            <a:r>
              <a:rPr lang="en-US" dirty="0"/>
              <a:t>of 2004</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846320"/>
          </a:xfrm>
        </p:spPr>
        <p:txBody>
          <a:bodyPr/>
          <a:lstStyle/>
          <a:p>
            <a:r>
              <a:rPr lang="en-US" dirty="0" smtClean="0"/>
              <a:t>This Act offers qualified protections for standard developing organizations in their standard development activities as well as conformity assessment </a:t>
            </a:r>
            <a:r>
              <a:rPr lang="en-US" dirty="0" smtClean="0"/>
              <a:t>activities</a:t>
            </a:r>
          </a:p>
          <a:p>
            <a:r>
              <a:rPr lang="en-US" dirty="0"/>
              <a:t>The following activities are </a:t>
            </a:r>
            <a:r>
              <a:rPr lang="en-US" u="sng" dirty="0"/>
              <a:t>excluded</a:t>
            </a:r>
            <a:r>
              <a:rPr lang="en-US" dirty="0"/>
              <a:t> from protection under the Act:</a:t>
            </a:r>
          </a:p>
          <a:p>
            <a:pPr lvl="1"/>
            <a:r>
              <a:rPr lang="en-US" dirty="0"/>
              <a:t>Exchanging information relating to cost, sales, profitability, prices, marketing, or distribution that is not reasonably required for development of a voluntary consensus standard, or use in conformity assessment activities.</a:t>
            </a:r>
          </a:p>
          <a:p>
            <a:pPr lvl="1"/>
            <a:r>
              <a:rPr lang="en-US" dirty="0">
                <a:solidFill>
                  <a:schemeClr val="accent2"/>
                </a:solidFill>
              </a:rPr>
              <a:t>Entering into any agreement that would allocate a market with a competitor.</a:t>
            </a:r>
          </a:p>
          <a:p>
            <a:pPr lvl="1"/>
            <a:r>
              <a:rPr lang="en-US" dirty="0">
                <a:solidFill>
                  <a:schemeClr val="accent2"/>
                </a:solidFill>
              </a:rPr>
              <a:t>Entering into any agreement that would set or restrain prices of any goods or services.</a:t>
            </a:r>
          </a:p>
          <a:p>
            <a:endParaRPr lang="en-US" dirty="0" smtClean="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18</a:t>
            </a:fld>
            <a:endParaRPr lang="en-US"/>
          </a:p>
        </p:txBody>
      </p:sp>
      <p:sp>
        <p:nvSpPr>
          <p:cNvPr id="8" name="Rectangle 7"/>
          <p:cNvSpPr>
            <a:spLocks noGrp="1" noChangeArrowheads="1"/>
          </p:cNvSpPr>
          <p:nvPr>
            <p:ph type="title"/>
          </p:nvPr>
        </p:nvSpPr>
        <p:spPr>
          <a:xfrm>
            <a:off x="228600" y="91440"/>
            <a:ext cx="8686800" cy="91440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smtClean="0"/>
              <a:t>Standards </a:t>
            </a:r>
            <a:r>
              <a:rPr lang="en-US" dirty="0"/>
              <a:t>Development Organization Advancement </a:t>
            </a:r>
            <a:r>
              <a:rPr lang="en-US" dirty="0" smtClean="0"/>
              <a:t>Act </a:t>
            </a:r>
            <a:r>
              <a:rPr lang="en-US" dirty="0"/>
              <a:t>of 2004</a:t>
            </a:r>
          </a:p>
        </p:txBody>
      </p:sp>
    </p:spTree>
    <p:extLst>
      <p:ext uri="{BB962C8B-B14F-4D97-AF65-F5344CB8AC3E}">
        <p14:creationId xmlns:p14="http://schemas.microsoft.com/office/powerpoint/2010/main" val="3975691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a:xfrm>
            <a:off x="1397000" y="6377957"/>
            <a:ext cx="6096000" cy="244475"/>
          </a:xfrm>
        </p:spPr>
        <p:txBody>
          <a:bodyPr/>
          <a:lstStyle/>
          <a:p>
            <a:pPr>
              <a:defRPr/>
            </a:pPr>
            <a:r>
              <a:rPr lang="en-US" smtClean="0"/>
              <a:t>ASME S&amp;C Training Module C2 Antitrust </a:t>
            </a:r>
            <a:endParaRPr lang="en-US" dirty="0"/>
          </a:p>
        </p:txBody>
      </p:sp>
      <p:sp>
        <p:nvSpPr>
          <p:cNvPr id="8" name="Slide Number Placeholder 4"/>
          <p:cNvSpPr>
            <a:spLocks noGrp="1"/>
          </p:cNvSpPr>
          <p:nvPr>
            <p:ph type="sldNum" sz="quarter" idx="11"/>
          </p:nvPr>
        </p:nvSpPr>
        <p:spPr/>
        <p:txBody>
          <a:bodyPr/>
          <a:lstStyle/>
          <a:p>
            <a:pPr>
              <a:defRPr/>
            </a:pPr>
            <a:fld id="{1CA794B3-6857-4889-912A-F90C0BC7062F}" type="slidenum">
              <a:rPr lang="en-US"/>
              <a:pPr>
                <a:defRPr/>
              </a:pPr>
              <a:t>1</a:t>
            </a:fld>
            <a:endParaRPr lang="en-US"/>
          </a:p>
        </p:txBody>
      </p:sp>
      <p:sp>
        <p:nvSpPr>
          <p:cNvPr id="4100" name="Rectangle 2"/>
          <p:cNvSpPr>
            <a:spLocks noGrp="1" noChangeArrowheads="1"/>
          </p:cNvSpPr>
          <p:nvPr>
            <p:ph type="title"/>
          </p:nvPr>
        </p:nvSpPr>
        <p:spPr/>
        <p:txBody>
          <a:bodyPr/>
          <a:lstStyle/>
          <a:p>
            <a:pPr eaLnBrk="1" hangingPunct="1"/>
            <a:r>
              <a:rPr lang="en-US" dirty="0" smtClean="0"/>
              <a:t>MODULE C COURSE OUTLINE</a:t>
            </a:r>
          </a:p>
        </p:txBody>
      </p:sp>
      <p:sp>
        <p:nvSpPr>
          <p:cNvPr id="10" name="Rectangle 3"/>
          <p:cNvSpPr>
            <a:spLocks noGrp="1" noChangeArrowheads="1"/>
          </p:cNvSpPr>
          <p:nvPr>
            <p:ph idx="1"/>
          </p:nvPr>
        </p:nvSpPr>
        <p:spPr>
          <a:xfrm>
            <a:off x="457200" y="1280160"/>
            <a:ext cx="8229600" cy="4846320"/>
          </a:xfrm>
        </p:spPr>
        <p:txBody>
          <a:bodyPr/>
          <a:lstStyle/>
          <a:p>
            <a:pPr eaLnBrk="1" hangingPunct="1">
              <a:buFontTx/>
              <a:buNone/>
            </a:pPr>
            <a:endParaRPr lang="en-US" sz="2000" dirty="0" smtClean="0"/>
          </a:p>
          <a:p>
            <a:pPr eaLnBrk="1" hangingPunct="1">
              <a:buFontTx/>
              <a:buNone/>
            </a:pPr>
            <a:r>
              <a:rPr lang="en-US" sz="2000" dirty="0" smtClean="0">
                <a:latin typeface="Arial" panose="020B0604020202020204" pitchFamily="34" charset="0"/>
                <a:cs typeface="Arial" panose="020B0604020202020204" pitchFamily="34" charset="0"/>
              </a:rPr>
              <a:t>C1. Conflict Of Interest/Code Of Ethics</a:t>
            </a:r>
          </a:p>
          <a:p>
            <a:pPr eaLnBrk="1" hangingPunct="1">
              <a:buFontTx/>
              <a:buNone/>
            </a:pPr>
            <a:r>
              <a:rPr lang="en-US" sz="2000" b="1" dirty="0" smtClean="0">
                <a:latin typeface="Arial" panose="020B0604020202020204" pitchFamily="34" charset="0"/>
                <a:cs typeface="Arial" panose="020B0604020202020204" pitchFamily="34" charset="0"/>
              </a:rPr>
              <a:t>C2. Antitrust</a:t>
            </a:r>
          </a:p>
          <a:p>
            <a:pPr eaLnBrk="1" hangingPunct="1">
              <a:buFontTx/>
              <a:buNone/>
            </a:pPr>
            <a:r>
              <a:rPr lang="en-US" sz="2000" dirty="0" smtClean="0">
                <a:latin typeface="Arial" panose="020B0604020202020204" pitchFamily="34" charset="0"/>
                <a:cs typeface="Arial" panose="020B0604020202020204" pitchFamily="34" charset="0"/>
              </a:rPr>
              <a:t>C3. Torts</a:t>
            </a:r>
          </a:p>
          <a:p>
            <a:pPr eaLnBrk="1" hangingPunct="1">
              <a:buFontTx/>
              <a:buNone/>
            </a:pPr>
            <a:r>
              <a:rPr lang="en-US" sz="2000" dirty="0" smtClean="0">
                <a:latin typeface="Arial" panose="020B0604020202020204" pitchFamily="34" charset="0"/>
                <a:cs typeface="Arial" panose="020B0604020202020204" pitchFamily="34" charset="0"/>
              </a:rPr>
              <a:t>C4. Intellectual Property</a:t>
            </a:r>
          </a:p>
          <a:p>
            <a:pPr eaLnBrk="1" hangingPunct="1">
              <a:buFontTx/>
              <a:buNone/>
            </a:pPr>
            <a:r>
              <a:rPr lang="en-US" sz="2000" dirty="0" smtClean="0">
                <a:latin typeface="Arial" panose="020B0604020202020204" pitchFamily="34" charset="0"/>
                <a:cs typeface="Arial" panose="020B0604020202020204" pitchFamily="34" charset="0"/>
              </a:rPr>
              <a:t>C5. Speaking For The Society</a:t>
            </a:r>
          </a:p>
        </p:txBody>
      </p:sp>
    </p:spTree>
    <p:extLst>
      <p:ext uri="{BB962C8B-B14F-4D97-AF65-F5344CB8AC3E}">
        <p14:creationId xmlns:p14="http://schemas.microsoft.com/office/powerpoint/2010/main" val="17169969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9" name="Rectangle 7"/>
          <p:cNvSpPr>
            <a:spLocks noGrp="1" noChangeArrowheads="1"/>
          </p:cNvSpPr>
          <p:nvPr>
            <p:ph idx="1"/>
          </p:nvPr>
        </p:nvSpPr>
        <p:spPr>
          <a:xfrm>
            <a:off x="457200" y="137160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0" indent="0">
              <a:buNone/>
            </a:pPr>
            <a:r>
              <a:rPr lang="en-US" dirty="0"/>
              <a:t>Rule of </a:t>
            </a:r>
            <a:r>
              <a:rPr lang="en-US" dirty="0" smtClean="0"/>
              <a:t>Reason and Damages</a:t>
            </a:r>
            <a:endParaRPr lang="en-US" dirty="0"/>
          </a:p>
          <a:p>
            <a:pPr lvl="1">
              <a:buFont typeface="Arial" panose="020B0604020202020204" pitchFamily="34" charset="0"/>
              <a:buChar char="•"/>
            </a:pPr>
            <a:r>
              <a:rPr lang="en-US" dirty="0" smtClean="0"/>
              <a:t>The SDOOA provides </a:t>
            </a:r>
            <a:r>
              <a:rPr lang="en-US" dirty="0"/>
              <a:t>that the “rule of reason” analysis </a:t>
            </a:r>
            <a:r>
              <a:rPr lang="en-US" dirty="0" smtClean="0"/>
              <a:t>will </a:t>
            </a:r>
            <a:r>
              <a:rPr lang="en-US" dirty="0"/>
              <a:t>be used to analyze the conduct of standards development </a:t>
            </a:r>
            <a:r>
              <a:rPr lang="en-US" dirty="0" smtClean="0"/>
              <a:t>organizations</a:t>
            </a:r>
          </a:p>
          <a:p>
            <a:pPr lvl="1">
              <a:buFont typeface="Arial" panose="020B0604020202020204" pitchFamily="34" charset="0"/>
              <a:buChar char="•"/>
            </a:pPr>
            <a:r>
              <a:rPr lang="en-US" dirty="0" smtClean="0"/>
              <a:t>Any damages are limited to actual (</a:t>
            </a:r>
            <a:r>
              <a:rPr lang="en-US" dirty="0"/>
              <a:t>as opposed to treble) </a:t>
            </a:r>
            <a:r>
              <a:rPr lang="en-US" dirty="0" smtClean="0"/>
              <a:t>damages in federal civil proceedings</a:t>
            </a:r>
          </a:p>
          <a:p>
            <a:pPr lvl="1">
              <a:buFont typeface="Arial" panose="020B0604020202020204" pitchFamily="34" charset="0"/>
              <a:buChar char="•"/>
            </a:pPr>
            <a:r>
              <a:rPr lang="en-US" dirty="0" smtClean="0"/>
              <a:t>At the end of private litigation the court may award damages (costs) to the “substantially prevailing party”</a:t>
            </a:r>
          </a:p>
          <a:p>
            <a:pPr lvl="1">
              <a:buFont typeface="Arial" panose="020B0604020202020204" pitchFamily="34" charset="0"/>
              <a:buChar char="•"/>
            </a:pPr>
            <a:r>
              <a:rPr lang="en-US" dirty="0"/>
              <a:t>This provision applies to standards development organizations and their full time employees</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AD4FC6D4-8D76-4D66-884A-4BDFCDE2EFE4}" type="slidenum">
              <a:rPr lang="en-US"/>
              <a:pPr/>
              <a:t>19</a:t>
            </a:fld>
            <a:endParaRPr lang="en-US"/>
          </a:p>
        </p:txBody>
      </p:sp>
      <p:sp>
        <p:nvSpPr>
          <p:cNvPr id="7" name="Rectangle 7"/>
          <p:cNvSpPr>
            <a:spLocks noGrp="1" noChangeArrowheads="1"/>
          </p:cNvSpPr>
          <p:nvPr>
            <p:ph type="title"/>
          </p:nvPr>
        </p:nvSpPr>
        <p:spPr>
          <a:xfrm>
            <a:off x="228600" y="91440"/>
            <a:ext cx="8686800" cy="91440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smtClean="0"/>
              <a:t>Standards </a:t>
            </a:r>
            <a:r>
              <a:rPr lang="en-US" dirty="0"/>
              <a:t>Development Organization Advancement </a:t>
            </a:r>
            <a:r>
              <a:rPr lang="en-US" dirty="0" smtClean="0"/>
              <a:t>Act </a:t>
            </a:r>
            <a:r>
              <a:rPr lang="en-US" dirty="0"/>
              <a:t>of 2004</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846320"/>
          </a:xfrm>
        </p:spPr>
        <p:txBody>
          <a:bodyPr/>
          <a:lstStyle/>
          <a:p>
            <a:r>
              <a:rPr lang="en-US" dirty="0"/>
              <a:t>The following entities or individuals are not covered by </a:t>
            </a:r>
            <a:r>
              <a:rPr lang="en-US" dirty="0" smtClean="0"/>
              <a:t>the SDOAA:</a:t>
            </a:r>
            <a:endParaRPr lang="en-US" dirty="0"/>
          </a:p>
          <a:p>
            <a:pPr lvl="1"/>
            <a:r>
              <a:rPr lang="en-US" dirty="0"/>
              <a:t>Any </a:t>
            </a:r>
            <a:r>
              <a:rPr lang="en-US" dirty="0" smtClean="0"/>
              <a:t>person, </a:t>
            </a:r>
            <a:r>
              <a:rPr lang="en-US" dirty="0"/>
              <a:t>other than an </a:t>
            </a:r>
            <a:r>
              <a:rPr lang="en-US" dirty="0" smtClean="0"/>
              <a:t>SDO, </a:t>
            </a:r>
            <a:r>
              <a:rPr lang="en-US" dirty="0"/>
              <a:t>who participates in a standards development activity </a:t>
            </a:r>
            <a:r>
              <a:rPr lang="en-US" dirty="0" smtClean="0">
                <a:solidFill>
                  <a:schemeClr val="accent2"/>
                </a:solidFill>
              </a:rPr>
              <a:t>found to be in violation</a:t>
            </a:r>
            <a:r>
              <a:rPr lang="en-US" dirty="0" smtClean="0"/>
              <a:t> </a:t>
            </a:r>
            <a:r>
              <a:rPr lang="en-US" dirty="0"/>
              <a:t>of any of the antitrust </a:t>
            </a:r>
            <a:r>
              <a:rPr lang="en-US" dirty="0" smtClean="0"/>
              <a:t>laws.</a:t>
            </a:r>
            <a:endParaRPr lang="en-US" dirty="0"/>
          </a:p>
          <a:p>
            <a:pPr lvl="1"/>
            <a:r>
              <a:rPr lang="en-US" dirty="0" smtClean="0"/>
              <a:t>Any </a:t>
            </a:r>
            <a:r>
              <a:rPr lang="en-US" dirty="0"/>
              <a:t>person who is an employee or agent of a person who is engaged in a line of commerce that is likely to benefit directly from the operation of the standards development activity with respect to which such violation is found.</a:t>
            </a:r>
          </a:p>
          <a:p>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20</a:t>
            </a:fld>
            <a:endParaRPr lang="en-US"/>
          </a:p>
        </p:txBody>
      </p:sp>
      <p:sp>
        <p:nvSpPr>
          <p:cNvPr id="7" name="Rectangle 7"/>
          <p:cNvSpPr>
            <a:spLocks noGrp="1" noChangeArrowheads="1"/>
          </p:cNvSpPr>
          <p:nvPr>
            <p:ph type="title"/>
          </p:nvPr>
        </p:nvSpPr>
        <p:spPr>
          <a:xfrm>
            <a:off x="228600" y="91440"/>
            <a:ext cx="8686800" cy="91440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smtClean="0"/>
              <a:t>Standards </a:t>
            </a:r>
            <a:r>
              <a:rPr lang="en-US" dirty="0"/>
              <a:t>Development Organization Advancement </a:t>
            </a:r>
            <a:r>
              <a:rPr lang="en-US" dirty="0" smtClean="0"/>
              <a:t>Act </a:t>
            </a:r>
            <a:r>
              <a:rPr lang="en-US" dirty="0"/>
              <a:t>of 2004</a:t>
            </a:r>
          </a:p>
        </p:txBody>
      </p:sp>
    </p:spTree>
    <p:extLst>
      <p:ext uri="{BB962C8B-B14F-4D97-AF65-F5344CB8AC3E}">
        <p14:creationId xmlns:p14="http://schemas.microsoft.com/office/powerpoint/2010/main" val="20058404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914400" y="3108960"/>
            <a:ext cx="7315200" cy="457200"/>
          </a:xfrm>
        </p:spPr>
        <p:txBody>
          <a:bodyPr/>
          <a:lstStyle/>
          <a:p>
            <a:pPr marL="711200" indent="-711200"/>
            <a:r>
              <a:rPr lang="en-US" dirty="0"/>
              <a:t>III. ASME AND ANTITRUST</a:t>
            </a:r>
          </a:p>
        </p:txBody>
      </p:sp>
      <p:sp>
        <p:nvSpPr>
          <p:cNvPr id="3" name="Footer Placeholder 2"/>
          <p:cNvSpPr>
            <a:spLocks noGrp="1"/>
          </p:cNvSpPr>
          <p:nvPr>
            <p:ph type="ftr" sz="quarter" idx="10"/>
          </p:nvPr>
        </p:nvSpPr>
        <p:spPr/>
        <p:txBody>
          <a:bodyPr/>
          <a:lstStyle/>
          <a:p>
            <a:r>
              <a:rPr lang="en-US" smtClean="0"/>
              <a:t>ASME S&amp;C Training Module C2 Antitrust </a:t>
            </a:r>
            <a:endParaRPr lang="en-US"/>
          </a:p>
        </p:txBody>
      </p:sp>
      <p:sp>
        <p:nvSpPr>
          <p:cNvPr id="4" name="Slide Number Placeholder 3"/>
          <p:cNvSpPr>
            <a:spLocks noGrp="1"/>
          </p:cNvSpPr>
          <p:nvPr>
            <p:ph type="sldNum" sz="quarter" idx="11"/>
          </p:nvPr>
        </p:nvSpPr>
        <p:spPr/>
        <p:txBody>
          <a:bodyPr/>
          <a:lstStyle/>
          <a:p>
            <a:fld id="{CDA71B6E-4760-43E9-978B-FB7CC6E9B787}" type="slidenum">
              <a:rPr lang="en-US"/>
              <a:pPr/>
              <a:t>21</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Rectangle 5"/>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0" indent="0">
              <a:buNone/>
            </a:pPr>
            <a:r>
              <a:rPr lang="en-US" dirty="0"/>
              <a:t>Introduction</a:t>
            </a:r>
          </a:p>
          <a:p>
            <a:pPr marL="857250" lvl="1" indent="-457200">
              <a:buFont typeface="Arial" panose="020B0604020202020204" pitchFamily="34" charset="0"/>
              <a:buChar char="•"/>
            </a:pPr>
            <a:r>
              <a:rPr lang="en-US" dirty="0"/>
              <a:t>Private standards organizations like ASME and ASTM have been recognized as providing a benefit to </a:t>
            </a:r>
            <a:r>
              <a:rPr lang="en-US" dirty="0" smtClean="0"/>
              <a:t>society</a:t>
            </a:r>
            <a:endParaRPr lang="en-US" dirty="0"/>
          </a:p>
          <a:p>
            <a:pPr marL="857250" lvl="1" indent="-457200">
              <a:buFont typeface="Arial" panose="020B0604020202020204" pitchFamily="34" charset="0"/>
              <a:buChar char="•"/>
            </a:pPr>
            <a:r>
              <a:rPr lang="en-US" dirty="0"/>
              <a:t>Imagine, for example, trying to build a product without standardization for nuts and </a:t>
            </a:r>
            <a:r>
              <a:rPr lang="en-US" dirty="0" smtClean="0"/>
              <a:t>bolts</a:t>
            </a:r>
            <a:endParaRPr lang="en-US" dirty="0"/>
          </a:p>
          <a:p>
            <a:pPr marL="857250" lvl="1" indent="-457200">
              <a:buFont typeface="Arial" panose="020B0604020202020204" pitchFamily="34" charset="0"/>
              <a:buChar char="•"/>
            </a:pPr>
            <a:r>
              <a:rPr lang="en-US" dirty="0"/>
              <a:t>Standards development involves cooperation and agreements by competing companies. </a:t>
            </a:r>
            <a:r>
              <a:rPr lang="en-US" dirty="0" smtClean="0"/>
              <a:t>This </a:t>
            </a:r>
            <a:r>
              <a:rPr lang="en-US" dirty="0"/>
              <a:t>may trigger an antitrust analysis.</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B24A01A1-81EF-4626-9425-A081ACADA05A}" type="slidenum">
              <a:rPr lang="en-US"/>
              <a:pPr/>
              <a:t>22</a:t>
            </a:fld>
            <a:endParaRPr lang="en-US"/>
          </a:p>
        </p:txBody>
      </p:sp>
      <p:sp>
        <p:nvSpPr>
          <p:cNvPr id="68615" name="Rectangle 7"/>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ASME AND ANTITRUST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2" name="Rectangle 6"/>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0" indent="0">
              <a:buNone/>
            </a:pPr>
            <a:r>
              <a:rPr lang="en-US" dirty="0"/>
              <a:t>ASME Safeguards</a:t>
            </a:r>
          </a:p>
          <a:p>
            <a:pPr marL="857250" lvl="1" indent="-457200">
              <a:buFont typeface="Arial" panose="020B0604020202020204" pitchFamily="34" charset="0"/>
              <a:buChar char="•"/>
            </a:pPr>
            <a:r>
              <a:rPr lang="en-US" dirty="0"/>
              <a:t>The standards development process is open to all competitors in the industry </a:t>
            </a:r>
            <a:r>
              <a:rPr lang="en-US" dirty="0" smtClean="0"/>
              <a:t>affected</a:t>
            </a:r>
            <a:endParaRPr lang="en-US" dirty="0"/>
          </a:p>
          <a:p>
            <a:pPr marL="857250" lvl="1" indent="-457200">
              <a:buFont typeface="Arial" panose="020B0604020202020204" pitchFamily="34" charset="0"/>
              <a:buChar char="•"/>
            </a:pPr>
            <a:r>
              <a:rPr lang="en-US" dirty="0"/>
              <a:t>Standards committees are balanced, which means there are members of industry, government, regulatory bodies, academia and other third parties on standards setting </a:t>
            </a:r>
            <a:r>
              <a:rPr lang="en-US" dirty="0" smtClean="0"/>
              <a:t>committees</a:t>
            </a:r>
            <a:endParaRPr lang="en-US" dirty="0"/>
          </a:p>
          <a:p>
            <a:pPr marL="857250" lvl="1" indent="-457200">
              <a:buFont typeface="Arial" panose="020B0604020202020204" pitchFamily="34" charset="0"/>
              <a:buChar char="•"/>
            </a:pPr>
            <a:r>
              <a:rPr lang="en-US" dirty="0"/>
              <a:t>Proposed new standards and modifications of current standards are </a:t>
            </a:r>
            <a:r>
              <a:rPr lang="en-US" dirty="0" smtClean="0"/>
              <a:t>published</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7D378EE7-66E6-4D33-B391-8FCD3F841BF8}" type="slidenum">
              <a:rPr lang="en-US"/>
              <a:pPr/>
              <a:t>23</a:t>
            </a:fld>
            <a:endParaRPr lang="en-US"/>
          </a:p>
        </p:txBody>
      </p:sp>
      <p:sp>
        <p:nvSpPr>
          <p:cNvPr id="70663" name="Rectangle 7"/>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ASME AND </a:t>
            </a:r>
            <a:r>
              <a:rPr lang="en-US" dirty="0" smtClean="0"/>
              <a:t>ANTITRUST</a:t>
            </a:r>
            <a:endParaRPr lang="en-US" strike="sngStrike"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1" name="Rectangle 7"/>
          <p:cNvSpPr>
            <a:spLocks noGrp="1" noChangeArrowheads="1"/>
          </p:cNvSpPr>
          <p:nvPr>
            <p:ph idx="1"/>
          </p:nvPr>
        </p:nvSpPr>
        <p:spPr>
          <a:xfrm>
            <a:off x="457200" y="100584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a:t>ASME </a:t>
            </a:r>
            <a:r>
              <a:rPr lang="en-US" dirty="0" smtClean="0"/>
              <a:t>Safeguards continued:</a:t>
            </a:r>
            <a:endParaRPr lang="en-US" dirty="0"/>
          </a:p>
          <a:p>
            <a:pPr lvl="1"/>
            <a:r>
              <a:rPr lang="en-US" dirty="0" smtClean="0"/>
              <a:t>Negative </a:t>
            </a:r>
            <a:r>
              <a:rPr lang="en-US" dirty="0"/>
              <a:t>comments about proposed new standards or modifications of current standards are carefully </a:t>
            </a:r>
            <a:r>
              <a:rPr lang="en-US" dirty="0" smtClean="0"/>
              <a:t>considered</a:t>
            </a:r>
            <a:endParaRPr lang="en-US" dirty="0"/>
          </a:p>
          <a:p>
            <a:pPr lvl="1"/>
            <a:r>
              <a:rPr lang="en-US" dirty="0"/>
              <a:t>Complaints about existing standards have established procedures for review.  Complaints are reviewed by balanced committees.</a:t>
            </a:r>
          </a:p>
          <a:p>
            <a:pPr lvl="1"/>
            <a:r>
              <a:rPr lang="en-US" dirty="0"/>
              <a:t>There is a standard certification process open to any entity that wants to seek </a:t>
            </a:r>
            <a:r>
              <a:rPr lang="en-US" dirty="0" smtClean="0"/>
              <a:t>certification </a:t>
            </a:r>
            <a:endParaRPr lang="en-US" dirty="0"/>
          </a:p>
          <a:p>
            <a:pPr lvl="1"/>
            <a:r>
              <a:rPr lang="en-US" dirty="0"/>
              <a:t>Individual volunteer and staff members have a fundamental responsibility to insure that their own participation is consistent with antitrust </a:t>
            </a:r>
            <a:r>
              <a:rPr lang="en-US" dirty="0" smtClean="0"/>
              <a:t>laws</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A192DF69-475E-42E5-8734-F5BE0F0395D5}" type="slidenum">
              <a:rPr lang="en-US"/>
              <a:pPr/>
              <a:t>24</a:t>
            </a:fld>
            <a:endParaRPr lang="en-US"/>
          </a:p>
        </p:txBody>
      </p:sp>
      <p:sp>
        <p:nvSpPr>
          <p:cNvPr id="72710" name="Rectangle 6"/>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ASME AND </a:t>
            </a:r>
            <a:r>
              <a:rPr lang="en-US" dirty="0" smtClean="0"/>
              <a:t>ANTITRUST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914400" y="3108960"/>
            <a:ext cx="7315200" cy="457200"/>
          </a:xfrm>
        </p:spPr>
        <p:txBody>
          <a:bodyPr/>
          <a:lstStyle/>
          <a:p>
            <a:r>
              <a:rPr lang="en-US" dirty="0"/>
              <a:t>IV. A BRIEF HISTORY OF ASME AND ANTITRUST CASES</a:t>
            </a:r>
          </a:p>
        </p:txBody>
      </p:sp>
      <p:sp>
        <p:nvSpPr>
          <p:cNvPr id="3" name="Footer Placeholder 2"/>
          <p:cNvSpPr>
            <a:spLocks noGrp="1"/>
          </p:cNvSpPr>
          <p:nvPr>
            <p:ph type="ftr" sz="quarter" idx="10"/>
          </p:nvPr>
        </p:nvSpPr>
        <p:spPr/>
        <p:txBody>
          <a:bodyPr/>
          <a:lstStyle/>
          <a:p>
            <a:r>
              <a:rPr lang="en-US" smtClean="0"/>
              <a:t>ASME S&amp;C Training Module C2 Antitrust </a:t>
            </a:r>
            <a:endParaRPr lang="en-US"/>
          </a:p>
        </p:txBody>
      </p:sp>
      <p:sp>
        <p:nvSpPr>
          <p:cNvPr id="4" name="Slide Number Placeholder 3"/>
          <p:cNvSpPr>
            <a:spLocks noGrp="1"/>
          </p:cNvSpPr>
          <p:nvPr>
            <p:ph type="sldNum" sz="quarter" idx="11"/>
          </p:nvPr>
        </p:nvSpPr>
        <p:spPr/>
        <p:txBody>
          <a:bodyPr/>
          <a:lstStyle/>
          <a:p>
            <a:fld id="{04BAF0AD-53B9-4788-9FAC-E920044613B1}" type="slidenum">
              <a:rPr lang="en-US"/>
              <a:pPr/>
              <a:t>25</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5" name="Rectangle 7"/>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a:t>Complaint</a:t>
            </a:r>
          </a:p>
          <a:p>
            <a:pPr lvl="1"/>
            <a:r>
              <a:rPr lang="en-US" dirty="0"/>
              <a:t>ASME accreditation available only to companies with plants in the U.S. and Canada</a:t>
            </a:r>
          </a:p>
          <a:p>
            <a:pPr lvl="1"/>
            <a:r>
              <a:rPr lang="en-US" dirty="0"/>
              <a:t>Foreign companies effectively prohibited from selling products in the U.S. and Canada</a:t>
            </a:r>
            <a:br>
              <a:rPr lang="en-US" dirty="0"/>
            </a:br>
            <a:endParaRPr lang="en-US" dirty="0"/>
          </a:p>
          <a:p>
            <a:r>
              <a:rPr lang="en-US" dirty="0"/>
              <a:t>Outcome</a:t>
            </a:r>
          </a:p>
          <a:p>
            <a:pPr lvl="1"/>
            <a:r>
              <a:rPr lang="en-US" dirty="0"/>
              <a:t>ASME B&amp;PV accreditation extended to manufacturers worldwide</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3A0C3BE9-4C94-439A-BD69-695CB6D871B4}" type="slidenum">
              <a:rPr lang="en-US"/>
              <a:pPr/>
              <a:t>26</a:t>
            </a:fld>
            <a:endParaRPr lang="en-US"/>
          </a:p>
        </p:txBody>
      </p:sp>
      <p:sp>
        <p:nvSpPr>
          <p:cNvPr id="78854" name="Rectangle 6"/>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U.S. v. ASME (1972)</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6" name="Rectangle 10"/>
          <p:cNvSpPr>
            <a:spLocks noGrp="1" noChangeArrowheads="1"/>
          </p:cNvSpPr>
          <p:nvPr>
            <p:ph idx="1"/>
          </p:nvPr>
        </p:nvSpPr>
        <p:spPr>
          <a:xfrm>
            <a:off x="457200" y="1752600"/>
            <a:ext cx="8229600" cy="43735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lnSpc>
                <a:spcPct val="80000"/>
              </a:lnSpc>
            </a:pPr>
            <a:r>
              <a:rPr lang="en-US" dirty="0"/>
              <a:t>Facts</a:t>
            </a:r>
            <a:endParaRPr lang="en-US" sz="1800" dirty="0"/>
          </a:p>
          <a:p>
            <a:pPr lvl="1">
              <a:lnSpc>
                <a:spcPct val="80000"/>
              </a:lnSpc>
            </a:pPr>
            <a:r>
              <a:rPr lang="en-US" dirty="0" err="1"/>
              <a:t>Hydrolevel</a:t>
            </a:r>
            <a:r>
              <a:rPr lang="en-US" dirty="0"/>
              <a:t> was a manufacturer of low-water fuel cut-offs for </a:t>
            </a:r>
            <a:r>
              <a:rPr lang="en-US" dirty="0" smtClean="0"/>
              <a:t>boilers    </a:t>
            </a:r>
            <a:endParaRPr lang="en-US" dirty="0"/>
          </a:p>
          <a:p>
            <a:pPr lvl="1">
              <a:lnSpc>
                <a:spcPct val="80000"/>
              </a:lnSpc>
            </a:pPr>
            <a:r>
              <a:rPr lang="en-US" dirty="0"/>
              <a:t>McDonnell and Miller, Inc. (“M&amp;M”) manufactured a competing fuel cut-off valve.  The pertinent difference for purposes of the lawsuit was that the </a:t>
            </a:r>
            <a:r>
              <a:rPr lang="en-US" dirty="0" err="1"/>
              <a:t>Hydrolevel</a:t>
            </a:r>
            <a:r>
              <a:rPr lang="en-US" dirty="0"/>
              <a:t> fuel cut-off included a time delay.</a:t>
            </a:r>
          </a:p>
          <a:p>
            <a:pPr lvl="1">
              <a:lnSpc>
                <a:spcPct val="80000"/>
              </a:lnSpc>
            </a:pPr>
            <a:r>
              <a:rPr lang="en-US" dirty="0"/>
              <a:t>An M&amp;M V</a:t>
            </a:r>
            <a:r>
              <a:rPr lang="en-US" dirty="0" smtClean="0"/>
              <a:t>ice President </a:t>
            </a:r>
            <a:r>
              <a:rPr lang="en-US" dirty="0"/>
              <a:t>was </a:t>
            </a:r>
            <a:r>
              <a:rPr lang="en-US" dirty="0" smtClean="0"/>
              <a:t>Vice </a:t>
            </a:r>
            <a:r>
              <a:rPr lang="en-US" dirty="0"/>
              <a:t>C</a:t>
            </a:r>
            <a:r>
              <a:rPr lang="en-US" dirty="0" smtClean="0"/>
              <a:t>hairman </a:t>
            </a:r>
            <a:r>
              <a:rPr lang="en-US" dirty="0"/>
              <a:t>of the BPV subcommittee that drafted, interpreted and revised the pertinent Code </a:t>
            </a:r>
            <a:r>
              <a:rPr lang="en-US" dirty="0" smtClean="0"/>
              <a:t>section</a:t>
            </a:r>
            <a:endParaRPr lang="en-US" dirty="0"/>
          </a:p>
          <a:p>
            <a:pPr lvl="1">
              <a:lnSpc>
                <a:spcPct val="80000"/>
              </a:lnSpc>
            </a:pPr>
            <a:r>
              <a:rPr lang="en-US" dirty="0"/>
              <a:t>In early 1971 </a:t>
            </a:r>
            <a:r>
              <a:rPr lang="en-US" dirty="0" err="1"/>
              <a:t>Hydrolevel</a:t>
            </a:r>
            <a:r>
              <a:rPr lang="en-US" dirty="0"/>
              <a:t> secured an important customer of M&amp;M, Brooklyn Union </a:t>
            </a:r>
            <a:r>
              <a:rPr lang="en-US" dirty="0" smtClean="0"/>
              <a:t>Gas</a:t>
            </a:r>
            <a:endParaRPr lang="en-US" dirty="0"/>
          </a:p>
          <a:p>
            <a:pPr marL="457200" lvl="1" indent="0">
              <a:lnSpc>
                <a:spcPct val="80000"/>
              </a:lnSpc>
              <a:buNone/>
            </a:pPr>
            <a:endParaRPr lang="en-US" sz="1600" dirty="0"/>
          </a:p>
        </p:txBody>
      </p:sp>
      <p:sp>
        <p:nvSpPr>
          <p:cNvPr id="7" name="Footer Placeholder 3"/>
          <p:cNvSpPr>
            <a:spLocks noGrp="1"/>
          </p:cNvSpPr>
          <p:nvPr>
            <p:ph type="ftr" sz="quarter" idx="10"/>
          </p:nvPr>
        </p:nvSpPr>
        <p:spPr/>
        <p:txBody>
          <a:bodyPr/>
          <a:lstStyle/>
          <a:p>
            <a:r>
              <a:rPr lang="en-US" smtClean="0"/>
              <a:t>ASME S&amp;C Training Module C2 Antitrust </a:t>
            </a:r>
            <a:endParaRPr lang="en-US"/>
          </a:p>
        </p:txBody>
      </p:sp>
      <p:sp>
        <p:nvSpPr>
          <p:cNvPr id="8" name="Slide Number Placeholder 4"/>
          <p:cNvSpPr>
            <a:spLocks noGrp="1"/>
          </p:cNvSpPr>
          <p:nvPr>
            <p:ph type="sldNum" sz="quarter" idx="11"/>
          </p:nvPr>
        </p:nvSpPr>
        <p:spPr/>
        <p:txBody>
          <a:bodyPr/>
          <a:lstStyle/>
          <a:p>
            <a:fld id="{A73B611E-D692-487D-8F6C-848474B14582}" type="slidenum">
              <a:rPr lang="en-US"/>
              <a:pPr/>
              <a:t>27</a:t>
            </a:fld>
            <a:endParaRPr lang="en-US"/>
          </a:p>
        </p:txBody>
      </p:sp>
      <p:sp>
        <p:nvSpPr>
          <p:cNvPr id="80905" name="Rectangle 9"/>
          <p:cNvSpPr>
            <a:spLocks noGrp="1" noChangeArrowheads="1"/>
          </p:cNvSpPr>
          <p:nvPr>
            <p:ph type="title"/>
          </p:nvPr>
        </p:nvSpPr>
        <p:spPr>
          <a:xfrm>
            <a:off x="914400" y="548640"/>
            <a:ext cx="7315200" cy="36576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American Society of Mechanical Engineers, Inc. </a:t>
            </a:r>
            <a:r>
              <a:rPr lang="en-US" dirty="0" smtClean="0"/>
              <a:t>v. </a:t>
            </a:r>
            <a:r>
              <a:rPr lang="en-US" dirty="0" err="1"/>
              <a:t>Hydrolevel</a:t>
            </a:r>
            <a:r>
              <a:rPr lang="en-US" dirty="0"/>
              <a:t> Corporation, 456 U.S. 556 (1982)</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6" name="Rectangle 10"/>
          <p:cNvSpPr>
            <a:spLocks noGrp="1" noChangeArrowheads="1"/>
          </p:cNvSpPr>
          <p:nvPr>
            <p:ph idx="1"/>
          </p:nvPr>
        </p:nvSpPr>
        <p:spPr>
          <a:xfrm>
            <a:off x="457200" y="1752600"/>
            <a:ext cx="8229600" cy="43735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lvl="1">
              <a:lnSpc>
                <a:spcPct val="80000"/>
              </a:lnSpc>
            </a:pPr>
            <a:r>
              <a:rPr lang="en-US" dirty="0" err="1" smtClean="0"/>
              <a:t>Hydrolevel</a:t>
            </a:r>
            <a:r>
              <a:rPr lang="en-US" dirty="0" smtClean="0"/>
              <a:t> </a:t>
            </a:r>
            <a:r>
              <a:rPr lang="en-US" dirty="0"/>
              <a:t>alleged that the M&amp;M </a:t>
            </a:r>
            <a:r>
              <a:rPr lang="en-US" dirty="0" smtClean="0"/>
              <a:t>Vice President </a:t>
            </a:r>
            <a:r>
              <a:rPr lang="en-US" dirty="0"/>
              <a:t>and </a:t>
            </a:r>
            <a:r>
              <a:rPr lang="en-US" dirty="0" smtClean="0"/>
              <a:t>other </a:t>
            </a:r>
            <a:r>
              <a:rPr lang="en-US" dirty="0"/>
              <a:t>officers met with the </a:t>
            </a:r>
            <a:r>
              <a:rPr lang="en-US" dirty="0" smtClean="0"/>
              <a:t>Chairman </a:t>
            </a:r>
            <a:r>
              <a:rPr lang="en-US" dirty="0"/>
              <a:t>of the BPV subcommittee </a:t>
            </a:r>
            <a:r>
              <a:rPr lang="en-US" dirty="0" smtClean="0"/>
              <a:t>to </a:t>
            </a:r>
            <a:r>
              <a:rPr lang="en-US" dirty="0"/>
              <a:t>seek an interpretation of the Code asking whether a fuel cutoff with a time delay would satisfy code requirements.  The </a:t>
            </a:r>
            <a:r>
              <a:rPr lang="en-US" dirty="0" smtClean="0"/>
              <a:t>Chairman </a:t>
            </a:r>
            <a:r>
              <a:rPr lang="en-US" dirty="0"/>
              <a:t>of the committee then </a:t>
            </a:r>
            <a:r>
              <a:rPr lang="en-US" dirty="0" smtClean="0"/>
              <a:t>developed and issued an </a:t>
            </a:r>
            <a:r>
              <a:rPr lang="en-US" dirty="0"/>
              <a:t>interpretation </a:t>
            </a:r>
            <a:r>
              <a:rPr lang="en-US" dirty="0" smtClean="0"/>
              <a:t>(which at the time did </a:t>
            </a:r>
            <a:r>
              <a:rPr lang="en-US" dirty="0"/>
              <a:t>not have to be approved by the committee) that </a:t>
            </a:r>
            <a:r>
              <a:rPr lang="en-US" dirty="0" smtClean="0"/>
              <a:t>stated “fuel </a:t>
            </a:r>
            <a:r>
              <a:rPr lang="en-US" dirty="0"/>
              <a:t>cut-offs that incorporated a time </a:t>
            </a:r>
            <a:r>
              <a:rPr lang="en-US" dirty="0" smtClean="0"/>
              <a:t>delay were not in compliance with Code requirements</a:t>
            </a:r>
            <a:r>
              <a:rPr lang="en-US" dirty="0" smtClean="0"/>
              <a:t>”.</a:t>
            </a:r>
          </a:p>
          <a:p>
            <a:pPr lvl="1">
              <a:lnSpc>
                <a:spcPct val="80000"/>
              </a:lnSpc>
            </a:pPr>
            <a:r>
              <a:rPr lang="en-US" dirty="0" err="1"/>
              <a:t>Hydrolevel</a:t>
            </a:r>
            <a:r>
              <a:rPr lang="en-US" dirty="0"/>
              <a:t> argued that M&amp;M salesmen used the interpretation to discourage customers from buying </a:t>
            </a:r>
            <a:r>
              <a:rPr lang="en-US" dirty="0" err="1"/>
              <a:t>Hydrolevel’s</a:t>
            </a:r>
            <a:r>
              <a:rPr lang="en-US" dirty="0"/>
              <a:t> </a:t>
            </a:r>
            <a:r>
              <a:rPr lang="en-US" dirty="0" smtClean="0"/>
              <a:t>product</a:t>
            </a:r>
            <a:endParaRPr lang="en-US" dirty="0"/>
          </a:p>
          <a:p>
            <a:pPr marL="457200" lvl="1" indent="0">
              <a:lnSpc>
                <a:spcPct val="80000"/>
              </a:lnSpc>
              <a:buNone/>
            </a:pPr>
            <a:endParaRPr lang="en-US" dirty="0"/>
          </a:p>
          <a:p>
            <a:pPr lvl="1">
              <a:lnSpc>
                <a:spcPct val="80000"/>
              </a:lnSpc>
            </a:pPr>
            <a:endParaRPr lang="en-US" sz="1600" dirty="0"/>
          </a:p>
        </p:txBody>
      </p:sp>
      <p:sp>
        <p:nvSpPr>
          <p:cNvPr id="7" name="Footer Placeholder 3"/>
          <p:cNvSpPr>
            <a:spLocks noGrp="1"/>
          </p:cNvSpPr>
          <p:nvPr>
            <p:ph type="ftr" sz="quarter" idx="10"/>
          </p:nvPr>
        </p:nvSpPr>
        <p:spPr/>
        <p:txBody>
          <a:bodyPr/>
          <a:lstStyle/>
          <a:p>
            <a:r>
              <a:rPr lang="en-US" smtClean="0"/>
              <a:t>ASME S&amp;C Training Module C2 Antitrust </a:t>
            </a:r>
            <a:endParaRPr lang="en-US"/>
          </a:p>
        </p:txBody>
      </p:sp>
      <p:sp>
        <p:nvSpPr>
          <p:cNvPr id="8" name="Slide Number Placeholder 4"/>
          <p:cNvSpPr>
            <a:spLocks noGrp="1"/>
          </p:cNvSpPr>
          <p:nvPr>
            <p:ph type="sldNum" sz="quarter" idx="11"/>
          </p:nvPr>
        </p:nvSpPr>
        <p:spPr/>
        <p:txBody>
          <a:bodyPr/>
          <a:lstStyle/>
          <a:p>
            <a:fld id="{A73B611E-D692-487D-8F6C-848474B14582}" type="slidenum">
              <a:rPr lang="en-US"/>
              <a:pPr/>
              <a:t>28</a:t>
            </a:fld>
            <a:endParaRPr lang="en-US"/>
          </a:p>
        </p:txBody>
      </p:sp>
      <p:sp>
        <p:nvSpPr>
          <p:cNvPr id="80905" name="Rectangle 9"/>
          <p:cNvSpPr>
            <a:spLocks noGrp="1" noChangeArrowheads="1"/>
          </p:cNvSpPr>
          <p:nvPr>
            <p:ph type="title"/>
          </p:nvPr>
        </p:nvSpPr>
        <p:spPr>
          <a:xfrm>
            <a:off x="914400" y="548640"/>
            <a:ext cx="7315200" cy="36576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American Society of Mechanical Engineers, Inc. </a:t>
            </a:r>
            <a:r>
              <a:rPr lang="en-US" dirty="0" smtClean="0"/>
              <a:t>v. </a:t>
            </a:r>
            <a:r>
              <a:rPr lang="en-US" dirty="0" err="1"/>
              <a:t>Hydrolevel</a:t>
            </a:r>
            <a:r>
              <a:rPr lang="en-US" dirty="0"/>
              <a:t> Corporation, 456 U.S. 556 (1982)</a:t>
            </a:r>
          </a:p>
        </p:txBody>
      </p:sp>
    </p:spTree>
    <p:extLst>
      <p:ext uri="{BB962C8B-B14F-4D97-AF65-F5344CB8AC3E}">
        <p14:creationId xmlns:p14="http://schemas.microsoft.com/office/powerpoint/2010/main" val="1998117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smtClean="0"/>
              <a:t>ASME S&amp;C Training Module C2 Antitrust </a:t>
            </a:r>
            <a:endParaRPr lang="en-US" dirty="0"/>
          </a:p>
        </p:txBody>
      </p:sp>
      <p:sp>
        <p:nvSpPr>
          <p:cNvPr id="2" name="Slide Number Placeholder 1"/>
          <p:cNvSpPr>
            <a:spLocks noGrp="1"/>
          </p:cNvSpPr>
          <p:nvPr>
            <p:ph type="sldNum" sz="quarter" idx="11"/>
          </p:nvPr>
        </p:nvSpPr>
        <p:spPr/>
        <p:txBody>
          <a:bodyPr/>
          <a:lstStyle/>
          <a:p>
            <a:fld id="{8D3B81DA-1D40-40EC-BE1F-8D78EE62FA07}" type="slidenum">
              <a:rPr lang="en-US" smtClean="0"/>
              <a:pPr/>
              <a:t>2</a:t>
            </a:fld>
            <a:endParaRPr lang="en-US"/>
          </a:p>
        </p:txBody>
      </p:sp>
      <p:sp>
        <p:nvSpPr>
          <p:cNvPr id="15362" name="Rectangle 2"/>
          <p:cNvSpPr>
            <a:spLocks noGrp="1" noChangeArrowheads="1"/>
          </p:cNvSpPr>
          <p:nvPr>
            <p:ph type="title" idx="4294967295"/>
          </p:nvPr>
        </p:nvSpPr>
        <p:spPr>
          <a:xfrm>
            <a:off x="914400" y="274320"/>
            <a:ext cx="7315200" cy="457200"/>
          </a:xfrm>
        </p:spPr>
        <p:txBody>
          <a:bodyPr/>
          <a:lstStyle/>
          <a:p>
            <a:r>
              <a:rPr lang="en-US" dirty="0"/>
              <a:t>REVISIONS</a:t>
            </a:r>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1656851336"/>
              </p:ext>
            </p:extLst>
          </p:nvPr>
        </p:nvGraphicFramePr>
        <p:xfrm>
          <a:off x="457200" y="1280160"/>
          <a:ext cx="8229600" cy="2238504"/>
        </p:xfrm>
        <a:graphic>
          <a:graphicData uri="http://schemas.openxmlformats.org/drawingml/2006/table">
            <a:tbl>
              <a:tblPr firstRow="1" bandRow="1">
                <a:tableStyleId>{5C22544A-7EE6-4342-B048-85BDC9FD1C3A}</a:tableStyleId>
              </a:tblPr>
              <a:tblGrid>
                <a:gridCol w="1475117"/>
                <a:gridCol w="6754483"/>
              </a:tblGrid>
              <a:tr h="290136">
                <a:tc>
                  <a:txBody>
                    <a:bodyPr/>
                    <a:lstStyle/>
                    <a:p>
                      <a:r>
                        <a:rPr lang="en-US" sz="1600" u="sng" dirty="0" smtClean="0">
                          <a:solidFill>
                            <a:srgbClr val="003399"/>
                          </a:solidFill>
                          <a:latin typeface="Arial" panose="020B0604020202020204" pitchFamily="34" charset="0"/>
                          <a:cs typeface="Arial" panose="020B0604020202020204" pitchFamily="34" charset="0"/>
                        </a:rPr>
                        <a:t>Date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dirty="0" smtClean="0">
                          <a:solidFill>
                            <a:srgbClr val="003399"/>
                          </a:solidFill>
                          <a:latin typeface="Arial" panose="020B0604020202020204" pitchFamily="34" charset="0"/>
                          <a:cs typeface="Arial" panose="020B0604020202020204" pitchFamily="34" charset="0"/>
                        </a:rPr>
                        <a:t>Change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290136">
                <a:tc>
                  <a:txBody>
                    <a:bodyPr/>
                    <a:lstStyle/>
                    <a:p>
                      <a:r>
                        <a:rPr lang="en-US" sz="1600" u="none" dirty="0" smtClean="0">
                          <a:solidFill>
                            <a:srgbClr val="003399"/>
                          </a:solidFill>
                          <a:latin typeface="Arial" panose="020B0604020202020204" pitchFamily="34" charset="0"/>
                          <a:cs typeface="Arial" panose="020B0604020202020204" pitchFamily="34" charset="0"/>
                        </a:rPr>
                        <a:t>09/26/18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smtClean="0">
                          <a:solidFill>
                            <a:srgbClr val="003399"/>
                          </a:solidFill>
                          <a:latin typeface="Arial" panose="020B0604020202020204" pitchFamily="34" charset="0"/>
                          <a:cs typeface="Arial" panose="020B0604020202020204" pitchFamily="34" charset="0"/>
                        </a:rPr>
                        <a:t>Revised entirely. </a:t>
                      </a:r>
                      <a:r>
                        <a:rPr lang="en-US" altLang="en-US" sz="1600" u="none" baseline="0" dirty="0" smtClean="0">
                          <a:solidFill>
                            <a:srgbClr val="003399"/>
                          </a:solidFill>
                          <a:latin typeface="Arial" panose="020B0604020202020204" pitchFamily="34" charset="0"/>
                          <a:cs typeface="Arial" panose="020B0604020202020204" pitchFamily="34" charset="0"/>
                        </a:rPr>
                        <a:t> </a:t>
                      </a:r>
                      <a:endParaRPr lang="en-US" altLang="en-US" sz="1600" u="none" dirty="0" smtClean="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r>
              <a:tr h="290136">
                <a:tc>
                  <a:txBody>
                    <a:bodyPr/>
                    <a:lstStyle/>
                    <a:p>
                      <a:r>
                        <a:rPr lang="en-US" sz="1600" u="none" dirty="0" smtClean="0">
                          <a:solidFill>
                            <a:srgbClr val="003399"/>
                          </a:solidFill>
                          <a:latin typeface="Arial" panose="020B0604020202020204" pitchFamily="34" charset="0"/>
                          <a:cs typeface="Arial" panose="020B0604020202020204" pitchFamily="34" charset="0"/>
                        </a:rPr>
                        <a:t>01/08/16</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Reformatted entirely and revised or added notes throughout. Removed redundant slides from previous edition 6, 10, 15, 16, 20, 22, 24, 48, 49, 51, 53 and 55. Revised slides 3, 5, 9, 12, 14, 16, 18-21, 40, 42 and 45-47.  Added slides 17, 41, 43 48 and 49.</a:t>
                      </a:r>
                      <a:endParaRPr lang="en-US" sz="1600" u="none" dirty="0" smtClean="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501144">
                <a:tc>
                  <a:txBody>
                    <a:bodyPr/>
                    <a:lstStyle/>
                    <a:p>
                      <a:r>
                        <a:rPr lang="en-US" sz="1600" u="none" dirty="0" smtClean="0">
                          <a:solidFill>
                            <a:srgbClr val="003399"/>
                          </a:solidFill>
                          <a:latin typeface="Arial" panose="020B0604020202020204" pitchFamily="34" charset="0"/>
                          <a:cs typeface="Arial" panose="020B0604020202020204" pitchFamily="34" charset="0"/>
                        </a:rPr>
                        <a:t>07/07/08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Revised entirely. </a:t>
                      </a:r>
                      <a:endParaRPr lang="en-US" sz="1600" u="none" dirty="0" smtClean="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911461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50" name="Rectangle 6"/>
          <p:cNvSpPr>
            <a:spLocks noGrp="1" noChangeArrowheads="1"/>
          </p:cNvSpPr>
          <p:nvPr>
            <p:ph idx="1"/>
          </p:nvPr>
        </p:nvSpPr>
        <p:spPr>
          <a:xfrm>
            <a:off x="457200" y="1981200"/>
            <a:ext cx="8229600" cy="41449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lvl="1">
              <a:lnSpc>
                <a:spcPct val="90000"/>
              </a:lnSpc>
            </a:pPr>
            <a:r>
              <a:rPr lang="en-US" sz="2000" dirty="0" smtClean="0"/>
              <a:t>At </a:t>
            </a:r>
            <a:r>
              <a:rPr lang="en-US" sz="2000" dirty="0"/>
              <a:t>issue in the </a:t>
            </a:r>
            <a:r>
              <a:rPr lang="en-US" sz="2000" dirty="0" err="1"/>
              <a:t>Hydrolevel</a:t>
            </a:r>
            <a:r>
              <a:rPr lang="en-US" sz="2000" dirty="0"/>
              <a:t> case was whether ASME could be held liable for the acts of volunteers who acted with “apparent authority</a:t>
            </a:r>
            <a:r>
              <a:rPr lang="en-US" sz="2000" dirty="0" smtClean="0"/>
              <a:t>”</a:t>
            </a:r>
            <a:endParaRPr lang="en-US" sz="2000" dirty="0"/>
          </a:p>
          <a:p>
            <a:pPr lvl="1">
              <a:lnSpc>
                <a:spcPct val="90000"/>
              </a:lnSpc>
            </a:pPr>
            <a:r>
              <a:rPr lang="en-US" sz="2000" dirty="0"/>
              <a:t>Apparent authority is a legal doctrine which provides that if a principal holds out an agent as having certain authority to third persons, the principal will be responsible for the agent’s acts--whether or not the agent had actual authority to perform the act at issue.</a:t>
            </a:r>
          </a:p>
          <a:p>
            <a:pPr lvl="1">
              <a:lnSpc>
                <a:spcPct val="90000"/>
              </a:lnSpc>
            </a:pPr>
            <a:r>
              <a:rPr lang="en-US" sz="2000" dirty="0"/>
              <a:t>The Supreme Court held that ASME could be held liable under the anti-trust laws for the acts of volunteers </a:t>
            </a:r>
            <a:r>
              <a:rPr lang="en-US" sz="2000" dirty="0" smtClean="0"/>
              <a:t>committed </a:t>
            </a:r>
            <a:r>
              <a:rPr lang="en-US" sz="2000" dirty="0"/>
              <a:t>within their apparent </a:t>
            </a:r>
            <a:r>
              <a:rPr lang="en-US" sz="2000" dirty="0" smtClean="0"/>
              <a:t>authority</a:t>
            </a:r>
            <a:endParaRPr lang="en-US" sz="1800"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C3A03588-57BF-4C65-BB62-63801F6E8D99}" type="slidenum">
              <a:rPr lang="en-US"/>
              <a:pPr/>
              <a:t>29</a:t>
            </a:fld>
            <a:endParaRPr lang="en-US"/>
          </a:p>
        </p:txBody>
      </p:sp>
      <p:sp>
        <p:nvSpPr>
          <p:cNvPr id="8" name="Rectangle 9"/>
          <p:cNvSpPr>
            <a:spLocks noGrp="1" noChangeArrowheads="1"/>
          </p:cNvSpPr>
          <p:nvPr>
            <p:ph type="title"/>
          </p:nvPr>
        </p:nvSpPr>
        <p:spPr>
          <a:xfrm>
            <a:off x="914400" y="548640"/>
            <a:ext cx="7315200" cy="36576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American Society of Mechanical Engineers, Inc. </a:t>
            </a:r>
            <a:r>
              <a:rPr lang="en-US" dirty="0" smtClean="0"/>
              <a:t>v. </a:t>
            </a:r>
            <a:r>
              <a:rPr lang="en-US" dirty="0" err="1"/>
              <a:t>Hydrolevel</a:t>
            </a:r>
            <a:r>
              <a:rPr lang="en-US" dirty="0"/>
              <a:t> Corporation, 456 U.S. 556 (1982)</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914400" y="3108960"/>
            <a:ext cx="7315200" cy="457200"/>
          </a:xfrm>
        </p:spPr>
        <p:txBody>
          <a:bodyPr/>
          <a:lstStyle/>
          <a:p>
            <a:r>
              <a:rPr lang="en-US" dirty="0"/>
              <a:t>V. OTHER ANTITRUST CASES</a:t>
            </a:r>
          </a:p>
        </p:txBody>
      </p:sp>
      <p:sp>
        <p:nvSpPr>
          <p:cNvPr id="3" name="Footer Placeholder 2"/>
          <p:cNvSpPr>
            <a:spLocks noGrp="1"/>
          </p:cNvSpPr>
          <p:nvPr>
            <p:ph type="ftr" sz="quarter" idx="10"/>
          </p:nvPr>
        </p:nvSpPr>
        <p:spPr/>
        <p:txBody>
          <a:bodyPr/>
          <a:lstStyle/>
          <a:p>
            <a:r>
              <a:rPr lang="en-US" smtClean="0"/>
              <a:t>ASME S&amp;C Training Module C2 Antitrust </a:t>
            </a:r>
            <a:endParaRPr lang="en-US"/>
          </a:p>
        </p:txBody>
      </p:sp>
      <p:sp>
        <p:nvSpPr>
          <p:cNvPr id="4" name="Slide Number Placeholder 3"/>
          <p:cNvSpPr>
            <a:spLocks noGrp="1"/>
          </p:cNvSpPr>
          <p:nvPr>
            <p:ph type="sldNum" sz="quarter" idx="11"/>
          </p:nvPr>
        </p:nvSpPr>
        <p:spPr/>
        <p:txBody>
          <a:bodyPr/>
          <a:lstStyle/>
          <a:p>
            <a:fld id="{50CBF842-1B6E-4EB9-95F3-E6E6398A4B3A}" type="slidenum">
              <a:rPr lang="en-US"/>
              <a:pPr/>
              <a:t>30</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8720"/>
            <a:ext cx="8229600" cy="4846320"/>
          </a:xfrm>
        </p:spPr>
        <p:txBody>
          <a:bodyPr/>
          <a:lstStyle/>
          <a:p>
            <a:r>
              <a:rPr lang="en-US" dirty="0"/>
              <a:t>Complaint</a:t>
            </a:r>
          </a:p>
          <a:p>
            <a:pPr lvl="1"/>
            <a:r>
              <a:rPr lang="en-US" dirty="0"/>
              <a:t>Metal conduit manufacturers packed 1980 NFPA conference and voted down proposal to revise Fire Code to allow plastic conduit for building wiring</a:t>
            </a:r>
          </a:p>
          <a:p>
            <a:pPr lvl="1"/>
            <a:r>
              <a:rPr lang="en-US" dirty="0"/>
              <a:t>Proposal recommended by NFPA panel of experts</a:t>
            </a:r>
          </a:p>
          <a:p>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31</a:t>
            </a:fld>
            <a:endParaRPr lang="en-US"/>
          </a:p>
        </p:txBody>
      </p:sp>
      <p:sp>
        <p:nvSpPr>
          <p:cNvPr id="2" name="Title 1"/>
          <p:cNvSpPr>
            <a:spLocks noGrp="1"/>
          </p:cNvSpPr>
          <p:nvPr>
            <p:ph type="title"/>
          </p:nvPr>
        </p:nvSpPr>
        <p:spPr/>
        <p:txBody>
          <a:bodyPr/>
          <a:lstStyle/>
          <a:p>
            <a:r>
              <a:rPr lang="en-US" dirty="0"/>
              <a:t>INDIAN HEAD v. ALLIED TUBE &amp; CONDUIT CORP</a:t>
            </a:r>
          </a:p>
        </p:txBody>
      </p:sp>
    </p:spTree>
    <p:extLst>
      <p:ext uri="{BB962C8B-B14F-4D97-AF65-F5344CB8AC3E}">
        <p14:creationId xmlns:p14="http://schemas.microsoft.com/office/powerpoint/2010/main" val="34571242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8720"/>
            <a:ext cx="8229600" cy="4846320"/>
          </a:xfrm>
        </p:spPr>
        <p:txBody>
          <a:bodyPr/>
          <a:lstStyle/>
          <a:p>
            <a:r>
              <a:rPr lang="en-US" dirty="0" smtClean="0"/>
              <a:t>Outcome: Findings </a:t>
            </a:r>
            <a:r>
              <a:rPr lang="en-US" dirty="0"/>
              <a:t>were</a:t>
            </a:r>
          </a:p>
          <a:p>
            <a:pPr lvl="1"/>
            <a:r>
              <a:rPr lang="en-US" dirty="0"/>
              <a:t>No “balance” of interest groups was observed.</a:t>
            </a:r>
          </a:p>
          <a:p>
            <a:pPr lvl="1"/>
            <a:r>
              <a:rPr lang="en-US" dirty="0"/>
              <a:t>All members of the association were allowed to vote on a proposal.</a:t>
            </a:r>
          </a:p>
          <a:p>
            <a:pPr lvl="1"/>
            <a:r>
              <a:rPr lang="en-US" dirty="0"/>
              <a:t>The recommendation of an unbiased panel of experts was unjustifiably ignored.</a:t>
            </a:r>
          </a:p>
          <a:p>
            <a:pPr lvl="1"/>
            <a:r>
              <a:rPr lang="en-US" dirty="0"/>
              <a:t>A proposal was allowed to fail without valid and objective criteria.</a:t>
            </a:r>
          </a:p>
          <a:p>
            <a:pPr lvl="1"/>
            <a:r>
              <a:rPr lang="en-US" dirty="0"/>
              <a:t>A manufacturer was precluded from selling its product on the open market.</a:t>
            </a:r>
          </a:p>
          <a:p>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32</a:t>
            </a:fld>
            <a:endParaRPr lang="en-US"/>
          </a:p>
        </p:txBody>
      </p:sp>
      <p:sp>
        <p:nvSpPr>
          <p:cNvPr id="2" name="Title 1"/>
          <p:cNvSpPr>
            <a:spLocks noGrp="1"/>
          </p:cNvSpPr>
          <p:nvPr>
            <p:ph type="title"/>
          </p:nvPr>
        </p:nvSpPr>
        <p:spPr/>
        <p:txBody>
          <a:bodyPr/>
          <a:lstStyle/>
          <a:p>
            <a:r>
              <a:rPr lang="en-US" dirty="0"/>
              <a:t>INDIAN HEAD v. ALLIED TUBE &amp; CONDUIT CORP</a:t>
            </a:r>
          </a:p>
        </p:txBody>
      </p:sp>
    </p:spTree>
    <p:extLst>
      <p:ext uri="{BB962C8B-B14F-4D97-AF65-F5344CB8AC3E}">
        <p14:creationId xmlns:p14="http://schemas.microsoft.com/office/powerpoint/2010/main" val="5033668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8720"/>
            <a:ext cx="8229600" cy="4846320"/>
          </a:xfrm>
        </p:spPr>
        <p:txBody>
          <a:bodyPr/>
          <a:lstStyle/>
          <a:p>
            <a:r>
              <a:rPr lang="en-US" dirty="0"/>
              <a:t>Complaint</a:t>
            </a:r>
          </a:p>
          <a:p>
            <a:pPr lvl="1"/>
            <a:r>
              <a:rPr lang="en-US" dirty="0"/>
              <a:t>A manufacturer used his position as an NFPA Code Committee member to defeat a proposed revision allowing a competitor’s </a:t>
            </a:r>
            <a:r>
              <a:rPr lang="en-US" dirty="0" smtClean="0"/>
              <a:t>process.</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33</a:t>
            </a:fld>
            <a:endParaRPr lang="en-US"/>
          </a:p>
        </p:txBody>
      </p:sp>
      <p:sp>
        <p:nvSpPr>
          <p:cNvPr id="2" name="Title 1"/>
          <p:cNvSpPr>
            <a:spLocks noGrp="1"/>
          </p:cNvSpPr>
          <p:nvPr>
            <p:ph type="title"/>
          </p:nvPr>
        </p:nvSpPr>
        <p:spPr/>
        <p:txBody>
          <a:bodyPr/>
          <a:lstStyle/>
          <a:p>
            <a:r>
              <a:rPr lang="en-US" dirty="0"/>
              <a:t>SESSIONS TANK LINERS v. JOOR MANUFACTURERS</a:t>
            </a:r>
          </a:p>
        </p:txBody>
      </p:sp>
    </p:spTree>
    <p:extLst>
      <p:ext uri="{BB962C8B-B14F-4D97-AF65-F5344CB8AC3E}">
        <p14:creationId xmlns:p14="http://schemas.microsoft.com/office/powerpoint/2010/main" val="24618883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8720"/>
            <a:ext cx="8229600" cy="4846320"/>
          </a:xfrm>
        </p:spPr>
        <p:txBody>
          <a:bodyPr/>
          <a:lstStyle/>
          <a:p>
            <a:r>
              <a:rPr lang="en-US" dirty="0"/>
              <a:t>Outcome: Findings of a member’s misconduct</a:t>
            </a:r>
          </a:p>
          <a:p>
            <a:pPr lvl="1"/>
            <a:r>
              <a:rPr lang="en-US" dirty="0"/>
              <a:t>Misrepresented data</a:t>
            </a:r>
          </a:p>
          <a:p>
            <a:pPr lvl="1"/>
            <a:r>
              <a:rPr lang="en-US" dirty="0"/>
              <a:t>Sent anonymous letters opposing the revision</a:t>
            </a:r>
          </a:p>
          <a:p>
            <a:pPr lvl="1"/>
            <a:r>
              <a:rPr lang="en-US" dirty="0"/>
              <a:t>Questioned the safety of the competitor’s process</a:t>
            </a:r>
          </a:p>
          <a:p>
            <a:pPr lvl="1"/>
            <a:r>
              <a:rPr lang="en-US" dirty="0"/>
              <a:t>Warned of legal implications</a:t>
            </a:r>
          </a:p>
          <a:p>
            <a:pPr lvl="1"/>
            <a:r>
              <a:rPr lang="en-US" dirty="0"/>
              <a:t>Called for a vote after the competitor had left the meeting, even </a:t>
            </a:r>
            <a:r>
              <a:rPr lang="en-US" dirty="0" smtClean="0"/>
              <a:t>though </a:t>
            </a:r>
            <a:r>
              <a:rPr lang="en-US" dirty="0"/>
              <a:t>vote not on agenda</a:t>
            </a:r>
          </a:p>
          <a:p>
            <a:pPr lvl="1"/>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34</a:t>
            </a:fld>
            <a:endParaRPr lang="en-US"/>
          </a:p>
        </p:txBody>
      </p:sp>
      <p:sp>
        <p:nvSpPr>
          <p:cNvPr id="2" name="Title 1"/>
          <p:cNvSpPr>
            <a:spLocks noGrp="1"/>
          </p:cNvSpPr>
          <p:nvPr>
            <p:ph type="title"/>
          </p:nvPr>
        </p:nvSpPr>
        <p:spPr/>
        <p:txBody>
          <a:bodyPr/>
          <a:lstStyle/>
          <a:p>
            <a:r>
              <a:rPr lang="en-US" dirty="0"/>
              <a:t>SESSIONS TANK LINERS v. JOOR MANUFACTURERS</a:t>
            </a:r>
          </a:p>
        </p:txBody>
      </p:sp>
    </p:spTree>
    <p:extLst>
      <p:ext uri="{BB962C8B-B14F-4D97-AF65-F5344CB8AC3E}">
        <p14:creationId xmlns:p14="http://schemas.microsoft.com/office/powerpoint/2010/main" val="25085677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r>
              <a:rPr lang="en-US" smtClean="0"/>
              <a:t>ASME S&amp;C Training Module C2 Antitrust </a:t>
            </a:r>
            <a:endParaRPr lang="en-US"/>
          </a:p>
        </p:txBody>
      </p:sp>
      <p:sp>
        <p:nvSpPr>
          <p:cNvPr id="4" name="Slide Number Placeholder 4"/>
          <p:cNvSpPr>
            <a:spLocks noGrp="1"/>
          </p:cNvSpPr>
          <p:nvPr>
            <p:ph type="sldNum" sz="quarter" idx="11"/>
          </p:nvPr>
        </p:nvSpPr>
        <p:spPr/>
        <p:txBody>
          <a:bodyPr/>
          <a:lstStyle/>
          <a:p>
            <a:fld id="{8AA1BED1-AD1C-4786-9E2B-2243EE06874D}" type="slidenum">
              <a:rPr lang="en-US"/>
              <a:pPr/>
              <a:t>35</a:t>
            </a:fld>
            <a:endParaRPr lang="en-US"/>
          </a:p>
        </p:txBody>
      </p:sp>
      <p:sp>
        <p:nvSpPr>
          <p:cNvPr id="129028" name="Rectangle 4"/>
          <p:cNvSpPr>
            <a:spLocks noGrp="1" noChangeArrowheads="1"/>
          </p:cNvSpPr>
          <p:nvPr>
            <p:ph type="title"/>
          </p:nvPr>
        </p:nvSpPr>
        <p:spPr>
          <a:xfrm>
            <a:off x="914400" y="3108960"/>
            <a:ext cx="7315200" cy="45720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marL="711200" indent="-711200">
              <a:buFontTx/>
              <a:buAutoNum type="romanUcPeriod" startAt="6"/>
            </a:pPr>
            <a:r>
              <a:rPr lang="en-US" dirty="0"/>
              <a:t>GENERAL GUIDELINES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Rectangle 5"/>
          <p:cNvSpPr>
            <a:spLocks noGrp="1" noChangeArrowheads="1"/>
          </p:cNvSpPr>
          <p:nvPr>
            <p:ph idx="1"/>
          </p:nvPr>
        </p:nvSpPr>
        <p:spPr>
          <a:xfrm>
            <a:off x="457200" y="118872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a:t>Things to keep in mind</a:t>
            </a:r>
          </a:p>
          <a:p>
            <a:pPr lvl="1"/>
            <a:r>
              <a:rPr lang="en-US" dirty="0"/>
              <a:t>Adoption or revision may:</a:t>
            </a:r>
          </a:p>
          <a:p>
            <a:pPr lvl="2"/>
            <a:r>
              <a:rPr lang="en-US" dirty="0"/>
              <a:t>Increase the cost of a product</a:t>
            </a:r>
          </a:p>
          <a:p>
            <a:pPr lvl="2"/>
            <a:r>
              <a:rPr lang="en-US" dirty="0"/>
              <a:t>Make nonconforming products unacceptable to buyers.</a:t>
            </a:r>
          </a:p>
          <a:p>
            <a:pPr lvl="1"/>
            <a:r>
              <a:rPr lang="en-US" dirty="0" smtClean="0"/>
              <a:t> </a:t>
            </a:r>
            <a:r>
              <a:rPr lang="en-US" dirty="0" smtClean="0"/>
              <a:t>A </a:t>
            </a:r>
            <a:r>
              <a:rPr lang="en-US" dirty="0" smtClean="0"/>
              <a:t>standard </a:t>
            </a:r>
            <a:r>
              <a:rPr lang="en-US" dirty="0"/>
              <a:t>or revision </a:t>
            </a:r>
            <a:r>
              <a:rPr lang="en-US" dirty="0" smtClean="0"/>
              <a:t>should </a:t>
            </a:r>
            <a:r>
              <a:rPr lang="en-US" dirty="0" smtClean="0"/>
              <a:t>be reasonable </a:t>
            </a:r>
            <a:r>
              <a:rPr lang="en-US" dirty="0"/>
              <a:t>and objective, and </a:t>
            </a:r>
            <a:r>
              <a:rPr lang="en-US" dirty="0" smtClean="0"/>
              <a:t>should </a:t>
            </a:r>
            <a:r>
              <a:rPr lang="en-US" dirty="0" smtClean="0"/>
              <a:t>not </a:t>
            </a:r>
            <a:r>
              <a:rPr lang="en-US" dirty="0"/>
              <a:t>discriminate unfairly between </a:t>
            </a:r>
            <a:r>
              <a:rPr lang="en-US" dirty="0" smtClean="0"/>
              <a:t>products.</a:t>
            </a:r>
            <a:endParaRPr lang="en-US" dirty="0"/>
          </a:p>
          <a:p>
            <a:pPr lvl="1"/>
            <a:r>
              <a:rPr lang="en-US" dirty="0"/>
              <a:t>Every volunteer is responsible for ensuring that all provisions of codes and standards have an objective technically sound basis.</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13EC2943-6C75-4E81-AC57-993355AE85E1}" type="slidenum">
              <a:rPr lang="en-US"/>
              <a:pPr/>
              <a:t>36</a:t>
            </a:fld>
            <a:endParaRPr lang="en-US"/>
          </a:p>
        </p:txBody>
      </p:sp>
      <p:sp>
        <p:nvSpPr>
          <p:cNvPr id="130052"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a:t>CODES AND STANDARDS DEVELOPMENT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7" name="Rectangle 5"/>
          <p:cNvSpPr>
            <a:spLocks noGrp="1" noChangeArrowheads="1"/>
          </p:cNvSpPr>
          <p:nvPr>
            <p:ph idx="1"/>
          </p:nvPr>
        </p:nvSpPr>
        <p:spPr>
          <a:xfrm>
            <a:off x="457200" y="1188720"/>
            <a:ext cx="8229600" cy="43735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a:t>Ask yourself these questions:</a:t>
            </a:r>
          </a:p>
          <a:p>
            <a:pPr lvl="1"/>
            <a:r>
              <a:rPr lang="en-US" dirty="0"/>
              <a:t>Does the code or standard have a proper objective (e.g., safety or quality)?</a:t>
            </a:r>
          </a:p>
          <a:p>
            <a:pPr lvl="1"/>
            <a:r>
              <a:rPr lang="en-US" dirty="0"/>
              <a:t>Is the form the code takes suitable for the industry in question?</a:t>
            </a:r>
          </a:p>
          <a:p>
            <a:pPr lvl="1"/>
            <a:r>
              <a:rPr lang="en-US" dirty="0"/>
              <a:t>Is the code or standard based upon valid and objective criteria? </a:t>
            </a:r>
          </a:p>
          <a:p>
            <a:pPr lvl="1"/>
            <a:r>
              <a:rPr lang="en-US" dirty="0"/>
              <a:t>Is it the least restrictive standard possible?</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663FE467-FB3D-4085-BCAD-C62A3E4FBA02}" type="slidenum">
              <a:rPr lang="en-US"/>
              <a:pPr/>
              <a:t>37</a:t>
            </a:fld>
            <a:endParaRPr lang="en-US"/>
          </a:p>
        </p:txBody>
      </p:sp>
      <p:sp>
        <p:nvSpPr>
          <p:cNvPr id="131076"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a:t>CODES AND STANDARDS DEVELOPMENT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5"/>
          <p:cNvSpPr>
            <a:spLocks noGrp="1" noChangeArrowheads="1"/>
          </p:cNvSpPr>
          <p:nvPr>
            <p:ph idx="1"/>
          </p:nvPr>
        </p:nvSpPr>
        <p:spPr>
          <a:xfrm>
            <a:off x="457200" y="1188720"/>
            <a:ext cx="8229600" cy="44497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sz="2000" dirty="0"/>
              <a:t>Ask yourself these questions:</a:t>
            </a:r>
          </a:p>
          <a:p>
            <a:pPr lvl="1"/>
            <a:r>
              <a:rPr lang="en-US" sz="1800" dirty="0"/>
              <a:t>Is the Standards Committee broadly based?</a:t>
            </a:r>
          </a:p>
          <a:p>
            <a:pPr lvl="1"/>
            <a:r>
              <a:rPr lang="en-US" sz="1800" dirty="0"/>
              <a:t>Are any potential conflicts of interest in the group considered and publicized</a:t>
            </a:r>
            <a:r>
              <a:rPr lang="en-US" sz="1800" dirty="0" smtClean="0"/>
              <a:t>?</a:t>
            </a:r>
          </a:p>
          <a:p>
            <a:pPr lvl="2"/>
            <a:r>
              <a:rPr lang="en-US" sz="1600" dirty="0" smtClean="0"/>
              <a:t>For example do any ASME code committee members hold patents, the possession of which is required to meet the standard or code? If yes: </a:t>
            </a:r>
          </a:p>
          <a:p>
            <a:pPr lvl="3"/>
            <a:r>
              <a:rPr lang="en-US" sz="1600" dirty="0" smtClean="0"/>
              <a:t>Has this code committee’s member’s IP been disclosed to ASME? </a:t>
            </a:r>
          </a:p>
          <a:p>
            <a:pPr lvl="3"/>
            <a:r>
              <a:rPr lang="en-US" sz="1600" dirty="0" smtClean="0"/>
              <a:t>Did the IP holder, as required, agree to license the IP on fair, reasonable, and non-discriminatory terms (often referred to as “FRAND” or “RAND”)? </a:t>
            </a:r>
            <a:endParaRPr lang="en-US" sz="1600" dirty="0"/>
          </a:p>
          <a:p>
            <a:pPr lvl="1"/>
            <a:r>
              <a:rPr lang="en-US" sz="1800" dirty="0"/>
              <a:t>Have opposing views been considered? </a:t>
            </a:r>
          </a:p>
          <a:p>
            <a:pPr lvl="1"/>
            <a:r>
              <a:rPr lang="en-US" sz="1800" dirty="0"/>
              <a:t>Are the procedures followed in developing </a:t>
            </a:r>
            <a:r>
              <a:rPr lang="en-US" sz="1800" dirty="0" smtClean="0"/>
              <a:t>or referencing </a:t>
            </a:r>
            <a:r>
              <a:rPr lang="en-US" sz="1800" dirty="0"/>
              <a:t>a code or standard </a:t>
            </a:r>
            <a:r>
              <a:rPr lang="en-US" sz="1800" i="1" dirty="0"/>
              <a:t>fair</a:t>
            </a:r>
            <a:r>
              <a:rPr lang="en-US" sz="1800" dirty="0" smtClean="0"/>
              <a:t>?</a:t>
            </a:r>
            <a:endParaRPr lang="en-US" sz="1800" dirty="0"/>
          </a:p>
          <a:p>
            <a:pPr lvl="1"/>
            <a:endParaRPr lang="en-US" dirty="0"/>
          </a:p>
          <a:p>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634508B7-0977-48C8-A06C-5C1A14C6F0F7}" type="slidenum">
              <a:rPr lang="en-US"/>
              <a:pPr/>
              <a:t>38</a:t>
            </a:fld>
            <a:endParaRPr lang="en-US"/>
          </a:p>
        </p:txBody>
      </p:sp>
      <p:sp>
        <p:nvSpPr>
          <p:cNvPr id="132100"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CODES AND STANDARDS DEVELOPMENT </a:t>
            </a:r>
            <a:endParaRPr lang="en-US" strike="sngStrike"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457200" y="1280160"/>
            <a:ext cx="8229600" cy="4572000"/>
          </a:xfrm>
        </p:spPr>
        <p:txBody>
          <a:bodyPr/>
          <a:lstStyle/>
          <a:p>
            <a:pPr marL="344488" indent="-298450">
              <a:buNone/>
            </a:pPr>
            <a:r>
              <a:rPr lang="en-US" dirty="0"/>
              <a:t>At the end of this module, you will understand: </a:t>
            </a:r>
          </a:p>
          <a:p>
            <a:pPr lvl="1">
              <a:buFont typeface="Arial" panose="020B0604020202020204" pitchFamily="34" charset="0"/>
              <a:buChar char="•"/>
            </a:pPr>
            <a:r>
              <a:rPr lang="en-US" dirty="0" smtClean="0"/>
              <a:t>How </a:t>
            </a:r>
            <a:r>
              <a:rPr lang="en-US" dirty="0"/>
              <a:t>antitrust laws affect ASME</a:t>
            </a:r>
          </a:p>
          <a:p>
            <a:pPr lvl="1">
              <a:buFont typeface="Arial" panose="020B0604020202020204" pitchFamily="34" charset="0"/>
              <a:buChar char="•"/>
            </a:pPr>
            <a:r>
              <a:rPr lang="en-US" dirty="0" smtClean="0"/>
              <a:t>The guidelines </a:t>
            </a:r>
            <a:r>
              <a:rPr lang="en-US" dirty="0"/>
              <a:t>for complying with antitrust </a:t>
            </a:r>
            <a:r>
              <a:rPr lang="en-US" dirty="0" smtClean="0"/>
              <a:t>law:</a:t>
            </a:r>
          </a:p>
          <a:p>
            <a:pPr lvl="2">
              <a:buFont typeface="Tahoma" panose="020B0604030504040204" pitchFamily="34" charset="0"/>
              <a:buChar char="−"/>
            </a:pPr>
            <a:r>
              <a:rPr lang="en-US" dirty="0" smtClean="0"/>
              <a:t>Codes </a:t>
            </a:r>
            <a:r>
              <a:rPr lang="en-US" dirty="0"/>
              <a:t>and standards development </a:t>
            </a:r>
            <a:endParaRPr lang="en-US" dirty="0" smtClean="0"/>
          </a:p>
          <a:p>
            <a:pPr lvl="2">
              <a:buFont typeface="Tahoma" panose="020B0604030504040204" pitchFamily="34" charset="0"/>
              <a:buChar char="−"/>
            </a:pPr>
            <a:r>
              <a:rPr lang="en-US" dirty="0" smtClean="0"/>
              <a:t>Conformity </a:t>
            </a:r>
            <a:r>
              <a:rPr lang="en-US" dirty="0"/>
              <a:t>assessment activities</a:t>
            </a:r>
          </a:p>
          <a:p>
            <a:pPr lvl="2">
              <a:buFont typeface="Tahoma" panose="020B0604030504040204" pitchFamily="34" charset="0"/>
              <a:buChar char="−"/>
            </a:pPr>
            <a:r>
              <a:rPr lang="en-US" dirty="0"/>
              <a:t>Interpretations</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8A662216-BA00-42AD-9567-111E6112A1AF}" type="slidenum">
              <a:rPr lang="en-US"/>
              <a:pPr/>
              <a:t>3</a:t>
            </a:fld>
            <a:endParaRPr lang="en-US"/>
          </a:p>
        </p:txBody>
      </p:sp>
      <p:sp>
        <p:nvSpPr>
          <p:cNvPr id="19458" name="Rectangle 2"/>
          <p:cNvSpPr>
            <a:spLocks noGrp="1" noChangeArrowheads="1"/>
          </p:cNvSpPr>
          <p:nvPr>
            <p:ph type="title"/>
          </p:nvPr>
        </p:nvSpPr>
        <p:spPr>
          <a:xfrm>
            <a:off x="231775" y="228600"/>
            <a:ext cx="8686800" cy="914400"/>
          </a:xfrm>
        </p:spPr>
        <p:txBody>
          <a:bodyPr/>
          <a:lstStyle/>
          <a:p>
            <a:r>
              <a:rPr lang="en-US" dirty="0" smtClean="0"/>
              <a:t>LEARNING OBJECTIVES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idx="1"/>
          </p:nvPr>
        </p:nvSpPr>
        <p:spPr>
          <a:xfrm>
            <a:off x="330200" y="1005840"/>
            <a:ext cx="8229600" cy="480060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a:t>Means the following:</a:t>
            </a:r>
          </a:p>
          <a:p>
            <a:pPr lvl="1"/>
            <a:r>
              <a:rPr lang="en-US" dirty="0"/>
              <a:t>Adequate public notice of the proposed adoption of a standard</a:t>
            </a:r>
          </a:p>
          <a:p>
            <a:pPr lvl="1"/>
            <a:r>
              <a:rPr lang="en-US" dirty="0"/>
              <a:t>An accurate record of the considerations available </a:t>
            </a:r>
          </a:p>
          <a:p>
            <a:pPr lvl="1"/>
            <a:r>
              <a:rPr lang="en-US" dirty="0"/>
              <a:t>A  formal and publicized appeals process</a:t>
            </a:r>
          </a:p>
          <a:p>
            <a:pPr lvl="1"/>
            <a:r>
              <a:rPr lang="en-US" dirty="0"/>
              <a:t>Periodic review and revision of standards to reflect current technology </a:t>
            </a:r>
          </a:p>
          <a:p>
            <a:pPr lvl="1"/>
            <a:r>
              <a:rPr lang="en-US" dirty="0"/>
              <a:t>All industry members have an opportunity to conform to the </a:t>
            </a:r>
            <a:r>
              <a:rPr lang="en-US" dirty="0" smtClean="0"/>
              <a:t>standards</a:t>
            </a:r>
          </a:p>
          <a:p>
            <a:pPr lvl="2"/>
            <a:r>
              <a:rPr lang="en-US" dirty="0" smtClean="0"/>
              <a:t>For example, have </a:t>
            </a:r>
            <a:r>
              <a:rPr lang="en-US" dirty="0" smtClean="0"/>
              <a:t>the </a:t>
            </a:r>
            <a:r>
              <a:rPr lang="en-US" dirty="0" smtClean="0"/>
              <a:t>holders of the IP agreed to license the IP in compliance with RAND and FRAND requirements? </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49E11108-04CC-4871-958C-F7755B818EE9}" type="slidenum">
              <a:rPr lang="en-US"/>
              <a:pPr/>
              <a:t>39</a:t>
            </a:fld>
            <a:endParaRPr lang="en-US"/>
          </a:p>
        </p:txBody>
      </p:sp>
      <p:sp>
        <p:nvSpPr>
          <p:cNvPr id="133124"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FAIRNESS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5"/>
          <p:cNvSpPr>
            <a:spLocks noGrp="1" noChangeArrowheads="1"/>
          </p:cNvSpPr>
          <p:nvPr>
            <p:ph idx="1"/>
          </p:nvPr>
        </p:nvSpPr>
        <p:spPr>
          <a:xfrm>
            <a:off x="457200" y="1219200"/>
            <a:ext cx="8229600" cy="49069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lnSpc>
                <a:spcPct val="90000"/>
              </a:lnSpc>
              <a:spcAft>
                <a:spcPts val="600"/>
              </a:spcAft>
            </a:pPr>
            <a:r>
              <a:rPr lang="en-US" dirty="0" smtClean="0"/>
              <a:t>Interpretations </a:t>
            </a:r>
            <a:r>
              <a:rPr lang="en-US" dirty="0" smtClean="0"/>
              <a:t>potentially implicate the antitrust laws as </a:t>
            </a:r>
            <a:r>
              <a:rPr lang="en-US" dirty="0" smtClean="0"/>
              <a:t>well</a:t>
            </a:r>
            <a:endParaRPr lang="en-US" dirty="0" smtClean="0"/>
          </a:p>
          <a:p>
            <a:pPr>
              <a:lnSpc>
                <a:spcPct val="90000"/>
              </a:lnSpc>
              <a:spcAft>
                <a:spcPts val="600"/>
              </a:spcAft>
            </a:pPr>
            <a:r>
              <a:rPr lang="en-US" dirty="0" smtClean="0"/>
              <a:t>Individuals who participate on interpretation committees must insure that the interpretation of a ASME Code or standard does not in itself appear to have an unreasonable effect on </a:t>
            </a:r>
            <a:r>
              <a:rPr lang="en-US" dirty="0" smtClean="0"/>
              <a:t>competition</a:t>
            </a:r>
            <a:endParaRPr lang="en-US" dirty="0"/>
          </a:p>
          <a:p>
            <a:pPr marL="457200" lvl="1" indent="0">
              <a:lnSpc>
                <a:spcPct val="90000"/>
              </a:lnSpc>
              <a:spcAft>
                <a:spcPts val="600"/>
              </a:spcAft>
              <a:buNone/>
            </a:pP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1D930B39-DBEE-415A-9C73-C709C313C257}" type="slidenum">
              <a:rPr lang="en-US"/>
              <a:pPr/>
              <a:t>40</a:t>
            </a:fld>
            <a:endParaRPr lang="en-US"/>
          </a:p>
        </p:txBody>
      </p:sp>
      <p:sp>
        <p:nvSpPr>
          <p:cNvPr id="134148"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ISSUING INTERPRETATIONS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5840"/>
            <a:ext cx="8229600" cy="4846320"/>
          </a:xfrm>
        </p:spPr>
        <p:txBody>
          <a:bodyPr/>
          <a:lstStyle/>
          <a:p>
            <a:r>
              <a:rPr lang="en-US" sz="2600" dirty="0" smtClean="0"/>
              <a:t>Follow ASME Guidelines</a:t>
            </a:r>
            <a:endParaRPr lang="en-US" sz="2600" dirty="0"/>
          </a:p>
          <a:p>
            <a:r>
              <a:rPr lang="en-US" sz="2600" dirty="0" smtClean="0"/>
              <a:t>Objectivity </a:t>
            </a:r>
            <a:r>
              <a:rPr lang="en-US" sz="2600" dirty="0"/>
              <a:t>and technical accuracy are essential.</a:t>
            </a:r>
          </a:p>
          <a:p>
            <a:r>
              <a:rPr lang="en-US" sz="2600" dirty="0"/>
              <a:t>They must be supported by specific wording in the code or standard.</a:t>
            </a:r>
          </a:p>
          <a:p>
            <a:r>
              <a:rPr lang="en-US" sz="2600" dirty="0"/>
              <a:t>Volunteers should avoid even the appearance of conflict of interest.</a:t>
            </a:r>
          </a:p>
          <a:p>
            <a:r>
              <a:rPr lang="en-US" sz="2600" dirty="0"/>
              <a:t>Report doubts to next highest level.</a:t>
            </a:r>
          </a:p>
          <a:p>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41</a:t>
            </a:fld>
            <a:endParaRPr lang="en-US"/>
          </a:p>
        </p:txBody>
      </p:sp>
      <p:sp>
        <p:nvSpPr>
          <p:cNvPr id="2" name="Title 1"/>
          <p:cNvSpPr>
            <a:spLocks noGrp="1"/>
          </p:cNvSpPr>
          <p:nvPr>
            <p:ph type="title"/>
          </p:nvPr>
        </p:nvSpPr>
        <p:spPr/>
        <p:txBody>
          <a:bodyPr/>
          <a:lstStyle/>
          <a:p>
            <a:r>
              <a:rPr lang="en-US" dirty="0" smtClean="0"/>
              <a:t>ISSUING </a:t>
            </a:r>
            <a:r>
              <a:rPr lang="en-US" dirty="0" smtClean="0"/>
              <a:t>INTERPRETATIONS </a:t>
            </a:r>
            <a:endParaRPr lang="en-US" strike="sngStrike" dirty="0">
              <a:solidFill>
                <a:srgbClr val="FF0000"/>
              </a:solidFill>
            </a:endParaRPr>
          </a:p>
        </p:txBody>
      </p:sp>
    </p:spTree>
    <p:extLst>
      <p:ext uri="{BB962C8B-B14F-4D97-AF65-F5344CB8AC3E}">
        <p14:creationId xmlns:p14="http://schemas.microsoft.com/office/powerpoint/2010/main" val="20629691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5840"/>
            <a:ext cx="8229600" cy="4846320"/>
          </a:xfrm>
        </p:spPr>
        <p:txBody>
          <a:bodyPr/>
          <a:lstStyle/>
          <a:p>
            <a:r>
              <a:rPr lang="en-US" dirty="0" smtClean="0"/>
              <a:t>Certification may be necessary to satisfy governmental or insurance carrier requirements</a:t>
            </a:r>
          </a:p>
          <a:p>
            <a:r>
              <a:rPr lang="en-US" dirty="0" smtClean="0"/>
              <a:t>Decisions based on issuance of ASME certification or accreditation must be based solely upon objective evidence and technically justifiable criteria</a:t>
            </a:r>
          </a:p>
          <a:p>
            <a:r>
              <a:rPr lang="en-US" dirty="0" smtClean="0"/>
              <a:t>Denial of ASME certification could have a serious impact on the companies involved</a:t>
            </a:r>
          </a:p>
          <a:p>
            <a:r>
              <a:rPr lang="en-US" dirty="0" smtClean="0"/>
              <a:t>Safeguards with respect to conflict of interest of decision-makers are important due to the serious impact to companies who may be affected by the interpretation</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42</a:t>
            </a:fld>
            <a:endParaRPr lang="en-US"/>
          </a:p>
        </p:txBody>
      </p:sp>
      <p:sp>
        <p:nvSpPr>
          <p:cNvPr id="2" name="Title 1"/>
          <p:cNvSpPr>
            <a:spLocks noGrp="1"/>
          </p:cNvSpPr>
          <p:nvPr>
            <p:ph type="title"/>
          </p:nvPr>
        </p:nvSpPr>
        <p:spPr/>
        <p:txBody>
          <a:bodyPr/>
          <a:lstStyle/>
          <a:p>
            <a:r>
              <a:rPr lang="en-US" dirty="0" smtClean="0"/>
              <a:t>CERTIFICATION</a:t>
            </a:r>
            <a:endParaRPr lang="en-US" dirty="0"/>
          </a:p>
        </p:txBody>
      </p:sp>
    </p:spTree>
    <p:extLst>
      <p:ext uri="{BB962C8B-B14F-4D97-AF65-F5344CB8AC3E}">
        <p14:creationId xmlns:p14="http://schemas.microsoft.com/office/powerpoint/2010/main" val="6179369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Rectangle 5"/>
          <p:cNvSpPr>
            <a:spLocks noGrp="1" noChangeArrowheads="1"/>
          </p:cNvSpPr>
          <p:nvPr>
            <p:ph idx="1"/>
          </p:nvPr>
        </p:nvSpPr>
        <p:spPr>
          <a:xfrm>
            <a:off x="457200" y="100584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sz="2600" dirty="0" smtClean="0"/>
              <a:t>ASME has established procedures  that allow for ready access to appeal ASME denial of certification/accreditation to an Applicant</a:t>
            </a:r>
          </a:p>
          <a:p>
            <a:r>
              <a:rPr lang="en-US" sz="2600" dirty="0" smtClean="0"/>
              <a:t>These procedures (“due process”) allow for ready access to those denied certification/accreditation to appeal ASME’s decision to withhold or withdraw ASME </a:t>
            </a:r>
            <a:r>
              <a:rPr lang="en-US" sz="2600" dirty="0" smtClean="0"/>
              <a:t>certification</a:t>
            </a:r>
            <a:endParaRPr lang="en-US" sz="2600"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7FB238BD-EE06-4875-8E37-6728B887A673}" type="slidenum">
              <a:rPr lang="en-US"/>
              <a:pPr/>
              <a:t>43</a:t>
            </a:fld>
            <a:endParaRPr lang="en-US"/>
          </a:p>
        </p:txBody>
      </p:sp>
      <p:sp>
        <p:nvSpPr>
          <p:cNvPr id="7" name="Title 1"/>
          <p:cNvSpPr>
            <a:spLocks noGrp="1"/>
          </p:cNvSpPr>
          <p:nvPr>
            <p:ph type="title"/>
          </p:nvPr>
        </p:nvSpPr>
        <p:spPr>
          <a:xfrm>
            <a:off x="914400" y="274638"/>
            <a:ext cx="7315200" cy="457200"/>
          </a:xfrm>
        </p:spPr>
        <p:txBody>
          <a:bodyPr/>
          <a:lstStyle/>
          <a:p>
            <a:r>
              <a:rPr lang="en-US" dirty="0" smtClean="0"/>
              <a:t>CERTIFICATION</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Rectangle 5"/>
          <p:cNvSpPr>
            <a:spLocks noGrp="1" noChangeArrowheads="1"/>
          </p:cNvSpPr>
          <p:nvPr>
            <p:ph idx="1"/>
          </p:nvPr>
        </p:nvSpPr>
        <p:spPr>
          <a:xfrm>
            <a:off x="457200" y="100584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smtClean="0"/>
              <a:t>Because industry competitors may be present at the same ASME meetings and events, ASME, its employees, and its members must be vigilant that competitively-sensitive information is not exchanged or shared between </a:t>
            </a:r>
            <a:r>
              <a:rPr lang="en-US" dirty="0" smtClean="0"/>
              <a:t>competitors </a:t>
            </a:r>
            <a:endParaRPr lang="en-US" dirty="0" smtClean="0"/>
          </a:p>
          <a:p>
            <a:r>
              <a:rPr lang="en-US" dirty="0" smtClean="0"/>
              <a:t>Topics to avoid: prices, costs, production, capacity, utilization, inventory, terms of sale, credits, allowances, discounts, geographic sales territories, dealings with specific customers, and strategic or marketing </a:t>
            </a:r>
            <a:r>
              <a:rPr lang="en-US" dirty="0" smtClean="0"/>
              <a:t>plans </a:t>
            </a:r>
            <a:endParaRPr lang="en-US" sz="2000" dirty="0" smtClean="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7FB238BD-EE06-4875-8E37-6728B887A673}" type="slidenum">
              <a:rPr lang="en-US"/>
              <a:pPr/>
              <a:t>44</a:t>
            </a:fld>
            <a:endParaRPr lang="en-US"/>
          </a:p>
        </p:txBody>
      </p:sp>
      <p:sp>
        <p:nvSpPr>
          <p:cNvPr id="135172" name="Rectangle 4"/>
          <p:cNvSpPr>
            <a:spLocks noGrp="1" noChangeArrowheads="1"/>
          </p:cNvSpPr>
          <p:nvPr>
            <p:ph type="title"/>
          </p:nvPr>
        </p:nvSpPr>
        <p:spPr>
          <a:xfrm>
            <a:off x="457200" y="274320"/>
            <a:ext cx="8229600" cy="45720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smtClean="0"/>
              <a:t>EXCHANGES OF INFORMATION</a:t>
            </a:r>
            <a:endParaRPr lang="en-US" dirty="0"/>
          </a:p>
        </p:txBody>
      </p:sp>
    </p:spTree>
    <p:extLst>
      <p:ext uri="{BB962C8B-B14F-4D97-AF65-F5344CB8AC3E}">
        <p14:creationId xmlns:p14="http://schemas.microsoft.com/office/powerpoint/2010/main" val="38850495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Rectangle 5"/>
          <p:cNvSpPr>
            <a:spLocks noGrp="1" noChangeArrowheads="1"/>
          </p:cNvSpPr>
          <p:nvPr>
            <p:ph idx="1"/>
          </p:nvPr>
        </p:nvSpPr>
        <p:spPr>
          <a:xfrm>
            <a:off x="457200" y="1600200"/>
            <a:ext cx="8229600" cy="441960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sz="2600" dirty="0" smtClean="0"/>
              <a:t>Competitive information should only be disclosed at meetings if absolutely necessary for standard development, certification and interpretation. </a:t>
            </a:r>
          </a:p>
          <a:p>
            <a:pPr lvl="1"/>
            <a:r>
              <a:rPr lang="en-US" sz="2200" dirty="0" smtClean="0"/>
              <a:t>The disclosure should be cleared by the legal counsel for the holder of the information prior to the meeting. </a:t>
            </a:r>
          </a:p>
          <a:p>
            <a:pPr lvl="1"/>
            <a:r>
              <a:rPr lang="en-US" sz="2200" dirty="0" smtClean="0"/>
              <a:t>ASME </a:t>
            </a:r>
            <a:r>
              <a:rPr lang="en-US" sz="2200" dirty="0" smtClean="0"/>
              <a:t>Legal should be made aware of the disclosure prior to the committee meeting. </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7FB238BD-EE06-4875-8E37-6728B887A673}" type="slidenum">
              <a:rPr lang="en-US"/>
              <a:pPr/>
              <a:t>45</a:t>
            </a:fld>
            <a:endParaRPr lang="en-US"/>
          </a:p>
        </p:txBody>
      </p:sp>
      <p:sp>
        <p:nvSpPr>
          <p:cNvPr id="7"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smtClean="0"/>
              <a:t>EXCHANGES OF INFORMATION</a:t>
            </a:r>
            <a:endParaRPr lang="en-US" dirty="0"/>
          </a:p>
        </p:txBody>
      </p:sp>
    </p:spTree>
    <p:extLst>
      <p:ext uri="{BB962C8B-B14F-4D97-AF65-F5344CB8AC3E}">
        <p14:creationId xmlns:p14="http://schemas.microsoft.com/office/powerpoint/2010/main" val="13843711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Rectangle 5"/>
          <p:cNvSpPr>
            <a:spLocks noGrp="1" noChangeArrowheads="1"/>
          </p:cNvSpPr>
          <p:nvPr>
            <p:ph idx="1"/>
          </p:nvPr>
        </p:nvSpPr>
        <p:spPr>
          <a:xfrm>
            <a:off x="457200" y="100584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smtClean="0"/>
              <a:t>Remember, even if ASME is not alleged to have engaged in a conspiracy, if its members are, then it might receive third-party document and deposition subpoenas, to which responding costs time </a:t>
            </a:r>
            <a:r>
              <a:rPr lang="en-US" dirty="0" smtClean="0"/>
              <a:t>money</a:t>
            </a:r>
            <a:endParaRPr lang="en-US" dirty="0" smtClean="0"/>
          </a:p>
          <a:p>
            <a:r>
              <a:rPr lang="en-US" dirty="0" smtClean="0"/>
              <a:t>If you have any concerns, please report it to the Committee Officers and ASME </a:t>
            </a:r>
            <a:r>
              <a:rPr lang="en-US" dirty="0" smtClean="0"/>
              <a:t>Staff </a:t>
            </a:r>
            <a:endParaRPr lang="en-US" sz="2000" dirty="0" smtClean="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7FB238BD-EE06-4875-8E37-6728B887A673}" type="slidenum">
              <a:rPr lang="en-US"/>
              <a:pPr/>
              <a:t>46</a:t>
            </a:fld>
            <a:endParaRPr lang="en-US"/>
          </a:p>
        </p:txBody>
      </p:sp>
      <p:sp>
        <p:nvSpPr>
          <p:cNvPr id="7" name="Rectangle 4"/>
          <p:cNvSpPr>
            <a:spLocks noGrp="1" noChangeArrowheads="1"/>
          </p:cNvSpPr>
          <p:nvPr>
            <p:ph type="title"/>
          </p:nvPr>
        </p:nvSpPr>
        <p:spPr>
          <a:xfrm>
            <a:off x="914400" y="274638"/>
            <a:ext cx="7315200" cy="45720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smtClean="0"/>
              <a:t>EXCHANGES OF INFORMATION</a:t>
            </a:r>
            <a:endParaRPr lang="en-US" dirty="0"/>
          </a:p>
        </p:txBody>
      </p:sp>
    </p:spTree>
    <p:extLst>
      <p:ext uri="{BB962C8B-B14F-4D97-AF65-F5344CB8AC3E}">
        <p14:creationId xmlns:p14="http://schemas.microsoft.com/office/powerpoint/2010/main" val="22608142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r>
              <a:rPr lang="en-US" smtClean="0"/>
              <a:t>ASME S&amp;C Training Module C2 Antitrust </a:t>
            </a:r>
            <a:endParaRPr lang="en-US"/>
          </a:p>
        </p:txBody>
      </p:sp>
      <p:sp>
        <p:nvSpPr>
          <p:cNvPr id="4" name="Slide Number Placeholder 4"/>
          <p:cNvSpPr>
            <a:spLocks noGrp="1"/>
          </p:cNvSpPr>
          <p:nvPr>
            <p:ph type="sldNum" sz="quarter" idx="11"/>
          </p:nvPr>
        </p:nvSpPr>
        <p:spPr/>
        <p:txBody>
          <a:bodyPr/>
          <a:lstStyle/>
          <a:p>
            <a:fld id="{C345BBB2-E8CD-45CE-8473-88AFE75FC41D}" type="slidenum">
              <a:rPr lang="en-US"/>
              <a:pPr/>
              <a:t>47</a:t>
            </a:fld>
            <a:endParaRPr lang="en-US"/>
          </a:p>
        </p:txBody>
      </p:sp>
      <p:sp>
        <p:nvSpPr>
          <p:cNvPr id="136196" name="Rectangle 4"/>
          <p:cNvSpPr>
            <a:spLocks noGrp="1" noChangeArrowheads="1"/>
          </p:cNvSpPr>
          <p:nvPr>
            <p:ph type="title"/>
          </p:nvPr>
        </p:nvSpPr>
        <p:spPr>
          <a:xfrm>
            <a:off x="914400" y="3108960"/>
            <a:ext cx="7315200" cy="457200"/>
          </a:xfrm>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marL="711200" indent="-711200">
              <a:buFontTx/>
              <a:buAutoNum type="romanUcPeriod" startAt="7"/>
            </a:pPr>
            <a:r>
              <a:rPr lang="en-US" dirty="0" smtClean="0"/>
              <a:t> BASIC </a:t>
            </a:r>
            <a:r>
              <a:rPr lang="en-US" dirty="0"/>
              <a:t>DO’S AND DON’TS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1" name="Rectangle 5"/>
          <p:cNvSpPr>
            <a:spLocks noGrp="1" noChangeArrowheads="1"/>
          </p:cNvSpPr>
          <p:nvPr>
            <p:ph idx="1"/>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marL="47625" indent="-47625">
              <a:buFontTx/>
              <a:buNone/>
            </a:pPr>
            <a:r>
              <a:rPr lang="en-US" dirty="0" smtClean="0"/>
              <a:t>Don't:</a:t>
            </a:r>
          </a:p>
          <a:p>
            <a:pPr lvl="1"/>
            <a:r>
              <a:rPr lang="en-US" dirty="0" smtClean="0"/>
              <a:t>Attend </a:t>
            </a:r>
            <a:r>
              <a:rPr lang="en-US" dirty="0"/>
              <a:t>any meetings under ASME auspices that do not a have a fixed agenda of matters to be </a:t>
            </a:r>
            <a:r>
              <a:rPr lang="en-US" dirty="0" smtClean="0"/>
              <a:t>covered</a:t>
            </a:r>
            <a:endParaRPr lang="en-US" dirty="0" smtClean="0"/>
          </a:p>
          <a:p>
            <a:pPr lvl="1"/>
            <a:r>
              <a:rPr lang="en-US" dirty="0" smtClean="0"/>
              <a:t>Take </a:t>
            </a:r>
            <a:r>
              <a:rPr lang="en-US" dirty="0"/>
              <a:t>part in any "rump" sessions at which matters before a committee or other body as a whole are to be </a:t>
            </a:r>
            <a:r>
              <a:rPr lang="en-US" dirty="0" smtClean="0"/>
              <a:t>discussed </a:t>
            </a:r>
            <a:endParaRPr lang="en-US" dirty="0" smtClean="0"/>
          </a:p>
          <a:p>
            <a:pPr lvl="1"/>
            <a:r>
              <a:rPr lang="en-US" dirty="0"/>
              <a:t>D</a:t>
            </a:r>
            <a:r>
              <a:rPr lang="en-US" dirty="0" smtClean="0"/>
              <a:t>iscuss prices, costs, sales, customers, production, or any competitively-sensitive information </a:t>
            </a:r>
            <a:r>
              <a:rPr lang="en-US" dirty="0"/>
              <a:t>of competing or potentially competing products and don't disparage any particular product--whether or not it meets ASME </a:t>
            </a:r>
            <a:r>
              <a:rPr lang="en-US" dirty="0" smtClean="0"/>
              <a:t>standards</a:t>
            </a:r>
          </a:p>
          <a:p>
            <a:pPr lvl="1"/>
            <a:r>
              <a:rPr lang="en-US" dirty="0"/>
              <a:t>Attempt to influence ASME standards activities and programs to benefit your own business activities or those of your employer in a manner not available to the </a:t>
            </a:r>
            <a:r>
              <a:rPr lang="en-US" dirty="0" smtClean="0"/>
              <a:t>public</a:t>
            </a:r>
            <a:endParaRPr lang="en-US" dirty="0"/>
          </a:p>
          <a:p>
            <a:pPr lvl="1"/>
            <a:r>
              <a:rPr lang="en-US" dirty="0"/>
              <a:t>Discriminate against nonmembers of ASME or give preferential treatment to ASME Committee </a:t>
            </a:r>
            <a:r>
              <a:rPr lang="en-US" dirty="0" smtClean="0"/>
              <a:t>members</a:t>
            </a:r>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EDBFB895-0D36-4E70-8AC6-42492F3FD028}" type="slidenum">
              <a:rPr lang="en-US"/>
              <a:pPr/>
              <a:t>48</a:t>
            </a:fld>
            <a:endParaRPr lang="en-US"/>
          </a:p>
        </p:txBody>
      </p:sp>
      <p:sp>
        <p:nvSpPr>
          <p:cNvPr id="137220"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0" hangingPunct="0"/>
            <a:r>
              <a:rPr lang="en-US" dirty="0"/>
              <a:t>BASIC DO’S AND DON’TS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Rectangle 3"/>
          <p:cNvSpPr>
            <a:spLocks noGrp="1" noChangeArrowheads="1"/>
          </p:cNvSpPr>
          <p:nvPr>
            <p:ph idx="1"/>
          </p:nvPr>
        </p:nvSpPr>
        <p:spPr>
          <a:xfrm>
            <a:off x="457200" y="100584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860425" indent="-860425">
              <a:buFontTx/>
              <a:buAutoNum type="romanUcPeriod"/>
            </a:pPr>
            <a:r>
              <a:rPr lang="en-US" dirty="0"/>
              <a:t>The Antitrust Laws</a:t>
            </a:r>
          </a:p>
          <a:p>
            <a:pPr marL="860425" indent="-860425">
              <a:buFontTx/>
              <a:buAutoNum type="romanUcPeriod"/>
            </a:pPr>
            <a:r>
              <a:rPr lang="en-US" dirty="0"/>
              <a:t>Standards Development Organization Advancement Act of 2004</a:t>
            </a:r>
          </a:p>
          <a:p>
            <a:pPr marL="860425" indent="-860425">
              <a:buFontTx/>
              <a:buAutoNum type="romanUcPeriod"/>
            </a:pPr>
            <a:r>
              <a:rPr lang="en-US" dirty="0"/>
              <a:t>ASME and Antitrust</a:t>
            </a:r>
          </a:p>
          <a:p>
            <a:pPr marL="860425" indent="-860425">
              <a:buFontTx/>
              <a:buAutoNum type="romanUcPeriod"/>
            </a:pPr>
            <a:r>
              <a:rPr lang="en-US" dirty="0"/>
              <a:t>A Brief History of ASME and Antitrust Cases</a:t>
            </a:r>
          </a:p>
          <a:p>
            <a:pPr marL="860425" indent="-860425">
              <a:buFontTx/>
              <a:buAutoNum type="romanUcPeriod"/>
            </a:pPr>
            <a:r>
              <a:rPr lang="en-US" dirty="0"/>
              <a:t>Related Antitrust Cases</a:t>
            </a:r>
          </a:p>
          <a:p>
            <a:pPr marL="860425" indent="-860425">
              <a:buFontTx/>
              <a:buAutoNum type="romanUcPeriod"/>
            </a:pPr>
            <a:r>
              <a:rPr lang="en-US" dirty="0"/>
              <a:t>General Guidelines</a:t>
            </a:r>
          </a:p>
          <a:p>
            <a:pPr marL="860425" indent="-860425">
              <a:buFontTx/>
              <a:buAutoNum type="romanUcPeriod"/>
            </a:pPr>
            <a:r>
              <a:rPr lang="en-US" dirty="0"/>
              <a:t>Basic Do’s and Don'ts</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3355B856-A402-40E1-AA84-58A63C2B0F4C}" type="slidenum">
              <a:rPr lang="en-US"/>
              <a:pPr/>
              <a:t>4</a:t>
            </a:fld>
            <a:endParaRPr lang="en-US"/>
          </a:p>
        </p:txBody>
      </p:sp>
      <p:sp>
        <p:nvSpPr>
          <p:cNvPr id="181250" name="Rectangle 2"/>
          <p:cNvSpPr>
            <a:spLocks noGrp="1" noChangeArrowheads="1"/>
          </p:cNvSpPr>
          <p:nvPr>
            <p:ph type="title"/>
          </p:nvPr>
        </p:nvSpPr>
        <p:spPr>
          <a:xfrm>
            <a:off x="914400" y="274320"/>
            <a:ext cx="7315200" cy="457200"/>
          </a:xfrm>
        </p:spPr>
        <p:txBody>
          <a:bodyPr/>
          <a:lstStyle/>
          <a:p>
            <a:r>
              <a:rPr lang="en-US" dirty="0" smtClean="0"/>
              <a:t>MODULE </a:t>
            </a:r>
            <a:r>
              <a:rPr lang="en-US" dirty="0" smtClean="0"/>
              <a:t>OUTLINE</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1" name="Rectangle 5"/>
          <p:cNvSpPr>
            <a:spLocks noGrp="1" noChangeArrowheads="1"/>
          </p:cNvSpPr>
          <p:nvPr>
            <p:ph idx="1"/>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marL="47625" indent="-47625">
              <a:buFontTx/>
              <a:buNone/>
            </a:pPr>
            <a:r>
              <a:rPr lang="en-US" dirty="0" smtClean="0"/>
              <a:t>Do:</a:t>
            </a:r>
          </a:p>
          <a:p>
            <a:pPr lvl="1"/>
            <a:r>
              <a:rPr lang="en-US" dirty="0" smtClean="0"/>
              <a:t>Make </a:t>
            </a:r>
            <a:r>
              <a:rPr lang="en-US" dirty="0"/>
              <a:t>your company's interest in the subject clear to other members of your committee, when revising or interpreting a code or </a:t>
            </a:r>
            <a:r>
              <a:rPr lang="en-US" dirty="0" smtClean="0"/>
              <a:t>standard</a:t>
            </a:r>
            <a:endParaRPr lang="en-US" dirty="0" smtClean="0"/>
          </a:p>
          <a:p>
            <a:pPr lvl="1"/>
            <a:r>
              <a:rPr lang="en-US" dirty="0" smtClean="0"/>
              <a:t>Bring </a:t>
            </a:r>
            <a:r>
              <a:rPr lang="en-US" dirty="0"/>
              <a:t>to the attention of ASME's officers or staff immediately any actual harm or potential harm related to a code, standard, revision, or </a:t>
            </a:r>
            <a:r>
              <a:rPr lang="en-US" dirty="0" smtClean="0"/>
              <a:t>interpretation</a:t>
            </a:r>
            <a:endParaRPr lang="en-US" dirty="0"/>
          </a:p>
          <a:p>
            <a:pPr marL="47625" indent="-47625">
              <a:buFontTx/>
              <a:buNone/>
            </a:pP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2E6E6C89-64B3-45DA-A203-D9CD34882366}" type="slidenum">
              <a:rPr lang="en-US"/>
              <a:pPr/>
              <a:t>49</a:t>
            </a:fld>
            <a:endParaRPr lang="en-US"/>
          </a:p>
        </p:txBody>
      </p:sp>
      <p:sp>
        <p:nvSpPr>
          <p:cNvPr id="142340"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0" hangingPunct="0"/>
            <a:r>
              <a:rPr lang="en-US"/>
              <a:t>BASIC DO’S AND DON’TS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9" name="Rectangle 5"/>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sz="2000" dirty="0" smtClean="0"/>
              <a:t>The </a:t>
            </a:r>
            <a:r>
              <a:rPr lang="en-US" sz="2000" dirty="0"/>
              <a:t>antitrust laws are </a:t>
            </a:r>
            <a:r>
              <a:rPr lang="en-US" sz="2000" dirty="0" smtClean="0"/>
              <a:t>complicated</a:t>
            </a:r>
            <a:endParaRPr lang="en-US" sz="2000" strike="sngStrike" dirty="0" smtClean="0"/>
          </a:p>
          <a:p>
            <a:r>
              <a:rPr lang="en-US" sz="2000" dirty="0" smtClean="0"/>
              <a:t> Remember to Ask</a:t>
            </a:r>
            <a:r>
              <a:rPr lang="en-US" sz="2000" dirty="0"/>
              <a:t>:</a:t>
            </a:r>
          </a:p>
          <a:p>
            <a:pPr lvl="1"/>
            <a:r>
              <a:rPr lang="en-US" sz="1800" dirty="0"/>
              <a:t>Does any action taken by ASME or its volunteers lead to an unreasonable restraint of trade?</a:t>
            </a:r>
          </a:p>
          <a:p>
            <a:pPr lvl="1"/>
            <a:r>
              <a:rPr lang="en-US" sz="1800" dirty="0"/>
              <a:t>Is any particular business hurt by a code, standard, or interpretation, when it need not be to achieve a justifiable technical or public interest objective</a:t>
            </a:r>
            <a:r>
              <a:rPr lang="en-US" sz="1800" dirty="0" smtClean="0"/>
              <a:t>?</a:t>
            </a:r>
          </a:p>
          <a:p>
            <a:pPr lvl="1"/>
            <a:r>
              <a:rPr lang="en-US" sz="1800" dirty="0" smtClean="0"/>
              <a:t>When in doubt, bring your concerns to the attention of the Committee officers AND ASME Staff</a:t>
            </a:r>
            <a:endParaRPr lang="en-US" sz="1800" dirty="0"/>
          </a:p>
          <a:p>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6E246087-3616-41AF-AF12-5DD1A65E493F}" type="slidenum">
              <a:rPr lang="en-US"/>
              <a:pPr/>
              <a:t>50</a:t>
            </a:fld>
            <a:endParaRPr lang="en-US"/>
          </a:p>
        </p:txBody>
      </p:sp>
      <p:sp>
        <p:nvSpPr>
          <p:cNvPr id="144388"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smtClean="0"/>
              <a:t>MODULE SUMMARY</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7" name="Rectangle 5"/>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buFont typeface="Arial" panose="020B0604020202020204" pitchFamily="34" charset="0"/>
              <a:buChar char="•"/>
            </a:pPr>
            <a:r>
              <a:rPr lang="en-US" dirty="0" smtClean="0"/>
              <a:t>Legal </a:t>
            </a:r>
            <a:r>
              <a:rPr lang="en-US" dirty="0"/>
              <a:t>Implications of Codes and Standards Activities: </a:t>
            </a:r>
            <a:endParaRPr lang="en-US" dirty="0" smtClean="0"/>
          </a:p>
          <a:p>
            <a:pPr lvl="1">
              <a:buFont typeface="Arial" panose="020B0604020202020204" pitchFamily="34" charset="0"/>
              <a:buChar char="–"/>
            </a:pPr>
            <a:r>
              <a:rPr lang="en-US" dirty="0" smtClean="0"/>
              <a:t>A </a:t>
            </a:r>
            <a:r>
              <a:rPr lang="en-US" dirty="0"/>
              <a:t>Guide to Antitrust Compliance for ASME Volunteer and Staff </a:t>
            </a:r>
            <a:r>
              <a:rPr lang="en-US" dirty="0" smtClean="0"/>
              <a:t>Members</a:t>
            </a:r>
          </a:p>
          <a:p>
            <a:pPr marL="457200" lvl="1" indent="0">
              <a:buNone/>
            </a:pPr>
            <a:r>
              <a:rPr lang="en-US" sz="2000" dirty="0" smtClean="0">
                <a:solidFill>
                  <a:srgbClr val="FF0000"/>
                </a:solidFill>
                <a:hlinkClick r:id="rId3"/>
              </a:rPr>
              <a:t>https</a:t>
            </a:r>
            <a:r>
              <a:rPr lang="en-US" sz="2000" dirty="0">
                <a:solidFill>
                  <a:srgbClr val="FF0000"/>
                </a:solidFill>
                <a:hlinkClick r:id="rId3"/>
              </a:rPr>
              <a:t>://cstools.asme.org/csconnect/NewMemberResources.cfm</a:t>
            </a:r>
            <a:r>
              <a:rPr lang="en-US" sz="2000" dirty="0">
                <a:solidFill>
                  <a:srgbClr val="FF0000"/>
                </a:solidFill>
              </a:rPr>
              <a:t> </a:t>
            </a:r>
            <a:endParaRPr lang="en-US" sz="2000" dirty="0"/>
          </a:p>
          <a:p>
            <a:pPr>
              <a:buFontTx/>
              <a:buNone/>
            </a:pP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90F188F7-39AF-48FB-98FE-CEE472C89424}" type="slidenum">
              <a:rPr lang="en-US"/>
              <a:pPr/>
              <a:t>51</a:t>
            </a:fld>
            <a:endParaRPr lang="en-US"/>
          </a:p>
        </p:txBody>
      </p:sp>
      <p:sp>
        <p:nvSpPr>
          <p:cNvPr id="146436"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0" hangingPunct="0"/>
            <a:r>
              <a:rPr lang="en-US"/>
              <a:t>REFERENCES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3"/>
          <p:cNvSpPr>
            <a:spLocks noGrp="1"/>
          </p:cNvSpPr>
          <p:nvPr>
            <p:ph type="sldNum" sz="quarter" idx="11"/>
          </p:nvPr>
        </p:nvSpPr>
        <p:spPr/>
        <p:txBody>
          <a:bodyPr/>
          <a:lstStyle/>
          <a:p>
            <a:fld id="{BC5F68AB-34B7-4117-81BB-E82DAA15CE05}" type="slidenum">
              <a:rPr lang="en-US"/>
              <a:pPr/>
              <a:t>5</a:t>
            </a:fld>
            <a:endParaRPr lang="en-US"/>
          </a:p>
        </p:txBody>
      </p:sp>
      <p:sp>
        <p:nvSpPr>
          <p:cNvPr id="23555" name="Rectangle 3"/>
          <p:cNvSpPr>
            <a:spLocks noChangeArrowheads="1"/>
          </p:cNvSpPr>
          <p:nvPr/>
        </p:nvSpPr>
        <p:spPr bwMode="auto">
          <a:xfrm>
            <a:off x="914400" y="310896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bg1"/>
                  </a:outerShdw>
                </a:effectLst>
              </a14:hiddenEffects>
            </a:ext>
          </a:extLst>
        </p:spPr>
        <p:txBody>
          <a:bodyPr anchor="ctr"/>
          <a:lstStyle>
            <a:lvl1pPr algn="ctr">
              <a:defRPr sz="2800" b="1">
                <a:solidFill>
                  <a:srgbClr val="99FF33"/>
                </a:solidFill>
                <a:latin typeface="Arial" panose="020B0604020202020204" pitchFamily="34" charset="0"/>
              </a:defRPr>
            </a:lvl1pPr>
            <a:lvl2pPr algn="ctr">
              <a:defRPr sz="2800" b="1">
                <a:solidFill>
                  <a:srgbClr val="99FF33"/>
                </a:solidFill>
                <a:latin typeface="Arial" panose="020B0604020202020204" pitchFamily="34" charset="0"/>
              </a:defRPr>
            </a:lvl2pPr>
            <a:lvl3pPr algn="ctr">
              <a:defRPr sz="2800" b="1">
                <a:solidFill>
                  <a:srgbClr val="99FF33"/>
                </a:solidFill>
                <a:latin typeface="Arial" panose="020B0604020202020204" pitchFamily="34" charset="0"/>
              </a:defRPr>
            </a:lvl3pPr>
            <a:lvl4pPr algn="ctr">
              <a:defRPr sz="2800" b="1">
                <a:solidFill>
                  <a:srgbClr val="99FF33"/>
                </a:solidFill>
                <a:latin typeface="Arial" panose="020B0604020202020204" pitchFamily="34" charset="0"/>
              </a:defRPr>
            </a:lvl4pPr>
            <a:lvl5pPr algn="ctr">
              <a:defRPr sz="2800" b="1">
                <a:solidFill>
                  <a:srgbClr val="99FF33"/>
                </a:solidFill>
                <a:latin typeface="Arial" panose="020B0604020202020204" pitchFamily="34" charset="0"/>
              </a:defRPr>
            </a:lvl5pPr>
            <a:lvl6pPr marL="457200" algn="ctr" fontAlgn="base">
              <a:spcBef>
                <a:spcPct val="0"/>
              </a:spcBef>
              <a:spcAft>
                <a:spcPct val="0"/>
              </a:spcAft>
              <a:defRPr sz="2800" b="1">
                <a:solidFill>
                  <a:srgbClr val="99FF33"/>
                </a:solidFill>
                <a:latin typeface="Arial" panose="020B0604020202020204" pitchFamily="34" charset="0"/>
              </a:defRPr>
            </a:lvl6pPr>
            <a:lvl7pPr marL="914400" algn="ctr" fontAlgn="base">
              <a:spcBef>
                <a:spcPct val="0"/>
              </a:spcBef>
              <a:spcAft>
                <a:spcPct val="0"/>
              </a:spcAft>
              <a:defRPr sz="2800" b="1">
                <a:solidFill>
                  <a:srgbClr val="99FF33"/>
                </a:solidFill>
                <a:latin typeface="Arial" panose="020B0604020202020204" pitchFamily="34" charset="0"/>
              </a:defRPr>
            </a:lvl7pPr>
            <a:lvl8pPr marL="1371600" algn="ctr" fontAlgn="base">
              <a:spcBef>
                <a:spcPct val="0"/>
              </a:spcBef>
              <a:spcAft>
                <a:spcPct val="0"/>
              </a:spcAft>
              <a:defRPr sz="2800" b="1">
                <a:solidFill>
                  <a:srgbClr val="99FF33"/>
                </a:solidFill>
                <a:latin typeface="Arial" panose="020B0604020202020204" pitchFamily="34" charset="0"/>
              </a:defRPr>
            </a:lvl8pPr>
            <a:lvl9pPr marL="1828800" algn="ctr" fontAlgn="base">
              <a:spcBef>
                <a:spcPct val="0"/>
              </a:spcBef>
              <a:spcAft>
                <a:spcPct val="0"/>
              </a:spcAft>
              <a:defRPr sz="2800" b="1">
                <a:solidFill>
                  <a:srgbClr val="99FF33"/>
                </a:solidFill>
                <a:latin typeface="Arial" panose="020B0604020202020204" pitchFamily="34" charset="0"/>
              </a:defRPr>
            </a:lvl9pPr>
          </a:lstStyle>
          <a:p>
            <a:pPr eaLnBrk="1" hangingPunct="1"/>
            <a:r>
              <a:rPr lang="en-US" sz="3600" dirty="0" smtClean="0">
                <a:solidFill>
                  <a:srgbClr val="003399"/>
                </a:solidFill>
                <a:latin typeface="+mj-lt"/>
              </a:rPr>
              <a:t>I. THE </a:t>
            </a:r>
            <a:r>
              <a:rPr lang="en-US" sz="3600" dirty="0">
                <a:solidFill>
                  <a:srgbClr val="003399"/>
                </a:solidFill>
                <a:latin typeface="+mj-lt"/>
              </a:rPr>
              <a:t>ANTITRUST </a:t>
            </a:r>
            <a:r>
              <a:rPr lang="en-US" sz="3600" dirty="0" smtClean="0">
                <a:solidFill>
                  <a:srgbClr val="003399"/>
                </a:solidFill>
                <a:latin typeface="+mj-lt"/>
              </a:rPr>
              <a:t>LAWS</a:t>
            </a:r>
            <a:endParaRPr lang="en-US" sz="3600" dirty="0">
              <a:solidFill>
                <a:srgbClr val="003399"/>
              </a:solidFill>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3"/>
          <p:cNvSpPr>
            <a:spLocks noGrp="1"/>
          </p:cNvSpPr>
          <p:nvPr>
            <p:ph type="sldNum" sz="quarter" idx="11"/>
          </p:nvPr>
        </p:nvSpPr>
        <p:spPr/>
        <p:txBody>
          <a:bodyPr/>
          <a:lstStyle/>
          <a:p>
            <a:fld id="{BC5F68AB-34B7-4117-81BB-E82DAA15CE05}" type="slidenum">
              <a:rPr lang="en-US"/>
              <a:pPr/>
              <a:t>6</a:t>
            </a:fld>
            <a:endParaRPr lang="en-US"/>
          </a:p>
        </p:txBody>
      </p:sp>
      <p:sp>
        <p:nvSpPr>
          <p:cNvPr id="23555" name="Rectangle 3"/>
          <p:cNvSpPr>
            <a:spLocks noChangeArrowheads="1"/>
          </p:cNvSpPr>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bg1"/>
                  </a:outerShdw>
                </a:effectLst>
              </a14:hiddenEffects>
            </a:ext>
          </a:extLst>
        </p:spPr>
        <p:txBody>
          <a:bodyPr tIns="91440" bIns="0" anchor="ctr"/>
          <a:lstStyle>
            <a:lvl1pPr algn="ctr">
              <a:defRPr sz="2800" b="1">
                <a:solidFill>
                  <a:srgbClr val="99FF33"/>
                </a:solidFill>
                <a:latin typeface="Arial" panose="020B0604020202020204" pitchFamily="34" charset="0"/>
              </a:defRPr>
            </a:lvl1pPr>
            <a:lvl2pPr algn="ctr">
              <a:defRPr sz="2800" b="1">
                <a:solidFill>
                  <a:srgbClr val="99FF33"/>
                </a:solidFill>
                <a:latin typeface="Arial" panose="020B0604020202020204" pitchFamily="34" charset="0"/>
              </a:defRPr>
            </a:lvl2pPr>
            <a:lvl3pPr algn="ctr">
              <a:defRPr sz="2800" b="1">
                <a:solidFill>
                  <a:srgbClr val="99FF33"/>
                </a:solidFill>
                <a:latin typeface="Arial" panose="020B0604020202020204" pitchFamily="34" charset="0"/>
              </a:defRPr>
            </a:lvl3pPr>
            <a:lvl4pPr algn="ctr">
              <a:defRPr sz="2800" b="1">
                <a:solidFill>
                  <a:srgbClr val="99FF33"/>
                </a:solidFill>
                <a:latin typeface="Arial" panose="020B0604020202020204" pitchFamily="34" charset="0"/>
              </a:defRPr>
            </a:lvl4pPr>
            <a:lvl5pPr algn="ctr">
              <a:defRPr sz="2800" b="1">
                <a:solidFill>
                  <a:srgbClr val="99FF33"/>
                </a:solidFill>
                <a:latin typeface="Arial" panose="020B0604020202020204" pitchFamily="34" charset="0"/>
              </a:defRPr>
            </a:lvl5pPr>
            <a:lvl6pPr marL="457200" algn="ctr" fontAlgn="base">
              <a:spcBef>
                <a:spcPct val="0"/>
              </a:spcBef>
              <a:spcAft>
                <a:spcPct val="0"/>
              </a:spcAft>
              <a:defRPr sz="2800" b="1">
                <a:solidFill>
                  <a:srgbClr val="99FF33"/>
                </a:solidFill>
                <a:latin typeface="Arial" panose="020B0604020202020204" pitchFamily="34" charset="0"/>
              </a:defRPr>
            </a:lvl6pPr>
            <a:lvl7pPr marL="914400" algn="ctr" fontAlgn="base">
              <a:spcBef>
                <a:spcPct val="0"/>
              </a:spcBef>
              <a:spcAft>
                <a:spcPct val="0"/>
              </a:spcAft>
              <a:defRPr sz="2800" b="1">
                <a:solidFill>
                  <a:srgbClr val="99FF33"/>
                </a:solidFill>
                <a:latin typeface="Arial" panose="020B0604020202020204" pitchFamily="34" charset="0"/>
              </a:defRPr>
            </a:lvl7pPr>
            <a:lvl8pPr marL="1371600" algn="ctr" fontAlgn="base">
              <a:spcBef>
                <a:spcPct val="0"/>
              </a:spcBef>
              <a:spcAft>
                <a:spcPct val="0"/>
              </a:spcAft>
              <a:defRPr sz="2800" b="1">
                <a:solidFill>
                  <a:srgbClr val="99FF33"/>
                </a:solidFill>
                <a:latin typeface="Arial" panose="020B0604020202020204" pitchFamily="34" charset="0"/>
              </a:defRPr>
            </a:lvl8pPr>
            <a:lvl9pPr marL="1828800" algn="ctr" fontAlgn="base">
              <a:spcBef>
                <a:spcPct val="0"/>
              </a:spcBef>
              <a:spcAft>
                <a:spcPct val="0"/>
              </a:spcAft>
              <a:defRPr sz="2800" b="1">
                <a:solidFill>
                  <a:srgbClr val="99FF33"/>
                </a:solidFill>
                <a:latin typeface="Arial" panose="020B0604020202020204" pitchFamily="34" charset="0"/>
              </a:defRPr>
            </a:lvl9pPr>
          </a:lstStyle>
          <a:p>
            <a:pPr eaLnBrk="1" hangingPunct="1"/>
            <a:r>
              <a:rPr lang="en-US" sz="3600" dirty="0" smtClean="0">
                <a:solidFill>
                  <a:srgbClr val="003399"/>
                </a:solidFill>
                <a:cs typeface="Arial" panose="020B0604020202020204" pitchFamily="34" charset="0"/>
              </a:rPr>
              <a:t>ANTITRUST</a:t>
            </a:r>
            <a:r>
              <a:rPr lang="en-US" sz="3600" dirty="0" smtClean="0">
                <a:solidFill>
                  <a:srgbClr val="003399"/>
                </a:solidFill>
                <a:latin typeface="+mj-lt"/>
              </a:rPr>
              <a:t> LAW</a:t>
            </a:r>
            <a:endParaRPr lang="en-US" sz="3600" strike="sngStrike" dirty="0">
              <a:solidFill>
                <a:srgbClr val="FF0000"/>
              </a:solidFill>
              <a:latin typeface="+mj-lt"/>
            </a:endParaRPr>
          </a:p>
        </p:txBody>
      </p:sp>
      <p:sp>
        <p:nvSpPr>
          <p:cNvPr id="23558" name="Rectangle 6"/>
          <p:cNvSpPr>
            <a:spLocks noChangeArrowheads="1"/>
          </p:cNvSpPr>
          <p:nvPr/>
        </p:nvSpPr>
        <p:spPr bwMode="auto">
          <a:xfrm>
            <a:off x="457200" y="1005840"/>
            <a:ext cx="8229600" cy="484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lvl1pPr marL="342900" indent="-342900">
              <a:spcBef>
                <a:spcPct val="20000"/>
              </a:spcBef>
              <a:buChar char="•"/>
              <a:defRPr sz="2400" b="1">
                <a:solidFill>
                  <a:srgbClr val="FFFF00"/>
                </a:solidFill>
                <a:latin typeface="Arial" panose="020B0604020202020204" pitchFamily="34" charset="0"/>
              </a:defRPr>
            </a:lvl1pPr>
            <a:lvl2pPr marL="742950" indent="-285750">
              <a:spcBef>
                <a:spcPct val="20000"/>
              </a:spcBef>
              <a:buChar char="–"/>
              <a:defRPr sz="2400" b="1">
                <a:solidFill>
                  <a:schemeClr val="bg1"/>
                </a:solidFill>
                <a:latin typeface="Arial" panose="020B0604020202020204" pitchFamily="34" charset="0"/>
              </a:defRPr>
            </a:lvl2pPr>
            <a:lvl3pPr marL="1143000" indent="-228600">
              <a:spcBef>
                <a:spcPct val="20000"/>
              </a:spcBef>
              <a:buChar char="•"/>
              <a:defRPr sz="2400" b="1">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fontAlgn="base">
              <a:spcBef>
                <a:spcPct val="20000"/>
              </a:spcBef>
              <a:spcAft>
                <a:spcPct val="0"/>
              </a:spcAft>
              <a:buChar char="»"/>
              <a:defRPr sz="2000">
                <a:solidFill>
                  <a:schemeClr val="bg1"/>
                </a:solidFill>
                <a:latin typeface="Arial" panose="020B0604020202020204" pitchFamily="34" charset="0"/>
              </a:defRPr>
            </a:lvl6pPr>
            <a:lvl7pPr marL="2971800" indent="-228600" fontAlgn="base">
              <a:spcBef>
                <a:spcPct val="20000"/>
              </a:spcBef>
              <a:spcAft>
                <a:spcPct val="0"/>
              </a:spcAft>
              <a:buChar char="»"/>
              <a:defRPr sz="2000">
                <a:solidFill>
                  <a:schemeClr val="bg1"/>
                </a:solidFill>
                <a:latin typeface="Arial" panose="020B0604020202020204" pitchFamily="34" charset="0"/>
              </a:defRPr>
            </a:lvl7pPr>
            <a:lvl8pPr marL="3429000" indent="-228600" fontAlgn="base">
              <a:spcBef>
                <a:spcPct val="20000"/>
              </a:spcBef>
              <a:spcAft>
                <a:spcPct val="0"/>
              </a:spcAft>
              <a:buChar char="»"/>
              <a:defRPr sz="2000">
                <a:solidFill>
                  <a:schemeClr val="bg1"/>
                </a:solidFill>
                <a:latin typeface="Arial" panose="020B0604020202020204" pitchFamily="34" charset="0"/>
              </a:defRPr>
            </a:lvl8pPr>
            <a:lvl9pPr marL="3886200" indent="-228600" fontAlgn="base">
              <a:spcBef>
                <a:spcPct val="20000"/>
              </a:spcBef>
              <a:spcAft>
                <a:spcPct val="0"/>
              </a:spcAft>
              <a:buChar char="»"/>
              <a:defRPr sz="2000">
                <a:solidFill>
                  <a:schemeClr val="bg1"/>
                </a:solidFill>
                <a:latin typeface="Arial" panose="020B0604020202020204" pitchFamily="34" charset="0"/>
              </a:defRPr>
            </a:lvl9pPr>
          </a:lstStyle>
          <a:p>
            <a:pPr eaLnBrk="1" hangingPunct="1">
              <a:buFont typeface="Arial" panose="020B0604020202020204" pitchFamily="34" charset="0"/>
              <a:buChar char="•"/>
            </a:pPr>
            <a:r>
              <a:rPr lang="en-US" b="0" dirty="0" smtClean="0">
                <a:solidFill>
                  <a:srgbClr val="003399"/>
                </a:solidFill>
                <a:latin typeface="+mn-lt"/>
              </a:rPr>
              <a:t>Federal </a:t>
            </a:r>
            <a:r>
              <a:rPr lang="en-US" b="0" dirty="0">
                <a:solidFill>
                  <a:srgbClr val="003399"/>
                </a:solidFill>
                <a:latin typeface="+mn-lt"/>
              </a:rPr>
              <a:t>antitrust law is intended to encourage and preserve business competition </a:t>
            </a:r>
          </a:p>
          <a:p>
            <a:pPr eaLnBrk="1" hangingPunct="1">
              <a:buFont typeface="Arial" panose="020B0604020202020204" pitchFamily="34" charset="0"/>
              <a:buChar char="•"/>
            </a:pPr>
            <a:r>
              <a:rPr lang="en-US" b="0" dirty="0">
                <a:solidFill>
                  <a:srgbClr val="003399"/>
                </a:solidFill>
                <a:latin typeface="+mn-lt"/>
              </a:rPr>
              <a:t>Statutory and case law which is designed to protect trade and commerce from unlawful restraints, monopolies and </a:t>
            </a:r>
            <a:r>
              <a:rPr lang="en-US" b="0" dirty="0" smtClean="0">
                <a:solidFill>
                  <a:srgbClr val="003399"/>
                </a:solidFill>
                <a:latin typeface="+mn-lt"/>
              </a:rPr>
              <a:t>price-fixing</a:t>
            </a:r>
            <a:endParaRPr lang="en-US" b="0" dirty="0">
              <a:solidFill>
                <a:srgbClr val="003399"/>
              </a:solidFill>
              <a:latin typeface="+mn-lt"/>
            </a:endParaRPr>
          </a:p>
        </p:txBody>
      </p:sp>
    </p:spTree>
    <p:extLst>
      <p:ext uri="{BB962C8B-B14F-4D97-AF65-F5344CB8AC3E}">
        <p14:creationId xmlns:p14="http://schemas.microsoft.com/office/powerpoint/2010/main" val="463393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9" name="Rectangle 5"/>
          <p:cNvSpPr>
            <a:spLocks noGrp="1" noChangeArrowheads="1"/>
          </p:cNvSpPr>
          <p:nvPr>
            <p:ph idx="1"/>
          </p:nvPr>
        </p:nvSpPr>
        <p:spPr>
          <a:xfrm>
            <a:off x="457200" y="118872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a:t>Sherman Act (1890)</a:t>
            </a:r>
          </a:p>
          <a:p>
            <a:r>
              <a:rPr lang="en-US" dirty="0"/>
              <a:t>Clayton Act (1914)</a:t>
            </a:r>
          </a:p>
          <a:p>
            <a:r>
              <a:rPr lang="en-US" dirty="0"/>
              <a:t>Federal Trade Commission Act (1914</a:t>
            </a:r>
            <a:r>
              <a:rPr lang="en-US" dirty="0" smtClean="0"/>
              <a:t>)</a:t>
            </a:r>
            <a:endParaRPr lang="en-US" dirty="0"/>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9A1D4A66-B7BF-4F60-BF7F-C5AE174C993E}" type="slidenum">
              <a:rPr lang="en-US"/>
              <a:pPr/>
              <a:t>7</a:t>
            </a:fld>
            <a:endParaRPr lang="en-US"/>
          </a:p>
        </p:txBody>
      </p:sp>
      <p:sp>
        <p:nvSpPr>
          <p:cNvPr id="118788" name="Rectangle 4"/>
          <p:cNvSpPr>
            <a:spLocks noGrp="1" noChangeArrowheads="1"/>
          </p:cNvSpPr>
          <p:nvPr>
            <p:ph type="title"/>
          </p:nvPr>
        </p:nvSpPr>
        <p:spPr>
          <a:noFill/>
          <a:ln/>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dirty="0"/>
              <a:t>FEDERAL ANTITRUST STATUTES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Grp="1" noChangeArrowheads="1"/>
          </p:cNvSpPr>
          <p:nvPr>
            <p:ph idx="1"/>
          </p:nvPr>
        </p:nvSpPr>
        <p:spPr>
          <a:xfrm>
            <a:off x="457200" y="1005840"/>
            <a:ext cx="8229600" cy="484632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lnSpc>
                <a:spcPct val="90000"/>
              </a:lnSpc>
            </a:pPr>
            <a:r>
              <a:rPr lang="en-US" dirty="0" smtClean="0"/>
              <a:t>First </a:t>
            </a:r>
            <a:r>
              <a:rPr lang="en-US" dirty="0"/>
              <a:t>Major Federal Antitrust </a:t>
            </a:r>
            <a:r>
              <a:rPr lang="en-US" dirty="0" smtClean="0"/>
              <a:t>Act (1890)</a:t>
            </a:r>
            <a:endParaRPr lang="en-US" dirty="0"/>
          </a:p>
          <a:p>
            <a:pPr>
              <a:lnSpc>
                <a:spcPct val="90000"/>
              </a:lnSpc>
            </a:pPr>
            <a:r>
              <a:rPr lang="en-US" dirty="0"/>
              <a:t>Two Main Sections</a:t>
            </a:r>
          </a:p>
          <a:p>
            <a:pPr lvl="1">
              <a:lnSpc>
                <a:spcPct val="90000"/>
              </a:lnSpc>
            </a:pPr>
            <a:r>
              <a:rPr lang="en-US" dirty="0"/>
              <a:t>§1: Every contract, combination in the form of trust or otherwise, or conspiracy, in restraint of trade or commerce among the several states, or with foreign nations, is hereby declared to be illegal [Violators] … shall be guilty of a felony</a:t>
            </a:r>
          </a:p>
          <a:p>
            <a:pPr lvl="1">
              <a:lnSpc>
                <a:spcPct val="90000"/>
              </a:lnSpc>
            </a:pPr>
            <a:r>
              <a:rPr lang="en-US" dirty="0"/>
              <a:t>§2: Every person who shall monopolize, or attempt to monopolize, or combine or conspire with any other person or persons, to monopolize any part of the trade or commerce among the several States, or with foreign nations, shall be guilty of a felony</a:t>
            </a:r>
          </a:p>
        </p:txBody>
      </p:sp>
      <p:sp>
        <p:nvSpPr>
          <p:cNvPr id="4" name="Footer Placeholder 3"/>
          <p:cNvSpPr>
            <a:spLocks noGrp="1"/>
          </p:cNvSpPr>
          <p:nvPr>
            <p:ph type="ftr" sz="quarter" idx="10"/>
          </p:nvPr>
        </p:nvSpPr>
        <p:spPr/>
        <p:txBody>
          <a:bodyPr/>
          <a:lstStyle/>
          <a:p>
            <a:r>
              <a:rPr lang="en-US" smtClean="0"/>
              <a:t>ASME S&amp;C Training Module C2 Antitrust </a:t>
            </a:r>
            <a:endParaRPr lang="en-US"/>
          </a:p>
        </p:txBody>
      </p:sp>
      <p:sp>
        <p:nvSpPr>
          <p:cNvPr id="5" name="Slide Number Placeholder 4"/>
          <p:cNvSpPr>
            <a:spLocks noGrp="1"/>
          </p:cNvSpPr>
          <p:nvPr>
            <p:ph type="sldNum" sz="quarter" idx="11"/>
          </p:nvPr>
        </p:nvSpPr>
        <p:spPr/>
        <p:txBody>
          <a:bodyPr/>
          <a:lstStyle/>
          <a:p>
            <a:fld id="{92B3E59D-091D-4FAE-8F91-FEFF5C1C1D6A}" type="slidenum">
              <a:rPr lang="en-US"/>
              <a:pPr/>
              <a:t>8</a:t>
            </a:fld>
            <a:endParaRPr lang="en-US"/>
          </a:p>
        </p:txBody>
      </p:sp>
      <p:sp>
        <p:nvSpPr>
          <p:cNvPr id="25602" name="Rectangle 2"/>
          <p:cNvSpPr>
            <a:spLocks noGrp="1" noChangeArrowheads="1"/>
          </p:cNvSpPr>
          <p:nvPr>
            <p:ph type="title"/>
          </p:nvPr>
        </p:nvSpPr>
        <p:spPr>
          <a:xfrm>
            <a:off x="914400" y="274320"/>
            <a:ext cx="7315200" cy="457200"/>
          </a:xfrm>
        </p:spPr>
        <p:txBody>
          <a:bodyPr/>
          <a:lstStyle/>
          <a:p>
            <a:r>
              <a:rPr lang="en-US" dirty="0"/>
              <a:t>SHERMAN </a:t>
            </a:r>
            <a:r>
              <a:rPr lang="en-US" dirty="0" smtClean="0"/>
              <a:t>ACT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S&amp;C Modules</Template>
  <TotalTime>1618</TotalTime>
  <Words>6122</Words>
  <Application>Microsoft Office PowerPoint</Application>
  <PresentationFormat>On-screen Show (4:3)</PresentationFormat>
  <Paragraphs>517</Paragraphs>
  <Slides>52</Slides>
  <Notes>52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Tahoma</vt:lpstr>
      <vt:lpstr>Times</vt:lpstr>
      <vt:lpstr>S&amp;C Modules</vt:lpstr>
      <vt:lpstr>Standards and Certification Training </vt:lpstr>
      <vt:lpstr>MODULE C COURSE OUTLINE</vt:lpstr>
      <vt:lpstr>REVISIONS</vt:lpstr>
      <vt:lpstr>LEARNING OBJECTIVES</vt:lpstr>
      <vt:lpstr>MODULE OUTLINE</vt:lpstr>
      <vt:lpstr>PowerPoint Presentation</vt:lpstr>
      <vt:lpstr>PowerPoint Presentation</vt:lpstr>
      <vt:lpstr>FEDERAL ANTITRUST STATUTES</vt:lpstr>
      <vt:lpstr>SHERMAN ACT</vt:lpstr>
      <vt:lpstr>SHERMAN ACT</vt:lpstr>
      <vt:lpstr>SHERMAN ACT </vt:lpstr>
      <vt:lpstr>SHERMAN ACT</vt:lpstr>
      <vt:lpstr>SHERMAN ACT “Rule of Reason”</vt:lpstr>
      <vt:lpstr>SHERMAN ACT </vt:lpstr>
      <vt:lpstr>CLAYTON ACT (1914)</vt:lpstr>
      <vt:lpstr>FEDERAL TRADE COMMISSION ACT</vt:lpstr>
      <vt:lpstr>PowerPoint Presentation</vt:lpstr>
      <vt:lpstr>Standards Development Organization Advancement Act of 2004</vt:lpstr>
      <vt:lpstr>Standards Development Organization Advancement Act of 2004</vt:lpstr>
      <vt:lpstr>Standards Development Organization Advancement Act of 2004</vt:lpstr>
      <vt:lpstr>Standards Development Organization Advancement Act of 2004</vt:lpstr>
      <vt:lpstr>III. ASME AND ANTITRUST</vt:lpstr>
      <vt:lpstr>ASME AND ANTITRUST</vt:lpstr>
      <vt:lpstr>ASME AND ANTITRUST</vt:lpstr>
      <vt:lpstr>ASME AND ANTITRUST</vt:lpstr>
      <vt:lpstr>IV. A BRIEF HISTORY OF ASME AND ANTITRUST CASES</vt:lpstr>
      <vt:lpstr>U.S. v. ASME (1972)</vt:lpstr>
      <vt:lpstr>American Society of Mechanical Engineers, Inc. v. Hydrolevel Corporation, 456 U.S. 556 (1982)</vt:lpstr>
      <vt:lpstr>American Society of Mechanical Engineers, Inc. v. Hydrolevel Corporation, 456 U.S. 556 (1982)</vt:lpstr>
      <vt:lpstr>American Society of Mechanical Engineers, Inc. v. Hydrolevel Corporation, 456 U.S. 556 (1982)</vt:lpstr>
      <vt:lpstr>V. OTHER ANTITRUST CASES</vt:lpstr>
      <vt:lpstr>INDIAN HEAD v. ALLIED TUBE &amp; CONDUIT CORP</vt:lpstr>
      <vt:lpstr>INDIAN HEAD v. ALLIED TUBE &amp; CONDUIT CORP</vt:lpstr>
      <vt:lpstr>SESSIONS TANK LINERS v. JOOR MANUFACTURERS</vt:lpstr>
      <vt:lpstr>SESSIONS TANK LINERS v. JOOR MANUFACTURERS</vt:lpstr>
      <vt:lpstr>GENERAL GUIDELINES</vt:lpstr>
      <vt:lpstr>CODES AND STANDARDS DEVELOPMENT</vt:lpstr>
      <vt:lpstr>CODES AND STANDARDS DEVELOPMENT</vt:lpstr>
      <vt:lpstr>CODES AND STANDARDS DEVELOPMENT </vt:lpstr>
      <vt:lpstr>FAIRNESS</vt:lpstr>
      <vt:lpstr>ISSUING INTERPRETATIONS</vt:lpstr>
      <vt:lpstr>ISSUING INTERPRETATIONS </vt:lpstr>
      <vt:lpstr>CERTIFICATION</vt:lpstr>
      <vt:lpstr>CERTIFICATION</vt:lpstr>
      <vt:lpstr>EXCHANGES OF INFORMATION</vt:lpstr>
      <vt:lpstr>EXCHANGES OF INFORMATION</vt:lpstr>
      <vt:lpstr>EXCHANGES OF INFORMATION</vt:lpstr>
      <vt:lpstr> BASIC DO’S AND DON’TS</vt:lpstr>
      <vt:lpstr>BASIC DO’S AND DON’TS</vt:lpstr>
      <vt:lpstr>BASIC DO’S AND DON’TS</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189</cp:revision>
  <cp:lastPrinted>2019-08-21T15:16:07Z</cp:lastPrinted>
  <dcterms:created xsi:type="dcterms:W3CDTF">2008-04-17T17:36:45Z</dcterms:created>
  <dcterms:modified xsi:type="dcterms:W3CDTF">2019-08-21T15:16:46Z</dcterms:modified>
</cp:coreProperties>
</file>