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93" r:id="rId1"/>
  </p:sldMasterIdLst>
  <p:notesMasterIdLst>
    <p:notesMasterId r:id="rId35"/>
  </p:notesMasterIdLst>
  <p:sldIdLst>
    <p:sldId id="302" r:id="rId2"/>
    <p:sldId id="259" r:id="rId3"/>
    <p:sldId id="304" r:id="rId4"/>
    <p:sldId id="305" r:id="rId5"/>
    <p:sldId id="290" r:id="rId6"/>
    <p:sldId id="263" r:id="rId7"/>
    <p:sldId id="264" r:id="rId8"/>
    <p:sldId id="291" r:id="rId9"/>
    <p:sldId id="265" r:id="rId10"/>
    <p:sldId id="266" r:id="rId11"/>
    <p:sldId id="268" r:id="rId12"/>
    <p:sldId id="308" r:id="rId13"/>
    <p:sldId id="292" r:id="rId14"/>
    <p:sldId id="306" r:id="rId15"/>
    <p:sldId id="273" r:id="rId16"/>
    <p:sldId id="274" r:id="rId17"/>
    <p:sldId id="275" r:id="rId18"/>
    <p:sldId id="276" r:id="rId19"/>
    <p:sldId id="298" r:id="rId20"/>
    <p:sldId id="299" r:id="rId21"/>
    <p:sldId id="277" r:id="rId22"/>
    <p:sldId id="293" r:id="rId23"/>
    <p:sldId id="307" r:id="rId24"/>
    <p:sldId id="279" r:id="rId25"/>
    <p:sldId id="294" r:id="rId26"/>
    <p:sldId id="280" r:id="rId27"/>
    <p:sldId id="281" r:id="rId28"/>
    <p:sldId id="282" r:id="rId29"/>
    <p:sldId id="283" r:id="rId30"/>
    <p:sldId id="284" r:id="rId31"/>
    <p:sldId id="285" r:id="rId32"/>
    <p:sldId id="288" r:id="rId33"/>
    <p:sldId id="289" r:id="rId34"/>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sh Patel" initials="NP" lastIdx="1" clrIdx="0">
    <p:extLst>
      <p:ext uri="{19B8F6BF-5375-455C-9EA6-DF929625EA0E}">
        <p15:presenceInfo xmlns:p15="http://schemas.microsoft.com/office/powerpoint/2012/main" userId="S-1-5-21-2567133279-126380308-195766442-18009" providerId="AD"/>
      </p:ext>
    </p:extLst>
  </p:cmAuthor>
  <p:cmAuthor id="2" name="Carlton R. Ramcharran" initials="CRR" lastIdx="1" clrIdx="1">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a:srgbClr val="66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4200" autoAdjust="0"/>
  </p:normalViewPr>
  <p:slideViewPr>
    <p:cSldViewPr>
      <p:cViewPr varScale="1">
        <p:scale>
          <a:sx n="99" d="100"/>
          <a:sy n="99" d="100"/>
        </p:scale>
        <p:origin x="194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80"/>
    </p:cViewPr>
  </p:sorterViewPr>
  <p:notesViewPr>
    <p:cSldViewPr>
      <p:cViewPr>
        <p:scale>
          <a:sx n="100" d="100"/>
          <a:sy n="100" d="100"/>
        </p:scale>
        <p:origin x="1482" y="-534"/>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4"/>
          <p:cNvSpPr>
            <a:spLocks noGrp="1" noRot="1" noChangeAspect="1" noChangeArrowheads="1" noTextEdit="1"/>
          </p:cNvSpPr>
          <p:nvPr>
            <p:ph type="sldImg" idx="2"/>
          </p:nvPr>
        </p:nvSpPr>
        <p:spPr bwMode="auto">
          <a:xfrm>
            <a:off x="1196975" y="233363"/>
            <a:ext cx="4683125"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3979307"/>
            <a:ext cx="5661660" cy="507166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1"/>
            <a:r>
              <a:rPr lang="en-US" noProof="0" smtClean="0"/>
              <a:t>Third level</a:t>
            </a:r>
          </a:p>
          <a:p>
            <a:pPr lvl="2"/>
            <a:r>
              <a:rPr lang="en-US" noProof="0" smtClean="0"/>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charset="0"/>
              </a:defRPr>
            </a:lvl1pPr>
          </a:lstStyle>
          <a:p>
            <a:pPr>
              <a:defRPr/>
            </a:pPr>
            <a:fld id="{78CED841-821E-4185-AF6D-F32553F4C744}" type="slidenum">
              <a:rPr lang="en-US"/>
              <a:pPr>
                <a:defRPr/>
              </a:pPr>
              <a:t>‹#›</a:t>
            </a:fld>
            <a:endParaRPr lang="en-US"/>
          </a:p>
        </p:txBody>
      </p:sp>
    </p:spTree>
    <p:extLst>
      <p:ext uri="{BB962C8B-B14F-4D97-AF65-F5344CB8AC3E}">
        <p14:creationId xmlns:p14="http://schemas.microsoft.com/office/powerpoint/2010/main" val="2565128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317F3B2-960D-4E5C-AF3D-C80FDC6C308A}" type="slidenum">
              <a:rPr lang="en-US" sz="1200">
                <a:latin typeface="Arial" charset="0"/>
              </a:rPr>
              <a:pPr/>
              <a:t>9</a:t>
            </a:fld>
            <a:endParaRPr lang="en-US" sz="1200">
              <a:latin typeface="Arial" charset="0"/>
            </a:endParaRPr>
          </a:p>
        </p:txBody>
      </p:sp>
      <p:sp>
        <p:nvSpPr>
          <p:cNvPr id="49155" name="Rectangle 2"/>
          <p:cNvSpPr>
            <a:spLocks noGrp="1" noRot="1" noChangeAspect="1" noChangeArrowheads="1" noTextEdit="1"/>
          </p:cNvSpPr>
          <p:nvPr>
            <p:ph type="sldImg"/>
          </p:nvPr>
        </p:nvSpPr>
        <p:spPr>
          <a:xfrm>
            <a:off x="1300163" y="466725"/>
            <a:ext cx="4479925" cy="3359150"/>
          </a:xfrm>
          <a:ln/>
        </p:spPr>
      </p:sp>
      <p:sp>
        <p:nvSpPr>
          <p:cNvPr id="49156" name="Rectangle 4"/>
          <p:cNvSpPr>
            <a:spLocks noGrp="1" noChangeArrowheads="1"/>
          </p:cNvSpPr>
          <p:nvPr>
            <p:ph type="body" idx="1"/>
          </p:nvPr>
        </p:nvSpPr>
        <p:spPr>
          <a:noFill/>
        </p:spPr>
        <p:txBody>
          <a:bodyPr/>
          <a:lstStyle/>
          <a:p>
            <a:pPr eaLnBrk="1" hangingPunct="1"/>
            <a:r>
              <a:rPr lang="en-US" dirty="0" smtClean="0"/>
              <a:t>This presentation will examine the Ethics Society Policy P-15.7 and Conflicts of Interest Society Policy P-15.8.</a:t>
            </a:r>
          </a:p>
          <a:p>
            <a:pPr eaLnBrk="1" hangingPunct="1"/>
            <a:endParaRPr lang="en-US" dirty="0" smtClean="0"/>
          </a:p>
        </p:txBody>
      </p:sp>
    </p:spTree>
    <p:extLst>
      <p:ext uri="{BB962C8B-B14F-4D97-AF65-F5344CB8AC3E}">
        <p14:creationId xmlns:p14="http://schemas.microsoft.com/office/powerpoint/2010/main" val="403723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08481AA-6200-4F96-81ED-D9EF749BC76A}" type="slidenum">
              <a:rPr lang="en-US" sz="1200">
                <a:latin typeface="Arial" charset="0"/>
              </a:rPr>
              <a:pPr/>
              <a:t>10</a:t>
            </a:fld>
            <a:endParaRPr lang="en-US" sz="1200">
              <a:latin typeface="Arial" charset="0"/>
            </a:endParaRPr>
          </a:p>
        </p:txBody>
      </p:sp>
      <p:sp>
        <p:nvSpPr>
          <p:cNvPr id="50179" name="Rectangle 2"/>
          <p:cNvSpPr>
            <a:spLocks noGrp="1" noRot="1" noChangeAspect="1" noChangeArrowheads="1" noTextEdit="1"/>
          </p:cNvSpPr>
          <p:nvPr>
            <p:ph type="sldImg"/>
          </p:nvPr>
        </p:nvSpPr>
        <p:spPr>
          <a:xfrm>
            <a:off x="1300163" y="466725"/>
            <a:ext cx="4479925" cy="3359150"/>
          </a:xfrm>
          <a:ln/>
        </p:spPr>
      </p:sp>
      <p:sp>
        <p:nvSpPr>
          <p:cNvPr id="50180" name="Rectangle 4"/>
          <p:cNvSpPr>
            <a:spLocks noGrp="1" noChangeArrowheads="1"/>
          </p:cNvSpPr>
          <p:nvPr>
            <p:ph type="body" idx="1"/>
          </p:nvPr>
        </p:nvSpPr>
        <p:spPr>
          <a:noFill/>
        </p:spPr>
        <p:txBody>
          <a:bodyPr/>
          <a:lstStyle/>
          <a:p>
            <a:pPr eaLnBrk="1" hangingPunct="1"/>
            <a:r>
              <a:rPr lang="en-US" smtClean="0"/>
              <a:t>All ASME committee members are required to file a Participation Acknowledgement Form (PAF Form). This acceptance form requires that the committee member adhere to  Society Policy P-15.7 on Ethics  and  Society Policy P-15.8, Conflicts of Interest. Without a written acceptance a member may not be appointed </a:t>
            </a:r>
          </a:p>
          <a:p>
            <a:pPr eaLnBrk="1" hangingPunct="1"/>
            <a:endParaRPr lang="en-US" smtClean="0"/>
          </a:p>
          <a:p>
            <a:pPr eaLnBrk="1" hangingPunct="1"/>
            <a:r>
              <a:rPr lang="en-US" smtClean="0"/>
              <a:t>All ASME volunteers have the responsibility for assuring their adherence to these Society Policies. ASME staff is assigned to oversee committee members.</a:t>
            </a:r>
          </a:p>
          <a:p>
            <a:pPr eaLnBrk="1" hangingPunct="1"/>
            <a:endParaRPr lang="en-US" smtClean="0"/>
          </a:p>
        </p:txBody>
      </p:sp>
    </p:spTree>
    <p:extLst>
      <p:ext uri="{BB962C8B-B14F-4D97-AF65-F5344CB8AC3E}">
        <p14:creationId xmlns:p14="http://schemas.microsoft.com/office/powerpoint/2010/main" val="2051429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08481AA-6200-4F96-81ED-D9EF749BC76A}" type="slidenum">
              <a:rPr lang="en-US" sz="1200">
                <a:latin typeface="Arial" charset="0"/>
              </a:rPr>
              <a:pPr/>
              <a:t>11</a:t>
            </a:fld>
            <a:endParaRPr lang="en-US" sz="1200">
              <a:latin typeface="Arial" charset="0"/>
            </a:endParaRPr>
          </a:p>
        </p:txBody>
      </p:sp>
      <p:sp>
        <p:nvSpPr>
          <p:cNvPr id="50179" name="Rectangle 2"/>
          <p:cNvSpPr>
            <a:spLocks noGrp="1" noRot="1" noChangeAspect="1" noChangeArrowheads="1" noTextEdit="1"/>
          </p:cNvSpPr>
          <p:nvPr>
            <p:ph type="sldImg"/>
          </p:nvPr>
        </p:nvSpPr>
        <p:spPr>
          <a:xfrm>
            <a:off x="1300163" y="466725"/>
            <a:ext cx="4479925" cy="3359150"/>
          </a:xfrm>
          <a:ln/>
        </p:spPr>
      </p:sp>
      <p:sp>
        <p:nvSpPr>
          <p:cNvPr id="50180" name="Rectangle 4"/>
          <p:cNvSpPr>
            <a:spLocks noGrp="1" noChangeArrowheads="1"/>
          </p:cNvSpPr>
          <p:nvPr>
            <p:ph type="body" idx="1"/>
          </p:nvPr>
        </p:nvSpPr>
        <p:spPr>
          <a:noFill/>
        </p:spPr>
        <p:txBody>
          <a:bodyPr/>
          <a:lstStyle/>
          <a:p>
            <a:pPr eaLnBrk="1" hangingPunct="1"/>
            <a:endParaRPr lang="en-US" dirty="0" smtClean="0"/>
          </a:p>
        </p:txBody>
      </p:sp>
    </p:spTree>
    <p:extLst>
      <p:ext uri="{BB962C8B-B14F-4D97-AF65-F5344CB8AC3E}">
        <p14:creationId xmlns:p14="http://schemas.microsoft.com/office/powerpoint/2010/main" val="24814842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C33C42D2-5276-4BD0-A83C-D0CA60421EC9}" type="slidenum">
              <a:rPr lang="en-US" sz="1200">
                <a:latin typeface="Arial" charset="0"/>
              </a:rPr>
              <a:pPr/>
              <a:t>12</a:t>
            </a:fld>
            <a:endParaRPr lang="en-US" sz="120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dirty="0" smtClean="0"/>
              <a:t>ASME Ethics Committee provides oversight of professional practice and ethics.  This committee is under the Committee of Past Presidents, which reports directly to the ASME Board of Governors. </a:t>
            </a:r>
            <a:br>
              <a:rPr lang="en-US" dirty="0" smtClean="0"/>
            </a:br>
            <a:endParaRPr lang="en-US" dirty="0" smtClean="0"/>
          </a:p>
          <a:p>
            <a:pPr eaLnBrk="1" hangingPunct="1"/>
            <a:r>
              <a:rPr lang="en-US" dirty="0" smtClean="0"/>
              <a:t>This committee has the authority to review questions of ethics and conflict of interest and render opinions.</a:t>
            </a:r>
          </a:p>
          <a:p>
            <a:pPr eaLnBrk="1" hangingPunct="1"/>
            <a:r>
              <a:rPr lang="en-US" dirty="0" smtClean="0"/>
              <a:t>The committee may decide to issue a letter of warning or admonishment or it  may refer matters to Executive Director and request that a hearing be conducted. If a hearing is determined to be in order, the procedure for the adjudication of alleged violations of the Ethics code can be found in Society Policy P-15.4 Ethical Conduct Violation Procedures.</a:t>
            </a:r>
          </a:p>
          <a:p>
            <a:pPr eaLnBrk="1" hangingPunct="1"/>
            <a:endParaRPr lang="en-US" dirty="0" smtClean="0"/>
          </a:p>
        </p:txBody>
      </p:sp>
    </p:spTree>
    <p:extLst>
      <p:ext uri="{BB962C8B-B14F-4D97-AF65-F5344CB8AC3E}">
        <p14:creationId xmlns:p14="http://schemas.microsoft.com/office/powerpoint/2010/main" val="1427335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Society Policy,</a:t>
            </a:r>
            <a:r>
              <a:rPr lang="en-US" baseline="0" dirty="0" smtClean="0"/>
              <a:t> P-15.7, Ethics </a:t>
            </a:r>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13</a:t>
            </a:fld>
            <a:endParaRPr lang="en-US"/>
          </a:p>
        </p:txBody>
      </p:sp>
    </p:spTree>
    <p:extLst>
      <p:ext uri="{BB962C8B-B14F-4D97-AF65-F5344CB8AC3E}">
        <p14:creationId xmlns:p14="http://schemas.microsoft.com/office/powerpoint/2010/main" val="2053608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37D52C26-2AE3-42F7-B151-2E9850DD7CA9}" type="slidenum">
              <a:rPr lang="en-US" sz="1200">
                <a:latin typeface="Arial" charset="0"/>
              </a:rPr>
              <a:pPr/>
              <a:t>14</a:t>
            </a:fld>
            <a:endParaRPr lang="en-US" sz="1200">
              <a:latin typeface="Arial" charset="0"/>
            </a:endParaRPr>
          </a:p>
        </p:txBody>
      </p:sp>
      <p:sp>
        <p:nvSpPr>
          <p:cNvPr id="54275" name="Rectangle 2"/>
          <p:cNvSpPr>
            <a:spLocks noGrp="1" noRot="1" noChangeAspect="1" noChangeArrowheads="1" noTextEdit="1"/>
          </p:cNvSpPr>
          <p:nvPr>
            <p:ph type="sldImg"/>
          </p:nvPr>
        </p:nvSpPr>
        <p:spPr>
          <a:xfrm>
            <a:off x="1300163" y="466725"/>
            <a:ext cx="4479925" cy="3359150"/>
          </a:xfrm>
          <a:ln/>
        </p:spPr>
      </p:sp>
      <p:sp>
        <p:nvSpPr>
          <p:cNvPr id="54276" name="Rectangle 4"/>
          <p:cNvSpPr>
            <a:spLocks noGrp="1" noChangeArrowheads="1"/>
          </p:cNvSpPr>
          <p:nvPr>
            <p:ph type="body" idx="1"/>
          </p:nvPr>
        </p:nvSpPr>
        <p:spPr>
          <a:noFill/>
        </p:spPr>
        <p:txBody>
          <a:bodyPr/>
          <a:lstStyle/>
          <a:p>
            <a:pPr eaLnBrk="1" hangingPunct="1"/>
            <a:r>
              <a:rPr lang="en-US" smtClean="0"/>
              <a:t>Society Policy 15.7 Ethics contains the Code of Ethics of Engineers consisting of: three fundamental principles and  ten fundamental canons that will be reviewed in the next set of slides.</a:t>
            </a:r>
          </a:p>
          <a:p>
            <a:pPr eaLnBrk="1" hangingPunct="1"/>
            <a:endParaRPr lang="en-US" smtClean="0"/>
          </a:p>
        </p:txBody>
      </p:sp>
    </p:spTree>
    <p:extLst>
      <p:ext uri="{BB962C8B-B14F-4D97-AF65-F5344CB8AC3E}">
        <p14:creationId xmlns:p14="http://schemas.microsoft.com/office/powerpoint/2010/main" val="1113213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C53E99DA-529D-437E-AF81-A021CB216712}" type="slidenum">
              <a:rPr lang="en-US" sz="1200">
                <a:latin typeface="Arial" charset="0"/>
              </a:rPr>
              <a:pPr/>
              <a:t>15</a:t>
            </a:fld>
            <a:endParaRPr lang="en-US" sz="1200">
              <a:latin typeface="Arial" charset="0"/>
            </a:endParaRPr>
          </a:p>
        </p:txBody>
      </p:sp>
      <p:sp>
        <p:nvSpPr>
          <p:cNvPr id="55299" name="Rectangle 2"/>
          <p:cNvSpPr>
            <a:spLocks noGrp="1" noRot="1" noChangeAspect="1" noChangeArrowheads="1" noTextEdit="1"/>
          </p:cNvSpPr>
          <p:nvPr>
            <p:ph type="sldImg"/>
          </p:nvPr>
        </p:nvSpPr>
        <p:spPr>
          <a:xfrm>
            <a:off x="1300163" y="466725"/>
            <a:ext cx="4479925" cy="3359150"/>
          </a:xfrm>
          <a:ln/>
        </p:spPr>
      </p:sp>
      <p:sp>
        <p:nvSpPr>
          <p:cNvPr id="55300" name="Rectangle 4"/>
          <p:cNvSpPr>
            <a:spLocks noGrp="1" noChangeArrowheads="1"/>
          </p:cNvSpPr>
          <p:nvPr>
            <p:ph type="body" idx="1"/>
          </p:nvPr>
        </p:nvSpPr>
        <p:spPr>
          <a:noFill/>
        </p:spPr>
        <p:txBody>
          <a:bodyPr/>
          <a:lstStyle/>
          <a:p>
            <a:pPr eaLnBrk="1" hangingPunct="1"/>
            <a:r>
              <a:rPr lang="en-US" dirty="0" smtClean="0"/>
              <a:t>The three fundamental principles  require that  engineers uphold and advance the integrity, honor and dignity of the profession by:</a:t>
            </a:r>
          </a:p>
          <a:p>
            <a:pPr marL="759688" lvl="0" indent="-528392" eaLnBrk="1" hangingPunct="1">
              <a:buFont typeface="Arial" panose="020B0604020202020204" pitchFamily="34" charset="0"/>
              <a:buChar char="•"/>
            </a:pPr>
            <a:r>
              <a:rPr lang="en-US" dirty="0" smtClean="0"/>
              <a:t>Using their knowledge and skill for the enhancement of human welfare</a:t>
            </a:r>
          </a:p>
          <a:p>
            <a:pPr marL="759688" lvl="0" indent="-528392" eaLnBrk="1" hangingPunct="1">
              <a:buFont typeface="Arial" panose="020B0604020202020204" pitchFamily="34" charset="0"/>
              <a:buChar char="•"/>
            </a:pPr>
            <a:r>
              <a:rPr lang="en-US" dirty="0" smtClean="0"/>
              <a:t>Being honest and impartial, and serving with fidelity their clients (including their employers) and the public; and</a:t>
            </a:r>
          </a:p>
          <a:p>
            <a:pPr marL="759688" lvl="0" indent="-528392" eaLnBrk="1" hangingPunct="1">
              <a:buFont typeface="Arial" panose="020B0604020202020204" pitchFamily="34" charset="0"/>
              <a:buChar char="•"/>
            </a:pPr>
            <a:r>
              <a:rPr lang="en-US" dirty="0" smtClean="0"/>
              <a:t>Striving to increase competence and prestige of the engineering profession</a:t>
            </a:r>
            <a:r>
              <a:rPr lang="en-US" dirty="0" smtClean="0">
                <a:solidFill>
                  <a:srgbClr val="FFFF00"/>
                </a:solidFill>
              </a:rPr>
              <a:t> </a:t>
            </a:r>
          </a:p>
          <a:p>
            <a:pPr marL="171450" indent="-171450" eaLnBrk="1" hangingPunct="1">
              <a:buFont typeface="Arial" panose="020B0604020202020204" pitchFamily="34" charset="0"/>
              <a:buChar char="•"/>
            </a:pPr>
            <a:endParaRPr lang="en-US" dirty="0" smtClean="0"/>
          </a:p>
        </p:txBody>
      </p:sp>
    </p:spTree>
    <p:extLst>
      <p:ext uri="{BB962C8B-B14F-4D97-AF65-F5344CB8AC3E}">
        <p14:creationId xmlns:p14="http://schemas.microsoft.com/office/powerpoint/2010/main" val="2291985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3D7217CF-3C48-44F4-98A3-C4D5F21A7D83}" type="slidenum">
              <a:rPr lang="en-US" sz="1200">
                <a:latin typeface="Arial" charset="0"/>
              </a:rPr>
              <a:pPr/>
              <a:t>16</a:t>
            </a:fld>
            <a:endParaRPr lang="en-US" sz="1200">
              <a:latin typeface="Arial" charset="0"/>
            </a:endParaRPr>
          </a:p>
        </p:txBody>
      </p:sp>
      <p:sp>
        <p:nvSpPr>
          <p:cNvPr id="56323" name="Rectangle 2"/>
          <p:cNvSpPr>
            <a:spLocks noGrp="1" noRot="1" noChangeAspect="1" noChangeArrowheads="1" noTextEdit="1"/>
          </p:cNvSpPr>
          <p:nvPr>
            <p:ph type="sldImg"/>
          </p:nvPr>
        </p:nvSpPr>
        <p:spPr>
          <a:xfrm>
            <a:off x="1404938" y="466725"/>
            <a:ext cx="4268787" cy="3200400"/>
          </a:xfrm>
          <a:ln/>
        </p:spPr>
      </p:sp>
      <p:sp>
        <p:nvSpPr>
          <p:cNvPr id="56324" name="Rectangle 4"/>
          <p:cNvSpPr>
            <a:spLocks noGrp="1" noChangeArrowheads="1"/>
          </p:cNvSpPr>
          <p:nvPr>
            <p:ph type="body" idx="1"/>
          </p:nvPr>
        </p:nvSpPr>
        <p:spPr>
          <a:noFill/>
        </p:spPr>
        <p:txBody>
          <a:bodyPr/>
          <a:lstStyle/>
          <a:p>
            <a:pPr eaLnBrk="1" hangingPunct="1"/>
            <a:r>
              <a:rPr lang="en-US" smtClean="0"/>
              <a:t>The ten fundamental canons  and accepted principles for the behavior of ASME Society members are as follows:</a:t>
            </a:r>
          </a:p>
          <a:p>
            <a:pPr eaLnBrk="1" hangingPunct="1"/>
            <a:r>
              <a:rPr lang="en-US" smtClean="0"/>
              <a:t>1. Engineers shall hold paramount the safety, health and welfare of the public in the performance of their professional duties.</a:t>
            </a:r>
          </a:p>
          <a:p>
            <a:pPr eaLnBrk="1" hangingPunct="1"/>
            <a:r>
              <a:rPr lang="en-US" smtClean="0"/>
              <a:t>2. Engineers shall perform services only in the areas of their competence; they shall build their professional reputation on the merit of their services and shall not compete unfairly with others.</a:t>
            </a:r>
          </a:p>
          <a:p>
            <a:pPr eaLnBrk="1" hangingPunct="1"/>
            <a:r>
              <a:rPr lang="en-US" smtClean="0"/>
              <a:t>3. Engineers shall continue their professional development throughout their careers and shall provide opportunities for the professional and ethical development of those engineers under their supervision.</a:t>
            </a:r>
          </a:p>
          <a:p>
            <a:pPr eaLnBrk="1" hangingPunct="1"/>
            <a:endParaRPr lang="en-US" smtClean="0"/>
          </a:p>
        </p:txBody>
      </p:sp>
    </p:spTree>
    <p:extLst>
      <p:ext uri="{BB962C8B-B14F-4D97-AF65-F5344CB8AC3E}">
        <p14:creationId xmlns:p14="http://schemas.microsoft.com/office/powerpoint/2010/main" val="121405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5335926-D53A-4E6F-8184-292488BD8812}" type="slidenum">
              <a:rPr lang="en-US" sz="1200">
                <a:latin typeface="Arial" charset="0"/>
              </a:rPr>
              <a:pPr/>
              <a:t>17</a:t>
            </a:fld>
            <a:endParaRPr lang="en-US" sz="1200">
              <a:latin typeface="Arial" charset="0"/>
            </a:endParaRPr>
          </a:p>
        </p:txBody>
      </p:sp>
      <p:sp>
        <p:nvSpPr>
          <p:cNvPr id="57347" name="Rectangle 2"/>
          <p:cNvSpPr>
            <a:spLocks noGrp="1" noRot="1" noChangeAspect="1" noChangeArrowheads="1" noTextEdit="1"/>
          </p:cNvSpPr>
          <p:nvPr>
            <p:ph type="sldImg"/>
          </p:nvPr>
        </p:nvSpPr>
        <p:spPr>
          <a:xfrm>
            <a:off x="1404938" y="466725"/>
            <a:ext cx="4268787" cy="3200400"/>
          </a:xfrm>
          <a:ln/>
        </p:spPr>
      </p:sp>
      <p:sp>
        <p:nvSpPr>
          <p:cNvPr id="57348" name="Rectangle 4"/>
          <p:cNvSpPr>
            <a:spLocks noGrp="1" noChangeArrowheads="1"/>
          </p:cNvSpPr>
          <p:nvPr>
            <p:ph type="body" idx="1"/>
          </p:nvPr>
        </p:nvSpPr>
        <p:spPr>
          <a:noFill/>
        </p:spPr>
        <p:txBody>
          <a:bodyPr/>
          <a:lstStyle/>
          <a:p>
            <a:pPr eaLnBrk="1" hangingPunct="1"/>
            <a:r>
              <a:rPr lang="en-US" smtClean="0"/>
              <a:t>4. Engineers shall act in professional matters for each employer or client as faithful agents or trustees, and shall avoid conflicts of interest or the appearance of conflicts of interest.</a:t>
            </a:r>
          </a:p>
          <a:p>
            <a:pPr eaLnBrk="1" hangingPunct="1"/>
            <a:r>
              <a:rPr lang="en-US" smtClean="0"/>
              <a:t>5. Engineers shall respect the proprietary information and intellectual property rights of others, including charitable organizations and professional societies in the engineering field.</a:t>
            </a:r>
          </a:p>
          <a:p>
            <a:pPr eaLnBrk="1" hangingPunct="1"/>
            <a:r>
              <a:rPr lang="en-US" smtClean="0"/>
              <a:t>6. Engineers shall associate only with reputable persons or organizations.</a:t>
            </a:r>
          </a:p>
          <a:p>
            <a:pPr eaLnBrk="1" hangingPunct="1"/>
            <a:endParaRPr lang="en-US" smtClean="0"/>
          </a:p>
        </p:txBody>
      </p:sp>
    </p:spTree>
    <p:extLst>
      <p:ext uri="{BB962C8B-B14F-4D97-AF65-F5344CB8AC3E}">
        <p14:creationId xmlns:p14="http://schemas.microsoft.com/office/powerpoint/2010/main" val="40619296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r>
              <a:rPr lang="en-US" smtClean="0"/>
              <a:t>7. Engineers shall issue public statements only in an objective and truthful manner and shall avoid any conduct which brings discredit upon the profession.</a:t>
            </a:r>
          </a:p>
          <a:p>
            <a:r>
              <a:rPr lang="en-US" smtClean="0"/>
              <a:t>8. Engineers shall consider environmental impact and sustainable development in the performance of their professional duties.</a:t>
            </a:r>
          </a:p>
          <a:p>
            <a:r>
              <a:rPr lang="en-US" smtClean="0"/>
              <a:t>9. Engineers shall not seek ethical sanction against another engineer unless there is good reason to do so under the relevant codes, policies and procedures governing that engineer’s ethical conduct.</a:t>
            </a:r>
          </a:p>
          <a:p>
            <a:endParaRPr lang="en-US" smtClean="0"/>
          </a:p>
        </p:txBody>
      </p:sp>
      <p:sp>
        <p:nvSpPr>
          <p:cNvPr id="58372" name="Slide Number Placeholder 3"/>
          <p:cNvSpPr>
            <a:spLocks noGrp="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D56120D9-4B68-4E2C-838F-95FB98992C46}" type="slidenum">
              <a:rPr lang="en-US" sz="1200">
                <a:latin typeface="Arial" charset="0"/>
              </a:rPr>
              <a:pPr/>
              <a:t>18</a:t>
            </a:fld>
            <a:endParaRPr lang="en-US" sz="1200">
              <a:latin typeface="Arial" charset="0"/>
            </a:endParaRPr>
          </a:p>
        </p:txBody>
      </p:sp>
    </p:spTree>
    <p:extLst>
      <p:ext uri="{BB962C8B-B14F-4D97-AF65-F5344CB8AC3E}">
        <p14:creationId xmlns:p14="http://schemas.microsoft.com/office/powerpoint/2010/main" val="1866532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406C905E-586A-430C-9C7A-145E9A360E05}" type="slidenum">
              <a:rPr lang="en-US" sz="1200">
                <a:latin typeface="Arial" charset="0"/>
              </a:rPr>
              <a:pPr/>
              <a:t>1</a:t>
            </a:fld>
            <a:endParaRPr lang="en-US" sz="1200">
              <a:latin typeface="Arial" charset="0"/>
            </a:endParaRPr>
          </a:p>
        </p:txBody>
      </p:sp>
      <p:sp>
        <p:nvSpPr>
          <p:cNvPr id="40963" name="Rectangle 2"/>
          <p:cNvSpPr>
            <a:spLocks noGrp="1" noRot="1" noChangeAspect="1" noChangeArrowheads="1" noTextEdit="1"/>
          </p:cNvSpPr>
          <p:nvPr>
            <p:ph type="sldImg"/>
          </p:nvPr>
        </p:nvSpPr>
        <p:spPr>
          <a:xfrm>
            <a:off x="1300163" y="466725"/>
            <a:ext cx="4479925" cy="3359150"/>
          </a:xfrm>
          <a:ln/>
        </p:spPr>
      </p:sp>
      <p:sp>
        <p:nvSpPr>
          <p:cNvPr id="40964" name="Rectangle 4"/>
          <p:cNvSpPr>
            <a:spLocks noGrp="1" noChangeArrowheads="1"/>
          </p:cNvSpPr>
          <p:nvPr>
            <p:ph type="body" idx="1"/>
          </p:nvPr>
        </p:nvSpPr>
        <p:spPr>
          <a:noFill/>
        </p:spPr>
        <p:txBody>
          <a:bodyPr/>
          <a:lstStyle/>
          <a:p>
            <a:pPr eaLnBrk="1" hangingPunct="1"/>
            <a:endParaRPr lang="en-US" smtClean="0"/>
          </a:p>
        </p:txBody>
      </p:sp>
    </p:spTree>
    <p:extLst>
      <p:ext uri="{BB962C8B-B14F-4D97-AF65-F5344CB8AC3E}">
        <p14:creationId xmlns:p14="http://schemas.microsoft.com/office/powerpoint/2010/main" val="1270949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dirty="0" smtClean="0"/>
              <a:t>Finally,</a:t>
            </a:r>
          </a:p>
          <a:p>
            <a:r>
              <a:rPr lang="en-US" dirty="0" smtClean="0"/>
              <a:t> 10. Engineers who are members of the Society shall endeavor to abide by the Constitution, By-Laws and Policies of the Society, and they shall disclose knowledge of any matter involving another member’s alleged violation of this Code of Ethics or the Society’s Conflicts of Interest Policy in a prompt, complete and truthful manner to the chair of the Ethics Committee</a:t>
            </a:r>
          </a:p>
          <a:p>
            <a:endParaRPr lang="en-US" dirty="0" smtClean="0"/>
          </a:p>
        </p:txBody>
      </p:sp>
      <p:sp>
        <p:nvSpPr>
          <p:cNvPr id="59396" name="Slide Number Placeholder 3"/>
          <p:cNvSpPr>
            <a:spLocks noGrp="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E015CB41-3D03-4F3A-983B-46D68AB2A749}" type="slidenum">
              <a:rPr lang="en-US" sz="1200">
                <a:latin typeface="Arial" charset="0"/>
              </a:rPr>
              <a:pPr/>
              <a:t>19</a:t>
            </a:fld>
            <a:endParaRPr lang="en-US" sz="1200">
              <a:latin typeface="Arial" charset="0"/>
            </a:endParaRPr>
          </a:p>
        </p:txBody>
      </p:sp>
    </p:spTree>
    <p:extLst>
      <p:ext uri="{BB962C8B-B14F-4D97-AF65-F5344CB8AC3E}">
        <p14:creationId xmlns:p14="http://schemas.microsoft.com/office/powerpoint/2010/main" val="35048257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2C3536F6-6B08-4831-A7D5-5641969D0CD0}" type="slidenum">
              <a:rPr lang="en-US" sz="1200">
                <a:latin typeface="Arial" charset="0"/>
              </a:rPr>
              <a:pPr/>
              <a:t>20</a:t>
            </a:fld>
            <a:endParaRPr lang="en-US" sz="1200">
              <a:latin typeface="Arial" charset="0"/>
            </a:endParaRPr>
          </a:p>
        </p:txBody>
      </p:sp>
      <p:sp>
        <p:nvSpPr>
          <p:cNvPr id="60419" name="Rectangle 2"/>
          <p:cNvSpPr>
            <a:spLocks noGrp="1" noRot="1" noChangeAspect="1" noChangeArrowheads="1" noTextEdit="1"/>
          </p:cNvSpPr>
          <p:nvPr>
            <p:ph type="sldImg"/>
          </p:nvPr>
        </p:nvSpPr>
        <p:spPr>
          <a:xfrm>
            <a:off x="1298575" y="466725"/>
            <a:ext cx="4479925" cy="3359150"/>
          </a:xfrm>
          <a:ln/>
        </p:spPr>
      </p:sp>
      <p:sp>
        <p:nvSpPr>
          <p:cNvPr id="60420" name="Rectangle 4"/>
          <p:cNvSpPr>
            <a:spLocks noGrp="1" noChangeArrowheads="1"/>
          </p:cNvSpPr>
          <p:nvPr>
            <p:ph type="body" idx="1"/>
          </p:nvPr>
        </p:nvSpPr>
        <p:spPr>
          <a:noFill/>
        </p:spPr>
        <p:txBody>
          <a:bodyPr/>
          <a:lstStyle/>
          <a:p>
            <a:pPr eaLnBrk="1" hangingPunct="1"/>
            <a:r>
              <a:rPr lang="en-US" u="none" dirty="0" smtClean="0"/>
              <a:t>The Ethics Policy requires ethical practice by every Society member</a:t>
            </a:r>
          </a:p>
          <a:p>
            <a:pPr eaLnBrk="1" hangingPunct="1"/>
            <a:r>
              <a:rPr lang="en-US" u="none" dirty="0" smtClean="0"/>
              <a:t>In order to participate on ASME standards writing committees, members have agreed to adhere to the Ethics Policy. This policy therefore  applies to all codes and standards writing committee members including non-ASME members.</a:t>
            </a:r>
          </a:p>
          <a:p>
            <a:pPr eaLnBrk="1" hangingPunct="1"/>
            <a:endParaRPr lang="en-US" u="none" dirty="0" smtClean="0"/>
          </a:p>
        </p:txBody>
      </p:sp>
    </p:spTree>
    <p:extLst>
      <p:ext uri="{BB962C8B-B14F-4D97-AF65-F5344CB8AC3E}">
        <p14:creationId xmlns:p14="http://schemas.microsoft.com/office/powerpoint/2010/main" val="42160810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EE55BA4E-04A0-4517-BB1A-11DF10F1A0B1}" type="slidenum">
              <a:rPr lang="en-US" sz="1200">
                <a:latin typeface="Arial" charset="0"/>
              </a:rPr>
              <a:pPr/>
              <a:t>21</a:t>
            </a:fld>
            <a:endParaRPr lang="en-US" sz="120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smtClean="0"/>
              <a:t>Further information regarding the interpretation of the Code of Ethics may be found online in the Code of Ethics and Criteria for the Interpretation of the Fundamental Canons which can be accessed on asme.org. </a:t>
            </a:r>
          </a:p>
        </p:txBody>
      </p:sp>
    </p:spTree>
    <p:extLst>
      <p:ext uri="{BB962C8B-B14F-4D97-AF65-F5344CB8AC3E}">
        <p14:creationId xmlns:p14="http://schemas.microsoft.com/office/powerpoint/2010/main" val="21718725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Society Policy P-15.8,  Conflicts Of Interest</a:t>
            </a:r>
            <a:endParaRPr lang="en-US" dirty="0"/>
          </a:p>
        </p:txBody>
      </p:sp>
      <p:sp>
        <p:nvSpPr>
          <p:cNvPr id="4" name="Slide Number Placeholder 3"/>
          <p:cNvSpPr>
            <a:spLocks noGrp="1"/>
          </p:cNvSpPr>
          <p:nvPr>
            <p:ph type="sldNum" sz="quarter" idx="10"/>
          </p:nvPr>
        </p:nvSpPr>
        <p:spPr/>
        <p:txBody>
          <a:bodyPr/>
          <a:lstStyle/>
          <a:p>
            <a:pPr>
              <a:defRPr/>
            </a:pPr>
            <a:fld id="{78CED841-821E-4185-AF6D-F32553F4C744}" type="slidenum">
              <a:rPr lang="en-US" smtClean="0"/>
              <a:pPr>
                <a:defRPr/>
              </a:pPr>
              <a:t>22</a:t>
            </a:fld>
            <a:endParaRPr lang="en-US"/>
          </a:p>
        </p:txBody>
      </p:sp>
    </p:spTree>
    <p:extLst>
      <p:ext uri="{BB962C8B-B14F-4D97-AF65-F5344CB8AC3E}">
        <p14:creationId xmlns:p14="http://schemas.microsoft.com/office/powerpoint/2010/main" val="386980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BB4DFFB9-3478-4D01-B8C9-A39CF22E7553}" type="slidenum">
              <a:rPr lang="en-US" sz="1200">
                <a:latin typeface="Arial" charset="0"/>
              </a:rPr>
              <a:pPr/>
              <a:t>23</a:t>
            </a:fld>
            <a:endParaRPr lang="en-US" sz="1200">
              <a:latin typeface="Arial" charset="0"/>
            </a:endParaRPr>
          </a:p>
        </p:txBody>
      </p:sp>
      <p:sp>
        <p:nvSpPr>
          <p:cNvPr id="63491" name="Rectangle 2"/>
          <p:cNvSpPr>
            <a:spLocks noGrp="1" noRot="1" noChangeAspect="1" noChangeArrowheads="1" noTextEdit="1"/>
          </p:cNvSpPr>
          <p:nvPr>
            <p:ph type="sldImg"/>
          </p:nvPr>
        </p:nvSpPr>
        <p:spPr>
          <a:xfrm>
            <a:off x="1300163" y="466725"/>
            <a:ext cx="4479925" cy="3359150"/>
          </a:xfrm>
          <a:ln/>
        </p:spPr>
      </p:sp>
      <p:sp>
        <p:nvSpPr>
          <p:cNvPr id="63492" name="Rectangle 4"/>
          <p:cNvSpPr>
            <a:spLocks noGrp="1" noChangeArrowheads="1"/>
          </p:cNvSpPr>
          <p:nvPr>
            <p:ph type="body" idx="1"/>
          </p:nvPr>
        </p:nvSpPr>
        <p:spPr>
          <a:noFill/>
        </p:spPr>
        <p:txBody>
          <a:bodyPr/>
          <a:lstStyle/>
          <a:p>
            <a:pPr eaLnBrk="1" hangingPunct="1"/>
            <a:r>
              <a:rPr lang="en-US" smtClean="0"/>
              <a:t>Society Policy P-15.8, Conflicts of Interest recognizes the importance of objectivity and impartial professional judgment to the integrity and public confidence in ASME’s work. </a:t>
            </a:r>
          </a:p>
          <a:p>
            <a:pPr eaLnBrk="1" hangingPunct="1"/>
            <a:r>
              <a:rPr lang="en-US" smtClean="0"/>
              <a:t>It also acknowledges that professionals may have conflicts of interest and holds each individual responsible for determining when a conflict of interest exists. Finally, this policy has established guidelines and procedures to help individuals act ethically.</a:t>
            </a:r>
          </a:p>
          <a:p>
            <a:pPr eaLnBrk="1" hangingPunct="1"/>
            <a:endParaRPr lang="en-US" smtClean="0"/>
          </a:p>
        </p:txBody>
      </p:sp>
    </p:spTree>
    <p:extLst>
      <p:ext uri="{BB962C8B-B14F-4D97-AF65-F5344CB8AC3E}">
        <p14:creationId xmlns:p14="http://schemas.microsoft.com/office/powerpoint/2010/main" val="8150387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FA192340-0322-4C03-94EF-4D74B23E7658}" type="slidenum">
              <a:rPr lang="en-US" sz="1200">
                <a:latin typeface="Arial" charset="0"/>
              </a:rPr>
              <a:pPr/>
              <a:t>24</a:t>
            </a:fld>
            <a:endParaRPr lang="en-US" sz="120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dirty="0" smtClean="0"/>
              <a:t>As a committee member, your fundamental responsibility is to refrain from participating in Society decision-making when either of these conditions occur:</a:t>
            </a:r>
          </a:p>
          <a:p>
            <a:pPr eaLnBrk="1" hangingPunct="1"/>
            <a:r>
              <a:rPr lang="en-US" dirty="0" smtClean="0"/>
              <a:t>- If a competing interest precludes or inhibits the volunteer’s independent professional judgment</a:t>
            </a:r>
          </a:p>
          <a:p>
            <a:pPr eaLnBrk="1" hangingPunct="1"/>
            <a:r>
              <a:rPr lang="en-US" dirty="0" smtClean="0"/>
              <a:t>- If continued participation would unreasonably jeopardize the integrity of the decision making process</a:t>
            </a:r>
          </a:p>
          <a:p>
            <a:pPr eaLnBrk="1" hangingPunct="1"/>
            <a:endParaRPr lang="en-US" dirty="0" smtClean="0"/>
          </a:p>
        </p:txBody>
      </p:sp>
    </p:spTree>
    <p:extLst>
      <p:ext uri="{BB962C8B-B14F-4D97-AF65-F5344CB8AC3E}">
        <p14:creationId xmlns:p14="http://schemas.microsoft.com/office/powerpoint/2010/main" val="1289153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95EFDC8E-E029-462B-99D4-9C189BAAD77F}" type="slidenum">
              <a:rPr lang="en-US" sz="1200">
                <a:latin typeface="Arial" charset="0"/>
              </a:rPr>
              <a:pPr/>
              <a:t>25</a:t>
            </a:fld>
            <a:endParaRPr lang="en-US" sz="1200">
              <a:latin typeface="Arial" charset="0"/>
            </a:endParaRPr>
          </a:p>
        </p:txBody>
      </p:sp>
      <p:sp>
        <p:nvSpPr>
          <p:cNvPr id="65539" name="Rectangle 2"/>
          <p:cNvSpPr>
            <a:spLocks noGrp="1" noRot="1" noChangeAspect="1" noChangeArrowheads="1" noTextEdit="1"/>
          </p:cNvSpPr>
          <p:nvPr>
            <p:ph type="sldImg"/>
          </p:nvPr>
        </p:nvSpPr>
        <p:spPr>
          <a:xfrm>
            <a:off x="1300163" y="466725"/>
            <a:ext cx="4479925" cy="3359150"/>
          </a:xfrm>
          <a:ln/>
        </p:spPr>
      </p:sp>
      <p:sp>
        <p:nvSpPr>
          <p:cNvPr id="65540" name="Rectangle 4"/>
          <p:cNvSpPr>
            <a:spLocks noGrp="1" noChangeArrowheads="1"/>
          </p:cNvSpPr>
          <p:nvPr>
            <p:ph type="body" idx="1"/>
          </p:nvPr>
        </p:nvSpPr>
        <p:spPr>
          <a:noFill/>
        </p:spPr>
        <p:txBody>
          <a:bodyPr/>
          <a:lstStyle/>
          <a:p>
            <a:pPr eaLnBrk="1" hangingPunct="1"/>
            <a:r>
              <a:rPr lang="en-US" dirty="0" smtClean="0"/>
              <a:t>When does a conflict of interest exist? </a:t>
            </a:r>
          </a:p>
          <a:p>
            <a:pPr eaLnBrk="1" hangingPunct="1"/>
            <a:r>
              <a:rPr lang="en-US" dirty="0" smtClean="0"/>
              <a:t>The potential exists whenever a person owes a loyalty to multiple interests or organizations.</a:t>
            </a:r>
          </a:p>
          <a:p>
            <a:pPr eaLnBrk="1" hangingPunct="1"/>
            <a:r>
              <a:rPr lang="en-US" dirty="0" smtClean="0"/>
              <a:t>But, a conflict of interest occurs only when loyalty to one interest would impel a course of action different from that impelled by another interest.</a:t>
            </a:r>
          </a:p>
          <a:p>
            <a:pPr eaLnBrk="1" hangingPunct="1"/>
            <a:endParaRPr lang="en-US" strike="sngStrike" dirty="0" smtClean="0"/>
          </a:p>
        </p:txBody>
      </p:sp>
    </p:spTree>
    <p:extLst>
      <p:ext uri="{BB962C8B-B14F-4D97-AF65-F5344CB8AC3E}">
        <p14:creationId xmlns:p14="http://schemas.microsoft.com/office/powerpoint/2010/main" val="18708561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05F6E426-2BE5-426E-A41A-5DB51E80FC51}" type="slidenum">
              <a:rPr lang="en-US" sz="1200">
                <a:latin typeface="Arial" charset="0"/>
              </a:rPr>
              <a:pPr/>
              <a:t>26</a:t>
            </a:fld>
            <a:endParaRPr lang="en-US" sz="1200">
              <a:latin typeface="Arial" charset="0"/>
            </a:endParaRPr>
          </a:p>
        </p:txBody>
      </p:sp>
      <p:sp>
        <p:nvSpPr>
          <p:cNvPr id="66563" name="Rectangle 2"/>
          <p:cNvSpPr>
            <a:spLocks noGrp="1" noRot="1" noChangeAspect="1" noChangeArrowheads="1" noTextEdit="1"/>
          </p:cNvSpPr>
          <p:nvPr>
            <p:ph type="sldImg"/>
          </p:nvPr>
        </p:nvSpPr>
        <p:spPr>
          <a:xfrm>
            <a:off x="1300163" y="466725"/>
            <a:ext cx="4479925" cy="3359150"/>
          </a:xfrm>
          <a:ln/>
        </p:spPr>
      </p:sp>
      <p:sp>
        <p:nvSpPr>
          <p:cNvPr id="66564" name="Rectangle 4"/>
          <p:cNvSpPr>
            <a:spLocks noGrp="1" noChangeArrowheads="1"/>
          </p:cNvSpPr>
          <p:nvPr>
            <p:ph type="body" idx="1"/>
          </p:nvPr>
        </p:nvSpPr>
        <p:spPr>
          <a:noFill/>
        </p:spPr>
        <p:txBody>
          <a:bodyPr/>
          <a:lstStyle/>
          <a:p>
            <a:pPr eaLnBrk="1" hangingPunct="1"/>
            <a:r>
              <a:rPr lang="en-US" dirty="0" smtClean="0"/>
              <a:t>Identification with a specific “interest category” is not necessarily grounds for a conflict because:</a:t>
            </a:r>
          </a:p>
          <a:p>
            <a:pPr eaLnBrk="1" hangingPunct="1"/>
            <a:r>
              <a:rPr lang="en-US" dirty="0" smtClean="0"/>
              <a:t>-</a:t>
            </a:r>
            <a:r>
              <a:rPr lang="en-US" baseline="0" dirty="0" smtClean="0"/>
              <a:t> </a:t>
            </a:r>
            <a:r>
              <a:rPr lang="en-US" dirty="0" smtClean="0"/>
              <a:t>Members are appointed as individuals, not representatives of companies or organizations</a:t>
            </a:r>
          </a:p>
          <a:p>
            <a:pPr eaLnBrk="1" hangingPunct="1"/>
            <a:r>
              <a:rPr lang="en-US" dirty="0" smtClean="0"/>
              <a:t>-</a:t>
            </a:r>
            <a:r>
              <a:rPr lang="en-US" baseline="0" dirty="0" smtClean="0"/>
              <a:t> </a:t>
            </a:r>
            <a:r>
              <a:rPr lang="en-US" dirty="0" smtClean="0"/>
              <a:t>Members are categorized by the nature of their employment or financial support for Committee activities</a:t>
            </a:r>
          </a:p>
          <a:p>
            <a:pPr eaLnBrk="1" hangingPunct="1"/>
            <a:r>
              <a:rPr lang="en-US" dirty="0" smtClean="0"/>
              <a:t>-</a:t>
            </a:r>
            <a:r>
              <a:rPr lang="en-US" baseline="0" dirty="0" smtClean="0"/>
              <a:t> </a:t>
            </a:r>
            <a:r>
              <a:rPr lang="en-US" dirty="0" smtClean="0"/>
              <a:t>Balance of interests is designed to prevent a single interest group from controlling an action</a:t>
            </a:r>
          </a:p>
          <a:p>
            <a:pPr eaLnBrk="1" hangingPunct="1"/>
            <a:endParaRPr lang="en-US" dirty="0" smtClean="0"/>
          </a:p>
        </p:txBody>
      </p:sp>
    </p:spTree>
    <p:extLst>
      <p:ext uri="{BB962C8B-B14F-4D97-AF65-F5344CB8AC3E}">
        <p14:creationId xmlns:p14="http://schemas.microsoft.com/office/powerpoint/2010/main" val="23787099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B57ABC75-F8BB-441E-B0F1-0B787FF19691}" type="slidenum">
              <a:rPr lang="en-US" sz="1200">
                <a:latin typeface="Arial" charset="0"/>
              </a:rPr>
              <a:pPr/>
              <a:t>27</a:t>
            </a:fld>
            <a:endParaRPr lang="en-US" sz="1200">
              <a:latin typeface="Arial" charset="0"/>
            </a:endParaRPr>
          </a:p>
        </p:txBody>
      </p:sp>
      <p:sp>
        <p:nvSpPr>
          <p:cNvPr id="67587" name="Rectangle 2"/>
          <p:cNvSpPr>
            <a:spLocks noGrp="1" noRot="1" noChangeAspect="1" noChangeArrowheads="1" noTextEdit="1"/>
          </p:cNvSpPr>
          <p:nvPr>
            <p:ph type="sldImg"/>
          </p:nvPr>
        </p:nvSpPr>
        <p:spPr>
          <a:xfrm>
            <a:off x="1300163" y="466725"/>
            <a:ext cx="4479925" cy="3359150"/>
          </a:xfrm>
          <a:ln/>
        </p:spPr>
      </p:sp>
      <p:sp>
        <p:nvSpPr>
          <p:cNvPr id="67588" name="Rectangle 4"/>
          <p:cNvSpPr>
            <a:spLocks noGrp="1" noChangeArrowheads="1"/>
          </p:cNvSpPr>
          <p:nvPr>
            <p:ph type="body" idx="1"/>
          </p:nvPr>
        </p:nvSpPr>
        <p:spPr>
          <a:noFill/>
        </p:spPr>
        <p:txBody>
          <a:bodyPr/>
          <a:lstStyle/>
          <a:p>
            <a:pPr eaLnBrk="1" hangingPunct="1"/>
            <a:r>
              <a:rPr lang="en-US" dirty="0" smtClean="0"/>
              <a:t>If an individual determines that </a:t>
            </a:r>
            <a:r>
              <a:rPr lang="en-US" dirty="0"/>
              <a:t>his/her participation represents a </a:t>
            </a:r>
            <a:r>
              <a:rPr lang="en-US" dirty="0" smtClean="0"/>
              <a:t>conflict of interest, they should disqualify him/herself from decision-making process.  This could be accomplished by “Not Voting” during the vote or ballot process.</a:t>
            </a:r>
          </a:p>
          <a:p>
            <a:pPr eaLnBrk="1" hangingPunct="1"/>
            <a:endParaRPr lang="en-US" dirty="0" smtClean="0"/>
          </a:p>
          <a:p>
            <a:pPr eaLnBrk="1" hangingPunct="1"/>
            <a:r>
              <a:rPr lang="en-US" dirty="0" smtClean="0"/>
              <a:t>This does not preclude participation in any meeting on the same basis as a non-member.</a:t>
            </a:r>
          </a:p>
          <a:p>
            <a:pPr eaLnBrk="1" hangingPunct="1"/>
            <a:endParaRPr lang="en-US" dirty="0" smtClean="0"/>
          </a:p>
        </p:txBody>
      </p:sp>
    </p:spTree>
    <p:extLst>
      <p:ext uri="{BB962C8B-B14F-4D97-AF65-F5344CB8AC3E}">
        <p14:creationId xmlns:p14="http://schemas.microsoft.com/office/powerpoint/2010/main" val="12394802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1E21EF97-F989-480C-81CE-499EE26B03AA}" type="slidenum">
              <a:rPr lang="en-US" sz="1200">
                <a:latin typeface="Arial" charset="0"/>
              </a:rPr>
              <a:pPr/>
              <a:t>28</a:t>
            </a:fld>
            <a:endParaRPr lang="en-US" sz="1200">
              <a:latin typeface="Arial" charset="0"/>
            </a:endParaRPr>
          </a:p>
        </p:txBody>
      </p:sp>
      <p:sp>
        <p:nvSpPr>
          <p:cNvPr id="68611" name="Rectangle 2"/>
          <p:cNvSpPr>
            <a:spLocks noGrp="1" noRot="1" noChangeAspect="1" noChangeArrowheads="1" noTextEdit="1"/>
          </p:cNvSpPr>
          <p:nvPr>
            <p:ph type="sldImg"/>
          </p:nvPr>
        </p:nvSpPr>
        <p:spPr>
          <a:xfrm>
            <a:off x="1300163" y="466725"/>
            <a:ext cx="4479925" cy="3359150"/>
          </a:xfrm>
          <a:ln/>
        </p:spPr>
      </p:sp>
      <p:sp>
        <p:nvSpPr>
          <p:cNvPr id="68612" name="Rectangle 4"/>
          <p:cNvSpPr>
            <a:spLocks noGrp="1" noChangeArrowheads="1"/>
          </p:cNvSpPr>
          <p:nvPr>
            <p:ph type="body" idx="1"/>
          </p:nvPr>
        </p:nvSpPr>
        <p:spPr>
          <a:noFill/>
        </p:spPr>
        <p:txBody>
          <a:bodyPr/>
          <a:lstStyle/>
          <a:p>
            <a:pPr eaLnBrk="1" hangingPunct="1"/>
            <a:r>
              <a:rPr lang="en-US" dirty="0" smtClean="0"/>
              <a:t>When a member of a decision-making body such as a Board or Committee believes his/her participation may give the appearance of conflict of interest:</a:t>
            </a:r>
          </a:p>
          <a:p>
            <a:pPr eaLnBrk="1" hangingPunct="1"/>
            <a:r>
              <a:rPr lang="en-US" dirty="0" smtClean="0"/>
              <a:t>- The individual should make facts and circumstances known to that committee or Board.</a:t>
            </a:r>
          </a:p>
          <a:p>
            <a:pPr eaLnBrk="1" hangingPunct="1"/>
            <a:r>
              <a:rPr lang="en-US" dirty="0" smtClean="0"/>
              <a:t>- The committee or Board will then vote by secret ballot. Three fourths approval is  required to concur that continued participation will not unreasonably jeopardize the decision-making process.</a:t>
            </a:r>
          </a:p>
          <a:p>
            <a:pPr eaLnBrk="1" hangingPunct="1"/>
            <a:r>
              <a:rPr lang="en-US" dirty="0" smtClean="0"/>
              <a:t>- The decision may be referred to the supervisory body or appealed to Ethics Committee by any party.</a:t>
            </a:r>
          </a:p>
        </p:txBody>
      </p:sp>
    </p:spTree>
    <p:extLst>
      <p:ext uri="{BB962C8B-B14F-4D97-AF65-F5344CB8AC3E}">
        <p14:creationId xmlns:p14="http://schemas.microsoft.com/office/powerpoint/2010/main" val="867841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008706" y="8893296"/>
            <a:ext cx="3066733" cy="468154"/>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285875" y="466725"/>
            <a:ext cx="4481513" cy="3360738"/>
          </a:xfrm>
          <a:prstGeom prst="rect">
            <a:avLst/>
          </a:prstGeom>
          <a:ln/>
        </p:spPr>
      </p:sp>
      <p:sp>
        <p:nvSpPr>
          <p:cNvPr id="16387" name="Rectangle 3"/>
          <p:cNvSpPr>
            <a:spLocks noGrp="1" noChangeArrowheads="1"/>
          </p:cNvSpPr>
          <p:nvPr>
            <p:ph type="body" idx="1"/>
          </p:nvPr>
        </p:nvSpPr>
        <p:spPr>
          <a:xfrm>
            <a:off x="522592" y="4164620"/>
            <a:ext cx="6025343" cy="4866849"/>
          </a:xfrm>
          <a:prstGeom prst="rect">
            <a:avLst/>
          </a:prstGeom>
          <a:ln/>
        </p:spPr>
        <p:txBody>
          <a:bodyPr/>
          <a:lstStyle/>
          <a:p>
            <a:endParaRPr lang="en-US"/>
          </a:p>
        </p:txBody>
      </p:sp>
    </p:spTree>
    <p:extLst>
      <p:ext uri="{BB962C8B-B14F-4D97-AF65-F5344CB8AC3E}">
        <p14:creationId xmlns:p14="http://schemas.microsoft.com/office/powerpoint/2010/main" val="41792740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5C70094F-7364-4BF5-8AF3-F678C62530AC}" type="slidenum">
              <a:rPr lang="en-US" sz="1200">
                <a:latin typeface="Arial" charset="0"/>
              </a:rPr>
              <a:pPr/>
              <a:t>29</a:t>
            </a:fld>
            <a:endParaRPr lang="en-US" sz="1200">
              <a:latin typeface="Arial" charset="0"/>
            </a:endParaRPr>
          </a:p>
        </p:txBody>
      </p:sp>
      <p:sp>
        <p:nvSpPr>
          <p:cNvPr id="69635" name="Rectangle 2"/>
          <p:cNvSpPr>
            <a:spLocks noGrp="1" noRot="1" noChangeAspect="1" noChangeArrowheads="1" noTextEdit="1"/>
          </p:cNvSpPr>
          <p:nvPr>
            <p:ph type="sldImg"/>
          </p:nvPr>
        </p:nvSpPr>
        <p:spPr>
          <a:xfrm>
            <a:off x="1300163" y="466725"/>
            <a:ext cx="4479925" cy="3359150"/>
          </a:xfrm>
          <a:ln/>
        </p:spPr>
      </p:sp>
      <p:sp>
        <p:nvSpPr>
          <p:cNvPr id="69636" name="Rectangle 4"/>
          <p:cNvSpPr>
            <a:spLocks noGrp="1" noChangeArrowheads="1"/>
          </p:cNvSpPr>
          <p:nvPr>
            <p:ph type="body" idx="1"/>
          </p:nvPr>
        </p:nvSpPr>
        <p:spPr>
          <a:noFill/>
        </p:spPr>
        <p:txBody>
          <a:bodyPr/>
          <a:lstStyle/>
          <a:p>
            <a:pPr eaLnBrk="1" hangingPunct="1"/>
            <a:r>
              <a:rPr lang="en-US" dirty="0" smtClean="0"/>
              <a:t>When an individual serving on a committee or group believes there is an appearance of a conflict of interest and wishes to bypass the step described on the previous slide:</a:t>
            </a:r>
          </a:p>
          <a:p>
            <a:pPr eaLnBrk="1" hangingPunct="1"/>
            <a:r>
              <a:rPr lang="en-US" dirty="0" smtClean="0"/>
              <a:t>Individual should make facts and circumstances known to the appointing committee or supervisory body.  </a:t>
            </a:r>
          </a:p>
          <a:p>
            <a:pPr eaLnBrk="1" hangingPunct="1"/>
            <a:r>
              <a:rPr lang="en-US" dirty="0" smtClean="0"/>
              <a:t>If the matter is not resolved by the appointing committee or supervisory body then it may be referred to the attention of the Ethics Committee. </a:t>
            </a:r>
          </a:p>
        </p:txBody>
      </p:sp>
    </p:spTree>
    <p:extLst>
      <p:ext uri="{BB962C8B-B14F-4D97-AF65-F5344CB8AC3E}">
        <p14:creationId xmlns:p14="http://schemas.microsoft.com/office/powerpoint/2010/main" val="294588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E0512164-19EA-46DD-BE95-8E503D490AFA}" type="slidenum">
              <a:rPr lang="en-US" sz="1200">
                <a:latin typeface="Arial" charset="0"/>
              </a:rPr>
              <a:pPr/>
              <a:t>30</a:t>
            </a:fld>
            <a:endParaRPr lang="en-US" sz="1200">
              <a:latin typeface="Arial" charset="0"/>
            </a:endParaRPr>
          </a:p>
        </p:txBody>
      </p:sp>
      <p:sp>
        <p:nvSpPr>
          <p:cNvPr id="70659" name="Rectangle 2"/>
          <p:cNvSpPr>
            <a:spLocks noGrp="1" noRot="1" noChangeAspect="1" noChangeArrowheads="1" noTextEdit="1"/>
          </p:cNvSpPr>
          <p:nvPr>
            <p:ph type="sldImg"/>
          </p:nvPr>
        </p:nvSpPr>
        <p:spPr>
          <a:xfrm>
            <a:off x="1300163" y="466725"/>
            <a:ext cx="4479925" cy="3359150"/>
          </a:xfrm>
          <a:ln/>
        </p:spPr>
      </p:sp>
      <p:sp>
        <p:nvSpPr>
          <p:cNvPr id="70660" name="Rectangle 4"/>
          <p:cNvSpPr>
            <a:spLocks noGrp="1" noChangeArrowheads="1"/>
          </p:cNvSpPr>
          <p:nvPr>
            <p:ph type="body" idx="1"/>
          </p:nvPr>
        </p:nvSpPr>
        <p:spPr>
          <a:noFill/>
        </p:spPr>
        <p:txBody>
          <a:bodyPr/>
          <a:lstStyle/>
          <a:p>
            <a:pPr eaLnBrk="1" hangingPunct="1"/>
            <a:r>
              <a:rPr lang="en-US" dirty="0" smtClean="0"/>
              <a:t>Any member of a decision-making body may challenge the participation of any other member.</a:t>
            </a:r>
          </a:p>
          <a:p>
            <a:pPr eaLnBrk="1" hangingPunct="1"/>
            <a:r>
              <a:rPr lang="en-US" dirty="0" smtClean="0"/>
              <a:t>Issue is decided by the same process as described in the previous two slides</a:t>
            </a:r>
          </a:p>
          <a:p>
            <a:pPr eaLnBrk="1" hangingPunct="1"/>
            <a:endParaRPr lang="en-US" dirty="0" smtClean="0"/>
          </a:p>
        </p:txBody>
      </p:sp>
    </p:spTree>
    <p:extLst>
      <p:ext uri="{BB962C8B-B14F-4D97-AF65-F5344CB8AC3E}">
        <p14:creationId xmlns:p14="http://schemas.microsoft.com/office/powerpoint/2010/main" val="213751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68C437F7-524A-48E8-A789-EDB4E841E86F}" type="slidenum">
              <a:rPr lang="en-US" sz="1200">
                <a:latin typeface="Arial" charset="0"/>
              </a:rPr>
              <a:pPr/>
              <a:t>31</a:t>
            </a:fld>
            <a:endParaRPr lang="en-US" sz="1200">
              <a:latin typeface="Arial" charset="0"/>
            </a:endParaRPr>
          </a:p>
        </p:txBody>
      </p:sp>
      <p:sp>
        <p:nvSpPr>
          <p:cNvPr id="72707" name="Rectangle 2"/>
          <p:cNvSpPr>
            <a:spLocks noGrp="1" noRot="1" noChangeAspect="1" noChangeArrowheads="1" noTextEdit="1"/>
          </p:cNvSpPr>
          <p:nvPr>
            <p:ph type="sldImg"/>
          </p:nvPr>
        </p:nvSpPr>
        <p:spPr>
          <a:xfrm>
            <a:off x="1300163" y="466725"/>
            <a:ext cx="4479925" cy="3359150"/>
          </a:xfrm>
          <a:ln/>
        </p:spPr>
      </p:sp>
      <p:sp>
        <p:nvSpPr>
          <p:cNvPr id="69636" name="Rectangle 4"/>
          <p:cNvSpPr>
            <a:spLocks noGrp="1" noChangeArrowheads="1"/>
          </p:cNvSpPr>
          <p:nvPr>
            <p:ph type="body" idx="1"/>
          </p:nvPr>
        </p:nvSpPr>
        <p:spPr/>
        <p:txBody>
          <a:bodyPr/>
          <a:lstStyle/>
          <a:p>
            <a:pPr eaLnBrk="1" hangingPunct="1">
              <a:defRPr/>
            </a:pPr>
            <a:r>
              <a:rPr lang="en-US" dirty="0" smtClean="0"/>
              <a:t>In summary:</a:t>
            </a:r>
          </a:p>
          <a:p>
            <a:pPr marL="171450" indent="-171450" eaLnBrk="1" hangingPunct="1">
              <a:buFont typeface="Arial" panose="020B0604020202020204" pitchFamily="34" charset="0"/>
              <a:buChar char="•"/>
              <a:defRPr/>
            </a:pPr>
            <a:r>
              <a:rPr lang="en-US" dirty="0" smtClean="0"/>
              <a:t>One </a:t>
            </a:r>
            <a:r>
              <a:rPr lang="en-US" dirty="0"/>
              <a:t>of the primary purposes of the ASME Society is to “promote a high level of ethical practice.”</a:t>
            </a:r>
          </a:p>
          <a:p>
            <a:pPr marL="171450" indent="-171450" eaLnBrk="1" hangingPunct="1">
              <a:buFont typeface="Arial" panose="020B0604020202020204" pitchFamily="34" charset="0"/>
              <a:buChar char="•"/>
              <a:defRPr/>
            </a:pPr>
            <a:r>
              <a:rPr lang="en-US" dirty="0"/>
              <a:t>All society members and members of standards committees must act in accordance with the Society’s Policies</a:t>
            </a:r>
          </a:p>
          <a:p>
            <a:pPr lvl="2" eaLnBrk="1" hangingPunct="1">
              <a:defRPr/>
            </a:pPr>
            <a:r>
              <a:rPr lang="en-US" dirty="0"/>
              <a:t>Society Policy P-15.7, Ethics </a:t>
            </a:r>
          </a:p>
          <a:p>
            <a:pPr lvl="2" eaLnBrk="1" hangingPunct="1">
              <a:defRPr/>
            </a:pPr>
            <a:r>
              <a:rPr lang="en-US" dirty="0"/>
              <a:t>Society Policy P-15.8, Conflicts of Interest</a:t>
            </a:r>
          </a:p>
          <a:p>
            <a:pPr marL="171450" indent="-171450" eaLnBrk="1" hangingPunct="1">
              <a:buFont typeface="Arial" panose="020B0604020202020204" pitchFamily="34" charset="0"/>
              <a:buChar char="•"/>
              <a:tabLst>
                <a:tab pos="1115494" algn="l"/>
              </a:tabLst>
              <a:defRPr/>
            </a:pPr>
            <a:r>
              <a:rPr lang="en-US" dirty="0"/>
              <a:t>ASME Constitution provides that Committee members are indemnified, when </a:t>
            </a:r>
            <a:r>
              <a:rPr lang="en-US" dirty="0" smtClean="0"/>
              <a:t>acting in </a:t>
            </a:r>
            <a:r>
              <a:rPr lang="en-US" dirty="0"/>
              <a:t>good faith. There is potential for loss of indemnification if Committee member does not follow ASME policies.</a:t>
            </a:r>
          </a:p>
          <a:p>
            <a:pPr marL="469682" indent="-469682" eaLnBrk="1" hangingPunct="1">
              <a:tabLst>
                <a:tab pos="1115494" algn="l"/>
              </a:tabLst>
              <a:defRPr/>
            </a:pPr>
            <a:endParaRPr lang="en-US" dirty="0"/>
          </a:p>
          <a:p>
            <a:pPr eaLnBrk="1" hangingPunct="1">
              <a:defRPr/>
            </a:pPr>
            <a:endParaRPr lang="en-US" dirty="0" smtClean="0"/>
          </a:p>
        </p:txBody>
      </p:sp>
    </p:spTree>
    <p:extLst>
      <p:ext uri="{BB962C8B-B14F-4D97-AF65-F5344CB8AC3E}">
        <p14:creationId xmlns:p14="http://schemas.microsoft.com/office/powerpoint/2010/main" val="4238182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24A83097-55A1-4EA6-94CB-09A09355A50B}" type="slidenum">
              <a:rPr lang="en-US" sz="1200">
                <a:latin typeface="Arial" charset="0"/>
              </a:rPr>
              <a:pPr/>
              <a:t>32</a:t>
            </a:fld>
            <a:endParaRPr lang="en-US" sz="1200">
              <a:latin typeface="Arial" charset="0"/>
            </a:endParaRPr>
          </a:p>
        </p:txBody>
      </p:sp>
      <p:sp>
        <p:nvSpPr>
          <p:cNvPr id="74755" name="Rectangle 2"/>
          <p:cNvSpPr>
            <a:spLocks noGrp="1" noRot="1" noChangeAspect="1" noChangeArrowheads="1" noTextEdit="1"/>
          </p:cNvSpPr>
          <p:nvPr>
            <p:ph type="sldImg"/>
          </p:nvPr>
        </p:nvSpPr>
        <p:spPr>
          <a:xfrm>
            <a:off x="1300163" y="466725"/>
            <a:ext cx="4479925" cy="3359150"/>
          </a:xfrm>
          <a:ln/>
        </p:spPr>
      </p:sp>
      <p:sp>
        <p:nvSpPr>
          <p:cNvPr id="74756" name="Rectangle 4"/>
          <p:cNvSpPr>
            <a:spLocks noGrp="1" noChangeArrowheads="1"/>
          </p:cNvSpPr>
          <p:nvPr>
            <p:ph type="body" idx="1"/>
          </p:nvPr>
        </p:nvSpPr>
        <p:spPr>
          <a:noFill/>
        </p:spPr>
        <p:txBody>
          <a:bodyPr/>
          <a:lstStyle/>
          <a:p>
            <a:pPr eaLnBrk="1" hangingPunct="1"/>
            <a:r>
              <a:rPr lang="en-US" dirty="0" smtClean="0"/>
              <a:t>ASME policies are available online through the addresses listed on this page.</a:t>
            </a:r>
          </a:p>
        </p:txBody>
      </p:sp>
    </p:spTree>
    <p:extLst>
      <p:ext uri="{BB962C8B-B14F-4D97-AF65-F5344CB8AC3E}">
        <p14:creationId xmlns:p14="http://schemas.microsoft.com/office/powerpoint/2010/main" val="1212015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21859" indent="-277638">
              <a:defRPr sz="2400">
                <a:solidFill>
                  <a:schemeClr val="tx1"/>
                </a:solidFill>
                <a:latin typeface="Times"/>
              </a:defRPr>
            </a:lvl2pPr>
            <a:lvl3pPr marL="1110551" indent="-222109">
              <a:defRPr sz="2400">
                <a:solidFill>
                  <a:schemeClr val="tx1"/>
                </a:solidFill>
                <a:latin typeface="Times"/>
              </a:defRPr>
            </a:lvl3pPr>
            <a:lvl4pPr marL="1554772" indent="-222109">
              <a:defRPr sz="2400">
                <a:solidFill>
                  <a:schemeClr val="tx1"/>
                </a:solidFill>
                <a:latin typeface="Times"/>
              </a:defRPr>
            </a:lvl4pPr>
            <a:lvl5pPr marL="1998992" indent="-222109">
              <a:defRPr sz="2400">
                <a:solidFill>
                  <a:schemeClr val="tx1"/>
                </a:solidFill>
                <a:latin typeface="Times"/>
              </a:defRPr>
            </a:lvl5pPr>
            <a:lvl6pPr marL="2443214" indent="-222109" eaLnBrk="0" fontAlgn="base" hangingPunct="0">
              <a:spcBef>
                <a:spcPct val="0"/>
              </a:spcBef>
              <a:spcAft>
                <a:spcPct val="0"/>
              </a:spcAft>
              <a:defRPr sz="2400">
                <a:solidFill>
                  <a:schemeClr val="tx1"/>
                </a:solidFill>
                <a:latin typeface="Times"/>
              </a:defRPr>
            </a:lvl6pPr>
            <a:lvl7pPr marL="2887434" indent="-222109" eaLnBrk="0" fontAlgn="base" hangingPunct="0">
              <a:spcBef>
                <a:spcPct val="0"/>
              </a:spcBef>
              <a:spcAft>
                <a:spcPct val="0"/>
              </a:spcAft>
              <a:defRPr sz="2400">
                <a:solidFill>
                  <a:schemeClr val="tx1"/>
                </a:solidFill>
                <a:latin typeface="Times"/>
              </a:defRPr>
            </a:lvl7pPr>
            <a:lvl8pPr marL="3331655" indent="-222109" eaLnBrk="0" fontAlgn="base" hangingPunct="0">
              <a:spcBef>
                <a:spcPct val="0"/>
              </a:spcBef>
              <a:spcAft>
                <a:spcPct val="0"/>
              </a:spcAft>
              <a:defRPr sz="2400">
                <a:solidFill>
                  <a:schemeClr val="tx1"/>
                </a:solidFill>
                <a:latin typeface="Times"/>
              </a:defRPr>
            </a:lvl8pPr>
            <a:lvl9pPr marL="3775876" indent="-222109" eaLnBrk="0" fontAlgn="base" hangingPunct="0">
              <a:spcBef>
                <a:spcPct val="0"/>
              </a:spcBef>
              <a:spcAft>
                <a:spcPct val="0"/>
              </a:spcAft>
              <a:defRPr sz="2400">
                <a:solidFill>
                  <a:schemeClr val="tx1"/>
                </a:solidFill>
                <a:latin typeface="Times"/>
              </a:defRPr>
            </a:lvl9pPr>
          </a:lstStyle>
          <a:p>
            <a:fld id="{0CE4AF52-1220-4EA7-A785-32E82A1BEDEF}" type="slidenum">
              <a:rPr lang="en-US" sz="1100">
                <a:latin typeface="Arial" charset="0"/>
              </a:rPr>
              <a:pPr/>
              <a:t>3</a:t>
            </a:fld>
            <a:endParaRPr lang="en-US" sz="1100">
              <a:latin typeface="Arial" charset="0"/>
            </a:endParaRPr>
          </a:p>
        </p:txBody>
      </p:sp>
      <p:sp>
        <p:nvSpPr>
          <p:cNvPr id="47107" name="Rectangle 2"/>
          <p:cNvSpPr>
            <a:spLocks noGrp="1" noRot="1" noChangeAspect="1" noChangeArrowheads="1" noTextEdit="1"/>
          </p:cNvSpPr>
          <p:nvPr>
            <p:ph type="sldImg"/>
          </p:nvPr>
        </p:nvSpPr>
        <p:spPr>
          <a:xfrm>
            <a:off x="1344613" y="460375"/>
            <a:ext cx="4427537" cy="3319463"/>
          </a:xfrm>
          <a:ln/>
        </p:spPr>
      </p:sp>
      <p:sp>
        <p:nvSpPr>
          <p:cNvPr id="47108" name="Rectangle 3"/>
          <p:cNvSpPr>
            <a:spLocks noGrp="1" noChangeArrowheads="1"/>
          </p:cNvSpPr>
          <p:nvPr>
            <p:ph type="body" idx="1"/>
          </p:nvPr>
        </p:nvSpPr>
        <p:spPr>
          <a:xfrm>
            <a:off x="471500" y="4111828"/>
            <a:ext cx="6132543" cy="4803840"/>
          </a:xfrm>
          <a:noFill/>
        </p:spPr>
        <p:txBody>
          <a:bodyPr/>
          <a:lstStyle/>
          <a:p>
            <a:pPr marL="344488" indent="-298450" eaLnBrk="1" hangingPunct="1">
              <a:buFontTx/>
              <a:buNone/>
            </a:pPr>
            <a:r>
              <a:rPr lang="en-US" dirty="0"/>
              <a:t>At the end of this module, you will understand: </a:t>
            </a:r>
          </a:p>
          <a:p>
            <a:pPr>
              <a:buFont typeface="Arial" pitchFamily="34" charset="0"/>
              <a:buChar char="•"/>
            </a:pPr>
            <a:r>
              <a:rPr lang="en-US" dirty="0"/>
              <a:t>The primary purposes of the ASME Society.</a:t>
            </a:r>
          </a:p>
          <a:p>
            <a:pPr>
              <a:buFont typeface="Arial" pitchFamily="34" charset="0"/>
              <a:buChar char="•"/>
            </a:pPr>
            <a:r>
              <a:rPr lang="en-US" dirty="0"/>
              <a:t>All society members and members of standards committees must act in accordance with the Society’s Policies on P-15.7, Ethics, and  Policy P-15.8, Conflicts of Interest</a:t>
            </a:r>
          </a:p>
          <a:p>
            <a:pPr>
              <a:buFont typeface="Arial" pitchFamily="34" charset="0"/>
              <a:buChar char="•"/>
            </a:pPr>
            <a:r>
              <a:rPr lang="en-US" dirty="0"/>
              <a:t>ASME Constitution with regard to indemnification. </a:t>
            </a:r>
          </a:p>
        </p:txBody>
      </p:sp>
    </p:spTree>
    <p:extLst>
      <p:ext uri="{BB962C8B-B14F-4D97-AF65-F5344CB8AC3E}">
        <p14:creationId xmlns:p14="http://schemas.microsoft.com/office/powerpoint/2010/main" val="5515495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B648015B-A602-4D32-B1DE-638B91894510}" type="slidenum">
              <a:rPr lang="en-US" sz="1200">
                <a:latin typeface="Arial" charset="0"/>
              </a:rPr>
              <a:pPr/>
              <a:t>4</a:t>
            </a:fld>
            <a:endParaRPr lang="en-US" sz="120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Module will cover the </a:t>
            </a:r>
            <a:r>
              <a:rPr lang="en-US" dirty="0" smtClean="0"/>
              <a:t>following topics:</a:t>
            </a:r>
          </a:p>
          <a:p>
            <a:pPr marL="609600" indent="-609600" eaLnBrk="1" hangingPunct="1">
              <a:buFontTx/>
              <a:buAutoNum type="romanUcPeriod"/>
            </a:pPr>
            <a:r>
              <a:rPr lang="en-US" dirty="0" smtClean="0"/>
              <a:t>Introduction </a:t>
            </a:r>
          </a:p>
          <a:p>
            <a:pPr marL="609600" indent="-609600" eaLnBrk="1" hangingPunct="1">
              <a:buFontTx/>
              <a:buAutoNum type="romanUcPeriod"/>
            </a:pPr>
            <a:r>
              <a:rPr lang="en-US" dirty="0" smtClean="0"/>
              <a:t>Society Policy P-15.7, Ethics</a:t>
            </a:r>
          </a:p>
          <a:p>
            <a:pPr marL="609600" indent="-609600" eaLnBrk="1" hangingPunct="1">
              <a:buFontTx/>
              <a:buAutoNum type="romanUcPeriod"/>
            </a:pPr>
            <a:r>
              <a:rPr lang="en-US" dirty="0" smtClean="0"/>
              <a:t>Society Policy P-15.8, Conflicts of Interest</a:t>
            </a:r>
          </a:p>
        </p:txBody>
      </p:sp>
    </p:spTree>
    <p:extLst>
      <p:ext uri="{BB962C8B-B14F-4D97-AF65-F5344CB8AC3E}">
        <p14:creationId xmlns:p14="http://schemas.microsoft.com/office/powerpoint/2010/main" val="1850476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034AA557-E3E1-4C5A-BE12-45A5BB5CC46B}" type="slidenum">
              <a:rPr lang="en-US" sz="1200">
                <a:latin typeface="Arial" charset="0"/>
              </a:rPr>
              <a:pPr/>
              <a:t>5</a:t>
            </a:fld>
            <a:endParaRPr lang="en-US" sz="1200">
              <a:latin typeface="Arial" charset="0"/>
            </a:endParaRPr>
          </a:p>
        </p:txBody>
      </p:sp>
      <p:sp>
        <p:nvSpPr>
          <p:cNvPr id="45059" name="Rectangle 2"/>
          <p:cNvSpPr>
            <a:spLocks noGrp="1" noRot="1" noChangeAspect="1" noChangeArrowheads="1" noTextEdit="1"/>
          </p:cNvSpPr>
          <p:nvPr>
            <p:ph type="sldImg"/>
          </p:nvPr>
        </p:nvSpPr>
        <p:spPr>
          <a:xfrm>
            <a:off x="1298575" y="466725"/>
            <a:ext cx="4479925" cy="3359150"/>
          </a:xfrm>
          <a:ln/>
        </p:spPr>
      </p:sp>
      <p:sp>
        <p:nvSpPr>
          <p:cNvPr id="45060" name="Rectangle 4"/>
          <p:cNvSpPr>
            <a:spLocks noGrp="1" noChangeArrowheads="1"/>
          </p:cNvSpPr>
          <p:nvPr>
            <p:ph type="body" idx="1"/>
          </p:nvPr>
        </p:nvSpPr>
        <p:spPr>
          <a:noFill/>
        </p:spPr>
        <p:txBody>
          <a:bodyPr/>
          <a:lstStyle/>
          <a:p>
            <a:pPr eaLnBrk="1" hangingPunct="1"/>
            <a:r>
              <a:rPr lang="en-US" smtClean="0"/>
              <a:t>ASME Society Ethical and Conflict of Interest Obligations are outlined in the ASME Constitution, ASME By-Laws, ASME Policies and ASME Codes and Standards Policies. The links to the relevant policies may be found in the references at the end of this presentation.</a:t>
            </a:r>
          </a:p>
          <a:p>
            <a:pPr eaLnBrk="1" hangingPunct="1"/>
            <a:endParaRPr lang="en-US" smtClean="0"/>
          </a:p>
        </p:txBody>
      </p:sp>
    </p:spTree>
    <p:extLst>
      <p:ext uri="{BB962C8B-B14F-4D97-AF65-F5344CB8AC3E}">
        <p14:creationId xmlns:p14="http://schemas.microsoft.com/office/powerpoint/2010/main" val="2760100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44158244-79C4-411D-89A4-89F22F6B882C}" type="slidenum">
              <a:rPr lang="en-US" sz="1200">
                <a:latin typeface="Arial" charset="0"/>
              </a:rPr>
              <a:pPr/>
              <a:t>6</a:t>
            </a:fld>
            <a:endParaRPr lang="en-US" sz="1200">
              <a:latin typeface="Arial" charset="0"/>
            </a:endParaRPr>
          </a:p>
        </p:txBody>
      </p:sp>
      <p:sp>
        <p:nvSpPr>
          <p:cNvPr id="46083" name="Rectangle 2"/>
          <p:cNvSpPr>
            <a:spLocks noGrp="1" noRot="1" noChangeAspect="1" noChangeArrowheads="1" noTextEdit="1"/>
          </p:cNvSpPr>
          <p:nvPr>
            <p:ph type="sldImg"/>
          </p:nvPr>
        </p:nvSpPr>
        <p:spPr>
          <a:xfrm>
            <a:off x="1300163" y="466725"/>
            <a:ext cx="4479925" cy="3359150"/>
          </a:xfrm>
          <a:ln/>
        </p:spPr>
      </p:sp>
      <p:sp>
        <p:nvSpPr>
          <p:cNvPr id="46084" name="Rectangle 4"/>
          <p:cNvSpPr>
            <a:spLocks noGrp="1" noChangeArrowheads="1"/>
          </p:cNvSpPr>
          <p:nvPr>
            <p:ph type="body" idx="1"/>
          </p:nvPr>
        </p:nvSpPr>
        <p:spPr>
          <a:noFill/>
        </p:spPr>
        <p:txBody>
          <a:bodyPr/>
          <a:lstStyle/>
          <a:p>
            <a:pPr eaLnBrk="1" hangingPunct="1"/>
            <a:r>
              <a:rPr lang="en-US" dirty="0" smtClean="0"/>
              <a:t>Section C2.1.1 of the ASME Constitution states that one purpose of the society is to promote a high level of ethical practice. </a:t>
            </a:r>
          </a:p>
          <a:p>
            <a:pPr eaLnBrk="1" hangingPunct="1"/>
            <a:endParaRPr lang="en-US" dirty="0" smtClean="0"/>
          </a:p>
          <a:p>
            <a:pPr eaLnBrk="1" hangingPunct="1"/>
            <a:r>
              <a:rPr lang="en-US" dirty="0" smtClean="0"/>
              <a:t>The Society accomplished this by ensuring that their Society “Members shall be governed in all professional and business relations by the Code of Ethics as stated in the Society Policies.”</a:t>
            </a:r>
          </a:p>
          <a:p>
            <a:pPr eaLnBrk="1" hangingPunct="1"/>
            <a:endParaRPr lang="en-US" dirty="0" smtClean="0"/>
          </a:p>
        </p:txBody>
      </p:sp>
    </p:spTree>
    <p:extLst>
      <p:ext uri="{BB962C8B-B14F-4D97-AF65-F5344CB8AC3E}">
        <p14:creationId xmlns:p14="http://schemas.microsoft.com/office/powerpoint/2010/main" val="1624964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F6B4B8B7-2DA6-45A7-ACFF-18E028A04569}" type="slidenum">
              <a:rPr lang="en-US" sz="1200">
                <a:latin typeface="Arial" charset="0"/>
              </a:rPr>
              <a:pPr/>
              <a:t>7</a:t>
            </a:fld>
            <a:endParaRPr lang="en-US" sz="120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eaLnBrk="1" hangingPunct="1"/>
            <a:endParaRPr lang="en-US" dirty="0" smtClean="0"/>
          </a:p>
          <a:p>
            <a:pPr eaLnBrk="1" hangingPunct="1"/>
            <a:r>
              <a:rPr lang="en-US" dirty="0" smtClean="0"/>
              <a:t>ASME Constitution, Article C4.1.12 provides that Committee members are indemnified provided that the individual:</a:t>
            </a:r>
          </a:p>
          <a:p>
            <a:pPr marL="0" lvl="1" indent="0" eaLnBrk="1" hangingPunct="1"/>
            <a:r>
              <a:rPr lang="en-US" dirty="0" smtClean="0"/>
              <a:t>Acted in good faith for a purpose which he reasonably believed to be in the best interests of the Society</a:t>
            </a:r>
          </a:p>
          <a:p>
            <a:pPr marL="0" lvl="1" indent="0" eaLnBrk="1" hangingPunct="1"/>
            <a:r>
              <a:rPr lang="en-US" dirty="0" smtClean="0"/>
              <a:t>Had no reasonable cause to believe that the conduct was unlawful</a:t>
            </a:r>
            <a:endParaRPr lang="en-US" dirty="0" smtClean="0">
              <a:solidFill>
                <a:srgbClr val="FFFF00"/>
              </a:solidFill>
            </a:endParaRPr>
          </a:p>
          <a:p>
            <a:pPr marL="0" lvl="1" indent="0" eaLnBrk="1" hangingPunct="1">
              <a:buNone/>
            </a:pPr>
            <a:endParaRPr lang="en-US" dirty="0" smtClean="0"/>
          </a:p>
          <a:p>
            <a:pPr eaLnBrk="1" hangingPunct="1">
              <a:spcBef>
                <a:spcPct val="0"/>
              </a:spcBef>
            </a:pPr>
            <a:r>
              <a:rPr lang="en-US" dirty="0" smtClean="0"/>
              <a:t>There is a Potential for loss of indemnification if Committee member does not follow ASME policies</a:t>
            </a:r>
          </a:p>
          <a:p>
            <a:pPr eaLnBrk="1" hangingPunct="1"/>
            <a:endParaRPr lang="en-US" dirty="0" smtClean="0"/>
          </a:p>
        </p:txBody>
      </p:sp>
    </p:spTree>
    <p:extLst>
      <p:ext uri="{BB962C8B-B14F-4D97-AF65-F5344CB8AC3E}">
        <p14:creationId xmlns:p14="http://schemas.microsoft.com/office/powerpoint/2010/main" val="3464946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a:defRPr>
            </a:lvl1pPr>
            <a:lvl2pPr marL="763233" indent="-293551">
              <a:defRPr sz="2500">
                <a:solidFill>
                  <a:schemeClr val="tx1"/>
                </a:solidFill>
                <a:latin typeface="Times"/>
              </a:defRPr>
            </a:lvl2pPr>
            <a:lvl3pPr marL="1174204" indent="-234841">
              <a:defRPr sz="2500">
                <a:solidFill>
                  <a:schemeClr val="tx1"/>
                </a:solidFill>
                <a:latin typeface="Times"/>
              </a:defRPr>
            </a:lvl3pPr>
            <a:lvl4pPr marL="1643885" indent="-234841">
              <a:defRPr sz="2500">
                <a:solidFill>
                  <a:schemeClr val="tx1"/>
                </a:solidFill>
                <a:latin typeface="Times"/>
              </a:defRPr>
            </a:lvl4pPr>
            <a:lvl5pPr marL="2113567" indent="-234841">
              <a:defRPr sz="2500">
                <a:solidFill>
                  <a:schemeClr val="tx1"/>
                </a:solidFill>
                <a:latin typeface="Times"/>
              </a:defRPr>
            </a:lvl5pPr>
            <a:lvl6pPr marL="2583249" indent="-234841" eaLnBrk="0" fontAlgn="base" hangingPunct="0">
              <a:spcBef>
                <a:spcPct val="0"/>
              </a:spcBef>
              <a:spcAft>
                <a:spcPct val="0"/>
              </a:spcAft>
              <a:defRPr sz="2500">
                <a:solidFill>
                  <a:schemeClr val="tx1"/>
                </a:solidFill>
                <a:latin typeface="Times"/>
              </a:defRPr>
            </a:lvl6pPr>
            <a:lvl7pPr marL="3052930" indent="-234841" eaLnBrk="0" fontAlgn="base" hangingPunct="0">
              <a:spcBef>
                <a:spcPct val="0"/>
              </a:spcBef>
              <a:spcAft>
                <a:spcPct val="0"/>
              </a:spcAft>
              <a:defRPr sz="2500">
                <a:solidFill>
                  <a:schemeClr val="tx1"/>
                </a:solidFill>
                <a:latin typeface="Times"/>
              </a:defRPr>
            </a:lvl7pPr>
            <a:lvl8pPr marL="3522612" indent="-234841" eaLnBrk="0" fontAlgn="base" hangingPunct="0">
              <a:spcBef>
                <a:spcPct val="0"/>
              </a:spcBef>
              <a:spcAft>
                <a:spcPct val="0"/>
              </a:spcAft>
              <a:defRPr sz="2500">
                <a:solidFill>
                  <a:schemeClr val="tx1"/>
                </a:solidFill>
                <a:latin typeface="Times"/>
              </a:defRPr>
            </a:lvl8pPr>
            <a:lvl9pPr marL="3992293" indent="-234841" eaLnBrk="0" fontAlgn="base" hangingPunct="0">
              <a:spcBef>
                <a:spcPct val="0"/>
              </a:spcBef>
              <a:spcAft>
                <a:spcPct val="0"/>
              </a:spcAft>
              <a:defRPr sz="2500">
                <a:solidFill>
                  <a:schemeClr val="tx1"/>
                </a:solidFill>
                <a:latin typeface="Times"/>
              </a:defRPr>
            </a:lvl9pPr>
          </a:lstStyle>
          <a:p>
            <a:fld id="{71B1060B-8E9B-4D1C-B816-9429ECCDBCD3}" type="slidenum">
              <a:rPr lang="en-US" sz="1200">
                <a:latin typeface="Arial" charset="0"/>
              </a:rPr>
              <a:pPr/>
              <a:t>8</a:t>
            </a:fld>
            <a:endParaRPr lang="en-US" sz="1200">
              <a:latin typeface="Arial" charset="0"/>
            </a:endParaRPr>
          </a:p>
        </p:txBody>
      </p:sp>
      <p:sp>
        <p:nvSpPr>
          <p:cNvPr id="48131" name="Rectangle 2"/>
          <p:cNvSpPr>
            <a:spLocks noGrp="1" noRot="1" noChangeAspect="1" noChangeArrowheads="1" noTextEdit="1"/>
          </p:cNvSpPr>
          <p:nvPr>
            <p:ph type="sldImg"/>
          </p:nvPr>
        </p:nvSpPr>
        <p:spPr>
          <a:xfrm>
            <a:off x="1298575" y="466725"/>
            <a:ext cx="4479925" cy="3359150"/>
          </a:xfrm>
          <a:ln/>
        </p:spPr>
      </p:sp>
      <p:sp>
        <p:nvSpPr>
          <p:cNvPr id="30724" name="Rectangle 4"/>
          <p:cNvSpPr>
            <a:spLocks noGrp="1" noChangeArrowheads="1"/>
          </p:cNvSpPr>
          <p:nvPr>
            <p:ph type="body" idx="1"/>
          </p:nvPr>
        </p:nvSpPr>
        <p:spPr>
          <a:ln/>
        </p:spPr>
        <p:txBody>
          <a:bodyPr/>
          <a:lstStyle/>
          <a:p>
            <a:pPr marL="469682" indent="-469682" eaLnBrk="1" hangingPunct="1">
              <a:defRPr/>
            </a:pPr>
            <a:r>
              <a:rPr lang="en-US" dirty="0" smtClean="0"/>
              <a:t>By-Law B2.1, Fulfillment of Purpose, requires that the Society shall:</a:t>
            </a:r>
          </a:p>
          <a:p>
            <a:pPr marL="171450" indent="-171450" eaLnBrk="1" hangingPunct="1">
              <a:buFont typeface="Arial" panose="020B0604020202020204" pitchFamily="34" charset="0"/>
              <a:buChar char="•"/>
              <a:defRPr/>
            </a:pPr>
            <a:r>
              <a:rPr lang="en-US" dirty="0" smtClean="0"/>
              <a:t>Maintain a Code of Ethics of Engineers (P15.7)</a:t>
            </a:r>
          </a:p>
          <a:p>
            <a:pPr marL="171450" indent="-171450" eaLnBrk="1" hangingPunct="1">
              <a:buFont typeface="Arial" panose="020B0604020202020204" pitchFamily="34" charset="0"/>
              <a:buChar char="•"/>
              <a:defRPr/>
            </a:pPr>
            <a:r>
              <a:rPr lang="en-US" dirty="0" smtClean="0"/>
              <a:t>Promote and encourage practice within this Code</a:t>
            </a:r>
          </a:p>
          <a:p>
            <a:pPr marL="171450" indent="-171450" eaLnBrk="1" hangingPunct="1">
              <a:buFont typeface="Arial" panose="020B0604020202020204" pitchFamily="34" charset="0"/>
              <a:buChar char="•"/>
              <a:defRPr/>
            </a:pPr>
            <a:r>
              <a:rPr lang="en-US" dirty="0" smtClean="0"/>
              <a:t>Arrange for adjudication of violations of the Code (P15.4)</a:t>
            </a:r>
          </a:p>
          <a:p>
            <a:pPr eaLnBrk="1" hangingPunct="1">
              <a:defRPr/>
            </a:pPr>
            <a:endParaRPr lang="en-US" dirty="0" smtClean="0"/>
          </a:p>
        </p:txBody>
      </p:sp>
    </p:spTree>
    <p:extLst>
      <p:ext uri="{BB962C8B-B14F-4D97-AF65-F5344CB8AC3E}">
        <p14:creationId xmlns:p14="http://schemas.microsoft.com/office/powerpoint/2010/main" val="1930882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Footer Placeholder 3"/>
          <p:cNvSpPr>
            <a:spLocks noGrp="1"/>
          </p:cNvSpPr>
          <p:nvPr>
            <p:ph type="ftr" sz="quarter" idx="10"/>
          </p:nvPr>
        </p:nvSpPr>
        <p:spPr/>
        <p:txBody>
          <a:bodyPr/>
          <a:lstStyle>
            <a:lvl1pPr>
              <a:defRPr/>
            </a:lvl1pPr>
          </a:lstStyle>
          <a:p>
            <a:pPr>
              <a:defRPr/>
            </a:pPr>
            <a:r>
              <a:rPr lang="en-US" dirty="0" smtClean="0"/>
              <a:t>ASME S&amp;C Training - Module C1. Conflict of Interest/Code of Ethics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E5F699E-FDE1-4347-BB0B-4094AD980E96}" type="slidenum">
              <a:rPr lang="en-US" smtClean="0"/>
              <a:pPr>
                <a:defRPr/>
              </a:pPr>
              <a:t>‹#›</a:t>
            </a:fld>
            <a:endParaRPr lang="en-US" dirty="0"/>
          </a:p>
        </p:txBody>
      </p:sp>
      <p:sp>
        <p:nvSpPr>
          <p:cNvPr id="6" name="Title 5"/>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794948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D396BEE7-FC42-428C-BBC7-3B07E6C660BC}" type="slidenum">
              <a:rPr lang="en-US" smtClean="0"/>
              <a:pPr>
                <a:defRPr/>
              </a:pPr>
              <a:t>‹#›</a:t>
            </a:fld>
            <a:endParaRPr lang="en-US" dirty="0"/>
          </a:p>
        </p:txBody>
      </p:sp>
      <p:sp>
        <p:nvSpPr>
          <p:cNvPr id="7" name="Title 6"/>
          <p:cNvSpPr>
            <a:spLocks noGrp="1"/>
          </p:cNvSpPr>
          <p:nvPr>
            <p:ph type="title"/>
          </p:nvPr>
        </p:nvSpPr>
        <p:spPr/>
        <p:txBody>
          <a:bodyPr/>
          <a:lstStyle/>
          <a:p>
            <a:r>
              <a:rPr lang="en-US" dirty="0" smtClean="0"/>
              <a:t>Click to edit Master title style</a:t>
            </a:r>
            <a:endParaRPr lang="en-US" dirty="0"/>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26623186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42460757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3"/>
          <p:cNvSpPr>
            <a:spLocks noGrp="1"/>
          </p:cNvSpPr>
          <p:nvPr>
            <p:ph type="sldNum" sz="quarter" idx="11"/>
          </p:nvPr>
        </p:nvSpPr>
        <p:spPr/>
        <p:txBody>
          <a:bodyPr/>
          <a:lstStyle/>
          <a:p>
            <a:pPr>
              <a:defRPr/>
            </a:pPr>
            <a:fld id="{EE5F699E-FDE1-4347-BB0B-4094AD980E96}" type="slidenum">
              <a:rPr lang="en-US" smtClean="0"/>
              <a:pPr>
                <a:defRPr/>
              </a:pPr>
              <a:t>‹#›</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15728666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1"/>
          </p:nvPr>
        </p:nvSpPr>
        <p:spPr/>
        <p:txBody>
          <a:bodyPr/>
          <a:lstStyle>
            <a:lvl1pPr>
              <a:defRPr/>
            </a:lvl1pPr>
          </a:lstStyle>
          <a:p>
            <a:pPr>
              <a:defRPr/>
            </a:pPr>
            <a:fld id="{4CEA6C4C-B6F7-4813-8894-D9C6F3C9CCBD}" type="slidenum">
              <a:rPr lang="en-US" smtClean="0"/>
              <a:pPr>
                <a:defRPr/>
              </a:pPr>
              <a:t>‹#›</a:t>
            </a:fld>
            <a:endParaRPr lang="en-US"/>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155104046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7"/>
          <p:cNvSpPr>
            <a:spLocks noGrp="1"/>
          </p:cNvSpPr>
          <p:nvPr>
            <p:ph type="sldNum" sz="quarter" idx="11"/>
          </p:nvPr>
        </p:nvSpPr>
        <p:spPr/>
        <p:txBody>
          <a:bodyPr/>
          <a:lstStyle>
            <a:lvl1pPr>
              <a:defRPr/>
            </a:lvl1pPr>
          </a:lstStyle>
          <a:p>
            <a:pPr>
              <a:defRPr/>
            </a:pPr>
            <a:fld id="{BC5426B1-570D-4F9C-ADCA-396445C08367}" type="slidenum">
              <a:rPr lang="en-US" smtClean="0"/>
              <a:pPr>
                <a:defRPr/>
              </a:pPr>
              <a:t>‹#›</a:t>
            </a:fld>
            <a:endParaRPr lang="en-US"/>
          </a:p>
        </p:txBody>
      </p:sp>
      <p:sp>
        <p:nvSpPr>
          <p:cNvPr id="10"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4151991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Slide Number Placeholder 3"/>
          <p:cNvSpPr>
            <a:spLocks noGrp="1"/>
          </p:cNvSpPr>
          <p:nvPr>
            <p:ph type="sldNum" sz="quarter" idx="11"/>
          </p:nvPr>
        </p:nvSpPr>
        <p:spPr/>
        <p:txBody>
          <a:bodyPr/>
          <a:lstStyle>
            <a:lvl1pPr>
              <a:defRPr/>
            </a:lvl1pPr>
          </a:lstStyle>
          <a:p>
            <a:pPr>
              <a:defRPr/>
            </a:pPr>
            <a:fld id="{4D09D65D-A295-48F3-8FED-7972DE7BB96D}" type="slidenum">
              <a:rPr lang="en-US" smtClean="0"/>
              <a:pPr>
                <a:defRPr/>
              </a:pPr>
              <a:t>‹#›</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24235809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5"/>
          <p:cNvSpPr>
            <a:spLocks noGrp="1"/>
          </p:cNvSpPr>
          <p:nvPr>
            <p:ph type="sldNum" sz="quarter" idx="11"/>
          </p:nvPr>
        </p:nvSpPr>
        <p:spPr/>
        <p:txBody>
          <a:bodyPr/>
          <a:lstStyle>
            <a:lvl1pPr>
              <a:defRPr/>
            </a:lvl1pPr>
          </a:lstStyle>
          <a:p>
            <a:pPr>
              <a:defRPr/>
            </a:pPr>
            <a:fld id="{EBFF8398-DA5E-4E70-BCDD-A05E73388BA8}" type="slidenum">
              <a:rPr lang="en-US" smtClean="0"/>
              <a:pPr>
                <a:defRPr/>
              </a:pPr>
              <a:t>‹#›</a:t>
            </a:fld>
            <a:endParaRPr lang="en-US"/>
          </a:p>
        </p:txBody>
      </p:sp>
      <p:sp>
        <p:nvSpPr>
          <p:cNvPr id="9"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20982054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dirty="0"/>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1887189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dirty="0" smtClean="0"/>
              <a:t>ASME S&amp;C Training - Module C1. Conflict of Interest/Code of Ethics </a:t>
            </a:r>
            <a:endParaRPr lang="en-US" dirty="0"/>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EE5F699E-FDE1-4347-BB0B-4094AD980E96}" type="slidenum">
              <a:rPr lang="en-US" smtClean="0"/>
              <a:pPr>
                <a:defRPr/>
              </a:pPr>
              <a:t>‹#›</a:t>
            </a:fld>
            <a:endParaRPr lang="en-US" dirty="0"/>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userDrawn="1"/>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smtClean="0">
                <a:solidFill>
                  <a:srgbClr val="003399"/>
                </a:solidFill>
                <a:latin typeface="Arial" panose="020B0604020202020204" pitchFamily="34" charset="0"/>
                <a:cs typeface="Arial" panose="020B0604020202020204" pitchFamily="34" charset="0"/>
              </a:rPr>
              <a:t>Page</a:t>
            </a:r>
            <a:endParaRPr lang="en-US" sz="1200" dirty="0">
              <a:solidFill>
                <a:srgbClr val="003399"/>
              </a:solidFill>
              <a:latin typeface="Arial" panose="020B0604020202020204" pitchFamily="34" charset="0"/>
              <a:cs typeface="Arial" panose="020B0604020202020204" pitchFamily="34" charset="0"/>
            </a:endParaRPr>
          </a:p>
        </p:txBody>
      </p:sp>
      <p:sp>
        <p:nvSpPr>
          <p:cNvPr id="9" name="TextBox 8"/>
          <p:cNvSpPr txBox="1"/>
          <p:nvPr/>
        </p:nvSpPr>
        <p:spPr>
          <a:xfrm>
            <a:off x="328919" y="6574908"/>
            <a:ext cx="967765" cy="184666"/>
          </a:xfrm>
          <a:prstGeom prst="rect">
            <a:avLst/>
          </a:prstGeom>
          <a:noFill/>
        </p:spPr>
        <p:txBody>
          <a:bodyPr wrap="none" lIns="0" tIns="0" rIns="0" bIns="0" rtlCol="0">
            <a:spAutoFit/>
          </a:bodyPr>
          <a:lstStyle/>
          <a:p>
            <a:r>
              <a:rPr lang="en-US" sz="1200" dirty="0">
                <a:solidFill>
                  <a:srgbClr val="003399"/>
                </a:solidFill>
                <a:latin typeface="Arial" panose="020B0604020202020204" pitchFamily="34" charset="0"/>
                <a:ea typeface="Tahoma" panose="020B0604030504040204" pitchFamily="34" charset="0"/>
                <a:cs typeface="Arial" panose="020B0604020202020204" pitchFamily="34" charset="0"/>
              </a:rPr>
              <a:t>© ASME </a:t>
            </a:r>
            <a:r>
              <a:rPr lang="en-US" sz="1200" dirty="0" smtClean="0">
                <a:solidFill>
                  <a:srgbClr val="003399"/>
                </a:solidFill>
                <a:latin typeface="Arial" panose="020B0604020202020204" pitchFamily="34" charset="0"/>
                <a:ea typeface="Tahoma" panose="020B0604030504040204" pitchFamily="34" charset="0"/>
                <a:cs typeface="Arial" panose="020B0604020202020204" pitchFamily="34" charset="0"/>
              </a:rPr>
              <a:t>2018</a:t>
            </a:r>
            <a:endParaRPr lang="en-US" sz="1200" dirty="0">
              <a:solidFill>
                <a:srgbClr val="003399"/>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344565314"/>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7" r:id="rId3"/>
    <p:sldLayoutId id="2147483798" r:id="rId4"/>
    <p:sldLayoutId id="2147483799" r:id="rId5"/>
    <p:sldLayoutId id="2147483800" r:id="rId6"/>
    <p:sldLayoutId id="2147483801" r:id="rId7"/>
    <p:sldLayoutId id="2147483803" r:id="rId8"/>
    <p:sldLayoutId id="2147483817" r:id="rId9"/>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4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asme.org/about-asme/governance/asme-constitution-and-by-law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s://cstools.asme.org/csconnect/FileUpload.cfm?View=yes&amp;ID=7614" TargetMode="External"/><Relationship Id="rId4" Type="http://schemas.openxmlformats.org/officeDocument/2006/relationships/hyperlink" Target="http://www.asme.org/about-asme/governance/asme-society-policie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896112" y="4681728"/>
            <a:ext cx="7315200" cy="1371600"/>
          </a:xfrm>
        </p:spPr>
        <p:txBody>
          <a:bodyPr/>
          <a:lstStyle/>
          <a:p>
            <a:r>
              <a:rPr lang="en-US" dirty="0"/>
              <a:t>Module C</a:t>
            </a:r>
            <a:r>
              <a:rPr lang="en-US" dirty="0" smtClean="0"/>
              <a:t> </a:t>
            </a:r>
            <a:r>
              <a:rPr lang="en-US" dirty="0"/>
              <a:t>– </a:t>
            </a:r>
            <a:r>
              <a:rPr lang="en-US" dirty="0" smtClean="0"/>
              <a:t>Legal</a:t>
            </a:r>
            <a:endParaRPr lang="en-US" dirty="0"/>
          </a:p>
          <a:p>
            <a:r>
              <a:rPr lang="en-US" dirty="0"/>
              <a:t>C1. Conflict </a:t>
            </a:r>
            <a:r>
              <a:rPr lang="en-US" dirty="0" smtClean="0"/>
              <a:t>of </a:t>
            </a:r>
            <a:r>
              <a:rPr lang="en-US" dirty="0"/>
              <a:t>Interest/Code o</a:t>
            </a:r>
            <a:r>
              <a:rPr lang="en-US" dirty="0" smtClean="0"/>
              <a:t>f </a:t>
            </a:r>
            <a:r>
              <a:rPr lang="en-US" dirty="0"/>
              <a:t>Ethics</a:t>
            </a:r>
          </a:p>
        </p:txBody>
      </p:sp>
      <p:sp>
        <p:nvSpPr>
          <p:cNvPr id="6" name="Title 5"/>
          <p:cNvSpPr>
            <a:spLocks noGrp="1"/>
          </p:cNvSpPr>
          <p:nvPr>
            <p:ph type="title"/>
          </p:nvPr>
        </p:nvSpPr>
        <p:spPr>
          <a:xfrm>
            <a:off x="914400" y="2743200"/>
            <a:ext cx="7315200" cy="1371600"/>
          </a:xfrm>
        </p:spPr>
        <p:txBody>
          <a:bodyPr/>
          <a:lstStyle/>
          <a:p>
            <a:r>
              <a:rPr lang="en-US" b="1" dirty="0">
                <a:latin typeface="Arial" panose="020B0604020202020204" pitchFamily="34" charset="0"/>
                <a:cs typeface="Arial" panose="020B0604020202020204" pitchFamily="34" charset="0"/>
              </a:rPr>
              <a:t>Standards and Certification Training</a:t>
            </a:r>
            <a:r>
              <a:rPr lang="en-US" sz="2800" b="1" dirty="0">
                <a:solidFill>
                  <a:srgbClr val="000099"/>
                </a:solidFill>
                <a:latin typeface="Arial" panose="020B0604020202020204" pitchFamily="34" charset="0"/>
                <a:cs typeface="Arial" panose="020B0604020202020204" pitchFamily="34" charset="0"/>
              </a:rPr>
              <a:t/>
            </a:r>
            <a:br>
              <a:rPr lang="en-US" sz="2800" b="1" dirty="0">
                <a:solidFill>
                  <a:srgbClr val="000099"/>
                </a:solidFill>
                <a:latin typeface="Arial" panose="020B0604020202020204" pitchFamily="34" charset="0"/>
                <a:cs typeface="Arial" panose="020B0604020202020204" pitchFamily="34" charset="0"/>
              </a:rPr>
            </a:br>
            <a:endParaRPr lang="en-US" sz="2800" b="1" dirty="0">
              <a:solidFill>
                <a:srgbClr val="000099"/>
              </a:solidFill>
              <a:latin typeface="Arial" panose="020B0604020202020204" pitchFamily="34" charset="0"/>
              <a:cs typeface="Arial" panose="020B0604020202020204" pitchFamily="34" charset="0"/>
            </a:endParaRPr>
          </a:p>
        </p:txBody>
      </p:sp>
      <p:pic>
        <p:nvPicPr>
          <p:cNvPr id="9"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5808" y="342899"/>
            <a:ext cx="3072384" cy="1831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888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dirty="0" smtClean="0">
                <a:latin typeface="Arial" panose="020B0604020202020204" pitchFamily="34" charset="0"/>
                <a:cs typeface="Arial" panose="020B0604020202020204" pitchFamily="34" charset="0"/>
              </a:rPr>
              <a:t>Ethics</a:t>
            </a:r>
          </a:p>
          <a:p>
            <a:pPr marL="914400" lvl="1" eaLnBrk="1" hangingPunct="1"/>
            <a:r>
              <a:rPr lang="en-US" sz="2000" dirty="0" smtClean="0">
                <a:latin typeface="Arial" panose="020B0604020202020204" pitchFamily="34" charset="0"/>
                <a:cs typeface="Arial" panose="020B0604020202020204" pitchFamily="34" charset="0"/>
              </a:rPr>
              <a:t>Society Policy P-15.7</a:t>
            </a:r>
            <a:endParaRPr lang="en-US" dirty="0" smtClean="0">
              <a:latin typeface="Arial" panose="020B0604020202020204" pitchFamily="34" charset="0"/>
              <a:cs typeface="Arial" panose="020B0604020202020204" pitchFamily="34" charset="0"/>
            </a:endParaRPr>
          </a:p>
          <a:p>
            <a:pPr marL="457200" indent="-457200" eaLnBrk="1" hangingPunct="1"/>
            <a:r>
              <a:rPr lang="en-US" sz="2400" dirty="0" smtClean="0">
                <a:latin typeface="Arial" panose="020B0604020202020204" pitchFamily="34" charset="0"/>
                <a:cs typeface="Arial" panose="020B0604020202020204" pitchFamily="34" charset="0"/>
              </a:rPr>
              <a:t>Conflicts of Interest</a:t>
            </a:r>
          </a:p>
          <a:p>
            <a:pPr marL="914400" lvl="1" eaLnBrk="1" hangingPunct="1"/>
            <a:r>
              <a:rPr lang="en-US" sz="2000" dirty="0" smtClean="0">
                <a:latin typeface="Arial" panose="020B0604020202020204" pitchFamily="34" charset="0"/>
                <a:cs typeface="Arial" panose="020B0604020202020204" pitchFamily="34" charset="0"/>
              </a:rPr>
              <a:t>Society Policy P-15.8</a:t>
            </a:r>
            <a:endParaRPr lang="en-US" dirty="0" smtClean="0">
              <a:latin typeface="Arial" panose="020B0604020202020204" pitchFamily="34" charset="0"/>
              <a:cs typeface="Arial" panose="020B0604020202020204" pitchFamily="34" charset="0"/>
            </a:endParaRPr>
          </a:p>
          <a:p>
            <a:pPr marL="457200" indent="-457200" eaLnBrk="1" hangingPunct="1"/>
            <a:r>
              <a:rPr lang="en-US" sz="2400" dirty="0" smtClean="0">
                <a:latin typeface="Arial" panose="020B0604020202020204" pitchFamily="34" charset="0"/>
                <a:cs typeface="Arial" panose="020B0604020202020204" pitchFamily="34" charset="0"/>
              </a:rPr>
              <a:t>Each will be examined in greater depth later in this presentation</a:t>
            </a:r>
          </a:p>
        </p:txBody>
      </p:sp>
      <p:sp>
        <p:nvSpPr>
          <p:cNvPr id="12292"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ASME POLICIES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9</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5"/>
          <p:cNvSpPr>
            <a:spLocks noGrp="1" noChangeArrowheads="1"/>
          </p:cNvSpPr>
          <p:nvPr>
            <p:ph idx="1"/>
          </p:nvPr>
        </p:nvSpPr>
        <p:spPr>
          <a:xfrm>
            <a:off x="457200" y="118872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defRPr/>
            </a:pPr>
            <a:r>
              <a:rPr lang="en-US" sz="2400" dirty="0">
                <a:latin typeface="Arial" panose="020B0604020202020204" pitchFamily="34" charset="0"/>
                <a:cs typeface="Arial" panose="020B0604020202020204" pitchFamily="34" charset="0"/>
              </a:rPr>
              <a:t>Participation Acknowledgement Form </a:t>
            </a:r>
            <a:r>
              <a:rPr lang="en-US" sz="2400" dirty="0" smtClean="0">
                <a:latin typeface="Arial" panose="020B0604020202020204" pitchFamily="34" charset="0"/>
                <a:cs typeface="Arial" panose="020B0604020202020204" pitchFamily="34" charset="0"/>
              </a:rPr>
              <a:t>(PAF Form)</a:t>
            </a:r>
          </a:p>
          <a:p>
            <a:pPr marL="971550" lvl="1" indent="-342900" eaLnBrk="1" hangingPunct="1">
              <a:defRPr/>
            </a:pPr>
            <a:r>
              <a:rPr lang="en-US" sz="2000" dirty="0" smtClean="0">
                <a:latin typeface="Arial" panose="020B0604020202020204" pitchFamily="34" charset="0"/>
                <a:cs typeface="Arial" panose="020B0604020202020204" pitchFamily="34" charset="0"/>
              </a:rPr>
              <a:t>ASME committee members must formally agree to comply with the Society policies noted on the PAF form including:</a:t>
            </a:r>
          </a:p>
          <a:p>
            <a:pPr marL="1314450" lvl="2" eaLnBrk="1" hangingPunct="1">
              <a:defRPr/>
            </a:pPr>
            <a:r>
              <a:rPr lang="en-US" dirty="0" smtClean="0">
                <a:latin typeface="Arial" panose="020B0604020202020204" pitchFamily="34" charset="0"/>
                <a:cs typeface="Arial" panose="020B0604020202020204" pitchFamily="34" charset="0"/>
              </a:rPr>
              <a:t>Society Policy P-15.7, Ethics </a:t>
            </a:r>
          </a:p>
          <a:p>
            <a:pPr marL="1314450" lvl="2" eaLnBrk="1" hangingPunct="1">
              <a:defRPr/>
            </a:pPr>
            <a:r>
              <a:rPr lang="en-US" dirty="0" smtClean="0">
                <a:latin typeface="Arial" panose="020B0604020202020204" pitchFamily="34" charset="0"/>
                <a:cs typeface="Arial" panose="020B0604020202020204" pitchFamily="34" charset="0"/>
              </a:rPr>
              <a:t>Society Policy P-15.8, Conflicts of Interest</a:t>
            </a:r>
          </a:p>
          <a:p>
            <a:pPr marL="971550" lvl="1" indent="-342900" eaLnBrk="1" hangingPunct="1">
              <a:defRPr/>
            </a:pPr>
            <a:r>
              <a:rPr lang="en-US" sz="2000" dirty="0" smtClean="0">
                <a:latin typeface="Arial" panose="020B0604020202020204" pitchFamily="34" charset="0"/>
                <a:cs typeface="Arial" panose="020B0604020202020204" pitchFamily="34" charset="0"/>
              </a:rPr>
              <a:t>Without a signed form, a member may not be appointed </a:t>
            </a:r>
          </a:p>
          <a:p>
            <a:pPr marL="457200" indent="-457200" eaLnBrk="1" hangingPunct="1">
              <a:defRPr/>
            </a:pPr>
            <a:r>
              <a:rPr lang="en-US" sz="2400" dirty="0" smtClean="0">
                <a:latin typeface="Arial" panose="020B0604020202020204" pitchFamily="34" charset="0"/>
                <a:cs typeface="Arial" panose="020B0604020202020204" pitchFamily="34" charset="0"/>
              </a:rPr>
              <a:t>Adhere to Society Policies</a:t>
            </a:r>
          </a:p>
          <a:p>
            <a:pPr marL="971550" lvl="1" indent="-342900" eaLnBrk="1" hangingPunct="1">
              <a:defRPr/>
            </a:pPr>
            <a:r>
              <a:rPr lang="en-US" sz="2000" dirty="0" smtClean="0">
                <a:latin typeface="Arial" panose="020B0604020202020204" pitchFamily="34" charset="0"/>
                <a:cs typeface="Arial" panose="020B0604020202020204" pitchFamily="34" charset="0"/>
              </a:rPr>
              <a:t>ASME volunteers have the responsibility for assuring their adherence to these Society Policies</a:t>
            </a:r>
          </a:p>
          <a:p>
            <a:pPr marL="971550" lvl="1" indent="-342900" eaLnBrk="1" hangingPunct="1">
              <a:defRPr/>
            </a:pPr>
            <a:r>
              <a:rPr lang="en-US" sz="2000" dirty="0" smtClean="0">
                <a:latin typeface="Arial" panose="020B0604020202020204" pitchFamily="34" charset="0"/>
                <a:cs typeface="Arial" panose="020B0604020202020204" pitchFamily="34" charset="0"/>
              </a:rPr>
              <a:t>ASME staff oversees committee members</a:t>
            </a:r>
          </a:p>
        </p:txBody>
      </p:sp>
      <p:sp>
        <p:nvSpPr>
          <p:cNvPr id="13316"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OBLIGATIONS OF COMMITTEE MEMBERS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10</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12447" y="1189038"/>
            <a:ext cx="5119105" cy="4846637"/>
          </a:xfrm>
          <a:extLs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3316"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ASME PARTICIPATION ACKNOWLEDGEMENT FORM</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11</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2293162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4"/>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dirty="0" smtClean="0">
                <a:latin typeface="Arial" panose="020B0604020202020204" pitchFamily="34" charset="0"/>
                <a:cs typeface="Arial" panose="020B0604020202020204" pitchFamily="34" charset="0"/>
              </a:rPr>
              <a:t>ASME Ethics Committee</a:t>
            </a:r>
          </a:p>
          <a:p>
            <a:pPr marL="800100" lvl="1" indent="-228600" eaLnBrk="1" hangingPunct="1"/>
            <a:r>
              <a:rPr lang="en-US" sz="2000" dirty="0" smtClean="0">
                <a:latin typeface="Arial" panose="020B0604020202020204" pitchFamily="34" charset="0"/>
                <a:cs typeface="Arial" panose="020B0604020202020204" pitchFamily="34" charset="0"/>
              </a:rPr>
              <a:t>This committee is under the Committee of Past Presidents</a:t>
            </a:r>
          </a:p>
          <a:p>
            <a:pPr marL="800100" lvl="1" indent="-228600" eaLnBrk="1" hangingPunct="1"/>
            <a:r>
              <a:rPr lang="en-US" sz="2000" dirty="0" smtClean="0">
                <a:latin typeface="Arial" panose="020B0604020202020204" pitchFamily="34" charset="0"/>
                <a:cs typeface="Arial" panose="020B0604020202020204" pitchFamily="34" charset="0"/>
              </a:rPr>
              <a:t>Provides oversight of professional practice and ethics</a:t>
            </a:r>
          </a:p>
          <a:p>
            <a:pPr marL="457200" indent="-457200" eaLnBrk="1" hangingPunct="1"/>
            <a:r>
              <a:rPr lang="en-US" sz="2400" dirty="0" smtClean="0">
                <a:latin typeface="Arial" panose="020B0604020202020204" pitchFamily="34" charset="0"/>
                <a:cs typeface="Arial" panose="020B0604020202020204" pitchFamily="34" charset="0"/>
              </a:rPr>
              <a:t>Authority</a:t>
            </a:r>
          </a:p>
          <a:p>
            <a:pPr marL="800100" lvl="1" indent="-228600" eaLnBrk="1" hangingPunct="1"/>
            <a:r>
              <a:rPr lang="en-US" sz="2000" dirty="0" smtClean="0">
                <a:latin typeface="Arial" panose="020B0604020202020204" pitchFamily="34" charset="0"/>
                <a:cs typeface="Arial" panose="020B0604020202020204" pitchFamily="34" charset="0"/>
              </a:rPr>
              <a:t>To review questions of ethics and conflict of interest and render opinions</a:t>
            </a:r>
          </a:p>
          <a:p>
            <a:pPr marL="800100" lvl="1" indent="-228600" eaLnBrk="1" hangingPunct="1"/>
            <a:r>
              <a:rPr lang="en-US" sz="2000" dirty="0" smtClean="0">
                <a:latin typeface="Arial" panose="020B0604020202020204" pitchFamily="34" charset="0"/>
                <a:cs typeface="Arial" panose="020B0604020202020204" pitchFamily="34" charset="0"/>
              </a:rPr>
              <a:t>May issue letter of warning or admonishment</a:t>
            </a:r>
          </a:p>
          <a:p>
            <a:pPr marL="800100" lvl="1" indent="-228600" eaLnBrk="1" hangingPunct="1"/>
            <a:r>
              <a:rPr lang="en-US" sz="2000" dirty="0" smtClean="0">
                <a:latin typeface="Arial" panose="020B0604020202020204" pitchFamily="34" charset="0"/>
                <a:cs typeface="Arial" panose="020B0604020202020204" pitchFamily="34" charset="0"/>
              </a:rPr>
              <a:t>May refer matters to Executive Director and request that a hearing be conducted</a:t>
            </a:r>
          </a:p>
          <a:p>
            <a:pPr marL="800100" lvl="1" indent="-228600" eaLnBrk="1" hangingPunct="1"/>
            <a:r>
              <a:rPr lang="en-US" sz="2000" dirty="0" smtClean="0">
                <a:latin typeface="Arial" panose="020B0604020202020204" pitchFamily="34" charset="0"/>
                <a:cs typeface="Arial" panose="020B0604020202020204" pitchFamily="34" charset="0"/>
              </a:rPr>
              <a:t>The procedure for the adjudication of alleged violations of the Ethics code can be found in P-15.4 Ethical Conduct Violation Procedures</a:t>
            </a:r>
          </a:p>
        </p:txBody>
      </p:sp>
      <p:sp>
        <p:nvSpPr>
          <p:cNvPr id="15364" name="Rectangle 2"/>
          <p:cNvSpPr>
            <a:spLocks noGrp="1" noChangeArrowheads="1"/>
          </p:cNvSpPr>
          <p:nvPr>
            <p:ph type="title"/>
          </p:nvPr>
        </p:nvSpPr>
        <p:spPr>
          <a:xfrm>
            <a:off x="228600" y="274638"/>
            <a:ext cx="8686800" cy="457200"/>
          </a:xfrm>
        </p:spPr>
        <p:txBody>
          <a:bodyPr/>
          <a:lstStyle/>
          <a:p>
            <a:pPr eaLnBrk="1" hangingPunct="1"/>
            <a:r>
              <a:rPr lang="en-US" sz="3200" b="1" dirty="0" smtClean="0">
                <a:latin typeface="Arial" panose="020B0604020202020204" pitchFamily="34" charset="0"/>
                <a:cs typeface="Arial" panose="020B0604020202020204" pitchFamily="34" charset="0"/>
              </a:rPr>
              <a:t>ENFORCEMENT OF ETHICAL OBLIGATIONS OF COMMITTEE MEMBERS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12</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2849880"/>
            <a:ext cx="7315200" cy="1158240"/>
          </a:xfrm>
        </p:spPr>
        <p:txBody>
          <a:bodyPr/>
          <a:lstStyle/>
          <a:p>
            <a:r>
              <a:rPr lang="en-US" sz="3600" b="1" dirty="0">
                <a:latin typeface="Arial" panose="020B0604020202020204" pitchFamily="34" charset="0"/>
                <a:cs typeface="Arial" panose="020B0604020202020204" pitchFamily="34" charset="0"/>
              </a:rPr>
              <a:t>II. SOCIETY POLICY P-15.7</a:t>
            </a:r>
            <a:br>
              <a:rPr lang="en-US" sz="3600" b="1" dirty="0">
                <a:latin typeface="Arial" panose="020B0604020202020204" pitchFamily="34" charset="0"/>
                <a:cs typeface="Arial" panose="020B0604020202020204" pitchFamily="34" charset="0"/>
              </a:rPr>
            </a:br>
            <a:r>
              <a:rPr lang="en-US" sz="3600" b="1" dirty="0" smtClean="0">
                <a:latin typeface="Arial" panose="020B0604020202020204" pitchFamily="34" charset="0"/>
                <a:cs typeface="Arial" panose="020B0604020202020204" pitchFamily="34" charset="0"/>
              </a:rPr>
              <a:t>ETHICS</a:t>
            </a:r>
            <a:endParaRPr lang="en-US" sz="36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1"/>
          </p:nvPr>
        </p:nvSpPr>
        <p:spPr/>
        <p:txBody>
          <a:bodyPr/>
          <a:lstStyle/>
          <a:p>
            <a:pPr>
              <a:defRPr/>
            </a:pPr>
            <a:fld id="{D396BEE7-FC42-428C-BBC7-3B07E6C660BC}" type="slidenum">
              <a:rPr lang="en-US" smtClean="0"/>
              <a:pPr>
                <a:defRPr/>
              </a:pPr>
              <a:t>13</a:t>
            </a:fld>
            <a:endParaRPr lang="en-US"/>
          </a:p>
        </p:txBody>
      </p:sp>
      <p:sp>
        <p:nvSpPr>
          <p:cNvPr id="5"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2352326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0" indent="0" eaLnBrk="1" hangingPunct="1">
              <a:buFontTx/>
              <a:buNone/>
            </a:pPr>
            <a:r>
              <a:rPr lang="en-US" sz="2400" dirty="0" smtClean="0">
                <a:latin typeface="Arial" panose="020B0604020202020204" pitchFamily="34" charset="0"/>
                <a:cs typeface="Arial" panose="020B0604020202020204" pitchFamily="34" charset="0"/>
              </a:rPr>
              <a:t>Society Policy 15.7 Ethics contains the Code of Ethics of Engineers consisting of:</a:t>
            </a:r>
          </a:p>
          <a:p>
            <a:pPr marL="685800" lvl="1" indent="-341313"/>
            <a:r>
              <a:rPr lang="en-US" sz="2000" dirty="0" smtClean="0">
                <a:latin typeface="Arial" panose="020B0604020202020204" pitchFamily="34" charset="0"/>
                <a:cs typeface="Arial" panose="020B0604020202020204" pitchFamily="34" charset="0"/>
              </a:rPr>
              <a:t>The Fundamental Principles</a:t>
            </a:r>
          </a:p>
          <a:p>
            <a:pPr marL="685800" lvl="1" indent="-341313"/>
            <a:r>
              <a:rPr lang="en-US" sz="2000" dirty="0" smtClean="0">
                <a:latin typeface="Arial" panose="020B0604020202020204" pitchFamily="34" charset="0"/>
                <a:cs typeface="Arial" panose="020B0604020202020204" pitchFamily="34" charset="0"/>
              </a:rPr>
              <a:t>The Fundamental Canons</a:t>
            </a:r>
          </a:p>
        </p:txBody>
      </p:sp>
      <p:sp>
        <p:nvSpPr>
          <p:cNvPr id="17412" name="Rectangle 2"/>
          <p:cNvSpPr>
            <a:spLocks noGrp="1" noChangeArrowheads="1"/>
          </p:cNvSpPr>
          <p:nvPr>
            <p:ph type="title"/>
          </p:nvPr>
        </p:nvSpPr>
        <p:spPr>
          <a:xfrm>
            <a:off x="914400" y="274320"/>
            <a:ext cx="7315200" cy="457200"/>
          </a:xfrm>
        </p:spPr>
        <p:txBody>
          <a:bodyPr/>
          <a:lstStyle/>
          <a:p>
            <a:r>
              <a:rPr lang="en-US" b="1" dirty="0" smtClean="0">
                <a:latin typeface="Arial" panose="020B0604020202020204" pitchFamily="34" charset="0"/>
                <a:cs typeface="Arial" panose="020B0604020202020204" pitchFamily="34" charset="0"/>
              </a:rPr>
              <a:t>SOCIETY </a:t>
            </a:r>
            <a:r>
              <a:rPr lang="en-US" b="1" dirty="0">
                <a:latin typeface="Arial" panose="020B0604020202020204" pitchFamily="34" charset="0"/>
                <a:cs typeface="Arial" panose="020B0604020202020204" pitchFamily="34" charset="0"/>
              </a:rPr>
              <a:t>POLICY </a:t>
            </a:r>
            <a:r>
              <a:rPr lang="en-US" b="1" dirty="0" smtClean="0">
                <a:latin typeface="Arial" panose="020B0604020202020204" pitchFamily="34" charset="0"/>
                <a:cs typeface="Arial" panose="020B0604020202020204" pitchFamily="34" charset="0"/>
              </a:rPr>
              <a:t>P-15.7</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14</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7"/>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0" indent="0" eaLnBrk="1" hangingPunct="1">
              <a:buFontTx/>
              <a:buNone/>
            </a:pPr>
            <a:r>
              <a:rPr lang="en-US" sz="2400" dirty="0" smtClean="0">
                <a:latin typeface="Arial" panose="020B0604020202020204" pitchFamily="34" charset="0"/>
                <a:cs typeface="Arial" panose="020B0604020202020204" pitchFamily="34" charset="0"/>
              </a:rPr>
              <a:t>Engineers uphold and advance the integrity, honor and dignity of the profession by:</a:t>
            </a:r>
          </a:p>
          <a:p>
            <a:pPr marL="962025" lvl="1" indent="-514350" eaLnBrk="1" hangingPunct="1">
              <a:buFont typeface="Arial" panose="020B0604020202020204" pitchFamily="34" charset="0"/>
              <a:buChar char="•"/>
            </a:pPr>
            <a:r>
              <a:rPr lang="en-US" sz="2000" dirty="0" smtClean="0">
                <a:latin typeface="Arial" panose="020B0604020202020204" pitchFamily="34" charset="0"/>
                <a:cs typeface="Arial" panose="020B0604020202020204" pitchFamily="34" charset="0"/>
              </a:rPr>
              <a:t>Using their knowledge and skill for the enhancement of human welfare</a:t>
            </a:r>
          </a:p>
          <a:p>
            <a:pPr marL="962025" lvl="1" indent="-514350" eaLnBrk="1" hangingPunct="1">
              <a:buFont typeface="Arial" panose="020B0604020202020204" pitchFamily="34" charset="0"/>
              <a:buChar char="•"/>
            </a:pPr>
            <a:r>
              <a:rPr lang="en-US" sz="2000" dirty="0" smtClean="0">
                <a:latin typeface="Arial" panose="020B0604020202020204" pitchFamily="34" charset="0"/>
                <a:cs typeface="Arial" panose="020B0604020202020204" pitchFamily="34" charset="0"/>
              </a:rPr>
              <a:t>Being honest and impartial, and serving with fidelity their clients (including their employers) and the public; and</a:t>
            </a:r>
          </a:p>
          <a:p>
            <a:pPr marL="962025" lvl="1" indent="-514350" eaLnBrk="1" hangingPunct="1">
              <a:buFont typeface="Arial" panose="020B0604020202020204" pitchFamily="34" charset="0"/>
              <a:buChar char="•"/>
            </a:pPr>
            <a:r>
              <a:rPr lang="en-US" sz="2000" dirty="0" smtClean="0">
                <a:latin typeface="Arial" panose="020B0604020202020204" pitchFamily="34" charset="0"/>
                <a:cs typeface="Arial" panose="020B0604020202020204" pitchFamily="34" charset="0"/>
              </a:rPr>
              <a:t>Striving to increase competence and prestige of the engineering profession</a:t>
            </a:r>
            <a:r>
              <a:rPr lang="en-US" sz="2000" dirty="0" smtClean="0">
                <a:solidFill>
                  <a:srgbClr val="FFFF00"/>
                </a:solidFill>
                <a:latin typeface="Arial" panose="020B0604020202020204" pitchFamily="34" charset="0"/>
                <a:cs typeface="Arial" panose="020B0604020202020204" pitchFamily="34" charset="0"/>
              </a:rPr>
              <a:t> </a:t>
            </a:r>
          </a:p>
        </p:txBody>
      </p:sp>
      <p:sp>
        <p:nvSpPr>
          <p:cNvPr id="18436" name="Rectangle 5"/>
          <p:cNvSpPr>
            <a:spLocks noGrp="1" noChangeArrowheads="1"/>
          </p:cNvSpPr>
          <p:nvPr>
            <p:ph type="title"/>
          </p:nvPr>
        </p:nvSpPr>
        <p:spPr>
          <a:xfrm>
            <a:off x="228600" y="274638"/>
            <a:ext cx="86868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r>
              <a:rPr lang="en-US" b="1" dirty="0" smtClean="0">
                <a:latin typeface="Arial" panose="020B0604020202020204" pitchFamily="34" charset="0"/>
                <a:cs typeface="Arial" panose="020B0604020202020204" pitchFamily="34" charset="0"/>
              </a:rPr>
              <a:t>SOCIETY </a:t>
            </a:r>
            <a:r>
              <a:rPr lang="en-US" b="1" dirty="0">
                <a:latin typeface="Arial" panose="020B0604020202020204" pitchFamily="34" charset="0"/>
                <a:cs typeface="Arial" panose="020B0604020202020204" pitchFamily="34" charset="0"/>
              </a:rPr>
              <a:t>POLICY P-15.7</a:t>
            </a:r>
            <a:br>
              <a:rPr lang="en-US" b="1" dirty="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FUNDAMENTAL PRINCIPLES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15</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13"/>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09588" indent="-457200">
              <a:buFont typeface="+mj-lt"/>
              <a:buAutoNum type="arabicPeriod"/>
            </a:pPr>
            <a:r>
              <a:rPr lang="en-US" sz="2400" dirty="0" smtClean="0">
                <a:latin typeface="Arial" panose="020B0604020202020204" pitchFamily="34" charset="0"/>
                <a:cs typeface="Arial" panose="020B0604020202020204" pitchFamily="34" charset="0"/>
              </a:rPr>
              <a:t>Engineers shall hold paramount the safety, health and welfare of the public in the performance of their professional duties</a:t>
            </a:r>
          </a:p>
          <a:p>
            <a:pPr marL="509588" indent="-457200">
              <a:buFont typeface="+mj-lt"/>
              <a:buAutoNum type="arabicPeriod"/>
            </a:pPr>
            <a:r>
              <a:rPr lang="en-US" sz="2400" dirty="0" smtClean="0">
                <a:latin typeface="Arial" panose="020B0604020202020204" pitchFamily="34" charset="0"/>
                <a:cs typeface="Arial" panose="020B0604020202020204" pitchFamily="34" charset="0"/>
              </a:rPr>
              <a:t>Engineers shall perform services only in the areas of their competence; they shall build their professional reputation on the merit of their services and shall not compete unfairly with others</a:t>
            </a:r>
          </a:p>
          <a:p>
            <a:pPr marL="509588" indent="-457200">
              <a:buFont typeface="+mj-lt"/>
              <a:buAutoNum type="arabicPeriod"/>
            </a:pPr>
            <a:r>
              <a:rPr lang="en-US" sz="2400" dirty="0" smtClean="0">
                <a:latin typeface="Arial" panose="020B0604020202020204" pitchFamily="34" charset="0"/>
                <a:cs typeface="Arial" panose="020B0604020202020204" pitchFamily="34" charset="0"/>
              </a:rPr>
              <a:t>Engineers shall continue their professional development throughout their careers and shall provide opportunities for the professional and ethical development of those engineers under their supervision</a:t>
            </a:r>
          </a:p>
          <a:p>
            <a:pPr marL="452438" lvl="1" indent="0" eaLnBrk="1" hangingPunct="1">
              <a:buFontTx/>
              <a:buNone/>
            </a:pPr>
            <a:endParaRPr lang="en-US" dirty="0" smtClean="0">
              <a:latin typeface="Arial" panose="020B0604020202020204" pitchFamily="34" charset="0"/>
              <a:cs typeface="Arial" panose="020B0604020202020204" pitchFamily="34" charset="0"/>
            </a:endParaRPr>
          </a:p>
        </p:txBody>
      </p:sp>
      <p:sp>
        <p:nvSpPr>
          <p:cNvPr id="19460" name="Rectangle 11"/>
          <p:cNvSpPr>
            <a:spLocks noGrp="1" noChangeArrowheads="1"/>
          </p:cNvSpPr>
          <p:nvPr>
            <p:ph type="title"/>
          </p:nvPr>
        </p:nvSpPr>
        <p:spPr>
          <a:xfrm>
            <a:off x="914400" y="274638"/>
            <a:ext cx="73152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dirty="0" smtClean="0">
                <a:latin typeface="Arial" panose="020B0604020202020204" pitchFamily="34" charset="0"/>
                <a:cs typeface="Arial" panose="020B0604020202020204" pitchFamily="34" charset="0"/>
              </a:rPr>
              <a:t>TEN FUNDAMENTAL CANONS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16</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08000" indent="-457200">
              <a:buClr>
                <a:srgbClr val="000099"/>
              </a:buClr>
              <a:buFont typeface="+mj-lt"/>
              <a:buAutoNum type="arabicPeriod" startAt="4"/>
            </a:pPr>
            <a:r>
              <a:rPr lang="en-US" sz="2400" dirty="0" smtClean="0">
                <a:latin typeface="Arial" panose="020B0604020202020204" pitchFamily="34" charset="0"/>
                <a:cs typeface="Arial" panose="020B0604020202020204" pitchFamily="34" charset="0"/>
              </a:rPr>
              <a:t>Engineers shall act in professional matters for each employer or client as faithful agents or trustees, and shall avoid conflicts of interest or the appearance of conflicts of interest</a:t>
            </a:r>
          </a:p>
          <a:p>
            <a:pPr marL="508000" indent="-457200">
              <a:buClr>
                <a:srgbClr val="000099"/>
              </a:buClr>
              <a:buFont typeface="+mj-lt"/>
              <a:buAutoNum type="arabicPeriod" startAt="4"/>
            </a:pPr>
            <a:r>
              <a:rPr lang="en-US" sz="2400" dirty="0" smtClean="0">
                <a:latin typeface="Arial" panose="020B0604020202020204" pitchFamily="34" charset="0"/>
                <a:cs typeface="Arial" panose="020B0604020202020204" pitchFamily="34" charset="0"/>
              </a:rPr>
              <a:t>Engineers shall respect the proprietary information and intellectual property rights of others, including charitable organizations and professional societies in the engineering field</a:t>
            </a:r>
          </a:p>
          <a:p>
            <a:pPr marL="508000" indent="-457200">
              <a:buClr>
                <a:srgbClr val="000099"/>
              </a:buClr>
              <a:buFont typeface="+mj-lt"/>
              <a:buAutoNum type="arabicPeriod" startAt="4"/>
            </a:pPr>
            <a:r>
              <a:rPr lang="en-US" sz="2400" dirty="0" smtClean="0">
                <a:latin typeface="Arial" panose="020B0604020202020204" pitchFamily="34" charset="0"/>
                <a:cs typeface="Arial" panose="020B0604020202020204" pitchFamily="34" charset="0"/>
              </a:rPr>
              <a:t>Engineers shall associate only with reputable persons or organizations</a:t>
            </a:r>
          </a:p>
        </p:txBody>
      </p:sp>
      <p:sp>
        <p:nvSpPr>
          <p:cNvPr id="20484"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TEN FUNDAMENTAL CANONS</a:t>
            </a:r>
            <a:endParaRPr lang="en-US" sz="2400" b="1" dirty="0" smtClean="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17</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tIns="91440" bIns="0"/>
          <a:lstStyle/>
          <a:p>
            <a:pPr marL="457200" indent="-457200" eaLnBrk="1" hangingPunct="1">
              <a:buFont typeface="+mj-lt"/>
              <a:buAutoNum type="arabicPeriod" startAt="7"/>
              <a:defRPr/>
            </a:pPr>
            <a:r>
              <a:rPr lang="en-US" sz="2400" dirty="0" smtClean="0">
                <a:latin typeface="Arial" panose="020B0604020202020204" pitchFamily="34" charset="0"/>
                <a:cs typeface="Arial" panose="020B0604020202020204" pitchFamily="34" charset="0"/>
              </a:rPr>
              <a:t>Engineers shall issue public statements only in an objective and truthful manner and shall avoid any conduct which brings discredit upon the profession</a:t>
            </a:r>
          </a:p>
          <a:p>
            <a:pPr marL="457200" indent="-457200" eaLnBrk="1" hangingPunct="1">
              <a:buFont typeface="+mj-lt"/>
              <a:buAutoNum type="arabicPeriod" startAt="7"/>
              <a:defRPr/>
            </a:pPr>
            <a:r>
              <a:rPr lang="en-US" sz="2400" dirty="0" smtClean="0">
                <a:latin typeface="Arial" panose="020B0604020202020204" pitchFamily="34" charset="0"/>
                <a:cs typeface="Arial" panose="020B0604020202020204" pitchFamily="34" charset="0"/>
              </a:rPr>
              <a:t>Engineers shall consider environmental impact and sustainable development in the performance of their professional duties</a:t>
            </a:r>
          </a:p>
          <a:p>
            <a:pPr marL="457200" indent="-457200" eaLnBrk="1" hangingPunct="1">
              <a:buFont typeface="+mj-lt"/>
              <a:buAutoNum type="arabicPeriod" startAt="7"/>
              <a:defRPr/>
            </a:pPr>
            <a:r>
              <a:rPr lang="en-US" sz="2400" dirty="0" smtClean="0">
                <a:latin typeface="Arial" panose="020B0604020202020204" pitchFamily="34" charset="0"/>
                <a:cs typeface="Arial" panose="020B0604020202020204" pitchFamily="34" charset="0"/>
              </a:rPr>
              <a:t>Engineers shall not seek ethical sanction against another engineer unless there is good reason to do so under the relevant codes, policies and procedures governing that engineer’s ethical conduct</a:t>
            </a:r>
          </a:p>
          <a:p>
            <a:pPr eaLnBrk="1" hangingPunct="1">
              <a:defRPr/>
            </a:pPr>
            <a:endParaRPr lang="en-US" dirty="0" smtClean="0"/>
          </a:p>
          <a:p>
            <a:pPr eaLnBrk="1" hangingPunct="1">
              <a:defRPr/>
            </a:pPr>
            <a:endParaRPr lang="en-US" dirty="0" smtClean="0"/>
          </a:p>
        </p:txBody>
      </p:sp>
      <p:sp>
        <p:nvSpPr>
          <p:cNvPr id="6" name="Slide Number Placeholder 5"/>
          <p:cNvSpPr>
            <a:spLocks noGrp="1"/>
          </p:cNvSpPr>
          <p:nvPr>
            <p:ph type="sldNum" sz="quarter" idx="11"/>
          </p:nvPr>
        </p:nvSpPr>
        <p:spPr/>
        <p:txBody>
          <a:bodyPr/>
          <a:lstStyle/>
          <a:p>
            <a:pPr>
              <a:defRPr/>
            </a:pPr>
            <a:fld id="{D396BEE7-FC42-428C-BBC7-3B07E6C660BC}" type="slidenum">
              <a:rPr lang="en-US" smtClean="0"/>
              <a:pPr>
                <a:defRPr/>
              </a:pPr>
              <a:t>18</a:t>
            </a:fld>
            <a:endParaRPr lang="en-US"/>
          </a:p>
        </p:txBody>
      </p:sp>
      <p:sp>
        <p:nvSpPr>
          <p:cNvPr id="7" name="Rectangle 2"/>
          <p:cNvSpPr txBox="1">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b="1" kern="0" dirty="0" smtClean="0">
                <a:latin typeface="Arial" panose="020B0604020202020204" pitchFamily="34" charset="0"/>
                <a:cs typeface="Arial" panose="020B0604020202020204" pitchFamily="34" charset="0"/>
              </a:rPr>
              <a:t>TEN FUNDAMENTAL CANONS</a:t>
            </a:r>
            <a:endParaRPr lang="en-US" sz="2400" b="1" kern="0" dirty="0" smtClean="0">
              <a:latin typeface="Arial" panose="020B0604020202020204" pitchFamily="34" charset="0"/>
              <a:cs typeface="Arial" panose="020B0604020202020204" pitchFamily="34" charset="0"/>
            </a:endParaRPr>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Grp="1" noChangeArrowheads="1"/>
          </p:cNvSpPr>
          <p:nvPr>
            <p:ph idx="1"/>
          </p:nvPr>
        </p:nvSpPr>
        <p:spPr>
          <a:xfrm>
            <a:off x="457200" y="1280160"/>
            <a:ext cx="8229600" cy="4846320"/>
          </a:xfrm>
        </p:spPr>
        <p:txBody>
          <a:bodyPr/>
          <a:lstStyle/>
          <a:p>
            <a:pPr eaLnBrk="1" hangingPunct="1">
              <a:buFontTx/>
              <a:buNone/>
            </a:pPr>
            <a:endParaRPr lang="en-US" sz="2000" dirty="0" smtClean="0"/>
          </a:p>
          <a:p>
            <a:pPr eaLnBrk="1" hangingPunct="1">
              <a:buFontTx/>
              <a:buNone/>
            </a:pPr>
            <a:r>
              <a:rPr lang="en-US" sz="2000" b="1" dirty="0" smtClean="0">
                <a:latin typeface="Arial" panose="020B0604020202020204" pitchFamily="34" charset="0"/>
                <a:cs typeface="Arial" panose="020B0604020202020204" pitchFamily="34" charset="0"/>
              </a:rPr>
              <a:t>C1. Conflict Of Interest/Code Of Ethics</a:t>
            </a:r>
          </a:p>
          <a:p>
            <a:pPr eaLnBrk="1" hangingPunct="1">
              <a:buFontTx/>
              <a:buNone/>
            </a:pPr>
            <a:r>
              <a:rPr lang="en-US" sz="2000" dirty="0" smtClean="0">
                <a:latin typeface="Arial" panose="020B0604020202020204" pitchFamily="34" charset="0"/>
                <a:cs typeface="Arial" panose="020B0604020202020204" pitchFamily="34" charset="0"/>
              </a:rPr>
              <a:t>C2. Antitrust</a:t>
            </a:r>
          </a:p>
          <a:p>
            <a:pPr eaLnBrk="1" hangingPunct="1">
              <a:buFontTx/>
              <a:buNone/>
            </a:pPr>
            <a:r>
              <a:rPr lang="en-US" sz="2000" dirty="0" smtClean="0">
                <a:latin typeface="Arial" panose="020B0604020202020204" pitchFamily="34" charset="0"/>
                <a:cs typeface="Arial" panose="020B0604020202020204" pitchFamily="34" charset="0"/>
              </a:rPr>
              <a:t>C3. Torts</a:t>
            </a:r>
          </a:p>
          <a:p>
            <a:pPr eaLnBrk="1" hangingPunct="1">
              <a:buFontTx/>
              <a:buNone/>
            </a:pPr>
            <a:r>
              <a:rPr lang="en-US" sz="2000" dirty="0" smtClean="0">
                <a:latin typeface="Arial" panose="020B0604020202020204" pitchFamily="34" charset="0"/>
                <a:cs typeface="Arial" panose="020B0604020202020204" pitchFamily="34" charset="0"/>
              </a:rPr>
              <a:t>C4. Intellectual Property</a:t>
            </a:r>
          </a:p>
          <a:p>
            <a:pPr eaLnBrk="1" hangingPunct="1">
              <a:buFontTx/>
              <a:buNone/>
            </a:pPr>
            <a:r>
              <a:rPr lang="en-US" sz="2000" dirty="0" smtClean="0">
                <a:latin typeface="Arial" panose="020B0604020202020204" pitchFamily="34" charset="0"/>
                <a:cs typeface="Arial" panose="020B0604020202020204" pitchFamily="34" charset="0"/>
              </a:rPr>
              <a:t>C5. Speaking For The Society</a:t>
            </a:r>
          </a:p>
        </p:txBody>
      </p:sp>
      <p:sp>
        <p:nvSpPr>
          <p:cNvPr id="4100" name="Rectangle 2"/>
          <p:cNvSpPr>
            <a:spLocks noGrp="1" noChangeArrowheads="1"/>
          </p:cNvSpPr>
          <p:nvPr>
            <p:ph type="title"/>
          </p:nvPr>
        </p:nvSpPr>
        <p:spPr>
          <a:xfrm>
            <a:off x="914400" y="274638"/>
            <a:ext cx="7315200" cy="457200"/>
          </a:xfrm>
        </p:spPr>
        <p:txBody>
          <a:bodyPr/>
          <a:lstStyle/>
          <a:p>
            <a:pPr eaLnBrk="1" hangingPunct="1"/>
            <a:r>
              <a:rPr lang="en-US" b="1" dirty="0" smtClean="0">
                <a:solidFill>
                  <a:srgbClr val="000099"/>
                </a:solidFill>
                <a:latin typeface="Arial" panose="020B0604020202020204" pitchFamily="34" charset="0"/>
                <a:cs typeface="Arial" panose="020B0604020202020204" pitchFamily="34" charset="0"/>
              </a:rPr>
              <a:t>MODULE C COURSE OUTLINE</a:t>
            </a:r>
            <a:endParaRPr lang="en-US" b="1" strike="sngStrike" dirty="0" smtClean="0">
              <a:solidFill>
                <a:srgbClr val="000099"/>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1</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5840"/>
            <a:ext cx="8229600" cy="4846320"/>
          </a:xfrm>
        </p:spPr>
        <p:txBody>
          <a:bodyPr tIns="91440" bIns="0"/>
          <a:lstStyle/>
          <a:p>
            <a:pPr marL="457200" indent="-457200" eaLnBrk="1" hangingPunct="1">
              <a:buFont typeface="+mj-lt"/>
              <a:buAutoNum type="arabicPeriod" startAt="10"/>
              <a:defRPr/>
            </a:pPr>
            <a:r>
              <a:rPr lang="en-US" sz="2400" dirty="0" smtClean="0">
                <a:latin typeface="Arial" panose="020B0604020202020204" pitchFamily="34" charset="0"/>
                <a:cs typeface="Arial" panose="020B0604020202020204" pitchFamily="34" charset="0"/>
              </a:rPr>
              <a:t>Engineers who are members of the Society shall endeavor to abide by the Constitution, By-Laws and Policies of the Society, and they shall disclose knowledge of any matter involving another member’s alleged violation of this Code of Ethics or the Society’s Conflicts of Interest Policy in a prompt, complete and truthful manner to the chair of the Ethics Committee</a:t>
            </a:r>
            <a:endParaRPr lang="en-US" dirty="0" smtClean="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1"/>
          </p:nvPr>
        </p:nvSpPr>
        <p:spPr/>
        <p:txBody>
          <a:bodyPr/>
          <a:lstStyle/>
          <a:p>
            <a:pPr>
              <a:defRPr/>
            </a:pPr>
            <a:fld id="{D396BEE7-FC42-428C-BBC7-3B07E6C660BC}" type="slidenum">
              <a:rPr lang="en-US" smtClean="0"/>
              <a:pPr>
                <a:defRPr/>
              </a:pPr>
              <a:t>19</a:t>
            </a:fld>
            <a:endParaRPr lang="en-US"/>
          </a:p>
        </p:txBody>
      </p:sp>
      <p:sp>
        <p:nvSpPr>
          <p:cNvPr id="7" name="Rectangle 2"/>
          <p:cNvSpPr txBox="1">
            <a:spLocks noChangeArrowheads="1"/>
          </p:cNvSpPr>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a:lstStyle>
          <a:p>
            <a:r>
              <a:rPr lang="en-US" b="1" kern="0" dirty="0" smtClean="0">
                <a:latin typeface="Arial" panose="020B0604020202020204" pitchFamily="34" charset="0"/>
                <a:cs typeface="Arial" panose="020B0604020202020204" pitchFamily="34" charset="0"/>
              </a:rPr>
              <a:t>TEN FUNDAMENTAL CANONS</a:t>
            </a:r>
            <a:endParaRPr lang="en-US" sz="2400" b="1" kern="0" dirty="0" smtClean="0">
              <a:latin typeface="Arial" panose="020B0604020202020204" pitchFamily="34" charset="0"/>
              <a:cs typeface="Arial" panose="020B0604020202020204" pitchFamily="34" charset="0"/>
            </a:endParaRPr>
          </a:p>
        </p:txBody>
      </p:sp>
      <p:sp>
        <p:nvSpPr>
          <p:cNvPr id="8"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71500">
              <a:buFont typeface="Arial" charset="0"/>
              <a:buChar char="•"/>
            </a:pPr>
            <a:r>
              <a:rPr lang="en-US" sz="2400" dirty="0" smtClean="0">
                <a:latin typeface="Arial" panose="020B0604020202020204" pitchFamily="34" charset="0"/>
                <a:cs typeface="Arial" panose="020B0604020202020204" pitchFamily="34" charset="0"/>
              </a:rPr>
              <a:t>The Ethics Policy requires ethical practice by every Society member</a:t>
            </a:r>
          </a:p>
          <a:p>
            <a:pPr marL="571500">
              <a:buFont typeface="Arial" charset="0"/>
              <a:buChar char="•"/>
            </a:pPr>
            <a:r>
              <a:rPr lang="en-US" sz="2400" dirty="0" smtClean="0">
                <a:latin typeface="Arial" panose="020B0604020202020204" pitchFamily="34" charset="0"/>
                <a:cs typeface="Arial" panose="020B0604020202020204" pitchFamily="34" charset="0"/>
              </a:rPr>
              <a:t>The Ethics Policy applies to all codes and standards writing committee members including non-ASME members</a:t>
            </a:r>
          </a:p>
        </p:txBody>
      </p:sp>
      <p:sp>
        <p:nvSpPr>
          <p:cNvPr id="23556" name="Rectangle 2"/>
          <p:cNvSpPr>
            <a:spLocks noGrp="1" noChangeArrowheads="1"/>
          </p:cNvSpPr>
          <p:nvPr>
            <p:ph type="title"/>
          </p:nvPr>
        </p:nvSpPr>
        <p:spPr>
          <a:xfrm>
            <a:off x="228600" y="274638"/>
            <a:ext cx="8686800" cy="457200"/>
          </a:xfrm>
        </p:spPr>
        <p:txBody>
          <a:bodyPr/>
          <a:lstStyle/>
          <a:p>
            <a:pPr eaLnBrk="1" hangingPunct="1"/>
            <a:r>
              <a:rPr lang="en-US" b="1" dirty="0" smtClean="0">
                <a:latin typeface="Arial" panose="020B0604020202020204" pitchFamily="34" charset="0"/>
                <a:cs typeface="Arial" panose="020B0604020202020204" pitchFamily="34" charset="0"/>
              </a:rPr>
              <a:t>APPLICATION OF ETHICS POLICY</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20</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00050" indent="-400050" eaLnBrk="1" hangingPunct="1"/>
            <a:r>
              <a:rPr lang="en-US" sz="2400" dirty="0" smtClean="0">
                <a:latin typeface="Arial" panose="020B0604020202020204" pitchFamily="34" charset="0"/>
                <a:cs typeface="Arial" panose="020B0604020202020204" pitchFamily="34" charset="0"/>
              </a:rPr>
              <a:t>Code of Ethics and Criteria for the Interpretation of the Fundamental Canons can be accessed on asme.org</a:t>
            </a:r>
            <a:endParaRPr lang="en-US" sz="2000" dirty="0">
              <a:solidFill>
                <a:schemeClr val="bg1"/>
              </a:solidFill>
              <a:latin typeface="Arial" panose="020B0604020202020204" pitchFamily="34" charset="0"/>
              <a:cs typeface="Arial" panose="020B0604020202020204" pitchFamily="34" charset="0"/>
            </a:endParaRPr>
          </a:p>
          <a:p>
            <a:pPr marL="400050" lvl="1" indent="0">
              <a:buNone/>
            </a:pPr>
            <a:endParaRPr lang="en-US" sz="2000" dirty="0">
              <a:latin typeface="Arial" panose="020B0604020202020204" pitchFamily="34" charset="0"/>
              <a:cs typeface="Arial" panose="020B0604020202020204" pitchFamily="34" charset="0"/>
            </a:endParaRPr>
          </a:p>
          <a:p>
            <a:pPr marL="800100" lvl="1" indent="-400050"/>
            <a:endParaRPr lang="en-US" sz="2000" dirty="0" smtClean="0">
              <a:latin typeface="Arial" panose="020B0604020202020204" pitchFamily="34" charset="0"/>
              <a:cs typeface="Arial" panose="020B0604020202020204" pitchFamily="34" charset="0"/>
            </a:endParaRPr>
          </a:p>
        </p:txBody>
      </p:sp>
      <p:sp>
        <p:nvSpPr>
          <p:cNvPr id="24580" name="Rectangle 4"/>
          <p:cNvSpPr>
            <a:spLocks noGrp="1" noChangeArrowheads="1"/>
          </p:cNvSpPr>
          <p:nvPr>
            <p:ph type="title"/>
          </p:nvPr>
        </p:nvSpPr>
        <p:spPr>
          <a:xfrm>
            <a:off x="228600" y="274638"/>
            <a:ext cx="86868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dirty="0" smtClean="0">
                <a:latin typeface="Arial" panose="020B0604020202020204" pitchFamily="34" charset="0"/>
                <a:cs typeface="Arial" panose="020B0604020202020204" pitchFamily="34" charset="0"/>
              </a:rPr>
              <a:t>INTERPRETATIONS OF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CODE OF ETHICS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21</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2819400"/>
            <a:ext cx="7315200" cy="1219200"/>
          </a:xfrm>
        </p:spPr>
        <p:txBody>
          <a:bodyPr/>
          <a:lstStyle/>
          <a:p>
            <a:r>
              <a:rPr lang="en-US" sz="3600" b="1" dirty="0">
                <a:latin typeface="Arial" panose="020B0604020202020204" pitchFamily="34" charset="0"/>
                <a:cs typeface="Arial" panose="020B0604020202020204" pitchFamily="34" charset="0"/>
              </a:rPr>
              <a:t>III. SOCIETY POLICY P-15.8, </a:t>
            </a:r>
            <a:br>
              <a:rPr lang="en-US" sz="3600" b="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CONFLICTS OF INTEREST</a:t>
            </a:r>
          </a:p>
        </p:txBody>
      </p:sp>
      <p:sp>
        <p:nvSpPr>
          <p:cNvPr id="4" name="Slide Number Placeholder 3"/>
          <p:cNvSpPr>
            <a:spLocks noGrp="1"/>
          </p:cNvSpPr>
          <p:nvPr>
            <p:ph type="sldNum" sz="quarter" idx="11"/>
          </p:nvPr>
        </p:nvSpPr>
        <p:spPr/>
        <p:txBody>
          <a:bodyPr/>
          <a:lstStyle/>
          <a:p>
            <a:pPr>
              <a:defRPr/>
            </a:pPr>
            <a:fld id="{D396BEE7-FC42-428C-BBC7-3B07E6C660BC}" type="slidenum">
              <a:rPr lang="en-US" smtClean="0"/>
              <a:pPr>
                <a:defRPr/>
              </a:pPr>
              <a:t>22</a:t>
            </a:fld>
            <a:endParaRPr lang="en-US"/>
          </a:p>
        </p:txBody>
      </p:sp>
      <p:sp>
        <p:nvSpPr>
          <p:cNvPr id="5"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9815873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tabLst>
                <a:tab pos="971550" algn="l"/>
              </a:tabLst>
            </a:pPr>
            <a:r>
              <a:rPr lang="en-US" sz="2400" dirty="0" smtClean="0">
                <a:latin typeface="Arial" panose="020B0604020202020204" pitchFamily="34" charset="0"/>
                <a:cs typeface="Arial" panose="020B0604020202020204" pitchFamily="34" charset="0"/>
              </a:rPr>
              <a:t>Recognizes the importance of objectivity and impartial professional judgment to the integrity and public confidence in ASME’s work</a:t>
            </a:r>
          </a:p>
          <a:p>
            <a:pPr marL="457200" indent="-457200" eaLnBrk="1" hangingPunct="1">
              <a:tabLst>
                <a:tab pos="971550" algn="l"/>
              </a:tabLst>
            </a:pPr>
            <a:r>
              <a:rPr lang="en-US" sz="2400" dirty="0" smtClean="0">
                <a:latin typeface="Arial" panose="020B0604020202020204" pitchFamily="34" charset="0"/>
                <a:cs typeface="Arial" panose="020B0604020202020204" pitchFamily="34" charset="0"/>
              </a:rPr>
              <a:t>Acknowledges that professionals may have conflicts of interest</a:t>
            </a:r>
          </a:p>
          <a:p>
            <a:pPr marL="457200" indent="-457200" eaLnBrk="1" hangingPunct="1">
              <a:tabLst>
                <a:tab pos="971550" algn="l"/>
              </a:tabLst>
            </a:pPr>
            <a:r>
              <a:rPr lang="en-US" sz="2400" dirty="0" smtClean="0">
                <a:latin typeface="Arial" panose="020B0604020202020204" pitchFamily="34" charset="0"/>
                <a:cs typeface="Arial" panose="020B0604020202020204" pitchFamily="34" charset="0"/>
              </a:rPr>
              <a:t>Holds each individual responsible for determining when a conflict of interest exists</a:t>
            </a:r>
          </a:p>
          <a:p>
            <a:pPr marL="457200" indent="-457200" eaLnBrk="1" hangingPunct="1">
              <a:tabLst>
                <a:tab pos="971550" algn="l"/>
              </a:tabLst>
            </a:pPr>
            <a:r>
              <a:rPr lang="en-US" sz="2400" dirty="0" smtClean="0">
                <a:latin typeface="Arial" panose="020B0604020202020204" pitchFamily="34" charset="0"/>
                <a:cs typeface="Arial" panose="020B0604020202020204" pitchFamily="34" charset="0"/>
              </a:rPr>
              <a:t>Establishes guidelines and procedures to help individuals act ethically</a:t>
            </a:r>
          </a:p>
        </p:txBody>
      </p:sp>
      <p:sp>
        <p:nvSpPr>
          <p:cNvPr id="26628" name="Rectangle 2"/>
          <p:cNvSpPr>
            <a:spLocks noGrp="1" noChangeArrowheads="1"/>
          </p:cNvSpPr>
          <p:nvPr>
            <p:ph type="title"/>
          </p:nvPr>
        </p:nvSpPr>
        <p:spPr>
          <a:xfrm>
            <a:off x="228600" y="274320"/>
            <a:ext cx="8686800" cy="457200"/>
          </a:xfrm>
        </p:spPr>
        <p:txBody>
          <a:bodyPr/>
          <a:lstStyle/>
          <a:p>
            <a:r>
              <a:rPr lang="en-US" b="1" dirty="0">
                <a:latin typeface="Arial" panose="020B0604020202020204" pitchFamily="34" charset="0"/>
                <a:cs typeface="Arial" panose="020B0604020202020204" pitchFamily="34" charset="0"/>
              </a:rPr>
              <a:t>III. SOCIETY POLICY P-15.8,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CONFLICTS OF </a:t>
            </a:r>
            <a:r>
              <a:rPr lang="en-US" b="1" dirty="0" smtClean="0">
                <a:latin typeface="Arial" panose="020B0604020202020204" pitchFamily="34" charset="0"/>
                <a:cs typeface="Arial" panose="020B0604020202020204" pitchFamily="34" charset="0"/>
              </a:rPr>
              <a:t>INTEREST</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23</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4"/>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dirty="0" smtClean="0">
                <a:latin typeface="Arial" panose="020B0604020202020204" pitchFamily="34" charset="0"/>
                <a:cs typeface="Arial" panose="020B0604020202020204" pitchFamily="34" charset="0"/>
              </a:rPr>
              <a:t>An individual’s fundamental responsibility is to refrain from participating in Society decision-making when:</a:t>
            </a:r>
          </a:p>
          <a:p>
            <a:pPr marL="1028700" lvl="1"/>
            <a:r>
              <a:rPr lang="en-US" sz="2000" dirty="0" smtClean="0">
                <a:latin typeface="Arial" panose="020B0604020202020204" pitchFamily="34" charset="0"/>
                <a:cs typeface="Arial" panose="020B0604020202020204" pitchFamily="34" charset="0"/>
              </a:rPr>
              <a:t>A competing interest precludes or inhibits the volunteer’s independent professional judgment</a:t>
            </a:r>
          </a:p>
          <a:p>
            <a:pPr marL="1028700" lvl="1"/>
            <a:r>
              <a:rPr lang="en-US" sz="2000" dirty="0" smtClean="0">
                <a:latin typeface="Arial" panose="020B0604020202020204" pitchFamily="34" charset="0"/>
                <a:cs typeface="Arial" panose="020B0604020202020204" pitchFamily="34" charset="0"/>
              </a:rPr>
              <a:t>Continued participation would unreasonably jeopardize the integrity of the decision making process</a:t>
            </a:r>
          </a:p>
        </p:txBody>
      </p:sp>
      <p:sp>
        <p:nvSpPr>
          <p:cNvPr id="27652"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INDIVIDUAL’S RESPONSIBILITY</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24</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p:cNvSpPr>
            <a:spLocks noGrp="1" noChangeArrowheads="1"/>
          </p:cNvSpPr>
          <p:nvPr>
            <p:ph idx="1"/>
          </p:nvPr>
        </p:nvSpPr>
        <p:spPr>
          <a:xfrm>
            <a:off x="457200" y="1005840"/>
            <a:ext cx="8229600" cy="4846320"/>
          </a:xfrm>
        </p:spPr>
        <p:txBody>
          <a:bodyPr tIns="91440" bIns="0"/>
          <a:lstStyle/>
          <a:p>
            <a:pPr marL="457200" indent="-457200" eaLnBrk="1" hangingPunct="1"/>
            <a:r>
              <a:rPr lang="en-US" sz="2400" dirty="0" smtClean="0">
                <a:latin typeface="Arial" panose="020B0604020202020204" pitchFamily="34" charset="0"/>
                <a:cs typeface="Arial" panose="020B0604020202020204" pitchFamily="34" charset="0"/>
              </a:rPr>
              <a:t>When does a conflict of interest exist? </a:t>
            </a:r>
          </a:p>
          <a:p>
            <a:pPr marL="914400" lvl="1" indent="-457200" eaLnBrk="1" hangingPunct="1"/>
            <a:r>
              <a:rPr lang="en-US" sz="2000" dirty="0" smtClean="0">
                <a:latin typeface="Arial" panose="020B0604020202020204" pitchFamily="34" charset="0"/>
                <a:cs typeface="Arial" panose="020B0604020202020204" pitchFamily="34" charset="0"/>
              </a:rPr>
              <a:t>The potential exists whenever a person owes a loyalty to multiple interests or organizations</a:t>
            </a:r>
          </a:p>
          <a:p>
            <a:pPr marL="914400" lvl="1" indent="-457200" eaLnBrk="1" hangingPunct="1"/>
            <a:r>
              <a:rPr lang="en-US" sz="2000" dirty="0" smtClean="0">
                <a:latin typeface="Arial" panose="020B0604020202020204" pitchFamily="34" charset="0"/>
                <a:cs typeface="Arial" panose="020B0604020202020204" pitchFamily="34" charset="0"/>
              </a:rPr>
              <a:t>A conflict of interest occurs only when loyalty to one interest would impel a course of action different from that impelled by another interest</a:t>
            </a:r>
          </a:p>
          <a:p>
            <a:pPr marL="914400" lvl="1" indent="-457200" eaLnBrk="1" hangingPunct="1">
              <a:buFontTx/>
              <a:buNone/>
            </a:pPr>
            <a:endParaRPr lang="en-US" dirty="0" smtClean="0"/>
          </a:p>
        </p:txBody>
      </p:sp>
      <p:sp>
        <p:nvSpPr>
          <p:cNvPr id="28676"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CONFLICT DEFINED</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25</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3"/>
          <p:cNvSpPr>
            <a:spLocks noGrp="1" noChangeArrowheads="1"/>
          </p:cNvSpPr>
          <p:nvPr>
            <p:ph idx="1"/>
          </p:nvPr>
        </p:nvSpPr>
        <p:spPr>
          <a:xfrm>
            <a:off x="457200" y="1005840"/>
            <a:ext cx="8229600" cy="4846320"/>
          </a:xfrm>
        </p:spPr>
        <p:txBody>
          <a:bodyPr tIns="91440" bIns="0"/>
          <a:lstStyle/>
          <a:p>
            <a:pPr marL="457200" indent="-457200" eaLnBrk="1" hangingPunct="1">
              <a:spcBef>
                <a:spcPct val="0"/>
              </a:spcBef>
            </a:pPr>
            <a:r>
              <a:rPr lang="en-US" sz="2400" dirty="0" smtClean="0">
                <a:latin typeface="Arial" panose="020B0604020202020204" pitchFamily="34" charset="0"/>
                <a:cs typeface="Arial" panose="020B0604020202020204" pitchFamily="34" charset="0"/>
              </a:rPr>
              <a:t>Identification with a specific “interest category” is not necessarily grounds for a conflict because:</a:t>
            </a:r>
          </a:p>
          <a:p>
            <a:pPr marL="914400" lvl="1" indent="-457200" eaLnBrk="1" hangingPunct="1">
              <a:spcBef>
                <a:spcPct val="0"/>
              </a:spcBef>
            </a:pPr>
            <a:r>
              <a:rPr lang="en-US" sz="2000" dirty="0" smtClean="0">
                <a:latin typeface="Arial" panose="020B0604020202020204" pitchFamily="34" charset="0"/>
                <a:cs typeface="Arial" panose="020B0604020202020204" pitchFamily="34" charset="0"/>
              </a:rPr>
              <a:t>Members are appointed as individuals, not representatives of companies or organizations</a:t>
            </a:r>
          </a:p>
          <a:p>
            <a:pPr marL="914400" lvl="1" indent="-457200" eaLnBrk="1" hangingPunct="1">
              <a:spcBef>
                <a:spcPct val="0"/>
              </a:spcBef>
            </a:pPr>
            <a:r>
              <a:rPr lang="en-US" sz="2000" dirty="0" smtClean="0">
                <a:latin typeface="Arial" panose="020B0604020202020204" pitchFamily="34" charset="0"/>
                <a:cs typeface="Arial" panose="020B0604020202020204" pitchFamily="34" charset="0"/>
              </a:rPr>
              <a:t>Members are categorized by the nature of their employment or financial support for Committee activities</a:t>
            </a:r>
          </a:p>
          <a:p>
            <a:pPr marL="914400" lvl="1" indent="-457200" eaLnBrk="1" hangingPunct="1">
              <a:spcBef>
                <a:spcPct val="0"/>
              </a:spcBef>
            </a:pPr>
            <a:r>
              <a:rPr lang="en-US" sz="2000" dirty="0" smtClean="0">
                <a:latin typeface="Arial" panose="020B0604020202020204" pitchFamily="34" charset="0"/>
                <a:cs typeface="Arial" panose="020B0604020202020204" pitchFamily="34" charset="0"/>
              </a:rPr>
              <a:t>Balance of interests is designed to prevent a single interest group from controlling an action</a:t>
            </a:r>
            <a:endParaRPr lang="en-US" dirty="0" smtClean="0">
              <a:latin typeface="Arial" panose="020B0604020202020204" pitchFamily="34" charset="0"/>
              <a:cs typeface="Arial" panose="020B0604020202020204" pitchFamily="34" charset="0"/>
            </a:endParaRPr>
          </a:p>
        </p:txBody>
      </p:sp>
      <p:sp>
        <p:nvSpPr>
          <p:cNvPr id="29700"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BALANCE OF INTERESTS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26</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Rectangle 10"/>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504825" indent="-504825" eaLnBrk="1" hangingPunct="1">
              <a:tabLst>
                <a:tab pos="457200" algn="l"/>
              </a:tabLst>
            </a:pPr>
            <a:r>
              <a:rPr lang="en-US" sz="2400" dirty="0" smtClean="0">
                <a:latin typeface="Arial" panose="020B0604020202020204" pitchFamily="34" charset="0"/>
                <a:cs typeface="Arial" panose="020B0604020202020204" pitchFamily="34" charset="0"/>
              </a:rPr>
              <a:t>When an individual believes his/her participation represents a conflict of interest that person:</a:t>
            </a:r>
          </a:p>
          <a:p>
            <a:pPr marL="1304925" lvl="2" indent="-504825">
              <a:buFont typeface="Arial" panose="020B0604020202020204" pitchFamily="34" charset="0"/>
              <a:buChar char="–"/>
              <a:tabLst>
                <a:tab pos="457200" algn="l"/>
              </a:tabLst>
            </a:pPr>
            <a:r>
              <a:rPr lang="en-US" dirty="0" smtClean="0">
                <a:latin typeface="Arial" panose="020B0604020202020204" pitchFamily="34" charset="0"/>
                <a:cs typeface="Arial" panose="020B0604020202020204" pitchFamily="34" charset="0"/>
              </a:rPr>
              <a:t>Should disqualify him/herself from decision-making process</a:t>
            </a:r>
          </a:p>
          <a:p>
            <a:pPr marL="1304925" lvl="2" indent="-504825">
              <a:buFont typeface="Arial" panose="020B0604020202020204" pitchFamily="34" charset="0"/>
              <a:buChar char="–"/>
              <a:tabLst>
                <a:tab pos="457200" algn="l"/>
              </a:tabLst>
            </a:pPr>
            <a:r>
              <a:rPr lang="en-US" dirty="0" smtClean="0">
                <a:latin typeface="Arial" panose="020B0604020202020204" pitchFamily="34" charset="0"/>
                <a:cs typeface="Arial" panose="020B0604020202020204" pitchFamily="34" charset="0"/>
              </a:rPr>
              <a:t>This could be accomplished by “Not Voting” during the vote or ballot process</a:t>
            </a:r>
          </a:p>
          <a:p>
            <a:pPr marL="800100" lvl="2" indent="0">
              <a:buNone/>
              <a:tabLst>
                <a:tab pos="457200" algn="l"/>
              </a:tabLst>
            </a:pPr>
            <a:endParaRPr lang="en-US" dirty="0">
              <a:latin typeface="Arial" panose="020B0604020202020204" pitchFamily="34" charset="0"/>
              <a:cs typeface="Arial" panose="020B0604020202020204" pitchFamily="34" charset="0"/>
            </a:endParaRPr>
          </a:p>
          <a:p>
            <a:pPr marL="800100" lvl="2" indent="0">
              <a:buNone/>
              <a:tabLst>
                <a:tab pos="457200" algn="l"/>
              </a:tabLst>
            </a:pPr>
            <a:endParaRPr lang="en-US" dirty="0" smtClean="0">
              <a:latin typeface="Arial" panose="020B0604020202020204" pitchFamily="34" charset="0"/>
              <a:cs typeface="Arial" panose="020B0604020202020204" pitchFamily="34" charset="0"/>
            </a:endParaRPr>
          </a:p>
          <a:p>
            <a:pPr marL="800100" lvl="2" indent="0">
              <a:buNone/>
              <a:tabLst>
                <a:tab pos="457200" algn="l"/>
              </a:tabLst>
            </a:pPr>
            <a:endParaRPr lang="en-US" dirty="0" smtClean="0">
              <a:latin typeface="Arial" panose="020B0604020202020204" pitchFamily="34" charset="0"/>
              <a:cs typeface="Arial" panose="020B0604020202020204" pitchFamily="34" charset="0"/>
            </a:endParaRPr>
          </a:p>
          <a:p>
            <a:pPr marL="800100" lvl="2" indent="0">
              <a:buNone/>
              <a:tabLst>
                <a:tab pos="457200" algn="l"/>
              </a:tabLst>
            </a:pPr>
            <a:endParaRPr lang="en-US" dirty="0">
              <a:latin typeface="Arial" panose="020B0604020202020204" pitchFamily="34" charset="0"/>
              <a:cs typeface="Arial" panose="020B0604020202020204" pitchFamily="34" charset="0"/>
            </a:endParaRPr>
          </a:p>
          <a:p>
            <a:pPr marL="800100" lvl="2" indent="0">
              <a:buNone/>
              <a:tabLst>
                <a:tab pos="457200" algn="l"/>
              </a:tabLst>
            </a:pPr>
            <a:endParaRPr lang="en-US" dirty="0" smtClean="0">
              <a:latin typeface="Arial" panose="020B0604020202020204" pitchFamily="34" charset="0"/>
              <a:cs typeface="Arial" panose="020B0604020202020204" pitchFamily="34" charset="0"/>
            </a:endParaRPr>
          </a:p>
          <a:p>
            <a:pPr marL="800100" lvl="2" indent="0">
              <a:buNone/>
              <a:tabLst>
                <a:tab pos="457200" algn="l"/>
              </a:tabLst>
            </a:pPr>
            <a:endParaRPr lang="en-US" dirty="0">
              <a:latin typeface="Arial" panose="020B0604020202020204" pitchFamily="34" charset="0"/>
              <a:cs typeface="Arial" panose="020B0604020202020204" pitchFamily="34" charset="0"/>
            </a:endParaRPr>
          </a:p>
          <a:p>
            <a:pPr marL="800100" lvl="2" indent="0">
              <a:buNone/>
              <a:tabLst>
                <a:tab pos="457200" algn="l"/>
              </a:tabLst>
            </a:pPr>
            <a:endParaRPr lang="en-US" dirty="0" smtClean="0">
              <a:latin typeface="Arial" panose="020B0604020202020204" pitchFamily="34" charset="0"/>
              <a:cs typeface="Arial" panose="020B0604020202020204" pitchFamily="34" charset="0"/>
            </a:endParaRPr>
          </a:p>
          <a:p>
            <a:pPr marL="0" indent="0" eaLnBrk="1" hangingPunct="1">
              <a:buFontTx/>
              <a:buNone/>
            </a:pPr>
            <a:r>
              <a:rPr lang="en-US" sz="1600" b="1" dirty="0" smtClean="0">
                <a:latin typeface="Arial" panose="020B0604020202020204" pitchFamily="34" charset="0"/>
                <a:cs typeface="Arial" panose="020B0604020202020204" pitchFamily="34" charset="0"/>
              </a:rPr>
              <a:t>NOTE</a:t>
            </a:r>
            <a:r>
              <a:rPr lang="en-US" sz="1600" dirty="0" smtClean="0">
                <a:latin typeface="Arial" panose="020B0604020202020204" pitchFamily="34" charset="0"/>
                <a:cs typeface="Arial" panose="020B0604020202020204" pitchFamily="34" charset="0"/>
              </a:rPr>
              <a:t>: This does not preclude participation in any meeting on the same basis as a non-member</a:t>
            </a:r>
          </a:p>
          <a:p>
            <a:pPr marL="0" indent="0" eaLnBrk="1" hangingPunct="1"/>
            <a:endParaRPr lang="en-US" dirty="0" smtClean="0"/>
          </a:p>
          <a:p>
            <a:pPr marL="0" indent="0" eaLnBrk="1" hangingPunct="1">
              <a:buFontTx/>
              <a:buNone/>
            </a:pPr>
            <a:endParaRPr lang="en-US" dirty="0" smtClean="0"/>
          </a:p>
        </p:txBody>
      </p:sp>
      <p:sp>
        <p:nvSpPr>
          <p:cNvPr id="30724"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Arial" panose="020B0604020202020204" pitchFamily="34" charset="0"/>
                <a:cs typeface="Arial" panose="020B0604020202020204" pitchFamily="34" charset="0"/>
              </a:rPr>
              <a:t>CONFLICT OF INTEREST SITUATION</a:t>
            </a:r>
          </a:p>
        </p:txBody>
      </p:sp>
      <p:grpSp>
        <p:nvGrpSpPr>
          <p:cNvPr id="30725" name="Group 7"/>
          <p:cNvGrpSpPr>
            <a:grpSpLocks/>
          </p:cNvGrpSpPr>
          <p:nvPr/>
        </p:nvGrpSpPr>
        <p:grpSpPr bwMode="auto">
          <a:xfrm>
            <a:off x="5791200" y="6096000"/>
            <a:ext cx="1524000" cy="492125"/>
            <a:chOff x="3648" y="3840"/>
            <a:chExt cx="960" cy="310"/>
          </a:xfrm>
        </p:grpSpPr>
        <p:sp>
          <p:nvSpPr>
            <p:cNvPr id="30727" name="Text Box 5"/>
            <p:cNvSpPr txBox="1">
              <a:spLocks noChangeArrowheads="1"/>
            </p:cNvSpPr>
            <p:nvPr/>
          </p:nvSpPr>
          <p:spPr bwMode="auto">
            <a:xfrm>
              <a:off x="3648" y="3840"/>
              <a:ext cx="9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spcBef>
                  <a:spcPct val="50000"/>
                </a:spcBef>
              </a:pPr>
              <a:r>
                <a:rPr lang="en-US" sz="2000" b="1">
                  <a:solidFill>
                    <a:schemeClr val="bg1"/>
                  </a:solidFill>
                  <a:latin typeface="Arial" charset="0"/>
                </a:rPr>
                <a:t>(cont’d)</a:t>
              </a:r>
            </a:p>
          </p:txBody>
        </p:sp>
        <p:sp>
          <p:nvSpPr>
            <p:cNvPr id="30728" name="Line 6"/>
            <p:cNvSpPr>
              <a:spLocks noChangeShapeType="1"/>
            </p:cNvSpPr>
            <p:nvPr/>
          </p:nvSpPr>
          <p:spPr bwMode="auto">
            <a:xfrm>
              <a:off x="3805" y="4150"/>
              <a:ext cx="672"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27</a:t>
            </a:fld>
            <a:endParaRPr lang="en-US"/>
          </a:p>
        </p:txBody>
      </p:sp>
      <p:sp>
        <p:nvSpPr>
          <p:cNvPr id="9"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3"/>
          <p:cNvSpPr>
            <a:spLocks noGrp="1" noChangeArrowheads="1"/>
          </p:cNvSpPr>
          <p:nvPr>
            <p:ph idx="1"/>
          </p:nvPr>
        </p:nvSpPr>
        <p:spPr>
          <a:xfrm>
            <a:off x="457200" y="1188720"/>
            <a:ext cx="8229600" cy="4846320"/>
          </a:xfrm>
        </p:spPr>
        <p:txBody>
          <a:bodyPr tIns="91440" bIns="0"/>
          <a:lstStyle/>
          <a:p>
            <a:pPr marL="514350" indent="-457200"/>
            <a:r>
              <a:rPr lang="en-US" sz="2400" dirty="0" smtClean="0">
                <a:latin typeface="Arial" panose="020B0604020202020204" pitchFamily="34" charset="0"/>
                <a:cs typeface="Arial" panose="020B0604020202020204" pitchFamily="34" charset="0"/>
              </a:rPr>
              <a:t>When a member of a decision-making body believes his/her participation may give the appearance of conflict of interest:</a:t>
            </a:r>
          </a:p>
          <a:p>
            <a:pPr marL="971550" lvl="1" indent="-457200"/>
            <a:r>
              <a:rPr lang="en-US" sz="2000" dirty="0" smtClean="0">
                <a:latin typeface="Arial" panose="020B0604020202020204" pitchFamily="34" charset="0"/>
                <a:cs typeface="Arial" panose="020B0604020202020204" pitchFamily="34" charset="0"/>
              </a:rPr>
              <a:t>Individual should make facts and circumstances known</a:t>
            </a:r>
          </a:p>
          <a:p>
            <a:pPr marL="971550" lvl="1" indent="-457200"/>
            <a:r>
              <a:rPr lang="en-US" sz="2000" dirty="0" smtClean="0">
                <a:latin typeface="Arial" panose="020B0604020202020204" pitchFamily="34" charset="0"/>
                <a:cs typeface="Arial" panose="020B0604020202020204" pitchFamily="34" charset="0"/>
              </a:rPr>
              <a:t>Body will vote by secret ballot. </a:t>
            </a:r>
            <a:r>
              <a:rPr lang="en-US" sz="2000" dirty="0">
                <a:latin typeface="Arial" panose="020B0604020202020204" pitchFamily="34" charset="0"/>
                <a:cs typeface="Arial" panose="020B0604020202020204" pitchFamily="34" charset="0"/>
              </a:rPr>
              <a:t>Three fourths approval is  required to concur that continued participation will not unreasonably jeopardize the decision-making </a:t>
            </a:r>
            <a:r>
              <a:rPr lang="en-US" sz="2000" dirty="0" smtClean="0">
                <a:latin typeface="Arial" panose="020B0604020202020204" pitchFamily="34" charset="0"/>
                <a:cs typeface="Arial" panose="020B0604020202020204" pitchFamily="34" charset="0"/>
              </a:rPr>
              <a:t>process</a:t>
            </a:r>
          </a:p>
          <a:p>
            <a:pPr marL="971550" lvl="1" indent="-457200"/>
            <a:r>
              <a:rPr lang="en-US" sz="2000" dirty="0" smtClean="0">
                <a:latin typeface="Arial" panose="020B0604020202020204" pitchFamily="34" charset="0"/>
                <a:cs typeface="Arial" panose="020B0604020202020204" pitchFamily="34" charset="0"/>
              </a:rPr>
              <a:t>Decision may be referred to the supervisory body or appealed to the Ethics Committee by any party</a:t>
            </a:r>
          </a:p>
        </p:txBody>
      </p:sp>
      <p:sp>
        <p:nvSpPr>
          <p:cNvPr id="31748"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Arial" panose="020B0604020202020204" pitchFamily="34" charset="0"/>
                <a:cs typeface="Arial" panose="020B0604020202020204" pitchFamily="34" charset="0"/>
              </a:rPr>
              <a:t>APPEARANCE OF CONFLICT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OF INTEREST</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28</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914400" y="274320"/>
            <a:ext cx="7315200" cy="457200"/>
          </a:xfrm>
        </p:spPr>
        <p:txBody>
          <a:bodyPr/>
          <a:lstStyle/>
          <a:p>
            <a:r>
              <a:rPr lang="en-US" b="1" dirty="0">
                <a:latin typeface="Arial" panose="020B0604020202020204" pitchFamily="34" charset="0"/>
                <a:cs typeface="Arial" panose="020B0604020202020204" pitchFamily="34" charset="0"/>
              </a:rPr>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5" name="Slide Number Placeholder 4"/>
          <p:cNvSpPr>
            <a:spLocks noGrp="1"/>
          </p:cNvSpPr>
          <p:nvPr>
            <p:ph type="sldNum" sz="quarter" idx="11"/>
          </p:nvPr>
        </p:nvSpPr>
        <p:spPr/>
        <p:txBody>
          <a:bodyPr/>
          <a:lstStyle/>
          <a:p>
            <a:fld id="{DB7A75C5-92F5-435C-948E-55F79D73D735}"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468453923"/>
              </p:ext>
            </p:extLst>
          </p:nvPr>
        </p:nvGraphicFramePr>
        <p:xfrm>
          <a:off x="457200" y="1280160"/>
          <a:ext cx="8229600" cy="4113144"/>
        </p:xfrm>
        <a:graphic>
          <a:graphicData uri="http://schemas.openxmlformats.org/drawingml/2006/table">
            <a:tbl>
              <a:tblPr firstRow="1" bandRow="1">
                <a:tableStyleId>{5C22544A-7EE6-4342-B048-85BDC9FD1C3A}</a:tableStyleId>
              </a:tblPr>
              <a:tblGrid>
                <a:gridCol w="1475117"/>
                <a:gridCol w="6754483"/>
              </a:tblGrid>
              <a:tr h="290136">
                <a:tc>
                  <a:txBody>
                    <a:bodyPr/>
                    <a:lstStyle/>
                    <a:p>
                      <a:r>
                        <a:rPr lang="en-US" sz="1600" u="sng" dirty="0" smtClean="0">
                          <a:solidFill>
                            <a:srgbClr val="003399"/>
                          </a:solidFill>
                          <a:latin typeface="Arial" panose="020B0604020202020204" pitchFamily="34" charset="0"/>
                          <a:cs typeface="Arial" panose="020B0604020202020204" pitchFamily="34" charset="0"/>
                        </a:rPr>
                        <a:t>Date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Arial" panose="020B0604020202020204" pitchFamily="34" charset="0"/>
                          <a:cs typeface="Arial" panose="020B0604020202020204" pitchFamily="34" charset="0"/>
                        </a:rPr>
                        <a:t>Change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290136">
                <a:tc>
                  <a:txBody>
                    <a:bodyPr/>
                    <a:lstStyle/>
                    <a:p>
                      <a:r>
                        <a:rPr lang="en-US" sz="1600" u="none" smtClean="0">
                          <a:solidFill>
                            <a:srgbClr val="003399"/>
                          </a:solidFill>
                          <a:latin typeface="Arial" panose="020B0604020202020204" pitchFamily="34" charset="0"/>
                          <a:cs typeface="Arial" panose="020B0604020202020204" pitchFamily="34" charset="0"/>
                        </a:rPr>
                        <a:t>09/26/18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Reformatted in</a:t>
                      </a:r>
                      <a:r>
                        <a:rPr lang="en-US" altLang="en-US" sz="1600" u="none" baseline="0" dirty="0" smtClean="0">
                          <a:solidFill>
                            <a:srgbClr val="003399"/>
                          </a:solidFill>
                          <a:latin typeface="Arial" panose="020B0604020202020204" pitchFamily="34" charset="0"/>
                          <a:cs typeface="Arial" panose="020B0604020202020204" pitchFamily="34" charset="0"/>
                        </a:rPr>
                        <a:t> its entirety. Slide 25 was revised. </a:t>
                      </a:r>
                      <a:endParaRPr lang="en-US" altLang="en-US" sz="1600" u="none" dirty="0" smtClean="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290136">
                <a:tc>
                  <a:txBody>
                    <a:bodyPr/>
                    <a:lstStyle/>
                    <a:p>
                      <a:r>
                        <a:rPr lang="en-US" sz="1600" u="none" dirty="0" smtClean="0">
                          <a:solidFill>
                            <a:srgbClr val="003399"/>
                          </a:solidFill>
                          <a:latin typeface="Arial" panose="020B0604020202020204" pitchFamily="34" charset="0"/>
                          <a:cs typeface="Arial" panose="020B0604020202020204" pitchFamily="34" charset="0"/>
                        </a:rPr>
                        <a:t>01/06/16</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Minor editorial revisions for formatting consistency.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501144">
                <a:tc>
                  <a:txBody>
                    <a:bodyPr/>
                    <a:lstStyle/>
                    <a:p>
                      <a:r>
                        <a:rPr lang="en-US" sz="1600" u="none" dirty="0" smtClean="0">
                          <a:solidFill>
                            <a:srgbClr val="003399"/>
                          </a:solidFill>
                          <a:latin typeface="Arial" panose="020B0604020202020204" pitchFamily="34" charset="0"/>
                          <a:cs typeface="Arial" panose="020B0604020202020204" pitchFamily="34" charset="0"/>
                        </a:rPr>
                        <a:t>03/28/14</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Reformatted entire Module and removed redundant slides 3, 13, 22, 31 and 33. Added Learning Objectives Slide 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556184">
                <a:tc>
                  <a:txBody>
                    <a:bodyPr/>
                    <a:lstStyle/>
                    <a:p>
                      <a:r>
                        <a:rPr lang="en-US" sz="1600" u="none" dirty="0" smtClean="0">
                          <a:solidFill>
                            <a:srgbClr val="003399"/>
                          </a:solidFill>
                          <a:latin typeface="Arial" panose="020B0604020202020204" pitchFamily="34" charset="0"/>
                          <a:cs typeface="Arial" panose="020B0604020202020204" pitchFamily="34" charset="0"/>
                        </a:rPr>
                        <a:t>09/01/11</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b="0" dirty="0" smtClean="0">
                          <a:solidFill>
                            <a:srgbClr val="003399"/>
                          </a:solidFill>
                          <a:latin typeface="Arial" panose="020B0604020202020204" pitchFamily="34" charset="0"/>
                          <a:cs typeface="Arial" panose="020B0604020202020204" pitchFamily="34" charset="0"/>
                        </a:rPr>
                        <a:t>Slides 5,7,8,10, 12 Notes revised in their entirety.</a:t>
                      </a:r>
                    </a:p>
                    <a:p>
                      <a:r>
                        <a:rPr lang="en-US" sz="1600" b="0" dirty="0" smtClean="0">
                          <a:solidFill>
                            <a:srgbClr val="003399"/>
                          </a:solidFill>
                          <a:latin typeface="Arial" panose="020B0604020202020204" pitchFamily="34" charset="0"/>
                          <a:cs typeface="Arial" panose="020B0604020202020204" pitchFamily="34" charset="0"/>
                        </a:rPr>
                        <a:t>Slides 20, 21, 27 &amp; 34 Minor Revisions (font changes, reordering or revising for clarity, minor additions).</a:t>
                      </a:r>
                    </a:p>
                    <a:p>
                      <a:r>
                        <a:rPr lang="en-US" sz="1600" b="0" dirty="0" smtClean="0">
                          <a:solidFill>
                            <a:srgbClr val="003399"/>
                          </a:solidFill>
                          <a:latin typeface="Arial" panose="020B0604020202020204" pitchFamily="34" charset="0"/>
                          <a:cs typeface="Arial" panose="020B0604020202020204" pitchFamily="34" charset="0"/>
                        </a:rPr>
                        <a:t>New slide 11 was added for PAF form.</a:t>
                      </a:r>
                    </a:p>
                    <a:p>
                      <a:r>
                        <a:rPr lang="en-US" sz="1600" b="0" dirty="0" smtClean="0">
                          <a:solidFill>
                            <a:srgbClr val="003399"/>
                          </a:solidFill>
                          <a:latin typeface="Arial" panose="020B0604020202020204" pitchFamily="34" charset="0"/>
                          <a:cs typeface="Arial" panose="020B0604020202020204" pitchFamily="34" charset="0"/>
                        </a:rPr>
                        <a:t>Slides 15-19  Added slides and expanded to reflect full text of principles and canons in policy.</a:t>
                      </a:r>
                    </a:p>
                    <a:p>
                      <a:r>
                        <a:rPr lang="en-US" sz="1600" b="0" dirty="0" smtClean="0">
                          <a:solidFill>
                            <a:srgbClr val="003399"/>
                          </a:solidFill>
                          <a:latin typeface="Arial" panose="020B0604020202020204" pitchFamily="34" charset="0"/>
                          <a:cs typeface="Arial" panose="020B0604020202020204" pitchFamily="34" charset="0"/>
                        </a:rPr>
                        <a:t>Slide 32 Revised in its entirety.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729864">
                <a:tc>
                  <a:txBody>
                    <a:bodyPr/>
                    <a:lstStyle/>
                    <a:p>
                      <a:r>
                        <a:rPr lang="en-US" sz="1600" u="none" dirty="0" smtClean="0">
                          <a:solidFill>
                            <a:srgbClr val="003399"/>
                          </a:solidFill>
                          <a:latin typeface="Arial" panose="020B0604020202020204" pitchFamily="34" charset="0"/>
                          <a:cs typeface="Arial" panose="020B0604020202020204" pitchFamily="34" charset="0"/>
                        </a:rPr>
                        <a:t>07/07/08</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Revised</a:t>
                      </a:r>
                      <a:r>
                        <a:rPr lang="en-US" sz="1600" u="none" baseline="0" dirty="0" smtClean="0">
                          <a:solidFill>
                            <a:srgbClr val="003399"/>
                          </a:solidFill>
                          <a:latin typeface="Arial" panose="020B0604020202020204" pitchFamily="34" charset="0"/>
                          <a:cs typeface="Arial" panose="020B0604020202020204" pitchFamily="34" charset="0"/>
                        </a:rPr>
                        <a:t> entirely. </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
        <p:nvSpPr>
          <p:cNvPr id="10"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31958592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3"/>
          <p:cNvSpPr>
            <a:spLocks noGrp="1" noChangeArrowheads="1"/>
          </p:cNvSpPr>
          <p:nvPr>
            <p:ph idx="1"/>
          </p:nvPr>
        </p:nvSpPr>
        <p:spPr>
          <a:xfrm>
            <a:off x="457200" y="1188720"/>
            <a:ext cx="8229600" cy="4846320"/>
          </a:xfrm>
        </p:spPr>
        <p:txBody>
          <a:bodyPr tIns="91440" bIns="0"/>
          <a:lstStyle/>
          <a:p>
            <a:pPr marL="514350" indent="-457200"/>
            <a:r>
              <a:rPr lang="en-US" sz="2400" dirty="0" smtClean="0">
                <a:latin typeface="Arial" panose="020B0604020202020204" pitchFamily="34" charset="0"/>
                <a:cs typeface="Arial" panose="020B0604020202020204" pitchFamily="34" charset="0"/>
              </a:rPr>
              <a:t>When an individual serving on a committee or group believes there is an appearance of a conflict of interest and wishes to bypass the step described on the previous slide:</a:t>
            </a:r>
          </a:p>
          <a:p>
            <a:pPr marL="971550" lvl="1" indent="-457200"/>
            <a:r>
              <a:rPr lang="en-US" sz="2000" dirty="0" smtClean="0">
                <a:latin typeface="Arial" panose="020B0604020202020204" pitchFamily="34" charset="0"/>
                <a:cs typeface="Arial" panose="020B0604020202020204" pitchFamily="34" charset="0"/>
              </a:rPr>
              <a:t>Individual should make facts and circumstances known to the appointing committee or supervisory body  </a:t>
            </a:r>
          </a:p>
          <a:p>
            <a:pPr marL="971550" lvl="1" indent="-457200"/>
            <a:r>
              <a:rPr lang="en-US" sz="2000" dirty="0" smtClean="0">
                <a:latin typeface="Arial" panose="020B0604020202020204" pitchFamily="34" charset="0"/>
                <a:cs typeface="Arial" panose="020B0604020202020204" pitchFamily="34" charset="0"/>
              </a:rPr>
              <a:t>If the matter is not resolved by the appointing committee or supervisory body then it may be referred to the attention of the Ethics Committee   </a:t>
            </a:r>
          </a:p>
          <a:p>
            <a:pPr marL="457200" indent="-457200" eaLnBrk="1" hangingPunct="1"/>
            <a:endParaRPr lang="en-US" sz="2400" dirty="0" smtClean="0"/>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29</a:t>
            </a:fld>
            <a:endParaRPr lang="en-US"/>
          </a:p>
        </p:txBody>
      </p:sp>
      <p:sp>
        <p:nvSpPr>
          <p:cNvPr id="7"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Arial" panose="020B0604020202020204" pitchFamily="34" charset="0"/>
                <a:cs typeface="Arial" panose="020B0604020202020204" pitchFamily="34" charset="0"/>
              </a:rPr>
              <a:t>APPEARANCE OF CONFLICT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OF INTEREST</a:t>
            </a:r>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4"/>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dirty="0" smtClean="0">
                <a:latin typeface="Arial" panose="020B0604020202020204" pitchFamily="34" charset="0"/>
                <a:cs typeface="Arial" panose="020B0604020202020204" pitchFamily="34" charset="0"/>
              </a:rPr>
              <a:t>The right to challenge participation </a:t>
            </a:r>
          </a:p>
          <a:p>
            <a:pPr marL="857250" lvl="1" eaLnBrk="1" hangingPunct="1"/>
            <a:r>
              <a:rPr lang="en-US" sz="2000" dirty="0" smtClean="0">
                <a:latin typeface="Arial" panose="020B0604020202020204" pitchFamily="34" charset="0"/>
                <a:cs typeface="Arial" panose="020B0604020202020204" pitchFamily="34" charset="0"/>
              </a:rPr>
              <a:t>Any member of a decision-making body may challenge the participation of any other member</a:t>
            </a:r>
          </a:p>
          <a:p>
            <a:pPr marL="857250" lvl="1" eaLnBrk="1" hangingPunct="1"/>
            <a:r>
              <a:rPr lang="en-US" sz="2000" dirty="0" smtClean="0">
                <a:latin typeface="Arial" panose="020B0604020202020204" pitchFamily="34" charset="0"/>
                <a:cs typeface="Arial" panose="020B0604020202020204" pitchFamily="34" charset="0"/>
              </a:rPr>
              <a:t>Issue decided by same process as described in the previous two slides</a:t>
            </a:r>
          </a:p>
          <a:p>
            <a:pPr marL="857250" lvl="1" eaLnBrk="1" hangingPunct="1"/>
            <a:endParaRPr lang="en-US" dirty="0" smtClean="0"/>
          </a:p>
        </p:txBody>
      </p:sp>
      <p:sp>
        <p:nvSpPr>
          <p:cNvPr id="33796"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Arial" panose="020B0604020202020204" pitchFamily="34" charset="0"/>
                <a:cs typeface="Arial" panose="020B0604020202020204" pitchFamily="34" charset="0"/>
              </a:rPr>
              <a:t>WHO MAY RAISE CONFLICT ISSUE</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30</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4"/>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eaLnBrk="1" hangingPunct="1">
              <a:defRPr/>
            </a:pPr>
            <a:r>
              <a:rPr lang="en-US" sz="2000" dirty="0" smtClean="0">
                <a:latin typeface="Arial" panose="020B0604020202020204" pitchFamily="34" charset="0"/>
                <a:cs typeface="Arial" panose="020B0604020202020204" pitchFamily="34" charset="0"/>
              </a:rPr>
              <a:t>One of the primary purposes of the ASME Society is to “promote a high level of ethical practice.”</a:t>
            </a:r>
          </a:p>
          <a:p>
            <a:pPr eaLnBrk="1" hangingPunct="1">
              <a:defRPr/>
            </a:pPr>
            <a:r>
              <a:rPr lang="en-US" sz="2000" dirty="0" smtClean="0">
                <a:latin typeface="Arial" panose="020B0604020202020204" pitchFamily="34" charset="0"/>
                <a:cs typeface="Arial" panose="020B0604020202020204" pitchFamily="34" charset="0"/>
              </a:rPr>
              <a:t>All society members and members of standards committees must act in accordance with the Society’s Policies</a:t>
            </a:r>
          </a:p>
          <a:p>
            <a:pPr lvl="1" eaLnBrk="1" hangingPunct="1">
              <a:defRPr/>
            </a:pPr>
            <a:r>
              <a:rPr lang="en-US" sz="2000" dirty="0" smtClean="0">
                <a:latin typeface="Arial" panose="020B0604020202020204" pitchFamily="34" charset="0"/>
                <a:cs typeface="Arial" panose="020B0604020202020204" pitchFamily="34" charset="0"/>
              </a:rPr>
              <a:t>Society Policy P-15.7, Ethics </a:t>
            </a:r>
          </a:p>
          <a:p>
            <a:pPr lvl="1" eaLnBrk="1" hangingPunct="1">
              <a:defRPr/>
            </a:pPr>
            <a:r>
              <a:rPr lang="en-US" sz="2000" dirty="0" smtClean="0">
                <a:latin typeface="Arial" panose="020B0604020202020204" pitchFamily="34" charset="0"/>
                <a:cs typeface="Arial" panose="020B0604020202020204" pitchFamily="34" charset="0"/>
              </a:rPr>
              <a:t>Society Policy P-15.8, Conflicts of Interest</a:t>
            </a:r>
          </a:p>
          <a:p>
            <a:pPr marL="457200" indent="-457200" eaLnBrk="1" hangingPunct="1">
              <a:tabLst>
                <a:tab pos="1085850" algn="l"/>
              </a:tabLst>
              <a:defRPr/>
            </a:pPr>
            <a:r>
              <a:rPr lang="en-US" sz="2000" dirty="0" smtClean="0">
                <a:latin typeface="Arial" panose="020B0604020202020204" pitchFamily="34" charset="0"/>
                <a:cs typeface="Arial" panose="020B0604020202020204" pitchFamily="34" charset="0"/>
              </a:rPr>
              <a:t>ASME Constitution provides that Committee members are indemnified, </a:t>
            </a:r>
            <a:r>
              <a:rPr lang="en-US" sz="2000" dirty="0">
                <a:latin typeface="Arial" panose="020B0604020202020204" pitchFamily="34" charset="0"/>
                <a:cs typeface="Arial" panose="020B0604020202020204" pitchFamily="34" charset="0"/>
              </a:rPr>
              <a:t>when acting in good faith</a:t>
            </a:r>
            <a:r>
              <a:rPr lang="en-US" sz="2000" dirty="0" smtClean="0">
                <a:latin typeface="Arial" panose="020B0604020202020204" pitchFamily="34" charset="0"/>
                <a:cs typeface="Arial" panose="020B0604020202020204" pitchFamily="34" charset="0"/>
              </a:rPr>
              <a:t>. There is potential for loss of indemnification if Committee member does not follow ASME policies.</a:t>
            </a:r>
          </a:p>
          <a:p>
            <a:pPr marL="457200" indent="-457200" eaLnBrk="1" hangingPunct="1">
              <a:tabLst>
                <a:tab pos="1085850" algn="l"/>
              </a:tabLst>
              <a:defRPr/>
            </a:pPr>
            <a:endParaRPr lang="en-US" dirty="0" smtClean="0"/>
          </a:p>
          <a:p>
            <a:pPr marL="0" indent="0" eaLnBrk="1" hangingPunct="1">
              <a:buFontTx/>
              <a:buNone/>
              <a:tabLst>
                <a:tab pos="1085850" algn="l"/>
              </a:tabLst>
              <a:defRPr/>
            </a:pPr>
            <a:endParaRPr lang="en-US" dirty="0" smtClean="0"/>
          </a:p>
          <a:p>
            <a:pPr marL="457200" indent="-457200" eaLnBrk="1" hangingPunct="1">
              <a:tabLst>
                <a:tab pos="1085850" algn="l"/>
              </a:tabLst>
              <a:defRPr/>
            </a:pPr>
            <a:endParaRPr lang="en-US" dirty="0" smtClean="0"/>
          </a:p>
        </p:txBody>
      </p:sp>
      <p:sp>
        <p:nvSpPr>
          <p:cNvPr id="35844"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MODULE SUMMARY</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31</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Rectangle 5"/>
          <p:cNvSpPr>
            <a:spLocks noGrp="1" noChangeArrowheads="1"/>
          </p:cNvSpPr>
          <p:nvPr>
            <p:ph idx="1"/>
          </p:nvPr>
        </p:nvSpPr>
        <p:spPr>
          <a:xfrm>
            <a:off x="457200" y="100584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a:lnSpc>
                <a:spcPct val="80000"/>
              </a:lnSpc>
              <a:defRPr/>
            </a:pPr>
            <a:r>
              <a:rPr lang="en-US" sz="2000" dirty="0" smtClean="0">
                <a:latin typeface="Arial" panose="020B0604020202020204" pitchFamily="34" charset="0"/>
                <a:cs typeface="Arial" panose="020B0604020202020204" pitchFamily="34" charset="0"/>
              </a:rPr>
              <a:t>ASME Constitution (</a:t>
            </a:r>
            <a:r>
              <a:rPr lang="en-US" sz="2000" dirty="0">
                <a:latin typeface="Arial" panose="020B0604020202020204" pitchFamily="34" charset="0"/>
                <a:cs typeface="Arial" panose="020B0604020202020204" pitchFamily="34" charset="0"/>
                <a:hlinkClick r:id="rId3"/>
              </a:rPr>
              <a:t>http://</a:t>
            </a:r>
            <a:r>
              <a:rPr lang="en-US" sz="2000" dirty="0" smtClean="0">
                <a:latin typeface="Arial" panose="020B0604020202020204" pitchFamily="34" charset="0"/>
                <a:cs typeface="Arial" panose="020B0604020202020204" pitchFamily="34" charset="0"/>
                <a:hlinkClick r:id="rId3"/>
              </a:rPr>
              <a:t>www.asme.org/about-asme/governance/asme-constitution-and-by-laws</a:t>
            </a:r>
            <a:r>
              <a:rPr lang="en-US" sz="2000" dirty="0" smtClean="0">
                <a:latin typeface="Arial" panose="020B0604020202020204" pitchFamily="34" charset="0"/>
                <a:cs typeface="Arial" panose="020B0604020202020204" pitchFamily="34" charset="0"/>
              </a:rPr>
              <a:t>)</a:t>
            </a:r>
          </a:p>
          <a:p>
            <a:pPr lvl="1" indent="-171450" eaLnBrk="1" hangingPunct="1">
              <a:lnSpc>
                <a:spcPct val="80000"/>
              </a:lnSpc>
              <a:defRPr/>
            </a:pPr>
            <a:r>
              <a:rPr lang="en-US" sz="1800" dirty="0" smtClean="0">
                <a:latin typeface="Arial" panose="020B0604020202020204" pitchFamily="34" charset="0"/>
                <a:cs typeface="Arial" panose="020B0604020202020204" pitchFamily="34" charset="0"/>
              </a:rPr>
              <a:t>C2.1, Purposes</a:t>
            </a:r>
          </a:p>
          <a:p>
            <a:pPr lvl="1" indent="-171450" eaLnBrk="1" hangingPunct="1">
              <a:lnSpc>
                <a:spcPct val="80000"/>
              </a:lnSpc>
              <a:defRPr/>
            </a:pPr>
            <a:r>
              <a:rPr lang="en-US" sz="1800" dirty="0" smtClean="0">
                <a:latin typeface="Arial" panose="020B0604020202020204" pitchFamily="34" charset="0"/>
                <a:cs typeface="Arial" panose="020B0604020202020204" pitchFamily="34" charset="0"/>
              </a:rPr>
              <a:t>C4.1.2, Indemnification</a:t>
            </a:r>
          </a:p>
          <a:p>
            <a:pPr lvl="1" indent="-171450" eaLnBrk="1" hangingPunct="1">
              <a:lnSpc>
                <a:spcPct val="80000"/>
              </a:lnSpc>
              <a:defRPr/>
            </a:pPr>
            <a:endParaRPr lang="en-US" sz="2000" dirty="0" smtClean="0">
              <a:latin typeface="Arial" panose="020B0604020202020204" pitchFamily="34" charset="0"/>
              <a:cs typeface="Arial" panose="020B0604020202020204" pitchFamily="34" charset="0"/>
            </a:endParaRPr>
          </a:p>
          <a:p>
            <a:pPr marL="457200" indent="-457200">
              <a:lnSpc>
                <a:spcPct val="80000"/>
              </a:lnSpc>
              <a:defRPr/>
            </a:pPr>
            <a:r>
              <a:rPr lang="en-US" sz="2000" dirty="0" smtClean="0">
                <a:latin typeface="Arial" panose="020B0604020202020204" pitchFamily="34" charset="0"/>
                <a:cs typeface="Arial" panose="020B0604020202020204" pitchFamily="34" charset="0"/>
              </a:rPr>
              <a:t>Society Policies (</a:t>
            </a:r>
            <a:r>
              <a:rPr lang="en-US" sz="2000" dirty="0">
                <a:latin typeface="Arial" panose="020B0604020202020204" pitchFamily="34" charset="0"/>
                <a:cs typeface="Arial" panose="020B0604020202020204" pitchFamily="34" charset="0"/>
                <a:hlinkClick r:id="rId4"/>
              </a:rPr>
              <a:t>http://</a:t>
            </a:r>
            <a:r>
              <a:rPr lang="en-US" sz="2000" dirty="0" smtClean="0">
                <a:latin typeface="Arial" panose="020B0604020202020204" pitchFamily="34" charset="0"/>
                <a:cs typeface="Arial" panose="020B0604020202020204" pitchFamily="34" charset="0"/>
                <a:hlinkClick r:id="rId4"/>
              </a:rPr>
              <a:t>www.asme.org/about-asme/governance/asme-society-policies</a:t>
            </a:r>
            <a:r>
              <a:rPr lang="en-US" sz="2000" dirty="0">
                <a:latin typeface="Arial" panose="020B0604020202020204" pitchFamily="34" charset="0"/>
                <a:cs typeface="Arial" panose="020B0604020202020204" pitchFamily="34" charset="0"/>
              </a:rPr>
              <a:t>)</a:t>
            </a:r>
            <a:endParaRPr lang="en-US" sz="2000" dirty="0" smtClean="0">
              <a:latin typeface="Arial" panose="020B0604020202020204" pitchFamily="34" charset="0"/>
              <a:cs typeface="Arial" panose="020B0604020202020204" pitchFamily="34" charset="0"/>
            </a:endParaRPr>
          </a:p>
          <a:p>
            <a:pPr lvl="1" indent="-171450" eaLnBrk="1" hangingPunct="1">
              <a:lnSpc>
                <a:spcPct val="80000"/>
              </a:lnSpc>
              <a:defRPr/>
            </a:pPr>
            <a:r>
              <a:rPr lang="en-US" sz="1800" dirty="0" smtClean="0">
                <a:latin typeface="Arial" panose="020B0604020202020204" pitchFamily="34" charset="0"/>
                <a:cs typeface="Arial" panose="020B0604020202020204" pitchFamily="34" charset="0"/>
              </a:rPr>
              <a:t>P-15.4, Ethical Conduct Violation Procedures</a:t>
            </a:r>
          </a:p>
          <a:p>
            <a:pPr lvl="1" indent="-171450" eaLnBrk="1" hangingPunct="1">
              <a:lnSpc>
                <a:spcPct val="80000"/>
              </a:lnSpc>
              <a:defRPr/>
            </a:pPr>
            <a:r>
              <a:rPr lang="en-US" sz="1800" dirty="0" smtClean="0">
                <a:latin typeface="Arial" panose="020B0604020202020204" pitchFamily="34" charset="0"/>
                <a:cs typeface="Arial" panose="020B0604020202020204" pitchFamily="34" charset="0"/>
              </a:rPr>
              <a:t>P-15-7, Ethics</a:t>
            </a:r>
          </a:p>
          <a:p>
            <a:pPr lvl="1" indent="-171450" eaLnBrk="1" hangingPunct="1">
              <a:lnSpc>
                <a:spcPct val="80000"/>
              </a:lnSpc>
              <a:defRPr/>
            </a:pPr>
            <a:r>
              <a:rPr lang="en-US" sz="1800" dirty="0" smtClean="0">
                <a:latin typeface="Arial" panose="020B0604020202020204" pitchFamily="34" charset="0"/>
                <a:cs typeface="Arial" panose="020B0604020202020204" pitchFamily="34" charset="0"/>
              </a:rPr>
              <a:t>P-15-8, Conflicts of Interest</a:t>
            </a:r>
          </a:p>
          <a:p>
            <a:pPr lvl="1" indent="-171450" eaLnBrk="1" hangingPunct="1">
              <a:lnSpc>
                <a:spcPct val="80000"/>
              </a:lnSpc>
              <a:defRPr/>
            </a:pPr>
            <a:endParaRPr lang="en-US" sz="2000" dirty="0" smtClean="0">
              <a:latin typeface="Arial" panose="020B0604020202020204" pitchFamily="34" charset="0"/>
              <a:cs typeface="Arial" panose="020B0604020202020204" pitchFamily="34" charset="0"/>
            </a:endParaRPr>
          </a:p>
          <a:p>
            <a:pPr marL="457200" indent="-457200">
              <a:lnSpc>
                <a:spcPct val="80000"/>
              </a:lnSpc>
              <a:defRPr/>
            </a:pPr>
            <a:r>
              <a:rPr lang="en-US" sz="2000" dirty="0" smtClean="0">
                <a:latin typeface="Arial" panose="020B0604020202020204" pitchFamily="34" charset="0"/>
                <a:cs typeface="Arial" panose="020B0604020202020204" pitchFamily="34" charset="0"/>
              </a:rPr>
              <a:t>Codes and Standards Policy (</a:t>
            </a:r>
            <a:r>
              <a:rPr lang="en-US" sz="2000" dirty="0">
                <a:latin typeface="Arial" panose="020B0604020202020204" pitchFamily="34" charset="0"/>
                <a:cs typeface="Arial" panose="020B0604020202020204" pitchFamily="34" charset="0"/>
                <a:hlinkClick r:id="rId5"/>
              </a:rPr>
              <a:t>https://</a:t>
            </a:r>
            <a:r>
              <a:rPr lang="en-US" sz="2000" dirty="0" smtClean="0">
                <a:latin typeface="Arial" panose="020B0604020202020204" pitchFamily="34" charset="0"/>
                <a:cs typeface="Arial" panose="020B0604020202020204" pitchFamily="34" charset="0"/>
                <a:hlinkClick r:id="rId5"/>
              </a:rPr>
              <a:t>cstools.asme.org/csconnect/FileUpload.cfm?View=yes&amp;ID=7614</a:t>
            </a:r>
            <a:r>
              <a:rPr lang="en-US" sz="2000" dirty="0" smtClean="0">
                <a:latin typeface="Arial" panose="020B0604020202020204" pitchFamily="34" charset="0"/>
                <a:cs typeface="Arial" panose="020B0604020202020204" pitchFamily="34" charset="0"/>
              </a:rPr>
              <a:t>)</a:t>
            </a:r>
          </a:p>
          <a:p>
            <a:pPr marL="568325" lvl="2" indent="0">
              <a:lnSpc>
                <a:spcPct val="80000"/>
              </a:lnSpc>
              <a:buNone/>
              <a:defRPr/>
            </a:pPr>
            <a:r>
              <a:rPr lang="en-US"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CSP-11, Committee Participation Acknowledgement</a:t>
            </a: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p:txBody>
      </p:sp>
      <p:sp>
        <p:nvSpPr>
          <p:cNvPr id="37892" name="Rectangle 2"/>
          <p:cNvSpPr>
            <a:spLocks noGrp="1" noChangeArrowheads="1"/>
          </p:cNvSpPr>
          <p:nvPr>
            <p:ph type="title"/>
          </p:nvPr>
        </p:nvSpPr>
        <p:spPr>
          <a:xfrm>
            <a:off x="914400" y="274320"/>
            <a:ext cx="7315200" cy="457200"/>
          </a:xfrm>
        </p:spPr>
        <p:txBody>
          <a:bodyPr/>
          <a:lstStyle/>
          <a:p>
            <a:pPr eaLnBrk="1" hangingPunct="1"/>
            <a:r>
              <a:rPr lang="en-US" b="1" dirty="0" smtClean="0">
                <a:latin typeface="Arial" panose="020B0604020202020204" pitchFamily="34" charset="0"/>
                <a:cs typeface="Arial" panose="020B0604020202020204" pitchFamily="34" charset="0"/>
              </a:rPr>
              <a:t>REFERENCES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32</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3"/>
          <p:cNvSpPr>
            <a:spLocks noGrp="1" noChangeArrowheads="1"/>
          </p:cNvSpPr>
          <p:nvPr>
            <p:ph idx="1"/>
          </p:nvPr>
        </p:nvSpPr>
        <p:spPr>
          <a:xfrm>
            <a:off x="457200" y="1280160"/>
            <a:ext cx="8229600" cy="4572000"/>
          </a:xfrm>
        </p:spPr>
        <p:txBody>
          <a:bodyPr/>
          <a:lstStyle/>
          <a:p>
            <a:pPr marL="344488" indent="-298450" eaLnBrk="1" hangingPunct="1">
              <a:buFontTx/>
              <a:buNone/>
            </a:pPr>
            <a:r>
              <a:rPr lang="en-US" sz="2400" dirty="0" smtClean="0">
                <a:latin typeface="Arial" panose="020B0604020202020204" pitchFamily="34" charset="0"/>
                <a:cs typeface="Arial" panose="020B0604020202020204" pitchFamily="34" charset="0"/>
              </a:rPr>
              <a:t>At the end of this module, you will be able to understand: </a:t>
            </a:r>
          </a:p>
          <a:p>
            <a:pPr lvl="1">
              <a:buFont typeface="Arial" pitchFamily="34" charset="0"/>
              <a:buChar char="•"/>
            </a:pPr>
            <a:r>
              <a:rPr lang="en-US" sz="2000" dirty="0" smtClean="0">
                <a:latin typeface="Arial" panose="020B0604020202020204" pitchFamily="34" charset="0"/>
                <a:cs typeface="Arial" panose="020B0604020202020204" pitchFamily="34" charset="0"/>
              </a:rPr>
              <a:t>The primary </a:t>
            </a:r>
            <a:r>
              <a:rPr lang="en-US" sz="2000" dirty="0">
                <a:latin typeface="Arial" panose="020B0604020202020204" pitchFamily="34" charset="0"/>
                <a:cs typeface="Arial" panose="020B0604020202020204" pitchFamily="34" charset="0"/>
              </a:rPr>
              <a:t>purposes of the ASME </a:t>
            </a:r>
            <a:r>
              <a:rPr lang="en-US" sz="2000" dirty="0" smtClean="0">
                <a:latin typeface="Arial" panose="020B0604020202020204" pitchFamily="34" charset="0"/>
                <a:cs typeface="Arial" panose="020B0604020202020204" pitchFamily="34" charset="0"/>
              </a:rPr>
              <a:t>Society</a:t>
            </a:r>
          </a:p>
          <a:p>
            <a:pPr lvl="1">
              <a:buFont typeface="Arial" pitchFamily="34" charset="0"/>
              <a:buChar char="•"/>
            </a:pPr>
            <a:r>
              <a:rPr lang="en-US" sz="2000" dirty="0" smtClean="0">
                <a:latin typeface="Arial" panose="020B0604020202020204" pitchFamily="34" charset="0"/>
                <a:cs typeface="Arial" panose="020B0604020202020204" pitchFamily="34" charset="0"/>
              </a:rPr>
              <a:t>All </a:t>
            </a:r>
            <a:r>
              <a:rPr lang="en-US" sz="2000" dirty="0">
                <a:latin typeface="Arial" panose="020B0604020202020204" pitchFamily="34" charset="0"/>
                <a:cs typeface="Arial" panose="020B0604020202020204" pitchFamily="34" charset="0"/>
              </a:rPr>
              <a:t>society members and members of standards committees must act in accordance with the Society’s </a:t>
            </a:r>
            <a:r>
              <a:rPr lang="en-US" sz="2000" dirty="0" smtClean="0">
                <a:latin typeface="Arial" panose="020B0604020202020204" pitchFamily="34" charset="0"/>
                <a:cs typeface="Arial" panose="020B0604020202020204" pitchFamily="34" charset="0"/>
              </a:rPr>
              <a:t>Policies on P-15.7</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Ethics, and  </a:t>
            </a:r>
            <a:r>
              <a:rPr lang="en-US" sz="2000" dirty="0">
                <a:latin typeface="Arial" panose="020B0604020202020204" pitchFamily="34" charset="0"/>
                <a:cs typeface="Arial" panose="020B0604020202020204" pitchFamily="34" charset="0"/>
              </a:rPr>
              <a:t>Policy P-15.8, Conflicts of Interest</a:t>
            </a:r>
          </a:p>
          <a:p>
            <a:pPr lvl="1">
              <a:buFont typeface="Arial" pitchFamily="34" charset="0"/>
              <a:buChar char="•"/>
            </a:pPr>
            <a:r>
              <a:rPr lang="en-US" sz="2000" dirty="0" smtClean="0">
                <a:latin typeface="Arial" panose="020B0604020202020204" pitchFamily="34" charset="0"/>
                <a:cs typeface="Arial" panose="020B0604020202020204" pitchFamily="34" charset="0"/>
              </a:rPr>
              <a:t>ASME </a:t>
            </a:r>
            <a:r>
              <a:rPr lang="en-US" sz="2000" dirty="0">
                <a:latin typeface="Arial" panose="020B0604020202020204" pitchFamily="34" charset="0"/>
                <a:cs typeface="Arial" panose="020B0604020202020204" pitchFamily="34" charset="0"/>
              </a:rPr>
              <a:t>Constitution </a:t>
            </a:r>
            <a:r>
              <a:rPr lang="en-US" sz="2000" dirty="0" smtClean="0">
                <a:latin typeface="Arial" panose="020B0604020202020204" pitchFamily="34" charset="0"/>
                <a:cs typeface="Arial" panose="020B0604020202020204" pitchFamily="34" charset="0"/>
              </a:rPr>
              <a:t>with regard to indemnification</a:t>
            </a:r>
            <a:endParaRPr lang="en-US" sz="2000" dirty="0">
              <a:latin typeface="Arial" panose="020B0604020202020204" pitchFamily="34" charset="0"/>
              <a:cs typeface="Arial" panose="020B0604020202020204" pitchFamily="34" charset="0"/>
            </a:endParaRPr>
          </a:p>
          <a:p>
            <a:pPr>
              <a:buFont typeface="Tahoma" pitchFamily="34" charset="0"/>
              <a:buChar char="–"/>
            </a:pPr>
            <a:endParaRPr lang="en-US" dirty="0" smtClean="0">
              <a:latin typeface="Arial" panose="020B0604020202020204" pitchFamily="34" charset="0"/>
              <a:cs typeface="Arial" panose="020B0604020202020204" pitchFamily="34" charset="0"/>
            </a:endParaRPr>
          </a:p>
        </p:txBody>
      </p:sp>
      <p:sp>
        <p:nvSpPr>
          <p:cNvPr id="7172"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LEARNING OBJECTIVES</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3</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extLst>
      <p:ext uri="{BB962C8B-B14F-4D97-AF65-F5344CB8AC3E}">
        <p14:creationId xmlns:p14="http://schemas.microsoft.com/office/powerpoint/2010/main" val="19832503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6"/>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609600" indent="-609600" eaLnBrk="1" hangingPunct="1">
              <a:buFontTx/>
              <a:buAutoNum type="romanUcPeriod"/>
            </a:pPr>
            <a:r>
              <a:rPr lang="en-US" sz="2400" dirty="0" smtClean="0">
                <a:latin typeface="Arial" panose="020B0604020202020204" pitchFamily="34" charset="0"/>
                <a:cs typeface="Arial" panose="020B0604020202020204" pitchFamily="34" charset="0"/>
              </a:rPr>
              <a:t>Introduction </a:t>
            </a:r>
          </a:p>
          <a:p>
            <a:pPr marL="609600" indent="-609600" eaLnBrk="1" hangingPunct="1">
              <a:buFontTx/>
              <a:buAutoNum type="romanUcPeriod"/>
            </a:pPr>
            <a:r>
              <a:rPr lang="en-US" sz="2400" dirty="0" smtClean="0">
                <a:latin typeface="Arial" panose="020B0604020202020204" pitchFamily="34" charset="0"/>
                <a:cs typeface="Arial" panose="020B0604020202020204" pitchFamily="34" charset="0"/>
              </a:rPr>
              <a:t>Society Policy P-15.7 Ethics</a:t>
            </a:r>
          </a:p>
          <a:p>
            <a:pPr marL="609600" indent="-609600" eaLnBrk="1" hangingPunct="1">
              <a:buFontTx/>
              <a:buAutoNum type="romanUcPeriod"/>
            </a:pPr>
            <a:r>
              <a:rPr lang="en-US" sz="2400" dirty="0" smtClean="0">
                <a:latin typeface="Arial" panose="020B0604020202020204" pitchFamily="34" charset="0"/>
                <a:cs typeface="Arial" panose="020B0604020202020204" pitchFamily="34" charset="0"/>
              </a:rPr>
              <a:t>Society Policy P-15.8 Conflicts of Interest</a:t>
            </a:r>
          </a:p>
        </p:txBody>
      </p:sp>
      <p:sp>
        <p:nvSpPr>
          <p:cNvPr id="7172" name="Rectangle 4"/>
          <p:cNvSpPr>
            <a:spLocks noGrp="1" noChangeArrowheads="1"/>
          </p:cNvSpPr>
          <p:nvPr>
            <p:ph type="title"/>
          </p:nvPr>
        </p:nvSpPr>
        <p:spPr>
          <a:xfrm>
            <a:off x="914400" y="274638"/>
            <a:ext cx="7315200" cy="457200"/>
          </a:xfrm>
          <a:noFill/>
        </p:spPr>
        <p:txBody>
          <a:bodyPr/>
          <a:lstStyle/>
          <a:p>
            <a:pPr eaLnBrk="1" hangingPunct="1"/>
            <a:r>
              <a:rPr lang="en-US" b="1" dirty="0" smtClean="0">
                <a:latin typeface="Arial" panose="020B0604020202020204" pitchFamily="34" charset="0"/>
                <a:cs typeface="Arial" panose="020B0604020202020204" pitchFamily="34" charset="0"/>
              </a:rPr>
              <a:t>AGENDA</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4</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05840"/>
            <a:ext cx="8229600" cy="4846320"/>
          </a:xfrm>
        </p:spPr>
        <p:txBody>
          <a:bodyPr tIns="91440" bIns="0"/>
          <a:lstStyle/>
          <a:p>
            <a:pPr marL="0" indent="0">
              <a:buNone/>
            </a:pPr>
            <a:r>
              <a:rPr lang="en-US" sz="2400" dirty="0">
                <a:latin typeface="Arial" panose="020B0604020202020204" pitchFamily="34" charset="0"/>
                <a:cs typeface="Arial" panose="020B0604020202020204" pitchFamily="34" charset="0"/>
              </a:rPr>
              <a:t>Ethical and Conflict of Interest Obligations are outlined in:</a:t>
            </a:r>
          </a:p>
          <a:p>
            <a:pPr marL="914400" lvl="1" indent="-342900">
              <a:spcBef>
                <a:spcPts val="1200"/>
              </a:spcBef>
              <a:buFont typeface="Arial" panose="020B0604020202020204" pitchFamily="34" charset="0"/>
              <a:buChar char="•"/>
            </a:pPr>
            <a:r>
              <a:rPr lang="en-US" sz="2000" dirty="0">
                <a:latin typeface="Arial" panose="020B0604020202020204" pitchFamily="34" charset="0"/>
                <a:cs typeface="Arial" panose="020B0604020202020204" pitchFamily="34" charset="0"/>
              </a:rPr>
              <a:t>ASME Constitution</a:t>
            </a:r>
          </a:p>
          <a:p>
            <a:pPr marL="914400" lvl="1" indent="-342900">
              <a:spcBef>
                <a:spcPts val="1200"/>
              </a:spcBef>
              <a:buFont typeface="Arial" panose="020B0604020202020204" pitchFamily="34" charset="0"/>
              <a:buChar char="•"/>
            </a:pPr>
            <a:r>
              <a:rPr lang="en-US" sz="2000" dirty="0">
                <a:latin typeface="Arial" panose="020B0604020202020204" pitchFamily="34" charset="0"/>
                <a:cs typeface="Arial" panose="020B0604020202020204" pitchFamily="34" charset="0"/>
              </a:rPr>
              <a:t>ASME By-Laws</a:t>
            </a:r>
          </a:p>
          <a:p>
            <a:pPr marL="914400" lvl="1" indent="-342900">
              <a:spcBef>
                <a:spcPts val="1200"/>
              </a:spcBef>
              <a:buFont typeface="Arial" panose="020B0604020202020204" pitchFamily="34" charset="0"/>
              <a:buChar char="•"/>
            </a:pPr>
            <a:r>
              <a:rPr lang="en-US" sz="2000" dirty="0">
                <a:latin typeface="Arial" panose="020B0604020202020204" pitchFamily="34" charset="0"/>
                <a:cs typeface="Arial" panose="020B0604020202020204" pitchFamily="34" charset="0"/>
              </a:rPr>
              <a:t>ASME Policies</a:t>
            </a:r>
          </a:p>
          <a:p>
            <a:pPr marL="914400" lvl="1" indent="-342900">
              <a:spcBef>
                <a:spcPts val="1200"/>
              </a:spcBef>
              <a:buFont typeface="Arial" panose="020B0604020202020204" pitchFamily="34" charset="0"/>
              <a:buChar char="•"/>
            </a:pPr>
            <a:r>
              <a:rPr lang="en-US" sz="2000" dirty="0">
                <a:latin typeface="Arial" panose="020B0604020202020204" pitchFamily="34" charset="0"/>
                <a:cs typeface="Arial" panose="020B0604020202020204" pitchFamily="34" charset="0"/>
              </a:rPr>
              <a:t>ASME Codes and </a:t>
            </a:r>
            <a:r>
              <a:rPr lang="en-US" sz="2000" dirty="0" smtClean="0">
                <a:latin typeface="Arial" panose="020B0604020202020204" pitchFamily="34" charset="0"/>
                <a:cs typeface="Arial" panose="020B0604020202020204" pitchFamily="34" charset="0"/>
              </a:rPr>
              <a:t>Standards Policies</a:t>
            </a:r>
            <a:endParaRPr lang="en-US" sz="2000" dirty="0">
              <a:latin typeface="Arial" panose="020B0604020202020204" pitchFamily="34" charset="0"/>
              <a:cs typeface="Arial" panose="020B0604020202020204" pitchFamily="34" charset="0"/>
            </a:endParaRPr>
          </a:p>
        </p:txBody>
      </p:sp>
      <p:sp>
        <p:nvSpPr>
          <p:cNvPr id="8196" name="Rectangle 2"/>
          <p:cNvSpPr>
            <a:spLocks noGrp="1" noChangeArrowheads="1"/>
          </p:cNvSpPr>
          <p:nvPr>
            <p:ph type="title"/>
          </p:nvPr>
        </p:nvSpPr>
        <p:spPr>
          <a:xfrm>
            <a:off x="914400" y="274638"/>
            <a:ext cx="7315200" cy="457200"/>
          </a:xfrm>
        </p:spPr>
        <p:txBody>
          <a:bodyPr/>
          <a:lstStyle/>
          <a:p>
            <a:pPr eaLnBrk="1" hangingPunct="1"/>
            <a:r>
              <a:rPr lang="en-US" b="1" dirty="0" smtClean="0">
                <a:latin typeface="Arial" panose="020B0604020202020204" pitchFamily="34" charset="0"/>
                <a:cs typeface="Arial" panose="020B0604020202020204" pitchFamily="34" charset="0"/>
              </a:rPr>
              <a:t>I. INTRODUCTION</a:t>
            </a:r>
          </a:p>
        </p:txBody>
      </p:sp>
      <p:sp>
        <p:nvSpPr>
          <p:cNvPr id="6" name="Slide Number Placeholder 5"/>
          <p:cNvSpPr>
            <a:spLocks noGrp="1"/>
          </p:cNvSpPr>
          <p:nvPr>
            <p:ph type="sldNum" sz="quarter" idx="11"/>
          </p:nvPr>
        </p:nvSpPr>
        <p:spPr/>
        <p:txBody>
          <a:bodyPr/>
          <a:lstStyle/>
          <a:p>
            <a:pPr>
              <a:defRPr/>
            </a:pPr>
            <a:fld id="{D396BEE7-FC42-428C-BBC7-3B07E6C660BC}" type="slidenum">
              <a:rPr lang="en-US" smtClean="0"/>
              <a:pPr>
                <a:defRPr/>
              </a:pPr>
              <a:t>5</a:t>
            </a:fld>
            <a:endParaRPr lang="en-US"/>
          </a:p>
        </p:txBody>
      </p:sp>
      <p:sp>
        <p:nvSpPr>
          <p:cNvPr id="7"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idx="1"/>
          </p:nvPr>
        </p:nvSpPr>
        <p:spPr>
          <a:xfrm>
            <a:off x="457200" y="100584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r>
              <a:rPr lang="en-US" sz="2400" dirty="0">
                <a:latin typeface="Arial" panose="020B0604020202020204" pitchFamily="34" charset="0"/>
                <a:cs typeface="Arial" panose="020B0604020202020204" pitchFamily="34" charset="0"/>
              </a:rPr>
              <a:t>Section C2.1.1 of the ASME Constitution states that one purpose of the society is to promote a high level of ethical practice. </a:t>
            </a:r>
          </a:p>
          <a:p>
            <a:pPr eaLnBrk="1" hangingPunct="1">
              <a:spcBef>
                <a:spcPts val="1200"/>
              </a:spcBef>
            </a:pPr>
            <a:r>
              <a:rPr lang="en-US" sz="2400" dirty="0" smtClean="0">
                <a:latin typeface="Arial" panose="020B0604020202020204" pitchFamily="34" charset="0"/>
                <a:cs typeface="Arial" panose="020B0604020202020204" pitchFamily="34" charset="0"/>
              </a:rPr>
              <a:t>Section C2.1.1 further provides “Members shall be governed in all professional and business relations by the Code of Ethics as stated in the Society Policies.”</a:t>
            </a:r>
          </a:p>
          <a:p>
            <a:pPr eaLnBrk="1" hangingPunct="1"/>
            <a:endParaRPr lang="en-US" dirty="0" smtClean="0"/>
          </a:p>
          <a:p>
            <a:pPr eaLnBrk="1" hangingPunct="1">
              <a:buFontTx/>
              <a:buNone/>
            </a:pPr>
            <a:endParaRPr lang="en-US" dirty="0" smtClean="0">
              <a:latin typeface="Arial Unicode MS" pitchFamily="34" charset="-128"/>
              <a:ea typeface="Arial Unicode MS" pitchFamily="34" charset="-128"/>
              <a:cs typeface="Arial Unicode MS" pitchFamily="34" charset="-128"/>
            </a:endParaRPr>
          </a:p>
        </p:txBody>
      </p:sp>
      <p:sp>
        <p:nvSpPr>
          <p:cNvPr id="9220" name="Rectangle 2"/>
          <p:cNvSpPr>
            <a:spLocks noGrp="1" noChangeArrowheads="1"/>
          </p:cNvSpPr>
          <p:nvPr>
            <p:ph type="title"/>
          </p:nvPr>
        </p:nvSpPr>
        <p:spPr>
          <a:xfrm>
            <a:off x="914400" y="274320"/>
            <a:ext cx="7315200" cy="457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r>
              <a:rPr lang="en-US" b="1" dirty="0">
                <a:latin typeface="Arial" panose="020B0604020202020204" pitchFamily="34" charset="0"/>
                <a:cs typeface="Arial" panose="020B0604020202020204" pitchFamily="34" charset="0"/>
              </a:rPr>
              <a:t>ASME CONSTITUTION (C2.1.1)</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6</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5" name="Rectangle 5"/>
          <p:cNvSpPr>
            <a:spLocks noGrp="1" noChangeArrowheads="1"/>
          </p:cNvSpPr>
          <p:nvPr>
            <p:ph idx="1"/>
          </p:nvPr>
        </p:nvSpPr>
        <p:spPr>
          <a:xfrm>
            <a:off x="457200" y="1188720"/>
            <a:ext cx="8229600" cy="4846320"/>
          </a:xfrm>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lnSpc>
                <a:spcPct val="80000"/>
              </a:lnSpc>
              <a:defRPr/>
            </a:pPr>
            <a:r>
              <a:rPr lang="en-US" sz="2400" dirty="0" smtClean="0">
                <a:latin typeface="Arial" panose="020B0604020202020204" pitchFamily="34" charset="0"/>
                <a:cs typeface="Arial" panose="020B0604020202020204" pitchFamily="34" charset="0"/>
              </a:rPr>
              <a:t>ASME Constitution, Article C4.1.12 provides that Committee members are indemnified provided that the individual:</a:t>
            </a:r>
          </a:p>
          <a:p>
            <a:pPr marL="914400" lvl="1" indent="-228600" eaLnBrk="1" hangingPunct="1">
              <a:lnSpc>
                <a:spcPct val="80000"/>
              </a:lnSpc>
              <a:defRPr/>
            </a:pPr>
            <a:r>
              <a:rPr lang="en-US" sz="2000" dirty="0" smtClean="0">
                <a:latin typeface="Arial" panose="020B0604020202020204" pitchFamily="34" charset="0"/>
                <a:cs typeface="Arial" panose="020B0604020202020204" pitchFamily="34" charset="0"/>
              </a:rPr>
              <a:t>Acted in good faith for a purpose which he reasonably believed to be in the best interests of the Society</a:t>
            </a:r>
          </a:p>
          <a:p>
            <a:pPr marL="914400" lvl="1" indent="-228600" eaLnBrk="1" hangingPunct="1">
              <a:lnSpc>
                <a:spcPct val="80000"/>
              </a:lnSpc>
              <a:defRPr/>
            </a:pPr>
            <a:r>
              <a:rPr lang="en-US" sz="2000" dirty="0" smtClean="0">
                <a:latin typeface="Arial" panose="020B0604020202020204" pitchFamily="34" charset="0"/>
                <a:cs typeface="Arial" panose="020B0604020202020204" pitchFamily="34" charset="0"/>
              </a:rPr>
              <a:t>Had no reasonable cause to believe that the conduct was unlawful</a:t>
            </a:r>
            <a:endParaRPr lang="en-US" sz="2000" dirty="0" smtClean="0">
              <a:solidFill>
                <a:srgbClr val="FFFF00"/>
              </a:solidFill>
              <a:latin typeface="Arial" panose="020B0604020202020204" pitchFamily="34" charset="0"/>
              <a:cs typeface="Arial" panose="020B0604020202020204" pitchFamily="34" charset="0"/>
            </a:endParaRPr>
          </a:p>
          <a:p>
            <a:pPr marL="457200" indent="-457200" eaLnBrk="1" hangingPunct="1">
              <a:lnSpc>
                <a:spcPct val="80000"/>
              </a:lnSpc>
              <a:spcBef>
                <a:spcPts val="1200"/>
              </a:spcBef>
              <a:defRPr/>
            </a:pPr>
            <a:r>
              <a:rPr lang="en-US" sz="2400" dirty="0" smtClean="0">
                <a:latin typeface="Arial" panose="020B0604020202020204" pitchFamily="34" charset="0"/>
                <a:cs typeface="Arial" panose="020B0604020202020204" pitchFamily="34" charset="0"/>
              </a:rPr>
              <a:t>Potential for loss of indemnification if Committee member does not follow ASME policies</a:t>
            </a:r>
          </a:p>
          <a:p>
            <a:pPr marL="457200" indent="-457200" eaLnBrk="1" hangingPunct="1">
              <a:lnSpc>
                <a:spcPct val="80000"/>
              </a:lnSpc>
              <a:defRPr/>
            </a:pPr>
            <a:endParaRPr lang="en-US" dirty="0" smtClean="0"/>
          </a:p>
        </p:txBody>
      </p:sp>
      <p:sp>
        <p:nvSpPr>
          <p:cNvPr id="10244" name="Rectangle 4"/>
          <p:cNvSpPr>
            <a:spLocks noGrp="1" noChangeArrowheads="1"/>
          </p:cNvSpPr>
          <p:nvPr>
            <p:ph type="title"/>
          </p:nvPr>
        </p:nvSpPr>
        <p:spPr>
          <a:xfrm>
            <a:off x="228600" y="274638"/>
            <a:ext cx="8686800" cy="4572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dirty="0" smtClean="0">
                <a:latin typeface="Arial" panose="020B0604020202020204" pitchFamily="34" charset="0"/>
                <a:cs typeface="Arial" panose="020B0604020202020204" pitchFamily="34" charset="0"/>
              </a:rPr>
              <a:t>ASME CONSTITUTION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Article C4.1.12 Indemnification</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7</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5"/>
          <p:cNvSpPr>
            <a:spLocks noGrp="1" noChangeArrowheads="1"/>
          </p:cNvSpPr>
          <p:nvPr>
            <p:ph idx="1"/>
          </p:nvPr>
        </p:nvSpPr>
        <p:spPr>
          <a:xfrm>
            <a:off x="457200" y="1188720"/>
            <a:ext cx="8229600" cy="4846320"/>
          </a:xfrm>
          <a:noFill/>
          <a:extLs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0"/>
          <a:lstStyle/>
          <a:p>
            <a:pPr marL="457200" indent="-457200" eaLnBrk="1" hangingPunct="1"/>
            <a:r>
              <a:rPr lang="en-US" sz="2400" dirty="0" smtClean="0">
                <a:latin typeface="Arial" panose="020B0604020202020204" pitchFamily="34" charset="0"/>
                <a:cs typeface="Arial" panose="020B0604020202020204" pitchFamily="34" charset="0"/>
              </a:rPr>
              <a:t>By-Law B2.1, Fulfillment of Purpose, requires that the Society shall:</a:t>
            </a:r>
          </a:p>
          <a:p>
            <a:pPr marL="914400" lvl="1" eaLnBrk="1" hangingPunct="1"/>
            <a:r>
              <a:rPr lang="en-US" sz="2000" dirty="0" smtClean="0">
                <a:latin typeface="Arial" panose="020B0604020202020204" pitchFamily="34" charset="0"/>
                <a:cs typeface="Arial" panose="020B0604020202020204" pitchFamily="34" charset="0"/>
              </a:rPr>
              <a:t>Maintain a Code of Ethics of Engineers (P15.7)</a:t>
            </a:r>
          </a:p>
          <a:p>
            <a:pPr marL="914400" lvl="1" eaLnBrk="1" hangingPunct="1"/>
            <a:r>
              <a:rPr lang="en-US" sz="2000" dirty="0" smtClean="0">
                <a:latin typeface="Arial" panose="020B0604020202020204" pitchFamily="34" charset="0"/>
                <a:cs typeface="Arial" panose="020B0604020202020204" pitchFamily="34" charset="0"/>
              </a:rPr>
              <a:t>Promote and encourage practice within this Code</a:t>
            </a:r>
          </a:p>
          <a:p>
            <a:pPr marL="914400" lvl="1" eaLnBrk="1" hangingPunct="1"/>
            <a:r>
              <a:rPr lang="en-US" sz="2000" dirty="0" smtClean="0">
                <a:latin typeface="Arial" panose="020B0604020202020204" pitchFamily="34" charset="0"/>
                <a:cs typeface="Arial" panose="020B0604020202020204" pitchFamily="34" charset="0"/>
              </a:rPr>
              <a:t>Arrange for adjudication of violations of the Code (P15.4)</a:t>
            </a:r>
          </a:p>
        </p:txBody>
      </p:sp>
      <p:sp>
        <p:nvSpPr>
          <p:cNvPr id="11268" name="Rectangle 2"/>
          <p:cNvSpPr>
            <a:spLocks noGrp="1" noChangeArrowheads="1"/>
          </p:cNvSpPr>
          <p:nvPr>
            <p:ph type="title"/>
          </p:nvPr>
        </p:nvSpPr>
        <p:spPr>
          <a:xfrm>
            <a:off x="228600" y="274320"/>
            <a:ext cx="8686800" cy="457200"/>
          </a:xfrm>
        </p:spPr>
        <p:txBody>
          <a:bodyPr/>
          <a:lstStyle/>
          <a:p>
            <a:pPr eaLnBrk="1" hangingPunct="1"/>
            <a:r>
              <a:rPr lang="en-US" b="1" dirty="0" smtClean="0">
                <a:latin typeface="Arial" panose="020B0604020202020204" pitchFamily="34" charset="0"/>
                <a:cs typeface="Arial" panose="020B0604020202020204" pitchFamily="34" charset="0"/>
              </a:rPr>
              <a:t>ASME BY-LAW B2.1</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FULFILLMENT of PURPOSE</a:t>
            </a:r>
          </a:p>
        </p:txBody>
      </p:sp>
      <p:sp>
        <p:nvSpPr>
          <p:cNvPr id="3" name="Slide Number Placeholder 2"/>
          <p:cNvSpPr>
            <a:spLocks noGrp="1"/>
          </p:cNvSpPr>
          <p:nvPr>
            <p:ph type="sldNum" sz="quarter" idx="11"/>
          </p:nvPr>
        </p:nvSpPr>
        <p:spPr/>
        <p:txBody>
          <a:bodyPr/>
          <a:lstStyle/>
          <a:p>
            <a:pPr>
              <a:defRPr/>
            </a:pPr>
            <a:fld id="{D396BEE7-FC42-428C-BBC7-3B07E6C660BC}" type="slidenum">
              <a:rPr lang="en-US" smtClean="0"/>
              <a:pPr>
                <a:defRPr/>
              </a:pPr>
              <a:t>8</a:t>
            </a:fld>
            <a:endParaRPr lang="en-US"/>
          </a:p>
        </p:txBody>
      </p:sp>
      <p:sp>
        <p:nvSpPr>
          <p:cNvPr id="6" name="Footer Placeholder 3"/>
          <p:cNvSpPr>
            <a:spLocks noGrp="1"/>
          </p:cNvSpPr>
          <p:nvPr>
            <p:ph type="ftr" sz="quarter" idx="10"/>
          </p:nvPr>
        </p:nvSpPr>
        <p:spPr>
          <a:xfrm>
            <a:off x="1405734" y="6400800"/>
            <a:ext cx="6096000" cy="238125"/>
          </a:xfrm>
        </p:spPr>
        <p:txBody>
          <a:bodyPr/>
          <a:lstStyle>
            <a:lvl1pPr>
              <a:defRPr/>
            </a:lvl1pPr>
          </a:lstStyle>
          <a:p>
            <a:pPr>
              <a:defRPr/>
            </a:pPr>
            <a:r>
              <a:rPr lang="en-US" dirty="0" smtClean="0"/>
              <a:t>ASME S&amp;C Training - Module C1. Conflict of Interest/Code of Ethics </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A6 Conduct at Meetings 7-13</Template>
  <TotalTime>1398</TotalTime>
  <Words>3511</Words>
  <Application>Microsoft Office PowerPoint</Application>
  <PresentationFormat>On-screen Show (4:3)</PresentationFormat>
  <Paragraphs>352</Paragraphs>
  <Slides>33</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 Unicode MS</vt:lpstr>
      <vt:lpstr>Arial</vt:lpstr>
      <vt:lpstr>Tahoma</vt:lpstr>
      <vt:lpstr>Times</vt:lpstr>
      <vt:lpstr>2012 Theme1</vt:lpstr>
      <vt:lpstr>Standards and Certification Training </vt:lpstr>
      <vt:lpstr>MODULE C COURSE OUTLINE</vt:lpstr>
      <vt:lpstr>REVISIONS</vt:lpstr>
      <vt:lpstr>LEARNING OBJECTIVES</vt:lpstr>
      <vt:lpstr>AGENDA</vt:lpstr>
      <vt:lpstr>I. INTRODUCTION</vt:lpstr>
      <vt:lpstr>ASME CONSTITUTION (C2.1.1)</vt:lpstr>
      <vt:lpstr>ASME CONSTITUTION  Article C4.1.12 Indemnification</vt:lpstr>
      <vt:lpstr>ASME BY-LAW B2.1 FULFILLMENT of PURPOSE</vt:lpstr>
      <vt:lpstr>ASME POLICIES</vt:lpstr>
      <vt:lpstr>OBLIGATIONS OF COMMITTEE MEMBERS</vt:lpstr>
      <vt:lpstr>ASME PARTICIPATION ACKNOWLEDGEMENT FORM</vt:lpstr>
      <vt:lpstr>ENFORCEMENT OF ETHICAL OBLIGATIONS OF COMMITTEE MEMBERS</vt:lpstr>
      <vt:lpstr>PowerPoint Presentation</vt:lpstr>
      <vt:lpstr>SOCIETY POLICY P-15.7</vt:lpstr>
      <vt:lpstr>SOCIETY POLICY P-15.7 FUNDAMENTAL PRINCIPLES</vt:lpstr>
      <vt:lpstr>TEN FUNDAMENTAL CANONS</vt:lpstr>
      <vt:lpstr>TEN FUNDAMENTAL CANONS</vt:lpstr>
      <vt:lpstr>PowerPoint Presentation</vt:lpstr>
      <vt:lpstr>PowerPoint Presentation</vt:lpstr>
      <vt:lpstr>APPLICATION OF ETHICS POLICY</vt:lpstr>
      <vt:lpstr>INTERPRETATIONS OF  CODE OF ETHICS</vt:lpstr>
      <vt:lpstr>PowerPoint Presentation</vt:lpstr>
      <vt:lpstr>III. SOCIETY POLICY P-15.8,  CONFLICTS OF INTEREST</vt:lpstr>
      <vt:lpstr>INDIVIDUAL’S RESPONSIBILITY</vt:lpstr>
      <vt:lpstr>CONFLICT DEFINED</vt:lpstr>
      <vt:lpstr>BALANCE OF INTERESTS</vt:lpstr>
      <vt:lpstr>CONFLICT OF INTEREST SITUATION</vt:lpstr>
      <vt:lpstr>APPEARANCE OF CONFLICT  OF INTEREST</vt:lpstr>
      <vt:lpstr>APPEARANCE OF CONFLICT  OF INTEREST</vt:lpstr>
      <vt:lpstr>WHO MAY RAISE CONFLICT ISSUE</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205</cp:revision>
  <cp:lastPrinted>2013-07-26T19:30:25Z</cp:lastPrinted>
  <dcterms:created xsi:type="dcterms:W3CDTF">2008-04-17T17:36:45Z</dcterms:created>
  <dcterms:modified xsi:type="dcterms:W3CDTF">2019-01-15T16:13:19Z</dcterms:modified>
</cp:coreProperties>
</file>