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ags/tag1.xml" ContentType="application/vnd.openxmlformats-officedocument.presentationml.tags+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p:sldMasterIdLst>
    <p:sldMasterId id="2147483714" r:id="rId1"/>
  </p:sldMasterIdLst>
  <p:notesMasterIdLst>
    <p:notesMasterId r:id="rId39"/>
  </p:notesMasterIdLst>
  <p:sldIdLst>
    <p:sldId id="285" r:id="rId2"/>
    <p:sldId id="257" r:id="rId3"/>
    <p:sldId id="286" r:id="rId4"/>
    <p:sldId id="260" r:id="rId5"/>
    <p:sldId id="336" r:id="rId6"/>
    <p:sldId id="337" r:id="rId7"/>
    <p:sldId id="324" r:id="rId8"/>
    <p:sldId id="340" r:id="rId9"/>
    <p:sldId id="262" r:id="rId10"/>
    <p:sldId id="328" r:id="rId11"/>
    <p:sldId id="266" r:id="rId12"/>
    <p:sldId id="267" r:id="rId13"/>
    <p:sldId id="269" r:id="rId14"/>
    <p:sldId id="270" r:id="rId15"/>
    <p:sldId id="271" r:id="rId16"/>
    <p:sldId id="316" r:id="rId17"/>
    <p:sldId id="320" r:id="rId18"/>
    <p:sldId id="319" r:id="rId19"/>
    <p:sldId id="329" r:id="rId20"/>
    <p:sldId id="322" r:id="rId21"/>
    <p:sldId id="282" r:id="rId22"/>
    <p:sldId id="333" r:id="rId23"/>
    <p:sldId id="338" r:id="rId24"/>
    <p:sldId id="312" r:id="rId25"/>
    <p:sldId id="314" r:id="rId26"/>
    <p:sldId id="323" r:id="rId27"/>
    <p:sldId id="302" r:id="rId28"/>
    <p:sldId id="339" r:id="rId29"/>
    <p:sldId id="341" r:id="rId30"/>
    <p:sldId id="330" r:id="rId31"/>
    <p:sldId id="335" r:id="rId32"/>
    <p:sldId id="334" r:id="rId33"/>
    <p:sldId id="297" r:id="rId34"/>
    <p:sldId id="287" r:id="rId35"/>
    <p:sldId id="288" r:id="rId36"/>
    <p:sldId id="283" r:id="rId37"/>
    <p:sldId id="284" r:id="rId38"/>
  </p:sldIdLst>
  <p:sldSz cx="9144000" cy="6858000" type="screen4x3"/>
  <p:notesSz cx="7010400" cy="9296400"/>
  <p:defaultTextStyle>
    <a:defPPr>
      <a:defRPr lang="en-US"/>
    </a:defPPr>
    <a:lvl1pPr algn="l" rtl="0" eaLnBrk="0" fontAlgn="base" hangingPunct="0">
      <a:spcBef>
        <a:spcPct val="0"/>
      </a:spcBef>
      <a:spcAft>
        <a:spcPct val="0"/>
      </a:spcAft>
      <a:defRPr sz="2400" kern="1200">
        <a:solidFill>
          <a:schemeClr val="tx1"/>
        </a:solidFill>
        <a:latin typeface="Times"/>
        <a:ea typeface="+mn-ea"/>
        <a:cs typeface="+mn-cs"/>
      </a:defRPr>
    </a:lvl1pPr>
    <a:lvl2pPr marL="457200" algn="l" rtl="0" eaLnBrk="0" fontAlgn="base" hangingPunct="0">
      <a:spcBef>
        <a:spcPct val="0"/>
      </a:spcBef>
      <a:spcAft>
        <a:spcPct val="0"/>
      </a:spcAft>
      <a:defRPr sz="2400" kern="1200">
        <a:solidFill>
          <a:schemeClr val="tx1"/>
        </a:solidFill>
        <a:latin typeface="Times"/>
        <a:ea typeface="+mn-ea"/>
        <a:cs typeface="+mn-cs"/>
      </a:defRPr>
    </a:lvl2pPr>
    <a:lvl3pPr marL="914400" algn="l" rtl="0" eaLnBrk="0" fontAlgn="base" hangingPunct="0">
      <a:spcBef>
        <a:spcPct val="0"/>
      </a:spcBef>
      <a:spcAft>
        <a:spcPct val="0"/>
      </a:spcAft>
      <a:defRPr sz="2400" kern="1200">
        <a:solidFill>
          <a:schemeClr val="tx1"/>
        </a:solidFill>
        <a:latin typeface="Times"/>
        <a:ea typeface="+mn-ea"/>
        <a:cs typeface="+mn-cs"/>
      </a:defRPr>
    </a:lvl3pPr>
    <a:lvl4pPr marL="1371600" algn="l" rtl="0" eaLnBrk="0" fontAlgn="base" hangingPunct="0">
      <a:spcBef>
        <a:spcPct val="0"/>
      </a:spcBef>
      <a:spcAft>
        <a:spcPct val="0"/>
      </a:spcAft>
      <a:defRPr sz="2400" kern="1200">
        <a:solidFill>
          <a:schemeClr val="tx1"/>
        </a:solidFill>
        <a:latin typeface="Times"/>
        <a:ea typeface="+mn-ea"/>
        <a:cs typeface="+mn-cs"/>
      </a:defRPr>
    </a:lvl4pPr>
    <a:lvl5pPr marL="1828800" algn="l" rtl="0" eaLnBrk="0" fontAlgn="base" hangingPunct="0">
      <a:spcBef>
        <a:spcPct val="0"/>
      </a:spcBef>
      <a:spcAft>
        <a:spcPct val="0"/>
      </a:spcAft>
      <a:defRPr sz="2400" kern="1200">
        <a:solidFill>
          <a:schemeClr val="tx1"/>
        </a:solidFill>
        <a:latin typeface="Times"/>
        <a:ea typeface="+mn-ea"/>
        <a:cs typeface="+mn-cs"/>
      </a:defRPr>
    </a:lvl5pPr>
    <a:lvl6pPr marL="2286000" algn="l" defTabSz="914400" rtl="0" eaLnBrk="1" latinLnBrk="0" hangingPunct="1">
      <a:defRPr sz="2400" kern="1200">
        <a:solidFill>
          <a:schemeClr val="tx1"/>
        </a:solidFill>
        <a:latin typeface="Times"/>
        <a:ea typeface="+mn-ea"/>
        <a:cs typeface="+mn-cs"/>
      </a:defRPr>
    </a:lvl6pPr>
    <a:lvl7pPr marL="2743200" algn="l" defTabSz="914400" rtl="0" eaLnBrk="1" latinLnBrk="0" hangingPunct="1">
      <a:defRPr sz="2400" kern="1200">
        <a:solidFill>
          <a:schemeClr val="tx1"/>
        </a:solidFill>
        <a:latin typeface="Times"/>
        <a:ea typeface="+mn-ea"/>
        <a:cs typeface="+mn-cs"/>
      </a:defRPr>
    </a:lvl7pPr>
    <a:lvl8pPr marL="3200400" algn="l" defTabSz="914400" rtl="0" eaLnBrk="1" latinLnBrk="0" hangingPunct="1">
      <a:defRPr sz="2400" kern="1200">
        <a:solidFill>
          <a:schemeClr val="tx1"/>
        </a:solidFill>
        <a:latin typeface="Times"/>
        <a:ea typeface="+mn-ea"/>
        <a:cs typeface="+mn-cs"/>
      </a:defRPr>
    </a:lvl8pPr>
    <a:lvl9pPr marL="3657600" algn="l" defTabSz="914400" rtl="0" eaLnBrk="1" latinLnBrk="0" hangingPunct="1">
      <a:defRPr sz="2400" kern="1200">
        <a:solidFill>
          <a:schemeClr val="tx1"/>
        </a:solidFill>
        <a:latin typeface="Times"/>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userDrawn="1">
          <p15:clr>
            <a:srgbClr val="A4A3A4"/>
          </p15:clr>
        </p15:guide>
        <p15:guide id="2" pos="2208"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399"/>
    <a:srgbClr val="000099"/>
    <a:srgbClr val="FF3300"/>
    <a:srgbClr val="66FF33"/>
    <a:srgbClr val="F97039"/>
    <a:srgbClr val="F7500D"/>
    <a:srgbClr val="FF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autoAdjust="0"/>
    <p:restoredTop sz="54758" autoAdjust="0"/>
  </p:normalViewPr>
  <p:slideViewPr>
    <p:cSldViewPr>
      <p:cViewPr varScale="1">
        <p:scale>
          <a:sx n="35" d="100"/>
          <a:sy n="35" d="100"/>
        </p:scale>
        <p:origin x="672" y="2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p:scale>
          <a:sx n="160" d="100"/>
          <a:sy n="160" d="100"/>
        </p:scale>
        <p:origin x="168" y="-1602"/>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7650" name="Rectangle 4"/>
          <p:cNvSpPr>
            <a:spLocks noGrp="1" noRot="1" noChangeAspect="1" noChangeArrowheads="1" noTextEdit="1"/>
          </p:cNvSpPr>
          <p:nvPr>
            <p:ph type="sldImg" idx="2"/>
          </p:nvPr>
        </p:nvSpPr>
        <p:spPr bwMode="auto">
          <a:xfrm>
            <a:off x="1181100" y="311150"/>
            <a:ext cx="4648200" cy="348615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2293" name="Rectangle 5"/>
          <p:cNvSpPr>
            <a:spLocks noGrp="1" noChangeArrowheads="1"/>
          </p:cNvSpPr>
          <p:nvPr>
            <p:ph type="body" sz="quarter" idx="3"/>
          </p:nvPr>
        </p:nvSpPr>
        <p:spPr bwMode="auto">
          <a:xfrm>
            <a:off x="701345" y="4028748"/>
            <a:ext cx="5607711" cy="480344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2" tIns="46586" rIns="93172" bIns="46586"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p:txBody>
      </p:sp>
      <p:sp>
        <p:nvSpPr>
          <p:cNvPr id="12294" name="Rectangle 6"/>
          <p:cNvSpPr>
            <a:spLocks noGrp="1" noChangeArrowheads="1"/>
          </p:cNvSpPr>
          <p:nvPr>
            <p:ph type="ftr" sz="quarter" idx="4"/>
          </p:nvPr>
        </p:nvSpPr>
        <p:spPr bwMode="auto">
          <a:xfrm>
            <a:off x="0" y="8830659"/>
            <a:ext cx="3038145" cy="46420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2" tIns="46586" rIns="93172" bIns="46586" numCol="1" anchor="b" anchorCtr="0" compatLnSpc="1">
            <a:prstTxWarp prst="textNoShape">
              <a:avLst/>
            </a:prstTxWarp>
          </a:bodyPr>
          <a:lstStyle>
            <a:lvl1pPr eaLnBrk="1" hangingPunct="1">
              <a:defRPr sz="1300">
                <a:latin typeface="Arial" charset="0"/>
              </a:defRPr>
            </a:lvl1pPr>
          </a:lstStyle>
          <a:p>
            <a:pPr>
              <a:defRPr/>
            </a:pPr>
            <a:endParaRPr lang="en-US"/>
          </a:p>
        </p:txBody>
      </p:sp>
      <p:sp>
        <p:nvSpPr>
          <p:cNvPr id="12295" name="Rectangle 7"/>
          <p:cNvSpPr>
            <a:spLocks noGrp="1" noChangeArrowheads="1"/>
          </p:cNvSpPr>
          <p:nvPr>
            <p:ph type="sldNum" sz="quarter" idx="5"/>
          </p:nvPr>
        </p:nvSpPr>
        <p:spPr bwMode="auto">
          <a:xfrm>
            <a:off x="3970734" y="8830659"/>
            <a:ext cx="3038145" cy="46420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2" tIns="46586" rIns="93172" bIns="46586" numCol="1" anchor="b" anchorCtr="0" compatLnSpc="1">
            <a:prstTxWarp prst="textNoShape">
              <a:avLst/>
            </a:prstTxWarp>
          </a:bodyPr>
          <a:lstStyle>
            <a:lvl1pPr algn="r" eaLnBrk="1" hangingPunct="1">
              <a:defRPr sz="1300">
                <a:latin typeface="Arial" charset="0"/>
              </a:defRPr>
            </a:lvl1pPr>
          </a:lstStyle>
          <a:p>
            <a:pPr>
              <a:defRPr/>
            </a:pPr>
            <a:fld id="{DB19A65F-89ED-4D42-9375-CB26F7DD154C}" type="slidenum">
              <a:rPr lang="en-US"/>
              <a:pPr>
                <a:defRPr/>
              </a:pPr>
              <a:t>‹#›</a:t>
            </a:fld>
            <a:endParaRPr lang="en-US"/>
          </a:p>
        </p:txBody>
      </p:sp>
    </p:spTree>
    <p:extLst>
      <p:ext uri="{BB962C8B-B14F-4D97-AF65-F5344CB8AC3E}">
        <p14:creationId xmlns:p14="http://schemas.microsoft.com/office/powerpoint/2010/main" val="19325502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100" kern="1200">
        <a:solidFill>
          <a:schemeClr val="tx1"/>
        </a:solidFill>
        <a:latin typeface="Arial" charset="0"/>
        <a:ea typeface="+mn-ea"/>
        <a:cs typeface="+mn-cs"/>
      </a:defRPr>
    </a:lvl1pPr>
    <a:lvl2pPr marL="228600" indent="-114300" algn="l" rtl="0" eaLnBrk="0" fontAlgn="base" hangingPunct="0">
      <a:spcBef>
        <a:spcPct val="30000"/>
      </a:spcBef>
      <a:spcAft>
        <a:spcPct val="0"/>
      </a:spcAft>
      <a:buChar char="•"/>
      <a:defRPr sz="1100" kern="1200">
        <a:solidFill>
          <a:schemeClr val="tx1"/>
        </a:solidFill>
        <a:latin typeface="Arial" charset="0"/>
        <a:ea typeface="+mn-ea"/>
        <a:cs typeface="+mn-cs"/>
      </a:defRPr>
    </a:lvl2pPr>
    <a:lvl3pPr marL="457200" indent="-114300" algn="l" rtl="0" eaLnBrk="0" fontAlgn="base" hangingPunct="0">
      <a:spcBef>
        <a:spcPct val="30000"/>
      </a:spcBef>
      <a:spcAft>
        <a:spcPct val="0"/>
      </a:spcAft>
      <a:buFont typeface="Arial" charset="0"/>
      <a:buChar char="–"/>
      <a:defRPr sz="1100" kern="1200">
        <a:solidFill>
          <a:schemeClr val="tx1"/>
        </a:solidFill>
        <a:latin typeface="Arial" charset="0"/>
        <a:ea typeface="+mn-ea"/>
        <a:cs typeface="+mn-cs"/>
      </a:defRPr>
    </a:lvl3pPr>
    <a:lvl4pPr marL="685800" indent="-114300" algn="l" rtl="0" eaLnBrk="0" fontAlgn="base" hangingPunct="0">
      <a:spcBef>
        <a:spcPct val="30000"/>
      </a:spcBef>
      <a:spcAft>
        <a:spcPct val="0"/>
      </a:spcAft>
      <a:buFont typeface="Arial" charset="0"/>
      <a:buChar char="-"/>
      <a:defRPr sz="1100" kern="1200">
        <a:solidFill>
          <a:schemeClr val="tx1"/>
        </a:solidFill>
        <a:latin typeface="Arial" charset="0"/>
        <a:ea typeface="+mn-ea"/>
        <a:cs typeface="+mn-cs"/>
      </a:defRPr>
    </a:lvl4pPr>
    <a:lvl5pPr marL="2057400" indent="-228600" algn="l" rtl="0" eaLnBrk="0" fontAlgn="base" hangingPunct="0">
      <a:spcBef>
        <a:spcPct val="30000"/>
      </a:spcBef>
      <a:spcAft>
        <a:spcPct val="0"/>
      </a:spcAft>
      <a:defRPr sz="11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4588" y="295275"/>
            <a:ext cx="4648200" cy="3486150"/>
          </a:xfrm>
          <a:prstGeom prst="rect">
            <a:avLst/>
          </a:prstGeom>
        </p:spPr>
      </p:sp>
      <p:sp>
        <p:nvSpPr>
          <p:cNvPr id="3" name="Notes Placeholder 2"/>
          <p:cNvSpPr>
            <a:spLocks noGrp="1"/>
          </p:cNvSpPr>
          <p:nvPr>
            <p:ph type="body" idx="1"/>
          </p:nvPr>
        </p:nvSpPr>
        <p:spPr>
          <a:xfrm>
            <a:off x="701041" y="4105911"/>
            <a:ext cx="5608320" cy="4803140"/>
          </a:xfrm>
          <a:prstGeom prst="rect">
            <a:avLst/>
          </a:prstGeom>
        </p:spPr>
        <p:txBody>
          <a:bodyPr/>
          <a:lstStyle/>
          <a:p>
            <a:pPr eaLnBrk="1" hangingPunct="1"/>
            <a:endParaRPr lang="en-US" dirty="0" smtClean="0"/>
          </a:p>
        </p:txBody>
      </p:sp>
      <p:sp>
        <p:nvSpPr>
          <p:cNvPr id="4" name="Slide Number Placeholder 3"/>
          <p:cNvSpPr>
            <a:spLocks noGrp="1"/>
          </p:cNvSpPr>
          <p:nvPr>
            <p:ph type="sldNum" sz="quarter" idx="10"/>
          </p:nvPr>
        </p:nvSpPr>
        <p:spPr>
          <a:xfrm>
            <a:off x="3970939" y="8829967"/>
            <a:ext cx="3037841" cy="464820"/>
          </a:xfrm>
          <a:prstGeom prst="rect">
            <a:avLst/>
          </a:prstGeom>
        </p:spPr>
        <p:txBody>
          <a:bodyPr/>
          <a:lstStyle/>
          <a:p>
            <a:pPr>
              <a:defRPr/>
            </a:pPr>
            <a:fld id="{83E48DBB-187F-4625-94D2-320195BC1BCC}" type="slidenum">
              <a:rPr lang="en-US" smtClean="0">
                <a:solidFill>
                  <a:prstClr val="black"/>
                </a:solidFill>
              </a:rPr>
              <a:pPr>
                <a:defRPr/>
              </a:pPr>
              <a:t>0</a:t>
            </a:fld>
            <a:endParaRPr lang="en-US" dirty="0">
              <a:solidFill>
                <a:prstClr val="black"/>
              </a:solidFill>
            </a:endParaRPr>
          </a:p>
        </p:txBody>
      </p:sp>
    </p:spTree>
    <p:extLst>
      <p:ext uri="{BB962C8B-B14F-4D97-AF65-F5344CB8AC3E}">
        <p14:creationId xmlns:p14="http://schemas.microsoft.com/office/powerpoint/2010/main" val="133009980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0" dirty="0" smtClean="0"/>
              <a:t>There are three types of conformity assessment programs.</a:t>
            </a:r>
          </a:p>
          <a:p>
            <a:pPr marL="165261" indent="-165261">
              <a:buFont typeface="Arial" panose="020B0604020202020204" pitchFamily="34" charset="0"/>
              <a:buChar char="•"/>
            </a:pPr>
            <a:r>
              <a:rPr lang="en-US" dirty="0" smtClean="0"/>
              <a:t>ASME accreditation programs</a:t>
            </a:r>
          </a:p>
          <a:p>
            <a:pPr marL="165261" indent="-165261">
              <a:buFont typeface="Arial" panose="020B0604020202020204" pitchFamily="34" charset="0"/>
              <a:buChar char="•"/>
            </a:pPr>
            <a:r>
              <a:rPr lang="en-US" dirty="0" smtClean="0"/>
              <a:t>ASME certification programs</a:t>
            </a:r>
          </a:p>
          <a:p>
            <a:pPr marL="165261" indent="-165261" defTabSz="881390">
              <a:buFont typeface="Arial" panose="020B0604020202020204" pitchFamily="34" charset="0"/>
              <a:buChar char="•"/>
              <a:defRPr/>
            </a:pPr>
            <a:r>
              <a:rPr lang="en-US" dirty="0" smtClean="0"/>
              <a:t>ASME Management systems certification programs</a:t>
            </a:r>
          </a:p>
          <a:p>
            <a:endParaRPr lang="en-US" b="1" dirty="0" smtClean="0"/>
          </a:p>
          <a:p>
            <a:r>
              <a:rPr lang="en-US" b="0" dirty="0" smtClean="0"/>
              <a:t>These</a:t>
            </a:r>
            <a:r>
              <a:rPr lang="en-US" b="0" baseline="0" dirty="0" smtClean="0"/>
              <a:t> different types of conformity assessment programs </a:t>
            </a:r>
            <a:r>
              <a:rPr lang="en-US" b="0" dirty="0" smtClean="0"/>
              <a:t>will be covered in the following slides.</a:t>
            </a:r>
          </a:p>
        </p:txBody>
      </p:sp>
      <p:sp>
        <p:nvSpPr>
          <p:cNvPr id="4" name="Slide Number Placeholder 3"/>
          <p:cNvSpPr>
            <a:spLocks noGrp="1"/>
          </p:cNvSpPr>
          <p:nvPr>
            <p:ph type="sldNum" sz="quarter" idx="10"/>
          </p:nvPr>
        </p:nvSpPr>
        <p:spPr/>
        <p:txBody>
          <a:bodyPr/>
          <a:lstStyle/>
          <a:p>
            <a:pPr>
              <a:defRPr/>
            </a:pPr>
            <a:fld id="{DB19A65F-89ED-4D42-9375-CB26F7DD154C}" type="slidenum">
              <a:rPr lang="en-US" smtClean="0"/>
              <a:pPr>
                <a:defRPr/>
              </a:pPr>
              <a:t>9</a:t>
            </a:fld>
            <a:endParaRPr lang="en-US"/>
          </a:p>
        </p:txBody>
      </p:sp>
    </p:spTree>
    <p:extLst>
      <p:ext uri="{BB962C8B-B14F-4D97-AF65-F5344CB8AC3E}">
        <p14:creationId xmlns:p14="http://schemas.microsoft.com/office/powerpoint/2010/main" val="127355806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noFill/>
        </p:spPr>
        <p:txBody>
          <a:bodyPr/>
          <a:lstStyle>
            <a:lvl1pPr>
              <a:defRPr sz="2300">
                <a:solidFill>
                  <a:schemeClr val="tx1"/>
                </a:solidFill>
                <a:latin typeface="Times"/>
              </a:defRPr>
            </a:lvl1pPr>
            <a:lvl2pPr marL="716130" indent="-275434">
              <a:defRPr sz="2300">
                <a:solidFill>
                  <a:schemeClr val="tx1"/>
                </a:solidFill>
                <a:latin typeface="Times"/>
              </a:defRPr>
            </a:lvl2pPr>
            <a:lvl3pPr marL="1101738" indent="-220348">
              <a:defRPr sz="2300">
                <a:solidFill>
                  <a:schemeClr val="tx1"/>
                </a:solidFill>
                <a:latin typeface="Times"/>
              </a:defRPr>
            </a:lvl3pPr>
            <a:lvl4pPr marL="1542433" indent="-220348">
              <a:defRPr sz="2300">
                <a:solidFill>
                  <a:schemeClr val="tx1"/>
                </a:solidFill>
                <a:latin typeface="Times"/>
              </a:defRPr>
            </a:lvl4pPr>
            <a:lvl5pPr marL="1983128" indent="-220348">
              <a:defRPr sz="2300">
                <a:solidFill>
                  <a:schemeClr val="tx1"/>
                </a:solidFill>
                <a:latin typeface="Times"/>
              </a:defRPr>
            </a:lvl5pPr>
            <a:lvl6pPr marL="2423823" indent="-220348" eaLnBrk="0" fontAlgn="base" hangingPunct="0">
              <a:spcBef>
                <a:spcPct val="0"/>
              </a:spcBef>
              <a:spcAft>
                <a:spcPct val="0"/>
              </a:spcAft>
              <a:defRPr sz="2300">
                <a:solidFill>
                  <a:schemeClr val="tx1"/>
                </a:solidFill>
                <a:latin typeface="Times"/>
              </a:defRPr>
            </a:lvl6pPr>
            <a:lvl7pPr marL="2864518" indent="-220348" eaLnBrk="0" fontAlgn="base" hangingPunct="0">
              <a:spcBef>
                <a:spcPct val="0"/>
              </a:spcBef>
              <a:spcAft>
                <a:spcPct val="0"/>
              </a:spcAft>
              <a:defRPr sz="2300">
                <a:solidFill>
                  <a:schemeClr val="tx1"/>
                </a:solidFill>
                <a:latin typeface="Times"/>
              </a:defRPr>
            </a:lvl7pPr>
            <a:lvl8pPr marL="3305213" indent="-220348" eaLnBrk="0" fontAlgn="base" hangingPunct="0">
              <a:spcBef>
                <a:spcPct val="0"/>
              </a:spcBef>
              <a:spcAft>
                <a:spcPct val="0"/>
              </a:spcAft>
              <a:defRPr sz="2300">
                <a:solidFill>
                  <a:schemeClr val="tx1"/>
                </a:solidFill>
                <a:latin typeface="Times"/>
              </a:defRPr>
            </a:lvl8pPr>
            <a:lvl9pPr marL="3745908" indent="-220348" eaLnBrk="0" fontAlgn="base" hangingPunct="0">
              <a:spcBef>
                <a:spcPct val="0"/>
              </a:spcBef>
              <a:spcAft>
                <a:spcPct val="0"/>
              </a:spcAft>
              <a:defRPr sz="2300">
                <a:solidFill>
                  <a:schemeClr val="tx1"/>
                </a:solidFill>
                <a:latin typeface="Times"/>
              </a:defRPr>
            </a:lvl9pPr>
          </a:lstStyle>
          <a:p>
            <a:fld id="{E76356D0-B2BB-4D8F-8F8B-06A905876DA8}" type="slidenum">
              <a:rPr lang="en-US" sz="1300">
                <a:latin typeface="Arial" charset="0"/>
              </a:rPr>
              <a:pPr/>
              <a:t>10</a:t>
            </a:fld>
            <a:endParaRPr lang="en-US" sz="1300">
              <a:latin typeface="Arial" charset="0"/>
            </a:endParaRPr>
          </a:p>
        </p:txBody>
      </p:sp>
      <p:sp>
        <p:nvSpPr>
          <p:cNvPr id="37891" name="Rectangle 2"/>
          <p:cNvSpPr>
            <a:spLocks noGrp="1" noRot="1" noChangeAspect="1" noChangeArrowheads="1" noTextEdit="1"/>
          </p:cNvSpPr>
          <p:nvPr>
            <p:ph type="sldImg"/>
          </p:nvPr>
        </p:nvSpPr>
        <p:spPr>
          <a:xfrm>
            <a:off x="1273175" y="461963"/>
            <a:ext cx="4451350" cy="3338512"/>
          </a:xfrm>
          <a:ln/>
        </p:spPr>
      </p:sp>
      <p:sp>
        <p:nvSpPr>
          <p:cNvPr id="37892" name="Rectangle 3"/>
          <p:cNvSpPr>
            <a:spLocks noGrp="1" noChangeArrowheads="1"/>
          </p:cNvSpPr>
          <p:nvPr>
            <p:ph type="body" idx="1"/>
          </p:nvPr>
        </p:nvSpPr>
        <p:spPr>
          <a:xfrm>
            <a:off x="467057" y="4134808"/>
            <a:ext cx="6074767" cy="4832652"/>
          </a:xfrm>
          <a:noFill/>
        </p:spPr>
        <p:txBody>
          <a:bodyPr/>
          <a:lstStyle/>
          <a:p>
            <a:pPr eaLnBrk="1" hangingPunct="1"/>
            <a:r>
              <a:rPr lang="en-US" dirty="0" smtClean="0"/>
              <a:t>ASME accredits organizations which perform some type of conformity assessment activity to ensure compliance with applicable ASME standards. </a:t>
            </a:r>
          </a:p>
          <a:p>
            <a:pPr lvl="1" eaLnBrk="1" hangingPunct="1"/>
            <a:endParaRPr lang="en-US" dirty="0" smtClean="0"/>
          </a:p>
          <a:p>
            <a:pPr eaLnBrk="1" hangingPunct="1"/>
            <a:r>
              <a:rPr lang="en-US" dirty="0" smtClean="0"/>
              <a:t>ASME Accreditation Programs</a:t>
            </a:r>
            <a:r>
              <a:rPr lang="en-US" baseline="0" dirty="0" smtClean="0"/>
              <a:t> include:</a:t>
            </a:r>
            <a:endParaRPr lang="en-US" dirty="0" smtClean="0"/>
          </a:p>
          <a:p>
            <a:pPr lvl="1" eaLnBrk="1" hangingPunct="1"/>
            <a:r>
              <a:rPr lang="en-US" dirty="0" smtClean="0"/>
              <a:t>Inspection organizations (ASME QAI-1 Standard for Qualifications of Authorized Inspection)</a:t>
            </a:r>
          </a:p>
          <a:p>
            <a:pPr lvl="1" eaLnBrk="1" hangingPunct="1">
              <a:spcBef>
                <a:spcPct val="0"/>
              </a:spcBef>
            </a:pPr>
            <a:r>
              <a:rPr lang="en-US" dirty="0" smtClean="0"/>
              <a:t>Pressure Relief Device Laboratories (PRD)</a:t>
            </a:r>
          </a:p>
          <a:p>
            <a:pPr eaLnBrk="1" hangingPunct="1"/>
            <a:endParaRPr lang="en-US" b="1" dirty="0" smtClean="0"/>
          </a:p>
        </p:txBody>
      </p:sp>
    </p:spTree>
    <p:extLst>
      <p:ext uri="{BB962C8B-B14F-4D97-AF65-F5344CB8AC3E}">
        <p14:creationId xmlns:p14="http://schemas.microsoft.com/office/powerpoint/2010/main" val="395052878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7"/>
          <p:cNvSpPr>
            <a:spLocks noGrp="1" noChangeArrowheads="1"/>
          </p:cNvSpPr>
          <p:nvPr>
            <p:ph type="sldNum" sz="quarter" idx="5"/>
          </p:nvPr>
        </p:nvSpPr>
        <p:spPr>
          <a:noFill/>
        </p:spPr>
        <p:txBody>
          <a:bodyPr/>
          <a:lstStyle>
            <a:lvl1pPr>
              <a:defRPr sz="2300">
                <a:solidFill>
                  <a:schemeClr val="tx1"/>
                </a:solidFill>
                <a:latin typeface="Times"/>
              </a:defRPr>
            </a:lvl1pPr>
            <a:lvl2pPr marL="716130" indent="-275434">
              <a:defRPr sz="2300">
                <a:solidFill>
                  <a:schemeClr val="tx1"/>
                </a:solidFill>
                <a:latin typeface="Times"/>
              </a:defRPr>
            </a:lvl2pPr>
            <a:lvl3pPr marL="1101738" indent="-220348">
              <a:defRPr sz="2300">
                <a:solidFill>
                  <a:schemeClr val="tx1"/>
                </a:solidFill>
                <a:latin typeface="Times"/>
              </a:defRPr>
            </a:lvl3pPr>
            <a:lvl4pPr marL="1542433" indent="-220348">
              <a:defRPr sz="2300">
                <a:solidFill>
                  <a:schemeClr val="tx1"/>
                </a:solidFill>
                <a:latin typeface="Times"/>
              </a:defRPr>
            </a:lvl4pPr>
            <a:lvl5pPr marL="1983128" indent="-220348">
              <a:defRPr sz="2300">
                <a:solidFill>
                  <a:schemeClr val="tx1"/>
                </a:solidFill>
                <a:latin typeface="Times"/>
              </a:defRPr>
            </a:lvl5pPr>
            <a:lvl6pPr marL="2423823" indent="-220348" eaLnBrk="0" fontAlgn="base" hangingPunct="0">
              <a:spcBef>
                <a:spcPct val="0"/>
              </a:spcBef>
              <a:spcAft>
                <a:spcPct val="0"/>
              </a:spcAft>
              <a:defRPr sz="2300">
                <a:solidFill>
                  <a:schemeClr val="tx1"/>
                </a:solidFill>
                <a:latin typeface="Times"/>
              </a:defRPr>
            </a:lvl6pPr>
            <a:lvl7pPr marL="2864518" indent="-220348" eaLnBrk="0" fontAlgn="base" hangingPunct="0">
              <a:spcBef>
                <a:spcPct val="0"/>
              </a:spcBef>
              <a:spcAft>
                <a:spcPct val="0"/>
              </a:spcAft>
              <a:defRPr sz="2300">
                <a:solidFill>
                  <a:schemeClr val="tx1"/>
                </a:solidFill>
                <a:latin typeface="Times"/>
              </a:defRPr>
            </a:lvl7pPr>
            <a:lvl8pPr marL="3305213" indent="-220348" eaLnBrk="0" fontAlgn="base" hangingPunct="0">
              <a:spcBef>
                <a:spcPct val="0"/>
              </a:spcBef>
              <a:spcAft>
                <a:spcPct val="0"/>
              </a:spcAft>
              <a:defRPr sz="2300">
                <a:solidFill>
                  <a:schemeClr val="tx1"/>
                </a:solidFill>
                <a:latin typeface="Times"/>
              </a:defRPr>
            </a:lvl8pPr>
            <a:lvl9pPr marL="3745908" indent="-220348" eaLnBrk="0" fontAlgn="base" hangingPunct="0">
              <a:spcBef>
                <a:spcPct val="0"/>
              </a:spcBef>
              <a:spcAft>
                <a:spcPct val="0"/>
              </a:spcAft>
              <a:defRPr sz="2300">
                <a:solidFill>
                  <a:schemeClr val="tx1"/>
                </a:solidFill>
                <a:latin typeface="Times"/>
              </a:defRPr>
            </a:lvl9pPr>
          </a:lstStyle>
          <a:p>
            <a:fld id="{93A9CF53-B135-4369-AC38-EFFFCA9803D8}" type="slidenum">
              <a:rPr lang="en-US" sz="1300">
                <a:latin typeface="Arial" charset="0"/>
              </a:rPr>
              <a:pPr/>
              <a:t>11</a:t>
            </a:fld>
            <a:endParaRPr lang="en-US" sz="1300">
              <a:latin typeface="Arial" charset="0"/>
            </a:endParaRPr>
          </a:p>
        </p:txBody>
      </p:sp>
      <p:sp>
        <p:nvSpPr>
          <p:cNvPr id="38915" name="Rectangle 2"/>
          <p:cNvSpPr>
            <a:spLocks noGrp="1" noRot="1" noChangeAspect="1" noChangeArrowheads="1" noTextEdit="1"/>
          </p:cNvSpPr>
          <p:nvPr>
            <p:ph type="sldImg"/>
          </p:nvPr>
        </p:nvSpPr>
        <p:spPr>
          <a:xfrm>
            <a:off x="1273175" y="461963"/>
            <a:ext cx="4451350" cy="3338512"/>
          </a:xfrm>
          <a:ln/>
        </p:spPr>
      </p:sp>
      <p:sp>
        <p:nvSpPr>
          <p:cNvPr id="38916" name="Rectangle 3"/>
          <p:cNvSpPr>
            <a:spLocks noGrp="1" noChangeArrowheads="1"/>
          </p:cNvSpPr>
          <p:nvPr>
            <p:ph type="body" idx="1"/>
          </p:nvPr>
        </p:nvSpPr>
        <p:spPr>
          <a:xfrm>
            <a:off x="467057" y="4134808"/>
            <a:ext cx="6074767" cy="4832652"/>
          </a:xfrm>
          <a:noFill/>
        </p:spPr>
        <p:txBody>
          <a:bodyPr/>
          <a:lstStyle/>
          <a:p>
            <a:pPr eaLnBrk="1" hangingPunct="1"/>
            <a:r>
              <a:rPr lang="en-US" dirty="0" smtClean="0"/>
              <a:t>The accreditation process requires</a:t>
            </a:r>
            <a:r>
              <a:rPr lang="en-US" baseline="0" dirty="0" smtClean="0"/>
              <a:t> that an </a:t>
            </a:r>
            <a:r>
              <a:rPr lang="en-US" dirty="0" smtClean="0"/>
              <a:t>ASME audit team reviews quality systems documentation and verifies implementation.</a:t>
            </a:r>
            <a:br>
              <a:rPr lang="en-US" dirty="0" smtClean="0"/>
            </a:br>
            <a:endParaRPr lang="en-US" dirty="0" smtClean="0"/>
          </a:p>
          <a:p>
            <a:pPr marL="110174" lvl="1" indent="0" eaLnBrk="1" hangingPunct="1">
              <a:buNone/>
            </a:pPr>
            <a:r>
              <a:rPr lang="en-US" dirty="0" smtClean="0"/>
              <a:t>- ASME Accreditation process uses on-site reviews by an audit team to determine whether or not an applicant should be accredited.</a:t>
            </a:r>
            <a:br>
              <a:rPr lang="en-US" dirty="0" smtClean="0"/>
            </a:br>
            <a:endParaRPr lang="en-US" dirty="0" smtClean="0"/>
          </a:p>
          <a:p>
            <a:pPr marL="110174" lvl="1" indent="0" eaLnBrk="1" hangingPunct="1">
              <a:buNone/>
            </a:pPr>
            <a:r>
              <a:rPr lang="en-US" dirty="0" smtClean="0"/>
              <a:t>- If accreditation is approved, ASME will issue the supplier a Certificate of Accreditation valid for a specified period, ranging from 3 to 5 years.  No certification Mark is issued.</a:t>
            </a:r>
            <a:br>
              <a:rPr lang="en-US" dirty="0" smtClean="0"/>
            </a:br>
            <a:endParaRPr lang="en-US" dirty="0" smtClean="0"/>
          </a:p>
          <a:p>
            <a:pPr eaLnBrk="1" hangingPunct="1"/>
            <a:r>
              <a:rPr lang="en-US" dirty="0" smtClean="0"/>
              <a:t>  </a:t>
            </a:r>
            <a:endParaRPr lang="en-US" b="1" dirty="0" smtClean="0"/>
          </a:p>
        </p:txBody>
      </p:sp>
    </p:spTree>
    <p:extLst>
      <p:ext uri="{BB962C8B-B14F-4D97-AF65-F5344CB8AC3E}">
        <p14:creationId xmlns:p14="http://schemas.microsoft.com/office/powerpoint/2010/main" val="39144706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7"/>
          <p:cNvSpPr>
            <a:spLocks noGrp="1" noChangeArrowheads="1"/>
          </p:cNvSpPr>
          <p:nvPr>
            <p:ph type="sldNum" sz="quarter" idx="5"/>
          </p:nvPr>
        </p:nvSpPr>
        <p:spPr>
          <a:noFill/>
        </p:spPr>
        <p:txBody>
          <a:bodyPr/>
          <a:lstStyle>
            <a:lvl1pPr>
              <a:defRPr sz="2300">
                <a:solidFill>
                  <a:schemeClr val="tx1"/>
                </a:solidFill>
                <a:latin typeface="Times"/>
              </a:defRPr>
            </a:lvl1pPr>
            <a:lvl2pPr marL="716130" indent="-275434">
              <a:defRPr sz="2300">
                <a:solidFill>
                  <a:schemeClr val="tx1"/>
                </a:solidFill>
                <a:latin typeface="Times"/>
              </a:defRPr>
            </a:lvl2pPr>
            <a:lvl3pPr marL="1101738" indent="-220348">
              <a:defRPr sz="2300">
                <a:solidFill>
                  <a:schemeClr val="tx1"/>
                </a:solidFill>
                <a:latin typeface="Times"/>
              </a:defRPr>
            </a:lvl3pPr>
            <a:lvl4pPr marL="1542433" indent="-220348">
              <a:defRPr sz="2300">
                <a:solidFill>
                  <a:schemeClr val="tx1"/>
                </a:solidFill>
                <a:latin typeface="Times"/>
              </a:defRPr>
            </a:lvl4pPr>
            <a:lvl5pPr marL="1983128" indent="-220348">
              <a:defRPr sz="2300">
                <a:solidFill>
                  <a:schemeClr val="tx1"/>
                </a:solidFill>
                <a:latin typeface="Times"/>
              </a:defRPr>
            </a:lvl5pPr>
            <a:lvl6pPr marL="2423823" indent="-220348" eaLnBrk="0" fontAlgn="base" hangingPunct="0">
              <a:spcBef>
                <a:spcPct val="0"/>
              </a:spcBef>
              <a:spcAft>
                <a:spcPct val="0"/>
              </a:spcAft>
              <a:defRPr sz="2300">
                <a:solidFill>
                  <a:schemeClr val="tx1"/>
                </a:solidFill>
                <a:latin typeface="Times"/>
              </a:defRPr>
            </a:lvl6pPr>
            <a:lvl7pPr marL="2864518" indent="-220348" eaLnBrk="0" fontAlgn="base" hangingPunct="0">
              <a:spcBef>
                <a:spcPct val="0"/>
              </a:spcBef>
              <a:spcAft>
                <a:spcPct val="0"/>
              </a:spcAft>
              <a:defRPr sz="2300">
                <a:solidFill>
                  <a:schemeClr val="tx1"/>
                </a:solidFill>
                <a:latin typeface="Times"/>
              </a:defRPr>
            </a:lvl7pPr>
            <a:lvl8pPr marL="3305213" indent="-220348" eaLnBrk="0" fontAlgn="base" hangingPunct="0">
              <a:spcBef>
                <a:spcPct val="0"/>
              </a:spcBef>
              <a:spcAft>
                <a:spcPct val="0"/>
              </a:spcAft>
              <a:defRPr sz="2300">
                <a:solidFill>
                  <a:schemeClr val="tx1"/>
                </a:solidFill>
                <a:latin typeface="Times"/>
              </a:defRPr>
            </a:lvl8pPr>
            <a:lvl9pPr marL="3745908" indent="-220348" eaLnBrk="0" fontAlgn="base" hangingPunct="0">
              <a:spcBef>
                <a:spcPct val="0"/>
              </a:spcBef>
              <a:spcAft>
                <a:spcPct val="0"/>
              </a:spcAft>
              <a:defRPr sz="2300">
                <a:solidFill>
                  <a:schemeClr val="tx1"/>
                </a:solidFill>
                <a:latin typeface="Times"/>
              </a:defRPr>
            </a:lvl9pPr>
          </a:lstStyle>
          <a:p>
            <a:fld id="{DB00C408-CC4F-4A9E-AB61-A2773FB60587}" type="slidenum">
              <a:rPr lang="en-US" sz="1300">
                <a:latin typeface="Arial" charset="0"/>
              </a:rPr>
              <a:pPr/>
              <a:t>12</a:t>
            </a:fld>
            <a:endParaRPr lang="en-US" sz="1300">
              <a:latin typeface="Arial" charset="0"/>
            </a:endParaRPr>
          </a:p>
        </p:txBody>
      </p:sp>
      <p:sp>
        <p:nvSpPr>
          <p:cNvPr id="40963" name="Rectangle 2"/>
          <p:cNvSpPr>
            <a:spLocks noGrp="1" noRot="1" noChangeAspect="1" noChangeArrowheads="1" noTextEdit="1"/>
          </p:cNvSpPr>
          <p:nvPr>
            <p:ph type="sldImg"/>
          </p:nvPr>
        </p:nvSpPr>
        <p:spPr>
          <a:xfrm>
            <a:off x="1273175" y="461963"/>
            <a:ext cx="4451350" cy="3338512"/>
          </a:xfrm>
          <a:ln/>
        </p:spPr>
      </p:sp>
      <p:sp>
        <p:nvSpPr>
          <p:cNvPr id="40964" name="Rectangle 3"/>
          <p:cNvSpPr>
            <a:spLocks noGrp="1" noChangeArrowheads="1"/>
          </p:cNvSpPr>
          <p:nvPr>
            <p:ph type="body" idx="1"/>
          </p:nvPr>
        </p:nvSpPr>
        <p:spPr>
          <a:xfrm>
            <a:off x="467057" y="4134808"/>
            <a:ext cx="6074767" cy="4832652"/>
          </a:xfrm>
          <a:noFill/>
        </p:spPr>
        <p:txBody>
          <a:bodyPr/>
          <a:lstStyle/>
          <a:p>
            <a:pPr marL="0" lvl="1" indent="0" defTabSz="881390" eaLnBrk="1" hangingPunct="1">
              <a:buNone/>
              <a:defRPr/>
            </a:pPr>
            <a:endParaRPr lang="en-US" b="1" dirty="0" smtClean="0">
              <a:cs typeface="Times New Roman" pitchFamily="18" charset="0"/>
            </a:endParaRPr>
          </a:p>
          <a:p>
            <a:pPr eaLnBrk="1" hangingPunct="1">
              <a:defRPr/>
            </a:pPr>
            <a:r>
              <a:rPr lang="en-US" dirty="0" smtClean="0"/>
              <a:t>There are two types of ASME certification</a:t>
            </a:r>
            <a:r>
              <a:rPr lang="en-US" baseline="0" dirty="0" smtClean="0"/>
              <a:t>; </a:t>
            </a:r>
          </a:p>
          <a:p>
            <a:pPr lvl="1">
              <a:defRPr/>
            </a:pPr>
            <a:r>
              <a:rPr lang="en-US" dirty="0" smtClean="0"/>
              <a:t>ASME Product Certification is intended to indicate that the company receiving ASME certification has demonstrated to ASME via a review or survey that they have the capability to fabricate and/or assemble a product to a standard. </a:t>
            </a:r>
          </a:p>
          <a:p>
            <a:pPr lvl="1" eaLnBrk="1" hangingPunct="1">
              <a:defRPr/>
            </a:pPr>
            <a:endParaRPr lang="en-US" dirty="0" smtClean="0"/>
          </a:p>
          <a:p>
            <a:pPr lvl="1" eaLnBrk="1" hangingPunct="1">
              <a:lnSpc>
                <a:spcPct val="90000"/>
              </a:lnSpc>
            </a:pPr>
            <a:r>
              <a:rPr lang="en-US" dirty="0" smtClean="0"/>
              <a:t>ASME Personnel Certification means that an individual’s qualifications have been reviewed, proficiency has been demonstrated, and the individual has been accepted by ASME as meeting all requirements of an ASME Standard</a:t>
            </a:r>
          </a:p>
          <a:p>
            <a:pPr eaLnBrk="1" hangingPunct="1"/>
            <a:endParaRPr lang="en-US" b="1" dirty="0" smtClean="0"/>
          </a:p>
          <a:p>
            <a:pPr eaLnBrk="1" hangingPunct="1"/>
            <a:endParaRPr lang="en-US" b="1" dirty="0" smtClean="0"/>
          </a:p>
        </p:txBody>
      </p:sp>
    </p:spTree>
    <p:extLst>
      <p:ext uri="{BB962C8B-B14F-4D97-AF65-F5344CB8AC3E}">
        <p14:creationId xmlns:p14="http://schemas.microsoft.com/office/powerpoint/2010/main" val="78469656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7"/>
          <p:cNvSpPr>
            <a:spLocks noGrp="1" noChangeArrowheads="1"/>
          </p:cNvSpPr>
          <p:nvPr>
            <p:ph type="sldNum" sz="quarter" idx="5"/>
          </p:nvPr>
        </p:nvSpPr>
        <p:spPr>
          <a:noFill/>
        </p:spPr>
        <p:txBody>
          <a:bodyPr/>
          <a:lstStyle>
            <a:lvl1pPr>
              <a:defRPr sz="2300">
                <a:solidFill>
                  <a:schemeClr val="tx1"/>
                </a:solidFill>
                <a:latin typeface="Times"/>
              </a:defRPr>
            </a:lvl1pPr>
            <a:lvl2pPr marL="716130" indent="-275434">
              <a:defRPr sz="2300">
                <a:solidFill>
                  <a:schemeClr val="tx1"/>
                </a:solidFill>
                <a:latin typeface="Times"/>
              </a:defRPr>
            </a:lvl2pPr>
            <a:lvl3pPr marL="1101738" indent="-220348">
              <a:defRPr sz="2300">
                <a:solidFill>
                  <a:schemeClr val="tx1"/>
                </a:solidFill>
                <a:latin typeface="Times"/>
              </a:defRPr>
            </a:lvl3pPr>
            <a:lvl4pPr marL="1542433" indent="-220348">
              <a:defRPr sz="2300">
                <a:solidFill>
                  <a:schemeClr val="tx1"/>
                </a:solidFill>
                <a:latin typeface="Times"/>
              </a:defRPr>
            </a:lvl4pPr>
            <a:lvl5pPr marL="1983128" indent="-220348">
              <a:defRPr sz="2300">
                <a:solidFill>
                  <a:schemeClr val="tx1"/>
                </a:solidFill>
                <a:latin typeface="Times"/>
              </a:defRPr>
            </a:lvl5pPr>
            <a:lvl6pPr marL="2423823" indent="-220348" eaLnBrk="0" fontAlgn="base" hangingPunct="0">
              <a:spcBef>
                <a:spcPct val="0"/>
              </a:spcBef>
              <a:spcAft>
                <a:spcPct val="0"/>
              </a:spcAft>
              <a:defRPr sz="2300">
                <a:solidFill>
                  <a:schemeClr val="tx1"/>
                </a:solidFill>
                <a:latin typeface="Times"/>
              </a:defRPr>
            </a:lvl6pPr>
            <a:lvl7pPr marL="2864518" indent="-220348" eaLnBrk="0" fontAlgn="base" hangingPunct="0">
              <a:spcBef>
                <a:spcPct val="0"/>
              </a:spcBef>
              <a:spcAft>
                <a:spcPct val="0"/>
              </a:spcAft>
              <a:defRPr sz="2300">
                <a:solidFill>
                  <a:schemeClr val="tx1"/>
                </a:solidFill>
                <a:latin typeface="Times"/>
              </a:defRPr>
            </a:lvl7pPr>
            <a:lvl8pPr marL="3305213" indent="-220348" eaLnBrk="0" fontAlgn="base" hangingPunct="0">
              <a:spcBef>
                <a:spcPct val="0"/>
              </a:spcBef>
              <a:spcAft>
                <a:spcPct val="0"/>
              </a:spcAft>
              <a:defRPr sz="2300">
                <a:solidFill>
                  <a:schemeClr val="tx1"/>
                </a:solidFill>
                <a:latin typeface="Times"/>
              </a:defRPr>
            </a:lvl8pPr>
            <a:lvl9pPr marL="3745908" indent="-220348" eaLnBrk="0" fontAlgn="base" hangingPunct="0">
              <a:spcBef>
                <a:spcPct val="0"/>
              </a:spcBef>
              <a:spcAft>
                <a:spcPct val="0"/>
              </a:spcAft>
              <a:defRPr sz="2300">
                <a:solidFill>
                  <a:schemeClr val="tx1"/>
                </a:solidFill>
                <a:latin typeface="Times"/>
              </a:defRPr>
            </a:lvl9pPr>
          </a:lstStyle>
          <a:p>
            <a:fld id="{4928D310-C69A-4467-999A-80B3C0E37162}" type="slidenum">
              <a:rPr lang="en-US" sz="1300">
                <a:latin typeface="Arial" charset="0"/>
              </a:rPr>
              <a:pPr/>
              <a:t>13</a:t>
            </a:fld>
            <a:endParaRPr lang="en-US" sz="1300">
              <a:latin typeface="Arial" charset="0"/>
            </a:endParaRPr>
          </a:p>
        </p:txBody>
      </p:sp>
      <p:sp>
        <p:nvSpPr>
          <p:cNvPr id="41987" name="Rectangle 2"/>
          <p:cNvSpPr>
            <a:spLocks noGrp="1" noRot="1" noChangeAspect="1" noChangeArrowheads="1" noTextEdit="1"/>
          </p:cNvSpPr>
          <p:nvPr>
            <p:ph type="sldImg"/>
          </p:nvPr>
        </p:nvSpPr>
        <p:spPr>
          <a:xfrm>
            <a:off x="1273175" y="461963"/>
            <a:ext cx="4451350" cy="3338512"/>
          </a:xfrm>
          <a:ln/>
        </p:spPr>
      </p:sp>
      <p:sp>
        <p:nvSpPr>
          <p:cNvPr id="41988" name="Rectangle 3"/>
          <p:cNvSpPr>
            <a:spLocks noGrp="1" noChangeArrowheads="1"/>
          </p:cNvSpPr>
          <p:nvPr>
            <p:ph type="body" idx="1"/>
          </p:nvPr>
        </p:nvSpPr>
        <p:spPr>
          <a:xfrm>
            <a:off x="467057" y="4134808"/>
            <a:ext cx="6074767" cy="4832652"/>
          </a:xfrm>
          <a:noFill/>
        </p:spPr>
        <p:txBody>
          <a:bodyPr/>
          <a:lstStyle/>
          <a:p>
            <a:r>
              <a:rPr lang="en-US" dirty="0" smtClean="0"/>
              <a:t>Certification process</a:t>
            </a:r>
          </a:p>
          <a:p>
            <a:pPr marL="165261" indent="-165261">
              <a:buFont typeface="Arial" panose="020B0604020202020204" pitchFamily="34" charset="0"/>
              <a:buChar char="•"/>
            </a:pPr>
            <a:r>
              <a:rPr lang="en-US" dirty="0" smtClean="0"/>
              <a:t>ASME designee conducts a review or survey at the applicants shop or facility to assess the applicant’s</a:t>
            </a:r>
          </a:p>
          <a:p>
            <a:pPr lvl="2"/>
            <a:r>
              <a:rPr lang="en-US" dirty="0" smtClean="0"/>
              <a:t>Quality control system (manual)</a:t>
            </a:r>
          </a:p>
          <a:p>
            <a:pPr lvl="2"/>
            <a:r>
              <a:rPr lang="en-US" dirty="0" smtClean="0"/>
              <a:t>Fabrication and/or assembly process to demonstrate the ability to meet the requirements of the applicable ASME standard. </a:t>
            </a:r>
          </a:p>
          <a:p>
            <a:pPr marL="165261" lvl="2" indent="-165261" defTabSz="881390">
              <a:buFont typeface="Arial" panose="020B0604020202020204" pitchFamily="34" charset="0"/>
              <a:buChar char="•"/>
              <a:defRPr/>
            </a:pPr>
            <a:r>
              <a:rPr lang="en-US" dirty="0" smtClean="0"/>
              <a:t>For use of ASME Certification mark, the manufacturer (applicant that has received Certification) is responsible for ensuring that products built to an ASME standard meet the requirements on which the certification is based.</a:t>
            </a:r>
          </a:p>
          <a:p>
            <a:endParaRPr lang="en-US" dirty="0" smtClean="0"/>
          </a:p>
          <a:p>
            <a:r>
              <a:rPr lang="en-US" dirty="0" smtClean="0"/>
              <a:t>Formal recognition is given through Certificates of Authorization or Quality Systems Certificates</a:t>
            </a:r>
          </a:p>
          <a:p>
            <a:pPr marL="385608" lvl="1" indent="-165261">
              <a:buFont typeface="Arial" panose="020B0604020202020204" pitchFamily="34" charset="0"/>
              <a:buChar char="−"/>
            </a:pPr>
            <a:r>
              <a:rPr lang="en-US" dirty="0" smtClean="0"/>
              <a:t>Certificates of Authorization are used in the boiler and pressure vessel (non-nuclear), nuclear components, and reinforced thermoset-plastic tanks (RTP) programs because ASME marks are applied to certified equipment. </a:t>
            </a:r>
          </a:p>
          <a:p>
            <a:pPr marL="385608" lvl="1" indent="-165261">
              <a:buFont typeface="Arial" panose="020B0604020202020204" pitchFamily="34" charset="0"/>
              <a:buChar char="−"/>
            </a:pPr>
            <a:r>
              <a:rPr lang="en-US" dirty="0" smtClean="0"/>
              <a:t>While many of the nuclear programs have ASME marks, for the supply and/or manufacture of nuclear materials, a Quality System Certificate is issued. </a:t>
            </a:r>
          </a:p>
        </p:txBody>
      </p:sp>
    </p:spTree>
    <p:extLst>
      <p:ext uri="{BB962C8B-B14F-4D97-AF65-F5344CB8AC3E}">
        <p14:creationId xmlns:p14="http://schemas.microsoft.com/office/powerpoint/2010/main" val="21618670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7"/>
          <p:cNvSpPr>
            <a:spLocks noGrp="1" noChangeArrowheads="1"/>
          </p:cNvSpPr>
          <p:nvPr>
            <p:ph type="sldNum" sz="quarter" idx="5"/>
          </p:nvPr>
        </p:nvSpPr>
        <p:spPr>
          <a:noFill/>
        </p:spPr>
        <p:txBody>
          <a:bodyPr/>
          <a:lstStyle>
            <a:lvl1pPr>
              <a:defRPr sz="2300">
                <a:solidFill>
                  <a:schemeClr val="tx1"/>
                </a:solidFill>
                <a:latin typeface="Times"/>
              </a:defRPr>
            </a:lvl1pPr>
            <a:lvl2pPr marL="716130" indent="-275434">
              <a:defRPr sz="2300">
                <a:solidFill>
                  <a:schemeClr val="tx1"/>
                </a:solidFill>
                <a:latin typeface="Times"/>
              </a:defRPr>
            </a:lvl2pPr>
            <a:lvl3pPr marL="1101738" indent="-220348">
              <a:defRPr sz="2300">
                <a:solidFill>
                  <a:schemeClr val="tx1"/>
                </a:solidFill>
                <a:latin typeface="Times"/>
              </a:defRPr>
            </a:lvl3pPr>
            <a:lvl4pPr marL="1542433" indent="-220348">
              <a:defRPr sz="2300">
                <a:solidFill>
                  <a:schemeClr val="tx1"/>
                </a:solidFill>
                <a:latin typeface="Times"/>
              </a:defRPr>
            </a:lvl4pPr>
            <a:lvl5pPr marL="1983128" indent="-220348">
              <a:defRPr sz="2300">
                <a:solidFill>
                  <a:schemeClr val="tx1"/>
                </a:solidFill>
                <a:latin typeface="Times"/>
              </a:defRPr>
            </a:lvl5pPr>
            <a:lvl6pPr marL="2423823" indent="-220348" eaLnBrk="0" fontAlgn="base" hangingPunct="0">
              <a:spcBef>
                <a:spcPct val="0"/>
              </a:spcBef>
              <a:spcAft>
                <a:spcPct val="0"/>
              </a:spcAft>
              <a:defRPr sz="2300">
                <a:solidFill>
                  <a:schemeClr val="tx1"/>
                </a:solidFill>
                <a:latin typeface="Times"/>
              </a:defRPr>
            </a:lvl6pPr>
            <a:lvl7pPr marL="2864518" indent="-220348" eaLnBrk="0" fontAlgn="base" hangingPunct="0">
              <a:spcBef>
                <a:spcPct val="0"/>
              </a:spcBef>
              <a:spcAft>
                <a:spcPct val="0"/>
              </a:spcAft>
              <a:defRPr sz="2300">
                <a:solidFill>
                  <a:schemeClr val="tx1"/>
                </a:solidFill>
                <a:latin typeface="Times"/>
              </a:defRPr>
            </a:lvl7pPr>
            <a:lvl8pPr marL="3305213" indent="-220348" eaLnBrk="0" fontAlgn="base" hangingPunct="0">
              <a:spcBef>
                <a:spcPct val="0"/>
              </a:spcBef>
              <a:spcAft>
                <a:spcPct val="0"/>
              </a:spcAft>
              <a:defRPr sz="2300">
                <a:solidFill>
                  <a:schemeClr val="tx1"/>
                </a:solidFill>
                <a:latin typeface="Times"/>
              </a:defRPr>
            </a:lvl8pPr>
            <a:lvl9pPr marL="3745908" indent="-220348" eaLnBrk="0" fontAlgn="base" hangingPunct="0">
              <a:spcBef>
                <a:spcPct val="0"/>
              </a:spcBef>
              <a:spcAft>
                <a:spcPct val="0"/>
              </a:spcAft>
              <a:defRPr sz="2300">
                <a:solidFill>
                  <a:schemeClr val="tx1"/>
                </a:solidFill>
                <a:latin typeface="Times"/>
              </a:defRPr>
            </a:lvl9pPr>
          </a:lstStyle>
          <a:p>
            <a:fld id="{0FC1F538-17ED-4AB9-9031-97DD517054AD}" type="slidenum">
              <a:rPr lang="en-US" sz="1300">
                <a:latin typeface="Arial" charset="0"/>
              </a:rPr>
              <a:pPr/>
              <a:t>14</a:t>
            </a:fld>
            <a:endParaRPr lang="en-US" sz="1300">
              <a:latin typeface="Arial" charset="0"/>
            </a:endParaRPr>
          </a:p>
        </p:txBody>
      </p:sp>
      <p:sp>
        <p:nvSpPr>
          <p:cNvPr id="43011" name="Rectangle 2"/>
          <p:cNvSpPr>
            <a:spLocks noGrp="1" noRot="1" noChangeAspect="1" noChangeArrowheads="1" noTextEdit="1"/>
          </p:cNvSpPr>
          <p:nvPr>
            <p:ph type="sldImg"/>
          </p:nvPr>
        </p:nvSpPr>
        <p:spPr>
          <a:xfrm>
            <a:off x="1273175" y="461963"/>
            <a:ext cx="4449763" cy="3338512"/>
          </a:xfrm>
          <a:ln/>
        </p:spPr>
      </p:sp>
      <p:sp>
        <p:nvSpPr>
          <p:cNvPr id="43012" name="Rectangle 3"/>
          <p:cNvSpPr>
            <a:spLocks noGrp="1" noChangeArrowheads="1"/>
          </p:cNvSpPr>
          <p:nvPr>
            <p:ph type="body" idx="1"/>
          </p:nvPr>
        </p:nvSpPr>
        <p:spPr>
          <a:xfrm>
            <a:off x="467057" y="4134808"/>
            <a:ext cx="6074767" cy="4832652"/>
          </a:xfrm>
          <a:noFill/>
        </p:spPr>
        <p:txBody>
          <a:bodyPr/>
          <a:lstStyle/>
          <a:p>
            <a:pPr eaLnBrk="1" hangingPunct="1"/>
            <a:r>
              <a:rPr lang="en-US" dirty="0" smtClean="0"/>
              <a:t>ASME currently has the following product certification programs</a:t>
            </a:r>
          </a:p>
          <a:p>
            <a:pPr lvl="1" eaLnBrk="1" hangingPunct="1"/>
            <a:r>
              <a:rPr lang="en-US" dirty="0" smtClean="0"/>
              <a:t>Boiler and Pressure Vessel (non-nuclear)</a:t>
            </a:r>
          </a:p>
          <a:p>
            <a:pPr lvl="1" eaLnBrk="1" hangingPunct="1"/>
            <a:r>
              <a:rPr lang="en-US" dirty="0" smtClean="0">
                <a:solidFill>
                  <a:srgbClr val="002060"/>
                </a:solidFill>
              </a:rPr>
              <a:t>Nuclear components</a:t>
            </a:r>
          </a:p>
          <a:p>
            <a:pPr lvl="1" eaLnBrk="1" hangingPunct="1"/>
            <a:r>
              <a:rPr lang="en-US" dirty="0" smtClean="0">
                <a:solidFill>
                  <a:srgbClr val="002060"/>
                </a:solidFill>
              </a:rPr>
              <a:t>Nuclear materials</a:t>
            </a:r>
          </a:p>
          <a:p>
            <a:pPr lvl="1" eaLnBrk="1" hangingPunct="1"/>
            <a:r>
              <a:rPr lang="en-US" dirty="0" smtClean="0">
                <a:solidFill>
                  <a:srgbClr val="002060"/>
                </a:solidFill>
              </a:rPr>
              <a:t>Reinforced thermoset-plastic tanks (RTP)</a:t>
            </a:r>
          </a:p>
          <a:p>
            <a:pPr lvl="1" eaLnBrk="1" hangingPunct="1"/>
            <a:r>
              <a:rPr lang="en-US" dirty="0" smtClean="0">
                <a:solidFill>
                  <a:srgbClr val="002060"/>
                </a:solidFill>
              </a:rPr>
              <a:t>Bioprocessing Equipment (BPE</a:t>
            </a:r>
            <a:r>
              <a:rPr lang="en-US" b="0" strike="noStrike" dirty="0" smtClean="0">
                <a:solidFill>
                  <a:srgbClr val="002060"/>
                </a:solidFill>
              </a:rPr>
              <a:t>)</a:t>
            </a:r>
            <a:r>
              <a:rPr lang="en-US" b="0" strike="noStrike" baseline="0" dirty="0" smtClean="0">
                <a:solidFill>
                  <a:srgbClr val="002060"/>
                </a:solidFill>
              </a:rPr>
              <a:t>(Newly established)</a:t>
            </a:r>
            <a:endParaRPr lang="en-US" b="0" strike="sngStrike" dirty="0" smtClean="0">
              <a:solidFill>
                <a:srgbClr val="002060"/>
              </a:solidFill>
            </a:endParaRPr>
          </a:p>
          <a:p>
            <a:pPr marL="110174" lvl="1" indent="0" eaLnBrk="1" hangingPunct="1">
              <a:buNone/>
            </a:pPr>
            <a:endParaRPr lang="en-US" dirty="0" smtClean="0">
              <a:solidFill>
                <a:srgbClr val="000099"/>
              </a:solidFill>
            </a:endParaRPr>
          </a:p>
        </p:txBody>
      </p:sp>
    </p:spTree>
    <p:extLst>
      <p:ext uri="{BB962C8B-B14F-4D97-AF65-F5344CB8AC3E}">
        <p14:creationId xmlns:p14="http://schemas.microsoft.com/office/powerpoint/2010/main" val="234516378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7"/>
          <p:cNvSpPr>
            <a:spLocks noGrp="1" noChangeArrowheads="1"/>
          </p:cNvSpPr>
          <p:nvPr>
            <p:ph type="sldNum" sz="quarter" idx="5"/>
          </p:nvPr>
        </p:nvSpPr>
        <p:spPr>
          <a:noFill/>
        </p:spPr>
        <p:txBody>
          <a:bodyPr/>
          <a:lstStyle>
            <a:lvl1pPr>
              <a:defRPr sz="2300">
                <a:solidFill>
                  <a:schemeClr val="tx1"/>
                </a:solidFill>
                <a:latin typeface="Times"/>
              </a:defRPr>
            </a:lvl1pPr>
            <a:lvl2pPr marL="716130" indent="-275434">
              <a:defRPr sz="2300">
                <a:solidFill>
                  <a:schemeClr val="tx1"/>
                </a:solidFill>
                <a:latin typeface="Times"/>
              </a:defRPr>
            </a:lvl2pPr>
            <a:lvl3pPr marL="1101738" indent="-220348">
              <a:defRPr sz="2300">
                <a:solidFill>
                  <a:schemeClr val="tx1"/>
                </a:solidFill>
                <a:latin typeface="Times"/>
              </a:defRPr>
            </a:lvl3pPr>
            <a:lvl4pPr marL="1542433" indent="-220348">
              <a:defRPr sz="2300">
                <a:solidFill>
                  <a:schemeClr val="tx1"/>
                </a:solidFill>
                <a:latin typeface="Times"/>
              </a:defRPr>
            </a:lvl4pPr>
            <a:lvl5pPr marL="1983128" indent="-220348">
              <a:defRPr sz="2300">
                <a:solidFill>
                  <a:schemeClr val="tx1"/>
                </a:solidFill>
                <a:latin typeface="Times"/>
              </a:defRPr>
            </a:lvl5pPr>
            <a:lvl6pPr marL="2423823" indent="-220348" eaLnBrk="0" fontAlgn="base" hangingPunct="0">
              <a:spcBef>
                <a:spcPct val="0"/>
              </a:spcBef>
              <a:spcAft>
                <a:spcPct val="0"/>
              </a:spcAft>
              <a:defRPr sz="2300">
                <a:solidFill>
                  <a:schemeClr val="tx1"/>
                </a:solidFill>
                <a:latin typeface="Times"/>
              </a:defRPr>
            </a:lvl6pPr>
            <a:lvl7pPr marL="2864518" indent="-220348" eaLnBrk="0" fontAlgn="base" hangingPunct="0">
              <a:spcBef>
                <a:spcPct val="0"/>
              </a:spcBef>
              <a:spcAft>
                <a:spcPct val="0"/>
              </a:spcAft>
              <a:defRPr sz="2300">
                <a:solidFill>
                  <a:schemeClr val="tx1"/>
                </a:solidFill>
                <a:latin typeface="Times"/>
              </a:defRPr>
            </a:lvl7pPr>
            <a:lvl8pPr marL="3305213" indent="-220348" eaLnBrk="0" fontAlgn="base" hangingPunct="0">
              <a:spcBef>
                <a:spcPct val="0"/>
              </a:spcBef>
              <a:spcAft>
                <a:spcPct val="0"/>
              </a:spcAft>
              <a:defRPr sz="2300">
                <a:solidFill>
                  <a:schemeClr val="tx1"/>
                </a:solidFill>
                <a:latin typeface="Times"/>
              </a:defRPr>
            </a:lvl8pPr>
            <a:lvl9pPr marL="3745908" indent="-220348" eaLnBrk="0" fontAlgn="base" hangingPunct="0">
              <a:spcBef>
                <a:spcPct val="0"/>
              </a:spcBef>
              <a:spcAft>
                <a:spcPct val="0"/>
              </a:spcAft>
              <a:defRPr sz="2300">
                <a:solidFill>
                  <a:schemeClr val="tx1"/>
                </a:solidFill>
                <a:latin typeface="Times"/>
              </a:defRPr>
            </a:lvl9pPr>
          </a:lstStyle>
          <a:p>
            <a:fld id="{9513FABF-3BB6-4254-8B3F-C463984340BF}" type="slidenum">
              <a:rPr lang="en-US" sz="1300">
                <a:solidFill>
                  <a:srgbClr val="000000"/>
                </a:solidFill>
                <a:latin typeface="Arial" charset="0"/>
              </a:rPr>
              <a:pPr/>
              <a:t>15</a:t>
            </a:fld>
            <a:endParaRPr lang="en-US" sz="1300">
              <a:solidFill>
                <a:srgbClr val="000000"/>
              </a:solidFill>
              <a:latin typeface="Arial" charset="0"/>
            </a:endParaRPr>
          </a:p>
        </p:txBody>
      </p:sp>
      <p:sp>
        <p:nvSpPr>
          <p:cNvPr id="45059" name="Rectangle 2"/>
          <p:cNvSpPr>
            <a:spLocks noGrp="1" noRot="1" noChangeAspect="1" noChangeArrowheads="1" noTextEdit="1"/>
          </p:cNvSpPr>
          <p:nvPr>
            <p:ph type="sldImg"/>
          </p:nvPr>
        </p:nvSpPr>
        <p:spPr>
          <a:xfrm>
            <a:off x="1273175" y="461963"/>
            <a:ext cx="4451350" cy="3338512"/>
          </a:xfrm>
          <a:ln/>
        </p:spPr>
      </p:sp>
      <p:sp>
        <p:nvSpPr>
          <p:cNvPr id="45060" name="Rectangle 3"/>
          <p:cNvSpPr>
            <a:spLocks noGrp="1" noChangeArrowheads="1"/>
          </p:cNvSpPr>
          <p:nvPr>
            <p:ph type="body" idx="1"/>
          </p:nvPr>
        </p:nvSpPr>
        <p:spPr>
          <a:xfrm>
            <a:off x="467057" y="4134808"/>
            <a:ext cx="6074767" cy="4832652"/>
          </a:xfrm>
          <a:noFill/>
        </p:spPr>
        <p:txBody>
          <a:bodyPr/>
          <a:lstStyle/>
          <a:p>
            <a:pPr marL="165261" indent="-165261">
              <a:lnSpc>
                <a:spcPct val="90000"/>
              </a:lnSpc>
              <a:spcBef>
                <a:spcPts val="1157"/>
              </a:spcBef>
              <a:buFont typeface="Arial" panose="020B0604020202020204" pitchFamily="34" charset="0"/>
              <a:buChar char="•"/>
            </a:pPr>
            <a:r>
              <a:rPr lang="en-US" dirty="0" smtClean="0"/>
              <a:t>Benefits of certification:</a:t>
            </a:r>
          </a:p>
          <a:p>
            <a:pPr lvl="1">
              <a:lnSpc>
                <a:spcPct val="90000"/>
              </a:lnSpc>
              <a:spcBef>
                <a:spcPts val="1157"/>
              </a:spcBef>
            </a:pPr>
            <a:r>
              <a:rPr lang="en-US" dirty="0" smtClean="0"/>
              <a:t>In some cases, certification serves as a means of conforming with government regulation, such as those established by the U.S. Environmental Protection Agency (EPA). </a:t>
            </a:r>
          </a:p>
          <a:p>
            <a:pPr lvl="1">
              <a:lnSpc>
                <a:spcPct val="90000"/>
              </a:lnSpc>
              <a:spcBef>
                <a:spcPts val="1157"/>
              </a:spcBef>
            </a:pPr>
            <a:r>
              <a:rPr lang="en-US" dirty="0" smtClean="0"/>
              <a:t>In all cases, it shows that an individual has demonstrated his or her competence to perform a certain activity, which may be beneficial to both the individual and employer.</a:t>
            </a:r>
          </a:p>
          <a:p>
            <a:pPr marL="220348" lvl="1" indent="-110174" defTabSz="881390" eaLnBrk="1" hangingPunct="1">
              <a:lnSpc>
                <a:spcPct val="90000"/>
              </a:lnSpc>
              <a:defRPr/>
            </a:pPr>
            <a:endParaRPr lang="en-US" dirty="0"/>
          </a:p>
          <a:p>
            <a:pPr marL="55087" indent="-165261" defTabSz="881390" eaLnBrk="1" hangingPunct="1">
              <a:lnSpc>
                <a:spcPct val="90000"/>
              </a:lnSpc>
              <a:buFont typeface="Arial" panose="020B0604020202020204" pitchFamily="34" charset="0"/>
              <a:buChar char="•"/>
              <a:defRPr/>
            </a:pPr>
            <a:r>
              <a:rPr lang="en-US" dirty="0" smtClean="0"/>
              <a:t>Certification criteria is developed </a:t>
            </a:r>
            <a:r>
              <a:rPr lang="en-US" dirty="0"/>
              <a:t> with the help of industry stakeholders or meets government regulations. </a:t>
            </a:r>
          </a:p>
          <a:p>
            <a:pPr eaLnBrk="1" hangingPunct="1"/>
            <a:endParaRPr lang="en-US" dirty="0" smtClean="0"/>
          </a:p>
        </p:txBody>
      </p:sp>
    </p:spTree>
    <p:extLst>
      <p:ext uri="{BB962C8B-B14F-4D97-AF65-F5344CB8AC3E}">
        <p14:creationId xmlns:p14="http://schemas.microsoft.com/office/powerpoint/2010/main" val="413729234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7"/>
          <p:cNvSpPr>
            <a:spLocks noGrp="1" noChangeArrowheads="1"/>
          </p:cNvSpPr>
          <p:nvPr>
            <p:ph type="sldNum" sz="quarter" idx="5"/>
          </p:nvPr>
        </p:nvSpPr>
        <p:spPr>
          <a:noFill/>
        </p:spPr>
        <p:txBody>
          <a:bodyPr/>
          <a:lstStyle>
            <a:lvl1pPr>
              <a:defRPr sz="2300">
                <a:solidFill>
                  <a:schemeClr val="tx1"/>
                </a:solidFill>
                <a:latin typeface="Times"/>
              </a:defRPr>
            </a:lvl1pPr>
            <a:lvl2pPr marL="716130" indent="-275434">
              <a:defRPr sz="2300">
                <a:solidFill>
                  <a:schemeClr val="tx1"/>
                </a:solidFill>
                <a:latin typeface="Times"/>
              </a:defRPr>
            </a:lvl2pPr>
            <a:lvl3pPr marL="1101738" indent="-220348">
              <a:defRPr sz="2300">
                <a:solidFill>
                  <a:schemeClr val="tx1"/>
                </a:solidFill>
                <a:latin typeface="Times"/>
              </a:defRPr>
            </a:lvl3pPr>
            <a:lvl4pPr marL="1542433" indent="-220348">
              <a:defRPr sz="2300">
                <a:solidFill>
                  <a:schemeClr val="tx1"/>
                </a:solidFill>
                <a:latin typeface="Times"/>
              </a:defRPr>
            </a:lvl4pPr>
            <a:lvl5pPr marL="1983128" indent="-220348">
              <a:defRPr sz="2300">
                <a:solidFill>
                  <a:schemeClr val="tx1"/>
                </a:solidFill>
                <a:latin typeface="Times"/>
              </a:defRPr>
            </a:lvl5pPr>
            <a:lvl6pPr marL="2423823" indent="-220348" eaLnBrk="0" fontAlgn="base" hangingPunct="0">
              <a:spcBef>
                <a:spcPct val="0"/>
              </a:spcBef>
              <a:spcAft>
                <a:spcPct val="0"/>
              </a:spcAft>
              <a:defRPr sz="2300">
                <a:solidFill>
                  <a:schemeClr val="tx1"/>
                </a:solidFill>
                <a:latin typeface="Times"/>
              </a:defRPr>
            </a:lvl6pPr>
            <a:lvl7pPr marL="2864518" indent="-220348" eaLnBrk="0" fontAlgn="base" hangingPunct="0">
              <a:spcBef>
                <a:spcPct val="0"/>
              </a:spcBef>
              <a:spcAft>
                <a:spcPct val="0"/>
              </a:spcAft>
              <a:defRPr sz="2300">
                <a:solidFill>
                  <a:schemeClr val="tx1"/>
                </a:solidFill>
                <a:latin typeface="Times"/>
              </a:defRPr>
            </a:lvl7pPr>
            <a:lvl8pPr marL="3305213" indent="-220348" eaLnBrk="0" fontAlgn="base" hangingPunct="0">
              <a:spcBef>
                <a:spcPct val="0"/>
              </a:spcBef>
              <a:spcAft>
                <a:spcPct val="0"/>
              </a:spcAft>
              <a:defRPr sz="2300">
                <a:solidFill>
                  <a:schemeClr val="tx1"/>
                </a:solidFill>
                <a:latin typeface="Times"/>
              </a:defRPr>
            </a:lvl8pPr>
            <a:lvl9pPr marL="3745908" indent="-220348" eaLnBrk="0" fontAlgn="base" hangingPunct="0">
              <a:spcBef>
                <a:spcPct val="0"/>
              </a:spcBef>
              <a:spcAft>
                <a:spcPct val="0"/>
              </a:spcAft>
              <a:defRPr sz="2300">
                <a:solidFill>
                  <a:schemeClr val="tx1"/>
                </a:solidFill>
                <a:latin typeface="Times"/>
              </a:defRPr>
            </a:lvl9pPr>
          </a:lstStyle>
          <a:p>
            <a:fld id="{3C127897-338E-455C-AC51-8055EDDBF613}" type="slidenum">
              <a:rPr lang="en-US" sz="1300">
                <a:solidFill>
                  <a:srgbClr val="000000"/>
                </a:solidFill>
                <a:latin typeface="Arial" charset="0"/>
              </a:rPr>
              <a:pPr/>
              <a:t>16</a:t>
            </a:fld>
            <a:endParaRPr lang="en-US" sz="1300">
              <a:solidFill>
                <a:srgbClr val="000000"/>
              </a:solidFill>
              <a:latin typeface="Arial" charset="0"/>
            </a:endParaRPr>
          </a:p>
        </p:txBody>
      </p:sp>
      <p:sp>
        <p:nvSpPr>
          <p:cNvPr id="47107" name="Rectangle 2"/>
          <p:cNvSpPr>
            <a:spLocks noGrp="1" noRot="1" noChangeAspect="1" noChangeArrowheads="1" noTextEdit="1"/>
          </p:cNvSpPr>
          <p:nvPr>
            <p:ph type="sldImg"/>
          </p:nvPr>
        </p:nvSpPr>
        <p:spPr>
          <a:xfrm>
            <a:off x="1273175" y="461963"/>
            <a:ext cx="4451350" cy="3338512"/>
          </a:xfrm>
          <a:ln/>
        </p:spPr>
      </p:sp>
      <p:sp>
        <p:nvSpPr>
          <p:cNvPr id="47108" name="Rectangle 3"/>
          <p:cNvSpPr>
            <a:spLocks noGrp="1" noChangeArrowheads="1"/>
          </p:cNvSpPr>
          <p:nvPr>
            <p:ph type="body" idx="1"/>
          </p:nvPr>
        </p:nvSpPr>
        <p:spPr>
          <a:xfrm>
            <a:off x="467057" y="4134808"/>
            <a:ext cx="6074767" cy="4832652"/>
          </a:xfrm>
          <a:noFill/>
        </p:spPr>
        <p:txBody>
          <a:bodyPr/>
          <a:lstStyle/>
          <a:p>
            <a:pPr marL="165261" indent="-165261" eaLnBrk="1" hangingPunct="1">
              <a:buFont typeface="Arial" panose="020B0604020202020204" pitchFamily="34" charset="0"/>
              <a:buChar char="•"/>
            </a:pPr>
            <a:r>
              <a:rPr lang="en-US" b="0" dirty="0" smtClean="0"/>
              <a:t>The</a:t>
            </a:r>
            <a:r>
              <a:rPr lang="en-US" b="0" baseline="0" dirty="0" smtClean="0"/>
              <a:t> ASME personnel c</a:t>
            </a:r>
            <a:r>
              <a:rPr lang="en-US" b="0" dirty="0" smtClean="0"/>
              <a:t>ertification process</a:t>
            </a:r>
            <a:r>
              <a:rPr lang="en-US" b="0" baseline="0" dirty="0" smtClean="0"/>
              <a:t> involves and </a:t>
            </a:r>
            <a:r>
              <a:rPr lang="en-US" dirty="0" smtClean="0"/>
              <a:t>evaluation</a:t>
            </a:r>
            <a:r>
              <a:rPr lang="en-US" baseline="0" dirty="0" smtClean="0"/>
              <a:t> on</a:t>
            </a:r>
            <a:r>
              <a:rPr lang="en-US" dirty="0" smtClean="0"/>
              <a:t> whether or not an applicant meets education</a:t>
            </a:r>
            <a:r>
              <a:rPr lang="en-US" baseline="0" dirty="0" smtClean="0"/>
              <a:t> or experience</a:t>
            </a:r>
            <a:r>
              <a:rPr lang="en-US" dirty="0" smtClean="0"/>
              <a:t> eligibility requirements. </a:t>
            </a:r>
          </a:p>
          <a:p>
            <a:pPr marL="385608" lvl="1" indent="-165261" eaLnBrk="1" hangingPunct="1">
              <a:buFont typeface="Arial" panose="020B0604020202020204" pitchFamily="34" charset="0"/>
              <a:buChar char="−"/>
            </a:pPr>
            <a:r>
              <a:rPr lang="en-US" dirty="0" smtClean="0"/>
              <a:t>ASME will then assess</a:t>
            </a:r>
            <a:r>
              <a:rPr lang="en-US" baseline="0" dirty="0" smtClean="0"/>
              <a:t> the applicant using standardized and secure</a:t>
            </a:r>
            <a:r>
              <a:rPr lang="en-US" dirty="0" smtClean="0"/>
              <a:t> written examinations to test the applicant’s knowledge. </a:t>
            </a:r>
            <a:r>
              <a:rPr lang="en-US" b="0" dirty="0" smtClean="0"/>
              <a:t>In most</a:t>
            </a:r>
            <a:r>
              <a:rPr lang="en-US" b="0" baseline="0" dirty="0" smtClean="0"/>
              <a:t> cases personnel certification involves taking a written exam only at an ASME approved testing facility.</a:t>
            </a:r>
          </a:p>
          <a:p>
            <a:pPr marL="385608" lvl="1" indent="-165261" eaLnBrk="1" hangingPunct="1">
              <a:buFont typeface="Arial" panose="020B0604020202020204" pitchFamily="34" charset="0"/>
              <a:buChar char="−"/>
            </a:pPr>
            <a:r>
              <a:rPr lang="en-US" b="0" baseline="0" dirty="0" smtClean="0"/>
              <a:t>Oral or practical examinations are required for some of the programs.</a:t>
            </a:r>
          </a:p>
          <a:p>
            <a:pPr marL="165261" indent="-165261" eaLnBrk="1" hangingPunct="1">
              <a:buFont typeface="Arial" panose="020B0604020202020204" pitchFamily="34" charset="0"/>
              <a:buChar char="•"/>
            </a:pPr>
            <a:r>
              <a:rPr lang="en-US" dirty="0" smtClean="0"/>
              <a:t>If ASME approves certification, it will give the applicant a certificate or certification card valid for a period of 3 to 5 years</a:t>
            </a:r>
            <a:r>
              <a:rPr lang="en-US" baseline="0" dirty="0" smtClean="0"/>
              <a:t> after that time, the credentials can be renewed.</a:t>
            </a:r>
          </a:p>
          <a:p>
            <a:pPr marL="165261" indent="-165261" eaLnBrk="1" hangingPunct="1">
              <a:buFont typeface="Arial" panose="020B0604020202020204" pitchFamily="34" charset="0"/>
              <a:buChar char="•"/>
            </a:pPr>
            <a:endParaRPr lang="en-US" b="0" baseline="0" dirty="0" smtClean="0"/>
          </a:p>
          <a:p>
            <a:pPr eaLnBrk="1" hangingPunct="1"/>
            <a:r>
              <a:rPr lang="en-US" b="0" baseline="0" dirty="0" smtClean="0"/>
              <a:t>Note:  </a:t>
            </a:r>
            <a:r>
              <a:rPr lang="en-US" dirty="0" smtClean="0"/>
              <a:t>ASME Certification is not intended as an assertion or implication that ASME accepts any responsibility for the compliance, or liability for the consequences of noncompliance, of any individual’s performance under the issued certification.  Such responsibility and liability remain with the individual or employer.</a:t>
            </a:r>
          </a:p>
          <a:p>
            <a:pPr marL="165261" indent="-165261" eaLnBrk="1" hangingPunct="1">
              <a:buFont typeface="Arial" panose="020B0604020202020204" pitchFamily="34" charset="0"/>
              <a:buChar char="•"/>
            </a:pPr>
            <a:endParaRPr lang="en-US" b="1" dirty="0" smtClean="0"/>
          </a:p>
        </p:txBody>
      </p:sp>
    </p:spTree>
    <p:extLst>
      <p:ext uri="{BB962C8B-B14F-4D97-AF65-F5344CB8AC3E}">
        <p14:creationId xmlns:p14="http://schemas.microsoft.com/office/powerpoint/2010/main" val="378277349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7"/>
          <p:cNvSpPr>
            <a:spLocks noGrp="1" noChangeArrowheads="1"/>
          </p:cNvSpPr>
          <p:nvPr>
            <p:ph type="sldNum" sz="quarter" idx="5"/>
          </p:nvPr>
        </p:nvSpPr>
        <p:spPr>
          <a:noFill/>
        </p:spPr>
        <p:txBody>
          <a:bodyPr/>
          <a:lstStyle>
            <a:lvl1pPr>
              <a:defRPr sz="2300">
                <a:solidFill>
                  <a:schemeClr val="tx1"/>
                </a:solidFill>
                <a:latin typeface="Times"/>
              </a:defRPr>
            </a:lvl1pPr>
            <a:lvl2pPr marL="716130" indent="-275434">
              <a:defRPr sz="2300">
                <a:solidFill>
                  <a:schemeClr val="tx1"/>
                </a:solidFill>
                <a:latin typeface="Times"/>
              </a:defRPr>
            </a:lvl2pPr>
            <a:lvl3pPr marL="1101738" indent="-220348">
              <a:defRPr sz="2300">
                <a:solidFill>
                  <a:schemeClr val="tx1"/>
                </a:solidFill>
                <a:latin typeface="Times"/>
              </a:defRPr>
            </a:lvl3pPr>
            <a:lvl4pPr marL="1542433" indent="-220348">
              <a:defRPr sz="2300">
                <a:solidFill>
                  <a:schemeClr val="tx1"/>
                </a:solidFill>
                <a:latin typeface="Times"/>
              </a:defRPr>
            </a:lvl4pPr>
            <a:lvl5pPr marL="1983128" indent="-220348">
              <a:defRPr sz="2300">
                <a:solidFill>
                  <a:schemeClr val="tx1"/>
                </a:solidFill>
                <a:latin typeface="Times"/>
              </a:defRPr>
            </a:lvl5pPr>
            <a:lvl6pPr marL="2423823" indent="-220348" eaLnBrk="0" fontAlgn="base" hangingPunct="0">
              <a:spcBef>
                <a:spcPct val="0"/>
              </a:spcBef>
              <a:spcAft>
                <a:spcPct val="0"/>
              </a:spcAft>
              <a:defRPr sz="2300">
                <a:solidFill>
                  <a:schemeClr val="tx1"/>
                </a:solidFill>
                <a:latin typeface="Times"/>
              </a:defRPr>
            </a:lvl6pPr>
            <a:lvl7pPr marL="2864518" indent="-220348" eaLnBrk="0" fontAlgn="base" hangingPunct="0">
              <a:spcBef>
                <a:spcPct val="0"/>
              </a:spcBef>
              <a:spcAft>
                <a:spcPct val="0"/>
              </a:spcAft>
              <a:defRPr sz="2300">
                <a:solidFill>
                  <a:schemeClr val="tx1"/>
                </a:solidFill>
                <a:latin typeface="Times"/>
              </a:defRPr>
            </a:lvl7pPr>
            <a:lvl8pPr marL="3305213" indent="-220348" eaLnBrk="0" fontAlgn="base" hangingPunct="0">
              <a:spcBef>
                <a:spcPct val="0"/>
              </a:spcBef>
              <a:spcAft>
                <a:spcPct val="0"/>
              </a:spcAft>
              <a:defRPr sz="2300">
                <a:solidFill>
                  <a:schemeClr val="tx1"/>
                </a:solidFill>
                <a:latin typeface="Times"/>
              </a:defRPr>
            </a:lvl8pPr>
            <a:lvl9pPr marL="3745908" indent="-220348" eaLnBrk="0" fontAlgn="base" hangingPunct="0">
              <a:spcBef>
                <a:spcPct val="0"/>
              </a:spcBef>
              <a:spcAft>
                <a:spcPct val="0"/>
              </a:spcAft>
              <a:defRPr sz="2300">
                <a:solidFill>
                  <a:schemeClr val="tx1"/>
                </a:solidFill>
                <a:latin typeface="Times"/>
              </a:defRPr>
            </a:lvl9pPr>
          </a:lstStyle>
          <a:p>
            <a:fld id="{B536EBAB-A40C-42F7-A795-F4FF06F02B28}" type="slidenum">
              <a:rPr lang="en-US" sz="1300">
                <a:solidFill>
                  <a:srgbClr val="000000"/>
                </a:solidFill>
                <a:latin typeface="Arial" charset="0"/>
              </a:rPr>
              <a:pPr/>
              <a:t>17</a:t>
            </a:fld>
            <a:endParaRPr lang="en-US" sz="1300">
              <a:solidFill>
                <a:srgbClr val="000000"/>
              </a:solidFill>
              <a:latin typeface="Arial" charset="0"/>
            </a:endParaRPr>
          </a:p>
        </p:txBody>
      </p:sp>
      <p:sp>
        <p:nvSpPr>
          <p:cNvPr id="46083" name="Rectangle 2"/>
          <p:cNvSpPr>
            <a:spLocks noGrp="1" noRot="1" noChangeAspect="1" noChangeArrowheads="1" noTextEdit="1"/>
          </p:cNvSpPr>
          <p:nvPr>
            <p:ph type="sldImg"/>
          </p:nvPr>
        </p:nvSpPr>
        <p:spPr>
          <a:xfrm>
            <a:off x="1273175" y="461963"/>
            <a:ext cx="4451350" cy="3338512"/>
          </a:xfrm>
          <a:ln/>
        </p:spPr>
      </p:sp>
      <p:sp>
        <p:nvSpPr>
          <p:cNvPr id="46084" name="Rectangle 3"/>
          <p:cNvSpPr>
            <a:spLocks noGrp="1" noChangeArrowheads="1"/>
          </p:cNvSpPr>
          <p:nvPr>
            <p:ph type="body" idx="1"/>
          </p:nvPr>
        </p:nvSpPr>
        <p:spPr>
          <a:xfrm>
            <a:off x="467057" y="4134808"/>
            <a:ext cx="6074767" cy="4832652"/>
          </a:xfrm>
          <a:noFill/>
        </p:spPr>
        <p:txBody>
          <a:bodyPr/>
          <a:lstStyle/>
          <a:p>
            <a:pPr eaLnBrk="1" hangingPunct="1"/>
            <a:r>
              <a:rPr lang="en-US" b="0" dirty="0" smtClean="0"/>
              <a:t>Currently ASME </a:t>
            </a:r>
            <a:r>
              <a:rPr lang="en-US" dirty="0" smtClean="0"/>
              <a:t>offers the following Personnel Certification Programs</a:t>
            </a:r>
          </a:p>
          <a:p>
            <a:pPr lvl="1">
              <a:lnSpc>
                <a:spcPct val="80000"/>
              </a:lnSpc>
            </a:pPr>
            <a:r>
              <a:rPr lang="en-US" dirty="0"/>
              <a:t>Resource recovery facility operators (QRO) which offers Provisional and Operator Certification as referenced in the Code of Federal Regulation by the US EPA. This program currently has certified operators in 63 out of 84 plants in the US</a:t>
            </a:r>
          </a:p>
          <a:p>
            <a:pPr marL="220348" lvl="1" indent="-110174" defTabSz="881390">
              <a:lnSpc>
                <a:spcPct val="80000"/>
              </a:lnSpc>
              <a:defRPr/>
            </a:pPr>
            <a:r>
              <a:rPr lang="en-US" dirty="0"/>
              <a:t>Geometric dimensioning &amp; </a:t>
            </a:r>
            <a:r>
              <a:rPr lang="en-US" dirty="0" err="1"/>
              <a:t>tolerancing</a:t>
            </a:r>
            <a:r>
              <a:rPr lang="en-US" dirty="0"/>
              <a:t> professionals (GDTP) uses </a:t>
            </a:r>
            <a:r>
              <a:rPr lang="en-US" dirty="0" smtClean="0"/>
              <a:t>Y14.5 </a:t>
            </a:r>
            <a:r>
              <a:rPr lang="en-US" dirty="0"/>
              <a:t>as the Body of Knowledge. This program offers 2 Certifications (Technologist &amp; Senior). It is the only program offered internationally and has an average growth rate of </a:t>
            </a:r>
            <a:r>
              <a:rPr lang="en-US" dirty="0" smtClean="0">
                <a:solidFill>
                  <a:srgbClr val="00B050"/>
                </a:solidFill>
              </a:rPr>
              <a:t>10</a:t>
            </a:r>
            <a:r>
              <a:rPr lang="en-US" dirty="0">
                <a:solidFill>
                  <a:srgbClr val="00B050"/>
                </a:solidFill>
              </a:rPr>
              <a:t>% </a:t>
            </a:r>
            <a:r>
              <a:rPr lang="en-US" dirty="0"/>
              <a:t>per year.</a:t>
            </a:r>
          </a:p>
          <a:p>
            <a:pPr lvl="1">
              <a:lnSpc>
                <a:spcPct val="80000"/>
              </a:lnSpc>
            </a:pPr>
            <a:r>
              <a:rPr lang="en-US" dirty="0"/>
              <a:t>ASME NDE/QC personnel (ANDE) program offers third party certification alternative to owner-based NDE personnel certification in ASME codes. The initial focus of this program is on immediate needs of Nuclear industry and it is addressing high level priorities first – Ultrasonic Testing. Programs for other NDE and QC methods will follow.</a:t>
            </a:r>
          </a:p>
          <a:p>
            <a:pPr eaLnBrk="1" hangingPunct="1"/>
            <a:endParaRPr lang="en-US" dirty="0" smtClean="0">
              <a:solidFill>
                <a:srgbClr val="FFFFFF"/>
              </a:solidFill>
            </a:endParaRPr>
          </a:p>
        </p:txBody>
      </p:sp>
    </p:spTree>
    <p:extLst>
      <p:ext uri="{BB962C8B-B14F-4D97-AF65-F5344CB8AC3E}">
        <p14:creationId xmlns:p14="http://schemas.microsoft.com/office/powerpoint/2010/main" val="230314501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65261" indent="-165261">
              <a:buFont typeface="Arial" panose="020B0604020202020204" pitchFamily="34" charset="0"/>
              <a:buChar char="•"/>
            </a:pPr>
            <a:r>
              <a:rPr lang="en-US" dirty="0" smtClean="0"/>
              <a:t>ASME management system certification means the management system of the organization has been reviewed by ASME and conforms to specified requirements contained in an ASME standard.</a:t>
            </a:r>
          </a:p>
          <a:p>
            <a:pPr marL="165261" indent="-165261">
              <a:buFont typeface="Arial" panose="020B0604020202020204" pitchFamily="34" charset="0"/>
              <a:buChar char="•"/>
            </a:pPr>
            <a:r>
              <a:rPr lang="en-US" dirty="0" smtClean="0"/>
              <a:t>The organization has demonstrated its capability to consistently achieve its stated policy and objectives.</a:t>
            </a:r>
          </a:p>
          <a:p>
            <a:pPr marL="165261" indent="-165261">
              <a:buFont typeface="Arial" panose="020B0604020202020204" pitchFamily="34" charset="0"/>
              <a:buChar char="•"/>
            </a:pPr>
            <a:r>
              <a:rPr lang="en-US" dirty="0" smtClean="0"/>
              <a:t>This certification does not include certification of products, services or personnel.</a:t>
            </a:r>
          </a:p>
          <a:p>
            <a:pPr marL="165261" indent="-165261">
              <a:buFont typeface="Arial" panose="020B0604020202020204" pitchFamily="34" charset="0"/>
              <a:buChar char="•"/>
            </a:pPr>
            <a:r>
              <a:rPr lang="en-US" dirty="0" smtClean="0"/>
              <a:t>No ASME certification mark is issued.</a:t>
            </a:r>
          </a:p>
          <a:p>
            <a:pPr marL="165261" indent="-165261">
              <a:buFont typeface="Arial" panose="020B0604020202020204" pitchFamily="34" charset="0"/>
              <a:buChar char="•"/>
            </a:pPr>
            <a:r>
              <a:rPr lang="en-US" b="0" baseline="0" dirty="0" smtClean="0"/>
              <a:t>NQA-1 Nuclear Quality Assurance certification program is an example of a management system program.</a:t>
            </a:r>
            <a:endParaRPr lang="en-US" b="0" dirty="0"/>
          </a:p>
        </p:txBody>
      </p:sp>
      <p:sp>
        <p:nvSpPr>
          <p:cNvPr id="4" name="Slide Number Placeholder 3"/>
          <p:cNvSpPr>
            <a:spLocks noGrp="1"/>
          </p:cNvSpPr>
          <p:nvPr>
            <p:ph type="sldNum" sz="quarter" idx="10"/>
          </p:nvPr>
        </p:nvSpPr>
        <p:spPr/>
        <p:txBody>
          <a:bodyPr/>
          <a:lstStyle/>
          <a:p>
            <a:pPr>
              <a:defRPr/>
            </a:pPr>
            <a:fld id="{DB19A65F-89ED-4D42-9375-CB26F7DD154C}" type="slidenum">
              <a:rPr lang="en-US" smtClean="0"/>
              <a:pPr>
                <a:defRPr/>
              </a:pPr>
              <a:t>18</a:t>
            </a:fld>
            <a:endParaRPr lang="en-US"/>
          </a:p>
        </p:txBody>
      </p:sp>
    </p:spTree>
    <p:extLst>
      <p:ext uri="{BB962C8B-B14F-4D97-AF65-F5344CB8AC3E}">
        <p14:creationId xmlns:p14="http://schemas.microsoft.com/office/powerpoint/2010/main" val="328059555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p:cNvSpPr>
            <a:spLocks noGrp="1" noChangeArrowheads="1"/>
          </p:cNvSpPr>
          <p:nvPr>
            <p:ph type="sldNum" sz="quarter" idx="5"/>
          </p:nvPr>
        </p:nvSpPr>
        <p:spPr>
          <a:noFill/>
        </p:spPr>
        <p:txBody>
          <a:bodyPr/>
          <a:lstStyle>
            <a:lvl1pPr>
              <a:defRPr sz="2300">
                <a:solidFill>
                  <a:schemeClr val="tx1"/>
                </a:solidFill>
                <a:latin typeface="Times"/>
              </a:defRPr>
            </a:lvl1pPr>
            <a:lvl2pPr marL="716130" indent="-275434">
              <a:defRPr sz="2300">
                <a:solidFill>
                  <a:schemeClr val="tx1"/>
                </a:solidFill>
                <a:latin typeface="Times"/>
              </a:defRPr>
            </a:lvl2pPr>
            <a:lvl3pPr marL="1101738" indent="-220348">
              <a:defRPr sz="2300">
                <a:solidFill>
                  <a:schemeClr val="tx1"/>
                </a:solidFill>
                <a:latin typeface="Times"/>
              </a:defRPr>
            </a:lvl3pPr>
            <a:lvl4pPr marL="1542433" indent="-220348">
              <a:defRPr sz="2300">
                <a:solidFill>
                  <a:schemeClr val="tx1"/>
                </a:solidFill>
                <a:latin typeface="Times"/>
              </a:defRPr>
            </a:lvl4pPr>
            <a:lvl5pPr marL="1983128" indent="-220348">
              <a:defRPr sz="2300">
                <a:solidFill>
                  <a:schemeClr val="tx1"/>
                </a:solidFill>
                <a:latin typeface="Times"/>
              </a:defRPr>
            </a:lvl5pPr>
            <a:lvl6pPr marL="2423823" indent="-220348" eaLnBrk="0" fontAlgn="base" hangingPunct="0">
              <a:spcBef>
                <a:spcPct val="0"/>
              </a:spcBef>
              <a:spcAft>
                <a:spcPct val="0"/>
              </a:spcAft>
              <a:defRPr sz="2300">
                <a:solidFill>
                  <a:schemeClr val="tx1"/>
                </a:solidFill>
                <a:latin typeface="Times"/>
              </a:defRPr>
            </a:lvl6pPr>
            <a:lvl7pPr marL="2864518" indent="-220348" eaLnBrk="0" fontAlgn="base" hangingPunct="0">
              <a:spcBef>
                <a:spcPct val="0"/>
              </a:spcBef>
              <a:spcAft>
                <a:spcPct val="0"/>
              </a:spcAft>
              <a:defRPr sz="2300">
                <a:solidFill>
                  <a:schemeClr val="tx1"/>
                </a:solidFill>
                <a:latin typeface="Times"/>
              </a:defRPr>
            </a:lvl7pPr>
            <a:lvl8pPr marL="3305213" indent="-220348" eaLnBrk="0" fontAlgn="base" hangingPunct="0">
              <a:spcBef>
                <a:spcPct val="0"/>
              </a:spcBef>
              <a:spcAft>
                <a:spcPct val="0"/>
              </a:spcAft>
              <a:defRPr sz="2300">
                <a:solidFill>
                  <a:schemeClr val="tx1"/>
                </a:solidFill>
                <a:latin typeface="Times"/>
              </a:defRPr>
            </a:lvl8pPr>
            <a:lvl9pPr marL="3745908" indent="-220348" eaLnBrk="0" fontAlgn="base" hangingPunct="0">
              <a:spcBef>
                <a:spcPct val="0"/>
              </a:spcBef>
              <a:spcAft>
                <a:spcPct val="0"/>
              </a:spcAft>
              <a:defRPr sz="2300">
                <a:solidFill>
                  <a:schemeClr val="tx1"/>
                </a:solidFill>
                <a:latin typeface="Times"/>
              </a:defRPr>
            </a:lvl9pPr>
          </a:lstStyle>
          <a:p>
            <a:fld id="{81730BAF-3A0B-469B-B22E-D60A1AF95CE1}" type="slidenum">
              <a:rPr lang="en-US" sz="1300">
                <a:latin typeface="Arial" charset="0"/>
              </a:rPr>
              <a:pPr/>
              <a:t>1</a:t>
            </a:fld>
            <a:endParaRPr lang="en-US" sz="1300">
              <a:latin typeface="Arial" charset="0"/>
            </a:endParaRPr>
          </a:p>
        </p:txBody>
      </p:sp>
      <p:sp>
        <p:nvSpPr>
          <p:cNvPr id="28675" name="Rectangle 2"/>
          <p:cNvSpPr>
            <a:spLocks noGrp="1" noRot="1" noChangeAspect="1" noChangeArrowheads="1" noTextEdit="1"/>
          </p:cNvSpPr>
          <p:nvPr>
            <p:ph type="sldImg"/>
          </p:nvPr>
        </p:nvSpPr>
        <p:spPr>
          <a:xfrm>
            <a:off x="1400175" y="461963"/>
            <a:ext cx="4449763" cy="3338512"/>
          </a:xfrm>
          <a:ln/>
        </p:spPr>
      </p:sp>
      <p:sp>
        <p:nvSpPr>
          <p:cNvPr id="28676" name="Rectangle 3"/>
          <p:cNvSpPr>
            <a:spLocks noGrp="1" noChangeArrowheads="1"/>
          </p:cNvSpPr>
          <p:nvPr>
            <p:ph type="body" idx="1"/>
          </p:nvPr>
        </p:nvSpPr>
        <p:spPr>
          <a:xfrm>
            <a:off x="467057" y="4134808"/>
            <a:ext cx="6074767" cy="4832652"/>
          </a:xfrm>
          <a:noFill/>
        </p:spPr>
        <p:txBody>
          <a:bodyPr/>
          <a:lstStyle/>
          <a:p>
            <a:pPr marL="175972" indent="-175972" eaLnBrk="1" hangingPunct="1"/>
            <a:endParaRPr lang="en-US" b="1" dirty="0" smtClean="0"/>
          </a:p>
        </p:txBody>
      </p:sp>
    </p:spTree>
    <p:extLst>
      <p:ext uri="{BB962C8B-B14F-4D97-AF65-F5344CB8AC3E}">
        <p14:creationId xmlns:p14="http://schemas.microsoft.com/office/powerpoint/2010/main" val="23075949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slide shows the number of organizations/certificate holders and number of certificates issued for each ASME accreditation/certification (company and individual) conformity assessment program.</a:t>
            </a:r>
          </a:p>
        </p:txBody>
      </p:sp>
      <p:sp>
        <p:nvSpPr>
          <p:cNvPr id="4" name="Slide Number Placeholder 3"/>
          <p:cNvSpPr>
            <a:spLocks noGrp="1"/>
          </p:cNvSpPr>
          <p:nvPr>
            <p:ph type="sldNum" sz="quarter" idx="10"/>
          </p:nvPr>
        </p:nvSpPr>
        <p:spPr/>
        <p:txBody>
          <a:bodyPr/>
          <a:lstStyle/>
          <a:p>
            <a:pPr>
              <a:defRPr/>
            </a:pPr>
            <a:fld id="{DB19A65F-89ED-4D42-9375-CB26F7DD154C}" type="slidenum">
              <a:rPr lang="en-US" smtClean="0">
                <a:solidFill>
                  <a:srgbClr val="000000"/>
                </a:solidFill>
              </a:rPr>
              <a:pPr>
                <a:defRPr/>
              </a:pPr>
              <a:t>19</a:t>
            </a:fld>
            <a:endParaRPr lang="en-US">
              <a:solidFill>
                <a:srgbClr val="000000"/>
              </a:solidFill>
            </a:endParaRPr>
          </a:p>
        </p:txBody>
      </p:sp>
    </p:spTree>
    <p:extLst>
      <p:ext uri="{BB962C8B-B14F-4D97-AF65-F5344CB8AC3E}">
        <p14:creationId xmlns:p14="http://schemas.microsoft.com/office/powerpoint/2010/main" val="400095748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7"/>
          <p:cNvSpPr>
            <a:spLocks noGrp="1" noChangeArrowheads="1"/>
          </p:cNvSpPr>
          <p:nvPr>
            <p:ph type="sldNum" sz="quarter" idx="5"/>
          </p:nvPr>
        </p:nvSpPr>
        <p:spPr>
          <a:noFill/>
        </p:spPr>
        <p:txBody>
          <a:bodyPr/>
          <a:lstStyle>
            <a:lvl1pPr>
              <a:defRPr sz="2300">
                <a:solidFill>
                  <a:schemeClr val="tx1"/>
                </a:solidFill>
                <a:latin typeface="Times"/>
              </a:defRPr>
            </a:lvl1pPr>
            <a:lvl2pPr marL="716130" indent="-275434">
              <a:defRPr sz="2300">
                <a:solidFill>
                  <a:schemeClr val="tx1"/>
                </a:solidFill>
                <a:latin typeface="Times"/>
              </a:defRPr>
            </a:lvl2pPr>
            <a:lvl3pPr marL="1101738" indent="-220348">
              <a:defRPr sz="2300">
                <a:solidFill>
                  <a:schemeClr val="tx1"/>
                </a:solidFill>
                <a:latin typeface="Times"/>
              </a:defRPr>
            </a:lvl3pPr>
            <a:lvl4pPr marL="1542433" indent="-220348">
              <a:defRPr sz="2300">
                <a:solidFill>
                  <a:schemeClr val="tx1"/>
                </a:solidFill>
                <a:latin typeface="Times"/>
              </a:defRPr>
            </a:lvl4pPr>
            <a:lvl5pPr marL="1983128" indent="-220348">
              <a:defRPr sz="2300">
                <a:solidFill>
                  <a:schemeClr val="tx1"/>
                </a:solidFill>
                <a:latin typeface="Times"/>
              </a:defRPr>
            </a:lvl5pPr>
            <a:lvl6pPr marL="2423823" indent="-220348" eaLnBrk="0" fontAlgn="base" hangingPunct="0">
              <a:spcBef>
                <a:spcPct val="0"/>
              </a:spcBef>
              <a:spcAft>
                <a:spcPct val="0"/>
              </a:spcAft>
              <a:defRPr sz="2300">
                <a:solidFill>
                  <a:schemeClr val="tx1"/>
                </a:solidFill>
                <a:latin typeface="Times"/>
              </a:defRPr>
            </a:lvl6pPr>
            <a:lvl7pPr marL="2864518" indent="-220348" eaLnBrk="0" fontAlgn="base" hangingPunct="0">
              <a:spcBef>
                <a:spcPct val="0"/>
              </a:spcBef>
              <a:spcAft>
                <a:spcPct val="0"/>
              </a:spcAft>
              <a:defRPr sz="2300">
                <a:solidFill>
                  <a:schemeClr val="tx1"/>
                </a:solidFill>
                <a:latin typeface="Times"/>
              </a:defRPr>
            </a:lvl7pPr>
            <a:lvl8pPr marL="3305213" indent="-220348" eaLnBrk="0" fontAlgn="base" hangingPunct="0">
              <a:spcBef>
                <a:spcPct val="0"/>
              </a:spcBef>
              <a:spcAft>
                <a:spcPct val="0"/>
              </a:spcAft>
              <a:defRPr sz="2300">
                <a:solidFill>
                  <a:schemeClr val="tx1"/>
                </a:solidFill>
                <a:latin typeface="Times"/>
              </a:defRPr>
            </a:lvl8pPr>
            <a:lvl9pPr marL="3745908" indent="-220348" eaLnBrk="0" fontAlgn="base" hangingPunct="0">
              <a:spcBef>
                <a:spcPct val="0"/>
              </a:spcBef>
              <a:spcAft>
                <a:spcPct val="0"/>
              </a:spcAft>
              <a:defRPr sz="2300">
                <a:solidFill>
                  <a:schemeClr val="tx1"/>
                </a:solidFill>
                <a:latin typeface="Times"/>
              </a:defRPr>
            </a:lvl9pPr>
          </a:lstStyle>
          <a:p>
            <a:fld id="{D1335F97-3AFC-4A04-B6DC-240EB2DE3FE2}" type="slidenum">
              <a:rPr lang="en-US" sz="1300">
                <a:latin typeface="Arial" charset="0"/>
              </a:rPr>
              <a:pPr/>
              <a:t>20</a:t>
            </a:fld>
            <a:endParaRPr lang="en-US" sz="1300">
              <a:latin typeface="Arial" charset="0"/>
            </a:endParaRPr>
          </a:p>
        </p:txBody>
      </p:sp>
      <p:sp>
        <p:nvSpPr>
          <p:cNvPr id="50179" name="Rectangle 2"/>
          <p:cNvSpPr>
            <a:spLocks noGrp="1" noRot="1" noChangeAspect="1" noChangeArrowheads="1" noTextEdit="1"/>
          </p:cNvSpPr>
          <p:nvPr>
            <p:ph type="sldImg"/>
          </p:nvPr>
        </p:nvSpPr>
        <p:spPr>
          <a:xfrm>
            <a:off x="755650" y="687388"/>
            <a:ext cx="5486400" cy="4116387"/>
          </a:xfrm>
          <a:ln/>
        </p:spPr>
      </p:sp>
      <p:sp>
        <p:nvSpPr>
          <p:cNvPr id="50180" name="Rectangle 3"/>
          <p:cNvSpPr>
            <a:spLocks noGrp="1" noChangeArrowheads="1"/>
          </p:cNvSpPr>
          <p:nvPr>
            <p:ph type="body" idx="1"/>
          </p:nvPr>
        </p:nvSpPr>
        <p:spPr>
          <a:xfrm>
            <a:off x="467057" y="5200021"/>
            <a:ext cx="6074767" cy="3709029"/>
          </a:xfrm>
          <a:noFill/>
        </p:spPr>
        <p:txBody>
          <a:bodyPr/>
          <a:lstStyle/>
          <a:p>
            <a:pPr eaLnBrk="1" hangingPunct="1"/>
            <a:r>
              <a:rPr lang="en-US" b="0" dirty="0" smtClean="0">
                <a:solidFill>
                  <a:schemeClr val="tx1"/>
                </a:solidFill>
              </a:rPr>
              <a:t>This chart shows the supervisory board responsible for oversight of the criteria upon which the accreditation or certification program is based. These committees all have representation on the Board on Conformity Assessment.</a:t>
            </a:r>
          </a:p>
        </p:txBody>
      </p:sp>
    </p:spTree>
    <p:extLst>
      <p:ext uri="{BB962C8B-B14F-4D97-AF65-F5344CB8AC3E}">
        <p14:creationId xmlns:p14="http://schemas.microsoft.com/office/powerpoint/2010/main" val="306951408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This</a:t>
            </a:r>
            <a:r>
              <a:rPr lang="en-US" baseline="0" dirty="0" smtClean="0"/>
              <a:t> is a list of all </a:t>
            </a:r>
            <a:r>
              <a:rPr lang="en-US" dirty="0"/>
              <a:t>ASME </a:t>
            </a:r>
            <a:r>
              <a:rPr lang="en-US" dirty="0" smtClean="0"/>
              <a:t>committees </a:t>
            </a:r>
            <a:r>
              <a:rPr lang="en-US" dirty="0"/>
              <a:t>with </a:t>
            </a:r>
            <a:r>
              <a:rPr lang="en-US" dirty="0" smtClean="0"/>
              <a:t>certification/accreditation programs administered </a:t>
            </a:r>
            <a:r>
              <a:rPr lang="en-US" dirty="0"/>
              <a:t>by </a:t>
            </a:r>
            <a:r>
              <a:rPr lang="en-US" dirty="0" smtClean="0"/>
              <a:t>the </a:t>
            </a:r>
            <a:r>
              <a:rPr lang="en-US" dirty="0"/>
              <a:t>Board on Conformity Assessment.</a:t>
            </a:r>
          </a:p>
        </p:txBody>
      </p:sp>
      <p:sp>
        <p:nvSpPr>
          <p:cNvPr id="4" name="Slide Number Placeholder 3"/>
          <p:cNvSpPr>
            <a:spLocks noGrp="1"/>
          </p:cNvSpPr>
          <p:nvPr>
            <p:ph type="sldNum" sz="quarter" idx="10"/>
          </p:nvPr>
        </p:nvSpPr>
        <p:spPr/>
        <p:txBody>
          <a:bodyPr/>
          <a:lstStyle/>
          <a:p>
            <a:pPr>
              <a:defRPr/>
            </a:pPr>
            <a:fld id="{DB19A65F-89ED-4D42-9375-CB26F7DD154C}" type="slidenum">
              <a:rPr lang="en-US" smtClean="0"/>
              <a:pPr>
                <a:defRPr/>
              </a:pPr>
              <a:t>21</a:t>
            </a:fld>
            <a:endParaRPr lang="en-US"/>
          </a:p>
        </p:txBody>
      </p:sp>
    </p:spTree>
    <p:extLst>
      <p:ext uri="{BB962C8B-B14F-4D97-AF65-F5344CB8AC3E}">
        <p14:creationId xmlns:p14="http://schemas.microsoft.com/office/powerpoint/2010/main" val="70435611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3" name="Rectangle 2"/>
          <p:cNvSpPr>
            <a:spLocks noGrp="1" noRot="1" noChangeAspect="1" noChangeArrowheads="1" noTextEdit="1"/>
          </p:cNvSpPr>
          <p:nvPr>
            <p:ph type="sldImg"/>
          </p:nvPr>
        </p:nvSpPr>
        <p:spPr>
          <a:xfrm>
            <a:off x="1268413" y="444500"/>
            <a:ext cx="4264025" cy="3198813"/>
          </a:xfrm>
          <a:ln/>
        </p:spPr>
      </p:sp>
      <p:sp>
        <p:nvSpPr>
          <p:cNvPr id="40964" name="Rectangle 3"/>
          <p:cNvSpPr>
            <a:spLocks noGrp="1" noChangeArrowheads="1"/>
          </p:cNvSpPr>
          <p:nvPr>
            <p:ph type="body" idx="1"/>
          </p:nvPr>
        </p:nvSpPr>
        <p:spPr>
          <a:xfrm>
            <a:off x="518784" y="3965727"/>
            <a:ext cx="5746154" cy="4635903"/>
          </a:xfrm>
          <a:noFill/>
        </p:spPr>
        <p:txBody>
          <a:bodyPr/>
          <a:lstStyle/>
          <a:p>
            <a:pPr eaLnBrk="1" hangingPunct="1"/>
            <a:r>
              <a:rPr lang="en-US" b="0" dirty="0" smtClean="0"/>
              <a:t>Now let’s look at the establishment</a:t>
            </a:r>
            <a:r>
              <a:rPr lang="en-US" b="0" baseline="0" dirty="0" smtClean="0"/>
              <a:t> of new ASME conformity assessment programs.</a:t>
            </a:r>
            <a:endParaRPr lang="en-US" b="0" dirty="0" smtClean="0"/>
          </a:p>
        </p:txBody>
      </p:sp>
    </p:spTree>
    <p:extLst>
      <p:ext uri="{BB962C8B-B14F-4D97-AF65-F5344CB8AC3E}">
        <p14:creationId xmlns:p14="http://schemas.microsoft.com/office/powerpoint/2010/main" val="341022520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90000"/>
              </a:lnSpc>
            </a:pPr>
            <a:r>
              <a:rPr lang="en-US" dirty="0"/>
              <a:t>The steps for the development of a new conformity assessment program are as follows:</a:t>
            </a:r>
          </a:p>
          <a:p>
            <a:pPr marL="220348" indent="-220348">
              <a:lnSpc>
                <a:spcPct val="90000"/>
              </a:lnSpc>
              <a:buFont typeface="+mj-lt"/>
              <a:buAutoNum type="arabicPeriod"/>
            </a:pPr>
            <a:r>
              <a:rPr lang="en-US" dirty="0"/>
              <a:t>New </a:t>
            </a:r>
            <a:r>
              <a:rPr lang="en-US" dirty="0" smtClean="0"/>
              <a:t>conformity assessment </a:t>
            </a:r>
            <a:r>
              <a:rPr lang="en-US" dirty="0"/>
              <a:t>programs may be proposed by an ASME committee or outside group. </a:t>
            </a:r>
          </a:p>
          <a:p>
            <a:pPr marL="220348" indent="-220348" eaLnBrk="1" hangingPunct="1">
              <a:lnSpc>
                <a:spcPct val="90000"/>
              </a:lnSpc>
              <a:buFont typeface="+mj-lt"/>
              <a:buAutoNum type="arabicPeriod"/>
            </a:pPr>
            <a:r>
              <a:rPr lang="en-US" dirty="0"/>
              <a:t>Initial proposals are evaluated by ASME S&amp;C senior staff</a:t>
            </a:r>
          </a:p>
          <a:p>
            <a:pPr marL="220348" indent="-220348" eaLnBrk="1" hangingPunct="1">
              <a:lnSpc>
                <a:spcPct val="90000"/>
              </a:lnSpc>
              <a:buFont typeface="+mj-lt"/>
              <a:buAutoNum type="arabicPeriod"/>
            </a:pPr>
            <a:r>
              <a:rPr lang="en-US" dirty="0"/>
              <a:t>If accepted, a project team is assigned to develop a business plan. The project team will include members of relevant standards committee.</a:t>
            </a:r>
          </a:p>
          <a:p>
            <a:pPr marL="220348" indent="-220348" eaLnBrk="1" hangingPunct="1">
              <a:lnSpc>
                <a:spcPct val="90000"/>
              </a:lnSpc>
              <a:buFont typeface="+mj-lt"/>
              <a:buAutoNum type="arabicPeriod"/>
            </a:pPr>
            <a:r>
              <a:rPr lang="en-US" dirty="0"/>
              <a:t>The business plan is then submitted to ASME S&amp;C senior staff,  the appropriate Board for action and the Board on Conformity Assessment for information.</a:t>
            </a:r>
          </a:p>
          <a:p>
            <a:pPr marL="220348" indent="-220348" eaLnBrk="1" hangingPunct="1">
              <a:lnSpc>
                <a:spcPct val="90000"/>
              </a:lnSpc>
              <a:buFont typeface="+mj-lt"/>
              <a:buAutoNum type="arabicPeriod"/>
            </a:pPr>
            <a:r>
              <a:rPr lang="en-US" dirty="0"/>
              <a:t>The recommendation is then submitted to the Council on Codes &amp; Standards for action.</a:t>
            </a:r>
          </a:p>
          <a:p>
            <a:pPr marL="220348" indent="-220348" eaLnBrk="1" hangingPunct="1">
              <a:lnSpc>
                <a:spcPct val="90000"/>
              </a:lnSpc>
              <a:buFont typeface="+mj-lt"/>
              <a:buAutoNum type="arabicPeriod"/>
            </a:pPr>
            <a:r>
              <a:rPr lang="en-US" dirty="0"/>
              <a:t>If approved, the new conformity assessment program is then implemented by the BCA, Appropriate Board and ASME Staff.</a:t>
            </a:r>
          </a:p>
          <a:p>
            <a:pPr marL="165261" indent="-165261" eaLnBrk="1" hangingPunct="1">
              <a:lnSpc>
                <a:spcPct val="90000"/>
              </a:lnSpc>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pPr>
              <a:defRPr/>
            </a:pPr>
            <a:fld id="{DB19A65F-89ED-4D42-9375-CB26F7DD154C}" type="slidenum">
              <a:rPr lang="en-US" smtClean="0"/>
              <a:pPr>
                <a:defRPr/>
              </a:pPr>
              <a:t>23</a:t>
            </a:fld>
            <a:endParaRPr lang="en-US"/>
          </a:p>
        </p:txBody>
      </p:sp>
    </p:spTree>
    <p:extLst>
      <p:ext uri="{BB962C8B-B14F-4D97-AF65-F5344CB8AC3E}">
        <p14:creationId xmlns:p14="http://schemas.microsoft.com/office/powerpoint/2010/main" val="2667102793"/>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0" dirty="0" smtClean="0"/>
              <a:t>If a request</a:t>
            </a:r>
            <a:r>
              <a:rPr lang="en-US" b="0" baseline="0" dirty="0" smtClean="0"/>
              <a:t> is submitted to ASME for a potential new ASME conformity assessment program, it must contain the following elements and adhere to the published “Guideline for Evaluation of Potential New ASME Conformity Assessment and Credentialing Programs” which can be found on the ASME C&amp;S Connect web site.</a:t>
            </a:r>
          </a:p>
          <a:p>
            <a:pPr marL="165261" indent="-165261">
              <a:buFont typeface="Arial" panose="020B0604020202020204" pitchFamily="34" charset="0"/>
              <a:buChar char="•"/>
            </a:pPr>
            <a:r>
              <a:rPr lang="en-US" b="0" baseline="0" dirty="0" smtClean="0"/>
              <a:t>These include:</a:t>
            </a:r>
          </a:p>
          <a:p>
            <a:pPr marL="165261" indent="-165261" eaLnBrk="1" hangingPunct="1">
              <a:buFont typeface="Arial" panose="020B0604020202020204" pitchFamily="34" charset="0"/>
              <a:buChar char="•"/>
            </a:pPr>
            <a:r>
              <a:rPr lang="en-US" dirty="0" smtClean="0"/>
              <a:t>Program description and need (public safety, </a:t>
            </a:r>
            <a:r>
              <a:rPr lang="en-US" b="0" dirty="0" smtClean="0"/>
              <a:t>ensure compliance with applicable ASME standard, etc.)</a:t>
            </a:r>
          </a:p>
          <a:p>
            <a:pPr marL="165261" indent="-165261">
              <a:buFont typeface="Arial" panose="020B0604020202020204" pitchFamily="34" charset="0"/>
              <a:buChar char="•"/>
            </a:pPr>
            <a:r>
              <a:rPr lang="en-US" b="0" dirty="0" smtClean="0"/>
              <a:t>Market Analysis (are there </a:t>
            </a:r>
            <a:r>
              <a:rPr lang="en-US" b="0" strike="noStrike" dirty="0" smtClean="0"/>
              <a:t>organizations</a:t>
            </a:r>
            <a:r>
              <a:rPr lang="en-US" b="0" strike="noStrike" baseline="0" dirty="0" smtClean="0"/>
              <a:t> or industry groups </a:t>
            </a:r>
            <a:r>
              <a:rPr lang="en-US" b="0" dirty="0" smtClean="0"/>
              <a:t>that address this problem)</a:t>
            </a:r>
          </a:p>
          <a:p>
            <a:pPr marL="165261" indent="-165261" eaLnBrk="1" hangingPunct="1">
              <a:buFont typeface="Arial" panose="020B0604020202020204" pitchFamily="34" charset="0"/>
              <a:buChar char="•"/>
            </a:pPr>
            <a:r>
              <a:rPr lang="en-US" b="0" dirty="0" smtClean="0"/>
              <a:t>Certification criteria</a:t>
            </a:r>
          </a:p>
          <a:p>
            <a:pPr marL="165261" indent="-165261" eaLnBrk="1" hangingPunct="1">
              <a:buFont typeface="Arial" panose="020B0604020202020204" pitchFamily="34" charset="0"/>
              <a:buChar char="•"/>
            </a:pPr>
            <a:r>
              <a:rPr lang="en-US" dirty="0" smtClean="0"/>
              <a:t>Key risks, time line, life-cycle</a:t>
            </a:r>
          </a:p>
          <a:p>
            <a:pPr marL="165261" indent="-165261" eaLnBrk="1" hangingPunct="1">
              <a:buFont typeface="Arial" panose="020B0604020202020204" pitchFamily="34" charset="0"/>
              <a:buChar char="•"/>
            </a:pPr>
            <a:r>
              <a:rPr lang="en-US" dirty="0" smtClean="0"/>
              <a:t>Resource needs (staff, volunteers, auditors, potential partners)</a:t>
            </a:r>
          </a:p>
          <a:p>
            <a:pPr marL="165261" indent="-165261" eaLnBrk="1" hangingPunct="1">
              <a:buFont typeface="Arial" panose="020B0604020202020204" pitchFamily="34" charset="0"/>
              <a:buChar char="•"/>
            </a:pPr>
            <a:r>
              <a:rPr lang="en-US" dirty="0" smtClean="0"/>
              <a:t>Financials</a:t>
            </a:r>
          </a:p>
          <a:p>
            <a:endParaRPr lang="en-US" b="0" dirty="0"/>
          </a:p>
        </p:txBody>
      </p:sp>
      <p:sp>
        <p:nvSpPr>
          <p:cNvPr id="4" name="Slide Number Placeholder 3"/>
          <p:cNvSpPr>
            <a:spLocks noGrp="1"/>
          </p:cNvSpPr>
          <p:nvPr>
            <p:ph type="sldNum" sz="quarter" idx="10"/>
          </p:nvPr>
        </p:nvSpPr>
        <p:spPr/>
        <p:txBody>
          <a:bodyPr/>
          <a:lstStyle/>
          <a:p>
            <a:pPr>
              <a:defRPr/>
            </a:pPr>
            <a:fld id="{DB19A65F-89ED-4D42-9375-CB26F7DD154C}" type="slidenum">
              <a:rPr lang="en-US" smtClean="0"/>
              <a:pPr>
                <a:defRPr/>
              </a:pPr>
              <a:t>24</a:t>
            </a:fld>
            <a:endParaRPr lang="en-US"/>
          </a:p>
        </p:txBody>
      </p:sp>
    </p:spTree>
    <p:extLst>
      <p:ext uri="{BB962C8B-B14F-4D97-AF65-F5344CB8AC3E}">
        <p14:creationId xmlns:p14="http://schemas.microsoft.com/office/powerpoint/2010/main" val="224874033"/>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If the proposal is approved by ASME senior staff and the Council on Standards and Certification,</a:t>
            </a:r>
            <a:r>
              <a:rPr lang="en-US" baseline="0" dirty="0" smtClean="0"/>
              <a:t> there are three options for how the program will operate:</a:t>
            </a:r>
          </a:p>
          <a:p>
            <a:pPr marL="165261" indent="-165261">
              <a:buFont typeface="Arial" panose="020B0604020202020204" pitchFamily="34" charset="0"/>
              <a:buChar char="•"/>
            </a:pPr>
            <a:r>
              <a:rPr lang="en-US" dirty="0" smtClean="0"/>
              <a:t>The program could be administered by an existing conformity assessment committee.</a:t>
            </a:r>
          </a:p>
          <a:p>
            <a:pPr marL="165261" indent="-165261">
              <a:buFont typeface="Arial" panose="020B0604020202020204" pitchFamily="34" charset="0"/>
              <a:buChar char="•"/>
            </a:pPr>
            <a:r>
              <a:rPr lang="en-US" dirty="0" smtClean="0"/>
              <a:t>The standards committee associated with the proposed conformity assessment program could form their own certification committee reporting directly to the standards committee.</a:t>
            </a:r>
          </a:p>
          <a:p>
            <a:pPr lvl="1"/>
            <a:r>
              <a:rPr lang="en-US" dirty="0" smtClean="0"/>
              <a:t>For personnel certification, the requirements for testing are developed by the cognizant committee. The testing itself and issuance of certificates is administered by ASME Staff.</a:t>
            </a:r>
          </a:p>
          <a:p>
            <a:endParaRPr lang="en-US" dirty="0" smtClean="0"/>
          </a:p>
          <a:p>
            <a:pPr marL="0" marR="0" lvl="0" indent="0" algn="l" defTabSz="914400" rtl="0" eaLnBrk="0" fontAlgn="base" latinLnBrk="0" hangingPunct="0">
              <a:lnSpc>
                <a:spcPct val="100000"/>
              </a:lnSpc>
              <a:spcBef>
                <a:spcPct val="30000"/>
              </a:spcBef>
              <a:spcAft>
                <a:spcPct val="0"/>
              </a:spcAft>
              <a:buClrTx/>
              <a:buSzTx/>
              <a:buFontTx/>
              <a:buNone/>
              <a:tabLst/>
              <a:defRPr/>
            </a:pPr>
            <a:r>
              <a:rPr lang="en-US" sz="1100" i="1" kern="1200" dirty="0" smtClean="0">
                <a:solidFill>
                  <a:schemeClr val="tx1"/>
                </a:solidFill>
                <a:effectLst/>
                <a:latin typeface="Arial" charset="0"/>
                <a:ea typeface="+mn-ea"/>
                <a:cs typeface="+mn-cs"/>
              </a:rPr>
              <a:t>The testing of individuals for the personnel certification program is done through written, oral and practical demonstration depending on the type of personnel certification applied for by the individual.  While the cognizant committee responsible for the personal certification program develops the test questions based on the requirements in the applicable standard and the requirements for the practical/physical demonstration required to achieve personnel certification, ASME staff decides where the testing will occur and whether to issue certification to the individual based on the test results. Individuals can appeal the test results to the appropriate committee if they feel the answers to the test questions are wrong or ambiguous.</a:t>
            </a:r>
            <a:endParaRPr lang="en-US" sz="1100" kern="1200" dirty="0" smtClean="0">
              <a:solidFill>
                <a:schemeClr val="tx1"/>
              </a:solidFill>
              <a:effectLst/>
              <a:latin typeface="Arial" charset="0"/>
              <a:ea typeface="+mn-ea"/>
              <a:cs typeface="+mn-cs"/>
            </a:endParaRPr>
          </a:p>
          <a:p>
            <a:endParaRPr lang="en-US" dirty="0"/>
          </a:p>
        </p:txBody>
      </p:sp>
      <p:sp>
        <p:nvSpPr>
          <p:cNvPr id="4" name="Slide Number Placeholder 3"/>
          <p:cNvSpPr>
            <a:spLocks noGrp="1"/>
          </p:cNvSpPr>
          <p:nvPr>
            <p:ph type="sldNum" sz="quarter" idx="10"/>
          </p:nvPr>
        </p:nvSpPr>
        <p:spPr/>
        <p:txBody>
          <a:bodyPr/>
          <a:lstStyle/>
          <a:p>
            <a:pPr>
              <a:defRPr/>
            </a:pPr>
            <a:fld id="{DB19A65F-89ED-4D42-9375-CB26F7DD154C}" type="slidenum">
              <a:rPr lang="en-US" smtClean="0"/>
              <a:pPr>
                <a:defRPr/>
              </a:pPr>
              <a:t>25</a:t>
            </a:fld>
            <a:endParaRPr lang="en-US"/>
          </a:p>
        </p:txBody>
      </p:sp>
    </p:spTree>
    <p:extLst>
      <p:ext uri="{BB962C8B-B14F-4D97-AF65-F5344CB8AC3E}">
        <p14:creationId xmlns:p14="http://schemas.microsoft.com/office/powerpoint/2010/main" val="4262610907"/>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881390">
              <a:defRPr/>
            </a:pPr>
            <a:r>
              <a:rPr lang="en-US" dirty="0"/>
              <a:t>All new CA programs are required to reference CA-1.</a:t>
            </a:r>
          </a:p>
          <a:p>
            <a:pPr marL="165261" indent="-165261" defTabSz="881390">
              <a:buFont typeface="Arial" panose="020B0604020202020204" pitchFamily="34" charset="0"/>
              <a:buChar char="•"/>
              <a:defRPr/>
            </a:pPr>
            <a:r>
              <a:rPr lang="en-US" dirty="0"/>
              <a:t>ASME CA-1 specifies the requirements for certification of organizations supplying products and/or services that are intended to conform to the conformity assessment requirements of ASME standards</a:t>
            </a:r>
            <a:r>
              <a:rPr lang="en-US" dirty="0">
                <a:solidFill>
                  <a:srgbClr val="FF3300"/>
                </a:solidFill>
              </a:rPr>
              <a:t> </a:t>
            </a:r>
            <a:r>
              <a:rPr lang="en-US" dirty="0"/>
              <a:t>that have conformity assessment programs.</a:t>
            </a:r>
          </a:p>
          <a:p>
            <a:pPr marL="165261" indent="-165261">
              <a:buFont typeface="Arial" panose="020B0604020202020204" pitchFamily="34" charset="0"/>
              <a:buChar char="•"/>
            </a:pPr>
            <a:r>
              <a:rPr lang="en-US" dirty="0" smtClean="0"/>
              <a:t>It covers </a:t>
            </a:r>
            <a:r>
              <a:rPr lang="en-US" dirty="0"/>
              <a:t>all the administrative requirements for all ASME conformity assessment programs by removing the conformity assessment requirements currently found in all Boiler Code Book sections and ASME standards that have conformity assessment programs</a:t>
            </a:r>
            <a:r>
              <a:rPr lang="en-US" dirty="0" smtClean="0"/>
              <a:t>. </a:t>
            </a:r>
          </a:p>
          <a:p>
            <a:pPr marL="165261" indent="-165261">
              <a:buFont typeface="Arial" panose="020B0604020202020204" pitchFamily="34" charset="0"/>
              <a:buChar char="•"/>
            </a:pPr>
            <a:r>
              <a:rPr lang="en-US" dirty="0" smtClean="0"/>
              <a:t>It </a:t>
            </a:r>
            <a:r>
              <a:rPr lang="en-US" dirty="0"/>
              <a:t>is intended to be used by all conformity assessment programs, except for personnel certification programs. </a:t>
            </a:r>
          </a:p>
        </p:txBody>
      </p:sp>
      <p:sp>
        <p:nvSpPr>
          <p:cNvPr id="4" name="Slide Number Placeholder 3"/>
          <p:cNvSpPr>
            <a:spLocks noGrp="1"/>
          </p:cNvSpPr>
          <p:nvPr>
            <p:ph type="sldNum" sz="quarter" idx="10"/>
          </p:nvPr>
        </p:nvSpPr>
        <p:spPr/>
        <p:txBody>
          <a:bodyPr/>
          <a:lstStyle/>
          <a:p>
            <a:pPr>
              <a:defRPr/>
            </a:pPr>
            <a:fld id="{DB19A65F-89ED-4D42-9375-CB26F7DD154C}" type="slidenum">
              <a:rPr lang="en-US" smtClean="0"/>
              <a:pPr>
                <a:defRPr/>
              </a:pPr>
              <a:t>26</a:t>
            </a:fld>
            <a:endParaRPr lang="en-US"/>
          </a:p>
        </p:txBody>
      </p:sp>
    </p:spTree>
    <p:extLst>
      <p:ext uri="{BB962C8B-B14F-4D97-AF65-F5344CB8AC3E}">
        <p14:creationId xmlns:p14="http://schemas.microsoft.com/office/powerpoint/2010/main" val="2796890104"/>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3" name="Rectangle 2"/>
          <p:cNvSpPr>
            <a:spLocks noGrp="1" noRot="1" noChangeAspect="1" noChangeArrowheads="1" noTextEdit="1"/>
          </p:cNvSpPr>
          <p:nvPr>
            <p:ph type="sldImg"/>
          </p:nvPr>
        </p:nvSpPr>
        <p:spPr>
          <a:xfrm>
            <a:off x="1268413" y="444500"/>
            <a:ext cx="4264025" cy="3198813"/>
          </a:xfrm>
          <a:ln/>
        </p:spPr>
      </p:sp>
      <p:sp>
        <p:nvSpPr>
          <p:cNvPr id="40964" name="Rectangle 3"/>
          <p:cNvSpPr>
            <a:spLocks noGrp="1" noChangeArrowheads="1"/>
          </p:cNvSpPr>
          <p:nvPr>
            <p:ph type="body" idx="1"/>
          </p:nvPr>
        </p:nvSpPr>
        <p:spPr>
          <a:xfrm>
            <a:off x="518784" y="3965727"/>
            <a:ext cx="5746154" cy="4635903"/>
          </a:xfrm>
          <a:noFill/>
        </p:spPr>
        <p:txBody>
          <a:bodyPr/>
          <a:lstStyle/>
          <a:p>
            <a:pPr defTabSz="881390" eaLnBrk="1" hangingPunct="1">
              <a:defRPr/>
            </a:pPr>
            <a:r>
              <a:rPr lang="en-US" b="0" dirty="0" smtClean="0"/>
              <a:t>The next three slides will briefly address the responsibilities of the Council on Standards and Certification, Board, standards committee, conformity assessment</a:t>
            </a:r>
            <a:r>
              <a:rPr lang="en-US" b="0" baseline="0" dirty="0" smtClean="0"/>
              <a:t> committee and ASME Staff. For more information on the organization of the Board on Conformity Assessment, review Module B3.</a:t>
            </a:r>
            <a:endParaRPr lang="en-US" b="0" dirty="0" smtClean="0"/>
          </a:p>
          <a:p>
            <a:pPr eaLnBrk="1" hangingPunct="1"/>
            <a:endParaRPr lang="en-US" b="1" dirty="0" smtClean="0"/>
          </a:p>
        </p:txBody>
      </p:sp>
    </p:spTree>
    <p:extLst>
      <p:ext uri="{BB962C8B-B14F-4D97-AF65-F5344CB8AC3E}">
        <p14:creationId xmlns:p14="http://schemas.microsoft.com/office/powerpoint/2010/main" val="3131453464"/>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7" name="Rectangle 2"/>
          <p:cNvSpPr>
            <a:spLocks noGrp="1" noRot="1" noChangeAspect="1" noChangeArrowheads="1" noTextEdit="1"/>
          </p:cNvSpPr>
          <p:nvPr>
            <p:ph type="sldImg"/>
          </p:nvPr>
        </p:nvSpPr>
        <p:spPr>
          <a:xfrm>
            <a:off x="1346200" y="458788"/>
            <a:ext cx="4403725" cy="3303587"/>
          </a:xfrm>
          <a:ln/>
        </p:spPr>
      </p:sp>
      <p:sp>
        <p:nvSpPr>
          <p:cNvPr id="41988" name="Rectangle 3"/>
          <p:cNvSpPr>
            <a:spLocks noGrp="1" noChangeArrowheads="1"/>
          </p:cNvSpPr>
          <p:nvPr>
            <p:ph type="body" idx="1"/>
          </p:nvPr>
        </p:nvSpPr>
        <p:spPr>
          <a:xfrm>
            <a:off x="541339" y="4095751"/>
            <a:ext cx="5995987" cy="4787900"/>
          </a:xfrm>
          <a:noFill/>
        </p:spPr>
        <p:txBody>
          <a:bodyPr/>
          <a:lstStyle/>
          <a:p>
            <a:pPr eaLnBrk="1" hangingPunct="1">
              <a:spcBef>
                <a:spcPct val="0"/>
              </a:spcBef>
            </a:pPr>
            <a:r>
              <a:rPr lang="en-US" dirty="0" smtClean="0"/>
              <a:t>The Council on Standards and Certification is responsible for:</a:t>
            </a:r>
          </a:p>
          <a:p>
            <a:pPr lvl="1" eaLnBrk="1" hangingPunct="1"/>
            <a:r>
              <a:rPr lang="en-US" dirty="0" smtClean="0"/>
              <a:t>Establishment of overall policies governing the operations of accreditation and certification programs</a:t>
            </a:r>
          </a:p>
          <a:p>
            <a:pPr marL="228600" marR="0" lvl="1" indent="-114300" algn="l" defTabSz="914400" rtl="0" eaLnBrk="1" fontAlgn="base" latinLnBrk="0" hangingPunct="1">
              <a:lnSpc>
                <a:spcPct val="100000"/>
              </a:lnSpc>
              <a:spcBef>
                <a:spcPct val="30000"/>
              </a:spcBef>
              <a:spcAft>
                <a:spcPct val="0"/>
              </a:spcAft>
              <a:buClrTx/>
              <a:buSzTx/>
              <a:buFontTx/>
              <a:buChar char="•"/>
              <a:tabLst/>
              <a:defRPr/>
            </a:pPr>
            <a:r>
              <a:rPr lang="en-US" dirty="0" smtClean="0"/>
              <a:t>Approval of initiating and sun-setting of programs</a:t>
            </a:r>
          </a:p>
          <a:p>
            <a:pPr lvl="1" eaLnBrk="1" hangingPunct="1"/>
            <a:r>
              <a:rPr lang="en-US" dirty="0" smtClean="0"/>
              <a:t>Approval of the membership of the Board on Conformity Assessment (By Board on Codes and Standards Operations)</a:t>
            </a:r>
          </a:p>
          <a:p>
            <a:pPr lvl="1" eaLnBrk="1" hangingPunct="1"/>
            <a:r>
              <a:rPr lang="en-US" dirty="0" smtClean="0"/>
              <a:t>Annual evaluation of Standards and Certification programs and activities, to determine continuation or sun-setting</a:t>
            </a:r>
          </a:p>
          <a:p>
            <a:pPr lvl="1" eaLnBrk="1" hangingPunct="1"/>
            <a:r>
              <a:rPr lang="en-US" dirty="0" smtClean="0"/>
              <a:t>The final level of due process within the Society for appeals related to accreditation and certification, accomplished through its Board on Hearings and Appeals.</a:t>
            </a:r>
          </a:p>
        </p:txBody>
      </p:sp>
    </p:spTree>
    <p:extLst>
      <p:ext uri="{BB962C8B-B14F-4D97-AF65-F5344CB8AC3E}">
        <p14:creationId xmlns:p14="http://schemas.microsoft.com/office/powerpoint/2010/main" val="40512879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p:cNvSpPr>
            <a:spLocks noGrp="1" noChangeArrowheads="1"/>
          </p:cNvSpPr>
          <p:nvPr>
            <p:ph type="sldNum" sz="quarter" idx="5"/>
          </p:nvPr>
        </p:nvSpPr>
        <p:spPr>
          <a:xfrm>
            <a:off x="3970939" y="8829967"/>
            <a:ext cx="3037841" cy="464820"/>
          </a:xfrm>
          <a:prstGeom prst="rect">
            <a:avLst/>
          </a:prstGeom>
          <a:ln/>
        </p:spPr>
        <p:txBody>
          <a:bodyPr/>
          <a:lstStyle/>
          <a:p>
            <a:fld id="{AC7BF663-A82C-4A0D-993D-B20413BE4608}" type="slidenum">
              <a:rPr lang="en-US"/>
              <a:pPr/>
              <a:t>2</a:t>
            </a:fld>
            <a:endParaRPr lang="en-US"/>
          </a:p>
        </p:txBody>
      </p:sp>
      <p:sp>
        <p:nvSpPr>
          <p:cNvPr id="16386" name="Rectangle 2"/>
          <p:cNvSpPr>
            <a:spLocks noGrp="1" noRot="1" noChangeAspect="1" noChangeArrowheads="1" noTextEdit="1"/>
          </p:cNvSpPr>
          <p:nvPr>
            <p:ph type="sldImg"/>
          </p:nvPr>
        </p:nvSpPr>
        <p:spPr>
          <a:xfrm>
            <a:off x="1266825" y="461963"/>
            <a:ext cx="4451350" cy="3338512"/>
          </a:xfrm>
          <a:prstGeom prst="rect">
            <a:avLst/>
          </a:prstGeom>
          <a:ln/>
        </p:spPr>
      </p:sp>
      <p:sp>
        <p:nvSpPr>
          <p:cNvPr id="16387" name="Rectangle 3"/>
          <p:cNvSpPr>
            <a:spLocks noGrp="1" noChangeArrowheads="1"/>
          </p:cNvSpPr>
          <p:nvPr>
            <p:ph type="body" idx="1"/>
          </p:nvPr>
        </p:nvSpPr>
        <p:spPr>
          <a:xfrm>
            <a:off x="517668" y="4134964"/>
            <a:ext cx="5968577" cy="4832191"/>
          </a:xfrm>
          <a:prstGeom prst="rect">
            <a:avLst/>
          </a:prstGeom>
          <a:ln/>
        </p:spPr>
        <p:txBody>
          <a:bodyPr/>
          <a:lstStyle/>
          <a:p>
            <a:endParaRPr lang="en-US" b="1" dirty="0"/>
          </a:p>
        </p:txBody>
      </p:sp>
    </p:spTree>
    <p:extLst>
      <p:ext uri="{BB962C8B-B14F-4D97-AF65-F5344CB8AC3E}">
        <p14:creationId xmlns:p14="http://schemas.microsoft.com/office/powerpoint/2010/main" val="821913253"/>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Board on Conformity Assessment </a:t>
            </a:r>
          </a:p>
          <a:p>
            <a:pPr marL="165261" indent="-165261">
              <a:buFont typeface="Arial" panose="020B0604020202020204" pitchFamily="34" charset="0"/>
              <a:buChar char="•"/>
            </a:pPr>
            <a:r>
              <a:rPr lang="en-US" dirty="0"/>
              <a:t>Reviews proposals for new programs and provides feedback</a:t>
            </a:r>
          </a:p>
          <a:p>
            <a:pPr marL="165261" indent="-165261">
              <a:buFont typeface="Arial" panose="020B0604020202020204" pitchFamily="34" charset="0"/>
              <a:buChar char="•"/>
            </a:pPr>
            <a:r>
              <a:rPr lang="en-US" dirty="0"/>
              <a:t>Supervises </a:t>
            </a:r>
            <a:r>
              <a:rPr lang="en-US" dirty="0" smtClean="0"/>
              <a:t>conformity assessment programs</a:t>
            </a:r>
            <a:endParaRPr lang="en-US" dirty="0"/>
          </a:p>
          <a:p>
            <a:pPr marL="165261" indent="-165261">
              <a:buFont typeface="Arial" panose="020B0604020202020204" pitchFamily="34" charset="0"/>
              <a:buChar char="•"/>
            </a:pPr>
            <a:r>
              <a:rPr lang="en-US" dirty="0"/>
              <a:t>Establishes conformity assessment policies</a:t>
            </a:r>
          </a:p>
          <a:p>
            <a:pPr marL="165261" indent="-165261">
              <a:buFont typeface="Arial" panose="020B0604020202020204" pitchFamily="34" charset="0"/>
              <a:buChar char="•"/>
            </a:pPr>
            <a:r>
              <a:rPr lang="en-US" dirty="0"/>
              <a:t>Approves accreditation/certification committee procedures </a:t>
            </a:r>
          </a:p>
          <a:p>
            <a:pPr marL="165261" indent="-165261">
              <a:buFont typeface="Arial" panose="020B0604020202020204" pitchFamily="34" charset="0"/>
              <a:buChar char="•"/>
            </a:pPr>
            <a:r>
              <a:rPr lang="en-US" dirty="0"/>
              <a:t>Approves qualification and training requirements for ASME Designees</a:t>
            </a:r>
          </a:p>
          <a:p>
            <a:pPr marL="165261" indent="-165261">
              <a:buFont typeface="Arial" panose="020B0604020202020204" pitchFamily="34" charset="0"/>
              <a:buChar char="•"/>
            </a:pPr>
            <a:r>
              <a:rPr lang="en-US" dirty="0"/>
              <a:t>Approves criteria on how to conduct reviews, surveys, audits and investigations with regards to the ASME accreditation/certification program </a:t>
            </a:r>
          </a:p>
          <a:p>
            <a:pPr marL="165261" indent="-165261">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pPr>
              <a:defRPr/>
            </a:pPr>
            <a:fld id="{DB19A65F-89ED-4D42-9375-CB26F7DD154C}" type="slidenum">
              <a:rPr lang="en-US" smtClean="0"/>
              <a:pPr>
                <a:defRPr/>
              </a:pPr>
              <a:t>29</a:t>
            </a:fld>
            <a:endParaRPr lang="en-US"/>
          </a:p>
        </p:txBody>
      </p:sp>
    </p:spTree>
    <p:extLst>
      <p:ext uri="{BB962C8B-B14F-4D97-AF65-F5344CB8AC3E}">
        <p14:creationId xmlns:p14="http://schemas.microsoft.com/office/powerpoint/2010/main" val="3349093975"/>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9" name="Rectangle 2"/>
          <p:cNvSpPr>
            <a:spLocks noGrp="1" noRot="1" noChangeAspect="1" noChangeArrowheads="1" noTextEdit="1"/>
          </p:cNvSpPr>
          <p:nvPr>
            <p:ph type="sldImg"/>
          </p:nvPr>
        </p:nvSpPr>
        <p:spPr>
          <a:xfrm>
            <a:off x="1268413" y="444500"/>
            <a:ext cx="4264025" cy="3198813"/>
          </a:xfrm>
          <a:ln/>
        </p:spPr>
      </p:sp>
      <p:sp>
        <p:nvSpPr>
          <p:cNvPr id="45060" name="Rectangle 3"/>
          <p:cNvSpPr>
            <a:spLocks noGrp="1" noChangeArrowheads="1"/>
          </p:cNvSpPr>
          <p:nvPr>
            <p:ph type="body" idx="1"/>
          </p:nvPr>
        </p:nvSpPr>
        <p:spPr>
          <a:xfrm>
            <a:off x="518784" y="3965727"/>
            <a:ext cx="5746154" cy="4635903"/>
          </a:xfrm>
          <a:noFill/>
        </p:spPr>
        <p:txBody>
          <a:bodyPr/>
          <a:lstStyle/>
          <a:p>
            <a:pPr eaLnBrk="1" hangingPunct="1"/>
            <a:r>
              <a:rPr lang="en-US" dirty="0" smtClean="0"/>
              <a:t>Standards committees</a:t>
            </a:r>
            <a:r>
              <a:rPr lang="en-US" baseline="0" dirty="0" smtClean="0"/>
              <a:t> are responsible for</a:t>
            </a:r>
            <a:r>
              <a:rPr lang="en-US" dirty="0" smtClean="0"/>
              <a:t>:</a:t>
            </a:r>
          </a:p>
          <a:p>
            <a:pPr marL="220348" lvl="1" indent="-110174" defTabSz="881390" eaLnBrk="1" hangingPunct="1">
              <a:buClr>
                <a:schemeClr val="tx1"/>
              </a:buClr>
              <a:defRPr/>
            </a:pPr>
            <a:r>
              <a:rPr lang="en-US" dirty="0" smtClean="0"/>
              <a:t>Approval</a:t>
            </a:r>
            <a:r>
              <a:rPr lang="en-US" baseline="0" dirty="0" smtClean="0"/>
              <a:t> of</a:t>
            </a:r>
            <a:r>
              <a:rPr lang="en-US" dirty="0" smtClean="0"/>
              <a:t> standards that contain the requirements upon which accreditation or certification programs are based.</a:t>
            </a:r>
          </a:p>
          <a:p>
            <a:pPr marL="220348" lvl="1" indent="-110174" defTabSz="881390" eaLnBrk="1" hangingPunct="1">
              <a:buClr>
                <a:schemeClr val="tx1"/>
              </a:buClr>
              <a:defRPr/>
            </a:pPr>
            <a:r>
              <a:rPr lang="en-US" dirty="0" smtClean="0"/>
              <a:t>Approval</a:t>
            </a:r>
            <a:r>
              <a:rPr lang="en-US" baseline="0" dirty="0" smtClean="0"/>
              <a:t> of </a:t>
            </a:r>
            <a:r>
              <a:rPr lang="en-US" dirty="0" smtClean="0"/>
              <a:t> personnel of Accreditation or Certification committees and recommends membership to the BCA</a:t>
            </a:r>
          </a:p>
          <a:p>
            <a:pPr marL="220348" lvl="1" indent="-110174" defTabSz="881390" eaLnBrk="1" hangingPunct="1">
              <a:buClr>
                <a:schemeClr val="tx1"/>
              </a:buClr>
              <a:defRPr/>
            </a:pPr>
            <a:r>
              <a:rPr lang="en-US" b="0" dirty="0" smtClean="0"/>
              <a:t>Hearing appeals from applicants if the certification/accreditation issuing committee denies Applicant’s appeal of Designees findings or recommendation resulting from a review or survey</a:t>
            </a:r>
          </a:p>
          <a:p>
            <a:pPr marL="110174" lvl="1" indent="0">
              <a:buNone/>
            </a:pPr>
            <a:r>
              <a:rPr lang="en-US" dirty="0" smtClean="0"/>
              <a:t>For Boiler and Pressure Vessel Code certification activities (both boiler and nuclear), the certification committees are stand alone committees which report directly to BCA (Committee on BPV Conformity Assessment and Committee on Nuclear Certification).</a:t>
            </a:r>
          </a:p>
          <a:p>
            <a:pPr lvl="1" eaLnBrk="1" hangingPunct="1">
              <a:buClr>
                <a:schemeClr val="tx1"/>
              </a:buClr>
            </a:pPr>
            <a:endParaRPr lang="en-US" dirty="0" smtClean="0"/>
          </a:p>
          <a:p>
            <a:pPr eaLnBrk="1" hangingPunct="1">
              <a:buClr>
                <a:schemeClr val="accent2"/>
              </a:buClr>
            </a:pPr>
            <a:endParaRPr lang="en-US" dirty="0" smtClean="0"/>
          </a:p>
        </p:txBody>
      </p:sp>
    </p:spTree>
    <p:extLst>
      <p:ext uri="{BB962C8B-B14F-4D97-AF65-F5344CB8AC3E}">
        <p14:creationId xmlns:p14="http://schemas.microsoft.com/office/powerpoint/2010/main" val="2897427930"/>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3" name="Rectangle 2"/>
          <p:cNvSpPr>
            <a:spLocks noGrp="1" noRot="1" noChangeAspect="1" noChangeArrowheads="1" noTextEdit="1"/>
          </p:cNvSpPr>
          <p:nvPr>
            <p:ph type="sldImg"/>
          </p:nvPr>
        </p:nvSpPr>
        <p:spPr>
          <a:xfrm>
            <a:off x="1268413" y="444500"/>
            <a:ext cx="4264025" cy="3198813"/>
          </a:xfrm>
          <a:ln/>
        </p:spPr>
      </p:sp>
      <p:sp>
        <p:nvSpPr>
          <p:cNvPr id="46084" name="Rectangle 3"/>
          <p:cNvSpPr>
            <a:spLocks noGrp="1" noChangeArrowheads="1"/>
          </p:cNvSpPr>
          <p:nvPr>
            <p:ph type="body" idx="1"/>
          </p:nvPr>
        </p:nvSpPr>
        <p:spPr>
          <a:xfrm>
            <a:off x="518784" y="3965727"/>
            <a:ext cx="5746154" cy="4635903"/>
          </a:xfrm>
          <a:noFill/>
        </p:spPr>
        <p:txBody>
          <a:bodyPr/>
          <a:lstStyle/>
          <a:p>
            <a:pPr eaLnBrk="1" hangingPunct="1">
              <a:buClr>
                <a:schemeClr val="accent2"/>
              </a:buClr>
            </a:pPr>
            <a:r>
              <a:rPr lang="en-US" dirty="0" smtClean="0"/>
              <a:t>As mentioned earlier, most accreditation and certification committees</a:t>
            </a:r>
            <a:r>
              <a:rPr lang="en-US" baseline="0" dirty="0" smtClean="0"/>
              <a:t> utilize existing ASME codes and standards developed by standards committees operating under other Boards.</a:t>
            </a:r>
          </a:p>
          <a:p>
            <a:pPr eaLnBrk="1" hangingPunct="1">
              <a:buClr>
                <a:schemeClr val="accent2"/>
              </a:buClr>
            </a:pPr>
            <a:r>
              <a:rPr lang="en-US" baseline="0" dirty="0" smtClean="0"/>
              <a:t>They are responsible for</a:t>
            </a:r>
            <a:r>
              <a:rPr lang="en-US" dirty="0" smtClean="0"/>
              <a:t>:</a:t>
            </a:r>
          </a:p>
          <a:p>
            <a:pPr lvl="1" eaLnBrk="1" hangingPunct="1">
              <a:buClr>
                <a:schemeClr val="tx1"/>
              </a:buClr>
            </a:pPr>
            <a:r>
              <a:rPr lang="en-US" dirty="0" smtClean="0"/>
              <a:t>Approve the issuance, renewal, extension, revision, and withdrawal of ASME certification/accreditation  based on reports submitted by ASME designees. </a:t>
            </a:r>
          </a:p>
          <a:p>
            <a:pPr lvl="1" eaLnBrk="1" hangingPunct="1">
              <a:buClr>
                <a:schemeClr val="tx1"/>
              </a:buClr>
            </a:pPr>
            <a:r>
              <a:rPr lang="en-US" dirty="0" smtClean="0"/>
              <a:t>Review and evaluate all apparent deficiencies, non-conformities, or alleged violations and the corrective actions taken.</a:t>
            </a:r>
          </a:p>
          <a:p>
            <a:pPr lvl="1" eaLnBrk="1" hangingPunct="1">
              <a:buClr>
                <a:schemeClr val="tx1"/>
              </a:buClr>
            </a:pPr>
            <a:r>
              <a:rPr lang="en-US" dirty="0" smtClean="0"/>
              <a:t>Recommend changes for the improvement of the conformity assessment programs.</a:t>
            </a:r>
          </a:p>
          <a:p>
            <a:pPr lvl="1" eaLnBrk="1" hangingPunct="1">
              <a:buClr>
                <a:schemeClr val="tx1"/>
              </a:buClr>
            </a:pPr>
            <a:r>
              <a:rPr lang="en-US" dirty="0" smtClean="0"/>
              <a:t>Prepare accreditation and certification committee procedures for BCA approval.</a:t>
            </a:r>
          </a:p>
          <a:p>
            <a:pPr lvl="1" eaLnBrk="1" hangingPunct="1">
              <a:buClr>
                <a:schemeClr val="tx1"/>
              </a:buClr>
            </a:pPr>
            <a:r>
              <a:rPr lang="en-US" dirty="0" smtClean="0"/>
              <a:t>Hear initial appeal from Applicants and Certificate Holders of actions taken by either staff or the committee with regards to certification/accreditation issues.</a:t>
            </a:r>
          </a:p>
          <a:p>
            <a:pPr lvl="1" eaLnBrk="1" hangingPunct="1">
              <a:buClr>
                <a:schemeClr val="tx1"/>
              </a:buClr>
            </a:pPr>
            <a:endParaRPr lang="en-US" dirty="0" smtClean="0"/>
          </a:p>
        </p:txBody>
      </p:sp>
    </p:spTree>
    <p:extLst>
      <p:ext uri="{BB962C8B-B14F-4D97-AF65-F5344CB8AC3E}">
        <p14:creationId xmlns:p14="http://schemas.microsoft.com/office/powerpoint/2010/main" val="1492847717"/>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lnSpc>
                <a:spcPct val="90000"/>
              </a:lnSpc>
            </a:pPr>
            <a:r>
              <a:rPr lang="en-US" dirty="0" smtClean="0"/>
              <a:t>ASME Staff </a:t>
            </a:r>
            <a:endParaRPr lang="en-US" dirty="0" smtClean="0">
              <a:cs typeface="Arial" panose="020B0604020202020204" pitchFamily="34" charset="0"/>
            </a:endParaRPr>
          </a:p>
          <a:p>
            <a:pPr marL="165261" indent="-165261" eaLnBrk="1" hangingPunct="1">
              <a:lnSpc>
                <a:spcPct val="90000"/>
              </a:lnSpc>
              <a:buFont typeface="Arial" panose="020B0604020202020204" pitchFamily="34" charset="0"/>
              <a:buChar char="•"/>
            </a:pPr>
            <a:r>
              <a:rPr lang="en-US" dirty="0" smtClean="0">
                <a:cs typeface="Arial" panose="020B0604020202020204" pitchFamily="34" charset="0"/>
              </a:rPr>
              <a:t>Administers the conformity assessment program including the application process and scheduling of reviews/surveys/investigations and audits</a:t>
            </a:r>
            <a:r>
              <a:rPr lang="en-US" baseline="0" dirty="0" smtClean="0">
                <a:cs typeface="Arial" panose="020B0604020202020204" pitchFamily="34" charset="0"/>
              </a:rPr>
              <a:t> or personnel certification tests.</a:t>
            </a:r>
            <a:r>
              <a:rPr lang="en-US" dirty="0" smtClean="0">
                <a:cs typeface="Arial" panose="020B0604020202020204" pitchFamily="34" charset="0"/>
              </a:rPr>
              <a:t> </a:t>
            </a:r>
          </a:p>
          <a:p>
            <a:pPr marL="165261" indent="-165261" eaLnBrk="1" hangingPunct="1">
              <a:lnSpc>
                <a:spcPct val="90000"/>
              </a:lnSpc>
              <a:buFont typeface="Arial" panose="020B0604020202020204" pitchFamily="34" charset="0"/>
              <a:buChar char="•"/>
            </a:pPr>
            <a:r>
              <a:rPr lang="en-US" dirty="0" smtClean="0">
                <a:cs typeface="Arial" panose="020B0604020202020204" pitchFamily="34" charset="0"/>
              </a:rPr>
              <a:t>Develops administrative procedures on how the review/survey/audit shall be conducted by the auditor</a:t>
            </a:r>
          </a:p>
          <a:p>
            <a:pPr marL="165261" indent="-165261" eaLnBrk="1" hangingPunct="1">
              <a:lnSpc>
                <a:spcPct val="90000"/>
              </a:lnSpc>
              <a:buFont typeface="Arial" panose="020B0604020202020204" pitchFamily="34" charset="0"/>
              <a:buChar char="•"/>
            </a:pPr>
            <a:r>
              <a:rPr lang="en-US" dirty="0" smtClean="0">
                <a:cs typeface="Arial" panose="020B0604020202020204" pitchFamily="34" charset="0"/>
              </a:rPr>
              <a:t>Is responsible for the qualification and training of auditors</a:t>
            </a:r>
          </a:p>
          <a:p>
            <a:pPr marL="165261" indent="-165261" eaLnBrk="1" hangingPunct="1">
              <a:lnSpc>
                <a:spcPct val="90000"/>
              </a:lnSpc>
              <a:buFont typeface="Arial" panose="020B0604020202020204" pitchFamily="34" charset="0"/>
              <a:buChar char="•"/>
            </a:pPr>
            <a:r>
              <a:rPr lang="en-US" dirty="0" smtClean="0">
                <a:cs typeface="Arial" panose="020B0604020202020204" pitchFamily="34" charset="0"/>
              </a:rPr>
              <a:t>Serves as Secretary of certification committee</a:t>
            </a:r>
          </a:p>
          <a:p>
            <a:pPr marL="165261" indent="-165261" eaLnBrk="1" hangingPunct="1">
              <a:lnSpc>
                <a:spcPct val="90000"/>
              </a:lnSpc>
              <a:buFont typeface="Arial" panose="020B0604020202020204" pitchFamily="34" charset="0"/>
              <a:buChar char="•"/>
            </a:pPr>
            <a:r>
              <a:rPr lang="en-US" dirty="0" smtClean="0">
                <a:cs typeface="Arial" panose="020B0604020202020204" pitchFamily="34" charset="0"/>
              </a:rPr>
              <a:t>Participates in the process of approval of issuance, renewal, and withdrawal of ASME accreditation/certification.</a:t>
            </a:r>
          </a:p>
          <a:p>
            <a:pPr marL="165261" indent="-165261">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pPr>
              <a:defRPr/>
            </a:pPr>
            <a:fld id="{DB19A65F-89ED-4D42-9375-CB26F7DD154C}" type="slidenum">
              <a:rPr lang="en-US" smtClean="0"/>
              <a:pPr>
                <a:defRPr/>
              </a:pPr>
              <a:t>32</a:t>
            </a:fld>
            <a:endParaRPr lang="en-US"/>
          </a:p>
        </p:txBody>
      </p:sp>
    </p:spTree>
    <p:extLst>
      <p:ext uri="{BB962C8B-B14F-4D97-AF65-F5344CB8AC3E}">
        <p14:creationId xmlns:p14="http://schemas.microsoft.com/office/powerpoint/2010/main" val="25933368"/>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p:cNvSpPr>
            <a:spLocks noGrp="1" noChangeArrowheads="1"/>
          </p:cNvSpPr>
          <p:nvPr>
            <p:ph type="sldNum" sz="quarter" idx="5"/>
          </p:nvPr>
        </p:nvSpPr>
        <p:spPr>
          <a:ln/>
        </p:spPr>
        <p:txBody>
          <a:bodyPr/>
          <a:lstStyle/>
          <a:p>
            <a:fld id="{C1108FB4-803A-45F5-9D83-7CE385700A38}" type="slidenum">
              <a:rPr lang="en-US"/>
              <a:pPr/>
              <a:t>33</a:t>
            </a:fld>
            <a:endParaRPr lang="en-US"/>
          </a:p>
        </p:txBody>
      </p:sp>
      <p:sp>
        <p:nvSpPr>
          <p:cNvPr id="102402" name="Rectangle 2"/>
          <p:cNvSpPr>
            <a:spLocks noGrp="1" noRot="1" noChangeAspect="1" noChangeArrowheads="1" noTextEdit="1"/>
          </p:cNvSpPr>
          <p:nvPr>
            <p:ph type="sldImg"/>
          </p:nvPr>
        </p:nvSpPr>
        <p:spPr>
          <a:xfrm>
            <a:off x="1323975" y="455613"/>
            <a:ext cx="4371975" cy="3279775"/>
          </a:xfrm>
          <a:ln/>
        </p:spPr>
      </p:sp>
      <p:sp>
        <p:nvSpPr>
          <p:cNvPr id="102403" name="Rectangle 3"/>
          <p:cNvSpPr>
            <a:spLocks noGrp="1" noChangeArrowheads="1"/>
          </p:cNvSpPr>
          <p:nvPr>
            <p:ph type="body" idx="1"/>
          </p:nvPr>
        </p:nvSpPr>
        <p:spPr>
          <a:xfrm>
            <a:off x="535517" y="4067175"/>
            <a:ext cx="5940990" cy="4753108"/>
          </a:xfrm>
          <a:ln/>
        </p:spPr>
        <p:txBody>
          <a:bodyPr/>
          <a:lstStyle/>
          <a:p>
            <a:pPr marL="165261" indent="-165261">
              <a:buFont typeface="Arial" panose="020B0604020202020204" pitchFamily="34" charset="0"/>
              <a:buChar char="•"/>
            </a:pPr>
            <a:r>
              <a:rPr lang="en-US" dirty="0" smtClean="0"/>
              <a:t>Conformity Assessment Process ensures that products, services, or systems have the required characteristics or that personnel meet the qualification requirements of the standard to which they are evaluated.</a:t>
            </a:r>
          </a:p>
          <a:p>
            <a:pPr marL="165261" lvl="1" indent="-165261" defTabSz="881390">
              <a:defRPr/>
            </a:pPr>
            <a:r>
              <a:rPr lang="en-US" sz="1100" dirty="0" smtClean="0"/>
              <a:t>The criteria upon which the accreditation or certification program is based on requirements that are outlined in the relevant ASME standard.</a:t>
            </a:r>
          </a:p>
          <a:p>
            <a:pPr marL="165261" lvl="1" indent="-165261" defTabSz="881390">
              <a:defRPr/>
            </a:pPr>
            <a:r>
              <a:rPr lang="en-US" dirty="0" smtClean="0"/>
              <a:t>ASME </a:t>
            </a:r>
            <a:r>
              <a:rPr lang="en-US" dirty="0"/>
              <a:t>accredits organizations which perform conformity assessment activities. Current programs include authorized inspection agencies (AIA) and Pressure Relief Device Testing Laboratories. </a:t>
            </a:r>
          </a:p>
          <a:p>
            <a:endParaRPr lang="en-US" dirty="0"/>
          </a:p>
        </p:txBody>
      </p:sp>
    </p:spTree>
    <p:extLst>
      <p:ext uri="{BB962C8B-B14F-4D97-AF65-F5344CB8AC3E}">
        <p14:creationId xmlns:p14="http://schemas.microsoft.com/office/powerpoint/2010/main" val="2483945103"/>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p:cNvSpPr>
            <a:spLocks noGrp="1" noChangeArrowheads="1"/>
          </p:cNvSpPr>
          <p:nvPr>
            <p:ph type="sldNum" sz="quarter" idx="5"/>
          </p:nvPr>
        </p:nvSpPr>
        <p:spPr>
          <a:ln/>
        </p:spPr>
        <p:txBody>
          <a:bodyPr/>
          <a:lstStyle/>
          <a:p>
            <a:fld id="{C1108FB4-803A-45F5-9D83-7CE385700A38}" type="slidenum">
              <a:rPr lang="en-US"/>
              <a:pPr/>
              <a:t>34</a:t>
            </a:fld>
            <a:endParaRPr lang="en-US"/>
          </a:p>
        </p:txBody>
      </p:sp>
      <p:sp>
        <p:nvSpPr>
          <p:cNvPr id="102402" name="Rectangle 2"/>
          <p:cNvSpPr>
            <a:spLocks noGrp="1" noRot="1" noChangeAspect="1" noChangeArrowheads="1" noTextEdit="1"/>
          </p:cNvSpPr>
          <p:nvPr>
            <p:ph type="sldImg"/>
          </p:nvPr>
        </p:nvSpPr>
        <p:spPr>
          <a:xfrm>
            <a:off x="1323975" y="455613"/>
            <a:ext cx="4371975" cy="3279775"/>
          </a:xfrm>
          <a:ln/>
        </p:spPr>
      </p:sp>
      <p:sp>
        <p:nvSpPr>
          <p:cNvPr id="102403" name="Rectangle 3"/>
          <p:cNvSpPr>
            <a:spLocks noGrp="1" noChangeArrowheads="1"/>
          </p:cNvSpPr>
          <p:nvPr>
            <p:ph type="body" idx="1"/>
          </p:nvPr>
        </p:nvSpPr>
        <p:spPr>
          <a:xfrm>
            <a:off x="535517" y="4067175"/>
            <a:ext cx="5940990" cy="4753108"/>
          </a:xfrm>
          <a:ln/>
        </p:spPr>
        <p:txBody>
          <a:bodyPr/>
          <a:lstStyle/>
          <a:p>
            <a:pPr marL="170037" marR="0" indent="-170037" algn="l" defTabSz="881390" rtl="0" eaLnBrk="0" fontAlgn="base" latinLnBrk="0" hangingPunct="0">
              <a:lnSpc>
                <a:spcPct val="100000"/>
              </a:lnSpc>
              <a:spcBef>
                <a:spcPct val="30000"/>
              </a:spcBef>
              <a:spcAft>
                <a:spcPct val="0"/>
              </a:spcAft>
              <a:buClrTx/>
              <a:buSzTx/>
              <a:buFont typeface="Arial" pitchFamily="34" charset="0"/>
              <a:buChar char="•"/>
              <a:tabLst/>
              <a:defRPr/>
            </a:pPr>
            <a:r>
              <a:rPr lang="en-US" dirty="0" smtClean="0"/>
              <a:t>ASME certificate holders have demonstrated to ASME via a review or survey that they have the capability to fabricate and/or assemble a product to the appropriate  standard. There are certification programs for Boiler and Pressure Vessel (non-nuclear), Nuclear components and materials, and Reinforced thermoset-plastic tanks (RTP). </a:t>
            </a:r>
          </a:p>
          <a:p>
            <a:pPr marL="170037" indent="-170037" defTabSz="881390">
              <a:buFont typeface="Arial" pitchFamily="34" charset="0"/>
              <a:buChar char="•"/>
              <a:defRPr/>
            </a:pPr>
            <a:r>
              <a:rPr lang="en-US" b="0" dirty="0" smtClean="0"/>
              <a:t>ASME has personnel certification programs for Resource recovery facility operators (QRO), Geometric Dimensioning and Tolerance Professionals (Y14.5) and NDE/QC personnel (ANDE).</a:t>
            </a:r>
          </a:p>
          <a:p>
            <a:pPr marL="170037" indent="-170037">
              <a:buFont typeface="Arial" pitchFamily="34" charset="0"/>
              <a:buChar char="•"/>
            </a:pPr>
            <a:r>
              <a:rPr lang="en-US" dirty="0" smtClean="0"/>
              <a:t>All ASME Conformity Assessment activities are supervised by the ASME Board on Conformity Assessment. </a:t>
            </a:r>
          </a:p>
        </p:txBody>
      </p:sp>
    </p:spTree>
    <p:extLst>
      <p:ext uri="{BB962C8B-B14F-4D97-AF65-F5344CB8AC3E}">
        <p14:creationId xmlns:p14="http://schemas.microsoft.com/office/powerpoint/2010/main" val="2462178803"/>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a:spLocks noGrp="1" noChangeArrowheads="1"/>
          </p:cNvSpPr>
          <p:nvPr>
            <p:ph type="sldNum" sz="quarter" idx="5"/>
          </p:nvPr>
        </p:nvSpPr>
        <p:spPr>
          <a:noFill/>
        </p:spPr>
        <p:txBody>
          <a:bodyPr/>
          <a:lstStyle>
            <a:lvl1pPr>
              <a:defRPr sz="2300">
                <a:solidFill>
                  <a:schemeClr val="tx1"/>
                </a:solidFill>
                <a:latin typeface="Times"/>
              </a:defRPr>
            </a:lvl1pPr>
            <a:lvl2pPr marL="716130" indent="-275434">
              <a:defRPr sz="2300">
                <a:solidFill>
                  <a:schemeClr val="tx1"/>
                </a:solidFill>
                <a:latin typeface="Times"/>
              </a:defRPr>
            </a:lvl2pPr>
            <a:lvl3pPr marL="1101738" indent="-220348">
              <a:defRPr sz="2300">
                <a:solidFill>
                  <a:schemeClr val="tx1"/>
                </a:solidFill>
                <a:latin typeface="Times"/>
              </a:defRPr>
            </a:lvl3pPr>
            <a:lvl4pPr marL="1542433" indent="-220348">
              <a:defRPr sz="2300">
                <a:solidFill>
                  <a:schemeClr val="tx1"/>
                </a:solidFill>
                <a:latin typeface="Times"/>
              </a:defRPr>
            </a:lvl4pPr>
            <a:lvl5pPr marL="1983128" indent="-220348">
              <a:defRPr sz="2300">
                <a:solidFill>
                  <a:schemeClr val="tx1"/>
                </a:solidFill>
                <a:latin typeface="Times"/>
              </a:defRPr>
            </a:lvl5pPr>
            <a:lvl6pPr marL="2423823" indent="-220348" eaLnBrk="0" fontAlgn="base" hangingPunct="0">
              <a:spcBef>
                <a:spcPct val="0"/>
              </a:spcBef>
              <a:spcAft>
                <a:spcPct val="0"/>
              </a:spcAft>
              <a:defRPr sz="2300">
                <a:solidFill>
                  <a:schemeClr val="tx1"/>
                </a:solidFill>
                <a:latin typeface="Times"/>
              </a:defRPr>
            </a:lvl6pPr>
            <a:lvl7pPr marL="2864518" indent="-220348" eaLnBrk="0" fontAlgn="base" hangingPunct="0">
              <a:spcBef>
                <a:spcPct val="0"/>
              </a:spcBef>
              <a:spcAft>
                <a:spcPct val="0"/>
              </a:spcAft>
              <a:defRPr sz="2300">
                <a:solidFill>
                  <a:schemeClr val="tx1"/>
                </a:solidFill>
                <a:latin typeface="Times"/>
              </a:defRPr>
            </a:lvl7pPr>
            <a:lvl8pPr marL="3305213" indent="-220348" eaLnBrk="0" fontAlgn="base" hangingPunct="0">
              <a:spcBef>
                <a:spcPct val="0"/>
              </a:spcBef>
              <a:spcAft>
                <a:spcPct val="0"/>
              </a:spcAft>
              <a:defRPr sz="2300">
                <a:solidFill>
                  <a:schemeClr val="tx1"/>
                </a:solidFill>
                <a:latin typeface="Times"/>
              </a:defRPr>
            </a:lvl8pPr>
            <a:lvl9pPr marL="3745908" indent="-220348" eaLnBrk="0" fontAlgn="base" hangingPunct="0">
              <a:spcBef>
                <a:spcPct val="0"/>
              </a:spcBef>
              <a:spcAft>
                <a:spcPct val="0"/>
              </a:spcAft>
              <a:defRPr sz="2300">
                <a:solidFill>
                  <a:schemeClr val="tx1"/>
                </a:solidFill>
                <a:latin typeface="Times"/>
              </a:defRPr>
            </a:lvl9pPr>
          </a:lstStyle>
          <a:p>
            <a:fld id="{310227ED-0877-4F14-B4C7-DF690FFC143D}" type="slidenum">
              <a:rPr lang="en-US" sz="1300">
                <a:latin typeface="Arial" charset="0"/>
              </a:rPr>
              <a:pPr/>
              <a:t>35</a:t>
            </a:fld>
            <a:endParaRPr lang="en-US" sz="1300">
              <a:latin typeface="Arial" charset="0"/>
            </a:endParaRPr>
          </a:p>
        </p:txBody>
      </p:sp>
      <p:sp>
        <p:nvSpPr>
          <p:cNvPr id="51203" name="Rectangle 2"/>
          <p:cNvSpPr>
            <a:spLocks noGrp="1" noRot="1" noChangeAspect="1" noChangeArrowheads="1" noTextEdit="1"/>
          </p:cNvSpPr>
          <p:nvPr>
            <p:ph type="sldImg"/>
          </p:nvPr>
        </p:nvSpPr>
        <p:spPr>
          <a:xfrm>
            <a:off x="1273175" y="461963"/>
            <a:ext cx="4451350" cy="3338512"/>
          </a:xfrm>
          <a:ln/>
        </p:spPr>
      </p:sp>
      <p:sp>
        <p:nvSpPr>
          <p:cNvPr id="51204" name="Rectangle 3"/>
          <p:cNvSpPr>
            <a:spLocks noGrp="1" noChangeArrowheads="1"/>
          </p:cNvSpPr>
          <p:nvPr>
            <p:ph type="body" idx="1"/>
          </p:nvPr>
        </p:nvSpPr>
        <p:spPr>
          <a:xfrm>
            <a:off x="467057" y="4134808"/>
            <a:ext cx="6074767" cy="4832652"/>
          </a:xfrm>
          <a:noFill/>
        </p:spPr>
        <p:txBody>
          <a:bodyPr/>
          <a:lstStyle/>
          <a:p>
            <a:pPr eaLnBrk="1" hangingPunct="1"/>
            <a:endParaRPr lang="en-US" b="1" dirty="0" smtClean="0"/>
          </a:p>
        </p:txBody>
      </p:sp>
    </p:spTree>
    <p:extLst>
      <p:ext uri="{BB962C8B-B14F-4D97-AF65-F5344CB8AC3E}">
        <p14:creationId xmlns:p14="http://schemas.microsoft.com/office/powerpoint/2010/main" val="4117153330"/>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a:spLocks noGrp="1" noChangeArrowheads="1"/>
          </p:cNvSpPr>
          <p:nvPr>
            <p:ph type="sldNum" sz="quarter" idx="5"/>
          </p:nvPr>
        </p:nvSpPr>
        <p:spPr>
          <a:noFill/>
        </p:spPr>
        <p:txBody>
          <a:bodyPr/>
          <a:lstStyle>
            <a:lvl1pPr>
              <a:defRPr sz="2300">
                <a:solidFill>
                  <a:schemeClr val="tx1"/>
                </a:solidFill>
                <a:latin typeface="Times"/>
              </a:defRPr>
            </a:lvl1pPr>
            <a:lvl2pPr marL="716130" indent="-275434">
              <a:defRPr sz="2300">
                <a:solidFill>
                  <a:schemeClr val="tx1"/>
                </a:solidFill>
                <a:latin typeface="Times"/>
              </a:defRPr>
            </a:lvl2pPr>
            <a:lvl3pPr marL="1101738" indent="-220348">
              <a:defRPr sz="2300">
                <a:solidFill>
                  <a:schemeClr val="tx1"/>
                </a:solidFill>
                <a:latin typeface="Times"/>
              </a:defRPr>
            </a:lvl3pPr>
            <a:lvl4pPr marL="1542433" indent="-220348">
              <a:defRPr sz="2300">
                <a:solidFill>
                  <a:schemeClr val="tx1"/>
                </a:solidFill>
                <a:latin typeface="Times"/>
              </a:defRPr>
            </a:lvl4pPr>
            <a:lvl5pPr marL="1983128" indent="-220348">
              <a:defRPr sz="2300">
                <a:solidFill>
                  <a:schemeClr val="tx1"/>
                </a:solidFill>
                <a:latin typeface="Times"/>
              </a:defRPr>
            </a:lvl5pPr>
            <a:lvl6pPr marL="2423823" indent="-220348" eaLnBrk="0" fontAlgn="base" hangingPunct="0">
              <a:spcBef>
                <a:spcPct val="0"/>
              </a:spcBef>
              <a:spcAft>
                <a:spcPct val="0"/>
              </a:spcAft>
              <a:defRPr sz="2300">
                <a:solidFill>
                  <a:schemeClr val="tx1"/>
                </a:solidFill>
                <a:latin typeface="Times"/>
              </a:defRPr>
            </a:lvl6pPr>
            <a:lvl7pPr marL="2864518" indent="-220348" eaLnBrk="0" fontAlgn="base" hangingPunct="0">
              <a:spcBef>
                <a:spcPct val="0"/>
              </a:spcBef>
              <a:spcAft>
                <a:spcPct val="0"/>
              </a:spcAft>
              <a:defRPr sz="2300">
                <a:solidFill>
                  <a:schemeClr val="tx1"/>
                </a:solidFill>
                <a:latin typeface="Times"/>
              </a:defRPr>
            </a:lvl7pPr>
            <a:lvl8pPr marL="3305213" indent="-220348" eaLnBrk="0" fontAlgn="base" hangingPunct="0">
              <a:spcBef>
                <a:spcPct val="0"/>
              </a:spcBef>
              <a:spcAft>
                <a:spcPct val="0"/>
              </a:spcAft>
              <a:defRPr sz="2300">
                <a:solidFill>
                  <a:schemeClr val="tx1"/>
                </a:solidFill>
                <a:latin typeface="Times"/>
              </a:defRPr>
            </a:lvl8pPr>
            <a:lvl9pPr marL="3745908" indent="-220348" eaLnBrk="0" fontAlgn="base" hangingPunct="0">
              <a:spcBef>
                <a:spcPct val="0"/>
              </a:spcBef>
              <a:spcAft>
                <a:spcPct val="0"/>
              </a:spcAft>
              <a:defRPr sz="2300">
                <a:solidFill>
                  <a:schemeClr val="tx1"/>
                </a:solidFill>
                <a:latin typeface="Times"/>
              </a:defRPr>
            </a:lvl9pPr>
          </a:lstStyle>
          <a:p>
            <a:fld id="{203D869B-B2AF-43E0-B265-339AE4251F81}" type="slidenum">
              <a:rPr lang="en-US" sz="1300">
                <a:latin typeface="Arial" charset="0"/>
              </a:rPr>
              <a:pPr/>
              <a:t>36</a:t>
            </a:fld>
            <a:endParaRPr lang="en-US" sz="1300">
              <a:latin typeface="Arial" charset="0"/>
            </a:endParaRPr>
          </a:p>
        </p:txBody>
      </p:sp>
      <p:sp>
        <p:nvSpPr>
          <p:cNvPr id="52227" name="Rectangle 2"/>
          <p:cNvSpPr>
            <a:spLocks noGrp="1" noRot="1" noChangeAspect="1" noChangeArrowheads="1" noTextEdit="1"/>
          </p:cNvSpPr>
          <p:nvPr>
            <p:ph type="sldImg"/>
          </p:nvPr>
        </p:nvSpPr>
        <p:spPr>
          <a:xfrm>
            <a:off x="1273175" y="461963"/>
            <a:ext cx="4451350" cy="3338512"/>
          </a:xfrm>
          <a:ln/>
        </p:spPr>
      </p:sp>
      <p:sp>
        <p:nvSpPr>
          <p:cNvPr id="52228" name="Rectangle 3"/>
          <p:cNvSpPr>
            <a:spLocks noGrp="1" noChangeArrowheads="1"/>
          </p:cNvSpPr>
          <p:nvPr>
            <p:ph type="body" idx="1"/>
          </p:nvPr>
        </p:nvSpPr>
        <p:spPr>
          <a:xfrm>
            <a:off x="467057" y="4134808"/>
            <a:ext cx="6074767" cy="4832652"/>
          </a:xfrm>
          <a:noFill/>
        </p:spPr>
        <p:txBody>
          <a:bodyPr/>
          <a:lstStyle/>
          <a:p>
            <a:pPr eaLnBrk="1" hangingPunct="1"/>
            <a:endParaRPr lang="en-US" b="1" dirty="0" smtClean="0"/>
          </a:p>
        </p:txBody>
      </p:sp>
    </p:spTree>
    <p:extLst>
      <p:ext uri="{BB962C8B-B14F-4D97-AF65-F5344CB8AC3E}">
        <p14:creationId xmlns:p14="http://schemas.microsoft.com/office/powerpoint/2010/main" val="104771792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p:cNvSpPr>
            <a:spLocks noGrp="1" noChangeArrowheads="1"/>
          </p:cNvSpPr>
          <p:nvPr>
            <p:ph type="sldNum" sz="quarter" idx="5"/>
          </p:nvPr>
        </p:nvSpPr>
        <p:spPr>
          <a:noFill/>
        </p:spPr>
        <p:txBody>
          <a:bodyPr/>
          <a:lstStyle>
            <a:lvl1pPr>
              <a:defRPr sz="2300">
                <a:solidFill>
                  <a:schemeClr val="tx1"/>
                </a:solidFill>
                <a:latin typeface="Times"/>
              </a:defRPr>
            </a:lvl1pPr>
            <a:lvl2pPr marL="716130" indent="-275434">
              <a:defRPr sz="2300">
                <a:solidFill>
                  <a:schemeClr val="tx1"/>
                </a:solidFill>
                <a:latin typeface="Times"/>
              </a:defRPr>
            </a:lvl2pPr>
            <a:lvl3pPr marL="1101738" indent="-220348">
              <a:defRPr sz="2300">
                <a:solidFill>
                  <a:schemeClr val="tx1"/>
                </a:solidFill>
                <a:latin typeface="Times"/>
              </a:defRPr>
            </a:lvl3pPr>
            <a:lvl4pPr marL="1542433" indent="-220348">
              <a:defRPr sz="2300">
                <a:solidFill>
                  <a:schemeClr val="tx1"/>
                </a:solidFill>
                <a:latin typeface="Times"/>
              </a:defRPr>
            </a:lvl4pPr>
            <a:lvl5pPr marL="1983128" indent="-220348">
              <a:defRPr sz="2300">
                <a:solidFill>
                  <a:schemeClr val="tx1"/>
                </a:solidFill>
                <a:latin typeface="Times"/>
              </a:defRPr>
            </a:lvl5pPr>
            <a:lvl6pPr marL="2423823" indent="-220348" eaLnBrk="0" fontAlgn="base" hangingPunct="0">
              <a:spcBef>
                <a:spcPct val="0"/>
              </a:spcBef>
              <a:spcAft>
                <a:spcPct val="0"/>
              </a:spcAft>
              <a:defRPr sz="2300">
                <a:solidFill>
                  <a:schemeClr val="tx1"/>
                </a:solidFill>
                <a:latin typeface="Times"/>
              </a:defRPr>
            </a:lvl6pPr>
            <a:lvl7pPr marL="2864518" indent="-220348" eaLnBrk="0" fontAlgn="base" hangingPunct="0">
              <a:spcBef>
                <a:spcPct val="0"/>
              </a:spcBef>
              <a:spcAft>
                <a:spcPct val="0"/>
              </a:spcAft>
              <a:defRPr sz="2300">
                <a:solidFill>
                  <a:schemeClr val="tx1"/>
                </a:solidFill>
                <a:latin typeface="Times"/>
              </a:defRPr>
            </a:lvl7pPr>
            <a:lvl8pPr marL="3305213" indent="-220348" eaLnBrk="0" fontAlgn="base" hangingPunct="0">
              <a:spcBef>
                <a:spcPct val="0"/>
              </a:spcBef>
              <a:spcAft>
                <a:spcPct val="0"/>
              </a:spcAft>
              <a:defRPr sz="2300">
                <a:solidFill>
                  <a:schemeClr val="tx1"/>
                </a:solidFill>
                <a:latin typeface="Times"/>
              </a:defRPr>
            </a:lvl8pPr>
            <a:lvl9pPr marL="3745908" indent="-220348" eaLnBrk="0" fontAlgn="base" hangingPunct="0">
              <a:spcBef>
                <a:spcPct val="0"/>
              </a:spcBef>
              <a:spcAft>
                <a:spcPct val="0"/>
              </a:spcAft>
              <a:defRPr sz="2300">
                <a:solidFill>
                  <a:schemeClr val="tx1"/>
                </a:solidFill>
                <a:latin typeface="Times"/>
              </a:defRPr>
            </a:lvl9pPr>
          </a:lstStyle>
          <a:p>
            <a:fld id="{D33E8B3D-8981-45B6-8A5B-D2F471191D88}" type="slidenum">
              <a:rPr lang="en-US" sz="1300">
                <a:latin typeface="Arial" charset="0"/>
              </a:rPr>
              <a:pPr/>
              <a:t>3</a:t>
            </a:fld>
            <a:endParaRPr lang="en-US" sz="1300">
              <a:latin typeface="Arial" charset="0"/>
            </a:endParaRPr>
          </a:p>
        </p:txBody>
      </p:sp>
      <p:sp>
        <p:nvSpPr>
          <p:cNvPr id="31747" name="Rectangle 2"/>
          <p:cNvSpPr>
            <a:spLocks noGrp="1" noRot="1" noChangeAspect="1" noChangeArrowheads="1" noTextEdit="1"/>
          </p:cNvSpPr>
          <p:nvPr>
            <p:ph type="sldImg"/>
          </p:nvPr>
        </p:nvSpPr>
        <p:spPr>
          <a:xfrm>
            <a:off x="1273175" y="461963"/>
            <a:ext cx="4451350" cy="3338512"/>
          </a:xfrm>
          <a:ln/>
        </p:spPr>
      </p:sp>
      <p:sp>
        <p:nvSpPr>
          <p:cNvPr id="31748" name="Rectangle 3"/>
          <p:cNvSpPr>
            <a:spLocks noGrp="1" noChangeArrowheads="1"/>
          </p:cNvSpPr>
          <p:nvPr>
            <p:ph type="body" idx="1"/>
          </p:nvPr>
        </p:nvSpPr>
        <p:spPr>
          <a:xfrm>
            <a:off x="467057" y="4134808"/>
            <a:ext cx="6074767" cy="4832652"/>
          </a:xfrm>
          <a:noFill/>
        </p:spPr>
        <p:txBody>
          <a:bodyPr/>
          <a:lstStyle/>
          <a:p>
            <a:pPr marL="332052" indent="-287676"/>
            <a:r>
              <a:rPr lang="en-US" dirty="0" smtClean="0"/>
              <a:t>At the end of this module, you will be able to:</a:t>
            </a:r>
          </a:p>
          <a:p>
            <a:pPr lvl="1"/>
            <a:r>
              <a:rPr lang="en-US" dirty="0" smtClean="0"/>
              <a:t>Understand the role conformity assessment, accreditation and certification plays in the use of ASME standards.</a:t>
            </a:r>
          </a:p>
          <a:p>
            <a:pPr lvl="1" eaLnBrk="1" hangingPunct="1"/>
            <a:r>
              <a:rPr lang="en-US" dirty="0" smtClean="0"/>
              <a:t>Describe ASME’s conformity assessment activities.</a:t>
            </a:r>
          </a:p>
          <a:p>
            <a:pPr lvl="1" eaLnBrk="1" hangingPunct="1"/>
            <a:r>
              <a:rPr lang="en-US" dirty="0" smtClean="0"/>
              <a:t>Understand the process of initiating an ASME conformity assessment program for an existing standard or a standard</a:t>
            </a:r>
            <a:r>
              <a:rPr lang="en-US" baseline="0" dirty="0" smtClean="0"/>
              <a:t> being developed.</a:t>
            </a:r>
          </a:p>
          <a:p>
            <a:pPr marL="220348" lvl="1" indent="-110174" defTabSz="881390" eaLnBrk="1" hangingPunct="1">
              <a:defRPr/>
            </a:pPr>
            <a:r>
              <a:rPr lang="en-US" dirty="0" smtClean="0"/>
              <a:t>Understand the roles and responsibilities of the Board on Conformity Assessment, standards committees, conformity assessment committees and ASME Staff in administering conformity assessment activities.</a:t>
            </a:r>
          </a:p>
          <a:p>
            <a:pPr lvl="1" eaLnBrk="1" hangingPunct="1"/>
            <a:endParaRPr lang="en-US" dirty="0" smtClean="0"/>
          </a:p>
          <a:p>
            <a:pPr eaLnBrk="1" hangingPunct="1"/>
            <a:endParaRPr lang="en-US" dirty="0" smtClean="0"/>
          </a:p>
        </p:txBody>
      </p:sp>
    </p:spTree>
    <p:extLst>
      <p:ext uri="{BB962C8B-B14F-4D97-AF65-F5344CB8AC3E}">
        <p14:creationId xmlns:p14="http://schemas.microsoft.com/office/powerpoint/2010/main" val="99811104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7" name="Rectangle 2"/>
          <p:cNvSpPr>
            <a:spLocks noGrp="1" noRot="1" noChangeAspect="1" noChangeArrowheads="1" noTextEdit="1"/>
          </p:cNvSpPr>
          <p:nvPr>
            <p:ph type="sldImg"/>
          </p:nvPr>
        </p:nvSpPr>
        <p:spPr>
          <a:xfrm>
            <a:off x="1268413" y="444500"/>
            <a:ext cx="4264025" cy="3198813"/>
          </a:xfrm>
          <a:ln/>
        </p:spPr>
      </p:sp>
      <p:sp>
        <p:nvSpPr>
          <p:cNvPr id="36868" name="Rectangle 3"/>
          <p:cNvSpPr>
            <a:spLocks noGrp="1" noChangeArrowheads="1"/>
          </p:cNvSpPr>
          <p:nvPr>
            <p:ph type="body" idx="1"/>
          </p:nvPr>
        </p:nvSpPr>
        <p:spPr>
          <a:xfrm>
            <a:off x="518784" y="3965727"/>
            <a:ext cx="5746154" cy="4635903"/>
          </a:xfrm>
          <a:noFill/>
        </p:spPr>
        <p:txBody>
          <a:bodyPr/>
          <a:lstStyle/>
          <a:p>
            <a:pPr eaLnBrk="1" hangingPunct="1"/>
            <a:endParaRPr lang="en-US" b="1" dirty="0" smtClean="0"/>
          </a:p>
          <a:p>
            <a:pPr eaLnBrk="1" hangingPunct="1"/>
            <a:endParaRPr lang="en-US" b="1" dirty="0" smtClean="0"/>
          </a:p>
          <a:p>
            <a:pPr eaLnBrk="1" hangingPunct="1"/>
            <a:r>
              <a:rPr lang="en-US" dirty="0" smtClean="0"/>
              <a:t>These topics</a:t>
            </a:r>
            <a:r>
              <a:rPr lang="en-US" baseline="0" dirty="0" smtClean="0"/>
              <a:t> will be covered in this module.</a:t>
            </a:r>
            <a:endParaRPr lang="en-US" dirty="0" smtClean="0"/>
          </a:p>
        </p:txBody>
      </p:sp>
    </p:spTree>
    <p:extLst>
      <p:ext uri="{BB962C8B-B14F-4D97-AF65-F5344CB8AC3E}">
        <p14:creationId xmlns:p14="http://schemas.microsoft.com/office/powerpoint/2010/main" val="28956788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3" name="Rectangle 2"/>
          <p:cNvSpPr>
            <a:spLocks noGrp="1" noRot="1" noChangeAspect="1" noChangeArrowheads="1" noTextEdit="1"/>
          </p:cNvSpPr>
          <p:nvPr>
            <p:ph type="sldImg"/>
          </p:nvPr>
        </p:nvSpPr>
        <p:spPr>
          <a:xfrm>
            <a:off x="1268413" y="444500"/>
            <a:ext cx="4264025" cy="3198813"/>
          </a:xfrm>
          <a:ln/>
        </p:spPr>
      </p:sp>
      <p:sp>
        <p:nvSpPr>
          <p:cNvPr id="40964" name="Rectangle 3"/>
          <p:cNvSpPr>
            <a:spLocks noGrp="1" noChangeArrowheads="1"/>
          </p:cNvSpPr>
          <p:nvPr>
            <p:ph type="body" idx="1"/>
          </p:nvPr>
        </p:nvSpPr>
        <p:spPr>
          <a:xfrm>
            <a:off x="518784" y="3965727"/>
            <a:ext cx="5746154" cy="4635903"/>
          </a:xfrm>
          <a:noFill/>
        </p:spPr>
        <p:txBody>
          <a:bodyPr/>
          <a:lstStyle/>
          <a:p>
            <a:pPr eaLnBrk="1" hangingPunct="1"/>
            <a:r>
              <a:rPr lang="en-US" b="0" dirty="0" smtClean="0"/>
              <a:t>First we will</a:t>
            </a:r>
            <a:r>
              <a:rPr lang="en-US" b="0" baseline="0" dirty="0" smtClean="0"/>
              <a:t> look at an overview of ASME conformity assessment.</a:t>
            </a:r>
            <a:endParaRPr lang="en-US" b="0" dirty="0" smtClean="0"/>
          </a:p>
        </p:txBody>
      </p:sp>
    </p:spTree>
    <p:extLst>
      <p:ext uri="{BB962C8B-B14F-4D97-AF65-F5344CB8AC3E}">
        <p14:creationId xmlns:p14="http://schemas.microsoft.com/office/powerpoint/2010/main" val="64785992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0" dirty="0" smtClean="0"/>
              <a:t>ASME</a:t>
            </a:r>
            <a:r>
              <a:rPr lang="en-US" b="0" baseline="0" dirty="0" smtClean="0"/>
              <a:t> Codes and Standards Policy, </a:t>
            </a:r>
            <a:r>
              <a:rPr lang="en-US" b="0" dirty="0" smtClean="0"/>
              <a:t>CSP-20, provides the basis</a:t>
            </a:r>
            <a:r>
              <a:rPr lang="en-US" b="0" baseline="0" dirty="0" smtClean="0"/>
              <a:t> for the ASME conformity assessment programs as noted below:</a:t>
            </a:r>
          </a:p>
          <a:p>
            <a:pPr lvl="1"/>
            <a:r>
              <a:rPr lang="en-US" dirty="0" smtClean="0"/>
              <a:t>The standard shall apply to products, services or personnel which are sufficiently related to ASME C&amp;S</a:t>
            </a:r>
          </a:p>
          <a:p>
            <a:pPr lvl="1"/>
            <a:r>
              <a:rPr lang="en-US" dirty="0" smtClean="0"/>
              <a:t>The standard may be intended for reference in rules and regulations of governmental agencies </a:t>
            </a:r>
          </a:p>
          <a:p>
            <a:pPr lvl="1"/>
            <a:r>
              <a:rPr lang="en-US" dirty="0" smtClean="0"/>
              <a:t>The standard on which the conformity assessment program is based shall contain sufficiently specific criteria to enable the stakeholders to understand the requirements in the standard and be able to distinguish products, services and personnel</a:t>
            </a:r>
          </a:p>
        </p:txBody>
      </p:sp>
      <p:sp>
        <p:nvSpPr>
          <p:cNvPr id="4" name="Slide Number Placeholder 3"/>
          <p:cNvSpPr>
            <a:spLocks noGrp="1"/>
          </p:cNvSpPr>
          <p:nvPr>
            <p:ph type="sldNum" sz="quarter" idx="10"/>
          </p:nvPr>
        </p:nvSpPr>
        <p:spPr/>
        <p:txBody>
          <a:bodyPr/>
          <a:lstStyle/>
          <a:p>
            <a:pPr>
              <a:defRPr/>
            </a:pPr>
            <a:fld id="{DB19A65F-89ED-4D42-9375-CB26F7DD154C}" type="slidenum">
              <a:rPr lang="en-US" smtClean="0"/>
              <a:pPr>
                <a:defRPr/>
              </a:pPr>
              <a:t>6</a:t>
            </a:fld>
            <a:endParaRPr lang="en-US"/>
          </a:p>
        </p:txBody>
      </p:sp>
    </p:spTree>
    <p:extLst>
      <p:ext uri="{BB962C8B-B14F-4D97-AF65-F5344CB8AC3E}">
        <p14:creationId xmlns:p14="http://schemas.microsoft.com/office/powerpoint/2010/main" val="268548650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CSP-53 outlines the:</a:t>
            </a:r>
          </a:p>
          <a:p>
            <a:pPr marL="165261" indent="-165261">
              <a:buFont typeface="Arial" panose="020B0604020202020204" pitchFamily="34" charset="0"/>
              <a:buChar char="•"/>
            </a:pPr>
            <a:r>
              <a:rPr lang="en-US" dirty="0" smtClean="0"/>
              <a:t>Policy on the Protection of ASME Mark -</a:t>
            </a:r>
            <a:r>
              <a:rPr lang="en-US" baseline="0" dirty="0" smtClean="0"/>
              <a:t> </a:t>
            </a:r>
            <a:r>
              <a:rPr lang="en-US" dirty="0" smtClean="0"/>
              <a:t>All ASME conformity assessment programs that specify the use of an ASME mark shall provide for designated oversight of those activities that affect the proper utilization of ASME marks. Only ASME conformity assessment programs with measures established for designated oversight may utilize ASME marks. </a:t>
            </a:r>
          </a:p>
          <a:p>
            <a:pPr marL="165261" indent="-165261">
              <a:buFont typeface="Arial" panose="020B0604020202020204" pitchFamily="34" charset="0"/>
              <a:buChar char="•"/>
            </a:pPr>
            <a:r>
              <a:rPr lang="en-US" dirty="0" smtClean="0"/>
              <a:t>Policy on Designated Oversight which</a:t>
            </a:r>
            <a:r>
              <a:rPr lang="en-US" baseline="0" dirty="0" smtClean="0"/>
              <a:t> provides the</a:t>
            </a:r>
            <a:r>
              <a:rPr lang="en-US" dirty="0" smtClean="0"/>
              <a:t> measures established for designated oversight shall comply with ASME-developed criteria. The criteria shall provide oversight measures that establish reasonable assurance that the activities (of the entity authorized by ASME to use its marks) that affect the use of ASME marks are accomplished in accordance with the appropriate ASME codes or standards. </a:t>
            </a:r>
          </a:p>
          <a:p>
            <a:pPr lvl="1"/>
            <a:endParaRPr lang="en-US" sz="1300" b="1" dirty="0"/>
          </a:p>
        </p:txBody>
      </p:sp>
      <p:sp>
        <p:nvSpPr>
          <p:cNvPr id="4" name="Slide Number Placeholder 3"/>
          <p:cNvSpPr>
            <a:spLocks noGrp="1"/>
          </p:cNvSpPr>
          <p:nvPr>
            <p:ph type="sldNum" sz="quarter" idx="10"/>
          </p:nvPr>
        </p:nvSpPr>
        <p:spPr/>
        <p:txBody>
          <a:bodyPr/>
          <a:lstStyle/>
          <a:p>
            <a:pPr>
              <a:defRPr/>
            </a:pPr>
            <a:fld id="{DB19A65F-89ED-4D42-9375-CB26F7DD154C}" type="slidenum">
              <a:rPr lang="en-US" smtClean="0"/>
              <a:pPr>
                <a:defRPr/>
              </a:pPr>
              <a:t>7</a:t>
            </a:fld>
            <a:endParaRPr lang="en-US"/>
          </a:p>
        </p:txBody>
      </p:sp>
    </p:spTree>
    <p:extLst>
      <p:ext uri="{BB962C8B-B14F-4D97-AF65-F5344CB8AC3E}">
        <p14:creationId xmlns:p14="http://schemas.microsoft.com/office/powerpoint/2010/main" val="161405240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noFill/>
        </p:spPr>
        <p:txBody>
          <a:bodyPr/>
          <a:lstStyle>
            <a:lvl1pPr>
              <a:defRPr sz="2300">
                <a:solidFill>
                  <a:schemeClr val="tx1"/>
                </a:solidFill>
                <a:latin typeface="Times"/>
              </a:defRPr>
            </a:lvl1pPr>
            <a:lvl2pPr marL="716130" indent="-275434">
              <a:defRPr sz="2300">
                <a:solidFill>
                  <a:schemeClr val="tx1"/>
                </a:solidFill>
                <a:latin typeface="Times"/>
              </a:defRPr>
            </a:lvl2pPr>
            <a:lvl3pPr marL="1101738" indent="-220348">
              <a:defRPr sz="2300">
                <a:solidFill>
                  <a:schemeClr val="tx1"/>
                </a:solidFill>
                <a:latin typeface="Times"/>
              </a:defRPr>
            </a:lvl3pPr>
            <a:lvl4pPr marL="1542433" indent="-220348">
              <a:defRPr sz="2300">
                <a:solidFill>
                  <a:schemeClr val="tx1"/>
                </a:solidFill>
                <a:latin typeface="Times"/>
              </a:defRPr>
            </a:lvl4pPr>
            <a:lvl5pPr marL="1983128" indent="-220348">
              <a:defRPr sz="2300">
                <a:solidFill>
                  <a:schemeClr val="tx1"/>
                </a:solidFill>
                <a:latin typeface="Times"/>
              </a:defRPr>
            </a:lvl5pPr>
            <a:lvl6pPr marL="2423823" indent="-220348" eaLnBrk="0" fontAlgn="base" hangingPunct="0">
              <a:spcBef>
                <a:spcPct val="0"/>
              </a:spcBef>
              <a:spcAft>
                <a:spcPct val="0"/>
              </a:spcAft>
              <a:defRPr sz="2300">
                <a:solidFill>
                  <a:schemeClr val="tx1"/>
                </a:solidFill>
                <a:latin typeface="Times"/>
              </a:defRPr>
            </a:lvl6pPr>
            <a:lvl7pPr marL="2864518" indent="-220348" eaLnBrk="0" fontAlgn="base" hangingPunct="0">
              <a:spcBef>
                <a:spcPct val="0"/>
              </a:spcBef>
              <a:spcAft>
                <a:spcPct val="0"/>
              </a:spcAft>
              <a:defRPr sz="2300">
                <a:solidFill>
                  <a:schemeClr val="tx1"/>
                </a:solidFill>
                <a:latin typeface="Times"/>
              </a:defRPr>
            </a:lvl7pPr>
            <a:lvl8pPr marL="3305213" indent="-220348" eaLnBrk="0" fontAlgn="base" hangingPunct="0">
              <a:spcBef>
                <a:spcPct val="0"/>
              </a:spcBef>
              <a:spcAft>
                <a:spcPct val="0"/>
              </a:spcAft>
              <a:defRPr sz="2300">
                <a:solidFill>
                  <a:schemeClr val="tx1"/>
                </a:solidFill>
                <a:latin typeface="Times"/>
              </a:defRPr>
            </a:lvl8pPr>
            <a:lvl9pPr marL="3745908" indent="-220348" eaLnBrk="0" fontAlgn="base" hangingPunct="0">
              <a:spcBef>
                <a:spcPct val="0"/>
              </a:spcBef>
              <a:spcAft>
                <a:spcPct val="0"/>
              </a:spcAft>
              <a:defRPr sz="2300">
                <a:solidFill>
                  <a:schemeClr val="tx1"/>
                </a:solidFill>
                <a:latin typeface="Times"/>
              </a:defRPr>
            </a:lvl9pPr>
          </a:lstStyle>
          <a:p>
            <a:fld id="{E1D6032F-3DEC-4EF2-B907-7402407CBFB1}" type="slidenum">
              <a:rPr lang="en-US" sz="1300">
                <a:latin typeface="Arial" charset="0"/>
              </a:rPr>
              <a:pPr/>
              <a:t>8</a:t>
            </a:fld>
            <a:endParaRPr lang="en-US" sz="1300">
              <a:latin typeface="Arial" charset="0"/>
            </a:endParaRPr>
          </a:p>
        </p:txBody>
      </p:sp>
      <p:sp>
        <p:nvSpPr>
          <p:cNvPr id="33795" name="Rectangle 2"/>
          <p:cNvSpPr>
            <a:spLocks noGrp="1" noRot="1" noChangeAspect="1" noChangeArrowheads="1" noTextEdit="1"/>
          </p:cNvSpPr>
          <p:nvPr>
            <p:ph type="sldImg"/>
          </p:nvPr>
        </p:nvSpPr>
        <p:spPr>
          <a:xfrm>
            <a:off x="1273175" y="461963"/>
            <a:ext cx="4451350" cy="3338512"/>
          </a:xfrm>
          <a:ln/>
        </p:spPr>
      </p:sp>
      <p:sp>
        <p:nvSpPr>
          <p:cNvPr id="33796" name="Rectangle 3"/>
          <p:cNvSpPr>
            <a:spLocks noGrp="1" noChangeArrowheads="1"/>
          </p:cNvSpPr>
          <p:nvPr>
            <p:ph type="body" idx="1"/>
          </p:nvPr>
        </p:nvSpPr>
        <p:spPr>
          <a:xfrm>
            <a:off x="467057" y="4134808"/>
            <a:ext cx="6074767" cy="4832652"/>
          </a:xfrm>
          <a:noFill/>
        </p:spPr>
        <p:txBody>
          <a:bodyPr/>
          <a:lstStyle/>
          <a:p>
            <a:pPr eaLnBrk="1" hangingPunct="1">
              <a:spcBef>
                <a:spcPct val="0"/>
              </a:spcBef>
            </a:pPr>
            <a:r>
              <a:rPr lang="en-US" dirty="0" smtClean="0"/>
              <a:t>A conformity assessment process provides a means to ensure that:</a:t>
            </a:r>
          </a:p>
          <a:p>
            <a:pPr lvl="1" eaLnBrk="1" hangingPunct="1"/>
            <a:r>
              <a:rPr lang="en-US" dirty="0" smtClean="0"/>
              <a:t>Products, services, or systems have the same required characteristics stated in the standard to which they are fabricated</a:t>
            </a:r>
          </a:p>
          <a:p>
            <a:pPr lvl="1" eaLnBrk="1" hangingPunct="1"/>
            <a:r>
              <a:rPr lang="en-US" dirty="0" smtClean="0"/>
              <a:t>These characteristics are consistent from product to product, service to service, or system to system</a:t>
            </a:r>
          </a:p>
          <a:p>
            <a:pPr lvl="1" eaLnBrk="1" hangingPunct="1"/>
            <a:r>
              <a:rPr lang="en-US" dirty="0" smtClean="0"/>
              <a:t>Individuals can be evaluated to determine whether they meet the qualification requirements of an ASME standard</a:t>
            </a:r>
            <a:endParaRPr lang="en-US" b="0" dirty="0" smtClean="0">
              <a:solidFill>
                <a:srgbClr val="66FF33"/>
              </a:solidFill>
            </a:endParaRPr>
          </a:p>
          <a:p>
            <a:pPr eaLnBrk="1" hangingPunct="1"/>
            <a:endParaRPr lang="en-US" dirty="0" smtClean="0">
              <a:solidFill>
                <a:srgbClr val="66FF33"/>
              </a:solidFill>
            </a:endParaRPr>
          </a:p>
          <a:p>
            <a:pPr eaLnBrk="1" hangingPunct="1">
              <a:spcBef>
                <a:spcPct val="0"/>
              </a:spcBef>
            </a:pPr>
            <a:r>
              <a:rPr lang="en-US" dirty="0" smtClean="0"/>
              <a:t>The ability to ensure that products and personnel meet requirements</a:t>
            </a:r>
            <a:r>
              <a:rPr lang="en-US" baseline="0" dirty="0" smtClean="0"/>
              <a:t> of standards </a:t>
            </a:r>
            <a:r>
              <a:rPr lang="en-US" dirty="0" smtClean="0"/>
              <a:t>is essential where public health and safety are impacted, as is the case with many of ASME’s standards.</a:t>
            </a:r>
          </a:p>
          <a:p>
            <a:pPr eaLnBrk="1" hangingPunct="1"/>
            <a:endParaRPr lang="en-US" dirty="0" smtClean="0"/>
          </a:p>
        </p:txBody>
      </p:sp>
    </p:spTree>
    <p:extLst>
      <p:ext uri="{BB962C8B-B14F-4D97-AF65-F5344CB8AC3E}">
        <p14:creationId xmlns:p14="http://schemas.microsoft.com/office/powerpoint/2010/main" val="270083712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lvl1pPr>
              <a:defRPr>
                <a:latin typeface="Tahoma" pitchFamily="34" charset="0"/>
                <a:ea typeface="Tahoma" pitchFamily="34" charset="0"/>
                <a:cs typeface="Tahoma" pitchFamily="34" charset="0"/>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latin typeface="Tahoma" pitchFamily="34" charset="0"/>
                <a:ea typeface="Tahoma" pitchFamily="34" charset="0"/>
                <a:cs typeface="Tahoma" pitchFamily="34" charset="0"/>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dirty="0" smtClean="0"/>
              <a:t>Click to edit Master subtitle style</a:t>
            </a:r>
            <a:endParaRPr lang="en-US" dirty="0"/>
          </a:p>
        </p:txBody>
      </p:sp>
      <p:sp>
        <p:nvSpPr>
          <p:cNvPr id="4" name="Rectangle 5"/>
          <p:cNvSpPr>
            <a:spLocks noGrp="1" noChangeArrowheads="1"/>
          </p:cNvSpPr>
          <p:nvPr>
            <p:ph type="ftr" sz="quarter" idx="10"/>
          </p:nvPr>
        </p:nvSpPr>
        <p:spPr>
          <a:ln/>
        </p:spPr>
        <p:txBody>
          <a:bodyPr/>
          <a:lstStyle>
            <a:lvl1pPr>
              <a:defRPr/>
            </a:lvl1pPr>
          </a:lstStyle>
          <a:p>
            <a:pPr>
              <a:defRPr/>
            </a:pPr>
            <a:r>
              <a:rPr lang="en-US" smtClean="0"/>
              <a:t>ASME S&amp;C Training Module B9 Conformity Assessment Programs</a:t>
            </a:r>
            <a:endParaRPr lang="en-US"/>
          </a:p>
        </p:txBody>
      </p:sp>
      <p:sp>
        <p:nvSpPr>
          <p:cNvPr id="5" name="Rectangle 6"/>
          <p:cNvSpPr>
            <a:spLocks noGrp="1" noChangeArrowheads="1"/>
          </p:cNvSpPr>
          <p:nvPr>
            <p:ph type="sldNum" sz="quarter" idx="11"/>
          </p:nvPr>
        </p:nvSpPr>
        <p:spPr>
          <a:ln/>
        </p:spPr>
        <p:txBody>
          <a:bodyPr/>
          <a:lstStyle>
            <a:lvl1pPr>
              <a:defRPr/>
            </a:lvl1pPr>
          </a:lstStyle>
          <a:p>
            <a:pPr>
              <a:defRPr/>
            </a:pPr>
            <a:fld id="{33E29406-8287-4196-8531-13D983FD85DE}" type="slidenum">
              <a:rPr lang="en-US" smtClean="0"/>
              <a:pPr>
                <a:defRPr/>
              </a:pPr>
              <a:t>‹#›</a:t>
            </a:fld>
            <a:endParaRPr lang="en-US"/>
          </a:p>
        </p:txBody>
      </p:sp>
    </p:spTree>
    <p:extLst>
      <p:ext uri="{BB962C8B-B14F-4D97-AF65-F5344CB8AC3E}">
        <p14:creationId xmlns:p14="http://schemas.microsoft.com/office/powerpoint/2010/main" val="3555114343"/>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r>
              <a:rPr lang="en-US" smtClean="0"/>
              <a:t>ASME S&amp;C Training Module B9 Conformity Assessment Programs</a:t>
            </a:r>
            <a:endParaRPr lang="en-US"/>
          </a:p>
        </p:txBody>
      </p:sp>
      <p:sp>
        <p:nvSpPr>
          <p:cNvPr id="5" name="Rectangle 6"/>
          <p:cNvSpPr>
            <a:spLocks noGrp="1" noChangeArrowheads="1"/>
          </p:cNvSpPr>
          <p:nvPr>
            <p:ph type="sldNum" sz="quarter" idx="11"/>
          </p:nvPr>
        </p:nvSpPr>
        <p:spPr>
          <a:ln/>
        </p:spPr>
        <p:txBody>
          <a:bodyPr/>
          <a:lstStyle>
            <a:lvl1pPr>
              <a:defRPr/>
            </a:lvl1pPr>
          </a:lstStyle>
          <a:p>
            <a:pPr>
              <a:defRPr/>
            </a:pPr>
            <a:fld id="{47CCF5C8-0810-494B-9187-C1EEA0E8D6FA}" type="slidenum">
              <a:rPr lang="en-US" smtClean="0"/>
              <a:pPr>
                <a:defRPr/>
              </a:pPr>
              <a:t>‹#›</a:t>
            </a:fld>
            <a:endParaRPr lang="en-US"/>
          </a:p>
        </p:txBody>
      </p:sp>
    </p:spTree>
    <p:extLst>
      <p:ext uri="{BB962C8B-B14F-4D97-AF65-F5344CB8AC3E}">
        <p14:creationId xmlns:p14="http://schemas.microsoft.com/office/powerpoint/2010/main" val="946435000"/>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dirty="0"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r>
              <a:rPr lang="en-US" smtClean="0"/>
              <a:t>ASME S&amp;C Training Module B9 Conformity Assessment Programs</a:t>
            </a:r>
            <a:endParaRPr lang="en-US"/>
          </a:p>
        </p:txBody>
      </p:sp>
      <p:sp>
        <p:nvSpPr>
          <p:cNvPr id="5" name="Rectangle 6"/>
          <p:cNvSpPr>
            <a:spLocks noGrp="1" noChangeArrowheads="1"/>
          </p:cNvSpPr>
          <p:nvPr>
            <p:ph type="sldNum" sz="quarter" idx="11"/>
          </p:nvPr>
        </p:nvSpPr>
        <p:spPr>
          <a:ln/>
        </p:spPr>
        <p:txBody>
          <a:bodyPr/>
          <a:lstStyle>
            <a:lvl1pPr>
              <a:defRPr/>
            </a:lvl1pPr>
          </a:lstStyle>
          <a:p>
            <a:pPr>
              <a:defRPr/>
            </a:pPr>
            <a:fld id="{701C089B-0C06-4A75-9631-2C6ED0525D04}" type="slidenum">
              <a:rPr lang="en-US" smtClean="0"/>
              <a:pPr>
                <a:defRPr/>
              </a:pPr>
              <a:t>‹#›</a:t>
            </a:fld>
            <a:endParaRPr lang="en-US"/>
          </a:p>
        </p:txBody>
      </p:sp>
    </p:spTree>
    <p:extLst>
      <p:ext uri="{BB962C8B-B14F-4D97-AF65-F5344CB8AC3E}">
        <p14:creationId xmlns:p14="http://schemas.microsoft.com/office/powerpoint/2010/main" val="165339774"/>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type="dgm">
  <p:cSld name="Title and Diagram or Organization Chart">
    <p:spTree>
      <p:nvGrpSpPr>
        <p:cNvPr id="1" name=""/>
        <p:cNvGrpSpPr/>
        <p:nvPr/>
      </p:nvGrpSpPr>
      <p:grpSpPr>
        <a:xfrm>
          <a:off x="0" y="0"/>
          <a:ext cx="0" cy="0"/>
          <a:chOff x="0" y="0"/>
          <a:chExt cx="0" cy="0"/>
        </a:xfrm>
      </p:grpSpPr>
      <p:sp>
        <p:nvSpPr>
          <p:cNvPr id="2" name="Title 1"/>
          <p:cNvSpPr>
            <a:spLocks noGrp="1"/>
          </p:cNvSpPr>
          <p:nvPr>
            <p:ph type="title"/>
          </p:nvPr>
        </p:nvSpPr>
        <p:spPr>
          <a:xfrm>
            <a:off x="228600" y="228600"/>
            <a:ext cx="8686800" cy="914400"/>
          </a:xfrm>
        </p:spPr>
        <p:txBody>
          <a:bodyPr/>
          <a:lstStyle>
            <a:lvl1pPr>
              <a:defRPr>
                <a:latin typeface="Tahoma" pitchFamily="34" charset="0"/>
                <a:ea typeface="Tahoma" pitchFamily="34" charset="0"/>
                <a:cs typeface="Tahoma" pitchFamily="34" charset="0"/>
              </a:defRPr>
            </a:lvl1pPr>
          </a:lstStyle>
          <a:p>
            <a:r>
              <a:rPr lang="en-US" dirty="0" smtClean="0"/>
              <a:t>Click to edit Master title style</a:t>
            </a:r>
            <a:endParaRPr lang="en-US" dirty="0"/>
          </a:p>
        </p:txBody>
      </p:sp>
      <p:sp>
        <p:nvSpPr>
          <p:cNvPr id="3" name="SmartArt Placeholder 2"/>
          <p:cNvSpPr>
            <a:spLocks noGrp="1"/>
          </p:cNvSpPr>
          <p:nvPr>
            <p:ph type="dgm" idx="1"/>
          </p:nvPr>
        </p:nvSpPr>
        <p:spPr>
          <a:xfrm>
            <a:off x="228600" y="1371600"/>
            <a:ext cx="8686800" cy="4495800"/>
          </a:xfrm>
        </p:spPr>
        <p:txBody>
          <a:bodyPr/>
          <a:lstStyle/>
          <a:p>
            <a:pPr lvl="0"/>
            <a:endParaRPr lang="en-US" noProof="0" dirty="0" smtClean="0"/>
          </a:p>
        </p:txBody>
      </p:sp>
      <p:sp>
        <p:nvSpPr>
          <p:cNvPr id="4" name="Rectangle 4"/>
          <p:cNvSpPr>
            <a:spLocks noGrp="1" noChangeArrowheads="1"/>
          </p:cNvSpPr>
          <p:nvPr>
            <p:ph type="ftr" sz="quarter" idx="10"/>
          </p:nvPr>
        </p:nvSpPr>
        <p:spPr>
          <a:ln/>
        </p:spPr>
        <p:txBody>
          <a:bodyPr/>
          <a:lstStyle>
            <a:lvl1pPr>
              <a:defRPr/>
            </a:lvl1pPr>
          </a:lstStyle>
          <a:p>
            <a:pPr>
              <a:defRPr/>
            </a:pPr>
            <a:r>
              <a:rPr lang="en-US" smtClean="0"/>
              <a:t>ASME S&amp;C Training Module B9 Conformity Assessment Programs</a:t>
            </a:r>
            <a:endParaRPr lang="en-US" dirty="0"/>
          </a:p>
        </p:txBody>
      </p:sp>
      <p:sp>
        <p:nvSpPr>
          <p:cNvPr id="5" name="Rectangle 5"/>
          <p:cNvSpPr>
            <a:spLocks noGrp="1" noChangeArrowheads="1"/>
          </p:cNvSpPr>
          <p:nvPr>
            <p:ph type="sldNum" sz="quarter" idx="11"/>
          </p:nvPr>
        </p:nvSpPr>
        <p:spPr>
          <a:ln/>
        </p:spPr>
        <p:txBody>
          <a:bodyPr/>
          <a:lstStyle>
            <a:lvl1pPr>
              <a:defRPr/>
            </a:lvl1pPr>
          </a:lstStyle>
          <a:p>
            <a:pPr>
              <a:defRPr/>
            </a:pPr>
            <a:fld id="{8B52FBCD-8EE4-47BE-A6AD-BDD1FF328F85}" type="slidenum">
              <a:rPr lang="en-US"/>
              <a:pPr>
                <a:defRPr/>
              </a:pPr>
              <a:t>‹#›</a:t>
            </a:fld>
            <a:endParaRPr lang="en-US"/>
          </a:p>
        </p:txBody>
      </p:sp>
    </p:spTree>
    <p:extLst>
      <p:ext uri="{BB962C8B-B14F-4D97-AF65-F5344CB8AC3E}">
        <p14:creationId xmlns:p14="http://schemas.microsoft.com/office/powerpoint/2010/main" val="13167572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Tahoma" pitchFamily="34" charset="0"/>
                <a:ea typeface="Tahoma" pitchFamily="34" charset="0"/>
                <a:cs typeface="Tahoma"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lvl1pPr>
              <a:defRPr>
                <a:latin typeface="Tahoma" pitchFamily="34" charset="0"/>
                <a:ea typeface="Tahoma" pitchFamily="34" charset="0"/>
                <a:cs typeface="Tahoma" pitchFamily="34" charset="0"/>
              </a:defRPr>
            </a:lvl1pPr>
            <a:lvl2pPr>
              <a:defRPr sz="2200">
                <a:latin typeface="Tahoma" pitchFamily="34" charset="0"/>
                <a:ea typeface="Tahoma" pitchFamily="34" charset="0"/>
                <a:cs typeface="Tahoma" pitchFamily="34" charset="0"/>
              </a:defRPr>
            </a:lvl2pPr>
            <a:lvl3pPr>
              <a:defRPr sz="2000">
                <a:latin typeface="Tahoma" pitchFamily="34" charset="0"/>
                <a:ea typeface="Tahoma" pitchFamily="34" charset="0"/>
                <a:cs typeface="Tahoma" pitchFamily="34" charset="0"/>
              </a:defRPr>
            </a:lvl3pPr>
            <a:lvl4pPr>
              <a:defRPr sz="1800">
                <a:latin typeface="Tahoma" pitchFamily="34" charset="0"/>
                <a:ea typeface="Tahoma" pitchFamily="34" charset="0"/>
                <a:cs typeface="Tahoma" pitchFamily="34" charset="0"/>
              </a:defRPr>
            </a:lvl4pPr>
            <a:lvl5pPr>
              <a:defRPr sz="1600">
                <a:latin typeface="Tahoma" pitchFamily="34" charset="0"/>
                <a:ea typeface="Tahoma" pitchFamily="34" charset="0"/>
                <a:cs typeface="Tahoma"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5"/>
          <p:cNvSpPr>
            <a:spLocks noGrp="1" noChangeArrowheads="1"/>
          </p:cNvSpPr>
          <p:nvPr>
            <p:ph type="ftr" sz="quarter" idx="10"/>
          </p:nvPr>
        </p:nvSpPr>
        <p:spPr>
          <a:ln/>
        </p:spPr>
        <p:txBody>
          <a:bodyPr/>
          <a:lstStyle>
            <a:lvl1pPr>
              <a:defRPr/>
            </a:lvl1pPr>
          </a:lstStyle>
          <a:p>
            <a:pPr>
              <a:defRPr/>
            </a:pPr>
            <a:r>
              <a:rPr lang="en-US" smtClean="0"/>
              <a:t>ASME S&amp;C Training Module B9 Conformity Assessment Programs</a:t>
            </a:r>
            <a:endParaRPr lang="en-US"/>
          </a:p>
        </p:txBody>
      </p:sp>
      <p:sp>
        <p:nvSpPr>
          <p:cNvPr id="5" name="Rectangle 6"/>
          <p:cNvSpPr>
            <a:spLocks noGrp="1" noChangeArrowheads="1"/>
          </p:cNvSpPr>
          <p:nvPr>
            <p:ph type="sldNum" sz="quarter" idx="11"/>
          </p:nvPr>
        </p:nvSpPr>
        <p:spPr>
          <a:ln/>
        </p:spPr>
        <p:txBody>
          <a:bodyPr/>
          <a:lstStyle>
            <a:lvl1pPr>
              <a:defRPr/>
            </a:lvl1pPr>
          </a:lstStyle>
          <a:p>
            <a:pPr>
              <a:defRPr/>
            </a:pPr>
            <a:fld id="{3C6A132E-EB8C-4C83-9FCF-EB37A26D3633}" type="slidenum">
              <a:rPr lang="en-US" smtClean="0"/>
              <a:pPr>
                <a:defRPr/>
              </a:pPr>
              <a:t>‹#›</a:t>
            </a:fld>
            <a:endParaRPr lang="en-US"/>
          </a:p>
        </p:txBody>
      </p:sp>
    </p:spTree>
    <p:extLst>
      <p:ext uri="{BB962C8B-B14F-4D97-AF65-F5344CB8AC3E}">
        <p14:creationId xmlns:p14="http://schemas.microsoft.com/office/powerpoint/2010/main" val="1210206418"/>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atin typeface="Tahoma" pitchFamily="34" charset="0"/>
                <a:ea typeface="Tahoma" pitchFamily="34" charset="0"/>
                <a:cs typeface="Tahoma" pitchFamily="34" charset="0"/>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5"/>
          <p:cNvSpPr>
            <a:spLocks noGrp="1" noChangeArrowheads="1"/>
          </p:cNvSpPr>
          <p:nvPr>
            <p:ph type="ftr" sz="quarter" idx="10"/>
          </p:nvPr>
        </p:nvSpPr>
        <p:spPr>
          <a:ln/>
        </p:spPr>
        <p:txBody>
          <a:bodyPr/>
          <a:lstStyle>
            <a:lvl1pPr algn="ctr">
              <a:defRPr/>
            </a:lvl1pPr>
          </a:lstStyle>
          <a:p>
            <a:pPr>
              <a:defRPr/>
            </a:pPr>
            <a:r>
              <a:rPr lang="en-US" smtClean="0"/>
              <a:t>ASME S&amp;C Training Module B9 Conformity Assessment Programs</a:t>
            </a:r>
            <a:endParaRPr lang="en-US"/>
          </a:p>
        </p:txBody>
      </p:sp>
      <p:sp>
        <p:nvSpPr>
          <p:cNvPr id="5" name="Rectangle 6"/>
          <p:cNvSpPr>
            <a:spLocks noGrp="1" noChangeArrowheads="1"/>
          </p:cNvSpPr>
          <p:nvPr>
            <p:ph type="sldNum" sz="quarter" idx="11"/>
          </p:nvPr>
        </p:nvSpPr>
        <p:spPr>
          <a:ln/>
        </p:spPr>
        <p:txBody>
          <a:bodyPr/>
          <a:lstStyle>
            <a:lvl1pPr>
              <a:defRPr/>
            </a:lvl1pPr>
          </a:lstStyle>
          <a:p>
            <a:pPr>
              <a:defRPr/>
            </a:pPr>
            <a:fld id="{B71F399D-5701-4BFA-BF5D-EB21879395CB}" type="slidenum">
              <a:rPr lang="en-US" smtClean="0"/>
              <a:pPr>
                <a:defRPr/>
              </a:pPr>
              <a:t>‹#›</a:t>
            </a:fld>
            <a:endParaRPr lang="en-US"/>
          </a:p>
        </p:txBody>
      </p:sp>
    </p:spTree>
    <p:extLst>
      <p:ext uri="{BB962C8B-B14F-4D97-AF65-F5344CB8AC3E}">
        <p14:creationId xmlns:p14="http://schemas.microsoft.com/office/powerpoint/2010/main" val="3768426867"/>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Tahoma" pitchFamily="34" charset="0"/>
                <a:ea typeface="Tahoma" pitchFamily="34" charset="0"/>
                <a:cs typeface="Tahoma" pitchFamily="34" charset="0"/>
              </a:defRPr>
            </a:lvl1pPr>
          </a:lstStyle>
          <a:p>
            <a:r>
              <a:rPr lang="en-US" dirty="0" smtClean="0"/>
              <a:t>Click to edit Master title style</a:t>
            </a:r>
            <a:endParaRPr lang="en-US" dirty="0"/>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ftr" sz="quarter" idx="10"/>
          </p:nvPr>
        </p:nvSpPr>
        <p:spPr>
          <a:ln/>
        </p:spPr>
        <p:txBody>
          <a:bodyPr/>
          <a:lstStyle>
            <a:lvl1pPr>
              <a:defRPr/>
            </a:lvl1pPr>
          </a:lstStyle>
          <a:p>
            <a:pPr>
              <a:defRPr/>
            </a:pPr>
            <a:r>
              <a:rPr lang="en-US" smtClean="0"/>
              <a:t>ASME S&amp;C Training Module B9 Conformity Assessment Programs</a:t>
            </a:r>
            <a:endParaRPr lang="en-US"/>
          </a:p>
        </p:txBody>
      </p:sp>
      <p:sp>
        <p:nvSpPr>
          <p:cNvPr id="6" name="Rectangle 6"/>
          <p:cNvSpPr>
            <a:spLocks noGrp="1" noChangeArrowheads="1"/>
          </p:cNvSpPr>
          <p:nvPr>
            <p:ph type="sldNum" sz="quarter" idx="11"/>
          </p:nvPr>
        </p:nvSpPr>
        <p:spPr>
          <a:ln/>
        </p:spPr>
        <p:txBody>
          <a:bodyPr/>
          <a:lstStyle>
            <a:lvl1pPr>
              <a:defRPr/>
            </a:lvl1pPr>
          </a:lstStyle>
          <a:p>
            <a:pPr>
              <a:defRPr/>
            </a:pPr>
            <a:fld id="{95608ED2-314D-4396-AD14-D563B38801B9}" type="slidenum">
              <a:rPr lang="en-US" smtClean="0"/>
              <a:pPr>
                <a:defRPr/>
              </a:pPr>
              <a:t>‹#›</a:t>
            </a:fld>
            <a:endParaRPr lang="en-US"/>
          </a:p>
        </p:txBody>
      </p:sp>
    </p:spTree>
    <p:extLst>
      <p:ext uri="{BB962C8B-B14F-4D97-AF65-F5344CB8AC3E}">
        <p14:creationId xmlns:p14="http://schemas.microsoft.com/office/powerpoint/2010/main" val="782553349"/>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Tahoma" pitchFamily="34" charset="0"/>
                <a:ea typeface="Tahoma" pitchFamily="34" charset="0"/>
                <a:cs typeface="Tahoma" pitchFamily="34" charset="0"/>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5"/>
          <p:cNvSpPr>
            <a:spLocks noGrp="1" noChangeArrowheads="1"/>
          </p:cNvSpPr>
          <p:nvPr>
            <p:ph type="ftr" sz="quarter" idx="10"/>
          </p:nvPr>
        </p:nvSpPr>
        <p:spPr>
          <a:ln/>
        </p:spPr>
        <p:txBody>
          <a:bodyPr/>
          <a:lstStyle>
            <a:lvl1pPr>
              <a:defRPr/>
            </a:lvl1pPr>
          </a:lstStyle>
          <a:p>
            <a:pPr>
              <a:defRPr/>
            </a:pPr>
            <a:r>
              <a:rPr lang="en-US" smtClean="0"/>
              <a:t>ASME S&amp;C Training Module B9 Conformity Assessment Programs</a:t>
            </a:r>
            <a:endParaRPr lang="en-US"/>
          </a:p>
        </p:txBody>
      </p:sp>
      <p:sp>
        <p:nvSpPr>
          <p:cNvPr id="8" name="Rectangle 6"/>
          <p:cNvSpPr>
            <a:spLocks noGrp="1" noChangeArrowheads="1"/>
          </p:cNvSpPr>
          <p:nvPr>
            <p:ph type="sldNum" sz="quarter" idx="11"/>
          </p:nvPr>
        </p:nvSpPr>
        <p:spPr>
          <a:ln/>
        </p:spPr>
        <p:txBody>
          <a:bodyPr/>
          <a:lstStyle>
            <a:lvl1pPr>
              <a:defRPr/>
            </a:lvl1pPr>
          </a:lstStyle>
          <a:p>
            <a:pPr>
              <a:defRPr/>
            </a:pPr>
            <a:fld id="{FB1D7024-14D5-418C-8A28-E35CCEB3A775}" type="slidenum">
              <a:rPr lang="en-US" smtClean="0"/>
              <a:pPr>
                <a:defRPr/>
              </a:pPr>
              <a:t>‹#›</a:t>
            </a:fld>
            <a:endParaRPr lang="en-US"/>
          </a:p>
        </p:txBody>
      </p:sp>
    </p:spTree>
    <p:extLst>
      <p:ext uri="{BB962C8B-B14F-4D97-AF65-F5344CB8AC3E}">
        <p14:creationId xmlns:p14="http://schemas.microsoft.com/office/powerpoint/2010/main" val="2384724320"/>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Tahoma" pitchFamily="34" charset="0"/>
                <a:ea typeface="Tahoma" pitchFamily="34" charset="0"/>
                <a:cs typeface="Tahoma" pitchFamily="34" charset="0"/>
              </a:defRPr>
            </a:lvl1pPr>
          </a:lstStyle>
          <a:p>
            <a:r>
              <a:rPr lang="en-US" dirty="0" smtClean="0"/>
              <a:t>Click to edit Master title style</a:t>
            </a:r>
            <a:endParaRPr lang="en-US" dirty="0"/>
          </a:p>
        </p:txBody>
      </p:sp>
      <p:sp>
        <p:nvSpPr>
          <p:cNvPr id="3" name="Rectangle 5"/>
          <p:cNvSpPr>
            <a:spLocks noGrp="1" noChangeArrowheads="1"/>
          </p:cNvSpPr>
          <p:nvPr>
            <p:ph type="ftr" sz="quarter" idx="10"/>
          </p:nvPr>
        </p:nvSpPr>
        <p:spPr>
          <a:ln/>
        </p:spPr>
        <p:txBody>
          <a:bodyPr/>
          <a:lstStyle>
            <a:lvl1pPr>
              <a:defRPr/>
            </a:lvl1pPr>
          </a:lstStyle>
          <a:p>
            <a:pPr>
              <a:defRPr/>
            </a:pPr>
            <a:r>
              <a:rPr lang="en-US" smtClean="0"/>
              <a:t>ASME S&amp;C Training Module B9 Conformity Assessment Programs</a:t>
            </a:r>
            <a:endParaRPr lang="en-US"/>
          </a:p>
        </p:txBody>
      </p:sp>
      <p:sp>
        <p:nvSpPr>
          <p:cNvPr id="4" name="Rectangle 6"/>
          <p:cNvSpPr>
            <a:spLocks noGrp="1" noChangeArrowheads="1"/>
          </p:cNvSpPr>
          <p:nvPr>
            <p:ph type="sldNum" sz="quarter" idx="11"/>
          </p:nvPr>
        </p:nvSpPr>
        <p:spPr>
          <a:ln/>
        </p:spPr>
        <p:txBody>
          <a:bodyPr/>
          <a:lstStyle>
            <a:lvl1pPr>
              <a:defRPr/>
            </a:lvl1pPr>
          </a:lstStyle>
          <a:p>
            <a:pPr>
              <a:defRPr/>
            </a:pPr>
            <a:fld id="{35F35671-6492-4E3E-AF94-B1B530C1F1FF}" type="slidenum">
              <a:rPr lang="en-US" smtClean="0"/>
              <a:pPr>
                <a:defRPr/>
              </a:pPr>
              <a:t>‹#›</a:t>
            </a:fld>
            <a:endParaRPr lang="en-US"/>
          </a:p>
        </p:txBody>
      </p:sp>
    </p:spTree>
    <p:extLst>
      <p:ext uri="{BB962C8B-B14F-4D97-AF65-F5344CB8AC3E}">
        <p14:creationId xmlns:p14="http://schemas.microsoft.com/office/powerpoint/2010/main" val="3239312041"/>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pPr>
              <a:defRPr/>
            </a:pPr>
            <a:r>
              <a:rPr lang="en-US" smtClean="0"/>
              <a:t>ASME S&amp;C Training Module B9 Conformity Assessment Programs</a:t>
            </a:r>
            <a:endParaRPr lang="en-US"/>
          </a:p>
        </p:txBody>
      </p:sp>
      <p:sp>
        <p:nvSpPr>
          <p:cNvPr id="3" name="Rectangle 6"/>
          <p:cNvSpPr>
            <a:spLocks noGrp="1" noChangeArrowheads="1"/>
          </p:cNvSpPr>
          <p:nvPr>
            <p:ph type="sldNum" sz="quarter" idx="11"/>
          </p:nvPr>
        </p:nvSpPr>
        <p:spPr>
          <a:ln/>
        </p:spPr>
        <p:txBody>
          <a:bodyPr/>
          <a:lstStyle>
            <a:lvl1pPr>
              <a:defRPr/>
            </a:lvl1pPr>
          </a:lstStyle>
          <a:p>
            <a:pPr>
              <a:defRPr/>
            </a:pPr>
            <a:fld id="{78084D6F-7BDC-4C14-B62A-03C849C03CF2}" type="slidenum">
              <a:rPr lang="en-US" smtClean="0"/>
              <a:pPr>
                <a:defRPr/>
              </a:pPr>
              <a:t>‹#›</a:t>
            </a:fld>
            <a:endParaRPr lang="en-US"/>
          </a:p>
        </p:txBody>
      </p:sp>
    </p:spTree>
    <p:extLst>
      <p:ext uri="{BB962C8B-B14F-4D97-AF65-F5344CB8AC3E}">
        <p14:creationId xmlns:p14="http://schemas.microsoft.com/office/powerpoint/2010/main" val="3844183057"/>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ftr" sz="quarter" idx="10"/>
          </p:nvPr>
        </p:nvSpPr>
        <p:spPr>
          <a:ln/>
        </p:spPr>
        <p:txBody>
          <a:bodyPr/>
          <a:lstStyle>
            <a:lvl1pPr>
              <a:defRPr/>
            </a:lvl1pPr>
          </a:lstStyle>
          <a:p>
            <a:pPr>
              <a:defRPr/>
            </a:pPr>
            <a:r>
              <a:rPr lang="en-US" smtClean="0"/>
              <a:t>ASME S&amp;C Training Module B9 Conformity Assessment Programs</a:t>
            </a:r>
            <a:endParaRPr lang="en-US"/>
          </a:p>
        </p:txBody>
      </p:sp>
      <p:sp>
        <p:nvSpPr>
          <p:cNvPr id="6" name="Rectangle 6"/>
          <p:cNvSpPr>
            <a:spLocks noGrp="1" noChangeArrowheads="1"/>
          </p:cNvSpPr>
          <p:nvPr>
            <p:ph type="sldNum" sz="quarter" idx="11"/>
          </p:nvPr>
        </p:nvSpPr>
        <p:spPr>
          <a:ln/>
        </p:spPr>
        <p:txBody>
          <a:bodyPr/>
          <a:lstStyle>
            <a:lvl1pPr>
              <a:defRPr/>
            </a:lvl1pPr>
          </a:lstStyle>
          <a:p>
            <a:pPr>
              <a:defRPr/>
            </a:pPr>
            <a:fld id="{C94F7B5C-10BE-43D0-8F04-700C916FC2D6}" type="slidenum">
              <a:rPr lang="en-US" smtClean="0"/>
              <a:pPr>
                <a:defRPr/>
              </a:pPr>
              <a:t>‹#›</a:t>
            </a:fld>
            <a:endParaRPr lang="en-US"/>
          </a:p>
        </p:txBody>
      </p:sp>
    </p:spTree>
    <p:extLst>
      <p:ext uri="{BB962C8B-B14F-4D97-AF65-F5344CB8AC3E}">
        <p14:creationId xmlns:p14="http://schemas.microsoft.com/office/powerpoint/2010/main" val="141779210"/>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ftr" sz="quarter" idx="10"/>
          </p:nvPr>
        </p:nvSpPr>
        <p:spPr>
          <a:ln/>
        </p:spPr>
        <p:txBody>
          <a:bodyPr/>
          <a:lstStyle>
            <a:lvl1pPr>
              <a:defRPr/>
            </a:lvl1pPr>
          </a:lstStyle>
          <a:p>
            <a:pPr>
              <a:defRPr/>
            </a:pPr>
            <a:r>
              <a:rPr lang="en-US" smtClean="0"/>
              <a:t>ASME S&amp;C Training Module B9 Conformity Assessment Programs</a:t>
            </a:r>
            <a:endParaRPr lang="en-US"/>
          </a:p>
        </p:txBody>
      </p:sp>
      <p:sp>
        <p:nvSpPr>
          <p:cNvPr id="6" name="Rectangle 6"/>
          <p:cNvSpPr>
            <a:spLocks noGrp="1" noChangeArrowheads="1"/>
          </p:cNvSpPr>
          <p:nvPr>
            <p:ph type="sldNum" sz="quarter" idx="11"/>
          </p:nvPr>
        </p:nvSpPr>
        <p:spPr>
          <a:ln/>
        </p:spPr>
        <p:txBody>
          <a:bodyPr/>
          <a:lstStyle>
            <a:lvl1pPr>
              <a:defRPr/>
            </a:lvl1pPr>
          </a:lstStyle>
          <a:p>
            <a:pPr>
              <a:defRPr/>
            </a:pPr>
            <a:fld id="{79A290D8-FC72-49D6-BB89-980BAE6E9A6F}" type="slidenum">
              <a:rPr lang="en-US" smtClean="0"/>
              <a:pPr>
                <a:defRPr/>
              </a:pPr>
              <a:t>‹#›</a:t>
            </a:fld>
            <a:endParaRPr lang="en-US"/>
          </a:p>
        </p:txBody>
      </p:sp>
    </p:spTree>
    <p:extLst>
      <p:ext uri="{BB962C8B-B14F-4D97-AF65-F5344CB8AC3E}">
        <p14:creationId xmlns:p14="http://schemas.microsoft.com/office/powerpoint/2010/main" val="2285424531"/>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ags" Target="../tags/tag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342900"/>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dirty="0"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100805" name="Rectangle 5"/>
          <p:cNvSpPr>
            <a:spLocks noGrp="1" noChangeArrowheads="1"/>
          </p:cNvSpPr>
          <p:nvPr>
            <p:ph type="ftr" sz="quarter" idx="3"/>
          </p:nvPr>
        </p:nvSpPr>
        <p:spPr bwMode="auto">
          <a:xfrm>
            <a:off x="1397000" y="6245225"/>
            <a:ext cx="60960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200">
                <a:solidFill>
                  <a:srgbClr val="003399"/>
                </a:solidFill>
                <a:latin typeface="Tahoma" pitchFamily="34" charset="0"/>
                <a:ea typeface="Tahoma" pitchFamily="34" charset="0"/>
                <a:cs typeface="Tahoma" pitchFamily="34" charset="0"/>
              </a:defRPr>
            </a:lvl1pPr>
          </a:lstStyle>
          <a:p>
            <a:pPr>
              <a:defRPr/>
            </a:pPr>
            <a:r>
              <a:rPr lang="en-US" dirty="0" smtClean="0"/>
              <a:t>ASME S&amp;C Training Module B9 Conformity Assessment Programs</a:t>
            </a:r>
            <a:endParaRPr lang="en-US" dirty="0"/>
          </a:p>
        </p:txBody>
      </p:sp>
      <p:sp>
        <p:nvSpPr>
          <p:cNvPr id="1100806" name="Rectangle 6"/>
          <p:cNvSpPr>
            <a:spLocks noGrp="1" noChangeArrowheads="1"/>
          </p:cNvSpPr>
          <p:nvPr>
            <p:ph type="sldNum" sz="quarter" idx="4"/>
          </p:nvPr>
        </p:nvSpPr>
        <p:spPr bwMode="auto">
          <a:xfrm>
            <a:off x="787400" y="6245225"/>
            <a:ext cx="431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0" hangingPunct="0">
              <a:defRPr sz="1200">
                <a:solidFill>
                  <a:srgbClr val="003399"/>
                </a:solidFill>
                <a:latin typeface="+mn-lt"/>
              </a:defRPr>
            </a:lvl1pPr>
          </a:lstStyle>
          <a:p>
            <a:pPr>
              <a:defRPr/>
            </a:pPr>
            <a:fld id="{33E29406-8287-4196-8531-13D983FD85DE}" type="slidenum">
              <a:rPr lang="en-US" smtClean="0"/>
              <a:pPr>
                <a:defRPr/>
              </a:pPr>
              <a:t>‹#›</a:t>
            </a:fld>
            <a:endParaRPr lang="en-US"/>
          </a:p>
        </p:txBody>
      </p:sp>
      <p:pic>
        <p:nvPicPr>
          <p:cNvPr id="1030" name="Picture 7" descr="Picture2"/>
          <p:cNvPicPr>
            <a:picLocks noChangeAspect="1" noChangeArrowheads="1"/>
          </p:cNvPicPr>
          <p:nvPr>
            <p:custDataLst>
              <p:tags r:id="rId14"/>
            </p:custDataLst>
          </p:nvPr>
        </p:nvPicPr>
        <p:blipFill>
          <a:blip r:embed="rId15" cstate="email">
            <a:extLst>
              <a:ext uri="{28A0092B-C50C-407E-A947-70E740481C1C}">
                <a14:useLocalDpi xmlns:a14="http://schemas.microsoft.com/office/drawing/2010/main"/>
              </a:ext>
            </a:extLst>
          </a:blip>
          <a:srcRect/>
          <a:stretch>
            <a:fillRect/>
          </a:stretch>
        </p:blipFill>
        <p:spPr bwMode="auto">
          <a:xfrm>
            <a:off x="7888288" y="6242050"/>
            <a:ext cx="798512" cy="479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1" name="Line 8"/>
          <p:cNvSpPr>
            <a:spLocks noChangeShapeType="1"/>
          </p:cNvSpPr>
          <p:nvPr/>
        </p:nvSpPr>
        <p:spPr bwMode="auto">
          <a:xfrm>
            <a:off x="457200" y="6126163"/>
            <a:ext cx="8229600" cy="0"/>
          </a:xfrm>
          <a:prstGeom prst="line">
            <a:avLst/>
          </a:prstGeom>
          <a:noFill/>
          <a:ln w="9525">
            <a:solidFill>
              <a:srgbClr val="0066CC"/>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endParaRPr lang="en-US" sz="1800" dirty="0">
              <a:solidFill>
                <a:srgbClr val="000000"/>
              </a:solidFill>
              <a:latin typeface="Arial" charset="0"/>
            </a:endParaRPr>
          </a:p>
        </p:txBody>
      </p:sp>
      <p:sp>
        <p:nvSpPr>
          <p:cNvPr id="1032" name="Rectangle 9"/>
          <p:cNvSpPr>
            <a:spLocks noChangeArrowheads="1"/>
          </p:cNvSpPr>
          <p:nvPr/>
        </p:nvSpPr>
        <p:spPr bwMode="auto">
          <a:xfrm>
            <a:off x="3937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US" sz="1200" dirty="0">
                <a:solidFill>
                  <a:srgbClr val="003399"/>
                </a:solidFill>
                <a:latin typeface="Tahoma" pitchFamily="34" charset="0"/>
              </a:rPr>
              <a:t>Page</a:t>
            </a:r>
          </a:p>
        </p:txBody>
      </p:sp>
      <p:sp>
        <p:nvSpPr>
          <p:cNvPr id="9" name="TextBox 8"/>
          <p:cNvSpPr txBox="1">
            <a:spLocks noChangeArrowheads="1"/>
          </p:cNvSpPr>
          <p:nvPr/>
        </p:nvSpPr>
        <p:spPr bwMode="auto">
          <a:xfrm>
            <a:off x="311150" y="6481763"/>
            <a:ext cx="1039067" cy="2616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r>
              <a:rPr lang="en-US" sz="1100" dirty="0" smtClean="0">
                <a:solidFill>
                  <a:srgbClr val="004D9A"/>
                </a:solidFill>
              </a:rPr>
              <a:t> </a:t>
            </a:r>
            <a:r>
              <a:rPr lang="en-US" sz="1100" dirty="0" smtClean="0">
                <a:solidFill>
                  <a:srgbClr val="000099"/>
                </a:solidFill>
                <a:sym typeface="Symbol" pitchFamily="18" charset="2"/>
              </a:rPr>
              <a:t></a:t>
            </a:r>
            <a:r>
              <a:rPr lang="en-US" sz="1100" dirty="0" smtClean="0">
                <a:solidFill>
                  <a:srgbClr val="000099"/>
                </a:solidFill>
                <a:latin typeface="Tahoma" pitchFamily="34" charset="0"/>
              </a:rPr>
              <a:t>ASME </a:t>
            </a:r>
            <a:r>
              <a:rPr lang="en-US" sz="1100" dirty="0" smtClean="0">
                <a:solidFill>
                  <a:srgbClr val="000099"/>
                </a:solidFill>
                <a:latin typeface="Tahoma" pitchFamily="34" charset="0"/>
                <a:sym typeface="Symbol" pitchFamily="18" charset="2"/>
              </a:rPr>
              <a:t>2015</a:t>
            </a:r>
            <a:endParaRPr lang="en-US" sz="1100" dirty="0" smtClean="0">
              <a:solidFill>
                <a:srgbClr val="000099"/>
              </a:solidFill>
              <a:latin typeface="Tahoma" pitchFamily="34" charset="0"/>
            </a:endParaRPr>
          </a:p>
        </p:txBody>
      </p:sp>
    </p:spTree>
    <p:extLst>
      <p:ext uri="{BB962C8B-B14F-4D97-AF65-F5344CB8AC3E}">
        <p14:creationId xmlns:p14="http://schemas.microsoft.com/office/powerpoint/2010/main" val="361262930"/>
      </p:ext>
    </p:extLst>
  </p:cSld>
  <p:clrMap bg1="lt1" tx1="dk1" bg2="lt2" tx2="dk2" accent1="accent1" accent2="accent2" accent3="accent3" accent4="accent4" accent5="accent5" accent6="accent6" hlink="hlink" folHlink="folHlink"/>
  <p:sldLayoutIdLst>
    <p:sldLayoutId id="2147483715" r:id="rId1"/>
    <p:sldLayoutId id="2147483716" r:id="rId2"/>
    <p:sldLayoutId id="2147483717" r:id="rId3"/>
    <p:sldLayoutId id="2147483718" r:id="rId4"/>
    <p:sldLayoutId id="2147483719" r:id="rId5"/>
    <p:sldLayoutId id="2147483720" r:id="rId6"/>
    <p:sldLayoutId id="2147483721" r:id="rId7"/>
    <p:sldLayoutId id="2147483722" r:id="rId8"/>
    <p:sldLayoutId id="2147483723" r:id="rId9"/>
    <p:sldLayoutId id="2147483724" r:id="rId10"/>
    <p:sldLayoutId id="2147483725" r:id="rId11"/>
    <p:sldLayoutId id="2147483727" r:id="rId12"/>
  </p:sldLayoutIdLst>
  <p:timing>
    <p:tnLst>
      <p:par>
        <p:cTn id="1" dur="indefinite" restart="never" nodeType="tmRoot"/>
      </p:par>
    </p:tnLst>
  </p:timing>
  <p:hf hdr="0" dt="0"/>
  <p:txStyles>
    <p:titleStyle>
      <a:lvl1pPr algn="ctr" rtl="0" eaLnBrk="1" fontAlgn="base" hangingPunct="1">
        <a:spcBef>
          <a:spcPct val="0"/>
        </a:spcBef>
        <a:spcAft>
          <a:spcPct val="0"/>
        </a:spcAft>
        <a:defRPr sz="3600">
          <a:solidFill>
            <a:srgbClr val="003399"/>
          </a:solidFill>
          <a:latin typeface="Tahoma" pitchFamily="34" charset="0"/>
          <a:ea typeface="Tahoma" pitchFamily="34" charset="0"/>
          <a:cs typeface="Tahoma" pitchFamily="34" charset="0"/>
        </a:defRPr>
      </a:lvl1pPr>
      <a:lvl2pPr algn="ctr" rtl="0" eaLnBrk="1" fontAlgn="base" hangingPunct="1">
        <a:spcBef>
          <a:spcPct val="0"/>
        </a:spcBef>
        <a:spcAft>
          <a:spcPct val="0"/>
        </a:spcAft>
        <a:defRPr sz="3600">
          <a:solidFill>
            <a:srgbClr val="003399"/>
          </a:solidFill>
          <a:latin typeface="Tahoma" pitchFamily="34" charset="0"/>
        </a:defRPr>
      </a:lvl2pPr>
      <a:lvl3pPr algn="ctr" rtl="0" eaLnBrk="1" fontAlgn="base" hangingPunct="1">
        <a:spcBef>
          <a:spcPct val="0"/>
        </a:spcBef>
        <a:spcAft>
          <a:spcPct val="0"/>
        </a:spcAft>
        <a:defRPr sz="3600">
          <a:solidFill>
            <a:srgbClr val="003399"/>
          </a:solidFill>
          <a:latin typeface="Tahoma" pitchFamily="34" charset="0"/>
        </a:defRPr>
      </a:lvl3pPr>
      <a:lvl4pPr algn="ctr" rtl="0" eaLnBrk="1" fontAlgn="base" hangingPunct="1">
        <a:spcBef>
          <a:spcPct val="0"/>
        </a:spcBef>
        <a:spcAft>
          <a:spcPct val="0"/>
        </a:spcAft>
        <a:defRPr sz="3600">
          <a:solidFill>
            <a:srgbClr val="003399"/>
          </a:solidFill>
          <a:latin typeface="Tahoma" pitchFamily="34" charset="0"/>
        </a:defRPr>
      </a:lvl4pPr>
      <a:lvl5pPr algn="ctr" rtl="0" eaLnBrk="1" fontAlgn="base" hangingPunct="1">
        <a:spcBef>
          <a:spcPct val="0"/>
        </a:spcBef>
        <a:spcAft>
          <a:spcPct val="0"/>
        </a:spcAft>
        <a:defRPr sz="3600">
          <a:solidFill>
            <a:srgbClr val="003399"/>
          </a:solidFill>
          <a:latin typeface="Tahoma" pitchFamily="34" charset="0"/>
        </a:defRPr>
      </a:lvl5pPr>
      <a:lvl6pPr marL="457200" algn="ctr" rtl="0" eaLnBrk="1" fontAlgn="base" hangingPunct="1">
        <a:spcBef>
          <a:spcPct val="0"/>
        </a:spcBef>
        <a:spcAft>
          <a:spcPct val="0"/>
        </a:spcAft>
        <a:defRPr sz="3600">
          <a:solidFill>
            <a:srgbClr val="003399"/>
          </a:solidFill>
          <a:latin typeface="Tahoma" pitchFamily="34" charset="0"/>
        </a:defRPr>
      </a:lvl6pPr>
      <a:lvl7pPr marL="914400" algn="ctr" rtl="0" eaLnBrk="1" fontAlgn="base" hangingPunct="1">
        <a:spcBef>
          <a:spcPct val="0"/>
        </a:spcBef>
        <a:spcAft>
          <a:spcPct val="0"/>
        </a:spcAft>
        <a:defRPr sz="3600">
          <a:solidFill>
            <a:srgbClr val="003399"/>
          </a:solidFill>
          <a:latin typeface="Tahoma" pitchFamily="34" charset="0"/>
        </a:defRPr>
      </a:lvl7pPr>
      <a:lvl8pPr marL="1371600" algn="ctr" rtl="0" eaLnBrk="1" fontAlgn="base" hangingPunct="1">
        <a:spcBef>
          <a:spcPct val="0"/>
        </a:spcBef>
        <a:spcAft>
          <a:spcPct val="0"/>
        </a:spcAft>
        <a:defRPr sz="3600">
          <a:solidFill>
            <a:srgbClr val="003399"/>
          </a:solidFill>
          <a:latin typeface="Tahoma" pitchFamily="34" charset="0"/>
        </a:defRPr>
      </a:lvl8pPr>
      <a:lvl9pPr marL="1828800" algn="ctr" rtl="0" eaLnBrk="1" fontAlgn="base" hangingPunct="1">
        <a:spcBef>
          <a:spcPct val="0"/>
        </a:spcBef>
        <a:spcAft>
          <a:spcPct val="0"/>
        </a:spcAft>
        <a:defRPr sz="3600">
          <a:solidFill>
            <a:srgbClr val="003399"/>
          </a:solidFill>
          <a:latin typeface="Tahoma" pitchFamily="34" charset="0"/>
        </a:defRPr>
      </a:lvl9pPr>
    </p:titleStyle>
    <p:bodyStyle>
      <a:lvl1pPr marL="342900" indent="-342900" algn="l" rtl="0" eaLnBrk="1" fontAlgn="base" hangingPunct="1">
        <a:spcBef>
          <a:spcPct val="20000"/>
        </a:spcBef>
        <a:spcAft>
          <a:spcPct val="0"/>
        </a:spcAft>
        <a:buChar char="•"/>
        <a:defRPr sz="2400">
          <a:solidFill>
            <a:srgbClr val="003399"/>
          </a:solidFill>
          <a:latin typeface="Tahoma" pitchFamily="34" charset="0"/>
          <a:ea typeface="Tahoma" pitchFamily="34" charset="0"/>
          <a:cs typeface="Tahoma" pitchFamily="34" charset="0"/>
        </a:defRPr>
      </a:lvl1pPr>
      <a:lvl2pPr marL="742950" indent="-285750" algn="l" rtl="0" eaLnBrk="1" fontAlgn="base" hangingPunct="1">
        <a:spcBef>
          <a:spcPct val="20000"/>
        </a:spcBef>
        <a:spcAft>
          <a:spcPct val="0"/>
        </a:spcAft>
        <a:buChar char="–"/>
        <a:defRPr sz="2200">
          <a:solidFill>
            <a:srgbClr val="003399"/>
          </a:solidFill>
          <a:latin typeface="Tahoma" pitchFamily="34" charset="0"/>
          <a:ea typeface="Tahoma" pitchFamily="34" charset="0"/>
          <a:cs typeface="Tahoma" pitchFamily="34" charset="0"/>
        </a:defRPr>
      </a:lvl2pPr>
      <a:lvl3pPr marL="1143000" indent="-228600" algn="l" rtl="0" eaLnBrk="1" fontAlgn="base" hangingPunct="1">
        <a:spcBef>
          <a:spcPct val="20000"/>
        </a:spcBef>
        <a:spcAft>
          <a:spcPct val="0"/>
        </a:spcAft>
        <a:buChar char="•"/>
        <a:defRPr sz="2000">
          <a:solidFill>
            <a:srgbClr val="003399"/>
          </a:solidFill>
          <a:latin typeface="Tahoma" pitchFamily="34" charset="0"/>
          <a:ea typeface="Tahoma" pitchFamily="34" charset="0"/>
          <a:cs typeface="Tahoma" pitchFamily="34" charset="0"/>
        </a:defRPr>
      </a:lvl3pPr>
      <a:lvl4pPr marL="1600200" indent="-228600" algn="l" rtl="0" eaLnBrk="1" fontAlgn="base" hangingPunct="1">
        <a:spcBef>
          <a:spcPct val="20000"/>
        </a:spcBef>
        <a:spcAft>
          <a:spcPct val="0"/>
        </a:spcAft>
        <a:buChar char="–"/>
        <a:defRPr sz="1800">
          <a:solidFill>
            <a:srgbClr val="003399"/>
          </a:solidFill>
          <a:latin typeface="Tahoma" pitchFamily="34" charset="0"/>
          <a:ea typeface="Tahoma" pitchFamily="34" charset="0"/>
          <a:cs typeface="Tahoma" pitchFamily="34" charset="0"/>
        </a:defRPr>
      </a:lvl4pPr>
      <a:lvl5pPr marL="2057400" indent="-228600" algn="l" rtl="0" eaLnBrk="1" fontAlgn="base" hangingPunct="1">
        <a:spcBef>
          <a:spcPct val="20000"/>
        </a:spcBef>
        <a:spcAft>
          <a:spcPct val="0"/>
        </a:spcAft>
        <a:buChar char="»"/>
        <a:defRPr sz="1600">
          <a:solidFill>
            <a:srgbClr val="003399"/>
          </a:solidFill>
          <a:latin typeface="Tahoma" pitchFamily="34" charset="0"/>
          <a:ea typeface="Tahoma" pitchFamily="34" charset="0"/>
          <a:cs typeface="Tahoma" pitchFamily="34" charset="0"/>
        </a:defRPr>
      </a:lvl5pPr>
      <a:lvl6pPr marL="2514600" indent="-228600" algn="l" rtl="0" eaLnBrk="1" fontAlgn="base" hangingPunct="1">
        <a:spcBef>
          <a:spcPct val="20000"/>
        </a:spcBef>
        <a:spcAft>
          <a:spcPct val="0"/>
        </a:spcAft>
        <a:buChar char="»"/>
        <a:defRPr sz="2000">
          <a:solidFill>
            <a:srgbClr val="003399"/>
          </a:solidFill>
          <a:latin typeface="+mn-lt"/>
        </a:defRPr>
      </a:lvl6pPr>
      <a:lvl7pPr marL="2971800" indent="-228600" algn="l" rtl="0" eaLnBrk="1" fontAlgn="base" hangingPunct="1">
        <a:spcBef>
          <a:spcPct val="20000"/>
        </a:spcBef>
        <a:spcAft>
          <a:spcPct val="0"/>
        </a:spcAft>
        <a:buChar char="»"/>
        <a:defRPr sz="2000">
          <a:solidFill>
            <a:srgbClr val="003399"/>
          </a:solidFill>
          <a:latin typeface="+mn-lt"/>
        </a:defRPr>
      </a:lvl7pPr>
      <a:lvl8pPr marL="3429000" indent="-228600" algn="l" rtl="0" eaLnBrk="1" fontAlgn="base" hangingPunct="1">
        <a:spcBef>
          <a:spcPct val="20000"/>
        </a:spcBef>
        <a:spcAft>
          <a:spcPct val="0"/>
        </a:spcAft>
        <a:buChar char="»"/>
        <a:defRPr sz="2000">
          <a:solidFill>
            <a:srgbClr val="003399"/>
          </a:solidFill>
          <a:latin typeface="+mn-lt"/>
        </a:defRPr>
      </a:lvl8pPr>
      <a:lvl9pPr marL="3886200" indent="-228600" algn="l" rtl="0" eaLnBrk="1" fontAlgn="base" hangingPunct="1">
        <a:spcBef>
          <a:spcPct val="20000"/>
        </a:spcBef>
        <a:spcAft>
          <a:spcPct val="0"/>
        </a:spcAft>
        <a:buChar char="»"/>
        <a:defRPr sz="2000">
          <a:solidFill>
            <a:srgbClr val="003399"/>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hyperlink" Target="https://cstools.asme.org/csconnect/CommitteePages.cfm?Committee=L01000000&amp;Action=7609" TargetMode="External"/><Relationship Id="rId2" Type="http://schemas.openxmlformats.org/officeDocument/2006/relationships/notesSlide" Target="../notesSlides/notesSlide36.xml"/><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3" Type="http://schemas.openxmlformats.org/officeDocument/2006/relationships/hyperlink" Target="https://cstools.asme.org/csconnect/FileUpload.cfm?View=yes&amp;ID=35810" TargetMode="External"/><Relationship Id="rId2" Type="http://schemas.openxmlformats.org/officeDocument/2006/relationships/notesSlide" Target="../notesSlides/notesSlide37.xml"/><Relationship Id="rId1" Type="http://schemas.openxmlformats.org/officeDocument/2006/relationships/slideLayout" Target="../slideLayouts/slideLayout7.xml"/><Relationship Id="rId5" Type="http://schemas.openxmlformats.org/officeDocument/2006/relationships/hyperlink" Target="http://www.asme.org/kb/standards/certification---accreditation" TargetMode="External"/><Relationship Id="rId4" Type="http://schemas.openxmlformats.org/officeDocument/2006/relationships/hyperlink" Target="https://www.asme.org/shop/certification-and-accreditation/to-start-a-certificate-application"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ctrTitle"/>
          </p:nvPr>
        </p:nvSpPr>
        <p:spPr>
          <a:xfrm>
            <a:off x="685800" y="2130425"/>
            <a:ext cx="7772400" cy="1870075"/>
          </a:xfrm>
        </p:spPr>
        <p:txBody>
          <a:bodyPr/>
          <a:lstStyle/>
          <a:p>
            <a:r>
              <a:rPr lang="en-US" b="1" dirty="0"/>
              <a:t>Standards and </a:t>
            </a:r>
            <a:r>
              <a:rPr lang="en-US" b="1" dirty="0" smtClean="0"/>
              <a:t>Certification</a:t>
            </a:r>
            <a:br>
              <a:rPr lang="en-US" b="1" dirty="0" smtClean="0"/>
            </a:br>
            <a:r>
              <a:rPr lang="en-US" b="1" dirty="0" smtClean="0"/>
              <a:t>Training</a:t>
            </a:r>
            <a:endParaRPr lang="en-US" sz="2800" b="1" dirty="0"/>
          </a:p>
        </p:txBody>
      </p:sp>
      <p:sp>
        <p:nvSpPr>
          <p:cNvPr id="7" name="Subtitle 6"/>
          <p:cNvSpPr>
            <a:spLocks noGrp="1"/>
          </p:cNvSpPr>
          <p:nvPr>
            <p:ph type="subTitle" idx="1"/>
          </p:nvPr>
        </p:nvSpPr>
        <p:spPr>
          <a:xfrm>
            <a:off x="152400" y="4229100"/>
            <a:ext cx="8686800" cy="1409700"/>
          </a:xfrm>
        </p:spPr>
        <p:txBody>
          <a:bodyPr/>
          <a:lstStyle/>
          <a:p>
            <a:r>
              <a:rPr lang="en-US" sz="2800" dirty="0"/>
              <a:t>Module </a:t>
            </a:r>
            <a:r>
              <a:rPr lang="en-US" sz="2800" dirty="0" smtClean="0"/>
              <a:t>B </a:t>
            </a:r>
            <a:r>
              <a:rPr lang="en-US" sz="2800" dirty="0"/>
              <a:t>– </a:t>
            </a:r>
            <a:r>
              <a:rPr lang="en-US" sz="2800" dirty="0" smtClean="0"/>
              <a:t>Process</a:t>
            </a:r>
            <a:endParaRPr lang="en-US" sz="2800" dirty="0"/>
          </a:p>
          <a:p>
            <a:pPr marL="569913" indent="-569913">
              <a:spcBef>
                <a:spcPts val="600"/>
              </a:spcBef>
              <a:tabLst>
                <a:tab pos="569913" algn="l"/>
              </a:tabLst>
            </a:pPr>
            <a:r>
              <a:rPr lang="en-US" sz="2800" dirty="0" smtClean="0"/>
              <a:t>B9 </a:t>
            </a:r>
            <a:r>
              <a:rPr lang="en-US" sz="2800" dirty="0"/>
              <a:t>	ASME Conformity Assessment </a:t>
            </a:r>
            <a:r>
              <a:rPr lang="en-US" sz="2800" dirty="0" smtClean="0"/>
              <a:t>Programs</a:t>
            </a:r>
            <a:endParaRPr lang="en-US" sz="2800" dirty="0"/>
          </a:p>
        </p:txBody>
      </p:sp>
      <p:pic>
        <p:nvPicPr>
          <p:cNvPr id="8" name="Picture 7"/>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3306921" y="342900"/>
            <a:ext cx="2622233" cy="1563374"/>
          </a:xfrm>
          <a:prstGeom prst="rect">
            <a:avLst/>
          </a:prstGeom>
        </p:spPr>
      </p:pic>
    </p:spTree>
    <p:extLst>
      <p:ext uri="{BB962C8B-B14F-4D97-AF65-F5344CB8AC3E}">
        <p14:creationId xmlns:p14="http://schemas.microsoft.com/office/powerpoint/2010/main" val="403134075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42900"/>
            <a:ext cx="8229600" cy="2095500"/>
          </a:xfrm>
        </p:spPr>
        <p:txBody>
          <a:bodyPr/>
          <a:lstStyle/>
          <a:p>
            <a:r>
              <a:rPr lang="en-US" dirty="0" smtClean="0"/>
              <a:t>II. TYPES OF </a:t>
            </a:r>
            <a:br>
              <a:rPr lang="en-US" dirty="0" smtClean="0"/>
            </a:br>
            <a:r>
              <a:rPr lang="en-US" dirty="0" smtClean="0"/>
              <a:t>ASME CONFORMITY ASSESSMENT PROGRAMS</a:t>
            </a:r>
            <a:endParaRPr lang="en-US" dirty="0"/>
          </a:p>
        </p:txBody>
      </p:sp>
      <p:sp>
        <p:nvSpPr>
          <p:cNvPr id="3" name="Content Placeholder 2"/>
          <p:cNvSpPr>
            <a:spLocks noGrp="1"/>
          </p:cNvSpPr>
          <p:nvPr>
            <p:ph idx="1"/>
          </p:nvPr>
        </p:nvSpPr>
        <p:spPr>
          <a:xfrm>
            <a:off x="787400" y="2438400"/>
            <a:ext cx="7899400" cy="3687763"/>
          </a:xfrm>
        </p:spPr>
        <p:txBody>
          <a:bodyPr/>
          <a:lstStyle/>
          <a:p>
            <a:endParaRPr lang="en-US" dirty="0" smtClean="0"/>
          </a:p>
          <a:p>
            <a:r>
              <a:rPr lang="en-US" dirty="0" smtClean="0"/>
              <a:t>ASME ACCREDITIATION PROGRAMS</a:t>
            </a:r>
          </a:p>
          <a:p>
            <a:endParaRPr lang="en-US" dirty="0" smtClean="0"/>
          </a:p>
          <a:p>
            <a:r>
              <a:rPr lang="en-US" dirty="0" smtClean="0"/>
              <a:t>ASME CERTIFICATION PROGRAMS</a:t>
            </a:r>
          </a:p>
          <a:p>
            <a:pPr marL="0" indent="0">
              <a:buNone/>
            </a:pPr>
            <a:endParaRPr lang="en-US" dirty="0" smtClean="0"/>
          </a:p>
          <a:p>
            <a:r>
              <a:rPr lang="en-US" dirty="0" smtClean="0"/>
              <a:t>ASME MANAGEMENT SYSTEM CERTIFICATION PROGRAMS</a:t>
            </a:r>
            <a:endParaRPr lang="en-US" dirty="0"/>
          </a:p>
        </p:txBody>
      </p:sp>
      <p:sp>
        <p:nvSpPr>
          <p:cNvPr id="4" name="Footer Placeholder 3"/>
          <p:cNvSpPr>
            <a:spLocks noGrp="1"/>
          </p:cNvSpPr>
          <p:nvPr>
            <p:ph type="ftr" sz="quarter" idx="10"/>
          </p:nvPr>
        </p:nvSpPr>
        <p:spPr/>
        <p:txBody>
          <a:bodyPr/>
          <a:lstStyle/>
          <a:p>
            <a:pPr>
              <a:defRPr/>
            </a:pPr>
            <a:r>
              <a:rPr lang="en-US" smtClean="0"/>
              <a:t>ASME S&amp;C Training Module B9 Conformity Assessment Programs</a:t>
            </a:r>
            <a:endParaRPr lang="en-US"/>
          </a:p>
        </p:txBody>
      </p:sp>
      <p:sp>
        <p:nvSpPr>
          <p:cNvPr id="5" name="Slide Number Placeholder 4"/>
          <p:cNvSpPr>
            <a:spLocks noGrp="1"/>
          </p:cNvSpPr>
          <p:nvPr>
            <p:ph type="sldNum" sz="quarter" idx="11"/>
          </p:nvPr>
        </p:nvSpPr>
        <p:spPr/>
        <p:txBody>
          <a:bodyPr/>
          <a:lstStyle/>
          <a:p>
            <a:pPr>
              <a:defRPr/>
            </a:pPr>
            <a:fld id="{3C6A132E-EB8C-4C83-9FCF-EB37A26D3633}" type="slidenum">
              <a:rPr lang="en-US" smtClean="0"/>
              <a:pPr>
                <a:defRPr/>
              </a:pPr>
              <a:t>9</a:t>
            </a:fld>
            <a:endParaRPr lang="en-US"/>
          </a:p>
        </p:txBody>
      </p:sp>
    </p:spTree>
    <p:extLst>
      <p:ext uri="{BB962C8B-B14F-4D97-AF65-F5344CB8AC3E}">
        <p14:creationId xmlns:p14="http://schemas.microsoft.com/office/powerpoint/2010/main" val="5909260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2" name="Rectangle 2"/>
          <p:cNvSpPr>
            <a:spLocks noGrp="1" noChangeArrowheads="1"/>
          </p:cNvSpPr>
          <p:nvPr>
            <p:ph type="title"/>
          </p:nvPr>
        </p:nvSpPr>
        <p:spPr/>
        <p:txBody>
          <a:bodyPr/>
          <a:lstStyle/>
          <a:p>
            <a:pPr eaLnBrk="1" hangingPunct="1"/>
            <a:r>
              <a:rPr lang="en-US" dirty="0" smtClean="0"/>
              <a:t>ASME ACCREDITATION PROGRAMS</a:t>
            </a:r>
          </a:p>
        </p:txBody>
      </p:sp>
      <p:sp>
        <p:nvSpPr>
          <p:cNvPr id="12293" name="Rectangle 3"/>
          <p:cNvSpPr>
            <a:spLocks noGrp="1" noChangeArrowheads="1"/>
          </p:cNvSpPr>
          <p:nvPr>
            <p:ph idx="1"/>
          </p:nvPr>
        </p:nvSpPr>
        <p:spPr>
          <a:xfrm>
            <a:off x="457200" y="1371600"/>
            <a:ext cx="8458200" cy="4424363"/>
          </a:xfrm>
        </p:spPr>
        <p:txBody>
          <a:bodyPr/>
          <a:lstStyle/>
          <a:p>
            <a:r>
              <a:rPr lang="en-US" dirty="0"/>
              <a:t>ASME accredits organizations which perform some type of conformity assessment </a:t>
            </a:r>
            <a:r>
              <a:rPr lang="en-US" dirty="0" smtClean="0"/>
              <a:t>activity to ensure compliance with applicable ASME standards. </a:t>
            </a:r>
            <a:endParaRPr lang="en-US" dirty="0"/>
          </a:p>
          <a:p>
            <a:pPr lvl="1" eaLnBrk="1" hangingPunct="1"/>
            <a:endParaRPr lang="en-US" dirty="0" smtClean="0"/>
          </a:p>
          <a:p>
            <a:pPr eaLnBrk="1" hangingPunct="1"/>
            <a:r>
              <a:rPr lang="en-US" dirty="0" smtClean="0"/>
              <a:t>ASME Accreditation Programs:</a:t>
            </a:r>
          </a:p>
          <a:p>
            <a:pPr lvl="1" eaLnBrk="1" hangingPunct="1"/>
            <a:r>
              <a:rPr lang="en-US" dirty="0" smtClean="0"/>
              <a:t>Inspection organizations (ASME QAI-1 Standard for Qualifications of Authorized Inspection)</a:t>
            </a:r>
          </a:p>
          <a:p>
            <a:pPr lvl="1" eaLnBrk="1" hangingPunct="1">
              <a:spcBef>
                <a:spcPct val="0"/>
              </a:spcBef>
            </a:pPr>
            <a:r>
              <a:rPr lang="en-US" dirty="0" smtClean="0"/>
              <a:t>Pressure Relief Device Laboratories (PRD)</a:t>
            </a:r>
          </a:p>
        </p:txBody>
      </p:sp>
      <p:sp>
        <p:nvSpPr>
          <p:cNvPr id="4" name="Footer Placeholder 3"/>
          <p:cNvSpPr>
            <a:spLocks noGrp="1"/>
          </p:cNvSpPr>
          <p:nvPr>
            <p:ph type="ftr" sz="quarter" idx="10"/>
          </p:nvPr>
        </p:nvSpPr>
        <p:spPr/>
        <p:txBody>
          <a:bodyPr/>
          <a:lstStyle/>
          <a:p>
            <a:pPr>
              <a:defRPr/>
            </a:pPr>
            <a:r>
              <a:rPr lang="en-US" smtClean="0"/>
              <a:t>ASME S&amp;C Training Module B9 Conformity Assessment Programs</a:t>
            </a:r>
            <a:endParaRPr lang="en-US"/>
          </a:p>
        </p:txBody>
      </p:sp>
      <p:sp>
        <p:nvSpPr>
          <p:cNvPr id="5" name="Slide Number Placeholder 4"/>
          <p:cNvSpPr>
            <a:spLocks noGrp="1"/>
          </p:cNvSpPr>
          <p:nvPr>
            <p:ph type="sldNum" sz="quarter" idx="11"/>
          </p:nvPr>
        </p:nvSpPr>
        <p:spPr/>
        <p:txBody>
          <a:bodyPr/>
          <a:lstStyle/>
          <a:p>
            <a:pPr>
              <a:defRPr/>
            </a:pPr>
            <a:fld id="{BC2AB355-3BD9-4A6F-B2D7-0ECBEC8CCE66}" type="slidenum">
              <a:rPr lang="en-US"/>
              <a:pPr>
                <a:defRPr/>
              </a:pPr>
              <a:t>10</a:t>
            </a:fld>
            <a:endParaRPr lang="en-US"/>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6" name="Rectangle 2"/>
          <p:cNvSpPr>
            <a:spLocks noGrp="1" noChangeArrowheads="1"/>
          </p:cNvSpPr>
          <p:nvPr>
            <p:ph type="title"/>
          </p:nvPr>
        </p:nvSpPr>
        <p:spPr/>
        <p:txBody>
          <a:bodyPr/>
          <a:lstStyle/>
          <a:p>
            <a:r>
              <a:rPr lang="en-US" dirty="0" smtClean="0"/>
              <a:t>ASME </a:t>
            </a:r>
            <a:r>
              <a:rPr lang="en-US" dirty="0"/>
              <a:t>ACCREDITATION PROGRAMS</a:t>
            </a:r>
            <a:endParaRPr lang="en-US" dirty="0" smtClean="0"/>
          </a:p>
        </p:txBody>
      </p:sp>
      <p:sp>
        <p:nvSpPr>
          <p:cNvPr id="13317" name="Rectangle 3"/>
          <p:cNvSpPr>
            <a:spLocks noGrp="1" noChangeArrowheads="1"/>
          </p:cNvSpPr>
          <p:nvPr>
            <p:ph idx="1"/>
          </p:nvPr>
        </p:nvSpPr>
        <p:spPr/>
        <p:txBody>
          <a:bodyPr/>
          <a:lstStyle/>
          <a:p>
            <a:pPr eaLnBrk="1" hangingPunct="1"/>
            <a:r>
              <a:rPr lang="en-US" dirty="0" smtClean="0"/>
              <a:t>Accreditation process</a:t>
            </a:r>
          </a:p>
          <a:p>
            <a:pPr lvl="1" eaLnBrk="1" hangingPunct="1"/>
            <a:r>
              <a:rPr lang="en-US" dirty="0" smtClean="0"/>
              <a:t>ASME audit team reviews quality system documentation and </a:t>
            </a:r>
            <a:r>
              <a:rPr lang="en-US" dirty="0"/>
              <a:t>verifies implementation of the quality system program</a:t>
            </a:r>
            <a:br>
              <a:rPr lang="en-US" dirty="0"/>
            </a:br>
            <a:endParaRPr lang="en-US" dirty="0"/>
          </a:p>
          <a:p>
            <a:pPr eaLnBrk="1" hangingPunct="1"/>
            <a:r>
              <a:rPr lang="en-US" dirty="0" smtClean="0"/>
              <a:t>Formal recognition</a:t>
            </a:r>
          </a:p>
          <a:p>
            <a:pPr lvl="1" eaLnBrk="1" hangingPunct="1"/>
            <a:r>
              <a:rPr lang="en-US" dirty="0" smtClean="0"/>
              <a:t>Certificate of Accreditation</a:t>
            </a:r>
          </a:p>
          <a:p>
            <a:pPr lvl="2"/>
            <a:r>
              <a:rPr lang="en-US" dirty="0" smtClean="0"/>
              <a:t>Certificate valid for specified period</a:t>
            </a:r>
          </a:p>
          <a:p>
            <a:pPr lvl="2"/>
            <a:r>
              <a:rPr lang="en-US" dirty="0"/>
              <a:t>No </a:t>
            </a:r>
            <a:r>
              <a:rPr lang="en-US" dirty="0" smtClean="0"/>
              <a:t>ASME </a:t>
            </a:r>
            <a:r>
              <a:rPr lang="en-US" dirty="0"/>
              <a:t>Certification </a:t>
            </a:r>
            <a:r>
              <a:rPr lang="en-US" dirty="0" smtClean="0"/>
              <a:t>mark issued</a:t>
            </a:r>
            <a:endParaRPr lang="en-US" dirty="0"/>
          </a:p>
          <a:p>
            <a:pPr marL="457200" lvl="1" indent="0" eaLnBrk="1" hangingPunct="1">
              <a:buNone/>
            </a:pPr>
            <a:r>
              <a:rPr lang="en-US" dirty="0" smtClean="0"/>
              <a:t/>
            </a:r>
            <a:br>
              <a:rPr lang="en-US" dirty="0" smtClean="0"/>
            </a:br>
            <a:endParaRPr lang="en-US" dirty="0" smtClean="0"/>
          </a:p>
          <a:p>
            <a:pPr eaLnBrk="1" hangingPunct="1"/>
            <a:endParaRPr lang="en-US" dirty="0" smtClean="0"/>
          </a:p>
        </p:txBody>
      </p:sp>
      <p:sp>
        <p:nvSpPr>
          <p:cNvPr id="4" name="Footer Placeholder 3"/>
          <p:cNvSpPr>
            <a:spLocks noGrp="1"/>
          </p:cNvSpPr>
          <p:nvPr>
            <p:ph type="ftr" sz="quarter" idx="10"/>
          </p:nvPr>
        </p:nvSpPr>
        <p:spPr/>
        <p:txBody>
          <a:bodyPr/>
          <a:lstStyle/>
          <a:p>
            <a:pPr>
              <a:defRPr/>
            </a:pPr>
            <a:r>
              <a:rPr lang="en-US" smtClean="0"/>
              <a:t>ASME S&amp;C Training Module B9 Conformity Assessment Programs</a:t>
            </a:r>
            <a:endParaRPr lang="en-US"/>
          </a:p>
        </p:txBody>
      </p:sp>
      <p:sp>
        <p:nvSpPr>
          <p:cNvPr id="5" name="Slide Number Placeholder 4"/>
          <p:cNvSpPr>
            <a:spLocks noGrp="1"/>
          </p:cNvSpPr>
          <p:nvPr>
            <p:ph type="sldNum" sz="quarter" idx="11"/>
          </p:nvPr>
        </p:nvSpPr>
        <p:spPr/>
        <p:txBody>
          <a:bodyPr/>
          <a:lstStyle/>
          <a:p>
            <a:pPr>
              <a:defRPr/>
            </a:pPr>
            <a:fld id="{60AA5CA6-B636-4295-972B-449A7D89A96A}" type="slidenum">
              <a:rPr lang="en-US"/>
              <a:pPr>
                <a:defRPr/>
              </a:pPr>
              <a:t>11</a:t>
            </a:fld>
            <a:endParaRPr lang="en-US"/>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Rectangle 2"/>
          <p:cNvSpPr>
            <a:spLocks noGrp="1" noChangeArrowheads="1"/>
          </p:cNvSpPr>
          <p:nvPr>
            <p:ph type="title"/>
          </p:nvPr>
        </p:nvSpPr>
        <p:spPr/>
        <p:txBody>
          <a:bodyPr/>
          <a:lstStyle/>
          <a:p>
            <a:r>
              <a:rPr lang="en-US" dirty="0" smtClean="0"/>
              <a:t>ASME </a:t>
            </a:r>
            <a:r>
              <a:rPr lang="en-US" dirty="0"/>
              <a:t>CERTIFICATION PROGRAMS</a:t>
            </a:r>
            <a:endParaRPr lang="en-US" dirty="0" smtClean="0"/>
          </a:p>
        </p:txBody>
      </p:sp>
      <p:sp>
        <p:nvSpPr>
          <p:cNvPr id="37891" name="Rectangle 3"/>
          <p:cNvSpPr>
            <a:spLocks noGrp="1" noChangeArrowheads="1"/>
          </p:cNvSpPr>
          <p:nvPr>
            <p:ph idx="1"/>
          </p:nvPr>
        </p:nvSpPr>
        <p:spPr>
          <a:xfrm>
            <a:off x="787400" y="1676400"/>
            <a:ext cx="8128000" cy="4048125"/>
          </a:xfrm>
        </p:spPr>
        <p:txBody>
          <a:bodyPr/>
          <a:lstStyle/>
          <a:p>
            <a:pPr marL="0" indent="0">
              <a:buNone/>
              <a:defRPr/>
            </a:pPr>
            <a:r>
              <a:rPr lang="en-US" dirty="0" smtClean="0"/>
              <a:t>Types of ASME Certification</a:t>
            </a:r>
          </a:p>
          <a:p>
            <a:pPr lvl="1">
              <a:defRPr/>
            </a:pPr>
            <a:r>
              <a:rPr lang="en-US" dirty="0" smtClean="0"/>
              <a:t>ASME Product Certification </a:t>
            </a:r>
            <a:r>
              <a:rPr lang="en-US" dirty="0"/>
              <a:t>is intended to indicate that the company receiving ASME certification has demonstrated to ASME via a review or survey that they have the capability to fabricate and/or assemble a product to a standard. </a:t>
            </a:r>
          </a:p>
          <a:p>
            <a:pPr lvl="1" eaLnBrk="1" hangingPunct="1">
              <a:defRPr/>
            </a:pPr>
            <a:endParaRPr lang="en-US" dirty="0" smtClean="0"/>
          </a:p>
          <a:p>
            <a:pPr lvl="1">
              <a:defRPr/>
            </a:pPr>
            <a:r>
              <a:rPr lang="en-US" dirty="0" smtClean="0"/>
              <a:t>ASME </a:t>
            </a:r>
            <a:r>
              <a:rPr lang="en-US" dirty="0"/>
              <a:t>Personnel Certification is an independent assessment of an individual’s level of </a:t>
            </a:r>
            <a:r>
              <a:rPr lang="en-US" dirty="0" smtClean="0"/>
              <a:t>competency in </a:t>
            </a:r>
            <a:r>
              <a:rPr lang="en-US" dirty="0"/>
              <a:t>the profession, occupation, role, or skill of the certification program. </a:t>
            </a:r>
          </a:p>
          <a:p>
            <a:pPr lvl="1" eaLnBrk="1" hangingPunct="1">
              <a:defRPr/>
            </a:pPr>
            <a:endParaRPr lang="en-US" dirty="0" smtClean="0"/>
          </a:p>
          <a:p>
            <a:pPr marL="0" indent="0" eaLnBrk="1" hangingPunct="1">
              <a:buFontTx/>
              <a:buNone/>
              <a:defRPr/>
            </a:pPr>
            <a:endParaRPr lang="en-US" dirty="0" smtClean="0"/>
          </a:p>
          <a:p>
            <a:pPr lvl="1" eaLnBrk="1" hangingPunct="1">
              <a:defRPr/>
            </a:pPr>
            <a:endParaRPr lang="en-US" dirty="0" smtClean="0"/>
          </a:p>
        </p:txBody>
      </p:sp>
      <p:sp>
        <p:nvSpPr>
          <p:cNvPr id="4" name="Footer Placeholder 3"/>
          <p:cNvSpPr>
            <a:spLocks noGrp="1"/>
          </p:cNvSpPr>
          <p:nvPr>
            <p:ph type="ftr" sz="quarter" idx="10"/>
          </p:nvPr>
        </p:nvSpPr>
        <p:spPr/>
        <p:txBody>
          <a:bodyPr/>
          <a:lstStyle/>
          <a:p>
            <a:pPr>
              <a:defRPr/>
            </a:pPr>
            <a:r>
              <a:rPr lang="en-US" smtClean="0"/>
              <a:t>ASME S&amp;C Training Module B9 Conformity Assessment Programs</a:t>
            </a:r>
            <a:endParaRPr lang="en-US"/>
          </a:p>
        </p:txBody>
      </p:sp>
      <p:sp>
        <p:nvSpPr>
          <p:cNvPr id="5" name="Slide Number Placeholder 4"/>
          <p:cNvSpPr>
            <a:spLocks noGrp="1"/>
          </p:cNvSpPr>
          <p:nvPr>
            <p:ph type="sldNum" sz="quarter" idx="11"/>
          </p:nvPr>
        </p:nvSpPr>
        <p:spPr/>
        <p:txBody>
          <a:bodyPr/>
          <a:lstStyle/>
          <a:p>
            <a:pPr>
              <a:defRPr/>
            </a:pPr>
            <a:fld id="{AAABF559-A168-42B9-89F5-31A563DCFDC3}" type="slidenum">
              <a:rPr lang="en-US"/>
              <a:pPr>
                <a:defRPr/>
              </a:pPr>
              <a:t>12</a:t>
            </a:fld>
            <a:endParaRPr lang="en-US"/>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8" name="Rectangle 2"/>
          <p:cNvSpPr>
            <a:spLocks noGrp="1" noChangeArrowheads="1"/>
          </p:cNvSpPr>
          <p:nvPr>
            <p:ph type="title"/>
          </p:nvPr>
        </p:nvSpPr>
        <p:spPr/>
        <p:txBody>
          <a:bodyPr/>
          <a:lstStyle/>
          <a:p>
            <a:pPr eaLnBrk="1" hangingPunct="1"/>
            <a:r>
              <a:rPr lang="en-US" smtClean="0"/>
              <a:t>ASME PRODUCT CERTIFICATION</a:t>
            </a:r>
          </a:p>
        </p:txBody>
      </p:sp>
      <p:sp>
        <p:nvSpPr>
          <p:cNvPr id="16389" name="Rectangle 3"/>
          <p:cNvSpPr>
            <a:spLocks noGrp="1" noChangeArrowheads="1"/>
          </p:cNvSpPr>
          <p:nvPr>
            <p:ph idx="1"/>
          </p:nvPr>
        </p:nvSpPr>
        <p:spPr>
          <a:xfrm>
            <a:off x="787400" y="1219200"/>
            <a:ext cx="7518400" cy="4876800"/>
          </a:xfrm>
        </p:spPr>
        <p:txBody>
          <a:bodyPr/>
          <a:lstStyle/>
          <a:p>
            <a:r>
              <a:rPr lang="en-US" dirty="0"/>
              <a:t>Certification process</a:t>
            </a:r>
          </a:p>
          <a:p>
            <a:pPr lvl="1"/>
            <a:r>
              <a:rPr lang="en-US" dirty="0" smtClean="0"/>
              <a:t>ASME designee conducts a review or survey at the applicants shop or facility to assess the applicant’s</a:t>
            </a:r>
          </a:p>
          <a:p>
            <a:pPr lvl="2"/>
            <a:r>
              <a:rPr lang="en-US" dirty="0" smtClean="0"/>
              <a:t>Quality control system (manual)</a:t>
            </a:r>
          </a:p>
          <a:p>
            <a:pPr lvl="2"/>
            <a:r>
              <a:rPr lang="en-US" dirty="0" smtClean="0"/>
              <a:t>Fabrication </a:t>
            </a:r>
            <a:r>
              <a:rPr lang="en-US" dirty="0"/>
              <a:t>and/or </a:t>
            </a:r>
            <a:r>
              <a:rPr lang="en-US" dirty="0" smtClean="0"/>
              <a:t>assembly process meets the requirements of the applicable ASME </a:t>
            </a:r>
            <a:r>
              <a:rPr lang="en-US" dirty="0"/>
              <a:t>standard. </a:t>
            </a:r>
            <a:endParaRPr lang="en-US" dirty="0" smtClean="0"/>
          </a:p>
          <a:p>
            <a:pPr lvl="1"/>
            <a:r>
              <a:rPr lang="en-US" dirty="0"/>
              <a:t>For use of ASME Certification </a:t>
            </a:r>
            <a:r>
              <a:rPr lang="en-US" dirty="0" smtClean="0"/>
              <a:t>mark, the manufacturer </a:t>
            </a:r>
            <a:r>
              <a:rPr lang="en-US" dirty="0"/>
              <a:t>is responsible for ensuring that products meet the requirements on which the certification is based</a:t>
            </a:r>
            <a:r>
              <a:rPr lang="en-US" dirty="0" smtClean="0"/>
              <a:t>.</a:t>
            </a:r>
          </a:p>
          <a:p>
            <a:r>
              <a:rPr lang="en-US" dirty="0" smtClean="0"/>
              <a:t>Formal </a:t>
            </a:r>
            <a:r>
              <a:rPr lang="en-US" dirty="0"/>
              <a:t>recognition</a:t>
            </a:r>
          </a:p>
          <a:p>
            <a:pPr lvl="1"/>
            <a:r>
              <a:rPr lang="en-US" dirty="0" smtClean="0"/>
              <a:t>Certificate </a:t>
            </a:r>
            <a:r>
              <a:rPr lang="en-US" dirty="0"/>
              <a:t>of </a:t>
            </a:r>
            <a:r>
              <a:rPr lang="en-US" dirty="0" smtClean="0"/>
              <a:t>Authorization or </a:t>
            </a:r>
          </a:p>
          <a:p>
            <a:pPr lvl="1"/>
            <a:r>
              <a:rPr lang="en-US" dirty="0" smtClean="0"/>
              <a:t>Quality System Certificates</a:t>
            </a:r>
          </a:p>
        </p:txBody>
      </p:sp>
      <p:sp>
        <p:nvSpPr>
          <p:cNvPr id="4" name="Footer Placeholder 3"/>
          <p:cNvSpPr>
            <a:spLocks noGrp="1"/>
          </p:cNvSpPr>
          <p:nvPr>
            <p:ph type="ftr" sz="quarter" idx="10"/>
          </p:nvPr>
        </p:nvSpPr>
        <p:spPr/>
        <p:txBody>
          <a:bodyPr/>
          <a:lstStyle/>
          <a:p>
            <a:pPr>
              <a:defRPr/>
            </a:pPr>
            <a:r>
              <a:rPr lang="en-US" smtClean="0"/>
              <a:t>ASME S&amp;C Training Module B9 Conformity Assessment Programs</a:t>
            </a:r>
            <a:endParaRPr lang="en-US"/>
          </a:p>
        </p:txBody>
      </p:sp>
      <p:sp>
        <p:nvSpPr>
          <p:cNvPr id="5" name="Slide Number Placeholder 4"/>
          <p:cNvSpPr>
            <a:spLocks noGrp="1"/>
          </p:cNvSpPr>
          <p:nvPr>
            <p:ph type="sldNum" sz="quarter" idx="11"/>
          </p:nvPr>
        </p:nvSpPr>
        <p:spPr/>
        <p:txBody>
          <a:bodyPr/>
          <a:lstStyle/>
          <a:p>
            <a:pPr>
              <a:defRPr/>
            </a:pPr>
            <a:fld id="{FA57CB57-6B93-4346-AF62-807606E81074}" type="slidenum">
              <a:rPr lang="en-US"/>
              <a:pPr>
                <a:defRPr/>
              </a:pPr>
              <a:t>13</a:t>
            </a:fld>
            <a:endParaRPr lang="en-US"/>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2" name="Rectangle 2"/>
          <p:cNvSpPr>
            <a:spLocks noGrp="1" noChangeArrowheads="1"/>
          </p:cNvSpPr>
          <p:nvPr>
            <p:ph type="title"/>
          </p:nvPr>
        </p:nvSpPr>
        <p:spPr/>
        <p:txBody>
          <a:bodyPr/>
          <a:lstStyle/>
          <a:p>
            <a:pPr eaLnBrk="1" hangingPunct="1"/>
            <a:r>
              <a:rPr lang="en-US" smtClean="0"/>
              <a:t>ASME PRODUCT CERTIFICATION</a:t>
            </a:r>
          </a:p>
        </p:txBody>
      </p:sp>
      <p:sp>
        <p:nvSpPr>
          <p:cNvPr id="17413" name="Rectangle 3"/>
          <p:cNvSpPr>
            <a:spLocks noGrp="1" noChangeArrowheads="1"/>
          </p:cNvSpPr>
          <p:nvPr>
            <p:ph idx="1"/>
          </p:nvPr>
        </p:nvSpPr>
        <p:spPr/>
        <p:txBody>
          <a:bodyPr/>
          <a:lstStyle/>
          <a:p>
            <a:pPr marL="0" indent="0" eaLnBrk="1" hangingPunct="1">
              <a:buNone/>
            </a:pPr>
            <a:r>
              <a:rPr lang="en-US" dirty="0" smtClean="0"/>
              <a:t>ASME Product Certification Programs</a:t>
            </a:r>
          </a:p>
          <a:p>
            <a:pPr lvl="1" eaLnBrk="1" hangingPunct="1"/>
            <a:r>
              <a:rPr lang="en-US" dirty="0" smtClean="0"/>
              <a:t>Boiler and Pressure Vessel (non-nuclear)</a:t>
            </a:r>
          </a:p>
          <a:p>
            <a:pPr lvl="1" eaLnBrk="1" hangingPunct="1"/>
            <a:r>
              <a:rPr lang="en-US" dirty="0" smtClean="0"/>
              <a:t>Nuclear components</a:t>
            </a:r>
          </a:p>
          <a:p>
            <a:pPr lvl="1" eaLnBrk="1" hangingPunct="1"/>
            <a:r>
              <a:rPr lang="en-US" dirty="0" smtClean="0"/>
              <a:t>Nuclear materials</a:t>
            </a:r>
          </a:p>
          <a:p>
            <a:pPr lvl="1" eaLnBrk="1" hangingPunct="1"/>
            <a:r>
              <a:rPr lang="en-US" dirty="0" smtClean="0"/>
              <a:t>Reinforced thermoset-plastic tanks (RTP)</a:t>
            </a:r>
          </a:p>
          <a:p>
            <a:pPr lvl="1" eaLnBrk="1" hangingPunct="1"/>
            <a:r>
              <a:rPr lang="en-US" dirty="0" smtClean="0"/>
              <a:t>Bioprocessing Equipment (BPE)</a:t>
            </a:r>
          </a:p>
          <a:p>
            <a:pPr lvl="1" eaLnBrk="1" hangingPunct="1"/>
            <a:endParaRPr lang="en-US" dirty="0"/>
          </a:p>
        </p:txBody>
      </p:sp>
      <p:sp>
        <p:nvSpPr>
          <p:cNvPr id="4" name="Footer Placeholder 3"/>
          <p:cNvSpPr>
            <a:spLocks noGrp="1"/>
          </p:cNvSpPr>
          <p:nvPr>
            <p:ph type="ftr" sz="quarter" idx="10"/>
          </p:nvPr>
        </p:nvSpPr>
        <p:spPr/>
        <p:txBody>
          <a:bodyPr/>
          <a:lstStyle/>
          <a:p>
            <a:pPr>
              <a:defRPr/>
            </a:pPr>
            <a:r>
              <a:rPr lang="en-US" smtClean="0"/>
              <a:t>ASME S&amp;C Training Module B9 Conformity Assessment Programs</a:t>
            </a:r>
            <a:endParaRPr lang="en-US"/>
          </a:p>
        </p:txBody>
      </p:sp>
      <p:sp>
        <p:nvSpPr>
          <p:cNvPr id="5" name="Slide Number Placeholder 4"/>
          <p:cNvSpPr>
            <a:spLocks noGrp="1"/>
          </p:cNvSpPr>
          <p:nvPr>
            <p:ph type="sldNum" sz="quarter" idx="11"/>
          </p:nvPr>
        </p:nvSpPr>
        <p:spPr/>
        <p:txBody>
          <a:bodyPr/>
          <a:lstStyle/>
          <a:p>
            <a:pPr>
              <a:defRPr/>
            </a:pPr>
            <a:fld id="{CACBEEBA-0ECA-484D-AB69-99534F2C5840}" type="slidenum">
              <a:rPr lang="en-US"/>
              <a:pPr>
                <a:defRPr/>
              </a:pPr>
              <a:t>14</a:t>
            </a:fld>
            <a:endParaRPr lang="en-US"/>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60" name="Rectangle 2"/>
          <p:cNvSpPr>
            <a:spLocks noGrp="1" noChangeArrowheads="1"/>
          </p:cNvSpPr>
          <p:nvPr>
            <p:ph type="title"/>
          </p:nvPr>
        </p:nvSpPr>
        <p:spPr/>
        <p:txBody>
          <a:bodyPr/>
          <a:lstStyle/>
          <a:p>
            <a:pPr eaLnBrk="1" hangingPunct="1"/>
            <a:r>
              <a:rPr lang="en-US" dirty="0" smtClean="0"/>
              <a:t>ASME PERSONNEL CERTIFICATION</a:t>
            </a:r>
          </a:p>
        </p:txBody>
      </p:sp>
      <p:sp>
        <p:nvSpPr>
          <p:cNvPr id="19461" name="Rectangle 3"/>
          <p:cNvSpPr>
            <a:spLocks noGrp="1" noChangeArrowheads="1"/>
          </p:cNvSpPr>
          <p:nvPr>
            <p:ph idx="1"/>
          </p:nvPr>
        </p:nvSpPr>
        <p:spPr/>
        <p:txBody>
          <a:bodyPr/>
          <a:lstStyle/>
          <a:p>
            <a:pPr>
              <a:lnSpc>
                <a:spcPct val="90000"/>
              </a:lnSpc>
              <a:spcBef>
                <a:spcPts val="1200"/>
              </a:spcBef>
            </a:pPr>
            <a:r>
              <a:rPr lang="en-US" dirty="0"/>
              <a:t>Benefits of </a:t>
            </a:r>
            <a:r>
              <a:rPr lang="en-US" dirty="0" smtClean="0"/>
              <a:t>Personnel Certification</a:t>
            </a:r>
            <a:r>
              <a:rPr lang="en-US" dirty="0"/>
              <a:t>:</a:t>
            </a:r>
          </a:p>
          <a:p>
            <a:pPr lvl="1">
              <a:lnSpc>
                <a:spcPct val="90000"/>
              </a:lnSpc>
              <a:spcBef>
                <a:spcPts val="1200"/>
              </a:spcBef>
            </a:pPr>
            <a:r>
              <a:rPr lang="en-US" dirty="0"/>
              <a:t>In some cases, certification serves as a means of conforming with government regulation, such as those established by the U.S. Environmental Protection Agency (EPA). </a:t>
            </a:r>
          </a:p>
          <a:p>
            <a:pPr lvl="1">
              <a:lnSpc>
                <a:spcPct val="90000"/>
              </a:lnSpc>
              <a:spcBef>
                <a:spcPts val="1200"/>
              </a:spcBef>
            </a:pPr>
            <a:r>
              <a:rPr lang="en-US" dirty="0"/>
              <a:t>In all </a:t>
            </a:r>
            <a:r>
              <a:rPr lang="en-US" dirty="0">
                <a:solidFill>
                  <a:srgbClr val="000099"/>
                </a:solidFill>
              </a:rPr>
              <a:t>cases, it shows that an individual has demonstrated his or her </a:t>
            </a:r>
            <a:r>
              <a:rPr lang="en-US" dirty="0" smtClean="0">
                <a:solidFill>
                  <a:srgbClr val="000099"/>
                </a:solidFill>
              </a:rPr>
              <a:t>knowledge and ability </a:t>
            </a:r>
            <a:r>
              <a:rPr lang="en-US" dirty="0" smtClean="0"/>
              <a:t>to </a:t>
            </a:r>
            <a:r>
              <a:rPr lang="en-US" dirty="0"/>
              <a:t>perform a certain activity, which may be beneficial to both the individual and employer.</a:t>
            </a:r>
          </a:p>
          <a:p>
            <a:pPr>
              <a:lnSpc>
                <a:spcPct val="90000"/>
              </a:lnSpc>
              <a:spcBef>
                <a:spcPts val="1200"/>
              </a:spcBef>
            </a:pPr>
            <a:r>
              <a:rPr lang="en-US" dirty="0" smtClean="0"/>
              <a:t>Certification </a:t>
            </a:r>
            <a:r>
              <a:rPr lang="en-US" dirty="0"/>
              <a:t>criteria </a:t>
            </a:r>
            <a:r>
              <a:rPr lang="en-US" dirty="0" smtClean="0">
                <a:solidFill>
                  <a:srgbClr val="000099"/>
                </a:solidFill>
              </a:rPr>
              <a:t>is developed with </a:t>
            </a:r>
            <a:r>
              <a:rPr lang="en-US" dirty="0">
                <a:solidFill>
                  <a:srgbClr val="000099"/>
                </a:solidFill>
              </a:rPr>
              <a:t>the help of industry stakeholders </a:t>
            </a:r>
            <a:r>
              <a:rPr lang="en-US" dirty="0" smtClean="0">
                <a:solidFill>
                  <a:srgbClr val="000099"/>
                </a:solidFill>
              </a:rPr>
              <a:t>or to comply with </a:t>
            </a:r>
            <a:r>
              <a:rPr lang="en-US" dirty="0" smtClean="0"/>
              <a:t>government regulations.</a:t>
            </a:r>
          </a:p>
        </p:txBody>
      </p:sp>
      <p:sp>
        <p:nvSpPr>
          <p:cNvPr id="4" name="Footer Placeholder 3"/>
          <p:cNvSpPr>
            <a:spLocks noGrp="1"/>
          </p:cNvSpPr>
          <p:nvPr>
            <p:ph type="ftr" sz="quarter" idx="10"/>
          </p:nvPr>
        </p:nvSpPr>
        <p:spPr/>
        <p:txBody>
          <a:bodyPr/>
          <a:lstStyle/>
          <a:p>
            <a:pPr>
              <a:defRPr/>
            </a:pPr>
            <a:r>
              <a:rPr lang="en-US" smtClean="0"/>
              <a:t>ASME S&amp;C Training Module B9 Conformity Assessment Programs</a:t>
            </a:r>
            <a:endParaRPr lang="en-US"/>
          </a:p>
        </p:txBody>
      </p:sp>
      <p:sp>
        <p:nvSpPr>
          <p:cNvPr id="5" name="Slide Number Placeholder 4"/>
          <p:cNvSpPr>
            <a:spLocks noGrp="1"/>
          </p:cNvSpPr>
          <p:nvPr>
            <p:ph type="sldNum" sz="quarter" idx="11"/>
          </p:nvPr>
        </p:nvSpPr>
        <p:spPr/>
        <p:txBody>
          <a:bodyPr/>
          <a:lstStyle/>
          <a:p>
            <a:pPr>
              <a:defRPr/>
            </a:pPr>
            <a:fld id="{3F8DACD1-90D0-4120-AB8D-1E1E08066914}" type="slidenum">
              <a:rPr lang="en-US"/>
              <a:pPr>
                <a:defRPr/>
              </a:pPr>
              <a:t>15</a:t>
            </a:fld>
            <a:endParaRPr lang="en-US"/>
          </a:p>
        </p:txBody>
      </p:sp>
    </p:spTree>
    <p:extLst>
      <p:ext uri="{BB962C8B-B14F-4D97-AF65-F5344CB8AC3E}">
        <p14:creationId xmlns:p14="http://schemas.microsoft.com/office/powerpoint/2010/main" val="182447546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8" name="Rectangle 2"/>
          <p:cNvSpPr>
            <a:spLocks noGrp="1" noChangeArrowheads="1"/>
          </p:cNvSpPr>
          <p:nvPr>
            <p:ph type="title"/>
          </p:nvPr>
        </p:nvSpPr>
        <p:spPr/>
        <p:txBody>
          <a:bodyPr/>
          <a:lstStyle/>
          <a:p>
            <a:pPr eaLnBrk="1" hangingPunct="1"/>
            <a:r>
              <a:rPr lang="en-US" smtClean="0"/>
              <a:t>ASME PERSONNEL CERTIFICATION</a:t>
            </a:r>
          </a:p>
        </p:txBody>
      </p:sp>
      <p:sp>
        <p:nvSpPr>
          <p:cNvPr id="21509" name="Rectangle 3"/>
          <p:cNvSpPr>
            <a:spLocks noGrp="1" noChangeArrowheads="1"/>
          </p:cNvSpPr>
          <p:nvPr>
            <p:ph idx="1"/>
          </p:nvPr>
        </p:nvSpPr>
        <p:spPr>
          <a:xfrm>
            <a:off x="533400" y="1485900"/>
            <a:ext cx="8153400" cy="4536849"/>
          </a:xfrm>
        </p:spPr>
        <p:txBody>
          <a:bodyPr/>
          <a:lstStyle/>
          <a:p>
            <a:pPr eaLnBrk="1" hangingPunct="1"/>
            <a:r>
              <a:rPr lang="en-US" dirty="0" smtClean="0"/>
              <a:t>Certification process</a:t>
            </a:r>
          </a:p>
          <a:p>
            <a:pPr lvl="1"/>
            <a:r>
              <a:rPr lang="en-US" sz="2000" dirty="0"/>
              <a:t>Eligibility </a:t>
            </a:r>
            <a:r>
              <a:rPr lang="en-US" sz="2000" dirty="0" smtClean="0"/>
              <a:t>Requirements (submitted with application)</a:t>
            </a:r>
          </a:p>
          <a:p>
            <a:pPr lvl="2"/>
            <a:r>
              <a:rPr lang="en-US" sz="1800" dirty="0" smtClean="0"/>
              <a:t>Education, training and/or experience</a:t>
            </a:r>
          </a:p>
          <a:p>
            <a:pPr lvl="1" eaLnBrk="1" hangingPunct="1"/>
            <a:r>
              <a:rPr lang="en-US" sz="2000" dirty="0" smtClean="0"/>
              <a:t>Assessment</a:t>
            </a:r>
          </a:p>
          <a:p>
            <a:pPr lvl="2"/>
            <a:r>
              <a:rPr lang="en-US" sz="1800" dirty="0" smtClean="0"/>
              <a:t>Written examination </a:t>
            </a:r>
          </a:p>
          <a:p>
            <a:pPr lvl="2"/>
            <a:r>
              <a:rPr lang="en-US" sz="1800" dirty="0" smtClean="0"/>
              <a:t>Oral or practical examination (for some programs)</a:t>
            </a:r>
          </a:p>
          <a:p>
            <a:pPr lvl="1"/>
            <a:r>
              <a:rPr lang="en-US" sz="2000" dirty="0" smtClean="0"/>
              <a:t>Renewal</a:t>
            </a:r>
          </a:p>
          <a:p>
            <a:pPr eaLnBrk="1" hangingPunct="1"/>
            <a:r>
              <a:rPr lang="en-US" dirty="0" smtClean="0"/>
              <a:t>Formal recognition</a:t>
            </a:r>
          </a:p>
          <a:p>
            <a:pPr lvl="1" eaLnBrk="1" hangingPunct="1"/>
            <a:r>
              <a:rPr lang="en-US" sz="2000" dirty="0" smtClean="0"/>
              <a:t>Credential </a:t>
            </a:r>
          </a:p>
          <a:p>
            <a:pPr lvl="2"/>
            <a:r>
              <a:rPr lang="en-US" sz="1800" dirty="0" smtClean="0"/>
              <a:t>Certificate or Certification Card issued to individuals passing assessments</a:t>
            </a:r>
          </a:p>
          <a:p>
            <a:pPr lvl="1" eaLnBrk="1" hangingPunct="1"/>
            <a:r>
              <a:rPr lang="en-US" sz="2000" dirty="0" smtClean="0"/>
              <a:t>Time limited</a:t>
            </a:r>
          </a:p>
          <a:p>
            <a:pPr lvl="2"/>
            <a:r>
              <a:rPr lang="en-US" sz="1800" dirty="0" smtClean="0"/>
              <a:t>Valid for 3 to 5 years (depending upon program)</a:t>
            </a:r>
          </a:p>
          <a:p>
            <a:pPr eaLnBrk="1" hangingPunct="1">
              <a:buFontTx/>
              <a:buNone/>
            </a:pPr>
            <a:endParaRPr lang="en-US" dirty="0" smtClean="0"/>
          </a:p>
        </p:txBody>
      </p:sp>
      <p:sp>
        <p:nvSpPr>
          <p:cNvPr id="4" name="Footer Placeholder 3"/>
          <p:cNvSpPr>
            <a:spLocks noGrp="1"/>
          </p:cNvSpPr>
          <p:nvPr>
            <p:ph type="ftr" sz="quarter" idx="10"/>
          </p:nvPr>
        </p:nvSpPr>
        <p:spPr/>
        <p:txBody>
          <a:bodyPr/>
          <a:lstStyle/>
          <a:p>
            <a:pPr>
              <a:defRPr/>
            </a:pPr>
            <a:r>
              <a:rPr lang="en-US" smtClean="0"/>
              <a:t>ASME S&amp;C Training Module B9 Conformity Assessment Programs</a:t>
            </a:r>
            <a:endParaRPr lang="en-US"/>
          </a:p>
        </p:txBody>
      </p:sp>
      <p:sp>
        <p:nvSpPr>
          <p:cNvPr id="5" name="Slide Number Placeholder 4"/>
          <p:cNvSpPr>
            <a:spLocks noGrp="1"/>
          </p:cNvSpPr>
          <p:nvPr>
            <p:ph type="sldNum" sz="quarter" idx="11"/>
          </p:nvPr>
        </p:nvSpPr>
        <p:spPr/>
        <p:txBody>
          <a:bodyPr/>
          <a:lstStyle/>
          <a:p>
            <a:pPr>
              <a:defRPr/>
            </a:pPr>
            <a:fld id="{695DFE65-AA33-415E-9A00-5826040EC2A0}" type="slidenum">
              <a:rPr lang="en-US"/>
              <a:pPr>
                <a:defRPr/>
              </a:pPr>
              <a:t>16</a:t>
            </a:fld>
            <a:endParaRPr lang="en-US"/>
          </a:p>
        </p:txBody>
      </p:sp>
    </p:spTree>
    <p:extLst>
      <p:ext uri="{BB962C8B-B14F-4D97-AF65-F5344CB8AC3E}">
        <p14:creationId xmlns:p14="http://schemas.microsoft.com/office/powerpoint/2010/main" val="221028742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4" name="Rectangle 2"/>
          <p:cNvSpPr>
            <a:spLocks noGrp="1" noChangeArrowheads="1"/>
          </p:cNvSpPr>
          <p:nvPr>
            <p:ph type="title"/>
          </p:nvPr>
        </p:nvSpPr>
        <p:spPr/>
        <p:txBody>
          <a:bodyPr/>
          <a:lstStyle/>
          <a:p>
            <a:pPr eaLnBrk="1" hangingPunct="1"/>
            <a:r>
              <a:rPr lang="en-US" dirty="0" smtClean="0"/>
              <a:t>ASME PERSONNEL CERTIFICATION</a:t>
            </a:r>
          </a:p>
        </p:txBody>
      </p:sp>
      <p:sp>
        <p:nvSpPr>
          <p:cNvPr id="20485" name="Rectangle 3"/>
          <p:cNvSpPr>
            <a:spLocks noGrp="1" noChangeArrowheads="1"/>
          </p:cNvSpPr>
          <p:nvPr>
            <p:ph idx="1"/>
          </p:nvPr>
        </p:nvSpPr>
        <p:spPr>
          <a:xfrm>
            <a:off x="457200" y="1485900"/>
            <a:ext cx="8229600" cy="4640263"/>
          </a:xfrm>
        </p:spPr>
        <p:txBody>
          <a:bodyPr/>
          <a:lstStyle/>
          <a:p>
            <a:pPr eaLnBrk="1" hangingPunct="1"/>
            <a:r>
              <a:rPr lang="en-US" dirty="0" smtClean="0"/>
              <a:t>ASME Personnel Certification Programs</a:t>
            </a:r>
          </a:p>
          <a:p>
            <a:pPr lvl="1">
              <a:lnSpc>
                <a:spcPct val="80000"/>
              </a:lnSpc>
            </a:pPr>
            <a:r>
              <a:rPr lang="en-US" sz="1800" dirty="0" smtClean="0"/>
              <a:t>Resource recovery facility operators (QRO)</a:t>
            </a:r>
          </a:p>
          <a:p>
            <a:pPr lvl="2">
              <a:lnSpc>
                <a:spcPct val="80000"/>
              </a:lnSpc>
            </a:pPr>
            <a:r>
              <a:rPr lang="en-US" sz="1400" dirty="0" smtClean="0"/>
              <a:t>Provisional </a:t>
            </a:r>
            <a:r>
              <a:rPr lang="en-US" sz="1400" dirty="0"/>
              <a:t>and Operator </a:t>
            </a:r>
            <a:r>
              <a:rPr lang="en-US" sz="1400" dirty="0" smtClean="0"/>
              <a:t>Certification</a:t>
            </a:r>
          </a:p>
          <a:p>
            <a:pPr lvl="2">
              <a:lnSpc>
                <a:spcPct val="80000"/>
              </a:lnSpc>
            </a:pPr>
            <a:r>
              <a:rPr lang="en-US" sz="1400" dirty="0" smtClean="0"/>
              <a:t>Referenced in the CFR by the US EPA</a:t>
            </a:r>
            <a:endParaRPr lang="en-US" sz="1400" dirty="0"/>
          </a:p>
          <a:p>
            <a:pPr lvl="2">
              <a:lnSpc>
                <a:spcPct val="80000"/>
              </a:lnSpc>
            </a:pPr>
            <a:r>
              <a:rPr lang="en-US" sz="1400" dirty="0" smtClean="0"/>
              <a:t>Have </a:t>
            </a:r>
            <a:r>
              <a:rPr lang="en-US" sz="1400" dirty="0"/>
              <a:t>certified operators in 63 out of 84 plants in the US</a:t>
            </a:r>
          </a:p>
          <a:p>
            <a:pPr lvl="1">
              <a:lnSpc>
                <a:spcPct val="80000"/>
              </a:lnSpc>
            </a:pPr>
            <a:r>
              <a:rPr lang="en-US" sz="1800" dirty="0" smtClean="0"/>
              <a:t>Geometric </a:t>
            </a:r>
            <a:r>
              <a:rPr lang="en-US" sz="1800" dirty="0"/>
              <a:t>dimensioning &amp; </a:t>
            </a:r>
            <a:r>
              <a:rPr lang="en-US" sz="1800" dirty="0" err="1"/>
              <a:t>tolerancing</a:t>
            </a:r>
            <a:r>
              <a:rPr lang="en-US" sz="1800" dirty="0"/>
              <a:t> professionals (GDTP)</a:t>
            </a:r>
          </a:p>
          <a:p>
            <a:pPr lvl="2">
              <a:lnSpc>
                <a:spcPct val="80000"/>
              </a:lnSpc>
            </a:pPr>
            <a:r>
              <a:rPr lang="en-US" sz="1400" dirty="0" smtClean="0"/>
              <a:t>Uses Y14.5 as the Body of Knowledge</a:t>
            </a:r>
          </a:p>
          <a:p>
            <a:pPr lvl="2">
              <a:lnSpc>
                <a:spcPct val="80000"/>
              </a:lnSpc>
            </a:pPr>
            <a:r>
              <a:rPr lang="en-US" sz="1400" dirty="0" smtClean="0"/>
              <a:t>2 </a:t>
            </a:r>
            <a:r>
              <a:rPr lang="en-US" sz="1400" dirty="0">
                <a:solidFill>
                  <a:srgbClr val="000099"/>
                </a:solidFill>
              </a:rPr>
              <a:t>Certifications </a:t>
            </a:r>
            <a:r>
              <a:rPr lang="en-US" sz="1400" dirty="0" smtClean="0">
                <a:solidFill>
                  <a:srgbClr val="000099"/>
                </a:solidFill>
              </a:rPr>
              <a:t>Levels (Technologist </a:t>
            </a:r>
            <a:r>
              <a:rPr lang="en-US" sz="1400" dirty="0">
                <a:solidFill>
                  <a:srgbClr val="000099"/>
                </a:solidFill>
              </a:rPr>
              <a:t>&amp; Senior)</a:t>
            </a:r>
          </a:p>
          <a:p>
            <a:pPr lvl="2">
              <a:lnSpc>
                <a:spcPct val="80000"/>
              </a:lnSpc>
            </a:pPr>
            <a:r>
              <a:rPr lang="en-US" sz="1400" dirty="0" smtClean="0">
                <a:solidFill>
                  <a:srgbClr val="000099"/>
                </a:solidFill>
              </a:rPr>
              <a:t>10% Growth </a:t>
            </a:r>
            <a:r>
              <a:rPr lang="en-US" sz="1400" dirty="0"/>
              <a:t>per year (</a:t>
            </a:r>
            <a:r>
              <a:rPr lang="en-US" sz="1400" dirty="0" smtClean="0"/>
              <a:t>average)</a:t>
            </a:r>
          </a:p>
          <a:p>
            <a:pPr lvl="2">
              <a:lnSpc>
                <a:spcPct val="80000"/>
              </a:lnSpc>
            </a:pPr>
            <a:r>
              <a:rPr lang="en-US" sz="1400" dirty="0" smtClean="0"/>
              <a:t>Only program offered internationally</a:t>
            </a:r>
          </a:p>
          <a:p>
            <a:pPr lvl="1">
              <a:lnSpc>
                <a:spcPct val="80000"/>
              </a:lnSpc>
            </a:pPr>
            <a:r>
              <a:rPr lang="en-US" sz="1800" dirty="0" smtClean="0"/>
              <a:t>ASME NDE/QC personnel (ANDE) </a:t>
            </a:r>
          </a:p>
          <a:p>
            <a:pPr lvl="2">
              <a:lnSpc>
                <a:spcPct val="80000"/>
              </a:lnSpc>
            </a:pPr>
            <a:r>
              <a:rPr lang="en-US" sz="1400" dirty="0" smtClean="0"/>
              <a:t>Third party certification alternative to owner-based NDE personnel certification in ASME codes</a:t>
            </a:r>
          </a:p>
          <a:p>
            <a:pPr lvl="2">
              <a:lnSpc>
                <a:spcPct val="80000"/>
              </a:lnSpc>
            </a:pPr>
            <a:r>
              <a:rPr lang="en-US" sz="1600" dirty="0" smtClean="0"/>
              <a:t>Initial </a:t>
            </a:r>
            <a:r>
              <a:rPr lang="en-US" sz="1600" dirty="0"/>
              <a:t>focus on immediate needs of Nuclear industry; address high level priorities first – Ultrasonic Testing</a:t>
            </a:r>
          </a:p>
          <a:p>
            <a:pPr lvl="3">
              <a:lnSpc>
                <a:spcPct val="80000"/>
              </a:lnSpc>
            </a:pPr>
            <a:r>
              <a:rPr lang="en-US" sz="1400" dirty="0"/>
              <a:t>Other NDE and QC methods will follow</a:t>
            </a:r>
          </a:p>
        </p:txBody>
      </p:sp>
      <p:sp>
        <p:nvSpPr>
          <p:cNvPr id="4" name="Footer Placeholder 3"/>
          <p:cNvSpPr>
            <a:spLocks noGrp="1"/>
          </p:cNvSpPr>
          <p:nvPr>
            <p:ph type="ftr" sz="quarter" idx="10"/>
          </p:nvPr>
        </p:nvSpPr>
        <p:spPr/>
        <p:txBody>
          <a:bodyPr/>
          <a:lstStyle/>
          <a:p>
            <a:pPr>
              <a:defRPr/>
            </a:pPr>
            <a:r>
              <a:rPr lang="en-US" smtClean="0"/>
              <a:t>ASME S&amp;C Training Module B9 Conformity Assessment Programs</a:t>
            </a:r>
            <a:endParaRPr lang="en-US"/>
          </a:p>
        </p:txBody>
      </p:sp>
      <p:sp>
        <p:nvSpPr>
          <p:cNvPr id="5" name="Slide Number Placeholder 4"/>
          <p:cNvSpPr>
            <a:spLocks noGrp="1"/>
          </p:cNvSpPr>
          <p:nvPr>
            <p:ph type="sldNum" sz="quarter" idx="11"/>
          </p:nvPr>
        </p:nvSpPr>
        <p:spPr/>
        <p:txBody>
          <a:bodyPr/>
          <a:lstStyle/>
          <a:p>
            <a:pPr>
              <a:defRPr/>
            </a:pPr>
            <a:fld id="{3CF35F86-B116-402C-9766-1AF2B9D7FA2D}" type="slidenum">
              <a:rPr lang="en-US"/>
              <a:pPr>
                <a:defRPr/>
              </a:pPr>
              <a:t>17</a:t>
            </a:fld>
            <a:endParaRPr lang="en-US"/>
          </a:p>
        </p:txBody>
      </p:sp>
    </p:spTree>
    <p:extLst>
      <p:ext uri="{BB962C8B-B14F-4D97-AF65-F5344CB8AC3E}">
        <p14:creationId xmlns:p14="http://schemas.microsoft.com/office/powerpoint/2010/main" val="213996724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cap="all" dirty="0" smtClean="0"/>
              <a:t>Management System Certification</a:t>
            </a:r>
            <a:endParaRPr lang="en-US" cap="all" dirty="0"/>
          </a:p>
        </p:txBody>
      </p:sp>
      <p:sp>
        <p:nvSpPr>
          <p:cNvPr id="3" name="Content Placeholder 2"/>
          <p:cNvSpPr>
            <a:spLocks noGrp="1"/>
          </p:cNvSpPr>
          <p:nvPr>
            <p:ph idx="1"/>
          </p:nvPr>
        </p:nvSpPr>
        <p:spPr/>
        <p:txBody>
          <a:bodyPr/>
          <a:lstStyle/>
          <a:p>
            <a:r>
              <a:rPr lang="en-US" dirty="0" smtClean="0"/>
              <a:t>ASME management system certification means the management system of the organization has been reviewed by ASME and conforms to specified requirements contained in an ASME standard </a:t>
            </a:r>
          </a:p>
          <a:p>
            <a:r>
              <a:rPr lang="en-US" dirty="0" smtClean="0"/>
              <a:t>The organization has demonstrated its capability to consistently achieve its stated policy and objectives</a:t>
            </a:r>
          </a:p>
          <a:p>
            <a:r>
              <a:rPr lang="en-US" dirty="0" smtClean="0"/>
              <a:t>This certification does not include certification of products, services or personnel</a:t>
            </a:r>
          </a:p>
          <a:p>
            <a:r>
              <a:rPr lang="en-US" dirty="0" smtClean="0"/>
              <a:t>No ASME certification mark is issued     </a:t>
            </a:r>
          </a:p>
          <a:p>
            <a:r>
              <a:rPr lang="en-US" dirty="0"/>
              <a:t>NQA-1 Nuclear Quality Assurance certification program</a:t>
            </a:r>
            <a:r>
              <a:rPr lang="en-US" dirty="0" smtClean="0"/>
              <a:t>                   </a:t>
            </a:r>
            <a:endParaRPr lang="en-US" dirty="0"/>
          </a:p>
        </p:txBody>
      </p:sp>
      <p:sp>
        <p:nvSpPr>
          <p:cNvPr id="4" name="Footer Placeholder 3"/>
          <p:cNvSpPr>
            <a:spLocks noGrp="1"/>
          </p:cNvSpPr>
          <p:nvPr>
            <p:ph type="ftr" sz="quarter" idx="10"/>
          </p:nvPr>
        </p:nvSpPr>
        <p:spPr/>
        <p:txBody>
          <a:bodyPr/>
          <a:lstStyle/>
          <a:p>
            <a:pPr>
              <a:defRPr/>
            </a:pPr>
            <a:r>
              <a:rPr lang="en-US" smtClean="0"/>
              <a:t>ASME S&amp;C Training Module B9 Conformity Assessment Programs</a:t>
            </a:r>
            <a:endParaRPr lang="en-US"/>
          </a:p>
        </p:txBody>
      </p:sp>
      <p:sp>
        <p:nvSpPr>
          <p:cNvPr id="5" name="Slide Number Placeholder 4"/>
          <p:cNvSpPr>
            <a:spLocks noGrp="1"/>
          </p:cNvSpPr>
          <p:nvPr>
            <p:ph type="sldNum" sz="quarter" idx="11"/>
          </p:nvPr>
        </p:nvSpPr>
        <p:spPr/>
        <p:txBody>
          <a:bodyPr/>
          <a:lstStyle/>
          <a:p>
            <a:pPr>
              <a:defRPr/>
            </a:pPr>
            <a:fld id="{3C6A132E-EB8C-4C83-9FCF-EB37A26D3633}" type="slidenum">
              <a:rPr lang="en-US" smtClean="0"/>
              <a:pPr>
                <a:defRPr/>
              </a:pPr>
              <a:t>18</a:t>
            </a:fld>
            <a:endParaRPr lang="en-US"/>
          </a:p>
        </p:txBody>
      </p:sp>
    </p:spTree>
    <p:extLst>
      <p:ext uri="{BB962C8B-B14F-4D97-AF65-F5344CB8AC3E}">
        <p14:creationId xmlns:p14="http://schemas.microsoft.com/office/powerpoint/2010/main" val="91276366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p:txBody>
          <a:bodyPr/>
          <a:lstStyle/>
          <a:p>
            <a:pPr eaLnBrk="1" hangingPunct="1"/>
            <a:r>
              <a:rPr lang="en-US" sz="3200" dirty="0" smtClean="0"/>
              <a:t>MODULE B - PROCESS</a:t>
            </a:r>
          </a:p>
        </p:txBody>
      </p:sp>
      <p:sp>
        <p:nvSpPr>
          <p:cNvPr id="3075" name="Rectangle 3"/>
          <p:cNvSpPr>
            <a:spLocks noGrp="1" noChangeArrowheads="1"/>
          </p:cNvSpPr>
          <p:nvPr>
            <p:ph idx="1"/>
          </p:nvPr>
        </p:nvSpPr>
        <p:spPr>
          <a:xfrm>
            <a:off x="1066800" y="1295400"/>
            <a:ext cx="7772400" cy="4724400"/>
          </a:xfrm>
        </p:spPr>
        <p:txBody>
          <a:bodyPr/>
          <a:lstStyle/>
          <a:p>
            <a:pPr eaLnBrk="1" hangingPunct="1">
              <a:lnSpc>
                <a:spcPct val="80000"/>
              </a:lnSpc>
              <a:buFontTx/>
              <a:buNone/>
            </a:pPr>
            <a:r>
              <a:rPr lang="en-US" sz="2800" i="1" dirty="0" smtClean="0">
                <a:solidFill>
                  <a:schemeClr val="tx2"/>
                </a:solidFill>
              </a:rPr>
              <a:t>	</a:t>
            </a:r>
            <a:endParaRPr lang="en-US" i="1" dirty="0" smtClean="0">
              <a:solidFill>
                <a:schemeClr val="tx2"/>
              </a:solidFill>
            </a:endParaRPr>
          </a:p>
        </p:txBody>
      </p:sp>
      <p:grpSp>
        <p:nvGrpSpPr>
          <p:cNvPr id="3076" name="Group 4"/>
          <p:cNvGrpSpPr>
            <a:grpSpLocks/>
          </p:cNvGrpSpPr>
          <p:nvPr/>
        </p:nvGrpSpPr>
        <p:grpSpPr bwMode="auto">
          <a:xfrm>
            <a:off x="400050" y="4638675"/>
            <a:ext cx="666750" cy="628650"/>
            <a:chOff x="624" y="2544"/>
            <a:chExt cx="420" cy="396"/>
          </a:xfrm>
        </p:grpSpPr>
        <p:sp>
          <p:nvSpPr>
            <p:cNvPr id="3078" name="AutoShape 5"/>
            <p:cNvSpPr>
              <a:spLocks noChangeArrowheads="1"/>
            </p:cNvSpPr>
            <p:nvPr/>
          </p:nvSpPr>
          <p:spPr bwMode="auto">
            <a:xfrm>
              <a:off x="660" y="2604"/>
              <a:ext cx="384" cy="336"/>
            </a:xfrm>
            <a:prstGeom prst="rightArrow">
              <a:avLst>
                <a:gd name="adj1" fmla="val 50000"/>
                <a:gd name="adj2" fmla="val 42857"/>
              </a:avLst>
            </a:prstGeom>
            <a:solidFill>
              <a:schemeClr val="bg2"/>
            </a:solidFill>
            <a:ln w="9525">
              <a:solidFill>
                <a:schemeClr val="bg2"/>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
          <p:nvSpPr>
            <p:cNvPr id="3079" name="AutoShape 6"/>
            <p:cNvSpPr>
              <a:spLocks noChangeArrowheads="1"/>
            </p:cNvSpPr>
            <p:nvPr/>
          </p:nvSpPr>
          <p:spPr bwMode="auto">
            <a:xfrm>
              <a:off x="624" y="2544"/>
              <a:ext cx="384" cy="336"/>
            </a:xfrm>
            <a:prstGeom prst="rightArrow">
              <a:avLst>
                <a:gd name="adj1" fmla="val 50000"/>
                <a:gd name="adj2" fmla="val 42857"/>
              </a:avLst>
            </a:prstGeom>
            <a:solidFill>
              <a:srgbClr val="FF9933"/>
            </a:solidFill>
            <a:ln w="9525">
              <a:solidFill>
                <a:schemeClr val="accent1"/>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grpSp>
      <p:sp>
        <p:nvSpPr>
          <p:cNvPr id="3077" name="Rectangle 7"/>
          <p:cNvSpPr>
            <a:spLocks noChangeArrowheads="1"/>
          </p:cNvSpPr>
          <p:nvPr/>
        </p:nvSpPr>
        <p:spPr bwMode="auto">
          <a:xfrm>
            <a:off x="1066800" y="1295400"/>
            <a:ext cx="7772400" cy="5105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tx1"/>
                  </a:outerShdw>
                </a:effectLst>
              </a14:hiddenEffects>
            </a:ext>
          </a:extLst>
        </p:spPr>
        <p:txBody>
          <a:bodyPr/>
          <a:lstStyle/>
          <a:p>
            <a:pPr marL="742950" indent="-742950" eaLnBrk="1" hangingPunct="1">
              <a:lnSpc>
                <a:spcPct val="80000"/>
              </a:lnSpc>
              <a:spcBef>
                <a:spcPct val="20000"/>
              </a:spcBef>
            </a:pPr>
            <a:r>
              <a:rPr lang="en-US" dirty="0">
                <a:solidFill>
                  <a:srgbClr val="003399"/>
                </a:solidFill>
                <a:latin typeface="Arial" charset="0"/>
              </a:rPr>
              <a:t>B1.</a:t>
            </a:r>
            <a:r>
              <a:rPr lang="en-US" i="1" dirty="0">
                <a:solidFill>
                  <a:srgbClr val="003399"/>
                </a:solidFill>
                <a:latin typeface="Arial" charset="0"/>
              </a:rPr>
              <a:t>	</a:t>
            </a:r>
            <a:r>
              <a:rPr lang="en-US" dirty="0">
                <a:solidFill>
                  <a:srgbClr val="003399"/>
                </a:solidFill>
                <a:latin typeface="Arial" charset="0"/>
              </a:rPr>
              <a:t>ASME Organizational Structure</a:t>
            </a:r>
          </a:p>
          <a:p>
            <a:pPr marL="742950" indent="-742950" eaLnBrk="1" hangingPunct="1">
              <a:lnSpc>
                <a:spcPct val="80000"/>
              </a:lnSpc>
              <a:spcBef>
                <a:spcPct val="20000"/>
              </a:spcBef>
            </a:pPr>
            <a:r>
              <a:rPr lang="en-US" dirty="0">
                <a:solidFill>
                  <a:srgbClr val="003399"/>
                </a:solidFill>
                <a:latin typeface="Arial" charset="0"/>
              </a:rPr>
              <a:t>B2.	Standards Development: Staff and Volunteer Roles and Responsibilities</a:t>
            </a:r>
          </a:p>
          <a:p>
            <a:pPr marL="742950" indent="-742950" eaLnBrk="1" hangingPunct="1">
              <a:lnSpc>
                <a:spcPct val="80000"/>
              </a:lnSpc>
              <a:spcBef>
                <a:spcPct val="20000"/>
              </a:spcBef>
            </a:pPr>
            <a:r>
              <a:rPr lang="en-US" dirty="0">
                <a:solidFill>
                  <a:srgbClr val="003399"/>
                </a:solidFill>
                <a:latin typeface="Arial" charset="0"/>
              </a:rPr>
              <a:t>B3.	Conformity Assessment: Staff and Volunteer Roles and Responsibilities</a:t>
            </a:r>
          </a:p>
          <a:p>
            <a:pPr marL="742950" indent="-742950" eaLnBrk="1" hangingPunct="1">
              <a:lnSpc>
                <a:spcPct val="80000"/>
              </a:lnSpc>
              <a:spcBef>
                <a:spcPct val="20000"/>
              </a:spcBef>
            </a:pPr>
            <a:r>
              <a:rPr lang="en-US" dirty="0">
                <a:solidFill>
                  <a:srgbClr val="003399"/>
                </a:solidFill>
                <a:latin typeface="Arial" charset="0"/>
              </a:rPr>
              <a:t>B4.	Initiating and Terminating Standards Projects</a:t>
            </a:r>
          </a:p>
          <a:p>
            <a:pPr marL="742950" indent="-742950" eaLnBrk="1" hangingPunct="1">
              <a:lnSpc>
                <a:spcPct val="80000"/>
              </a:lnSpc>
              <a:spcBef>
                <a:spcPct val="20000"/>
              </a:spcBef>
            </a:pPr>
            <a:r>
              <a:rPr lang="en-US" dirty="0">
                <a:solidFill>
                  <a:srgbClr val="003399"/>
                </a:solidFill>
                <a:latin typeface="Arial" charset="0"/>
              </a:rPr>
              <a:t>B5.	Consensus Process for Standards Development</a:t>
            </a:r>
          </a:p>
          <a:p>
            <a:pPr marL="742950" indent="-742950" eaLnBrk="1" hangingPunct="1">
              <a:lnSpc>
                <a:spcPct val="80000"/>
              </a:lnSpc>
              <a:spcBef>
                <a:spcPct val="20000"/>
              </a:spcBef>
            </a:pPr>
            <a:r>
              <a:rPr lang="en-US" dirty="0">
                <a:solidFill>
                  <a:srgbClr val="003399"/>
                </a:solidFill>
                <a:latin typeface="Arial" charset="0"/>
              </a:rPr>
              <a:t>B6.	The Basics of Parliamentary Procedure</a:t>
            </a:r>
          </a:p>
          <a:p>
            <a:pPr marL="742950" indent="-742950" eaLnBrk="1" hangingPunct="1">
              <a:lnSpc>
                <a:spcPct val="80000"/>
              </a:lnSpc>
              <a:spcBef>
                <a:spcPct val="20000"/>
              </a:spcBef>
            </a:pPr>
            <a:r>
              <a:rPr lang="en-US" dirty="0">
                <a:solidFill>
                  <a:srgbClr val="003399"/>
                </a:solidFill>
                <a:latin typeface="Arial" charset="0"/>
              </a:rPr>
              <a:t>B7.	The Appeals Process</a:t>
            </a:r>
          </a:p>
          <a:p>
            <a:pPr marL="742950" indent="-742950" eaLnBrk="1" hangingPunct="1">
              <a:lnSpc>
                <a:spcPct val="80000"/>
              </a:lnSpc>
              <a:spcBef>
                <a:spcPct val="20000"/>
              </a:spcBef>
            </a:pPr>
            <a:r>
              <a:rPr lang="en-US" dirty="0">
                <a:solidFill>
                  <a:srgbClr val="003399"/>
                </a:solidFill>
                <a:latin typeface="Arial" charset="0"/>
              </a:rPr>
              <a:t>B8.	International Standards Development</a:t>
            </a:r>
          </a:p>
          <a:p>
            <a:pPr marL="742950" indent="-742950" eaLnBrk="1" hangingPunct="1">
              <a:lnSpc>
                <a:spcPct val="80000"/>
              </a:lnSpc>
              <a:spcBef>
                <a:spcPct val="20000"/>
              </a:spcBef>
            </a:pPr>
            <a:r>
              <a:rPr lang="en-US" i="1" dirty="0">
                <a:solidFill>
                  <a:srgbClr val="003399"/>
                </a:solidFill>
                <a:latin typeface="Arial" charset="0"/>
              </a:rPr>
              <a:t>B9.	ASME Conformity Assessment Programs</a:t>
            </a:r>
          </a:p>
          <a:p>
            <a:pPr marL="742950" indent="-742950" eaLnBrk="1" hangingPunct="1">
              <a:lnSpc>
                <a:spcPct val="80000"/>
              </a:lnSpc>
              <a:spcBef>
                <a:spcPct val="20000"/>
              </a:spcBef>
            </a:pPr>
            <a:r>
              <a:rPr lang="en-US" dirty="0">
                <a:solidFill>
                  <a:srgbClr val="003399"/>
                </a:solidFill>
                <a:latin typeface="Arial" charset="0"/>
              </a:rPr>
              <a:t>B10.	Performance Based Standards</a:t>
            </a:r>
          </a:p>
          <a:p>
            <a:pPr marL="742950" indent="-742950" eaLnBrk="1" hangingPunct="1">
              <a:lnSpc>
                <a:spcPct val="80000"/>
              </a:lnSpc>
              <a:spcBef>
                <a:spcPct val="20000"/>
              </a:spcBef>
            </a:pPr>
            <a:r>
              <a:rPr lang="en-US" dirty="0">
                <a:solidFill>
                  <a:srgbClr val="003399"/>
                </a:solidFill>
                <a:latin typeface="Arial" charset="0"/>
              </a:rPr>
              <a:t>B.11. Consensus Process for Standards Interpretations and Code Cases</a:t>
            </a:r>
          </a:p>
        </p:txBody>
      </p:sp>
      <p:sp>
        <p:nvSpPr>
          <p:cNvPr id="2" name="Footer Placeholder 1"/>
          <p:cNvSpPr>
            <a:spLocks noGrp="1"/>
          </p:cNvSpPr>
          <p:nvPr>
            <p:ph type="ftr" sz="quarter" idx="10"/>
          </p:nvPr>
        </p:nvSpPr>
        <p:spPr/>
        <p:txBody>
          <a:bodyPr/>
          <a:lstStyle/>
          <a:p>
            <a:pPr>
              <a:defRPr/>
            </a:pPr>
            <a:r>
              <a:rPr lang="en-US" smtClean="0"/>
              <a:t>ASME S&amp;C Training Module B9 Conformity Assessment Programs</a:t>
            </a:r>
            <a:endParaRPr lang="en-US"/>
          </a:p>
        </p:txBody>
      </p:sp>
      <p:sp>
        <p:nvSpPr>
          <p:cNvPr id="3" name="Slide Number Placeholder 2"/>
          <p:cNvSpPr>
            <a:spLocks noGrp="1"/>
          </p:cNvSpPr>
          <p:nvPr>
            <p:ph type="sldNum" sz="quarter" idx="11"/>
          </p:nvPr>
        </p:nvSpPr>
        <p:spPr/>
        <p:txBody>
          <a:bodyPr/>
          <a:lstStyle/>
          <a:p>
            <a:pPr>
              <a:defRPr/>
            </a:pPr>
            <a:fld id="{3C6A132E-EB8C-4C83-9FCF-EB37A26D3633}" type="slidenum">
              <a:rPr lang="en-US" smtClean="0"/>
              <a:pPr>
                <a:defRPr/>
              </a:pPr>
              <a:t>1</a:t>
            </a:fld>
            <a:endParaRPr lang="en-US"/>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cap="all" dirty="0" smtClean="0"/>
              <a:t>III. Current ASME Conformity Assessment Programs As of </a:t>
            </a:r>
            <a:r>
              <a:rPr lang="en-US" sz="2800" cap="all" dirty="0" smtClean="0">
                <a:solidFill>
                  <a:srgbClr val="000099"/>
                </a:solidFill>
              </a:rPr>
              <a:t>September</a:t>
            </a:r>
            <a:r>
              <a:rPr lang="en-US" sz="2800" cap="all" dirty="0" smtClean="0">
                <a:solidFill>
                  <a:srgbClr val="FF0000"/>
                </a:solidFill>
              </a:rPr>
              <a:t> </a:t>
            </a:r>
            <a:r>
              <a:rPr lang="en-US" sz="2800" cap="all" dirty="0" smtClean="0"/>
              <a:t>1</a:t>
            </a:r>
            <a:r>
              <a:rPr lang="en-US" sz="2800" cap="all" dirty="0"/>
              <a:t>, </a:t>
            </a:r>
            <a:r>
              <a:rPr lang="en-US" sz="2800" cap="all" dirty="0" smtClean="0"/>
              <a:t>2015</a:t>
            </a:r>
            <a:endParaRPr lang="en-US" sz="2800" cap="all" dirty="0"/>
          </a:p>
        </p:txBody>
      </p:sp>
      <p:sp>
        <p:nvSpPr>
          <p:cNvPr id="3" name="Content Placeholder 2"/>
          <p:cNvSpPr>
            <a:spLocks noGrp="1"/>
          </p:cNvSpPr>
          <p:nvPr>
            <p:ph idx="1"/>
          </p:nvPr>
        </p:nvSpPr>
        <p:spPr>
          <a:xfrm>
            <a:off x="457200" y="1610602"/>
            <a:ext cx="8229600" cy="4525963"/>
          </a:xfrm>
        </p:spPr>
        <p:txBody>
          <a:bodyPr/>
          <a:lstStyle/>
          <a:p>
            <a:r>
              <a:rPr lang="en-US" sz="1500" dirty="0" smtClean="0"/>
              <a:t>BPV </a:t>
            </a:r>
            <a:r>
              <a:rPr lang="en-US" sz="1500" dirty="0"/>
              <a:t>CERTIFICATION – 6,800  CERTIFICATE HOLDERS – 11,930 CERTIFICATES</a:t>
            </a:r>
          </a:p>
          <a:p>
            <a:r>
              <a:rPr lang="en-US" sz="1500" dirty="0" smtClean="0"/>
              <a:t>BPV </a:t>
            </a:r>
            <a:r>
              <a:rPr lang="en-US" sz="1500" dirty="0"/>
              <a:t>NUCLEAR  - </a:t>
            </a:r>
            <a:r>
              <a:rPr lang="en-US" sz="1500" dirty="0" smtClean="0"/>
              <a:t>250 CERTIFICATE </a:t>
            </a:r>
            <a:r>
              <a:rPr lang="en-US" sz="1500" dirty="0"/>
              <a:t>HOLDERS </a:t>
            </a:r>
            <a:r>
              <a:rPr lang="en-US" sz="1500" dirty="0" smtClean="0"/>
              <a:t>–720 CERTIFICATES</a:t>
            </a:r>
            <a:endParaRPr lang="en-US" sz="1500" dirty="0"/>
          </a:p>
          <a:p>
            <a:r>
              <a:rPr lang="en-US" sz="1500" dirty="0" smtClean="0"/>
              <a:t>BPV </a:t>
            </a:r>
            <a:r>
              <a:rPr lang="en-US" sz="1500" dirty="0"/>
              <a:t>NUCLEAR MATERIALS – </a:t>
            </a:r>
            <a:r>
              <a:rPr lang="en-US" sz="1500" dirty="0" smtClean="0"/>
              <a:t> 90 CERTIFICATE </a:t>
            </a:r>
            <a:r>
              <a:rPr lang="en-US" sz="1500" dirty="0"/>
              <a:t>HOLDERS – 102 CERTIFICATES</a:t>
            </a:r>
          </a:p>
          <a:p>
            <a:r>
              <a:rPr lang="en-US" sz="1500" dirty="0" smtClean="0"/>
              <a:t>PRD </a:t>
            </a:r>
            <a:r>
              <a:rPr lang="en-US" sz="1500" dirty="0"/>
              <a:t>(VALVE TESTING LABS (BOILER CODE) -  10 CERTIFICATE HOLDERS – 56 CERTIFICATES (INCLUDES AUTHORIZED OBSERVORS WHO PERFORM PRESSURE RELIEF DEVICE TESTING)</a:t>
            </a:r>
          </a:p>
          <a:p>
            <a:r>
              <a:rPr lang="en-US" sz="1500" dirty="0" smtClean="0"/>
              <a:t>AIA </a:t>
            </a:r>
            <a:r>
              <a:rPr lang="en-US" sz="1500" dirty="0"/>
              <a:t>CERTIFICATION- </a:t>
            </a:r>
            <a:r>
              <a:rPr lang="en-US" sz="1500" dirty="0" smtClean="0"/>
              <a:t>31 CERTIFICATE </a:t>
            </a:r>
            <a:r>
              <a:rPr lang="en-US" sz="1500" dirty="0"/>
              <a:t>HOLDERS </a:t>
            </a:r>
            <a:r>
              <a:rPr lang="en-US" sz="1500" dirty="0" smtClean="0"/>
              <a:t>– 31 CERTIFICATES </a:t>
            </a:r>
            <a:r>
              <a:rPr lang="en-US" sz="1500" dirty="0"/>
              <a:t>(INSPECTOR AND SUPERVISOR COMMISSION/CERTIFICATION PERFORMED BY THE NATIONAL BOARD)</a:t>
            </a:r>
          </a:p>
          <a:p>
            <a:r>
              <a:rPr lang="en-US" sz="1500" dirty="0" smtClean="0"/>
              <a:t>RTP </a:t>
            </a:r>
            <a:r>
              <a:rPr lang="en-US" sz="1500" dirty="0"/>
              <a:t>– 12 CERTIFICATE HOLDERS – 12 CERTIFICATES</a:t>
            </a:r>
          </a:p>
          <a:p>
            <a:r>
              <a:rPr lang="en-US" sz="1500" dirty="0" smtClean="0"/>
              <a:t>BPE </a:t>
            </a:r>
            <a:r>
              <a:rPr lang="en-US" sz="1500" dirty="0"/>
              <a:t>– 4 CERTIFICATE HOLDERS – 4 CERTIFICATES (NEW PROGRAM INITIATED </a:t>
            </a:r>
            <a:r>
              <a:rPr lang="en-US" sz="1500" dirty="0" smtClean="0"/>
              <a:t>2013</a:t>
            </a:r>
            <a:r>
              <a:rPr lang="en-US" sz="1500" dirty="0"/>
              <a:t>)</a:t>
            </a:r>
          </a:p>
          <a:p>
            <a:r>
              <a:rPr lang="en-US" sz="1500" dirty="0" smtClean="0"/>
              <a:t>NQA-1 </a:t>
            </a:r>
            <a:r>
              <a:rPr lang="en-US" sz="1500" dirty="0"/>
              <a:t>– 1 CERTIFICATE HOLDERS – 1 CERTIFICATES (NEW PROGRAM INITIATED </a:t>
            </a:r>
            <a:r>
              <a:rPr lang="en-US" sz="1500" dirty="0" smtClean="0"/>
              <a:t> </a:t>
            </a:r>
            <a:r>
              <a:rPr lang="en-US" sz="1500" dirty="0"/>
              <a:t>2013)</a:t>
            </a:r>
          </a:p>
          <a:p>
            <a:r>
              <a:rPr lang="en-US" sz="1500" dirty="0" smtClean="0"/>
              <a:t>QRO </a:t>
            </a:r>
            <a:r>
              <a:rPr lang="en-US" sz="1500" dirty="0"/>
              <a:t>– 1520 CERTIFICATES – CERTIFICATES ISSUED TO INDIVIDUALS</a:t>
            </a:r>
          </a:p>
          <a:p>
            <a:r>
              <a:rPr lang="en-US" sz="1500" dirty="0" smtClean="0"/>
              <a:t>GDTP </a:t>
            </a:r>
            <a:r>
              <a:rPr lang="en-US" sz="1500" dirty="0"/>
              <a:t>(Y14.5) -  </a:t>
            </a:r>
            <a:r>
              <a:rPr lang="en-US" sz="1500" dirty="0" smtClean="0"/>
              <a:t>1495 Certificates </a:t>
            </a:r>
            <a:r>
              <a:rPr lang="en-US" sz="1500" dirty="0"/>
              <a:t>– CERTIFICATES ISSUED TO INDIVIDUALS</a:t>
            </a:r>
          </a:p>
          <a:p>
            <a:endParaRPr lang="en-US" dirty="0"/>
          </a:p>
        </p:txBody>
      </p:sp>
      <p:sp>
        <p:nvSpPr>
          <p:cNvPr id="4" name="Footer Placeholder 3"/>
          <p:cNvSpPr>
            <a:spLocks noGrp="1"/>
          </p:cNvSpPr>
          <p:nvPr>
            <p:ph type="ftr" sz="quarter" idx="10"/>
          </p:nvPr>
        </p:nvSpPr>
        <p:spPr/>
        <p:txBody>
          <a:bodyPr/>
          <a:lstStyle/>
          <a:p>
            <a:pPr>
              <a:defRPr/>
            </a:pPr>
            <a:r>
              <a:rPr lang="en-US" smtClean="0"/>
              <a:t>ASME S&amp;C Training Module B9 Conformity Assessment Programs</a:t>
            </a:r>
            <a:endParaRPr lang="en-US"/>
          </a:p>
        </p:txBody>
      </p:sp>
      <p:sp>
        <p:nvSpPr>
          <p:cNvPr id="5" name="Slide Number Placeholder 4"/>
          <p:cNvSpPr>
            <a:spLocks noGrp="1"/>
          </p:cNvSpPr>
          <p:nvPr>
            <p:ph type="sldNum" sz="quarter" idx="11"/>
          </p:nvPr>
        </p:nvSpPr>
        <p:spPr/>
        <p:txBody>
          <a:bodyPr/>
          <a:lstStyle/>
          <a:p>
            <a:pPr>
              <a:defRPr/>
            </a:pPr>
            <a:fld id="{3C6A132E-EB8C-4C83-9FCF-EB37A26D3633}" type="slidenum">
              <a:rPr lang="en-US" smtClean="0"/>
              <a:pPr>
                <a:defRPr/>
              </a:pPr>
              <a:t>19</a:t>
            </a:fld>
            <a:endParaRPr lang="en-US"/>
          </a:p>
        </p:txBody>
      </p:sp>
    </p:spTree>
    <p:extLst>
      <p:ext uri="{BB962C8B-B14F-4D97-AF65-F5344CB8AC3E}">
        <p14:creationId xmlns:p14="http://schemas.microsoft.com/office/powerpoint/2010/main" val="25578646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83" name="Rectangle 5"/>
          <p:cNvSpPr>
            <a:spLocks noGrp="1" noChangeArrowheads="1"/>
          </p:cNvSpPr>
          <p:nvPr>
            <p:ph type="title"/>
          </p:nvPr>
        </p:nvSpPr>
        <p:spPr>
          <a:xfrm>
            <a:off x="381000" y="228600"/>
            <a:ext cx="8458200" cy="762000"/>
          </a:xfrm>
        </p:spPr>
        <p:txBody>
          <a:bodyPr/>
          <a:lstStyle/>
          <a:p>
            <a:pPr eaLnBrk="1" hangingPunct="1"/>
            <a:r>
              <a:rPr lang="en-US" dirty="0" smtClean="0"/>
              <a:t>CURRENT ASME CA PROGRAMS</a:t>
            </a:r>
          </a:p>
        </p:txBody>
      </p:sp>
      <p:sp>
        <p:nvSpPr>
          <p:cNvPr id="40" name="Footer Placeholder 3"/>
          <p:cNvSpPr>
            <a:spLocks noGrp="1"/>
          </p:cNvSpPr>
          <p:nvPr>
            <p:ph type="ftr" sz="quarter" idx="10"/>
          </p:nvPr>
        </p:nvSpPr>
        <p:spPr/>
        <p:txBody>
          <a:bodyPr/>
          <a:lstStyle/>
          <a:p>
            <a:pPr>
              <a:defRPr/>
            </a:pPr>
            <a:r>
              <a:rPr lang="en-US" smtClean="0"/>
              <a:t>ASME S&amp;C Training Module B9 Conformity Assessment Programs</a:t>
            </a:r>
            <a:endParaRPr lang="en-US"/>
          </a:p>
        </p:txBody>
      </p:sp>
      <p:sp>
        <p:nvSpPr>
          <p:cNvPr id="41" name="Slide Number Placeholder 4"/>
          <p:cNvSpPr>
            <a:spLocks noGrp="1"/>
          </p:cNvSpPr>
          <p:nvPr>
            <p:ph type="sldNum" sz="quarter" idx="11"/>
          </p:nvPr>
        </p:nvSpPr>
        <p:spPr/>
        <p:txBody>
          <a:bodyPr/>
          <a:lstStyle/>
          <a:p>
            <a:pPr>
              <a:defRPr/>
            </a:pPr>
            <a:fld id="{E823BF42-DE41-4DEF-879A-61A6DE9D951B}" type="slidenum">
              <a:rPr lang="en-US"/>
              <a:pPr>
                <a:defRPr/>
              </a:pPr>
              <a:t>20</a:t>
            </a:fld>
            <a:endParaRPr lang="en-US"/>
          </a:p>
        </p:txBody>
      </p:sp>
      <p:sp>
        <p:nvSpPr>
          <p:cNvPr id="24580" name="Line 2"/>
          <p:cNvSpPr>
            <a:spLocks noChangeShapeType="1"/>
          </p:cNvSpPr>
          <p:nvPr/>
        </p:nvSpPr>
        <p:spPr bwMode="auto">
          <a:xfrm flipH="1">
            <a:off x="1142999" y="1589088"/>
            <a:ext cx="9526" cy="3021012"/>
          </a:xfrm>
          <a:prstGeom prst="line">
            <a:avLst/>
          </a:prstGeom>
          <a:noFill/>
          <a:ln w="19050">
            <a:solidFill>
              <a:srgbClr val="FF99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24581" name="Line 3"/>
          <p:cNvSpPr>
            <a:spLocks noChangeShapeType="1"/>
          </p:cNvSpPr>
          <p:nvPr/>
        </p:nvSpPr>
        <p:spPr bwMode="auto">
          <a:xfrm>
            <a:off x="8029574" y="1589089"/>
            <a:ext cx="9525" cy="1689748"/>
          </a:xfrm>
          <a:prstGeom prst="line">
            <a:avLst/>
          </a:prstGeom>
          <a:noFill/>
          <a:ln w="19050">
            <a:solidFill>
              <a:srgbClr val="FF99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24582" name="Line 4"/>
          <p:cNvSpPr>
            <a:spLocks noChangeShapeType="1"/>
          </p:cNvSpPr>
          <p:nvPr/>
        </p:nvSpPr>
        <p:spPr bwMode="auto">
          <a:xfrm>
            <a:off x="1143000" y="1600200"/>
            <a:ext cx="6896100" cy="0"/>
          </a:xfrm>
          <a:prstGeom prst="line">
            <a:avLst/>
          </a:prstGeom>
          <a:noFill/>
          <a:ln w="19050">
            <a:solidFill>
              <a:srgbClr val="FF99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24584" name="Rectangle 6"/>
          <p:cNvSpPr>
            <a:spLocks noChangeArrowheads="1"/>
          </p:cNvSpPr>
          <p:nvPr/>
        </p:nvSpPr>
        <p:spPr bwMode="auto">
          <a:xfrm>
            <a:off x="3581400" y="990600"/>
            <a:ext cx="1905000" cy="457200"/>
          </a:xfrm>
          <a:prstGeom prst="rect">
            <a:avLst/>
          </a:prstGeom>
          <a:solidFill>
            <a:srgbClr val="FF3300"/>
          </a:solidFill>
          <a:ln w="19050">
            <a:solidFill>
              <a:srgbClr val="FF99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nchor="ctr"/>
          <a:lstStyle/>
          <a:p>
            <a:pPr algn="ctr">
              <a:spcBef>
                <a:spcPct val="30000"/>
              </a:spcBef>
            </a:pPr>
            <a:r>
              <a:rPr lang="en-US" sz="1000" b="1">
                <a:solidFill>
                  <a:srgbClr val="FFFF00"/>
                </a:solidFill>
                <a:latin typeface="Arial" charset="0"/>
              </a:rPr>
              <a:t>Council on Standards</a:t>
            </a:r>
          </a:p>
          <a:p>
            <a:pPr algn="ctr">
              <a:spcBef>
                <a:spcPct val="30000"/>
              </a:spcBef>
            </a:pPr>
            <a:r>
              <a:rPr lang="en-US" sz="1000" b="1">
                <a:solidFill>
                  <a:srgbClr val="FFFF00"/>
                </a:solidFill>
                <a:latin typeface="Arial" charset="0"/>
              </a:rPr>
              <a:t>and Certification</a:t>
            </a:r>
          </a:p>
        </p:txBody>
      </p:sp>
      <p:sp>
        <p:nvSpPr>
          <p:cNvPr id="24585" name="Rectangle 7"/>
          <p:cNvSpPr>
            <a:spLocks noChangeArrowheads="1"/>
          </p:cNvSpPr>
          <p:nvPr/>
        </p:nvSpPr>
        <p:spPr bwMode="auto">
          <a:xfrm>
            <a:off x="609600" y="1828800"/>
            <a:ext cx="1143000" cy="533400"/>
          </a:xfrm>
          <a:prstGeom prst="rect">
            <a:avLst/>
          </a:prstGeom>
          <a:solidFill>
            <a:srgbClr val="FF3300"/>
          </a:solidFill>
          <a:ln w="19050">
            <a:solidFill>
              <a:srgbClr val="FF99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nchor="ctr"/>
          <a:lstStyle/>
          <a:p>
            <a:pPr algn="ctr">
              <a:spcBef>
                <a:spcPct val="30000"/>
              </a:spcBef>
            </a:pPr>
            <a:r>
              <a:rPr lang="en-US" sz="1000" b="1">
                <a:solidFill>
                  <a:srgbClr val="FFFF00"/>
                </a:solidFill>
                <a:latin typeface="Arial" charset="0"/>
              </a:rPr>
              <a:t>Board on</a:t>
            </a:r>
          </a:p>
          <a:p>
            <a:pPr algn="ctr">
              <a:spcBef>
                <a:spcPct val="30000"/>
              </a:spcBef>
            </a:pPr>
            <a:r>
              <a:rPr lang="en-US" sz="1000" b="1">
                <a:solidFill>
                  <a:srgbClr val="FFFF00"/>
                </a:solidFill>
                <a:latin typeface="Arial" charset="0"/>
              </a:rPr>
              <a:t>Pressure Technology</a:t>
            </a:r>
          </a:p>
        </p:txBody>
      </p:sp>
      <p:sp>
        <p:nvSpPr>
          <p:cNvPr id="24586" name="Rectangle 8"/>
          <p:cNvSpPr>
            <a:spLocks noChangeArrowheads="1"/>
          </p:cNvSpPr>
          <p:nvPr/>
        </p:nvSpPr>
        <p:spPr bwMode="auto">
          <a:xfrm>
            <a:off x="571500" y="2438400"/>
            <a:ext cx="1216025" cy="457200"/>
          </a:xfrm>
          <a:prstGeom prst="rect">
            <a:avLst/>
          </a:prstGeom>
          <a:solidFill>
            <a:srgbClr val="FFFF66"/>
          </a:solidFill>
          <a:ln w="19050">
            <a:solidFill>
              <a:srgbClr val="FF99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nchor="ctr"/>
          <a:lstStyle/>
          <a:p>
            <a:pPr algn="ctr">
              <a:spcBef>
                <a:spcPct val="30000"/>
              </a:spcBef>
            </a:pPr>
            <a:r>
              <a:rPr lang="en-US" sz="900" b="1">
                <a:solidFill>
                  <a:schemeClr val="accent2"/>
                </a:solidFill>
                <a:latin typeface="Arial" charset="0"/>
              </a:rPr>
              <a:t>Boiler and Pressure Vessel (BPV)</a:t>
            </a:r>
          </a:p>
        </p:txBody>
      </p:sp>
      <p:sp>
        <p:nvSpPr>
          <p:cNvPr id="24587" name="Rectangle 9"/>
          <p:cNvSpPr>
            <a:spLocks noChangeArrowheads="1"/>
          </p:cNvSpPr>
          <p:nvPr/>
        </p:nvSpPr>
        <p:spPr bwMode="auto">
          <a:xfrm>
            <a:off x="590328" y="4898789"/>
            <a:ext cx="1216025" cy="639763"/>
          </a:xfrm>
          <a:prstGeom prst="rect">
            <a:avLst/>
          </a:prstGeom>
          <a:solidFill>
            <a:schemeClr val="bg1"/>
          </a:solidFill>
          <a:ln w="19050">
            <a:solidFill>
              <a:srgbClr val="FF99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nchor="ctr"/>
          <a:lstStyle/>
          <a:p>
            <a:pPr algn="ctr">
              <a:spcBef>
                <a:spcPct val="30000"/>
              </a:spcBef>
            </a:pPr>
            <a:r>
              <a:rPr lang="en-US" sz="900" b="1">
                <a:solidFill>
                  <a:schemeClr val="accent2"/>
                </a:solidFill>
                <a:latin typeface="Arial" charset="0"/>
              </a:rPr>
              <a:t>Pressure</a:t>
            </a:r>
          </a:p>
          <a:p>
            <a:pPr algn="ctr">
              <a:spcBef>
                <a:spcPct val="30000"/>
              </a:spcBef>
            </a:pPr>
            <a:r>
              <a:rPr lang="en-US" sz="900" b="1">
                <a:solidFill>
                  <a:schemeClr val="accent2"/>
                </a:solidFill>
                <a:latin typeface="Arial" charset="0"/>
              </a:rPr>
              <a:t> Relief Device Laboratory         (PRD)</a:t>
            </a:r>
          </a:p>
        </p:txBody>
      </p:sp>
      <p:sp>
        <p:nvSpPr>
          <p:cNvPr id="24588" name="Rectangle 10"/>
          <p:cNvSpPr>
            <a:spLocks noChangeArrowheads="1"/>
          </p:cNvSpPr>
          <p:nvPr/>
        </p:nvSpPr>
        <p:spPr bwMode="auto">
          <a:xfrm>
            <a:off x="573033" y="2945818"/>
            <a:ext cx="1216025" cy="639762"/>
          </a:xfrm>
          <a:prstGeom prst="rect">
            <a:avLst/>
          </a:prstGeom>
          <a:solidFill>
            <a:srgbClr val="FFFF66"/>
          </a:solidFill>
          <a:ln w="19050">
            <a:solidFill>
              <a:srgbClr val="FF99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nchor="ctr"/>
          <a:lstStyle/>
          <a:p>
            <a:pPr algn="ctr">
              <a:spcBef>
                <a:spcPct val="30000"/>
              </a:spcBef>
            </a:pPr>
            <a:r>
              <a:rPr lang="en-US" sz="900" b="1">
                <a:solidFill>
                  <a:schemeClr val="accent2"/>
                </a:solidFill>
                <a:latin typeface="Arial" charset="0"/>
              </a:rPr>
              <a:t>Reinforced Thermoset Plastic Vessels  (RTP)</a:t>
            </a:r>
          </a:p>
        </p:txBody>
      </p:sp>
      <p:sp>
        <p:nvSpPr>
          <p:cNvPr id="24589" name="Rectangle 11"/>
          <p:cNvSpPr>
            <a:spLocks noChangeArrowheads="1"/>
          </p:cNvSpPr>
          <p:nvPr/>
        </p:nvSpPr>
        <p:spPr bwMode="auto">
          <a:xfrm>
            <a:off x="7467600" y="1828800"/>
            <a:ext cx="1143000" cy="533400"/>
          </a:xfrm>
          <a:prstGeom prst="rect">
            <a:avLst/>
          </a:prstGeom>
          <a:solidFill>
            <a:srgbClr val="FF3300"/>
          </a:solidFill>
          <a:ln w="19050">
            <a:solidFill>
              <a:srgbClr val="FF99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nchor="ctr"/>
          <a:lstStyle/>
          <a:p>
            <a:pPr algn="ctr">
              <a:spcBef>
                <a:spcPct val="30000"/>
              </a:spcBef>
            </a:pPr>
            <a:r>
              <a:rPr lang="en-US" sz="1000" b="1">
                <a:solidFill>
                  <a:srgbClr val="FFFF00"/>
                </a:solidFill>
                <a:latin typeface="Arial" charset="0"/>
              </a:rPr>
              <a:t>Board on</a:t>
            </a:r>
          </a:p>
          <a:p>
            <a:pPr algn="ctr">
              <a:spcBef>
                <a:spcPct val="30000"/>
              </a:spcBef>
            </a:pPr>
            <a:r>
              <a:rPr lang="en-US" sz="1000" b="1">
                <a:solidFill>
                  <a:srgbClr val="FFFF00"/>
                </a:solidFill>
                <a:latin typeface="Arial" charset="0"/>
              </a:rPr>
              <a:t>Conformity Assessment</a:t>
            </a:r>
          </a:p>
        </p:txBody>
      </p:sp>
      <p:sp>
        <p:nvSpPr>
          <p:cNvPr id="24590" name="Rectangle 13"/>
          <p:cNvSpPr>
            <a:spLocks noChangeArrowheads="1"/>
          </p:cNvSpPr>
          <p:nvPr/>
        </p:nvSpPr>
        <p:spPr bwMode="auto">
          <a:xfrm>
            <a:off x="7453313" y="2468563"/>
            <a:ext cx="1216025" cy="457200"/>
          </a:xfrm>
          <a:prstGeom prst="rect">
            <a:avLst/>
          </a:prstGeom>
          <a:solidFill>
            <a:schemeClr val="bg1"/>
          </a:solidFill>
          <a:ln w="19050">
            <a:solidFill>
              <a:srgbClr val="FF99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nchor="ctr"/>
          <a:lstStyle/>
          <a:p>
            <a:pPr algn="ctr">
              <a:spcBef>
                <a:spcPct val="30000"/>
              </a:spcBef>
            </a:pPr>
            <a:r>
              <a:rPr lang="en-US" sz="900" b="1">
                <a:solidFill>
                  <a:schemeClr val="accent2"/>
                </a:solidFill>
                <a:latin typeface="Arial" charset="0"/>
              </a:rPr>
              <a:t>Authorized Inspection Agencies (AIA)</a:t>
            </a:r>
          </a:p>
        </p:txBody>
      </p:sp>
      <p:sp>
        <p:nvSpPr>
          <p:cNvPr id="24591" name="Rectangle 14"/>
          <p:cNvSpPr>
            <a:spLocks noChangeArrowheads="1"/>
          </p:cNvSpPr>
          <p:nvPr/>
        </p:nvSpPr>
        <p:spPr bwMode="auto">
          <a:xfrm>
            <a:off x="7467600" y="3028950"/>
            <a:ext cx="1216025" cy="457200"/>
          </a:xfrm>
          <a:prstGeom prst="rect">
            <a:avLst/>
          </a:prstGeom>
          <a:solidFill>
            <a:srgbClr val="99CCFF"/>
          </a:solidFill>
          <a:ln w="19050">
            <a:solidFill>
              <a:srgbClr val="FF99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nchor="ctr"/>
          <a:lstStyle/>
          <a:p>
            <a:pPr algn="ctr">
              <a:spcBef>
                <a:spcPct val="30000"/>
              </a:spcBef>
            </a:pPr>
            <a:r>
              <a:rPr lang="en-US" sz="900" b="1" dirty="0">
                <a:solidFill>
                  <a:schemeClr val="accent2"/>
                </a:solidFill>
                <a:latin typeface="Arial" charset="0"/>
              </a:rPr>
              <a:t>Resource Recovery Facility Operator (QRO)</a:t>
            </a:r>
          </a:p>
        </p:txBody>
      </p:sp>
      <p:sp>
        <p:nvSpPr>
          <p:cNvPr id="24592" name="Rectangle 15"/>
          <p:cNvSpPr>
            <a:spLocks noChangeArrowheads="1"/>
          </p:cNvSpPr>
          <p:nvPr/>
        </p:nvSpPr>
        <p:spPr bwMode="auto">
          <a:xfrm>
            <a:off x="2870339" y="5400103"/>
            <a:ext cx="182562" cy="182563"/>
          </a:xfrm>
          <a:prstGeom prst="rect">
            <a:avLst/>
          </a:prstGeom>
          <a:solidFill>
            <a:srgbClr val="FFFFFF"/>
          </a:solidFill>
          <a:ln w="12700">
            <a:solidFill>
              <a:srgbClr val="FF99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
        <p:nvSpPr>
          <p:cNvPr id="24593" name="Text Box 16"/>
          <p:cNvSpPr txBox="1">
            <a:spLocks noChangeArrowheads="1"/>
          </p:cNvSpPr>
          <p:nvPr/>
        </p:nvSpPr>
        <p:spPr bwMode="auto">
          <a:xfrm>
            <a:off x="3237758" y="5357434"/>
            <a:ext cx="1909762" cy="2746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spAutoFit/>
          </a:bodyPr>
          <a:lstStyle>
            <a:lvl1pPr>
              <a:defRPr sz="2400">
                <a:solidFill>
                  <a:schemeClr val="tx1"/>
                </a:solidFill>
                <a:latin typeface="Times"/>
              </a:defRPr>
            </a:lvl1pPr>
            <a:lvl2pPr marL="742950" indent="-285750">
              <a:defRPr sz="2400">
                <a:solidFill>
                  <a:schemeClr val="tx1"/>
                </a:solidFill>
                <a:latin typeface="Times"/>
              </a:defRPr>
            </a:lvl2pPr>
            <a:lvl3pPr marL="1143000" indent="-228600">
              <a:defRPr sz="2400">
                <a:solidFill>
                  <a:schemeClr val="tx1"/>
                </a:solidFill>
                <a:latin typeface="Times"/>
              </a:defRPr>
            </a:lvl3pPr>
            <a:lvl4pPr marL="1600200" indent="-228600">
              <a:defRPr sz="2400">
                <a:solidFill>
                  <a:schemeClr val="tx1"/>
                </a:solidFill>
                <a:latin typeface="Times"/>
              </a:defRPr>
            </a:lvl4pPr>
            <a:lvl5pPr marL="2057400" indent="-228600">
              <a:defRPr sz="2400">
                <a:solidFill>
                  <a:schemeClr val="tx1"/>
                </a:solidFill>
                <a:latin typeface="Times"/>
              </a:defRPr>
            </a:lvl5pPr>
            <a:lvl6pPr marL="2514600" indent="-228600" eaLnBrk="0" fontAlgn="base" hangingPunct="0">
              <a:spcBef>
                <a:spcPct val="0"/>
              </a:spcBef>
              <a:spcAft>
                <a:spcPct val="0"/>
              </a:spcAft>
              <a:defRPr sz="2400">
                <a:solidFill>
                  <a:schemeClr val="tx1"/>
                </a:solidFill>
                <a:latin typeface="Times"/>
              </a:defRPr>
            </a:lvl6pPr>
            <a:lvl7pPr marL="2971800" indent="-228600" eaLnBrk="0" fontAlgn="base" hangingPunct="0">
              <a:spcBef>
                <a:spcPct val="0"/>
              </a:spcBef>
              <a:spcAft>
                <a:spcPct val="0"/>
              </a:spcAft>
              <a:defRPr sz="2400">
                <a:solidFill>
                  <a:schemeClr val="tx1"/>
                </a:solidFill>
                <a:latin typeface="Times"/>
              </a:defRPr>
            </a:lvl7pPr>
            <a:lvl8pPr marL="3429000" indent="-228600" eaLnBrk="0" fontAlgn="base" hangingPunct="0">
              <a:spcBef>
                <a:spcPct val="0"/>
              </a:spcBef>
              <a:spcAft>
                <a:spcPct val="0"/>
              </a:spcAft>
              <a:defRPr sz="2400">
                <a:solidFill>
                  <a:schemeClr val="tx1"/>
                </a:solidFill>
                <a:latin typeface="Times"/>
              </a:defRPr>
            </a:lvl8pPr>
            <a:lvl9pPr marL="3886200" indent="-228600" eaLnBrk="0" fontAlgn="base" hangingPunct="0">
              <a:spcBef>
                <a:spcPct val="0"/>
              </a:spcBef>
              <a:spcAft>
                <a:spcPct val="0"/>
              </a:spcAft>
              <a:defRPr sz="2400">
                <a:solidFill>
                  <a:schemeClr val="tx1"/>
                </a:solidFill>
                <a:latin typeface="Times"/>
              </a:defRPr>
            </a:lvl9pPr>
          </a:lstStyle>
          <a:p>
            <a:pPr>
              <a:spcBef>
                <a:spcPct val="50000"/>
              </a:spcBef>
            </a:pPr>
            <a:r>
              <a:rPr lang="en-US" sz="1200" b="1" dirty="0">
                <a:solidFill>
                  <a:schemeClr val="accent1"/>
                </a:solidFill>
                <a:latin typeface="Arial" charset="0"/>
              </a:rPr>
              <a:t>Accreditation Programs</a:t>
            </a:r>
          </a:p>
        </p:txBody>
      </p:sp>
      <p:sp>
        <p:nvSpPr>
          <p:cNvPr id="24594" name="Rectangle 17"/>
          <p:cNvSpPr>
            <a:spLocks noChangeArrowheads="1"/>
          </p:cNvSpPr>
          <p:nvPr/>
        </p:nvSpPr>
        <p:spPr bwMode="auto">
          <a:xfrm>
            <a:off x="5961064" y="5665034"/>
            <a:ext cx="182562" cy="182562"/>
          </a:xfrm>
          <a:prstGeom prst="rect">
            <a:avLst/>
          </a:prstGeom>
          <a:solidFill>
            <a:srgbClr val="99CCFF"/>
          </a:solidFill>
          <a:ln w="12700">
            <a:solidFill>
              <a:srgbClr val="FF99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algn="ctr">
              <a:spcBef>
                <a:spcPct val="30000"/>
              </a:spcBef>
            </a:pPr>
            <a:endParaRPr lang="en-US" sz="1200">
              <a:solidFill>
                <a:srgbClr val="CCECFF"/>
              </a:solidFill>
              <a:latin typeface="Times New Roman" pitchFamily="18" charset="0"/>
            </a:endParaRPr>
          </a:p>
        </p:txBody>
      </p:sp>
      <p:sp>
        <p:nvSpPr>
          <p:cNvPr id="24595" name="Text Box 18"/>
          <p:cNvSpPr txBox="1">
            <a:spLocks noChangeArrowheads="1"/>
          </p:cNvSpPr>
          <p:nvPr/>
        </p:nvSpPr>
        <p:spPr bwMode="auto">
          <a:xfrm>
            <a:off x="6291263" y="5665034"/>
            <a:ext cx="2776779" cy="276999"/>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a:spAutoFit/>
          </a:bodyPr>
          <a:lstStyle>
            <a:lvl1pPr>
              <a:defRPr sz="2400">
                <a:solidFill>
                  <a:schemeClr val="tx1"/>
                </a:solidFill>
                <a:latin typeface="Times"/>
              </a:defRPr>
            </a:lvl1pPr>
            <a:lvl2pPr marL="742950" indent="-285750">
              <a:defRPr sz="2400">
                <a:solidFill>
                  <a:schemeClr val="tx1"/>
                </a:solidFill>
                <a:latin typeface="Times"/>
              </a:defRPr>
            </a:lvl2pPr>
            <a:lvl3pPr marL="1143000" indent="-228600">
              <a:defRPr sz="2400">
                <a:solidFill>
                  <a:schemeClr val="tx1"/>
                </a:solidFill>
                <a:latin typeface="Times"/>
              </a:defRPr>
            </a:lvl3pPr>
            <a:lvl4pPr marL="1600200" indent="-228600">
              <a:defRPr sz="2400">
                <a:solidFill>
                  <a:schemeClr val="tx1"/>
                </a:solidFill>
                <a:latin typeface="Times"/>
              </a:defRPr>
            </a:lvl4pPr>
            <a:lvl5pPr marL="2057400" indent="-228600">
              <a:defRPr sz="2400">
                <a:solidFill>
                  <a:schemeClr val="tx1"/>
                </a:solidFill>
                <a:latin typeface="Times"/>
              </a:defRPr>
            </a:lvl5pPr>
            <a:lvl6pPr marL="2514600" indent="-228600" eaLnBrk="0" fontAlgn="base" hangingPunct="0">
              <a:spcBef>
                <a:spcPct val="0"/>
              </a:spcBef>
              <a:spcAft>
                <a:spcPct val="0"/>
              </a:spcAft>
              <a:defRPr sz="2400">
                <a:solidFill>
                  <a:schemeClr val="tx1"/>
                </a:solidFill>
                <a:latin typeface="Times"/>
              </a:defRPr>
            </a:lvl6pPr>
            <a:lvl7pPr marL="2971800" indent="-228600" eaLnBrk="0" fontAlgn="base" hangingPunct="0">
              <a:spcBef>
                <a:spcPct val="0"/>
              </a:spcBef>
              <a:spcAft>
                <a:spcPct val="0"/>
              </a:spcAft>
              <a:defRPr sz="2400">
                <a:solidFill>
                  <a:schemeClr val="tx1"/>
                </a:solidFill>
                <a:latin typeface="Times"/>
              </a:defRPr>
            </a:lvl7pPr>
            <a:lvl8pPr marL="3429000" indent="-228600" eaLnBrk="0" fontAlgn="base" hangingPunct="0">
              <a:spcBef>
                <a:spcPct val="0"/>
              </a:spcBef>
              <a:spcAft>
                <a:spcPct val="0"/>
              </a:spcAft>
              <a:defRPr sz="2400">
                <a:solidFill>
                  <a:schemeClr val="tx1"/>
                </a:solidFill>
                <a:latin typeface="Times"/>
              </a:defRPr>
            </a:lvl8pPr>
            <a:lvl9pPr marL="3886200" indent="-228600" eaLnBrk="0" fontAlgn="base" hangingPunct="0">
              <a:spcBef>
                <a:spcPct val="0"/>
              </a:spcBef>
              <a:spcAft>
                <a:spcPct val="0"/>
              </a:spcAft>
              <a:defRPr sz="2400">
                <a:solidFill>
                  <a:schemeClr val="tx1"/>
                </a:solidFill>
                <a:latin typeface="Times"/>
              </a:defRPr>
            </a:lvl9pPr>
          </a:lstStyle>
          <a:p>
            <a:pPr>
              <a:spcBef>
                <a:spcPct val="50000"/>
              </a:spcBef>
            </a:pPr>
            <a:r>
              <a:rPr lang="en-US" sz="1200" b="1" dirty="0">
                <a:solidFill>
                  <a:schemeClr val="accent1"/>
                </a:solidFill>
                <a:latin typeface="Arial" charset="0"/>
              </a:rPr>
              <a:t>Personnel Certification Programs</a:t>
            </a:r>
          </a:p>
        </p:txBody>
      </p:sp>
      <p:sp>
        <p:nvSpPr>
          <p:cNvPr id="24597" name="Line 23"/>
          <p:cNvSpPr>
            <a:spLocks noChangeShapeType="1"/>
          </p:cNvSpPr>
          <p:nvPr/>
        </p:nvSpPr>
        <p:spPr bwMode="auto">
          <a:xfrm>
            <a:off x="2792413" y="1600200"/>
            <a:ext cx="23812" cy="2495550"/>
          </a:xfrm>
          <a:prstGeom prst="line">
            <a:avLst/>
          </a:prstGeom>
          <a:noFill/>
          <a:ln w="19050">
            <a:solidFill>
              <a:srgbClr val="FF99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24598" name="Rectangle 24"/>
          <p:cNvSpPr>
            <a:spLocks noChangeArrowheads="1"/>
          </p:cNvSpPr>
          <p:nvPr/>
        </p:nvSpPr>
        <p:spPr bwMode="auto">
          <a:xfrm>
            <a:off x="2244725" y="1839913"/>
            <a:ext cx="1143000" cy="533400"/>
          </a:xfrm>
          <a:prstGeom prst="rect">
            <a:avLst/>
          </a:prstGeom>
          <a:solidFill>
            <a:srgbClr val="FF3300"/>
          </a:solidFill>
          <a:ln w="19050">
            <a:solidFill>
              <a:srgbClr val="FF99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nchor="ctr"/>
          <a:lstStyle/>
          <a:p>
            <a:pPr algn="ctr">
              <a:spcBef>
                <a:spcPct val="30000"/>
              </a:spcBef>
            </a:pPr>
            <a:r>
              <a:rPr lang="en-US" sz="1000" b="1">
                <a:solidFill>
                  <a:srgbClr val="FFFF00"/>
                </a:solidFill>
                <a:latin typeface="Arial" charset="0"/>
              </a:rPr>
              <a:t>Board on</a:t>
            </a:r>
          </a:p>
          <a:p>
            <a:pPr algn="ctr">
              <a:spcBef>
                <a:spcPct val="30000"/>
              </a:spcBef>
            </a:pPr>
            <a:r>
              <a:rPr lang="en-US" sz="1000" b="1">
                <a:solidFill>
                  <a:srgbClr val="FFFF00"/>
                </a:solidFill>
                <a:latin typeface="Arial" charset="0"/>
              </a:rPr>
              <a:t>Nuclear C&amp;S</a:t>
            </a:r>
          </a:p>
        </p:txBody>
      </p:sp>
      <p:sp>
        <p:nvSpPr>
          <p:cNvPr id="24599" name="Rectangle 25"/>
          <p:cNvSpPr>
            <a:spLocks noChangeArrowheads="1"/>
          </p:cNvSpPr>
          <p:nvPr/>
        </p:nvSpPr>
        <p:spPr bwMode="auto">
          <a:xfrm>
            <a:off x="2209800" y="2449512"/>
            <a:ext cx="1216025" cy="690561"/>
          </a:xfrm>
          <a:prstGeom prst="rect">
            <a:avLst/>
          </a:prstGeom>
          <a:solidFill>
            <a:srgbClr val="FFFF66"/>
          </a:solidFill>
          <a:ln w="19050">
            <a:solidFill>
              <a:srgbClr val="FF99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nchor="ctr"/>
          <a:lstStyle/>
          <a:p>
            <a:pPr algn="ctr">
              <a:spcBef>
                <a:spcPct val="30000"/>
              </a:spcBef>
            </a:pPr>
            <a:r>
              <a:rPr lang="en-US" sz="900" b="1" dirty="0">
                <a:solidFill>
                  <a:schemeClr val="accent2"/>
                </a:solidFill>
                <a:latin typeface="Arial" charset="0"/>
              </a:rPr>
              <a:t>Nuclear Components    </a:t>
            </a:r>
          </a:p>
          <a:p>
            <a:pPr algn="ctr">
              <a:spcBef>
                <a:spcPct val="30000"/>
              </a:spcBef>
            </a:pPr>
            <a:r>
              <a:rPr lang="en-US" sz="900" b="1" dirty="0">
                <a:solidFill>
                  <a:schemeClr val="accent2"/>
                </a:solidFill>
                <a:latin typeface="Arial" charset="0"/>
              </a:rPr>
              <a:t> (</a:t>
            </a:r>
            <a:r>
              <a:rPr lang="en-US" sz="900" b="1" dirty="0" smtClean="0">
                <a:solidFill>
                  <a:schemeClr val="accent2"/>
                </a:solidFill>
                <a:latin typeface="Arial" charset="0"/>
              </a:rPr>
              <a:t>N-type / BPV Section III)</a:t>
            </a:r>
            <a:endParaRPr lang="en-US" sz="900" b="1" dirty="0">
              <a:solidFill>
                <a:schemeClr val="accent2"/>
              </a:solidFill>
              <a:latin typeface="Arial" charset="0"/>
            </a:endParaRPr>
          </a:p>
        </p:txBody>
      </p:sp>
      <p:sp>
        <p:nvSpPr>
          <p:cNvPr id="24600" name="Rectangle 26"/>
          <p:cNvSpPr>
            <a:spLocks noChangeArrowheads="1"/>
          </p:cNvSpPr>
          <p:nvPr/>
        </p:nvSpPr>
        <p:spPr bwMode="auto">
          <a:xfrm>
            <a:off x="2209800" y="3278836"/>
            <a:ext cx="1216025" cy="571276"/>
          </a:xfrm>
          <a:prstGeom prst="rect">
            <a:avLst/>
          </a:prstGeom>
          <a:solidFill>
            <a:srgbClr val="FFFF66"/>
          </a:solidFill>
          <a:ln w="19050">
            <a:solidFill>
              <a:srgbClr val="FF99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nchor="ctr"/>
          <a:lstStyle/>
          <a:p>
            <a:pPr algn="ctr">
              <a:spcBef>
                <a:spcPct val="30000"/>
              </a:spcBef>
            </a:pPr>
            <a:r>
              <a:rPr lang="en-US" sz="900" b="1" dirty="0">
                <a:solidFill>
                  <a:schemeClr val="accent2"/>
                </a:solidFill>
                <a:latin typeface="Arial" charset="0"/>
              </a:rPr>
              <a:t>Nuclear Material Organizations (QSC)</a:t>
            </a:r>
          </a:p>
        </p:txBody>
      </p:sp>
      <p:cxnSp>
        <p:nvCxnSpPr>
          <p:cNvPr id="24601" name="AutoShape 29"/>
          <p:cNvCxnSpPr>
            <a:cxnSpLocks noChangeShapeType="1"/>
            <a:stCxn id="24587" idx="3"/>
            <a:endCxn id="24613" idx="2"/>
          </p:cNvCxnSpPr>
          <p:nvPr/>
        </p:nvCxnSpPr>
        <p:spPr bwMode="auto">
          <a:xfrm flipV="1">
            <a:off x="1806353" y="4095751"/>
            <a:ext cx="4365848" cy="1122920"/>
          </a:xfrm>
          <a:prstGeom prst="bentConnector2">
            <a:avLst/>
          </a:prstGeom>
          <a:noFill/>
          <a:ln w="19050">
            <a:solidFill>
              <a:srgbClr val="FF9933"/>
            </a:solidFill>
            <a:prstDash val="dash"/>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grpSp>
        <p:nvGrpSpPr>
          <p:cNvPr id="24602" name="Group 30"/>
          <p:cNvGrpSpPr>
            <a:grpSpLocks/>
          </p:cNvGrpSpPr>
          <p:nvPr/>
        </p:nvGrpSpPr>
        <p:grpSpPr bwMode="auto">
          <a:xfrm>
            <a:off x="5486400" y="1600200"/>
            <a:ext cx="1447800" cy="2495550"/>
            <a:chOff x="2880" y="1001"/>
            <a:chExt cx="912" cy="1572"/>
          </a:xfrm>
        </p:grpSpPr>
        <p:sp>
          <p:nvSpPr>
            <p:cNvPr id="24610" name="Line 31"/>
            <p:cNvSpPr>
              <a:spLocks noChangeShapeType="1"/>
            </p:cNvSpPr>
            <p:nvPr/>
          </p:nvSpPr>
          <p:spPr bwMode="auto">
            <a:xfrm flipH="1">
              <a:off x="3312" y="1001"/>
              <a:ext cx="7" cy="1111"/>
            </a:xfrm>
            <a:prstGeom prst="line">
              <a:avLst/>
            </a:prstGeom>
            <a:noFill/>
            <a:ln w="19050">
              <a:solidFill>
                <a:srgbClr val="FF99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24611" name="Rectangle 32"/>
            <p:cNvSpPr>
              <a:spLocks noChangeArrowheads="1"/>
            </p:cNvSpPr>
            <p:nvPr/>
          </p:nvSpPr>
          <p:spPr bwMode="auto">
            <a:xfrm>
              <a:off x="2880" y="1152"/>
              <a:ext cx="912" cy="336"/>
            </a:xfrm>
            <a:prstGeom prst="rect">
              <a:avLst/>
            </a:prstGeom>
            <a:solidFill>
              <a:srgbClr val="FF3300"/>
            </a:solidFill>
            <a:ln w="19050">
              <a:solidFill>
                <a:srgbClr val="FF99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nchor="ctr"/>
            <a:lstStyle/>
            <a:p>
              <a:pPr algn="ctr">
                <a:spcBef>
                  <a:spcPct val="30000"/>
                </a:spcBef>
              </a:pPr>
              <a:r>
                <a:rPr lang="en-US" sz="1000" b="1">
                  <a:solidFill>
                    <a:srgbClr val="FFFF00"/>
                  </a:solidFill>
                  <a:latin typeface="Arial" charset="0"/>
                </a:rPr>
                <a:t>Board on</a:t>
              </a:r>
            </a:p>
            <a:p>
              <a:pPr algn="ctr">
                <a:spcBef>
                  <a:spcPct val="30000"/>
                </a:spcBef>
              </a:pPr>
              <a:r>
                <a:rPr lang="en-US" sz="1000" b="1">
                  <a:solidFill>
                    <a:srgbClr val="FFFF00"/>
                  </a:solidFill>
                  <a:latin typeface="Arial" charset="0"/>
                </a:rPr>
                <a:t>Standardization and</a:t>
              </a:r>
            </a:p>
            <a:p>
              <a:pPr algn="ctr">
                <a:spcBef>
                  <a:spcPct val="30000"/>
                </a:spcBef>
              </a:pPr>
              <a:r>
                <a:rPr lang="en-US" sz="1000" b="1">
                  <a:solidFill>
                    <a:srgbClr val="FFFF00"/>
                  </a:solidFill>
                  <a:latin typeface="Arial" charset="0"/>
                </a:rPr>
                <a:t>Testing</a:t>
              </a:r>
            </a:p>
          </p:txBody>
        </p:sp>
        <p:sp>
          <p:nvSpPr>
            <p:cNvPr id="24612" name="Rectangle 33"/>
            <p:cNvSpPr>
              <a:spLocks noChangeArrowheads="1"/>
            </p:cNvSpPr>
            <p:nvPr/>
          </p:nvSpPr>
          <p:spPr bwMode="auto">
            <a:xfrm>
              <a:off x="2946" y="1548"/>
              <a:ext cx="766" cy="432"/>
            </a:xfrm>
            <a:prstGeom prst="rect">
              <a:avLst/>
            </a:prstGeom>
            <a:solidFill>
              <a:srgbClr val="99CCFF"/>
            </a:solidFill>
            <a:ln w="19050">
              <a:solidFill>
                <a:srgbClr val="FF99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nchor="ctr"/>
            <a:lstStyle/>
            <a:p>
              <a:pPr algn="ctr">
                <a:spcBef>
                  <a:spcPct val="30000"/>
                </a:spcBef>
              </a:pPr>
              <a:r>
                <a:rPr lang="en-US" sz="900" b="1">
                  <a:solidFill>
                    <a:schemeClr val="accent2"/>
                  </a:solidFill>
                  <a:latin typeface="Arial" charset="0"/>
                </a:rPr>
                <a:t>Geometric Dimensioning and Tolerancing Professionals (GDTP)</a:t>
              </a:r>
            </a:p>
          </p:txBody>
        </p:sp>
        <p:sp>
          <p:nvSpPr>
            <p:cNvPr id="24613" name="AutoShape 34"/>
            <p:cNvSpPr>
              <a:spLocks noChangeArrowheads="1"/>
            </p:cNvSpPr>
            <p:nvPr/>
          </p:nvSpPr>
          <p:spPr bwMode="auto">
            <a:xfrm>
              <a:off x="2929" y="2112"/>
              <a:ext cx="766" cy="461"/>
            </a:xfrm>
            <a:prstGeom prst="roundRect">
              <a:avLst>
                <a:gd name="adj" fmla="val 16667"/>
              </a:avLst>
            </a:prstGeom>
            <a:solidFill>
              <a:srgbClr val="FFFFFF"/>
            </a:solidFill>
            <a:ln w="19050">
              <a:solidFill>
                <a:schemeClr val="hlink"/>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nchor="ctr"/>
            <a:lstStyle/>
            <a:p>
              <a:pPr algn="ctr">
                <a:spcBef>
                  <a:spcPct val="30000"/>
                </a:spcBef>
              </a:pPr>
              <a:r>
                <a:rPr lang="en-US" sz="900" b="1">
                  <a:solidFill>
                    <a:schemeClr val="accent2"/>
                  </a:solidFill>
                  <a:latin typeface="Arial" charset="0"/>
                </a:rPr>
                <a:t>Note: PTC-25 is an integral part of PRD accreditation</a:t>
              </a:r>
            </a:p>
          </p:txBody>
        </p:sp>
        <p:sp>
          <p:nvSpPr>
            <p:cNvPr id="24614" name="Line 35"/>
            <p:cNvSpPr>
              <a:spLocks noChangeShapeType="1"/>
            </p:cNvSpPr>
            <p:nvPr/>
          </p:nvSpPr>
          <p:spPr bwMode="auto">
            <a:xfrm>
              <a:off x="3312" y="2016"/>
              <a:ext cx="0" cy="96"/>
            </a:xfrm>
            <a:prstGeom prst="line">
              <a:avLst/>
            </a:prstGeom>
            <a:noFill/>
            <a:ln w="9525">
              <a:solidFill>
                <a:srgbClr val="FF993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grpSp>
      <p:sp>
        <p:nvSpPr>
          <p:cNvPr id="24603" name="Text Box 38"/>
          <p:cNvSpPr txBox="1">
            <a:spLocks noChangeArrowheads="1"/>
          </p:cNvSpPr>
          <p:nvPr/>
        </p:nvSpPr>
        <p:spPr bwMode="auto">
          <a:xfrm>
            <a:off x="3222625" y="5680870"/>
            <a:ext cx="2444750" cy="2746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spAutoFit/>
          </a:bodyPr>
          <a:lstStyle>
            <a:lvl1pPr>
              <a:defRPr sz="2400">
                <a:solidFill>
                  <a:schemeClr val="tx1"/>
                </a:solidFill>
                <a:latin typeface="Times"/>
              </a:defRPr>
            </a:lvl1pPr>
            <a:lvl2pPr marL="742950" indent="-285750">
              <a:defRPr sz="2400">
                <a:solidFill>
                  <a:schemeClr val="tx1"/>
                </a:solidFill>
                <a:latin typeface="Times"/>
              </a:defRPr>
            </a:lvl2pPr>
            <a:lvl3pPr marL="1143000" indent="-228600">
              <a:defRPr sz="2400">
                <a:solidFill>
                  <a:schemeClr val="tx1"/>
                </a:solidFill>
                <a:latin typeface="Times"/>
              </a:defRPr>
            </a:lvl3pPr>
            <a:lvl4pPr marL="1600200" indent="-228600">
              <a:defRPr sz="2400">
                <a:solidFill>
                  <a:schemeClr val="tx1"/>
                </a:solidFill>
                <a:latin typeface="Times"/>
              </a:defRPr>
            </a:lvl4pPr>
            <a:lvl5pPr marL="2057400" indent="-228600">
              <a:defRPr sz="2400">
                <a:solidFill>
                  <a:schemeClr val="tx1"/>
                </a:solidFill>
                <a:latin typeface="Times"/>
              </a:defRPr>
            </a:lvl5pPr>
            <a:lvl6pPr marL="2514600" indent="-228600" eaLnBrk="0" fontAlgn="base" hangingPunct="0">
              <a:spcBef>
                <a:spcPct val="0"/>
              </a:spcBef>
              <a:spcAft>
                <a:spcPct val="0"/>
              </a:spcAft>
              <a:defRPr sz="2400">
                <a:solidFill>
                  <a:schemeClr val="tx1"/>
                </a:solidFill>
                <a:latin typeface="Times"/>
              </a:defRPr>
            </a:lvl6pPr>
            <a:lvl7pPr marL="2971800" indent="-228600" eaLnBrk="0" fontAlgn="base" hangingPunct="0">
              <a:spcBef>
                <a:spcPct val="0"/>
              </a:spcBef>
              <a:spcAft>
                <a:spcPct val="0"/>
              </a:spcAft>
              <a:defRPr sz="2400">
                <a:solidFill>
                  <a:schemeClr val="tx1"/>
                </a:solidFill>
                <a:latin typeface="Times"/>
              </a:defRPr>
            </a:lvl7pPr>
            <a:lvl8pPr marL="3429000" indent="-228600" eaLnBrk="0" fontAlgn="base" hangingPunct="0">
              <a:spcBef>
                <a:spcPct val="0"/>
              </a:spcBef>
              <a:spcAft>
                <a:spcPct val="0"/>
              </a:spcAft>
              <a:defRPr sz="2400">
                <a:solidFill>
                  <a:schemeClr val="tx1"/>
                </a:solidFill>
                <a:latin typeface="Times"/>
              </a:defRPr>
            </a:lvl8pPr>
            <a:lvl9pPr marL="3886200" indent="-228600" eaLnBrk="0" fontAlgn="base" hangingPunct="0">
              <a:spcBef>
                <a:spcPct val="0"/>
              </a:spcBef>
              <a:spcAft>
                <a:spcPct val="0"/>
              </a:spcAft>
              <a:defRPr sz="2400">
                <a:solidFill>
                  <a:schemeClr val="tx1"/>
                </a:solidFill>
                <a:latin typeface="Times"/>
              </a:defRPr>
            </a:lvl9pPr>
          </a:lstStyle>
          <a:p>
            <a:pPr>
              <a:spcBef>
                <a:spcPct val="50000"/>
              </a:spcBef>
            </a:pPr>
            <a:r>
              <a:rPr lang="en-US" sz="1200" b="1" dirty="0">
                <a:solidFill>
                  <a:schemeClr val="accent1"/>
                </a:solidFill>
                <a:latin typeface="Arial" charset="0"/>
              </a:rPr>
              <a:t>Product Certification Programs</a:t>
            </a:r>
          </a:p>
        </p:txBody>
      </p:sp>
      <p:sp>
        <p:nvSpPr>
          <p:cNvPr id="24604" name="Rectangle 39"/>
          <p:cNvSpPr>
            <a:spLocks noChangeArrowheads="1"/>
          </p:cNvSpPr>
          <p:nvPr/>
        </p:nvSpPr>
        <p:spPr bwMode="auto">
          <a:xfrm>
            <a:off x="2870339" y="5729016"/>
            <a:ext cx="182562" cy="182563"/>
          </a:xfrm>
          <a:prstGeom prst="rect">
            <a:avLst/>
          </a:prstGeom>
          <a:solidFill>
            <a:srgbClr val="FFFF66"/>
          </a:solidFill>
          <a:ln w="12700">
            <a:solidFill>
              <a:srgbClr val="FF99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
        <p:nvSpPr>
          <p:cNvPr id="24605" name="Rectangle 10"/>
          <p:cNvSpPr>
            <a:spLocks noChangeArrowheads="1"/>
          </p:cNvSpPr>
          <p:nvPr/>
        </p:nvSpPr>
        <p:spPr bwMode="auto">
          <a:xfrm>
            <a:off x="571499" y="3651997"/>
            <a:ext cx="1216025" cy="463549"/>
          </a:xfrm>
          <a:prstGeom prst="rect">
            <a:avLst/>
          </a:prstGeom>
          <a:solidFill>
            <a:srgbClr val="FFFF66"/>
          </a:solidFill>
          <a:ln w="19050">
            <a:solidFill>
              <a:srgbClr val="FF99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nchor="ctr"/>
          <a:lstStyle/>
          <a:p>
            <a:pPr algn="ctr">
              <a:spcBef>
                <a:spcPct val="30000"/>
              </a:spcBef>
            </a:pPr>
            <a:endParaRPr lang="en-US" sz="900" b="1" dirty="0" smtClean="0">
              <a:solidFill>
                <a:schemeClr val="accent2"/>
              </a:solidFill>
              <a:latin typeface="Arial" charset="0"/>
            </a:endParaRPr>
          </a:p>
          <a:p>
            <a:pPr algn="ctr">
              <a:spcBef>
                <a:spcPct val="30000"/>
              </a:spcBef>
            </a:pPr>
            <a:r>
              <a:rPr lang="en-US" sz="900" b="1" dirty="0" smtClean="0">
                <a:solidFill>
                  <a:schemeClr val="accent2"/>
                </a:solidFill>
                <a:latin typeface="Arial" charset="0"/>
              </a:rPr>
              <a:t>Bioprocessing </a:t>
            </a:r>
            <a:r>
              <a:rPr lang="en-US" sz="900" b="1" dirty="0">
                <a:solidFill>
                  <a:schemeClr val="accent2"/>
                </a:solidFill>
                <a:latin typeface="Arial" charset="0"/>
              </a:rPr>
              <a:t>Equipment (BPE)</a:t>
            </a:r>
          </a:p>
          <a:p>
            <a:pPr algn="ctr">
              <a:spcBef>
                <a:spcPct val="30000"/>
              </a:spcBef>
            </a:pPr>
            <a:endParaRPr lang="en-US" sz="900" b="1" dirty="0">
              <a:solidFill>
                <a:schemeClr val="accent2"/>
              </a:solidFill>
              <a:latin typeface="Arial" charset="0"/>
            </a:endParaRPr>
          </a:p>
        </p:txBody>
      </p:sp>
      <p:sp>
        <p:nvSpPr>
          <p:cNvPr id="24606" name="Rectangle 10"/>
          <p:cNvSpPr>
            <a:spLocks noChangeArrowheads="1"/>
          </p:cNvSpPr>
          <p:nvPr/>
        </p:nvSpPr>
        <p:spPr bwMode="auto">
          <a:xfrm>
            <a:off x="2196306" y="4006044"/>
            <a:ext cx="1216025" cy="458787"/>
          </a:xfrm>
          <a:prstGeom prst="rect">
            <a:avLst/>
          </a:prstGeom>
          <a:solidFill>
            <a:srgbClr val="66FF33"/>
          </a:solidFill>
          <a:ln w="19050">
            <a:solidFill>
              <a:srgbClr val="FF9900"/>
            </a:solidFill>
            <a:miter lim="800000"/>
            <a:headEnd/>
            <a:tailEnd/>
          </a:ln>
          <a:effectLst/>
          <a:extLst/>
        </p:spPr>
        <p:txBody>
          <a:bodyPr anchor="ctr"/>
          <a:lstStyle/>
          <a:p>
            <a:pPr algn="ctr">
              <a:spcBef>
                <a:spcPct val="30000"/>
              </a:spcBef>
            </a:pPr>
            <a:r>
              <a:rPr lang="en-US" sz="900" b="1" dirty="0">
                <a:solidFill>
                  <a:schemeClr val="accent2"/>
                </a:solidFill>
                <a:latin typeface="Arial" charset="0"/>
              </a:rPr>
              <a:t>NQA-1 Supplier</a:t>
            </a:r>
          </a:p>
          <a:p>
            <a:pPr algn="ctr">
              <a:spcBef>
                <a:spcPct val="30000"/>
              </a:spcBef>
            </a:pPr>
            <a:endParaRPr lang="en-US" sz="900" b="1" dirty="0">
              <a:solidFill>
                <a:schemeClr val="accent2"/>
              </a:solidFill>
              <a:latin typeface="Arial" charset="0"/>
            </a:endParaRPr>
          </a:p>
        </p:txBody>
      </p:sp>
      <p:sp>
        <p:nvSpPr>
          <p:cNvPr id="24607" name="Line 31"/>
          <p:cNvSpPr>
            <a:spLocks noChangeShapeType="1"/>
          </p:cNvSpPr>
          <p:nvPr/>
        </p:nvSpPr>
        <p:spPr bwMode="auto">
          <a:xfrm flipH="1">
            <a:off x="4537075" y="1474788"/>
            <a:ext cx="0" cy="320675"/>
          </a:xfrm>
          <a:prstGeom prst="line">
            <a:avLst/>
          </a:prstGeom>
          <a:noFill/>
          <a:ln w="19050">
            <a:solidFill>
              <a:srgbClr val="FF99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24608" name="Rectangle 27"/>
          <p:cNvSpPr>
            <a:spLocks noChangeArrowheads="1"/>
          </p:cNvSpPr>
          <p:nvPr/>
        </p:nvSpPr>
        <p:spPr bwMode="auto">
          <a:xfrm>
            <a:off x="3933825" y="1795463"/>
            <a:ext cx="1143000" cy="533400"/>
          </a:xfrm>
          <a:prstGeom prst="rect">
            <a:avLst/>
          </a:prstGeom>
          <a:solidFill>
            <a:srgbClr val="FF3300"/>
          </a:solidFill>
          <a:ln w="19050">
            <a:solidFill>
              <a:srgbClr val="FF99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nchor="ctr"/>
          <a:lstStyle/>
          <a:p>
            <a:pPr algn="ctr">
              <a:spcBef>
                <a:spcPct val="30000"/>
              </a:spcBef>
            </a:pPr>
            <a:r>
              <a:rPr lang="en-US" sz="1000" b="1">
                <a:solidFill>
                  <a:srgbClr val="FFFF00"/>
                </a:solidFill>
                <a:latin typeface="Arial" charset="0"/>
              </a:rPr>
              <a:t>Board on</a:t>
            </a:r>
          </a:p>
          <a:p>
            <a:pPr algn="ctr">
              <a:spcBef>
                <a:spcPct val="30000"/>
              </a:spcBef>
            </a:pPr>
            <a:r>
              <a:rPr lang="en-US" sz="1000" b="1">
                <a:solidFill>
                  <a:srgbClr val="FFFF00"/>
                </a:solidFill>
                <a:latin typeface="Arial" charset="0"/>
              </a:rPr>
              <a:t>Safety C&amp;S</a:t>
            </a:r>
          </a:p>
        </p:txBody>
      </p:sp>
      <p:sp>
        <p:nvSpPr>
          <p:cNvPr id="39" name="Rectangle 10"/>
          <p:cNvSpPr>
            <a:spLocks noChangeArrowheads="1"/>
          </p:cNvSpPr>
          <p:nvPr/>
        </p:nvSpPr>
        <p:spPr bwMode="auto">
          <a:xfrm>
            <a:off x="580804" y="4217158"/>
            <a:ext cx="1216025" cy="541361"/>
          </a:xfrm>
          <a:prstGeom prst="rect">
            <a:avLst/>
          </a:prstGeom>
          <a:solidFill>
            <a:srgbClr val="FFFF66"/>
          </a:solidFill>
          <a:ln w="19050">
            <a:solidFill>
              <a:srgbClr val="FF99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nchor="ctr"/>
          <a:lstStyle/>
          <a:p>
            <a:pPr algn="ctr">
              <a:spcBef>
                <a:spcPct val="30000"/>
              </a:spcBef>
            </a:pPr>
            <a:r>
              <a:rPr lang="en-US" sz="900" b="1" dirty="0">
                <a:solidFill>
                  <a:schemeClr val="accent2"/>
                </a:solidFill>
                <a:latin typeface="Arial" charset="0"/>
              </a:rPr>
              <a:t>B31.1 Covered Piping System (CPS</a:t>
            </a:r>
            <a:r>
              <a:rPr lang="en-US" sz="900" b="1" dirty="0" smtClean="0">
                <a:solidFill>
                  <a:schemeClr val="accent2"/>
                </a:solidFill>
                <a:latin typeface="Arial" charset="0"/>
              </a:rPr>
              <a:t>)                   (in preparation)</a:t>
            </a:r>
            <a:endParaRPr lang="en-US" sz="900" b="1" dirty="0">
              <a:solidFill>
                <a:schemeClr val="accent2"/>
              </a:solidFill>
              <a:latin typeface="Arial" charset="0"/>
            </a:endParaRPr>
          </a:p>
        </p:txBody>
      </p:sp>
      <p:sp>
        <p:nvSpPr>
          <p:cNvPr id="42" name="Text Box 38"/>
          <p:cNvSpPr txBox="1">
            <a:spLocks noChangeArrowheads="1"/>
          </p:cNvSpPr>
          <p:nvPr/>
        </p:nvSpPr>
        <p:spPr bwMode="auto">
          <a:xfrm>
            <a:off x="6240093" y="5357597"/>
            <a:ext cx="2505814" cy="276999"/>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spAutoFit/>
          </a:bodyPr>
          <a:lstStyle>
            <a:lvl1pPr>
              <a:defRPr sz="2400">
                <a:solidFill>
                  <a:schemeClr val="tx1"/>
                </a:solidFill>
                <a:latin typeface="Times"/>
              </a:defRPr>
            </a:lvl1pPr>
            <a:lvl2pPr marL="742950" indent="-285750">
              <a:defRPr sz="2400">
                <a:solidFill>
                  <a:schemeClr val="tx1"/>
                </a:solidFill>
                <a:latin typeface="Times"/>
              </a:defRPr>
            </a:lvl2pPr>
            <a:lvl3pPr marL="1143000" indent="-228600">
              <a:defRPr sz="2400">
                <a:solidFill>
                  <a:schemeClr val="tx1"/>
                </a:solidFill>
                <a:latin typeface="Times"/>
              </a:defRPr>
            </a:lvl3pPr>
            <a:lvl4pPr marL="1600200" indent="-228600">
              <a:defRPr sz="2400">
                <a:solidFill>
                  <a:schemeClr val="tx1"/>
                </a:solidFill>
                <a:latin typeface="Times"/>
              </a:defRPr>
            </a:lvl4pPr>
            <a:lvl5pPr marL="2057400" indent="-228600">
              <a:defRPr sz="2400">
                <a:solidFill>
                  <a:schemeClr val="tx1"/>
                </a:solidFill>
                <a:latin typeface="Times"/>
              </a:defRPr>
            </a:lvl5pPr>
            <a:lvl6pPr marL="2514600" indent="-228600" eaLnBrk="0" fontAlgn="base" hangingPunct="0">
              <a:spcBef>
                <a:spcPct val="0"/>
              </a:spcBef>
              <a:spcAft>
                <a:spcPct val="0"/>
              </a:spcAft>
              <a:defRPr sz="2400">
                <a:solidFill>
                  <a:schemeClr val="tx1"/>
                </a:solidFill>
                <a:latin typeface="Times"/>
              </a:defRPr>
            </a:lvl6pPr>
            <a:lvl7pPr marL="2971800" indent="-228600" eaLnBrk="0" fontAlgn="base" hangingPunct="0">
              <a:spcBef>
                <a:spcPct val="0"/>
              </a:spcBef>
              <a:spcAft>
                <a:spcPct val="0"/>
              </a:spcAft>
              <a:defRPr sz="2400">
                <a:solidFill>
                  <a:schemeClr val="tx1"/>
                </a:solidFill>
                <a:latin typeface="Times"/>
              </a:defRPr>
            </a:lvl7pPr>
            <a:lvl8pPr marL="3429000" indent="-228600" eaLnBrk="0" fontAlgn="base" hangingPunct="0">
              <a:spcBef>
                <a:spcPct val="0"/>
              </a:spcBef>
              <a:spcAft>
                <a:spcPct val="0"/>
              </a:spcAft>
              <a:defRPr sz="2400">
                <a:solidFill>
                  <a:schemeClr val="tx1"/>
                </a:solidFill>
                <a:latin typeface="Times"/>
              </a:defRPr>
            </a:lvl8pPr>
            <a:lvl9pPr marL="3886200" indent="-228600" eaLnBrk="0" fontAlgn="base" hangingPunct="0">
              <a:spcBef>
                <a:spcPct val="0"/>
              </a:spcBef>
              <a:spcAft>
                <a:spcPct val="0"/>
              </a:spcAft>
              <a:defRPr sz="2400">
                <a:solidFill>
                  <a:schemeClr val="tx1"/>
                </a:solidFill>
                <a:latin typeface="Times"/>
              </a:defRPr>
            </a:lvl9pPr>
          </a:lstStyle>
          <a:p>
            <a:pPr>
              <a:spcBef>
                <a:spcPct val="50000"/>
              </a:spcBef>
            </a:pPr>
            <a:r>
              <a:rPr lang="en-US" sz="1200" b="1" dirty="0" smtClean="0">
                <a:solidFill>
                  <a:schemeClr val="accent1"/>
                </a:solidFill>
                <a:latin typeface="Arial" charset="0"/>
              </a:rPr>
              <a:t>Management System Certificate</a:t>
            </a:r>
            <a:endParaRPr lang="en-US" sz="1200" b="1" dirty="0">
              <a:solidFill>
                <a:schemeClr val="accent1"/>
              </a:solidFill>
              <a:latin typeface="Arial" charset="0"/>
            </a:endParaRPr>
          </a:p>
        </p:txBody>
      </p:sp>
      <p:sp>
        <p:nvSpPr>
          <p:cNvPr id="43" name="Rectangle 17"/>
          <p:cNvSpPr>
            <a:spLocks noChangeArrowheads="1"/>
          </p:cNvSpPr>
          <p:nvPr/>
        </p:nvSpPr>
        <p:spPr bwMode="auto">
          <a:xfrm>
            <a:off x="5961064" y="5389481"/>
            <a:ext cx="182562" cy="182562"/>
          </a:xfrm>
          <a:prstGeom prst="rect">
            <a:avLst/>
          </a:prstGeom>
          <a:solidFill>
            <a:srgbClr val="66FF33"/>
          </a:solidFill>
          <a:ln w="12700">
            <a:solidFill>
              <a:srgbClr val="FF9900"/>
            </a:solidFill>
            <a:miter lim="800000"/>
            <a:headEnd/>
            <a:tailEnd/>
          </a:ln>
          <a:effectLst/>
          <a:extLst/>
        </p:spPr>
        <p:txBody>
          <a:bodyPr wrap="none" anchor="ctr"/>
          <a:lstStyle/>
          <a:p>
            <a:pPr algn="ctr">
              <a:spcBef>
                <a:spcPct val="30000"/>
              </a:spcBef>
            </a:pPr>
            <a:endParaRPr lang="en-US" sz="1200">
              <a:solidFill>
                <a:srgbClr val="CCECFF"/>
              </a:solidFill>
              <a:latin typeface="Times New Roman" pitchFamily="18" charset="0"/>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a:t>ASME </a:t>
            </a:r>
            <a:r>
              <a:rPr lang="en-US" sz="2800" cap="all" dirty="0"/>
              <a:t>Committees With  Certification/Accreditation </a:t>
            </a:r>
            <a:r>
              <a:rPr lang="en-US" sz="2800" cap="all" dirty="0" smtClean="0"/>
              <a:t>Programs</a:t>
            </a:r>
            <a:endParaRPr lang="en-US" sz="2800" cap="all" dirty="0"/>
          </a:p>
        </p:txBody>
      </p:sp>
      <p:sp>
        <p:nvSpPr>
          <p:cNvPr id="3" name="Content Placeholder 2"/>
          <p:cNvSpPr>
            <a:spLocks noGrp="1"/>
          </p:cNvSpPr>
          <p:nvPr>
            <p:ph idx="1"/>
          </p:nvPr>
        </p:nvSpPr>
        <p:spPr/>
        <p:txBody>
          <a:bodyPr/>
          <a:lstStyle/>
          <a:p>
            <a:pPr lvl="0"/>
            <a:r>
              <a:rPr lang="en-US" sz="1200" dirty="0" smtClean="0"/>
              <a:t>COMMITTEE </a:t>
            </a:r>
            <a:r>
              <a:rPr lang="en-US" sz="1200" dirty="0"/>
              <a:t>ON CONFORMITY ASSESSMENT REQUIREMENTS (CAR)</a:t>
            </a:r>
          </a:p>
          <a:p>
            <a:pPr lvl="0"/>
            <a:r>
              <a:rPr lang="en-US" sz="1200" dirty="0"/>
              <a:t>COMMITTEE ON DESIGNEES (COD)</a:t>
            </a:r>
          </a:p>
          <a:p>
            <a:pPr lvl="0"/>
            <a:r>
              <a:rPr lang="en-US" sz="1200" dirty="0"/>
              <a:t>COMMITTEE ON CONDUCT OF CONFORMITY ASSESSMENT ACTIVITIES (C3A2)</a:t>
            </a:r>
          </a:p>
          <a:p>
            <a:pPr lvl="0"/>
            <a:r>
              <a:rPr lang="en-US" sz="1200" dirty="0"/>
              <a:t>COMMITTEE ON BPV CONFORMITY ASSESSMENT (CBPVCA) (BOILER CODE – SECTIONS I, IV, VIII,DIV.1,2 &amp;3, X, XII)</a:t>
            </a:r>
          </a:p>
          <a:p>
            <a:pPr lvl="0"/>
            <a:r>
              <a:rPr lang="en-US" sz="1200" dirty="0"/>
              <a:t>COMMITTEE ON NUCLEAR CERTIFICATION (CNC) (BOILER CODE SECTION III) (NQA –QUALITY PROGRAM CERTIFICATION)</a:t>
            </a:r>
          </a:p>
          <a:p>
            <a:pPr lvl="0"/>
            <a:r>
              <a:rPr lang="en-US" sz="1200" dirty="0"/>
              <a:t>STANDARDS COMMITTEEE ON QUALIFICATIONS FOR AUTHORIZED INSPECTION (QAI)</a:t>
            </a:r>
          </a:p>
          <a:p>
            <a:pPr lvl="0"/>
            <a:r>
              <a:rPr lang="en-US" sz="1200" dirty="0"/>
              <a:t>COMMITTEE ON RTP CERTIFICATION</a:t>
            </a:r>
          </a:p>
          <a:p>
            <a:pPr lvl="0"/>
            <a:r>
              <a:rPr lang="en-US" sz="1200" dirty="0"/>
              <a:t>COMMITTEE ON BPE CERTIFICATION</a:t>
            </a:r>
          </a:p>
          <a:p>
            <a:pPr lvl="0"/>
            <a:r>
              <a:rPr lang="en-US" sz="1200" dirty="0" smtClean="0"/>
              <a:t>COMMITTEE </a:t>
            </a:r>
            <a:r>
              <a:rPr lang="en-US" sz="1200" dirty="0"/>
              <a:t>ON QUALIFICATION OF RESOURCE RECOVERY FACILITY OPERATORS (QRO)</a:t>
            </a:r>
          </a:p>
          <a:p>
            <a:pPr lvl="0"/>
            <a:r>
              <a:rPr lang="en-US" sz="1200" dirty="0"/>
              <a:t>COMMITTEE ON CERTIFICATION OF NON‐DESTRUCTIVE EXAMINATION PERSONNEL AND QUALITY CONTROL TECHNICANS (CERTIFICATION OF NDE AND QC PERSONNEL WITHIN THE</a:t>
            </a:r>
          </a:p>
          <a:p>
            <a:pPr lvl="0"/>
            <a:r>
              <a:rPr lang="en-US" sz="1200" dirty="0"/>
              <a:t>BOILER AND NUCLEAR INDUSTRY)(ANDE)</a:t>
            </a:r>
          </a:p>
          <a:p>
            <a:pPr lvl="0"/>
            <a:r>
              <a:rPr lang="en-US" sz="1200" dirty="0"/>
              <a:t>COMMITTEE ON NUCLEAR QUALITY ASSURANCE ACCREDITATION PROGRAM</a:t>
            </a:r>
          </a:p>
          <a:p>
            <a:pPr lvl="0"/>
            <a:r>
              <a:rPr lang="en-US" sz="1200" dirty="0" smtClean="0"/>
              <a:t>B31.1, </a:t>
            </a:r>
            <a:r>
              <a:rPr lang="en-US" sz="1200" cap="all" dirty="0"/>
              <a:t>Code for Pressure Piping </a:t>
            </a:r>
            <a:endParaRPr lang="en-US" sz="1200" cap="all" dirty="0" smtClean="0"/>
          </a:p>
          <a:p>
            <a:pPr lvl="0"/>
            <a:r>
              <a:rPr lang="en-US" sz="1200" cap="all" dirty="0" smtClean="0"/>
              <a:t>Proposed</a:t>
            </a:r>
            <a:r>
              <a:rPr lang="en-US" sz="1200" strike="sngStrike" cap="all" dirty="0" smtClean="0"/>
              <a:t> </a:t>
            </a:r>
            <a:r>
              <a:rPr lang="en-US" sz="1200" cap="all" dirty="0" smtClean="0"/>
              <a:t>certification program covers piping systems outside the jurisdiction of “PP” systems covered by Section I of the Boiler Code)</a:t>
            </a:r>
            <a:endParaRPr lang="en-US" sz="1200" strike="sngStrike" dirty="0"/>
          </a:p>
          <a:p>
            <a:endParaRPr lang="en-US" dirty="0"/>
          </a:p>
        </p:txBody>
      </p:sp>
      <p:sp>
        <p:nvSpPr>
          <p:cNvPr id="4" name="Footer Placeholder 3"/>
          <p:cNvSpPr>
            <a:spLocks noGrp="1"/>
          </p:cNvSpPr>
          <p:nvPr>
            <p:ph type="ftr" sz="quarter" idx="10"/>
          </p:nvPr>
        </p:nvSpPr>
        <p:spPr/>
        <p:txBody>
          <a:bodyPr/>
          <a:lstStyle/>
          <a:p>
            <a:pPr>
              <a:defRPr/>
            </a:pPr>
            <a:r>
              <a:rPr lang="en-US" smtClean="0"/>
              <a:t>ASME S&amp;C Training Module B9 Conformity Assessment Programs</a:t>
            </a:r>
            <a:endParaRPr lang="en-US"/>
          </a:p>
        </p:txBody>
      </p:sp>
      <p:sp>
        <p:nvSpPr>
          <p:cNvPr id="5" name="Slide Number Placeholder 4"/>
          <p:cNvSpPr>
            <a:spLocks noGrp="1"/>
          </p:cNvSpPr>
          <p:nvPr>
            <p:ph type="sldNum" sz="quarter" idx="11"/>
          </p:nvPr>
        </p:nvSpPr>
        <p:spPr/>
        <p:txBody>
          <a:bodyPr/>
          <a:lstStyle/>
          <a:p>
            <a:pPr>
              <a:defRPr/>
            </a:pPr>
            <a:fld id="{3C6A132E-EB8C-4C83-9FCF-EB37A26D3633}" type="slidenum">
              <a:rPr lang="en-US" smtClean="0"/>
              <a:pPr>
                <a:defRPr/>
              </a:pPr>
              <a:t>21</a:t>
            </a:fld>
            <a:endParaRPr lang="en-US"/>
          </a:p>
        </p:txBody>
      </p:sp>
    </p:spTree>
    <p:extLst>
      <p:ext uri="{BB962C8B-B14F-4D97-AF65-F5344CB8AC3E}">
        <p14:creationId xmlns:p14="http://schemas.microsoft.com/office/powerpoint/2010/main" val="217746104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8" name="Rectangle 2"/>
          <p:cNvSpPr>
            <a:spLocks noGrp="1" noChangeArrowheads="1"/>
          </p:cNvSpPr>
          <p:nvPr>
            <p:ph type="title"/>
          </p:nvPr>
        </p:nvSpPr>
        <p:spPr>
          <a:xfrm>
            <a:off x="457200" y="2895600"/>
            <a:ext cx="8001000" cy="762000"/>
          </a:xfrm>
        </p:spPr>
        <p:txBody>
          <a:bodyPr/>
          <a:lstStyle/>
          <a:p>
            <a:r>
              <a:rPr lang="en-US" dirty="0" smtClean="0"/>
              <a:t>IV</a:t>
            </a:r>
            <a:r>
              <a:rPr lang="en-US" dirty="0"/>
              <a:t>. </a:t>
            </a:r>
            <a:r>
              <a:rPr lang="en-US" cap="all" dirty="0"/>
              <a:t>Establishing New ASME Conformity Assessment Programs</a:t>
            </a:r>
            <a:endParaRPr lang="en-US" cap="all" dirty="0" smtClean="0"/>
          </a:p>
        </p:txBody>
      </p:sp>
      <p:sp>
        <p:nvSpPr>
          <p:cNvPr id="3" name="Footer Placeholder 2"/>
          <p:cNvSpPr>
            <a:spLocks noGrp="1"/>
          </p:cNvSpPr>
          <p:nvPr>
            <p:ph type="ftr" sz="quarter" idx="10"/>
          </p:nvPr>
        </p:nvSpPr>
        <p:spPr/>
        <p:txBody>
          <a:bodyPr/>
          <a:lstStyle/>
          <a:p>
            <a:pPr algn="ctr">
              <a:defRPr/>
            </a:pPr>
            <a:r>
              <a:rPr lang="en-US" smtClean="0"/>
              <a:t>ASME S&amp;C Training Module B9 Conformity Assessment Programs</a:t>
            </a:r>
            <a:endParaRPr lang="en-US" dirty="0"/>
          </a:p>
        </p:txBody>
      </p:sp>
      <p:sp>
        <p:nvSpPr>
          <p:cNvPr id="2" name="Slide Number Placeholder 1"/>
          <p:cNvSpPr>
            <a:spLocks noGrp="1"/>
          </p:cNvSpPr>
          <p:nvPr>
            <p:ph type="sldNum" sz="quarter" idx="11"/>
          </p:nvPr>
        </p:nvSpPr>
        <p:spPr/>
        <p:txBody>
          <a:bodyPr/>
          <a:lstStyle/>
          <a:p>
            <a:pPr>
              <a:defRPr/>
            </a:pPr>
            <a:fld id="{94B1B318-6176-448C-8368-B9EA2544B49D}" type="slidenum">
              <a:rPr lang="en-US" smtClean="0"/>
              <a:pPr>
                <a:defRPr/>
              </a:pPr>
              <a:t>22</a:t>
            </a:fld>
            <a:endParaRPr lang="en-US"/>
          </a:p>
        </p:txBody>
      </p:sp>
    </p:spTree>
    <p:extLst>
      <p:ext uri="{BB962C8B-B14F-4D97-AF65-F5344CB8AC3E}">
        <p14:creationId xmlns:p14="http://schemas.microsoft.com/office/powerpoint/2010/main" val="254871752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3"/>
          <p:cNvSpPr>
            <a:spLocks noGrp="1"/>
          </p:cNvSpPr>
          <p:nvPr>
            <p:ph type="sldNum" sz="quarter" idx="10"/>
          </p:nvPr>
        </p:nvSpPr>
        <p:spPr>
          <a:noFill/>
        </p:spPr>
        <p:txBody>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fld id="{3D29BD97-AEAE-4986-AA2A-4B098889D179}" type="slidenum">
              <a:rPr lang="en-US" sz="1400">
                <a:solidFill>
                  <a:srgbClr val="000000"/>
                </a:solidFill>
              </a:rPr>
              <a:pPr/>
              <a:t>23</a:t>
            </a:fld>
            <a:endParaRPr lang="en-US" sz="1400">
              <a:solidFill>
                <a:srgbClr val="000000"/>
              </a:solidFill>
            </a:endParaRPr>
          </a:p>
        </p:txBody>
      </p:sp>
      <p:sp>
        <p:nvSpPr>
          <p:cNvPr id="14339" name="Rectangle 2"/>
          <p:cNvSpPr>
            <a:spLocks noGrp="1" noChangeArrowheads="1"/>
          </p:cNvSpPr>
          <p:nvPr>
            <p:ph type="title"/>
          </p:nvPr>
        </p:nvSpPr>
        <p:spPr>
          <a:xfrm>
            <a:off x="457200" y="381000"/>
            <a:ext cx="8229600" cy="1100138"/>
          </a:xfrm>
        </p:spPr>
        <p:txBody>
          <a:bodyPr/>
          <a:lstStyle/>
          <a:p>
            <a:pPr eaLnBrk="1" hangingPunct="1"/>
            <a:r>
              <a:rPr lang="en-US" cap="all" dirty="0" smtClean="0"/>
              <a:t>New ASME Conformity Assessment Programs</a:t>
            </a:r>
          </a:p>
        </p:txBody>
      </p:sp>
      <p:sp>
        <p:nvSpPr>
          <p:cNvPr id="14340" name="Rectangle 3"/>
          <p:cNvSpPr>
            <a:spLocks noGrp="1" noChangeArrowheads="1"/>
          </p:cNvSpPr>
          <p:nvPr>
            <p:ph type="body" idx="1"/>
          </p:nvPr>
        </p:nvSpPr>
        <p:spPr>
          <a:xfrm>
            <a:off x="457200" y="1600200"/>
            <a:ext cx="8229600" cy="4525963"/>
          </a:xfrm>
        </p:spPr>
        <p:txBody>
          <a:bodyPr/>
          <a:lstStyle/>
          <a:p>
            <a:pPr marL="457200" indent="-457200">
              <a:lnSpc>
                <a:spcPct val="90000"/>
              </a:lnSpc>
              <a:buFont typeface="+mj-lt"/>
              <a:buAutoNum type="arabicParenR"/>
            </a:pPr>
            <a:r>
              <a:rPr lang="en-US" sz="2200" dirty="0"/>
              <a:t>May be proposed by an ASME committee or outside organization or individual</a:t>
            </a:r>
          </a:p>
          <a:p>
            <a:pPr marL="457200" indent="-457200" eaLnBrk="1" hangingPunct="1">
              <a:lnSpc>
                <a:spcPct val="90000"/>
              </a:lnSpc>
              <a:buFont typeface="+mj-lt"/>
              <a:buAutoNum type="arabicParenR"/>
            </a:pPr>
            <a:r>
              <a:rPr lang="en-US" sz="2200" dirty="0" smtClean="0"/>
              <a:t>Initial proposal evaluated by ASME S&amp;C senior staff</a:t>
            </a:r>
          </a:p>
          <a:p>
            <a:pPr marL="457200" indent="-457200" eaLnBrk="1" hangingPunct="1">
              <a:lnSpc>
                <a:spcPct val="90000"/>
              </a:lnSpc>
              <a:buFont typeface="+mj-lt"/>
              <a:buAutoNum type="arabicParenR"/>
            </a:pPr>
            <a:r>
              <a:rPr lang="en-US" sz="2200" dirty="0" smtClean="0"/>
              <a:t>If approved, project team assigned to develop a plan. Project team will include members of relevant standards committee.</a:t>
            </a:r>
          </a:p>
          <a:p>
            <a:pPr marL="457200" indent="-457200" eaLnBrk="1" hangingPunct="1">
              <a:lnSpc>
                <a:spcPct val="90000"/>
              </a:lnSpc>
              <a:buFont typeface="+mj-lt"/>
              <a:buAutoNum type="arabicParenR"/>
            </a:pPr>
            <a:r>
              <a:rPr lang="en-US" sz="2200" dirty="0" smtClean="0"/>
              <a:t>Business plan submitted to: </a:t>
            </a:r>
          </a:p>
          <a:p>
            <a:pPr lvl="1">
              <a:lnSpc>
                <a:spcPct val="90000"/>
              </a:lnSpc>
            </a:pPr>
            <a:r>
              <a:rPr lang="en-US" dirty="0"/>
              <a:t>ASME S&amp;C senior staff</a:t>
            </a:r>
          </a:p>
          <a:p>
            <a:pPr lvl="1">
              <a:lnSpc>
                <a:spcPct val="90000"/>
              </a:lnSpc>
            </a:pPr>
            <a:r>
              <a:rPr lang="en-US" dirty="0" smtClean="0"/>
              <a:t>Appropriate Supervisory Board (for action)</a:t>
            </a:r>
          </a:p>
          <a:p>
            <a:pPr lvl="1">
              <a:lnSpc>
                <a:spcPct val="90000"/>
              </a:lnSpc>
            </a:pPr>
            <a:r>
              <a:rPr lang="en-US" dirty="0" smtClean="0"/>
              <a:t>Board on Conformity Assessment (for information)</a:t>
            </a:r>
          </a:p>
          <a:p>
            <a:pPr marL="457200" indent="-457200" eaLnBrk="1" hangingPunct="1">
              <a:lnSpc>
                <a:spcPct val="90000"/>
              </a:lnSpc>
              <a:buFont typeface="+mj-lt"/>
              <a:buAutoNum type="arabicParenR"/>
            </a:pPr>
            <a:r>
              <a:rPr lang="en-US" sz="2200" dirty="0" smtClean="0"/>
              <a:t>Recommendation submitted to Council on Codes &amp; Standards for final approval.</a:t>
            </a:r>
          </a:p>
          <a:p>
            <a:pPr marL="457200" indent="-457200" eaLnBrk="1" hangingPunct="1">
              <a:lnSpc>
                <a:spcPct val="90000"/>
              </a:lnSpc>
              <a:buFont typeface="+mj-lt"/>
              <a:buAutoNum type="arabicParenR"/>
            </a:pPr>
            <a:r>
              <a:rPr lang="en-US" sz="2200" dirty="0" smtClean="0"/>
              <a:t>If approved, implementation by BCA, Appropriate Board and ASME Staff</a:t>
            </a:r>
          </a:p>
        </p:txBody>
      </p:sp>
      <p:sp>
        <p:nvSpPr>
          <p:cNvPr id="2" name="Footer Placeholder 1"/>
          <p:cNvSpPr>
            <a:spLocks noGrp="1"/>
          </p:cNvSpPr>
          <p:nvPr>
            <p:ph type="ftr" sz="quarter" idx="10"/>
          </p:nvPr>
        </p:nvSpPr>
        <p:spPr/>
        <p:txBody>
          <a:bodyPr/>
          <a:lstStyle/>
          <a:p>
            <a:pPr>
              <a:defRPr/>
            </a:pPr>
            <a:r>
              <a:rPr lang="en-US" smtClean="0"/>
              <a:t>ASME S&amp;C Training Module B9 Conformity Assessment Programs</a:t>
            </a:r>
            <a:endParaRPr lang="en-US"/>
          </a:p>
        </p:txBody>
      </p:sp>
    </p:spTree>
    <p:extLst>
      <p:ext uri="{BB962C8B-B14F-4D97-AF65-F5344CB8AC3E}">
        <p14:creationId xmlns:p14="http://schemas.microsoft.com/office/powerpoint/2010/main" val="311650929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3"/>
          <p:cNvSpPr>
            <a:spLocks noGrp="1"/>
          </p:cNvSpPr>
          <p:nvPr>
            <p:ph type="sldNum" sz="quarter" idx="10"/>
          </p:nvPr>
        </p:nvSpPr>
        <p:spPr>
          <a:noFill/>
        </p:spPr>
        <p:txBody>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fld id="{42EF7EE9-668D-4885-B618-9D35417E89ED}" type="slidenum">
              <a:rPr lang="en-US" sz="1400">
                <a:solidFill>
                  <a:srgbClr val="000000"/>
                </a:solidFill>
              </a:rPr>
              <a:pPr/>
              <a:t>24</a:t>
            </a:fld>
            <a:endParaRPr lang="en-US" sz="1400">
              <a:solidFill>
                <a:srgbClr val="000000"/>
              </a:solidFill>
            </a:endParaRPr>
          </a:p>
        </p:txBody>
      </p:sp>
      <p:sp>
        <p:nvSpPr>
          <p:cNvPr id="15363" name="Rectangle 2"/>
          <p:cNvSpPr>
            <a:spLocks noGrp="1" noChangeArrowheads="1"/>
          </p:cNvSpPr>
          <p:nvPr>
            <p:ph type="title"/>
          </p:nvPr>
        </p:nvSpPr>
        <p:spPr>
          <a:xfrm>
            <a:off x="457200" y="-228600"/>
            <a:ext cx="8229600" cy="1862138"/>
          </a:xfrm>
        </p:spPr>
        <p:txBody>
          <a:bodyPr/>
          <a:lstStyle/>
          <a:p>
            <a:pPr eaLnBrk="1" hangingPunct="1"/>
            <a:r>
              <a:rPr lang="en-US" dirty="0" smtClean="0"/>
              <a:t>BUSINESS PLAN REQUIRMENTS FOR </a:t>
            </a:r>
            <a:r>
              <a:rPr lang="en-US" cap="all" dirty="0" smtClean="0"/>
              <a:t>Potential </a:t>
            </a:r>
            <a:r>
              <a:rPr lang="en-US" cap="all" dirty="0"/>
              <a:t>New </a:t>
            </a:r>
            <a:r>
              <a:rPr lang="en-US" cap="all" dirty="0" smtClean="0"/>
              <a:t>CA Program</a:t>
            </a:r>
            <a:endParaRPr lang="en-US" cap="all" dirty="0"/>
          </a:p>
        </p:txBody>
      </p:sp>
      <p:sp>
        <p:nvSpPr>
          <p:cNvPr id="15364" name="Rectangle 3"/>
          <p:cNvSpPr>
            <a:spLocks noGrp="1" noChangeArrowheads="1"/>
          </p:cNvSpPr>
          <p:nvPr>
            <p:ph type="body" idx="1"/>
          </p:nvPr>
        </p:nvSpPr>
        <p:spPr>
          <a:xfrm>
            <a:off x="457200" y="1524000"/>
            <a:ext cx="8229600" cy="4602163"/>
          </a:xfrm>
        </p:spPr>
        <p:txBody>
          <a:bodyPr/>
          <a:lstStyle/>
          <a:p>
            <a:pPr eaLnBrk="1" hangingPunct="1"/>
            <a:r>
              <a:rPr lang="en-US" dirty="0" smtClean="0"/>
              <a:t>Program </a:t>
            </a:r>
            <a:r>
              <a:rPr lang="en-US" dirty="0"/>
              <a:t>d</a:t>
            </a:r>
            <a:r>
              <a:rPr lang="en-US" dirty="0" smtClean="0"/>
              <a:t>escription and need (public </a:t>
            </a:r>
            <a:r>
              <a:rPr lang="en-US" dirty="0"/>
              <a:t>safety, protection of ASME mark, third party inspection to ensure compliance with applicable ASME standards)</a:t>
            </a:r>
          </a:p>
          <a:p>
            <a:r>
              <a:rPr lang="en-US" dirty="0" smtClean="0"/>
              <a:t>Market </a:t>
            </a:r>
            <a:r>
              <a:rPr lang="en-US" dirty="0"/>
              <a:t>a</a:t>
            </a:r>
            <a:r>
              <a:rPr lang="en-US" dirty="0" smtClean="0"/>
              <a:t>nalysis </a:t>
            </a:r>
            <a:r>
              <a:rPr lang="en-US" dirty="0"/>
              <a:t>(are there outside certification  programs that address this problem)</a:t>
            </a:r>
          </a:p>
          <a:p>
            <a:pPr eaLnBrk="1" hangingPunct="1"/>
            <a:r>
              <a:rPr lang="en-US" dirty="0" smtClean="0"/>
              <a:t>Certification </a:t>
            </a:r>
            <a:r>
              <a:rPr lang="en-US" dirty="0"/>
              <a:t>c</a:t>
            </a:r>
            <a:r>
              <a:rPr lang="en-US" dirty="0" smtClean="0"/>
              <a:t>riteria</a:t>
            </a:r>
          </a:p>
          <a:p>
            <a:pPr eaLnBrk="1" hangingPunct="1"/>
            <a:r>
              <a:rPr lang="en-US" dirty="0" smtClean="0"/>
              <a:t>Key risks, time line, life-cycle</a:t>
            </a:r>
          </a:p>
          <a:p>
            <a:pPr eaLnBrk="1" hangingPunct="1"/>
            <a:r>
              <a:rPr lang="en-US" dirty="0" smtClean="0"/>
              <a:t>Resource needs (staff, volunteers, auditors, potential partners)</a:t>
            </a:r>
          </a:p>
          <a:p>
            <a:pPr eaLnBrk="1" hangingPunct="1"/>
            <a:r>
              <a:rPr lang="en-US" dirty="0" smtClean="0"/>
              <a:t>Financials</a:t>
            </a:r>
          </a:p>
        </p:txBody>
      </p:sp>
      <p:sp>
        <p:nvSpPr>
          <p:cNvPr id="2" name="Footer Placeholder 1"/>
          <p:cNvSpPr>
            <a:spLocks noGrp="1"/>
          </p:cNvSpPr>
          <p:nvPr>
            <p:ph type="ftr" sz="quarter" idx="10"/>
          </p:nvPr>
        </p:nvSpPr>
        <p:spPr/>
        <p:txBody>
          <a:bodyPr/>
          <a:lstStyle/>
          <a:p>
            <a:pPr>
              <a:defRPr/>
            </a:pPr>
            <a:r>
              <a:rPr lang="en-US" smtClean="0"/>
              <a:t>ASME S&amp;C Training Module B9 Conformity Assessment Programs</a:t>
            </a:r>
            <a:endParaRPr lang="en-US"/>
          </a:p>
        </p:txBody>
      </p:sp>
    </p:spTree>
    <p:extLst>
      <p:ext uri="{BB962C8B-B14F-4D97-AF65-F5344CB8AC3E}">
        <p14:creationId xmlns:p14="http://schemas.microsoft.com/office/powerpoint/2010/main" val="89669617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42900"/>
            <a:ext cx="8229600" cy="1257300"/>
          </a:xfrm>
        </p:spPr>
        <p:txBody>
          <a:bodyPr/>
          <a:lstStyle/>
          <a:p>
            <a:r>
              <a:rPr lang="en-US" dirty="0" smtClean="0"/>
              <a:t>ADMINISTATION OF </a:t>
            </a:r>
            <a:r>
              <a:rPr lang="en-US" cap="all" dirty="0" smtClean="0"/>
              <a:t>New Conformity Assessment Programs</a:t>
            </a:r>
            <a:endParaRPr lang="en-US" cap="all" dirty="0"/>
          </a:p>
        </p:txBody>
      </p:sp>
      <p:sp>
        <p:nvSpPr>
          <p:cNvPr id="3" name="Content Placeholder 2"/>
          <p:cNvSpPr>
            <a:spLocks noGrp="1"/>
          </p:cNvSpPr>
          <p:nvPr>
            <p:ph idx="1"/>
          </p:nvPr>
        </p:nvSpPr>
        <p:spPr>
          <a:xfrm>
            <a:off x="457200" y="1905000"/>
            <a:ext cx="8229600" cy="4221163"/>
          </a:xfrm>
        </p:spPr>
        <p:txBody>
          <a:bodyPr/>
          <a:lstStyle/>
          <a:p>
            <a:pPr marL="0" indent="0">
              <a:buNone/>
            </a:pPr>
            <a:r>
              <a:rPr lang="en-US" dirty="0" smtClean="0"/>
              <a:t>Three options for how program will operate: </a:t>
            </a:r>
            <a:endParaRPr lang="en-US" dirty="0"/>
          </a:p>
          <a:p>
            <a:pPr lvl="1"/>
            <a:r>
              <a:rPr lang="en-US" dirty="0" smtClean="0"/>
              <a:t>Program could be administered by an existing Conformity Assessment committee.</a:t>
            </a:r>
          </a:p>
          <a:p>
            <a:pPr lvl="1"/>
            <a:r>
              <a:rPr lang="en-US" dirty="0" smtClean="0"/>
              <a:t>Standards Committee associated with the proposed CA program could form their own certification committee reporting directly to the standards committee.</a:t>
            </a:r>
          </a:p>
          <a:p>
            <a:pPr lvl="2"/>
            <a:r>
              <a:rPr lang="en-US" dirty="0" smtClean="0"/>
              <a:t>Certification committee would be responsible for reviewing survey reports and issuance of ASME certification.</a:t>
            </a:r>
          </a:p>
          <a:p>
            <a:pPr lvl="1"/>
            <a:r>
              <a:rPr lang="en-US" dirty="0" smtClean="0"/>
              <a:t>For personnel certification, the requirements for testing are developed by the cognizant committee. The testing itself and issuance of certificates is administered by ASME Staff.</a:t>
            </a:r>
          </a:p>
        </p:txBody>
      </p:sp>
      <p:sp>
        <p:nvSpPr>
          <p:cNvPr id="4" name="Footer Placeholder 3"/>
          <p:cNvSpPr>
            <a:spLocks noGrp="1"/>
          </p:cNvSpPr>
          <p:nvPr>
            <p:ph type="ftr" sz="quarter" idx="10"/>
          </p:nvPr>
        </p:nvSpPr>
        <p:spPr/>
        <p:txBody>
          <a:bodyPr/>
          <a:lstStyle/>
          <a:p>
            <a:pPr>
              <a:defRPr/>
            </a:pPr>
            <a:r>
              <a:rPr lang="en-US" smtClean="0"/>
              <a:t>ASME S&amp;C Training Module B9 Conformity Assessment Programs</a:t>
            </a:r>
            <a:endParaRPr lang="en-US"/>
          </a:p>
        </p:txBody>
      </p:sp>
      <p:sp>
        <p:nvSpPr>
          <p:cNvPr id="5" name="Slide Number Placeholder 4"/>
          <p:cNvSpPr>
            <a:spLocks noGrp="1"/>
          </p:cNvSpPr>
          <p:nvPr>
            <p:ph type="sldNum" sz="quarter" idx="11"/>
          </p:nvPr>
        </p:nvSpPr>
        <p:spPr/>
        <p:txBody>
          <a:bodyPr/>
          <a:lstStyle/>
          <a:p>
            <a:pPr>
              <a:defRPr/>
            </a:pPr>
            <a:fld id="{3C6A132E-EB8C-4C83-9FCF-EB37A26D3633}" type="slidenum">
              <a:rPr lang="en-US" smtClean="0"/>
              <a:pPr>
                <a:defRPr/>
              </a:pPr>
              <a:t>25</a:t>
            </a:fld>
            <a:endParaRPr lang="en-US"/>
          </a:p>
        </p:txBody>
      </p:sp>
    </p:spTree>
    <p:extLst>
      <p:ext uri="{BB962C8B-B14F-4D97-AF65-F5344CB8AC3E}">
        <p14:creationId xmlns:p14="http://schemas.microsoft.com/office/powerpoint/2010/main" val="397560074"/>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457200" y="457200"/>
            <a:ext cx="8229600" cy="898525"/>
          </a:xfrm>
        </p:spPr>
        <p:txBody>
          <a:bodyPr/>
          <a:lstStyle/>
          <a:p>
            <a:r>
              <a:rPr lang="en-US" dirty="0"/>
              <a:t>ASME </a:t>
            </a:r>
            <a:r>
              <a:rPr lang="en-US" cap="all" dirty="0"/>
              <a:t>Conformity Assessment </a:t>
            </a:r>
            <a:r>
              <a:rPr lang="en-US" cap="all" dirty="0" smtClean="0"/>
              <a:t>Requirements  ASME CA-1</a:t>
            </a:r>
          </a:p>
        </p:txBody>
      </p:sp>
      <p:sp>
        <p:nvSpPr>
          <p:cNvPr id="3" name="Content Placeholder 2"/>
          <p:cNvSpPr>
            <a:spLocks noGrp="1"/>
          </p:cNvSpPr>
          <p:nvPr>
            <p:ph idx="1"/>
          </p:nvPr>
        </p:nvSpPr>
        <p:spPr>
          <a:xfrm>
            <a:off x="863600" y="1676400"/>
            <a:ext cx="7162800" cy="4724400"/>
          </a:xfrm>
        </p:spPr>
        <p:txBody>
          <a:bodyPr/>
          <a:lstStyle/>
          <a:p>
            <a:pPr>
              <a:spcBef>
                <a:spcPts val="0"/>
              </a:spcBef>
              <a:defRPr/>
            </a:pPr>
            <a:r>
              <a:rPr lang="en-US" sz="2200" dirty="0"/>
              <a:t>Introduction</a:t>
            </a:r>
          </a:p>
          <a:p>
            <a:pPr>
              <a:spcBef>
                <a:spcPts val="0"/>
              </a:spcBef>
              <a:defRPr/>
            </a:pPr>
            <a:r>
              <a:rPr lang="en-US" sz="2200" dirty="0"/>
              <a:t>Certification Process</a:t>
            </a:r>
          </a:p>
          <a:p>
            <a:pPr lvl="1">
              <a:spcBef>
                <a:spcPts val="0"/>
              </a:spcBef>
              <a:defRPr/>
            </a:pPr>
            <a:r>
              <a:rPr lang="en-US" sz="2000" dirty="0"/>
              <a:t>Application</a:t>
            </a:r>
          </a:p>
          <a:p>
            <a:pPr lvl="1">
              <a:spcBef>
                <a:spcPts val="0"/>
              </a:spcBef>
              <a:defRPr/>
            </a:pPr>
            <a:r>
              <a:rPr lang="en-US" sz="2000" dirty="0"/>
              <a:t>Quality Management System</a:t>
            </a:r>
          </a:p>
          <a:p>
            <a:pPr lvl="1">
              <a:spcBef>
                <a:spcPts val="0"/>
              </a:spcBef>
              <a:defRPr/>
            </a:pPr>
            <a:r>
              <a:rPr lang="en-US" sz="2000" dirty="0"/>
              <a:t>Initial Certification Audit (Shop Review/Survey)</a:t>
            </a:r>
          </a:p>
          <a:p>
            <a:pPr lvl="1">
              <a:spcBef>
                <a:spcPts val="0"/>
              </a:spcBef>
              <a:defRPr/>
            </a:pPr>
            <a:r>
              <a:rPr lang="en-US" sz="2000" dirty="0"/>
              <a:t>Review, Survey, Assessment, Audit </a:t>
            </a:r>
          </a:p>
          <a:p>
            <a:pPr lvl="1">
              <a:spcBef>
                <a:spcPts val="0"/>
              </a:spcBef>
              <a:defRPr/>
            </a:pPr>
            <a:r>
              <a:rPr lang="en-US" sz="2000" dirty="0"/>
              <a:t>Issuance or Renewal</a:t>
            </a:r>
          </a:p>
          <a:p>
            <a:pPr lvl="1">
              <a:spcBef>
                <a:spcPts val="0"/>
              </a:spcBef>
              <a:defRPr/>
            </a:pPr>
            <a:r>
              <a:rPr lang="en-US" sz="2000" dirty="0"/>
              <a:t>Suspension, Withdrawal, Appeal</a:t>
            </a:r>
          </a:p>
          <a:p>
            <a:pPr>
              <a:spcBef>
                <a:spcPts val="0"/>
              </a:spcBef>
              <a:defRPr/>
            </a:pPr>
            <a:r>
              <a:rPr lang="en-US" sz="2200" dirty="0"/>
              <a:t>Designated Oversight (AIAs)(C.I.)</a:t>
            </a:r>
          </a:p>
          <a:p>
            <a:pPr>
              <a:spcBef>
                <a:spcPts val="0"/>
              </a:spcBef>
              <a:defRPr/>
            </a:pPr>
            <a:r>
              <a:rPr lang="en-US" sz="2200" dirty="0"/>
              <a:t>ASME Marking</a:t>
            </a:r>
          </a:p>
          <a:p>
            <a:pPr>
              <a:spcBef>
                <a:spcPts val="0"/>
              </a:spcBef>
              <a:defRPr/>
            </a:pPr>
            <a:r>
              <a:rPr lang="en-US" sz="2200" dirty="0"/>
              <a:t>Annexes/Parts (for specific Code/standard conformity assessment  programs)</a:t>
            </a:r>
          </a:p>
          <a:p>
            <a:pPr>
              <a:spcBef>
                <a:spcPts val="0"/>
              </a:spcBef>
              <a:defRPr/>
            </a:pPr>
            <a:r>
              <a:rPr lang="en-US" sz="2200" dirty="0"/>
              <a:t>Does Not cover Personnel Certification</a:t>
            </a:r>
          </a:p>
          <a:p>
            <a:pPr marL="0" indent="0">
              <a:buFontTx/>
              <a:buNone/>
              <a:defRPr/>
            </a:pPr>
            <a:endParaRPr lang="en-US" sz="2200" dirty="0" smtClean="0"/>
          </a:p>
        </p:txBody>
      </p:sp>
      <p:sp>
        <p:nvSpPr>
          <p:cNvPr id="17412" name="Slide Number Placeholder 3"/>
          <p:cNvSpPr>
            <a:spLocks noGrp="1"/>
          </p:cNvSpPr>
          <p:nvPr>
            <p:ph type="sldNum" sz="quarter" idx="10"/>
          </p:nvPr>
        </p:nvSpPr>
        <p:spPr>
          <a:noFill/>
        </p:spPr>
        <p:txBody>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fld id="{CCD3BC52-7178-4299-899F-1FA2F2B00E4B}" type="slidenum">
              <a:rPr lang="en-US" sz="1400"/>
              <a:pPr/>
              <a:t>26</a:t>
            </a:fld>
            <a:endParaRPr lang="en-US" sz="1400"/>
          </a:p>
        </p:txBody>
      </p:sp>
      <p:sp>
        <p:nvSpPr>
          <p:cNvPr id="2" name="Footer Placeholder 1"/>
          <p:cNvSpPr>
            <a:spLocks noGrp="1"/>
          </p:cNvSpPr>
          <p:nvPr>
            <p:ph type="ftr" sz="quarter" idx="10"/>
          </p:nvPr>
        </p:nvSpPr>
        <p:spPr/>
        <p:txBody>
          <a:bodyPr/>
          <a:lstStyle/>
          <a:p>
            <a:pPr>
              <a:defRPr/>
            </a:pPr>
            <a:r>
              <a:rPr lang="en-US" smtClean="0"/>
              <a:t>ASME S&amp;C Training Module B9 Conformity Assessment Programs</a:t>
            </a:r>
            <a:endParaRPr lang="en-US"/>
          </a:p>
        </p:txBody>
      </p:sp>
    </p:spTree>
    <p:extLst>
      <p:ext uri="{BB962C8B-B14F-4D97-AF65-F5344CB8AC3E}">
        <p14:creationId xmlns:p14="http://schemas.microsoft.com/office/powerpoint/2010/main" val="2787541808"/>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8" name="Rectangle 2"/>
          <p:cNvSpPr>
            <a:spLocks noGrp="1" noChangeArrowheads="1"/>
          </p:cNvSpPr>
          <p:nvPr>
            <p:ph type="title"/>
          </p:nvPr>
        </p:nvSpPr>
        <p:spPr>
          <a:xfrm>
            <a:off x="457200" y="2895600"/>
            <a:ext cx="8001000" cy="762000"/>
          </a:xfrm>
        </p:spPr>
        <p:txBody>
          <a:bodyPr/>
          <a:lstStyle/>
          <a:p>
            <a:r>
              <a:rPr lang="en-US" dirty="0"/>
              <a:t>V. ASME </a:t>
            </a:r>
            <a:r>
              <a:rPr lang="en-US" cap="all" dirty="0"/>
              <a:t>Conformity Assessment</a:t>
            </a:r>
            <a:br>
              <a:rPr lang="en-US" cap="all" dirty="0"/>
            </a:br>
            <a:r>
              <a:rPr lang="en-US" cap="all" dirty="0"/>
              <a:t>Roles &amp; Responsibilities</a:t>
            </a:r>
            <a:endParaRPr lang="en-US" cap="all" dirty="0" smtClean="0"/>
          </a:p>
        </p:txBody>
      </p:sp>
      <p:sp>
        <p:nvSpPr>
          <p:cNvPr id="3" name="Footer Placeholder 2"/>
          <p:cNvSpPr>
            <a:spLocks noGrp="1"/>
          </p:cNvSpPr>
          <p:nvPr>
            <p:ph type="ftr" sz="quarter" idx="10"/>
          </p:nvPr>
        </p:nvSpPr>
        <p:spPr/>
        <p:txBody>
          <a:bodyPr/>
          <a:lstStyle/>
          <a:p>
            <a:pPr algn="ctr">
              <a:defRPr/>
            </a:pPr>
            <a:r>
              <a:rPr lang="en-US" smtClean="0"/>
              <a:t>ASME S&amp;C Training Module B9 Conformity Assessment Programs</a:t>
            </a:r>
            <a:endParaRPr lang="en-US" dirty="0"/>
          </a:p>
        </p:txBody>
      </p:sp>
      <p:sp>
        <p:nvSpPr>
          <p:cNvPr id="2" name="Slide Number Placeholder 1"/>
          <p:cNvSpPr>
            <a:spLocks noGrp="1"/>
          </p:cNvSpPr>
          <p:nvPr>
            <p:ph type="sldNum" sz="quarter" idx="11"/>
          </p:nvPr>
        </p:nvSpPr>
        <p:spPr/>
        <p:txBody>
          <a:bodyPr/>
          <a:lstStyle/>
          <a:p>
            <a:pPr>
              <a:defRPr/>
            </a:pPr>
            <a:fld id="{94B1B318-6176-448C-8368-B9EA2544B49D}" type="slidenum">
              <a:rPr lang="en-US" smtClean="0"/>
              <a:pPr>
                <a:defRPr/>
              </a:pPr>
              <a:t>27</a:t>
            </a:fld>
            <a:endParaRPr lang="en-US"/>
          </a:p>
        </p:txBody>
      </p:sp>
    </p:spTree>
    <p:extLst>
      <p:ext uri="{BB962C8B-B14F-4D97-AF65-F5344CB8AC3E}">
        <p14:creationId xmlns:p14="http://schemas.microsoft.com/office/powerpoint/2010/main" val="52156542"/>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3" name="Rectangle 3"/>
          <p:cNvSpPr>
            <a:spLocks noGrp="1" noChangeArrowheads="1"/>
          </p:cNvSpPr>
          <p:nvPr>
            <p:ph type="title"/>
          </p:nvPr>
        </p:nvSpPr>
        <p:spPr/>
        <p:txBody>
          <a:bodyPr/>
          <a:lstStyle/>
          <a:p>
            <a:pPr eaLnBrk="1" hangingPunct="1"/>
            <a:r>
              <a:rPr lang="en-US" smtClean="0"/>
              <a:t>COUNCIL ON</a:t>
            </a:r>
            <a:br>
              <a:rPr lang="en-US" smtClean="0"/>
            </a:br>
            <a:r>
              <a:rPr lang="en-US" smtClean="0"/>
              <a:t>STANDARDS AND CERTIFICATION</a:t>
            </a:r>
          </a:p>
        </p:txBody>
      </p:sp>
      <p:sp>
        <p:nvSpPr>
          <p:cNvPr id="12294" name="Rectangle 4"/>
          <p:cNvSpPr>
            <a:spLocks noGrp="1" noChangeArrowheads="1"/>
          </p:cNvSpPr>
          <p:nvPr>
            <p:ph idx="1"/>
          </p:nvPr>
        </p:nvSpPr>
        <p:spPr>
          <a:xfrm>
            <a:off x="457200" y="1981200"/>
            <a:ext cx="8458200" cy="3505200"/>
          </a:xfrm>
        </p:spPr>
        <p:txBody>
          <a:bodyPr/>
          <a:lstStyle/>
          <a:p>
            <a:pPr eaLnBrk="1" hangingPunct="1"/>
            <a:r>
              <a:rPr lang="en-US" dirty="0" smtClean="0"/>
              <a:t>Conformity Assessment responsibilities:</a:t>
            </a:r>
          </a:p>
          <a:p>
            <a:pPr lvl="1" eaLnBrk="1" hangingPunct="1"/>
            <a:r>
              <a:rPr lang="en-US" dirty="0" smtClean="0"/>
              <a:t>Establish overall policies governing the operations of accreditation and certification programs</a:t>
            </a:r>
          </a:p>
          <a:p>
            <a:pPr lvl="1"/>
            <a:r>
              <a:rPr lang="en-US" dirty="0" smtClean="0"/>
              <a:t>Approval of initiating and sun-setting </a:t>
            </a:r>
            <a:r>
              <a:rPr lang="en-US" dirty="0"/>
              <a:t>of ASME certification and accreditation </a:t>
            </a:r>
            <a:r>
              <a:rPr lang="en-US" dirty="0" smtClean="0"/>
              <a:t>programs</a:t>
            </a:r>
          </a:p>
          <a:p>
            <a:pPr lvl="1" eaLnBrk="1" hangingPunct="1"/>
            <a:r>
              <a:rPr lang="en-US" dirty="0" smtClean="0"/>
              <a:t>Approval of BCA membership</a:t>
            </a:r>
          </a:p>
          <a:p>
            <a:pPr lvl="1" eaLnBrk="1" hangingPunct="1"/>
            <a:r>
              <a:rPr lang="en-US" dirty="0" smtClean="0"/>
              <a:t>Annual evaluation of S&amp;C programs and activities</a:t>
            </a:r>
          </a:p>
          <a:p>
            <a:pPr lvl="1" eaLnBrk="1" hangingPunct="1"/>
            <a:r>
              <a:rPr lang="en-US" dirty="0" smtClean="0"/>
              <a:t>Final level of appeal</a:t>
            </a:r>
          </a:p>
        </p:txBody>
      </p:sp>
      <p:sp>
        <p:nvSpPr>
          <p:cNvPr id="5" name="Footer Placeholder 3"/>
          <p:cNvSpPr>
            <a:spLocks noGrp="1"/>
          </p:cNvSpPr>
          <p:nvPr>
            <p:ph type="ftr" sz="quarter" idx="10"/>
          </p:nvPr>
        </p:nvSpPr>
        <p:spPr/>
        <p:txBody>
          <a:bodyPr/>
          <a:lstStyle/>
          <a:p>
            <a:pPr algn="ctr">
              <a:defRPr/>
            </a:pPr>
            <a:r>
              <a:rPr lang="en-US" smtClean="0"/>
              <a:t>ASME S&amp;C Training Module B3 Conformity Assessment: Committees and Staff Roles and Responsibilities</a:t>
            </a:r>
            <a:endParaRPr lang="en-US" dirty="0"/>
          </a:p>
        </p:txBody>
      </p:sp>
      <p:sp>
        <p:nvSpPr>
          <p:cNvPr id="12292" name="Text Box 2"/>
          <p:cNvSpPr txBox="1">
            <a:spLocks noChangeArrowheads="1"/>
          </p:cNvSpPr>
          <p:nvPr/>
        </p:nvSpPr>
        <p:spPr bwMode="auto">
          <a:xfrm>
            <a:off x="403225" y="381000"/>
            <a:ext cx="8054976"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a:defRPr>
            </a:lvl1pPr>
            <a:lvl2pPr marL="742950" indent="-285750">
              <a:defRPr sz="2400">
                <a:solidFill>
                  <a:schemeClr val="tx1"/>
                </a:solidFill>
                <a:latin typeface="Times"/>
              </a:defRPr>
            </a:lvl2pPr>
            <a:lvl3pPr marL="1143000" indent="-228600">
              <a:defRPr sz="2400">
                <a:solidFill>
                  <a:schemeClr val="tx1"/>
                </a:solidFill>
                <a:latin typeface="Times"/>
              </a:defRPr>
            </a:lvl3pPr>
            <a:lvl4pPr marL="1600200" indent="-228600">
              <a:defRPr sz="2400">
                <a:solidFill>
                  <a:schemeClr val="tx1"/>
                </a:solidFill>
                <a:latin typeface="Times"/>
              </a:defRPr>
            </a:lvl4pPr>
            <a:lvl5pPr marL="2057400" indent="-228600">
              <a:defRPr sz="2400">
                <a:solidFill>
                  <a:schemeClr val="tx1"/>
                </a:solidFill>
                <a:latin typeface="Times"/>
              </a:defRPr>
            </a:lvl5pPr>
            <a:lvl6pPr marL="2514600" indent="-228600" eaLnBrk="0" fontAlgn="base" hangingPunct="0">
              <a:spcBef>
                <a:spcPct val="0"/>
              </a:spcBef>
              <a:spcAft>
                <a:spcPct val="0"/>
              </a:spcAft>
              <a:defRPr sz="2400">
                <a:solidFill>
                  <a:schemeClr val="tx1"/>
                </a:solidFill>
                <a:latin typeface="Times"/>
              </a:defRPr>
            </a:lvl6pPr>
            <a:lvl7pPr marL="2971800" indent="-228600" eaLnBrk="0" fontAlgn="base" hangingPunct="0">
              <a:spcBef>
                <a:spcPct val="0"/>
              </a:spcBef>
              <a:spcAft>
                <a:spcPct val="0"/>
              </a:spcAft>
              <a:defRPr sz="2400">
                <a:solidFill>
                  <a:schemeClr val="tx1"/>
                </a:solidFill>
                <a:latin typeface="Times"/>
              </a:defRPr>
            </a:lvl7pPr>
            <a:lvl8pPr marL="3429000" indent="-228600" eaLnBrk="0" fontAlgn="base" hangingPunct="0">
              <a:spcBef>
                <a:spcPct val="0"/>
              </a:spcBef>
              <a:spcAft>
                <a:spcPct val="0"/>
              </a:spcAft>
              <a:defRPr sz="2400">
                <a:solidFill>
                  <a:schemeClr val="tx1"/>
                </a:solidFill>
                <a:latin typeface="Times"/>
              </a:defRPr>
            </a:lvl8pPr>
            <a:lvl9pPr marL="3886200" indent="-228600" eaLnBrk="0" fontAlgn="base" hangingPunct="0">
              <a:spcBef>
                <a:spcPct val="0"/>
              </a:spcBef>
              <a:spcAft>
                <a:spcPct val="0"/>
              </a:spcAft>
              <a:defRPr sz="2400">
                <a:solidFill>
                  <a:schemeClr val="tx1"/>
                </a:solidFill>
                <a:latin typeface="Times"/>
              </a:defRPr>
            </a:lvl9pPr>
          </a:lstStyle>
          <a:p>
            <a:pPr>
              <a:spcBef>
                <a:spcPct val="50000"/>
              </a:spcBef>
            </a:pPr>
            <a:endParaRPr lang="en-US" b="1">
              <a:latin typeface="Times New Roman" pitchFamily="18" charset="0"/>
            </a:endParaRPr>
          </a:p>
        </p:txBody>
      </p:sp>
      <p:sp>
        <p:nvSpPr>
          <p:cNvPr id="2" name="Slide Number Placeholder 1"/>
          <p:cNvSpPr>
            <a:spLocks noGrp="1"/>
          </p:cNvSpPr>
          <p:nvPr>
            <p:ph type="sldNum" sz="quarter" idx="11"/>
          </p:nvPr>
        </p:nvSpPr>
        <p:spPr/>
        <p:txBody>
          <a:bodyPr/>
          <a:lstStyle/>
          <a:p>
            <a:pPr>
              <a:defRPr/>
            </a:pPr>
            <a:fld id="{3949214A-8F76-4716-942D-9D0D17F02EEB}" type="slidenum">
              <a:rPr lang="en-US" smtClean="0"/>
              <a:pPr>
                <a:defRPr/>
              </a:pPr>
              <a:t>28</a:t>
            </a:fld>
            <a:endParaRPr lang="en-US"/>
          </a:p>
        </p:txBody>
      </p:sp>
    </p:spTree>
    <p:extLst>
      <p:ext uri="{BB962C8B-B14F-4D97-AF65-F5344CB8AC3E}">
        <p14:creationId xmlns:p14="http://schemas.microsoft.com/office/powerpoint/2010/main" val="374723833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Footer Placeholder 1"/>
          <p:cNvSpPr>
            <a:spLocks noGrp="1"/>
          </p:cNvSpPr>
          <p:nvPr>
            <p:ph type="ftr" sz="quarter" idx="10"/>
          </p:nvPr>
        </p:nvSpPr>
        <p:spPr>
          <a:xfrm>
            <a:off x="1660358" y="6306720"/>
            <a:ext cx="6096000" cy="476250"/>
          </a:xfrm>
        </p:spPr>
        <p:txBody>
          <a:bodyPr/>
          <a:lstStyle/>
          <a:p>
            <a:pPr algn="ctr"/>
            <a:r>
              <a:rPr lang="en-US" smtClean="0"/>
              <a:t>ASME S&amp;C Training Module B9 Conformity Assessment Programs</a:t>
            </a:r>
            <a:endParaRPr lang="en-US" dirty="0"/>
          </a:p>
        </p:txBody>
      </p:sp>
      <p:sp>
        <p:nvSpPr>
          <p:cNvPr id="15362" name="Rectangle 2"/>
          <p:cNvSpPr>
            <a:spLocks noGrp="1" noChangeArrowheads="1"/>
          </p:cNvSpPr>
          <p:nvPr>
            <p:ph type="title" idx="4294967295"/>
          </p:nvPr>
        </p:nvSpPr>
        <p:spPr>
          <a:xfrm>
            <a:off x="685800" y="304800"/>
            <a:ext cx="7315200" cy="762000"/>
          </a:xfrm>
        </p:spPr>
        <p:txBody>
          <a:bodyPr/>
          <a:lstStyle/>
          <a:p>
            <a:r>
              <a:rPr lang="en-US" dirty="0">
                <a:latin typeface="Tahoma" pitchFamily="34" charset="0"/>
                <a:ea typeface="Tahoma" pitchFamily="34" charset="0"/>
                <a:cs typeface="Tahoma" pitchFamily="34" charset="0"/>
              </a:rPr>
              <a:t>REVISIONS</a:t>
            </a:r>
          </a:p>
        </p:txBody>
      </p:sp>
      <p:sp>
        <p:nvSpPr>
          <p:cNvPr id="15363" name="Rectangle 3"/>
          <p:cNvSpPr>
            <a:spLocks noChangeArrowheads="1"/>
          </p:cNvSpPr>
          <p:nvPr/>
        </p:nvSpPr>
        <p:spPr bwMode="auto">
          <a:xfrm>
            <a:off x="1905000" y="1143000"/>
            <a:ext cx="5410200" cy="5413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lstStyle/>
          <a:p>
            <a:pPr algn="ctr">
              <a:spcBef>
                <a:spcPct val="20000"/>
              </a:spcBef>
            </a:pPr>
            <a:r>
              <a:rPr lang="en-US" dirty="0">
                <a:solidFill>
                  <a:srgbClr val="003399"/>
                </a:solidFill>
                <a:latin typeface="Tahoma" pitchFamily="34" charset="0"/>
                <a:ea typeface="Tahoma" pitchFamily="34" charset="0"/>
                <a:cs typeface="Tahoma" pitchFamily="34" charset="0"/>
              </a:rPr>
              <a:t>CHANGE </a:t>
            </a:r>
          </a:p>
        </p:txBody>
      </p:sp>
      <p:sp>
        <p:nvSpPr>
          <p:cNvPr id="15365" name="Rectangle 5"/>
          <p:cNvSpPr>
            <a:spLocks noChangeArrowheads="1"/>
          </p:cNvSpPr>
          <p:nvPr/>
        </p:nvSpPr>
        <p:spPr bwMode="auto">
          <a:xfrm>
            <a:off x="381000" y="1143000"/>
            <a:ext cx="1295400" cy="5413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lstStyle/>
          <a:p>
            <a:pPr algn="ctr">
              <a:spcBef>
                <a:spcPct val="20000"/>
              </a:spcBef>
            </a:pPr>
            <a:r>
              <a:rPr lang="en-US" dirty="0">
                <a:solidFill>
                  <a:srgbClr val="003399"/>
                </a:solidFill>
                <a:latin typeface="Tahoma" pitchFamily="34" charset="0"/>
                <a:ea typeface="Tahoma" pitchFamily="34" charset="0"/>
                <a:cs typeface="Tahoma" pitchFamily="34" charset="0"/>
              </a:rPr>
              <a:t>DATE</a:t>
            </a:r>
          </a:p>
        </p:txBody>
      </p:sp>
      <p:sp>
        <p:nvSpPr>
          <p:cNvPr id="15366" name="Line 6"/>
          <p:cNvSpPr>
            <a:spLocks noChangeShapeType="1"/>
          </p:cNvSpPr>
          <p:nvPr/>
        </p:nvSpPr>
        <p:spPr bwMode="auto">
          <a:xfrm>
            <a:off x="1711325" y="1143000"/>
            <a:ext cx="0" cy="5127625"/>
          </a:xfrm>
          <a:prstGeom prst="line">
            <a:avLst/>
          </a:prstGeom>
          <a:noFill/>
          <a:ln w="12700">
            <a:solidFill>
              <a:srgbClr val="0033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5369" name="Rectangle 9"/>
          <p:cNvSpPr>
            <a:spLocks noChangeArrowheads="1"/>
          </p:cNvSpPr>
          <p:nvPr/>
        </p:nvSpPr>
        <p:spPr bwMode="auto">
          <a:xfrm>
            <a:off x="1746250" y="1676400"/>
            <a:ext cx="7397750" cy="4586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lstStyle/>
          <a:p>
            <a:endParaRPr lang="en-US" sz="1600" b="1" dirty="0">
              <a:solidFill>
                <a:srgbClr val="003399"/>
              </a:solidFill>
              <a:latin typeface="Arial" charset="0"/>
            </a:endParaRPr>
          </a:p>
        </p:txBody>
      </p:sp>
      <p:sp>
        <p:nvSpPr>
          <p:cNvPr id="15370" name="Rectangle 10"/>
          <p:cNvSpPr>
            <a:spLocks noChangeArrowheads="1"/>
          </p:cNvSpPr>
          <p:nvPr/>
        </p:nvSpPr>
        <p:spPr bwMode="auto">
          <a:xfrm>
            <a:off x="1711325" y="1676400"/>
            <a:ext cx="1330325" cy="4586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lstStyle/>
          <a:p>
            <a:pPr algn="ctr"/>
            <a:endParaRPr lang="en-US" sz="1600" b="1">
              <a:solidFill>
                <a:schemeClr val="bg1"/>
              </a:solidFill>
              <a:latin typeface="Arial" charset="0"/>
            </a:endParaRPr>
          </a:p>
          <a:p>
            <a:pPr algn="ctr"/>
            <a:endParaRPr lang="en-US" sz="1600" b="1">
              <a:solidFill>
                <a:schemeClr val="bg1"/>
              </a:solidFill>
              <a:latin typeface="Arial" charset="0"/>
            </a:endParaRPr>
          </a:p>
        </p:txBody>
      </p:sp>
      <p:sp>
        <p:nvSpPr>
          <p:cNvPr id="15371" name="Rectangle 11"/>
          <p:cNvSpPr>
            <a:spLocks noChangeArrowheads="1"/>
          </p:cNvSpPr>
          <p:nvPr/>
        </p:nvSpPr>
        <p:spPr bwMode="auto">
          <a:xfrm>
            <a:off x="505101" y="1684338"/>
            <a:ext cx="1330325" cy="46889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lstStyle/>
          <a:p>
            <a:endParaRPr lang="en-US" sz="1200" b="1" dirty="0" smtClean="0">
              <a:solidFill>
                <a:srgbClr val="003399"/>
              </a:solidFill>
              <a:latin typeface="Tahoma" pitchFamily="34" charset="0"/>
              <a:ea typeface="Tahoma" pitchFamily="34" charset="0"/>
              <a:cs typeface="Tahoma" pitchFamily="34" charset="0"/>
            </a:endParaRPr>
          </a:p>
          <a:p>
            <a:r>
              <a:rPr lang="en-US" sz="1200" b="1" dirty="0" smtClean="0">
                <a:solidFill>
                  <a:srgbClr val="003399"/>
                </a:solidFill>
                <a:latin typeface="Tahoma" pitchFamily="34" charset="0"/>
                <a:ea typeface="Tahoma" pitchFamily="34" charset="0"/>
                <a:cs typeface="Tahoma" pitchFamily="34" charset="0"/>
              </a:rPr>
              <a:t>10/16/15</a:t>
            </a:r>
          </a:p>
          <a:p>
            <a:endParaRPr lang="en-US" sz="1200" b="1" dirty="0" smtClean="0">
              <a:solidFill>
                <a:srgbClr val="003399"/>
              </a:solidFill>
              <a:latin typeface="Tahoma" pitchFamily="34" charset="0"/>
              <a:ea typeface="Tahoma" pitchFamily="34" charset="0"/>
              <a:cs typeface="Tahoma" pitchFamily="34" charset="0"/>
            </a:endParaRPr>
          </a:p>
          <a:p>
            <a:endParaRPr lang="en-US" sz="1200" b="1" dirty="0">
              <a:solidFill>
                <a:srgbClr val="003399"/>
              </a:solidFill>
              <a:latin typeface="Tahoma" pitchFamily="34" charset="0"/>
              <a:ea typeface="Tahoma" pitchFamily="34" charset="0"/>
              <a:cs typeface="Tahoma" pitchFamily="34" charset="0"/>
            </a:endParaRPr>
          </a:p>
          <a:p>
            <a:endParaRPr lang="en-US" sz="1200" b="1" dirty="0" smtClean="0">
              <a:solidFill>
                <a:srgbClr val="003399"/>
              </a:solidFill>
              <a:latin typeface="Tahoma" pitchFamily="34" charset="0"/>
              <a:ea typeface="Tahoma" pitchFamily="34" charset="0"/>
              <a:cs typeface="Tahoma" pitchFamily="34" charset="0"/>
            </a:endParaRPr>
          </a:p>
          <a:p>
            <a:r>
              <a:rPr lang="en-US" sz="1200" b="1" dirty="0">
                <a:solidFill>
                  <a:srgbClr val="003399"/>
                </a:solidFill>
                <a:latin typeface="Tahoma" pitchFamily="34" charset="0"/>
                <a:ea typeface="Tahoma" pitchFamily="34" charset="0"/>
                <a:cs typeface="Tahoma" pitchFamily="34" charset="0"/>
              </a:rPr>
              <a:t>11/3/11</a:t>
            </a:r>
          </a:p>
          <a:p>
            <a:endParaRPr lang="en-US" sz="1200" b="1" dirty="0">
              <a:solidFill>
                <a:srgbClr val="003399"/>
              </a:solidFill>
              <a:latin typeface="Tahoma" pitchFamily="34" charset="0"/>
              <a:ea typeface="Tahoma" pitchFamily="34" charset="0"/>
              <a:cs typeface="Tahoma" pitchFamily="34" charset="0"/>
            </a:endParaRPr>
          </a:p>
          <a:p>
            <a:endParaRPr lang="en-US" sz="1200" b="1" dirty="0">
              <a:solidFill>
                <a:srgbClr val="003399"/>
              </a:solidFill>
              <a:latin typeface="Tahoma" pitchFamily="34" charset="0"/>
              <a:ea typeface="Tahoma" pitchFamily="34" charset="0"/>
              <a:cs typeface="Tahoma" pitchFamily="34" charset="0"/>
            </a:endParaRPr>
          </a:p>
          <a:p>
            <a:endParaRPr lang="en-US" sz="1200" b="1" dirty="0">
              <a:solidFill>
                <a:srgbClr val="003399"/>
              </a:solidFill>
              <a:latin typeface="Tahoma" pitchFamily="34" charset="0"/>
              <a:ea typeface="Tahoma" pitchFamily="34" charset="0"/>
              <a:cs typeface="Tahoma" pitchFamily="34" charset="0"/>
            </a:endParaRPr>
          </a:p>
          <a:p>
            <a:endParaRPr lang="en-US" sz="1200" b="1" dirty="0">
              <a:solidFill>
                <a:srgbClr val="003399"/>
              </a:solidFill>
              <a:latin typeface="Tahoma" pitchFamily="34" charset="0"/>
              <a:ea typeface="Tahoma" pitchFamily="34" charset="0"/>
              <a:cs typeface="Tahoma" pitchFamily="34" charset="0"/>
            </a:endParaRPr>
          </a:p>
          <a:p>
            <a:endParaRPr lang="en-US" sz="1200" b="1" dirty="0">
              <a:solidFill>
                <a:srgbClr val="003399"/>
              </a:solidFill>
              <a:latin typeface="Tahoma" pitchFamily="34" charset="0"/>
              <a:ea typeface="Tahoma" pitchFamily="34" charset="0"/>
              <a:cs typeface="Tahoma" pitchFamily="34" charset="0"/>
            </a:endParaRPr>
          </a:p>
          <a:p>
            <a:endParaRPr lang="en-US" sz="1200" b="1" dirty="0">
              <a:solidFill>
                <a:srgbClr val="003399"/>
              </a:solidFill>
              <a:latin typeface="Tahoma" pitchFamily="34" charset="0"/>
              <a:ea typeface="Tahoma" pitchFamily="34" charset="0"/>
              <a:cs typeface="Tahoma" pitchFamily="34" charset="0"/>
            </a:endParaRPr>
          </a:p>
          <a:p>
            <a:endParaRPr lang="en-US" sz="1200" b="1" dirty="0">
              <a:solidFill>
                <a:srgbClr val="003399"/>
              </a:solidFill>
              <a:latin typeface="Tahoma" pitchFamily="34" charset="0"/>
              <a:ea typeface="Tahoma" pitchFamily="34" charset="0"/>
              <a:cs typeface="Tahoma" pitchFamily="34" charset="0"/>
            </a:endParaRPr>
          </a:p>
          <a:p>
            <a:r>
              <a:rPr lang="en-US" sz="1200" b="1" dirty="0" smtClean="0">
                <a:solidFill>
                  <a:srgbClr val="003399"/>
                </a:solidFill>
                <a:latin typeface="Tahoma" pitchFamily="34" charset="0"/>
                <a:ea typeface="Tahoma" pitchFamily="34" charset="0"/>
                <a:cs typeface="Tahoma" pitchFamily="34" charset="0"/>
              </a:rPr>
              <a:t>11/22/10</a:t>
            </a:r>
          </a:p>
          <a:p>
            <a:endParaRPr lang="en-US" sz="1200" b="1" dirty="0">
              <a:solidFill>
                <a:srgbClr val="003399"/>
              </a:solidFill>
              <a:latin typeface="Tahoma" pitchFamily="34" charset="0"/>
              <a:ea typeface="Tahoma" pitchFamily="34" charset="0"/>
              <a:cs typeface="Tahoma" pitchFamily="34" charset="0"/>
            </a:endParaRPr>
          </a:p>
          <a:p>
            <a:endParaRPr lang="en-US" sz="1200" b="1" dirty="0" smtClean="0">
              <a:solidFill>
                <a:srgbClr val="003399"/>
              </a:solidFill>
              <a:latin typeface="Tahoma" pitchFamily="34" charset="0"/>
              <a:ea typeface="Tahoma" pitchFamily="34" charset="0"/>
              <a:cs typeface="Tahoma" pitchFamily="34" charset="0"/>
            </a:endParaRPr>
          </a:p>
          <a:p>
            <a:endParaRPr lang="en-US" sz="1600" b="1" dirty="0" smtClean="0">
              <a:solidFill>
                <a:srgbClr val="003399"/>
              </a:solidFill>
              <a:latin typeface="Arial" charset="0"/>
            </a:endParaRPr>
          </a:p>
          <a:p>
            <a:endParaRPr lang="en-US" sz="1600" b="1" dirty="0">
              <a:solidFill>
                <a:srgbClr val="003399"/>
              </a:solidFill>
              <a:latin typeface="Arial" charset="0"/>
            </a:endParaRPr>
          </a:p>
        </p:txBody>
      </p:sp>
      <p:sp>
        <p:nvSpPr>
          <p:cNvPr id="15372" name="Line 12"/>
          <p:cNvSpPr>
            <a:spLocks noChangeShapeType="1"/>
          </p:cNvSpPr>
          <p:nvPr/>
        </p:nvSpPr>
        <p:spPr bwMode="auto">
          <a:xfrm>
            <a:off x="381000" y="1676400"/>
            <a:ext cx="8763000" cy="0"/>
          </a:xfrm>
          <a:prstGeom prst="line">
            <a:avLst/>
          </a:prstGeom>
          <a:noFill/>
          <a:ln w="12700">
            <a:solidFill>
              <a:srgbClr val="0033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 name="Slide Number Placeholder 1"/>
          <p:cNvSpPr>
            <a:spLocks noGrp="1"/>
          </p:cNvSpPr>
          <p:nvPr>
            <p:ph type="sldNum" sz="quarter" idx="11"/>
          </p:nvPr>
        </p:nvSpPr>
        <p:spPr/>
        <p:txBody>
          <a:bodyPr/>
          <a:lstStyle/>
          <a:p>
            <a:fld id="{8D3B81DA-1D40-40EC-BE1F-8D78EE62FA07}" type="slidenum">
              <a:rPr lang="en-US" smtClean="0"/>
              <a:pPr/>
              <a:t>2</a:t>
            </a:fld>
            <a:endParaRPr lang="en-US"/>
          </a:p>
        </p:txBody>
      </p:sp>
      <p:sp>
        <p:nvSpPr>
          <p:cNvPr id="3" name="TextBox 2"/>
          <p:cNvSpPr txBox="1"/>
          <p:nvPr/>
        </p:nvSpPr>
        <p:spPr>
          <a:xfrm>
            <a:off x="1691272" y="1728370"/>
            <a:ext cx="6629400" cy="3600986"/>
          </a:xfrm>
          <a:prstGeom prst="rect">
            <a:avLst/>
          </a:prstGeom>
          <a:noFill/>
        </p:spPr>
        <p:txBody>
          <a:bodyPr wrap="square" rtlCol="0">
            <a:spAutoFit/>
          </a:bodyPr>
          <a:lstStyle/>
          <a:p>
            <a:endParaRPr lang="en-US" sz="1200" b="1" dirty="0" smtClean="0">
              <a:solidFill>
                <a:srgbClr val="000099"/>
              </a:solidFill>
              <a:latin typeface="Arial" charset="0"/>
            </a:endParaRPr>
          </a:p>
          <a:p>
            <a:r>
              <a:rPr lang="en-US" sz="1200" b="1" dirty="0">
                <a:solidFill>
                  <a:srgbClr val="003399"/>
                </a:solidFill>
                <a:latin typeface="Arial" charset="0"/>
              </a:rPr>
              <a:t>Total Re-Write of Module to better explain the ASME Conformity Assessment Programs</a:t>
            </a:r>
            <a:endParaRPr lang="en-US" sz="1200" b="1" dirty="0">
              <a:solidFill>
                <a:srgbClr val="FF0000"/>
              </a:solidFill>
              <a:latin typeface="Arial" charset="0"/>
            </a:endParaRPr>
          </a:p>
          <a:p>
            <a:endParaRPr lang="en-US" sz="1200" b="1" dirty="0">
              <a:solidFill>
                <a:srgbClr val="000099"/>
              </a:solidFill>
              <a:latin typeface="Arial" charset="0"/>
              <a:cs typeface="Microsoft Sans Serif" pitchFamily="34" charset="0"/>
            </a:endParaRPr>
          </a:p>
          <a:p>
            <a:endParaRPr lang="en-US" sz="1200" b="1" dirty="0" smtClean="0">
              <a:solidFill>
                <a:srgbClr val="000099"/>
              </a:solidFill>
              <a:latin typeface="Microsoft Sans Serif" pitchFamily="34" charset="0"/>
              <a:cs typeface="Microsoft Sans Serif" pitchFamily="34" charset="0"/>
            </a:endParaRPr>
          </a:p>
          <a:p>
            <a:endParaRPr lang="en-US" sz="1200" b="1" dirty="0" smtClean="0">
              <a:solidFill>
                <a:srgbClr val="000099"/>
              </a:solidFill>
              <a:latin typeface="Microsoft Sans Serif" pitchFamily="34" charset="0"/>
              <a:cs typeface="Microsoft Sans Serif" pitchFamily="34" charset="0"/>
            </a:endParaRPr>
          </a:p>
          <a:p>
            <a:r>
              <a:rPr lang="en-US" sz="1200" b="1" dirty="0">
                <a:solidFill>
                  <a:srgbClr val="000099"/>
                </a:solidFill>
                <a:latin typeface="Arial" charset="0"/>
              </a:rPr>
              <a:t>Slide 0 Minor changes to module titles</a:t>
            </a:r>
          </a:p>
          <a:p>
            <a:r>
              <a:rPr lang="en-US" sz="1200" b="1" dirty="0">
                <a:solidFill>
                  <a:srgbClr val="000099"/>
                </a:solidFill>
                <a:latin typeface="Arial" charset="0"/>
              </a:rPr>
              <a:t>19, 21, 22 and 24  Deleted to remove ISO 9000 references, dual reporting and to consolidate </a:t>
            </a:r>
            <a:r>
              <a:rPr lang="en-US" sz="1200" b="1" dirty="0" smtClean="0">
                <a:solidFill>
                  <a:srgbClr val="000099"/>
                </a:solidFill>
                <a:latin typeface="Arial" charset="0"/>
              </a:rPr>
              <a:t>slides. Slides </a:t>
            </a:r>
            <a:r>
              <a:rPr lang="en-US" sz="1200" b="1" dirty="0">
                <a:solidFill>
                  <a:srgbClr val="000099"/>
                </a:solidFill>
                <a:latin typeface="Arial" charset="0"/>
              </a:rPr>
              <a:t>4, 7, 12, 14, 15, 17, 18,19, 20, 21 and 22</a:t>
            </a:r>
          </a:p>
          <a:p>
            <a:r>
              <a:rPr lang="en-US" sz="1200" b="1" dirty="0">
                <a:solidFill>
                  <a:srgbClr val="000099"/>
                </a:solidFill>
                <a:latin typeface="Arial" charset="0"/>
              </a:rPr>
              <a:t>Revised to remove ISO 9000 and QHO references, updated references to policies, added new committees and noted that some product certification committees report to BCA. </a:t>
            </a:r>
          </a:p>
          <a:p>
            <a:endParaRPr lang="en-US" sz="1200" b="1" dirty="0" smtClean="0">
              <a:solidFill>
                <a:srgbClr val="000099"/>
              </a:solidFill>
              <a:latin typeface="Arial" charset="0"/>
            </a:endParaRPr>
          </a:p>
          <a:p>
            <a:endParaRPr lang="en-US" sz="1200" b="1" dirty="0">
              <a:solidFill>
                <a:srgbClr val="000099"/>
              </a:solidFill>
              <a:latin typeface="Arial" charset="0"/>
            </a:endParaRPr>
          </a:p>
          <a:p>
            <a:endParaRPr lang="en-US" sz="1200" b="1" dirty="0">
              <a:solidFill>
                <a:srgbClr val="000099"/>
              </a:solidFill>
              <a:latin typeface="Arial" charset="0"/>
            </a:endParaRPr>
          </a:p>
          <a:p>
            <a:r>
              <a:rPr lang="en-US" sz="1200" b="1" dirty="0">
                <a:solidFill>
                  <a:srgbClr val="000099"/>
                </a:solidFill>
                <a:latin typeface="Arial" charset="0"/>
              </a:rPr>
              <a:t>Changed “Codes and Standards Board of Directors” to “Council on Standards and Certification” throughout</a:t>
            </a:r>
            <a:r>
              <a:rPr lang="en-US" sz="1200" b="1" dirty="0" smtClean="0">
                <a:solidFill>
                  <a:srgbClr val="000099"/>
                </a:solidFill>
                <a:latin typeface="Arial" charset="0"/>
              </a:rPr>
              <a:t>.</a:t>
            </a:r>
            <a:endParaRPr lang="en-US" sz="1200" dirty="0" smtClean="0">
              <a:solidFill>
                <a:srgbClr val="000099"/>
              </a:solidFill>
              <a:latin typeface="Arial" charset="0"/>
            </a:endParaRPr>
          </a:p>
          <a:p>
            <a:endParaRPr lang="en-US" sz="1200" b="1" strike="sngStrike" dirty="0">
              <a:solidFill>
                <a:srgbClr val="003399"/>
              </a:solidFill>
              <a:latin typeface="Arial" charset="0"/>
            </a:endParaRPr>
          </a:p>
          <a:p>
            <a:endParaRPr lang="en-US" sz="1200" b="1" strike="sngStrike" dirty="0" smtClean="0">
              <a:solidFill>
                <a:srgbClr val="003399"/>
              </a:solidFill>
              <a:latin typeface="Arial" charset="0"/>
            </a:endParaRPr>
          </a:p>
          <a:p>
            <a:endParaRPr lang="en-US" sz="1200" b="1" dirty="0" smtClean="0">
              <a:solidFill>
                <a:srgbClr val="0070C0"/>
              </a:solidFill>
              <a:latin typeface="Tahoma" pitchFamily="34" charset="0"/>
              <a:cs typeface="Tahoma" pitchFamily="34" charset="0"/>
            </a:endParaRPr>
          </a:p>
          <a:p>
            <a:endParaRPr lang="en-US" sz="1200" b="1" strike="sngStrike" dirty="0">
              <a:solidFill>
                <a:srgbClr val="FF0000"/>
              </a:solidFill>
              <a:latin typeface="Tahoma" pitchFamily="34" charset="0"/>
              <a:cs typeface="Tahoma" pitchFamily="34" charset="0"/>
            </a:endParaRPr>
          </a:p>
        </p:txBody>
      </p:sp>
    </p:spTree>
    <p:extLst>
      <p:ext uri="{BB962C8B-B14F-4D97-AF65-F5344CB8AC3E}">
        <p14:creationId xmlns:p14="http://schemas.microsoft.com/office/powerpoint/2010/main" val="1558346709"/>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BOARD ON CONFORMITY ASSESSMENT</a:t>
            </a:r>
            <a:endParaRPr lang="en-US" dirty="0"/>
          </a:p>
        </p:txBody>
      </p:sp>
      <p:sp>
        <p:nvSpPr>
          <p:cNvPr id="3" name="Content Placeholder 2"/>
          <p:cNvSpPr>
            <a:spLocks noGrp="1"/>
          </p:cNvSpPr>
          <p:nvPr>
            <p:ph idx="1"/>
          </p:nvPr>
        </p:nvSpPr>
        <p:spPr/>
        <p:txBody>
          <a:bodyPr/>
          <a:lstStyle/>
          <a:p>
            <a:r>
              <a:rPr lang="en-US" dirty="0" smtClean="0"/>
              <a:t>Reviews proposals for new programs and provides feedback</a:t>
            </a:r>
          </a:p>
          <a:p>
            <a:pPr marL="342900" lvl="1" indent="-342900">
              <a:buFontTx/>
              <a:buChar char="•"/>
            </a:pPr>
            <a:r>
              <a:rPr lang="en-US" sz="2400" dirty="0"/>
              <a:t>Supervises c</a:t>
            </a:r>
            <a:r>
              <a:rPr lang="en-US" sz="2400" dirty="0" smtClean="0"/>
              <a:t>onformity </a:t>
            </a:r>
            <a:r>
              <a:rPr lang="en-US" sz="2400" dirty="0"/>
              <a:t>a</a:t>
            </a:r>
            <a:r>
              <a:rPr lang="en-US" sz="2400" dirty="0" smtClean="0"/>
              <a:t>ssessment </a:t>
            </a:r>
            <a:r>
              <a:rPr lang="en-US" sz="2400" dirty="0"/>
              <a:t>p</a:t>
            </a:r>
            <a:r>
              <a:rPr lang="en-US" sz="2400" dirty="0" smtClean="0"/>
              <a:t>rograms</a:t>
            </a:r>
            <a:endParaRPr lang="en-US" sz="2400" dirty="0"/>
          </a:p>
          <a:p>
            <a:r>
              <a:rPr lang="en-US" dirty="0" smtClean="0"/>
              <a:t>Establishes conformity assessment policies</a:t>
            </a:r>
          </a:p>
          <a:p>
            <a:r>
              <a:rPr lang="en-US" dirty="0" smtClean="0"/>
              <a:t>Approves accreditation/certification committee procedures </a:t>
            </a:r>
          </a:p>
          <a:p>
            <a:r>
              <a:rPr lang="en-US" dirty="0"/>
              <a:t>Approves qualification and training requirements for ASME Designees</a:t>
            </a:r>
          </a:p>
          <a:p>
            <a:r>
              <a:rPr lang="en-US" dirty="0" smtClean="0"/>
              <a:t>Approves criteria on how to conduct reviews, surveys, audits and investigations with regards to the ASME accreditation/certification program </a:t>
            </a:r>
            <a:endParaRPr lang="en-US" dirty="0"/>
          </a:p>
        </p:txBody>
      </p:sp>
      <p:sp>
        <p:nvSpPr>
          <p:cNvPr id="4" name="Footer Placeholder 3"/>
          <p:cNvSpPr>
            <a:spLocks noGrp="1"/>
          </p:cNvSpPr>
          <p:nvPr>
            <p:ph type="ftr" sz="quarter" idx="10"/>
          </p:nvPr>
        </p:nvSpPr>
        <p:spPr/>
        <p:txBody>
          <a:bodyPr/>
          <a:lstStyle/>
          <a:p>
            <a:pPr>
              <a:defRPr/>
            </a:pPr>
            <a:r>
              <a:rPr lang="en-US" smtClean="0"/>
              <a:t>ASME S&amp;C Training Module B9 Conformity Assessment Programs</a:t>
            </a:r>
            <a:endParaRPr lang="en-US"/>
          </a:p>
        </p:txBody>
      </p:sp>
      <p:sp>
        <p:nvSpPr>
          <p:cNvPr id="5" name="Slide Number Placeholder 4"/>
          <p:cNvSpPr>
            <a:spLocks noGrp="1"/>
          </p:cNvSpPr>
          <p:nvPr>
            <p:ph type="sldNum" sz="quarter" idx="11"/>
          </p:nvPr>
        </p:nvSpPr>
        <p:spPr/>
        <p:txBody>
          <a:bodyPr/>
          <a:lstStyle/>
          <a:p>
            <a:pPr>
              <a:defRPr/>
            </a:pPr>
            <a:fld id="{3C6A132E-EB8C-4C83-9FCF-EB37A26D3633}" type="slidenum">
              <a:rPr lang="en-US" smtClean="0"/>
              <a:pPr>
                <a:defRPr/>
              </a:pPr>
              <a:t>29</a:t>
            </a:fld>
            <a:endParaRPr lang="en-US"/>
          </a:p>
        </p:txBody>
      </p:sp>
    </p:spTree>
    <p:extLst>
      <p:ext uri="{BB962C8B-B14F-4D97-AF65-F5344CB8AC3E}">
        <p14:creationId xmlns:p14="http://schemas.microsoft.com/office/powerpoint/2010/main" val="1627797984"/>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Rectangle 2"/>
          <p:cNvSpPr>
            <a:spLocks noGrp="1" noChangeArrowheads="1"/>
          </p:cNvSpPr>
          <p:nvPr>
            <p:ph type="title"/>
          </p:nvPr>
        </p:nvSpPr>
        <p:spPr/>
        <p:txBody>
          <a:bodyPr/>
          <a:lstStyle/>
          <a:p>
            <a:pPr eaLnBrk="1" hangingPunct="1"/>
            <a:r>
              <a:rPr lang="en-US" smtClean="0"/>
              <a:t>STANDARDS COMMITTEES</a:t>
            </a:r>
          </a:p>
        </p:txBody>
      </p:sp>
      <p:sp>
        <p:nvSpPr>
          <p:cNvPr id="15365" name="Rectangle 3"/>
          <p:cNvSpPr>
            <a:spLocks noGrp="1" noChangeArrowheads="1"/>
          </p:cNvSpPr>
          <p:nvPr>
            <p:ph idx="1"/>
          </p:nvPr>
        </p:nvSpPr>
        <p:spPr>
          <a:xfrm>
            <a:off x="533400" y="1676400"/>
            <a:ext cx="8001000" cy="4038600"/>
          </a:xfrm>
        </p:spPr>
        <p:txBody>
          <a:bodyPr/>
          <a:lstStyle/>
          <a:p>
            <a:pPr eaLnBrk="1" hangingPunct="1"/>
            <a:r>
              <a:rPr lang="en-US" dirty="0" smtClean="0"/>
              <a:t>Responsibilities</a:t>
            </a:r>
          </a:p>
          <a:p>
            <a:pPr lvl="1"/>
            <a:r>
              <a:rPr lang="en-US" dirty="0"/>
              <a:t>Approve standards that contain the requirements upon which accreditation or certification programs are based.</a:t>
            </a:r>
          </a:p>
          <a:p>
            <a:pPr lvl="1"/>
            <a:r>
              <a:rPr lang="en-US" dirty="0" smtClean="0"/>
              <a:t>Approve personnel of accreditation or certification committees  and recommends membership </a:t>
            </a:r>
            <a:r>
              <a:rPr lang="en-US" dirty="0"/>
              <a:t>to the </a:t>
            </a:r>
            <a:r>
              <a:rPr lang="en-US" dirty="0" smtClean="0"/>
              <a:t>BCA. </a:t>
            </a:r>
          </a:p>
          <a:p>
            <a:pPr lvl="1"/>
            <a:r>
              <a:rPr lang="en-US" dirty="0"/>
              <a:t>Hearing appeal from Applicants (second level of appeal</a:t>
            </a:r>
            <a:r>
              <a:rPr lang="en-US" dirty="0" smtClean="0"/>
              <a:t>).</a:t>
            </a:r>
            <a:endParaRPr lang="en-US" dirty="0"/>
          </a:p>
        </p:txBody>
      </p:sp>
      <p:sp>
        <p:nvSpPr>
          <p:cNvPr id="4" name="Footer Placeholder 3"/>
          <p:cNvSpPr>
            <a:spLocks noGrp="1"/>
          </p:cNvSpPr>
          <p:nvPr>
            <p:ph type="ftr" sz="quarter" idx="10"/>
          </p:nvPr>
        </p:nvSpPr>
        <p:spPr/>
        <p:txBody>
          <a:bodyPr/>
          <a:lstStyle/>
          <a:p>
            <a:pPr algn="ctr">
              <a:defRPr/>
            </a:pPr>
            <a:r>
              <a:rPr lang="en-US" smtClean="0"/>
              <a:t>ASME S&amp;C Training Module B9 Conformity Assessment Programs</a:t>
            </a:r>
            <a:endParaRPr lang="en-US" dirty="0"/>
          </a:p>
        </p:txBody>
      </p:sp>
      <p:sp>
        <p:nvSpPr>
          <p:cNvPr id="2" name="Slide Number Placeholder 1"/>
          <p:cNvSpPr>
            <a:spLocks noGrp="1"/>
          </p:cNvSpPr>
          <p:nvPr>
            <p:ph type="sldNum" sz="quarter" idx="11"/>
          </p:nvPr>
        </p:nvSpPr>
        <p:spPr/>
        <p:txBody>
          <a:bodyPr/>
          <a:lstStyle/>
          <a:p>
            <a:pPr>
              <a:defRPr/>
            </a:pPr>
            <a:fld id="{3949214A-8F76-4716-942D-9D0D17F02EEB}" type="slidenum">
              <a:rPr lang="en-US" smtClean="0"/>
              <a:pPr>
                <a:defRPr/>
              </a:pPr>
              <a:t>30</a:t>
            </a:fld>
            <a:endParaRPr lang="en-US"/>
          </a:p>
        </p:txBody>
      </p:sp>
    </p:spTree>
    <p:extLst>
      <p:ext uri="{BB962C8B-B14F-4D97-AF65-F5344CB8AC3E}">
        <p14:creationId xmlns:p14="http://schemas.microsoft.com/office/powerpoint/2010/main" val="955812546"/>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8" name="Rectangle 2"/>
          <p:cNvSpPr>
            <a:spLocks noGrp="1" noChangeArrowheads="1"/>
          </p:cNvSpPr>
          <p:nvPr>
            <p:ph type="title"/>
          </p:nvPr>
        </p:nvSpPr>
        <p:spPr>
          <a:xfrm>
            <a:off x="457200" y="590550"/>
            <a:ext cx="8001000" cy="762000"/>
          </a:xfrm>
        </p:spPr>
        <p:txBody>
          <a:bodyPr/>
          <a:lstStyle/>
          <a:p>
            <a:pPr eaLnBrk="1" hangingPunct="1"/>
            <a:r>
              <a:rPr lang="en-US" dirty="0" smtClean="0"/>
              <a:t>ACCREDITATION </a:t>
            </a:r>
            <a:r>
              <a:rPr lang="en-US" dirty="0"/>
              <a:t>&amp;</a:t>
            </a:r>
            <a:r>
              <a:rPr lang="en-US" dirty="0" smtClean="0"/>
              <a:t> CERTIFICATION COMMITTEES</a:t>
            </a:r>
          </a:p>
        </p:txBody>
      </p:sp>
      <p:sp>
        <p:nvSpPr>
          <p:cNvPr id="16389" name="Rectangle 3"/>
          <p:cNvSpPr>
            <a:spLocks noGrp="1" noChangeArrowheads="1"/>
          </p:cNvSpPr>
          <p:nvPr>
            <p:ph idx="1"/>
          </p:nvPr>
        </p:nvSpPr>
        <p:spPr>
          <a:xfrm>
            <a:off x="533400" y="1600200"/>
            <a:ext cx="8382000" cy="4495800"/>
          </a:xfrm>
        </p:spPr>
        <p:txBody>
          <a:bodyPr/>
          <a:lstStyle/>
          <a:p>
            <a:pPr eaLnBrk="1" hangingPunct="1"/>
            <a:r>
              <a:rPr lang="en-US" dirty="0" smtClean="0"/>
              <a:t>Responsibilities</a:t>
            </a:r>
          </a:p>
          <a:p>
            <a:pPr lvl="1" eaLnBrk="1" hangingPunct="1"/>
            <a:r>
              <a:rPr lang="en-US" dirty="0" smtClean="0"/>
              <a:t>Approve the issuance, renewal, extension, revision, and withdrawal of ASME certification/accreditation based on reports submitted by ASME designees.</a:t>
            </a:r>
          </a:p>
          <a:p>
            <a:pPr lvl="1" eaLnBrk="1" hangingPunct="1"/>
            <a:r>
              <a:rPr lang="en-US" dirty="0" smtClean="0"/>
              <a:t>Review and evaluate deficiencies, non-conformities, or alleged violations</a:t>
            </a:r>
          </a:p>
          <a:p>
            <a:pPr lvl="1" eaLnBrk="1" hangingPunct="1"/>
            <a:r>
              <a:rPr lang="en-US" dirty="0" smtClean="0"/>
              <a:t>Recommend program changes</a:t>
            </a:r>
          </a:p>
          <a:p>
            <a:pPr lvl="1" eaLnBrk="1" hangingPunct="1"/>
            <a:r>
              <a:rPr lang="en-US" dirty="0" smtClean="0"/>
              <a:t>Prepare committee procedures for BCA approval</a:t>
            </a:r>
          </a:p>
          <a:p>
            <a:pPr lvl="1"/>
            <a:r>
              <a:rPr lang="en-US" dirty="0"/>
              <a:t>Hear initial appeals (requests for re-consideration) </a:t>
            </a:r>
            <a:r>
              <a:rPr lang="en-US" dirty="0" smtClean="0"/>
              <a:t>from applicants or Certificate Holders on committee </a:t>
            </a:r>
            <a:r>
              <a:rPr lang="en-US" dirty="0"/>
              <a:t>or Staff actions regarding certification and accreditation matters.</a:t>
            </a:r>
          </a:p>
          <a:p>
            <a:pPr lvl="1" eaLnBrk="1" hangingPunct="1"/>
            <a:endParaRPr lang="en-US" dirty="0" smtClean="0"/>
          </a:p>
          <a:p>
            <a:pPr lvl="1" eaLnBrk="1" hangingPunct="1"/>
            <a:endParaRPr lang="en-US" dirty="0" smtClean="0"/>
          </a:p>
        </p:txBody>
      </p:sp>
      <p:sp>
        <p:nvSpPr>
          <p:cNvPr id="4" name="Footer Placeholder 3"/>
          <p:cNvSpPr>
            <a:spLocks noGrp="1"/>
          </p:cNvSpPr>
          <p:nvPr>
            <p:ph type="ftr" sz="quarter" idx="10"/>
          </p:nvPr>
        </p:nvSpPr>
        <p:spPr/>
        <p:txBody>
          <a:bodyPr/>
          <a:lstStyle/>
          <a:p>
            <a:pPr algn="ctr">
              <a:defRPr/>
            </a:pPr>
            <a:r>
              <a:rPr lang="en-US" smtClean="0"/>
              <a:t>ASME S&amp;C Training Module B9 Conformity Assessment Programs</a:t>
            </a:r>
            <a:endParaRPr lang="en-US" dirty="0"/>
          </a:p>
        </p:txBody>
      </p:sp>
      <p:sp>
        <p:nvSpPr>
          <p:cNvPr id="2" name="Slide Number Placeholder 1"/>
          <p:cNvSpPr>
            <a:spLocks noGrp="1"/>
          </p:cNvSpPr>
          <p:nvPr>
            <p:ph type="sldNum" sz="quarter" idx="11"/>
          </p:nvPr>
        </p:nvSpPr>
        <p:spPr/>
        <p:txBody>
          <a:bodyPr/>
          <a:lstStyle/>
          <a:p>
            <a:pPr>
              <a:defRPr/>
            </a:pPr>
            <a:fld id="{3949214A-8F76-4716-942D-9D0D17F02EEB}" type="slidenum">
              <a:rPr lang="en-US" smtClean="0"/>
              <a:pPr>
                <a:defRPr/>
              </a:pPr>
              <a:t>31</a:t>
            </a:fld>
            <a:endParaRPr lang="en-US"/>
          </a:p>
        </p:txBody>
      </p:sp>
    </p:spTree>
    <p:extLst>
      <p:ext uri="{BB962C8B-B14F-4D97-AF65-F5344CB8AC3E}">
        <p14:creationId xmlns:p14="http://schemas.microsoft.com/office/powerpoint/2010/main" val="1819113968"/>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Number Placeholder 3"/>
          <p:cNvSpPr>
            <a:spLocks noGrp="1"/>
          </p:cNvSpPr>
          <p:nvPr>
            <p:ph type="sldNum" sz="quarter" idx="10"/>
          </p:nvPr>
        </p:nvSpPr>
        <p:spPr>
          <a:noFill/>
        </p:spPr>
        <p:txBody>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fld id="{666A3BAC-A5D0-4E90-9E68-49193B77F533}" type="slidenum">
              <a:rPr lang="en-US" sz="1400"/>
              <a:pPr/>
              <a:t>32</a:t>
            </a:fld>
            <a:endParaRPr lang="en-US" sz="1400"/>
          </a:p>
        </p:txBody>
      </p:sp>
      <p:sp>
        <p:nvSpPr>
          <p:cNvPr id="12291" name="Rectangle 2"/>
          <p:cNvSpPr>
            <a:spLocks noGrp="1" noChangeArrowheads="1"/>
          </p:cNvSpPr>
          <p:nvPr>
            <p:ph type="title"/>
          </p:nvPr>
        </p:nvSpPr>
        <p:spPr/>
        <p:txBody>
          <a:bodyPr/>
          <a:lstStyle/>
          <a:p>
            <a:pPr eaLnBrk="1" hangingPunct="1"/>
            <a:r>
              <a:rPr lang="en-US" dirty="0" smtClean="0"/>
              <a:t>ASME STAFF</a:t>
            </a:r>
          </a:p>
        </p:txBody>
      </p:sp>
      <p:sp>
        <p:nvSpPr>
          <p:cNvPr id="12292" name="Rectangle 3"/>
          <p:cNvSpPr>
            <a:spLocks noGrp="1" noChangeArrowheads="1"/>
          </p:cNvSpPr>
          <p:nvPr>
            <p:ph type="body" idx="1"/>
          </p:nvPr>
        </p:nvSpPr>
        <p:spPr/>
        <p:txBody>
          <a:bodyPr/>
          <a:lstStyle/>
          <a:p>
            <a:pPr eaLnBrk="1" hangingPunct="1">
              <a:lnSpc>
                <a:spcPct val="90000"/>
              </a:lnSpc>
            </a:pPr>
            <a:r>
              <a:rPr lang="en-US" dirty="0" smtClean="0">
                <a:cs typeface="Arial" panose="020B0604020202020204" pitchFamily="34" charset="0"/>
              </a:rPr>
              <a:t>Administers program</a:t>
            </a:r>
          </a:p>
          <a:p>
            <a:pPr lvl="1" eaLnBrk="1" hangingPunct="1">
              <a:lnSpc>
                <a:spcPct val="90000"/>
              </a:lnSpc>
            </a:pPr>
            <a:r>
              <a:rPr lang="en-US" dirty="0" smtClean="0">
                <a:cs typeface="Arial" panose="020B0604020202020204" pitchFamily="34" charset="0"/>
              </a:rPr>
              <a:t>Application process</a:t>
            </a:r>
          </a:p>
          <a:p>
            <a:pPr lvl="1" eaLnBrk="1" hangingPunct="1">
              <a:lnSpc>
                <a:spcPct val="90000"/>
              </a:lnSpc>
            </a:pPr>
            <a:r>
              <a:rPr lang="en-US" dirty="0" smtClean="0">
                <a:cs typeface="Arial" panose="020B0604020202020204" pitchFamily="34" charset="0"/>
              </a:rPr>
              <a:t>Scheduling of reviews/surveys/investigations and audits </a:t>
            </a:r>
          </a:p>
          <a:p>
            <a:pPr lvl="1" eaLnBrk="1" hangingPunct="1">
              <a:lnSpc>
                <a:spcPct val="90000"/>
              </a:lnSpc>
            </a:pPr>
            <a:r>
              <a:rPr lang="en-US" dirty="0" smtClean="0">
                <a:cs typeface="Arial" panose="020B0604020202020204" pitchFamily="34" charset="0"/>
              </a:rPr>
              <a:t>Scheduling of personnel certification tests</a:t>
            </a:r>
          </a:p>
          <a:p>
            <a:pPr eaLnBrk="1" hangingPunct="1">
              <a:lnSpc>
                <a:spcPct val="90000"/>
              </a:lnSpc>
            </a:pPr>
            <a:r>
              <a:rPr lang="en-US" dirty="0" smtClean="0">
                <a:cs typeface="Arial" panose="020B0604020202020204" pitchFamily="34" charset="0"/>
              </a:rPr>
              <a:t>Develops administrative procedures on how the review/survey/audit shall be conducted by the auditor</a:t>
            </a:r>
          </a:p>
          <a:p>
            <a:pPr eaLnBrk="1" hangingPunct="1">
              <a:lnSpc>
                <a:spcPct val="90000"/>
              </a:lnSpc>
            </a:pPr>
            <a:r>
              <a:rPr lang="en-US" dirty="0" smtClean="0">
                <a:cs typeface="Arial" panose="020B0604020202020204" pitchFamily="34" charset="0"/>
              </a:rPr>
              <a:t>Responsible for </a:t>
            </a:r>
            <a:r>
              <a:rPr lang="en-US" dirty="0">
                <a:cs typeface="Arial" panose="020B0604020202020204" pitchFamily="34" charset="0"/>
              </a:rPr>
              <a:t>the qualification and training of auditors</a:t>
            </a:r>
          </a:p>
          <a:p>
            <a:pPr eaLnBrk="1" hangingPunct="1">
              <a:lnSpc>
                <a:spcPct val="90000"/>
              </a:lnSpc>
            </a:pPr>
            <a:r>
              <a:rPr lang="en-US" dirty="0">
                <a:cs typeface="Arial" panose="020B0604020202020204" pitchFamily="34" charset="0"/>
              </a:rPr>
              <a:t>Serves as Secretary of certification committee</a:t>
            </a:r>
          </a:p>
          <a:p>
            <a:pPr eaLnBrk="1" hangingPunct="1">
              <a:lnSpc>
                <a:spcPct val="90000"/>
              </a:lnSpc>
            </a:pPr>
            <a:r>
              <a:rPr lang="en-US" dirty="0">
                <a:cs typeface="Arial" panose="020B0604020202020204" pitchFamily="34" charset="0"/>
              </a:rPr>
              <a:t>Participates in the process of </a:t>
            </a:r>
            <a:r>
              <a:rPr lang="en-US" dirty="0" smtClean="0">
                <a:cs typeface="Arial" panose="020B0604020202020204" pitchFamily="34" charset="0"/>
              </a:rPr>
              <a:t>issuance</a:t>
            </a:r>
            <a:r>
              <a:rPr lang="en-US" dirty="0">
                <a:cs typeface="Arial" panose="020B0604020202020204" pitchFamily="34" charset="0"/>
              </a:rPr>
              <a:t>, </a:t>
            </a:r>
            <a:r>
              <a:rPr lang="en-US" dirty="0" smtClean="0">
                <a:cs typeface="Arial" panose="020B0604020202020204" pitchFamily="34" charset="0"/>
              </a:rPr>
              <a:t>renewal and withdrawal </a:t>
            </a:r>
            <a:r>
              <a:rPr lang="en-US" dirty="0">
                <a:cs typeface="Arial" panose="020B0604020202020204" pitchFamily="34" charset="0"/>
              </a:rPr>
              <a:t>of ASME accreditation/certification</a:t>
            </a:r>
          </a:p>
        </p:txBody>
      </p:sp>
      <p:sp>
        <p:nvSpPr>
          <p:cNvPr id="2" name="Footer Placeholder 1"/>
          <p:cNvSpPr>
            <a:spLocks noGrp="1"/>
          </p:cNvSpPr>
          <p:nvPr>
            <p:ph type="ftr" sz="quarter" idx="10"/>
          </p:nvPr>
        </p:nvSpPr>
        <p:spPr/>
        <p:txBody>
          <a:bodyPr/>
          <a:lstStyle/>
          <a:p>
            <a:pPr>
              <a:defRPr/>
            </a:pPr>
            <a:r>
              <a:rPr lang="en-US" smtClean="0"/>
              <a:t>ASME S&amp;C Training Module B9 Conformity Assessment Programs</a:t>
            </a:r>
            <a:endParaRPr lang="en-US"/>
          </a:p>
        </p:txBody>
      </p:sp>
    </p:spTree>
    <p:extLst>
      <p:ext uri="{BB962C8B-B14F-4D97-AF65-F5344CB8AC3E}">
        <p14:creationId xmlns:p14="http://schemas.microsoft.com/office/powerpoint/2010/main" val="1115124487"/>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Rectangle 2"/>
          <p:cNvSpPr>
            <a:spLocks noGrp="1" noChangeArrowheads="1"/>
          </p:cNvSpPr>
          <p:nvPr>
            <p:ph type="title"/>
          </p:nvPr>
        </p:nvSpPr>
        <p:spPr>
          <a:xfrm>
            <a:off x="457200" y="16042"/>
            <a:ext cx="8229600" cy="1143000"/>
          </a:xfrm>
        </p:spPr>
        <p:txBody>
          <a:bodyPr/>
          <a:lstStyle/>
          <a:p>
            <a:r>
              <a:rPr lang="en-US" dirty="0" smtClean="0"/>
              <a:t>VI. MODULE SUMMARY</a:t>
            </a:r>
            <a:endParaRPr lang="en-US" dirty="0"/>
          </a:p>
        </p:txBody>
      </p:sp>
      <p:sp>
        <p:nvSpPr>
          <p:cNvPr id="101379" name="Rectangle 3"/>
          <p:cNvSpPr>
            <a:spLocks noGrp="1" noChangeArrowheads="1"/>
          </p:cNvSpPr>
          <p:nvPr>
            <p:ph idx="1"/>
          </p:nvPr>
        </p:nvSpPr>
        <p:spPr>
          <a:xfrm>
            <a:off x="457200" y="1159042"/>
            <a:ext cx="8229600" cy="4967121"/>
          </a:xfrm>
        </p:spPr>
        <p:txBody>
          <a:bodyPr/>
          <a:lstStyle/>
          <a:p>
            <a:r>
              <a:rPr lang="en-US" dirty="0"/>
              <a:t>Conformity Assessment </a:t>
            </a:r>
            <a:r>
              <a:rPr lang="en-US" dirty="0" smtClean="0"/>
              <a:t>process ensures that products</a:t>
            </a:r>
            <a:r>
              <a:rPr lang="en-US" dirty="0"/>
              <a:t>, services, or systems have the required </a:t>
            </a:r>
            <a:r>
              <a:rPr lang="en-US" dirty="0" smtClean="0"/>
              <a:t>characteristics or that personnel meet the requirements </a:t>
            </a:r>
            <a:r>
              <a:rPr lang="en-US" dirty="0"/>
              <a:t>of the standard to which they are evaluated.</a:t>
            </a:r>
          </a:p>
          <a:p>
            <a:pPr marL="342900" lvl="1" indent="-342900">
              <a:buFontTx/>
              <a:buChar char="•"/>
            </a:pPr>
            <a:r>
              <a:rPr lang="en-US" sz="2400" dirty="0"/>
              <a:t>The criteria upon which the accreditation or certification program is based on requirements that are outlined in the relevant ASME standard.</a:t>
            </a:r>
          </a:p>
          <a:p>
            <a:pPr marL="342900" lvl="1" indent="-342900">
              <a:buFontTx/>
              <a:buChar char="•"/>
            </a:pPr>
            <a:r>
              <a:rPr lang="en-US" sz="2400" dirty="0" smtClean="0"/>
              <a:t>ASME accredits organizations which perform conformity assessment activities. Current programs include authorized inspection agencies (AIA) and Pressure Relief Device Testing Laboratories. </a:t>
            </a:r>
          </a:p>
        </p:txBody>
      </p:sp>
      <p:sp>
        <p:nvSpPr>
          <p:cNvPr id="4" name="Footer Placeholder 3"/>
          <p:cNvSpPr>
            <a:spLocks noGrp="1"/>
          </p:cNvSpPr>
          <p:nvPr>
            <p:ph type="ftr" sz="quarter" idx="10"/>
          </p:nvPr>
        </p:nvSpPr>
        <p:spPr/>
        <p:txBody>
          <a:bodyPr/>
          <a:lstStyle/>
          <a:p>
            <a:r>
              <a:rPr lang="en-US" smtClean="0"/>
              <a:t>ASME S&amp;C Training Module B9 Conformity Assessment Programs</a:t>
            </a:r>
            <a:endParaRPr lang="en-US" dirty="0"/>
          </a:p>
        </p:txBody>
      </p:sp>
      <p:sp>
        <p:nvSpPr>
          <p:cNvPr id="5" name="Slide Number Placeholder 4"/>
          <p:cNvSpPr>
            <a:spLocks noGrp="1"/>
          </p:cNvSpPr>
          <p:nvPr>
            <p:ph type="sldNum" sz="quarter" idx="11"/>
          </p:nvPr>
        </p:nvSpPr>
        <p:spPr/>
        <p:txBody>
          <a:bodyPr/>
          <a:lstStyle/>
          <a:p>
            <a:fld id="{B6D544FB-E4C0-43E7-9035-43CB170C9F71}" type="slidenum">
              <a:rPr lang="en-US"/>
              <a:pPr/>
              <a:t>33</a:t>
            </a:fld>
            <a:endParaRPr lang="en-US"/>
          </a:p>
        </p:txBody>
      </p:sp>
    </p:spTree>
    <p:extLst>
      <p:ext uri="{BB962C8B-B14F-4D97-AF65-F5344CB8AC3E}">
        <p14:creationId xmlns:p14="http://schemas.microsoft.com/office/powerpoint/2010/main" val="2749514161"/>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Rectangle 2"/>
          <p:cNvSpPr>
            <a:spLocks noGrp="1" noChangeArrowheads="1"/>
          </p:cNvSpPr>
          <p:nvPr>
            <p:ph type="title"/>
          </p:nvPr>
        </p:nvSpPr>
        <p:spPr/>
        <p:txBody>
          <a:bodyPr/>
          <a:lstStyle/>
          <a:p>
            <a:r>
              <a:rPr lang="en-US" dirty="0" smtClean="0"/>
              <a:t>VI. MODULE SUMMARY</a:t>
            </a:r>
            <a:endParaRPr lang="en-US" dirty="0"/>
          </a:p>
        </p:txBody>
      </p:sp>
      <p:sp>
        <p:nvSpPr>
          <p:cNvPr id="101379" name="Rectangle 3"/>
          <p:cNvSpPr>
            <a:spLocks noGrp="1" noChangeArrowheads="1"/>
          </p:cNvSpPr>
          <p:nvPr>
            <p:ph idx="1"/>
          </p:nvPr>
        </p:nvSpPr>
        <p:spPr>
          <a:xfrm>
            <a:off x="457200" y="1219200"/>
            <a:ext cx="8229600" cy="4906963"/>
          </a:xfrm>
        </p:spPr>
        <p:txBody>
          <a:bodyPr/>
          <a:lstStyle/>
          <a:p>
            <a:r>
              <a:rPr lang="en-US" dirty="0" smtClean="0"/>
              <a:t>ASME certificate holders have </a:t>
            </a:r>
            <a:r>
              <a:rPr lang="en-US" dirty="0"/>
              <a:t>demonstrated to ASME via a review or survey that they have the capability to fabricate and/or assemble a product to </a:t>
            </a:r>
            <a:r>
              <a:rPr lang="en-US" dirty="0" smtClean="0"/>
              <a:t>the appropriate  </a:t>
            </a:r>
            <a:r>
              <a:rPr lang="en-US" dirty="0"/>
              <a:t>standard. </a:t>
            </a:r>
            <a:r>
              <a:rPr lang="en-US" dirty="0" smtClean="0"/>
              <a:t>There are certification programs </a:t>
            </a:r>
            <a:r>
              <a:rPr lang="en-US" dirty="0"/>
              <a:t>for Boiler and Pressure Vessel (non-nuclear), Nuclear components and materials, and Reinforced thermoset-plastic tanks (RTP). </a:t>
            </a:r>
          </a:p>
          <a:p>
            <a:r>
              <a:rPr lang="en-US" dirty="0" smtClean="0"/>
              <a:t>ASME has personnel certification programs for Resource recovery facility </a:t>
            </a:r>
            <a:r>
              <a:rPr lang="en-US" dirty="0"/>
              <a:t>o</a:t>
            </a:r>
            <a:r>
              <a:rPr lang="en-US" dirty="0" smtClean="0"/>
              <a:t>perators (</a:t>
            </a:r>
            <a:r>
              <a:rPr lang="en-US" dirty="0"/>
              <a:t>QRO</a:t>
            </a:r>
            <a:r>
              <a:rPr lang="en-US" dirty="0" smtClean="0"/>
              <a:t>), Geometric </a:t>
            </a:r>
            <a:r>
              <a:rPr lang="en-US" dirty="0"/>
              <a:t>Dimensioning and </a:t>
            </a:r>
            <a:r>
              <a:rPr lang="en-US" dirty="0" smtClean="0"/>
              <a:t>Tolerance Professionals </a:t>
            </a:r>
            <a:r>
              <a:rPr lang="en-US" dirty="0"/>
              <a:t>(Y14.5) and NDE/QC personnel (ANDE</a:t>
            </a:r>
            <a:r>
              <a:rPr lang="en-US" dirty="0" smtClean="0"/>
              <a:t>).</a:t>
            </a:r>
            <a:endParaRPr lang="en-US" dirty="0"/>
          </a:p>
          <a:p>
            <a:r>
              <a:rPr lang="en-US" dirty="0" smtClean="0"/>
              <a:t>All ASME Conformity </a:t>
            </a:r>
            <a:r>
              <a:rPr lang="en-US" dirty="0"/>
              <a:t>Assessment activities </a:t>
            </a:r>
            <a:r>
              <a:rPr lang="en-US" dirty="0" smtClean="0"/>
              <a:t>are supervised by the ASME Board </a:t>
            </a:r>
            <a:r>
              <a:rPr lang="en-US" dirty="0"/>
              <a:t>on Conformity </a:t>
            </a:r>
            <a:r>
              <a:rPr lang="en-US" dirty="0" smtClean="0"/>
              <a:t>Assessment.</a:t>
            </a:r>
          </a:p>
        </p:txBody>
      </p:sp>
      <p:sp>
        <p:nvSpPr>
          <p:cNvPr id="4" name="Footer Placeholder 3"/>
          <p:cNvSpPr>
            <a:spLocks noGrp="1"/>
          </p:cNvSpPr>
          <p:nvPr>
            <p:ph type="ftr" sz="quarter" idx="10"/>
          </p:nvPr>
        </p:nvSpPr>
        <p:spPr/>
        <p:txBody>
          <a:bodyPr/>
          <a:lstStyle/>
          <a:p>
            <a:r>
              <a:rPr lang="en-US" smtClean="0"/>
              <a:t>ASME S&amp;C Training Module B9 Conformity Assessment Programs</a:t>
            </a:r>
            <a:endParaRPr lang="en-US" dirty="0"/>
          </a:p>
        </p:txBody>
      </p:sp>
      <p:sp>
        <p:nvSpPr>
          <p:cNvPr id="5" name="Slide Number Placeholder 4"/>
          <p:cNvSpPr>
            <a:spLocks noGrp="1"/>
          </p:cNvSpPr>
          <p:nvPr>
            <p:ph type="sldNum" sz="quarter" idx="11"/>
          </p:nvPr>
        </p:nvSpPr>
        <p:spPr/>
        <p:txBody>
          <a:bodyPr/>
          <a:lstStyle/>
          <a:p>
            <a:fld id="{B6D544FB-E4C0-43E7-9035-43CB170C9F71}" type="slidenum">
              <a:rPr lang="en-US"/>
              <a:pPr/>
              <a:t>34</a:t>
            </a:fld>
            <a:endParaRPr lang="en-US"/>
          </a:p>
        </p:txBody>
      </p:sp>
    </p:spTree>
    <p:extLst>
      <p:ext uri="{BB962C8B-B14F-4D97-AF65-F5344CB8AC3E}">
        <p14:creationId xmlns:p14="http://schemas.microsoft.com/office/powerpoint/2010/main" val="2740500533"/>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1"/>
          <p:cNvSpPr>
            <a:spLocks noGrp="1"/>
          </p:cNvSpPr>
          <p:nvPr>
            <p:ph type="ftr" sz="quarter" idx="10"/>
          </p:nvPr>
        </p:nvSpPr>
        <p:spPr/>
        <p:txBody>
          <a:bodyPr/>
          <a:lstStyle/>
          <a:p>
            <a:pPr>
              <a:defRPr/>
            </a:pPr>
            <a:r>
              <a:rPr lang="en-US" smtClean="0"/>
              <a:t>ASME S&amp;C Training Module B9 Conformity Assessment Programs</a:t>
            </a:r>
            <a:endParaRPr lang="en-US"/>
          </a:p>
        </p:txBody>
      </p:sp>
      <p:sp>
        <p:nvSpPr>
          <p:cNvPr id="5" name="Slide Number Placeholder 2"/>
          <p:cNvSpPr>
            <a:spLocks noGrp="1"/>
          </p:cNvSpPr>
          <p:nvPr>
            <p:ph type="sldNum" sz="quarter" idx="11"/>
          </p:nvPr>
        </p:nvSpPr>
        <p:spPr/>
        <p:txBody>
          <a:bodyPr/>
          <a:lstStyle/>
          <a:p>
            <a:pPr>
              <a:defRPr/>
            </a:pPr>
            <a:fld id="{AE8E6DE5-BE61-4EC2-B782-7A18AE0799EA}" type="slidenum">
              <a:rPr lang="en-US"/>
              <a:pPr>
                <a:defRPr/>
              </a:pPr>
              <a:t>35</a:t>
            </a:fld>
            <a:endParaRPr lang="en-US"/>
          </a:p>
        </p:txBody>
      </p:sp>
      <p:sp>
        <p:nvSpPr>
          <p:cNvPr id="25604" name="Rectangle 2"/>
          <p:cNvSpPr>
            <a:spLocks noChangeArrowheads="1"/>
          </p:cNvSpPr>
          <p:nvPr/>
        </p:nvSpPr>
        <p:spPr bwMode="auto">
          <a:xfrm>
            <a:off x="1143000" y="228600"/>
            <a:ext cx="6858000" cy="76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12700" dir="5400000" algn="ctr" rotWithShape="0">
                    <a:schemeClr val="bg1"/>
                  </a:outerShdw>
                </a:effectLst>
              </a14:hiddenEffects>
            </a:ext>
          </a:extLst>
        </p:spPr>
        <p:txBody>
          <a:bodyPr anchor="ctr"/>
          <a:lstStyle/>
          <a:p>
            <a:pPr algn="ctr"/>
            <a:r>
              <a:rPr lang="en-US" sz="3600" dirty="0" smtClean="0">
                <a:solidFill>
                  <a:srgbClr val="003399"/>
                </a:solidFill>
                <a:latin typeface="Tahoma" pitchFamily="34" charset="0"/>
                <a:ea typeface="Tahoma" pitchFamily="34" charset="0"/>
                <a:cs typeface="Tahoma" pitchFamily="34" charset="0"/>
              </a:rPr>
              <a:t>VII. REFERENCES</a:t>
            </a:r>
            <a:endParaRPr lang="en-US" sz="3600" dirty="0">
              <a:solidFill>
                <a:srgbClr val="003399"/>
              </a:solidFill>
              <a:latin typeface="Tahoma" pitchFamily="34" charset="0"/>
              <a:ea typeface="Tahoma" pitchFamily="34" charset="0"/>
              <a:cs typeface="Tahoma" pitchFamily="34" charset="0"/>
            </a:endParaRPr>
          </a:p>
        </p:txBody>
      </p:sp>
      <p:sp>
        <p:nvSpPr>
          <p:cNvPr id="66563" name="Rectangle 3"/>
          <p:cNvSpPr>
            <a:spLocks noChangeArrowheads="1"/>
          </p:cNvSpPr>
          <p:nvPr/>
        </p:nvSpPr>
        <p:spPr bwMode="auto">
          <a:xfrm>
            <a:off x="571500" y="1219200"/>
            <a:ext cx="8001000" cy="441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tx1"/>
                  </a:outerShdw>
                </a:effectLst>
              </a14:hiddenEffects>
            </a:ext>
          </a:extLst>
        </p:spPr>
        <p:txBody>
          <a:bodyPr/>
          <a:lstStyle/>
          <a:p>
            <a:pPr lvl="1">
              <a:spcBef>
                <a:spcPct val="20000"/>
              </a:spcBef>
              <a:buClr>
                <a:srgbClr val="FF9900"/>
              </a:buClr>
              <a:defRPr/>
            </a:pPr>
            <a:r>
              <a:rPr lang="en-US" sz="2000" dirty="0">
                <a:solidFill>
                  <a:srgbClr val="003399"/>
                </a:solidFill>
                <a:latin typeface="Tahoma" pitchFamily="34" charset="0"/>
                <a:ea typeface="Tahoma" pitchFamily="34" charset="0"/>
                <a:cs typeface="Tahoma" pitchFamily="34" charset="0"/>
              </a:rPr>
              <a:t>The following Codes and Standards policies are available on C&amp;S Web site at </a:t>
            </a:r>
            <a:r>
              <a:rPr lang="en-US" sz="1800" dirty="0">
                <a:solidFill>
                  <a:srgbClr val="003399"/>
                </a:solidFill>
                <a:latin typeface="Tahoma" pitchFamily="34" charset="0"/>
                <a:ea typeface="Tahoma" pitchFamily="34" charset="0"/>
                <a:cs typeface="Tahoma" pitchFamily="34" charset="0"/>
                <a:hlinkClick r:id="rId3"/>
              </a:rPr>
              <a:t>https://</a:t>
            </a:r>
            <a:r>
              <a:rPr lang="en-US" sz="1800" dirty="0" smtClean="0">
                <a:solidFill>
                  <a:srgbClr val="003399"/>
                </a:solidFill>
                <a:latin typeface="Tahoma" pitchFamily="34" charset="0"/>
                <a:ea typeface="Tahoma" pitchFamily="34" charset="0"/>
                <a:cs typeface="Tahoma" pitchFamily="34" charset="0"/>
                <a:hlinkClick r:id="rId3"/>
              </a:rPr>
              <a:t>cstools.asme.org/csconnect/CommitteePages.cfm?Committee=L01000000&amp;Action=7609</a:t>
            </a:r>
            <a:r>
              <a:rPr lang="en-US" sz="1800" dirty="0" smtClean="0">
                <a:solidFill>
                  <a:srgbClr val="003399"/>
                </a:solidFill>
                <a:latin typeface="Tahoma" pitchFamily="34" charset="0"/>
                <a:ea typeface="Tahoma" pitchFamily="34" charset="0"/>
                <a:cs typeface="Tahoma" pitchFamily="34" charset="0"/>
              </a:rPr>
              <a:t> </a:t>
            </a:r>
            <a:endParaRPr lang="en-US" sz="1800" dirty="0">
              <a:solidFill>
                <a:srgbClr val="003399"/>
              </a:solidFill>
              <a:latin typeface="Tahoma" pitchFamily="34" charset="0"/>
              <a:ea typeface="Tahoma" pitchFamily="34" charset="0"/>
              <a:cs typeface="Tahoma" pitchFamily="34" charset="0"/>
            </a:endParaRPr>
          </a:p>
          <a:p>
            <a:pPr marL="742950" lvl="1" indent="-285750">
              <a:spcBef>
                <a:spcPct val="20000"/>
              </a:spcBef>
              <a:buClr>
                <a:schemeClr val="bg1"/>
              </a:buClr>
              <a:buFont typeface="Times New Roman" pitchFamily="18" charset="0"/>
              <a:buChar char="–"/>
              <a:defRPr/>
            </a:pPr>
            <a:r>
              <a:rPr lang="en-US" sz="2000" dirty="0">
                <a:solidFill>
                  <a:srgbClr val="003399"/>
                </a:solidFill>
                <a:latin typeface="Tahoma" pitchFamily="34" charset="0"/>
                <a:ea typeface="Tahoma" pitchFamily="34" charset="0"/>
                <a:cs typeface="Tahoma" pitchFamily="34" charset="0"/>
              </a:rPr>
              <a:t>CSP-5, Code Symbol Stamps and ASME Markings</a:t>
            </a:r>
          </a:p>
          <a:p>
            <a:pPr marL="742950" lvl="1" indent="-285750">
              <a:spcBef>
                <a:spcPct val="20000"/>
              </a:spcBef>
              <a:buClr>
                <a:schemeClr val="bg1"/>
              </a:buClr>
              <a:buFont typeface="Times New Roman" pitchFamily="18" charset="0"/>
              <a:buChar char="–"/>
              <a:defRPr/>
            </a:pPr>
            <a:r>
              <a:rPr lang="en-US" sz="2000" dirty="0">
                <a:solidFill>
                  <a:srgbClr val="003399"/>
                </a:solidFill>
                <a:latin typeface="Tahoma" pitchFamily="34" charset="0"/>
                <a:ea typeface="Tahoma" pitchFamily="34" charset="0"/>
                <a:cs typeface="Tahoma" pitchFamily="34" charset="0"/>
              </a:rPr>
              <a:t>CSP-19, ASME Designee and ASME Designated Organization</a:t>
            </a:r>
          </a:p>
          <a:p>
            <a:pPr marL="742950" lvl="1" indent="-285750">
              <a:spcBef>
                <a:spcPct val="20000"/>
              </a:spcBef>
              <a:buClr>
                <a:schemeClr val="bg1"/>
              </a:buClr>
              <a:buFont typeface="Times New Roman" pitchFamily="18" charset="0"/>
              <a:buChar char="–"/>
              <a:defRPr/>
            </a:pPr>
            <a:r>
              <a:rPr lang="en-US" sz="2000" dirty="0">
                <a:solidFill>
                  <a:srgbClr val="003399"/>
                </a:solidFill>
                <a:latin typeface="Tahoma" pitchFamily="34" charset="0"/>
                <a:ea typeface="Tahoma" pitchFamily="34" charset="0"/>
                <a:cs typeface="Tahoma" pitchFamily="34" charset="0"/>
              </a:rPr>
              <a:t>CSP-20, Policy on Accreditation and Certification </a:t>
            </a:r>
          </a:p>
          <a:p>
            <a:pPr marL="742950" lvl="1" indent="-285750">
              <a:spcBef>
                <a:spcPct val="20000"/>
              </a:spcBef>
              <a:buClr>
                <a:schemeClr val="bg1"/>
              </a:buClr>
              <a:buFont typeface="Times New Roman" pitchFamily="18" charset="0"/>
              <a:buChar char="–"/>
              <a:defRPr/>
            </a:pPr>
            <a:r>
              <a:rPr lang="en-US" sz="2000" dirty="0">
                <a:solidFill>
                  <a:srgbClr val="003399"/>
                </a:solidFill>
                <a:latin typeface="Tahoma" pitchFamily="34" charset="0"/>
                <a:ea typeface="Tahoma" pitchFamily="34" charset="0"/>
                <a:cs typeface="Tahoma" pitchFamily="34" charset="0"/>
              </a:rPr>
              <a:t>CSP-53, Policy on Protection of ASME Marks</a:t>
            </a:r>
          </a:p>
          <a:p>
            <a:pPr marL="742950" lvl="1" indent="-285750">
              <a:spcBef>
                <a:spcPct val="20000"/>
              </a:spcBef>
              <a:buClr>
                <a:schemeClr val="bg1"/>
              </a:buClr>
              <a:buFont typeface="Times New Roman" pitchFamily="18" charset="0"/>
              <a:buChar char="–"/>
              <a:defRPr/>
            </a:pPr>
            <a:r>
              <a:rPr lang="en-US" sz="2000" dirty="0">
                <a:solidFill>
                  <a:srgbClr val="003399"/>
                </a:solidFill>
                <a:latin typeface="Tahoma" pitchFamily="34" charset="0"/>
                <a:ea typeface="Tahoma" pitchFamily="34" charset="0"/>
                <a:cs typeface="Tahoma" pitchFamily="34" charset="0"/>
              </a:rPr>
              <a:t>CSP-55, Joint Conformity Assessment Activities</a:t>
            </a:r>
          </a:p>
          <a:p>
            <a:pPr marL="742950" lvl="1" indent="-285750">
              <a:spcBef>
                <a:spcPct val="20000"/>
              </a:spcBef>
              <a:buClr>
                <a:schemeClr val="bg1"/>
              </a:buClr>
              <a:buFont typeface="Times New Roman" pitchFamily="18" charset="0"/>
              <a:buChar char="–"/>
              <a:defRPr/>
            </a:pPr>
            <a:r>
              <a:rPr lang="en-US" sz="2000" dirty="0">
                <a:solidFill>
                  <a:srgbClr val="003399"/>
                </a:solidFill>
                <a:latin typeface="Tahoma" pitchFamily="34" charset="0"/>
                <a:ea typeface="Tahoma" pitchFamily="34" charset="0"/>
                <a:cs typeface="Tahoma" pitchFamily="34" charset="0"/>
              </a:rPr>
              <a:t>CSP-58, Alternative Requirements Impacting Conformity Assessment</a:t>
            </a:r>
          </a:p>
          <a:p>
            <a:pPr marL="742950" lvl="1" indent="-285750">
              <a:spcBef>
                <a:spcPct val="20000"/>
              </a:spcBef>
              <a:buClr>
                <a:schemeClr val="bg1"/>
              </a:buClr>
              <a:buFont typeface="Times New Roman" pitchFamily="18" charset="0"/>
              <a:buChar char="–"/>
              <a:defRPr/>
            </a:pPr>
            <a:r>
              <a:rPr lang="en-US" sz="2000" dirty="0">
                <a:solidFill>
                  <a:srgbClr val="003399"/>
                </a:solidFill>
                <a:latin typeface="Tahoma" pitchFamily="34" charset="0"/>
                <a:ea typeface="Tahoma" pitchFamily="34" charset="0"/>
                <a:cs typeface="Tahoma" pitchFamily="34" charset="0"/>
              </a:rPr>
              <a:t>CSP-63, Guide for Establishing New ASME Conformity Assessment Programs</a:t>
            </a:r>
          </a:p>
          <a:p>
            <a:pPr marL="742950" lvl="1" indent="-285750">
              <a:spcBef>
                <a:spcPct val="20000"/>
              </a:spcBef>
              <a:buClr>
                <a:schemeClr val="bg1"/>
              </a:buClr>
              <a:buFont typeface="Times New Roman" pitchFamily="18" charset="0"/>
              <a:buChar char="–"/>
              <a:defRPr/>
            </a:pPr>
            <a:endParaRPr lang="en-US" sz="2000" b="1" dirty="0">
              <a:solidFill>
                <a:schemeClr val="bg1"/>
              </a:solidFill>
              <a:latin typeface="Tahoma" pitchFamily="34" charset="0"/>
              <a:ea typeface="Tahoma" pitchFamily="34" charset="0"/>
              <a:cs typeface="Tahoma" pitchFamily="34" charset="0"/>
            </a:endParaRPr>
          </a:p>
          <a:p>
            <a:pPr marL="342900" indent="-342900">
              <a:spcBef>
                <a:spcPct val="20000"/>
              </a:spcBef>
              <a:buClr>
                <a:srgbClr val="FF9900"/>
              </a:buClr>
              <a:defRPr/>
            </a:pPr>
            <a:endParaRPr lang="en-US" sz="2000" b="1" dirty="0">
              <a:solidFill>
                <a:schemeClr val="bg1"/>
              </a:solidFill>
              <a:latin typeface="Tahoma" pitchFamily="34" charset="0"/>
              <a:ea typeface="Tahoma" pitchFamily="34" charset="0"/>
              <a:cs typeface="Tahoma" pitchFamily="34" charset="0"/>
            </a:endParaRP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1"/>
          <p:cNvSpPr>
            <a:spLocks noGrp="1"/>
          </p:cNvSpPr>
          <p:nvPr>
            <p:ph type="ftr" sz="quarter" idx="10"/>
          </p:nvPr>
        </p:nvSpPr>
        <p:spPr/>
        <p:txBody>
          <a:bodyPr/>
          <a:lstStyle/>
          <a:p>
            <a:pPr>
              <a:defRPr/>
            </a:pPr>
            <a:r>
              <a:rPr lang="en-US" smtClean="0"/>
              <a:t>ASME S&amp;C Training Module B9 Conformity Assessment Programs</a:t>
            </a:r>
            <a:endParaRPr lang="en-US"/>
          </a:p>
        </p:txBody>
      </p:sp>
      <p:sp>
        <p:nvSpPr>
          <p:cNvPr id="5" name="Slide Number Placeholder 2"/>
          <p:cNvSpPr>
            <a:spLocks noGrp="1"/>
          </p:cNvSpPr>
          <p:nvPr>
            <p:ph type="sldNum" sz="quarter" idx="11"/>
          </p:nvPr>
        </p:nvSpPr>
        <p:spPr/>
        <p:txBody>
          <a:bodyPr/>
          <a:lstStyle/>
          <a:p>
            <a:pPr>
              <a:defRPr/>
            </a:pPr>
            <a:fld id="{5FCF6681-B08D-4993-92C8-662F7FBB698A}" type="slidenum">
              <a:rPr lang="en-US"/>
              <a:pPr>
                <a:defRPr/>
              </a:pPr>
              <a:t>36</a:t>
            </a:fld>
            <a:endParaRPr lang="en-US"/>
          </a:p>
        </p:txBody>
      </p:sp>
      <p:sp>
        <p:nvSpPr>
          <p:cNvPr id="26628" name="Rectangle 2"/>
          <p:cNvSpPr>
            <a:spLocks noChangeArrowheads="1"/>
          </p:cNvSpPr>
          <p:nvPr/>
        </p:nvSpPr>
        <p:spPr bwMode="auto">
          <a:xfrm>
            <a:off x="457200" y="1219200"/>
            <a:ext cx="8077200" cy="487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tx1"/>
                  </a:outerShdw>
                </a:effectLst>
              </a14:hiddenEffects>
            </a:ext>
          </a:extLst>
        </p:spPr>
        <p:txBody>
          <a:bodyPr/>
          <a:lstStyle/>
          <a:p>
            <a:pPr marL="285750" lvl="1" indent="-285750">
              <a:spcBef>
                <a:spcPct val="20000"/>
              </a:spcBef>
              <a:buClr>
                <a:schemeClr val="bg1"/>
              </a:buClr>
              <a:buFontTx/>
              <a:buChar char="–"/>
            </a:pPr>
            <a:r>
              <a:rPr lang="en-US" sz="2000" dirty="0">
                <a:solidFill>
                  <a:srgbClr val="003399"/>
                </a:solidFill>
                <a:latin typeface="Tahoma" panose="020B0604030504040204" pitchFamily="34" charset="0"/>
                <a:ea typeface="Tahoma" panose="020B0604030504040204" pitchFamily="34" charset="0"/>
                <a:cs typeface="Tahoma" panose="020B0604030504040204" pitchFamily="34" charset="0"/>
              </a:rPr>
              <a:t>Guidelines for Evaluation of Potential New ASME Conformity Assessment and Credentialing Programs </a:t>
            </a:r>
          </a:p>
          <a:p>
            <a:pPr marL="285750" lvl="1" indent="-285750">
              <a:spcBef>
                <a:spcPct val="20000"/>
              </a:spcBef>
              <a:buClr>
                <a:schemeClr val="bg1"/>
              </a:buClr>
              <a:buFontTx/>
              <a:buChar char="–"/>
            </a:pPr>
            <a:r>
              <a:rPr lang="en-US" sz="2000" dirty="0">
                <a:solidFill>
                  <a:srgbClr val="003399"/>
                </a:solidFill>
                <a:latin typeface="Tahoma" panose="020B0604030504040204" pitchFamily="34" charset="0"/>
                <a:ea typeface="Tahoma" panose="020B0604030504040204" pitchFamily="34" charset="0"/>
                <a:cs typeface="Tahoma" panose="020B0604030504040204" pitchFamily="34" charset="0"/>
                <a:hlinkClick r:id="rId3"/>
              </a:rPr>
              <a:t>https://cstools.asme.org/csconnect/File</a:t>
            </a:r>
            <a:r>
              <a:rPr lang="en-US" sz="2000" dirty="0" smtClean="0">
                <a:solidFill>
                  <a:srgbClr val="003399"/>
                </a:solidFill>
                <a:latin typeface="Tahoma" panose="020B0604030504040204" pitchFamily="34" charset="0"/>
                <a:ea typeface="Tahoma" panose="020B0604030504040204" pitchFamily="34" charset="0"/>
                <a:cs typeface="Tahoma" panose="020B0604030504040204" pitchFamily="34" charset="0"/>
                <a:hlinkClick r:id="rId3"/>
              </a:rPr>
              <a:t>Upload.cfm?View=yes&amp;ID=35810</a:t>
            </a:r>
            <a:r>
              <a:rPr lang="en-US" sz="2000" dirty="0" smtClean="0">
                <a:solidFill>
                  <a:srgbClr val="003399"/>
                </a:solidFill>
                <a:latin typeface="Tahoma" panose="020B0604030504040204" pitchFamily="34" charset="0"/>
                <a:ea typeface="Tahoma" panose="020B0604030504040204" pitchFamily="34" charset="0"/>
                <a:cs typeface="Tahoma" panose="020B0604030504040204" pitchFamily="34" charset="0"/>
              </a:rPr>
              <a:t> </a:t>
            </a:r>
          </a:p>
          <a:p>
            <a:pPr marL="285750" lvl="1" indent="-285750">
              <a:spcBef>
                <a:spcPct val="20000"/>
              </a:spcBef>
              <a:buClr>
                <a:schemeClr val="bg1"/>
              </a:buClr>
              <a:buFontTx/>
              <a:buChar char="–"/>
            </a:pPr>
            <a:endParaRPr lang="en-US" sz="2000" dirty="0" smtClean="0">
              <a:solidFill>
                <a:srgbClr val="003399"/>
              </a:solidFill>
              <a:latin typeface="Tahoma" panose="020B0604030504040204" pitchFamily="34" charset="0"/>
              <a:ea typeface="Tahoma" panose="020B0604030504040204" pitchFamily="34" charset="0"/>
              <a:cs typeface="Tahoma" panose="020B0604030504040204" pitchFamily="34" charset="0"/>
            </a:endParaRPr>
          </a:p>
          <a:p>
            <a:pPr marL="285750" lvl="1" indent="-285750">
              <a:spcBef>
                <a:spcPct val="20000"/>
              </a:spcBef>
              <a:buClr>
                <a:schemeClr val="bg1"/>
              </a:buClr>
              <a:buFontTx/>
              <a:buChar char="–"/>
            </a:pPr>
            <a:r>
              <a:rPr lang="en-US" sz="2000" dirty="0" smtClean="0">
                <a:solidFill>
                  <a:srgbClr val="003399"/>
                </a:solidFill>
                <a:latin typeface="Tahoma" panose="020B0604030504040204" pitchFamily="34" charset="0"/>
                <a:ea typeface="Tahoma" panose="020B0604030504040204" pitchFamily="34" charset="0"/>
                <a:cs typeface="Tahoma" panose="020B0604030504040204" pitchFamily="34" charset="0"/>
              </a:rPr>
              <a:t>How to Start a Certification Application online at:</a:t>
            </a:r>
          </a:p>
          <a:p>
            <a:pPr marL="285750" lvl="1" indent="-285750">
              <a:spcBef>
                <a:spcPct val="20000"/>
              </a:spcBef>
              <a:buClr>
                <a:schemeClr val="bg1"/>
              </a:buClr>
              <a:buFontTx/>
              <a:buChar char="–"/>
            </a:pPr>
            <a:r>
              <a:rPr lang="en-US" sz="2000" dirty="0">
                <a:solidFill>
                  <a:srgbClr val="003399"/>
                </a:solidFill>
                <a:latin typeface="Tahoma" panose="020B0604030504040204" pitchFamily="34" charset="0"/>
                <a:ea typeface="Tahoma" panose="020B0604030504040204" pitchFamily="34" charset="0"/>
                <a:cs typeface="Tahoma" panose="020B0604030504040204" pitchFamily="34" charset="0"/>
                <a:hlinkClick r:id="rId4"/>
              </a:rPr>
              <a:t>https://</a:t>
            </a:r>
            <a:r>
              <a:rPr lang="en-US" sz="2000" dirty="0" smtClean="0">
                <a:solidFill>
                  <a:srgbClr val="003399"/>
                </a:solidFill>
                <a:latin typeface="Tahoma" panose="020B0604030504040204" pitchFamily="34" charset="0"/>
                <a:ea typeface="Tahoma" panose="020B0604030504040204" pitchFamily="34" charset="0"/>
                <a:cs typeface="Tahoma" panose="020B0604030504040204" pitchFamily="34" charset="0"/>
                <a:hlinkClick r:id="rId4"/>
              </a:rPr>
              <a:t>www.asme.org/shop/certification-and-accreditation/to-start-a-certificate-application</a:t>
            </a:r>
            <a:r>
              <a:rPr lang="en-US" sz="2000" dirty="0" smtClean="0">
                <a:solidFill>
                  <a:srgbClr val="003399"/>
                </a:solidFill>
                <a:latin typeface="Tahoma" panose="020B0604030504040204" pitchFamily="34" charset="0"/>
                <a:ea typeface="Tahoma" panose="020B0604030504040204" pitchFamily="34" charset="0"/>
                <a:cs typeface="Tahoma" panose="020B0604030504040204" pitchFamily="34" charset="0"/>
              </a:rPr>
              <a:t> </a:t>
            </a:r>
            <a:endParaRPr lang="en-US" sz="2000" dirty="0">
              <a:solidFill>
                <a:srgbClr val="003399"/>
              </a:solidFill>
              <a:latin typeface="Tahoma" panose="020B0604030504040204" pitchFamily="34" charset="0"/>
              <a:ea typeface="Tahoma" panose="020B0604030504040204" pitchFamily="34" charset="0"/>
              <a:cs typeface="Tahoma" panose="020B0604030504040204" pitchFamily="34" charset="0"/>
            </a:endParaRPr>
          </a:p>
          <a:p>
            <a:pPr marL="285750" lvl="1" indent="-285750">
              <a:spcBef>
                <a:spcPct val="20000"/>
              </a:spcBef>
              <a:buClr>
                <a:schemeClr val="bg1"/>
              </a:buClr>
              <a:buFontTx/>
              <a:buChar char="–"/>
            </a:pPr>
            <a:endParaRPr lang="en-US" sz="2000" dirty="0">
              <a:solidFill>
                <a:srgbClr val="003399"/>
              </a:solidFill>
              <a:latin typeface="Tahoma" panose="020B0604030504040204" pitchFamily="34" charset="0"/>
              <a:ea typeface="Tahoma" panose="020B0604030504040204" pitchFamily="34" charset="0"/>
              <a:cs typeface="Tahoma" panose="020B0604030504040204" pitchFamily="34" charset="0"/>
            </a:endParaRPr>
          </a:p>
          <a:p>
            <a:pPr marL="285750" lvl="1" indent="-285750">
              <a:spcBef>
                <a:spcPct val="20000"/>
              </a:spcBef>
              <a:buClr>
                <a:schemeClr val="bg1"/>
              </a:buClr>
              <a:buFontTx/>
              <a:buChar char="–"/>
            </a:pPr>
            <a:r>
              <a:rPr lang="en-US" sz="2000" dirty="0">
                <a:solidFill>
                  <a:srgbClr val="003399"/>
                </a:solidFill>
                <a:latin typeface="Tahoma" panose="020B0604030504040204" pitchFamily="34" charset="0"/>
                <a:ea typeface="Tahoma" panose="020B0604030504040204" pitchFamily="34" charset="0"/>
                <a:cs typeface="Tahoma" panose="020B0604030504040204" pitchFamily="34" charset="0"/>
              </a:rPr>
              <a:t>Conformity Assessment Web site </a:t>
            </a:r>
            <a:r>
              <a:rPr lang="en-US" sz="2000" dirty="0" smtClean="0">
                <a:solidFill>
                  <a:srgbClr val="003399"/>
                </a:solidFill>
                <a:latin typeface="Tahoma" panose="020B0604030504040204" pitchFamily="34" charset="0"/>
                <a:ea typeface="Tahoma" panose="020B0604030504040204" pitchFamily="34" charset="0"/>
                <a:cs typeface="Tahoma" panose="020B0604030504040204" pitchFamily="34" charset="0"/>
              </a:rPr>
              <a:t>on asme.org contains information on all ASME certification/accreditation/personnel certification programs and can be accessed at </a:t>
            </a:r>
            <a:r>
              <a:rPr lang="en-US" sz="2000" dirty="0">
                <a:solidFill>
                  <a:srgbClr val="003399"/>
                </a:solidFill>
                <a:latin typeface="Tahoma" panose="020B0604030504040204" pitchFamily="34" charset="0"/>
                <a:ea typeface="Tahoma" panose="020B0604030504040204" pitchFamily="34" charset="0"/>
                <a:cs typeface="Tahoma" panose="020B0604030504040204" pitchFamily="34" charset="0"/>
                <a:hlinkClick r:id="rId5"/>
              </a:rPr>
              <a:t>http://www.asme.org/kb/standards/certification---</a:t>
            </a:r>
            <a:r>
              <a:rPr lang="en-US" sz="2000" dirty="0" smtClean="0">
                <a:solidFill>
                  <a:srgbClr val="003399"/>
                </a:solidFill>
                <a:latin typeface="Tahoma" panose="020B0604030504040204" pitchFamily="34" charset="0"/>
                <a:ea typeface="Tahoma" panose="020B0604030504040204" pitchFamily="34" charset="0"/>
                <a:cs typeface="Tahoma" panose="020B0604030504040204" pitchFamily="34" charset="0"/>
                <a:hlinkClick r:id="rId5"/>
              </a:rPr>
              <a:t>accreditation</a:t>
            </a:r>
            <a:r>
              <a:rPr lang="en-US" sz="2000" dirty="0" smtClean="0">
                <a:solidFill>
                  <a:srgbClr val="003399"/>
                </a:solidFill>
                <a:latin typeface="Tahoma" panose="020B0604030504040204" pitchFamily="34" charset="0"/>
                <a:ea typeface="Tahoma" panose="020B0604030504040204" pitchFamily="34" charset="0"/>
                <a:cs typeface="Tahoma" panose="020B0604030504040204" pitchFamily="34" charset="0"/>
              </a:rPr>
              <a:t> </a:t>
            </a:r>
            <a:endParaRPr lang="en-US" sz="2000" dirty="0">
              <a:solidFill>
                <a:srgbClr val="003399"/>
              </a:solidFill>
              <a:latin typeface="Tahoma" panose="020B0604030504040204" pitchFamily="34" charset="0"/>
              <a:ea typeface="Tahoma" panose="020B0604030504040204" pitchFamily="34" charset="0"/>
              <a:cs typeface="Tahoma" panose="020B0604030504040204" pitchFamily="34" charset="0"/>
            </a:endParaRPr>
          </a:p>
        </p:txBody>
      </p:sp>
      <p:sp>
        <p:nvSpPr>
          <p:cNvPr id="26629" name="Rectangle 3"/>
          <p:cNvSpPr>
            <a:spLocks noChangeArrowheads="1"/>
          </p:cNvSpPr>
          <p:nvPr/>
        </p:nvSpPr>
        <p:spPr bwMode="auto">
          <a:xfrm>
            <a:off x="1295400" y="400050"/>
            <a:ext cx="6553200" cy="76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12700" dir="5400000" algn="ctr" rotWithShape="0">
                    <a:schemeClr val="bg1"/>
                  </a:outerShdw>
                </a:effectLst>
              </a14:hiddenEffects>
            </a:ext>
          </a:extLst>
        </p:spPr>
        <p:txBody>
          <a:bodyPr anchor="ctr"/>
          <a:lstStyle/>
          <a:p>
            <a:pPr algn="ctr"/>
            <a:r>
              <a:rPr lang="en-US" sz="3600" dirty="0" smtClean="0">
                <a:solidFill>
                  <a:srgbClr val="003399"/>
                </a:solidFill>
                <a:latin typeface="Tahoma" pitchFamily="34" charset="0"/>
                <a:ea typeface="Tahoma" pitchFamily="34" charset="0"/>
                <a:cs typeface="Tahoma" pitchFamily="34" charset="0"/>
              </a:rPr>
              <a:t>VII. REFERENCES</a:t>
            </a:r>
            <a:endParaRPr lang="en-US" sz="3600" dirty="0">
              <a:solidFill>
                <a:srgbClr val="003399"/>
              </a:solidFill>
              <a:latin typeface="Tahoma" pitchFamily="34" charset="0"/>
              <a:ea typeface="Tahoma" pitchFamily="34" charset="0"/>
              <a:cs typeface="Tahoma" pitchFamily="34"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Rectangle 2"/>
          <p:cNvSpPr>
            <a:spLocks noGrp="1" noChangeArrowheads="1"/>
          </p:cNvSpPr>
          <p:nvPr>
            <p:ph type="title"/>
          </p:nvPr>
        </p:nvSpPr>
        <p:spPr/>
        <p:txBody>
          <a:bodyPr/>
          <a:lstStyle/>
          <a:p>
            <a:r>
              <a:rPr lang="en-US" dirty="0" smtClean="0"/>
              <a:t>LEARNING OBJECTIVES</a:t>
            </a:r>
          </a:p>
        </p:txBody>
      </p:sp>
      <p:sp>
        <p:nvSpPr>
          <p:cNvPr id="6149" name="Rectangle 3"/>
          <p:cNvSpPr>
            <a:spLocks noGrp="1" noChangeArrowheads="1"/>
          </p:cNvSpPr>
          <p:nvPr>
            <p:ph idx="1"/>
          </p:nvPr>
        </p:nvSpPr>
        <p:spPr/>
        <p:txBody>
          <a:bodyPr/>
          <a:lstStyle/>
          <a:p>
            <a:pPr marL="344488" indent="-298450">
              <a:buNone/>
            </a:pPr>
            <a:r>
              <a:rPr lang="en-US" dirty="0"/>
              <a:t>At the end of this module, you will be able </a:t>
            </a:r>
            <a:r>
              <a:rPr lang="en-US" dirty="0" smtClean="0"/>
              <a:t>to:</a:t>
            </a:r>
          </a:p>
          <a:p>
            <a:pPr lvl="1"/>
            <a:r>
              <a:rPr lang="en-US" dirty="0" smtClean="0"/>
              <a:t>Understand </a:t>
            </a:r>
            <a:r>
              <a:rPr lang="en-US" dirty="0"/>
              <a:t>the role </a:t>
            </a:r>
            <a:r>
              <a:rPr lang="en-US" dirty="0" smtClean="0"/>
              <a:t>conformity </a:t>
            </a:r>
            <a:r>
              <a:rPr lang="en-US" dirty="0"/>
              <a:t>a</a:t>
            </a:r>
            <a:r>
              <a:rPr lang="en-US" dirty="0" smtClean="0"/>
              <a:t>ssessment</a:t>
            </a:r>
            <a:r>
              <a:rPr lang="en-US" dirty="0"/>
              <a:t>, </a:t>
            </a:r>
            <a:r>
              <a:rPr lang="en-US" dirty="0" smtClean="0"/>
              <a:t>accreditation </a:t>
            </a:r>
            <a:r>
              <a:rPr lang="en-US" dirty="0"/>
              <a:t>and </a:t>
            </a:r>
            <a:r>
              <a:rPr lang="en-US" dirty="0" smtClean="0"/>
              <a:t>certification </a:t>
            </a:r>
            <a:r>
              <a:rPr lang="en-US" dirty="0"/>
              <a:t>plays in the </a:t>
            </a:r>
            <a:r>
              <a:rPr lang="en-US" dirty="0" smtClean="0"/>
              <a:t>use of ASME standards.</a:t>
            </a:r>
            <a:endParaRPr lang="en-US" dirty="0"/>
          </a:p>
          <a:p>
            <a:pPr lvl="1" eaLnBrk="1" hangingPunct="1"/>
            <a:r>
              <a:rPr lang="en-US" dirty="0"/>
              <a:t>Describe ASME’s conformity assessment activities.</a:t>
            </a:r>
          </a:p>
          <a:p>
            <a:pPr lvl="1"/>
            <a:r>
              <a:rPr lang="en-US" dirty="0"/>
              <a:t>Understand the process of initiating an ASME conformity assessment program for an existing standard or a standard being developed</a:t>
            </a:r>
            <a:r>
              <a:rPr lang="en-US" dirty="0" smtClean="0"/>
              <a:t>.</a:t>
            </a:r>
          </a:p>
          <a:p>
            <a:pPr lvl="1"/>
            <a:r>
              <a:rPr lang="en-US" dirty="0" smtClean="0"/>
              <a:t>Understand the roles and responsibilities of the Board on Conformity Assessment, standards committees, conformity assessment committees and ASME Staff in administering conformity assessment activities.</a:t>
            </a:r>
            <a:endParaRPr lang="en-US" dirty="0"/>
          </a:p>
          <a:p>
            <a:pPr lvl="1" eaLnBrk="1" hangingPunct="1"/>
            <a:endParaRPr lang="en-US" dirty="0" smtClean="0"/>
          </a:p>
        </p:txBody>
      </p:sp>
      <p:sp>
        <p:nvSpPr>
          <p:cNvPr id="4" name="Footer Placeholder 3"/>
          <p:cNvSpPr>
            <a:spLocks noGrp="1"/>
          </p:cNvSpPr>
          <p:nvPr>
            <p:ph type="ftr" sz="quarter" idx="10"/>
          </p:nvPr>
        </p:nvSpPr>
        <p:spPr/>
        <p:txBody>
          <a:bodyPr/>
          <a:lstStyle/>
          <a:p>
            <a:pPr>
              <a:defRPr/>
            </a:pPr>
            <a:r>
              <a:rPr lang="en-US" smtClean="0"/>
              <a:t>ASME S&amp;C Training Module B9 Conformity Assessment Programs</a:t>
            </a:r>
            <a:endParaRPr lang="en-US"/>
          </a:p>
        </p:txBody>
      </p:sp>
      <p:sp>
        <p:nvSpPr>
          <p:cNvPr id="5" name="Slide Number Placeholder 4"/>
          <p:cNvSpPr>
            <a:spLocks noGrp="1"/>
          </p:cNvSpPr>
          <p:nvPr>
            <p:ph type="sldNum" sz="quarter" idx="11"/>
          </p:nvPr>
        </p:nvSpPr>
        <p:spPr/>
        <p:txBody>
          <a:bodyPr/>
          <a:lstStyle/>
          <a:p>
            <a:pPr>
              <a:defRPr/>
            </a:pPr>
            <a:fld id="{E963ED71-0709-471B-913C-24E5E5665C5C}" type="slidenum">
              <a:rPr lang="en-US"/>
              <a:pPr>
                <a:defRPr/>
              </a:pPr>
              <a:t>3</a:t>
            </a:fld>
            <a:endParaRPr 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2" name="Rectangle 2"/>
          <p:cNvSpPr>
            <a:spLocks noGrp="1" noChangeArrowheads="1"/>
          </p:cNvSpPr>
          <p:nvPr>
            <p:ph type="title"/>
          </p:nvPr>
        </p:nvSpPr>
        <p:spPr/>
        <p:txBody>
          <a:bodyPr/>
          <a:lstStyle/>
          <a:p>
            <a:pPr eaLnBrk="1" hangingPunct="1"/>
            <a:r>
              <a:rPr lang="en-US" smtClean="0"/>
              <a:t>AGENDA</a:t>
            </a:r>
          </a:p>
        </p:txBody>
      </p:sp>
      <p:sp>
        <p:nvSpPr>
          <p:cNvPr id="7173" name="Rectangle 3"/>
          <p:cNvSpPr>
            <a:spLocks noGrp="1" noChangeArrowheads="1"/>
          </p:cNvSpPr>
          <p:nvPr>
            <p:ph idx="1"/>
          </p:nvPr>
        </p:nvSpPr>
        <p:spPr>
          <a:xfrm>
            <a:off x="1371600" y="1600202"/>
            <a:ext cx="7315200" cy="4525963"/>
          </a:xfrm>
        </p:spPr>
        <p:txBody>
          <a:bodyPr/>
          <a:lstStyle/>
          <a:p>
            <a:pPr marL="609600" indent="-609600">
              <a:buFontTx/>
              <a:buAutoNum type="romanUcPeriod"/>
            </a:pPr>
            <a:r>
              <a:rPr lang="en-US" dirty="0"/>
              <a:t>ASME Conformity Assessment </a:t>
            </a:r>
            <a:r>
              <a:rPr lang="en-US" dirty="0" smtClean="0"/>
              <a:t>Overview</a:t>
            </a:r>
          </a:p>
          <a:p>
            <a:pPr marL="609600" indent="-609600">
              <a:buFontTx/>
              <a:buAutoNum type="romanUcPeriod"/>
            </a:pPr>
            <a:r>
              <a:rPr lang="en-US" dirty="0" smtClean="0"/>
              <a:t>Types of ASME </a:t>
            </a:r>
            <a:r>
              <a:rPr lang="en-US" dirty="0"/>
              <a:t>Conformity Assessment Programs</a:t>
            </a:r>
          </a:p>
          <a:p>
            <a:pPr marL="609600" indent="-609600" eaLnBrk="1" hangingPunct="1">
              <a:buFontTx/>
              <a:buAutoNum type="romanUcPeriod"/>
            </a:pPr>
            <a:r>
              <a:rPr lang="en-US" cap="all" dirty="0" smtClean="0"/>
              <a:t>C</a:t>
            </a:r>
            <a:r>
              <a:rPr lang="en-US" dirty="0" smtClean="0"/>
              <a:t>urrent</a:t>
            </a:r>
            <a:r>
              <a:rPr lang="en-US" cap="all" dirty="0" smtClean="0"/>
              <a:t> </a:t>
            </a:r>
            <a:r>
              <a:rPr lang="en-US" dirty="0"/>
              <a:t>ASME Conformity Assessment Programs</a:t>
            </a:r>
          </a:p>
          <a:p>
            <a:pPr marL="609600" indent="-609600">
              <a:buFontTx/>
              <a:buAutoNum type="romanUcPeriod"/>
            </a:pPr>
            <a:r>
              <a:rPr lang="en-US" dirty="0"/>
              <a:t>Establishing New ASME Conformity Assessment Programs </a:t>
            </a:r>
            <a:endParaRPr lang="en-US" dirty="0" smtClean="0"/>
          </a:p>
          <a:p>
            <a:pPr marL="609600" indent="-609600">
              <a:buFontTx/>
              <a:buAutoNum type="romanUcPeriod"/>
            </a:pPr>
            <a:r>
              <a:rPr lang="en-US" dirty="0" smtClean="0"/>
              <a:t>ASME Conformity Assessment Roles and Responsibilities</a:t>
            </a:r>
          </a:p>
          <a:p>
            <a:pPr marL="609600" indent="-609600">
              <a:buFontTx/>
              <a:buAutoNum type="romanUcPeriod"/>
            </a:pPr>
            <a:r>
              <a:rPr lang="en-US" dirty="0" smtClean="0"/>
              <a:t>Module Summary</a:t>
            </a:r>
          </a:p>
          <a:p>
            <a:pPr marL="609600" indent="-609600" eaLnBrk="1" hangingPunct="1">
              <a:buFontTx/>
              <a:buAutoNum type="romanUcPeriod"/>
            </a:pPr>
            <a:r>
              <a:rPr lang="en-US" dirty="0" smtClean="0"/>
              <a:t>References</a:t>
            </a:r>
          </a:p>
        </p:txBody>
      </p:sp>
      <p:sp>
        <p:nvSpPr>
          <p:cNvPr id="4" name="Footer Placeholder 3"/>
          <p:cNvSpPr>
            <a:spLocks noGrp="1"/>
          </p:cNvSpPr>
          <p:nvPr>
            <p:ph type="ftr" sz="quarter" idx="10"/>
          </p:nvPr>
        </p:nvSpPr>
        <p:spPr/>
        <p:txBody>
          <a:bodyPr/>
          <a:lstStyle/>
          <a:p>
            <a:pPr algn="ctr">
              <a:defRPr/>
            </a:pPr>
            <a:r>
              <a:rPr lang="en-US" smtClean="0"/>
              <a:t>ASME S&amp;C Training Module B9 Conformity Assessment Programs</a:t>
            </a:r>
            <a:endParaRPr lang="en-US" dirty="0"/>
          </a:p>
        </p:txBody>
      </p:sp>
      <p:sp>
        <p:nvSpPr>
          <p:cNvPr id="2" name="Slide Number Placeholder 1"/>
          <p:cNvSpPr>
            <a:spLocks noGrp="1"/>
          </p:cNvSpPr>
          <p:nvPr>
            <p:ph type="sldNum" sz="quarter" idx="11"/>
          </p:nvPr>
        </p:nvSpPr>
        <p:spPr/>
        <p:txBody>
          <a:bodyPr/>
          <a:lstStyle/>
          <a:p>
            <a:pPr>
              <a:defRPr/>
            </a:pPr>
            <a:fld id="{3949214A-8F76-4716-942D-9D0D17F02EEB}" type="slidenum">
              <a:rPr lang="en-US" smtClean="0"/>
              <a:pPr>
                <a:defRPr/>
              </a:pPr>
              <a:t>4</a:t>
            </a:fld>
            <a:endParaRPr lang="en-US"/>
          </a:p>
        </p:txBody>
      </p:sp>
    </p:spTree>
    <p:extLst>
      <p:ext uri="{BB962C8B-B14F-4D97-AF65-F5344CB8AC3E}">
        <p14:creationId xmlns:p14="http://schemas.microsoft.com/office/powerpoint/2010/main" val="346065377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8" name="Rectangle 2"/>
          <p:cNvSpPr>
            <a:spLocks noGrp="1" noChangeArrowheads="1"/>
          </p:cNvSpPr>
          <p:nvPr>
            <p:ph type="title"/>
          </p:nvPr>
        </p:nvSpPr>
        <p:spPr>
          <a:xfrm>
            <a:off x="457200" y="2895600"/>
            <a:ext cx="8001000" cy="762000"/>
          </a:xfrm>
        </p:spPr>
        <p:txBody>
          <a:bodyPr/>
          <a:lstStyle/>
          <a:p>
            <a:pPr eaLnBrk="1" hangingPunct="1"/>
            <a:r>
              <a:rPr lang="en-US" dirty="0" smtClean="0"/>
              <a:t>I. ASME </a:t>
            </a:r>
            <a:r>
              <a:rPr lang="en-US" cap="all" dirty="0" smtClean="0"/>
              <a:t>Conformity Assessment OVERVIEW</a:t>
            </a:r>
          </a:p>
        </p:txBody>
      </p:sp>
      <p:sp>
        <p:nvSpPr>
          <p:cNvPr id="3" name="Footer Placeholder 2"/>
          <p:cNvSpPr>
            <a:spLocks noGrp="1"/>
          </p:cNvSpPr>
          <p:nvPr>
            <p:ph type="ftr" sz="quarter" idx="10"/>
          </p:nvPr>
        </p:nvSpPr>
        <p:spPr/>
        <p:txBody>
          <a:bodyPr/>
          <a:lstStyle/>
          <a:p>
            <a:pPr algn="ctr">
              <a:defRPr/>
            </a:pPr>
            <a:r>
              <a:rPr lang="en-US" smtClean="0"/>
              <a:t>ASME S&amp;C Training Module B9 Conformity Assessment Programs</a:t>
            </a:r>
            <a:endParaRPr lang="en-US" dirty="0"/>
          </a:p>
        </p:txBody>
      </p:sp>
      <p:sp>
        <p:nvSpPr>
          <p:cNvPr id="2" name="Slide Number Placeholder 1"/>
          <p:cNvSpPr>
            <a:spLocks noGrp="1"/>
          </p:cNvSpPr>
          <p:nvPr>
            <p:ph type="sldNum" sz="quarter" idx="11"/>
          </p:nvPr>
        </p:nvSpPr>
        <p:spPr/>
        <p:txBody>
          <a:bodyPr/>
          <a:lstStyle/>
          <a:p>
            <a:pPr>
              <a:defRPr/>
            </a:pPr>
            <a:fld id="{94B1B318-6176-448C-8368-B9EA2544B49D}" type="slidenum">
              <a:rPr lang="en-US" smtClean="0"/>
              <a:pPr>
                <a:defRPr/>
              </a:pPr>
              <a:t>5</a:t>
            </a:fld>
            <a:endParaRPr lang="en-US"/>
          </a:p>
        </p:txBody>
      </p:sp>
    </p:spTree>
    <p:extLst>
      <p:ext uri="{BB962C8B-B14F-4D97-AF65-F5344CB8AC3E}">
        <p14:creationId xmlns:p14="http://schemas.microsoft.com/office/powerpoint/2010/main" val="47670660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CSP-20, </a:t>
            </a:r>
            <a:r>
              <a:rPr lang="en-US" cap="all" dirty="0" smtClean="0"/>
              <a:t>Policy on Conformity Assessment</a:t>
            </a:r>
            <a:endParaRPr lang="en-US" cap="all" dirty="0"/>
          </a:p>
        </p:txBody>
      </p:sp>
      <p:sp>
        <p:nvSpPr>
          <p:cNvPr id="3" name="Content Placeholder 2"/>
          <p:cNvSpPr>
            <a:spLocks noGrp="1"/>
          </p:cNvSpPr>
          <p:nvPr>
            <p:ph idx="1"/>
          </p:nvPr>
        </p:nvSpPr>
        <p:spPr/>
        <p:txBody>
          <a:bodyPr/>
          <a:lstStyle/>
          <a:p>
            <a:pPr marL="0" indent="0">
              <a:buNone/>
            </a:pPr>
            <a:r>
              <a:rPr lang="en-US" dirty="0" smtClean="0"/>
              <a:t>To be considered for ASME Conformity Assessment:</a:t>
            </a:r>
            <a:endParaRPr lang="en-US" dirty="0"/>
          </a:p>
          <a:p>
            <a:pPr lvl="1"/>
            <a:r>
              <a:rPr lang="en-US" dirty="0" smtClean="0"/>
              <a:t>The standard shall apply to products, services or personnel which are sufficiently related to ASME C&amp;S</a:t>
            </a:r>
          </a:p>
          <a:p>
            <a:pPr lvl="1"/>
            <a:r>
              <a:rPr lang="en-US" dirty="0" smtClean="0"/>
              <a:t>The standard may be intended for reference in rules and regulations of governmental agencies </a:t>
            </a:r>
          </a:p>
          <a:p>
            <a:pPr lvl="1"/>
            <a:r>
              <a:rPr lang="en-US" dirty="0" smtClean="0"/>
              <a:t>The standard on which the conformity assessment program is based shall contain sufficiently specific criteria to enable the stakeholders to understand the requirements in the standard and be able to distinguish products, services and personnel</a:t>
            </a:r>
            <a:endParaRPr lang="en-US" dirty="0"/>
          </a:p>
        </p:txBody>
      </p:sp>
      <p:sp>
        <p:nvSpPr>
          <p:cNvPr id="4" name="Footer Placeholder 3"/>
          <p:cNvSpPr>
            <a:spLocks noGrp="1"/>
          </p:cNvSpPr>
          <p:nvPr>
            <p:ph type="ftr" sz="quarter" idx="10"/>
          </p:nvPr>
        </p:nvSpPr>
        <p:spPr/>
        <p:txBody>
          <a:bodyPr/>
          <a:lstStyle/>
          <a:p>
            <a:pPr>
              <a:defRPr/>
            </a:pPr>
            <a:r>
              <a:rPr lang="en-US" smtClean="0"/>
              <a:t>ASME S&amp;C Training Module B9 Conformity Assessment Programs</a:t>
            </a:r>
            <a:endParaRPr lang="en-US"/>
          </a:p>
        </p:txBody>
      </p:sp>
      <p:sp>
        <p:nvSpPr>
          <p:cNvPr id="5" name="Slide Number Placeholder 4"/>
          <p:cNvSpPr>
            <a:spLocks noGrp="1"/>
          </p:cNvSpPr>
          <p:nvPr>
            <p:ph type="sldNum" sz="quarter" idx="11"/>
          </p:nvPr>
        </p:nvSpPr>
        <p:spPr/>
        <p:txBody>
          <a:bodyPr/>
          <a:lstStyle/>
          <a:p>
            <a:pPr>
              <a:defRPr/>
            </a:pPr>
            <a:fld id="{3C6A132E-EB8C-4C83-9FCF-EB37A26D3633}" type="slidenum">
              <a:rPr lang="en-US" smtClean="0"/>
              <a:pPr>
                <a:defRPr/>
              </a:pPr>
              <a:t>6</a:t>
            </a:fld>
            <a:endParaRPr lang="en-US"/>
          </a:p>
        </p:txBody>
      </p:sp>
    </p:spTree>
    <p:extLst>
      <p:ext uri="{BB962C8B-B14F-4D97-AF65-F5344CB8AC3E}">
        <p14:creationId xmlns:p14="http://schemas.microsoft.com/office/powerpoint/2010/main" val="21640336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CSP-53, </a:t>
            </a:r>
            <a:r>
              <a:rPr lang="en-US" cap="all" dirty="0" smtClean="0"/>
              <a:t>Policy on Protection of ASME Marks</a:t>
            </a:r>
            <a:endParaRPr lang="en-US" cap="all" dirty="0"/>
          </a:p>
        </p:txBody>
      </p:sp>
      <p:sp>
        <p:nvSpPr>
          <p:cNvPr id="3" name="Content Placeholder 2"/>
          <p:cNvSpPr>
            <a:spLocks noGrp="1"/>
          </p:cNvSpPr>
          <p:nvPr>
            <p:ph idx="1"/>
          </p:nvPr>
        </p:nvSpPr>
        <p:spPr/>
        <p:txBody>
          <a:bodyPr/>
          <a:lstStyle/>
          <a:p>
            <a:r>
              <a:rPr lang="en-US" dirty="0" smtClean="0"/>
              <a:t>Policy </a:t>
            </a:r>
            <a:r>
              <a:rPr lang="en-US" dirty="0"/>
              <a:t>on the Protection of ASME Mark </a:t>
            </a:r>
          </a:p>
          <a:p>
            <a:pPr lvl="1"/>
            <a:r>
              <a:rPr lang="en-US" dirty="0"/>
              <a:t>All ASME conformity assessment programs that specify the use of an ASME mark shall provide for designated oversight of those activities that affect the proper utilization of ASME marks. </a:t>
            </a:r>
            <a:endParaRPr lang="en-US" dirty="0" smtClean="0"/>
          </a:p>
          <a:p>
            <a:pPr lvl="1"/>
            <a:r>
              <a:rPr lang="en-US" dirty="0" smtClean="0"/>
              <a:t>Only </a:t>
            </a:r>
            <a:r>
              <a:rPr lang="en-US" dirty="0"/>
              <a:t>ASME conformity assessment programs with measures established for designated oversight may utilize ASME marks. </a:t>
            </a:r>
          </a:p>
          <a:p>
            <a:r>
              <a:rPr lang="en-US" dirty="0" smtClean="0"/>
              <a:t>Policy </a:t>
            </a:r>
            <a:r>
              <a:rPr lang="en-US" dirty="0"/>
              <a:t>on Designated Oversight </a:t>
            </a:r>
          </a:p>
          <a:p>
            <a:pPr lvl="1"/>
            <a:r>
              <a:rPr lang="en-US" dirty="0" smtClean="0"/>
              <a:t>Provides </a:t>
            </a:r>
            <a:r>
              <a:rPr lang="en-US" dirty="0"/>
              <a:t>oversight measures that establish reasonable assurance that the activities </a:t>
            </a:r>
            <a:r>
              <a:rPr lang="en-US" dirty="0" smtClean="0"/>
              <a:t>are </a:t>
            </a:r>
            <a:r>
              <a:rPr lang="en-US" dirty="0"/>
              <a:t>accomplished in accordance with the appropriate ASME codes or standards. </a:t>
            </a:r>
          </a:p>
        </p:txBody>
      </p:sp>
      <p:sp>
        <p:nvSpPr>
          <p:cNvPr id="4" name="Footer Placeholder 3"/>
          <p:cNvSpPr>
            <a:spLocks noGrp="1"/>
          </p:cNvSpPr>
          <p:nvPr>
            <p:ph type="ftr" sz="quarter" idx="10"/>
          </p:nvPr>
        </p:nvSpPr>
        <p:spPr/>
        <p:txBody>
          <a:bodyPr/>
          <a:lstStyle/>
          <a:p>
            <a:pPr>
              <a:defRPr/>
            </a:pPr>
            <a:r>
              <a:rPr lang="en-US" smtClean="0"/>
              <a:t>ASME S&amp;C Training Module B9 Conformity Assessment Programs</a:t>
            </a:r>
            <a:endParaRPr lang="en-US"/>
          </a:p>
        </p:txBody>
      </p:sp>
      <p:sp>
        <p:nvSpPr>
          <p:cNvPr id="5" name="Slide Number Placeholder 4"/>
          <p:cNvSpPr>
            <a:spLocks noGrp="1"/>
          </p:cNvSpPr>
          <p:nvPr>
            <p:ph type="sldNum" sz="quarter" idx="11"/>
          </p:nvPr>
        </p:nvSpPr>
        <p:spPr/>
        <p:txBody>
          <a:bodyPr/>
          <a:lstStyle/>
          <a:p>
            <a:pPr>
              <a:defRPr/>
            </a:pPr>
            <a:fld id="{3C6A132E-EB8C-4C83-9FCF-EB37A26D3633}" type="slidenum">
              <a:rPr lang="en-US" smtClean="0"/>
              <a:pPr>
                <a:defRPr/>
              </a:pPr>
              <a:t>7</a:t>
            </a:fld>
            <a:endParaRPr lang="en-US"/>
          </a:p>
        </p:txBody>
      </p:sp>
    </p:spTree>
    <p:extLst>
      <p:ext uri="{BB962C8B-B14F-4D97-AF65-F5344CB8AC3E}">
        <p14:creationId xmlns:p14="http://schemas.microsoft.com/office/powerpoint/2010/main" val="271834459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6" name="Rectangle 2"/>
          <p:cNvSpPr>
            <a:spLocks noGrp="1" noChangeArrowheads="1"/>
          </p:cNvSpPr>
          <p:nvPr>
            <p:ph type="title"/>
          </p:nvPr>
        </p:nvSpPr>
        <p:spPr>
          <a:xfrm>
            <a:off x="457200" y="323850"/>
            <a:ext cx="8001000" cy="990600"/>
          </a:xfrm>
        </p:spPr>
        <p:txBody>
          <a:bodyPr/>
          <a:lstStyle/>
          <a:p>
            <a:pPr eaLnBrk="1" hangingPunct="1"/>
            <a:r>
              <a:rPr lang="en-US" smtClean="0"/>
              <a:t>WHY CONFORMITY ASSESSMENT?</a:t>
            </a:r>
          </a:p>
        </p:txBody>
      </p:sp>
      <p:sp>
        <p:nvSpPr>
          <p:cNvPr id="8197" name="Rectangle 3"/>
          <p:cNvSpPr>
            <a:spLocks noGrp="1" noChangeArrowheads="1"/>
          </p:cNvSpPr>
          <p:nvPr>
            <p:ph idx="1"/>
          </p:nvPr>
        </p:nvSpPr>
        <p:spPr>
          <a:xfrm>
            <a:off x="571500" y="1524000"/>
            <a:ext cx="8001000" cy="3638550"/>
          </a:xfrm>
        </p:spPr>
        <p:txBody>
          <a:bodyPr/>
          <a:lstStyle/>
          <a:p>
            <a:pPr marL="0" indent="0" eaLnBrk="1" hangingPunct="1">
              <a:buNone/>
            </a:pPr>
            <a:r>
              <a:rPr lang="en-US" dirty="0" smtClean="0"/>
              <a:t>Conformity Assessment Process ensures</a:t>
            </a:r>
          </a:p>
          <a:p>
            <a:pPr lvl="1" eaLnBrk="1" hangingPunct="1"/>
            <a:r>
              <a:rPr lang="en-US" dirty="0" smtClean="0"/>
              <a:t>Products, services, or systems </a:t>
            </a:r>
            <a:r>
              <a:rPr lang="en-US" dirty="0"/>
              <a:t>have the same required characteristics stated in the standard to which they are fabricated</a:t>
            </a:r>
          </a:p>
          <a:p>
            <a:pPr lvl="1" eaLnBrk="1" hangingPunct="1"/>
            <a:r>
              <a:rPr lang="en-US" dirty="0"/>
              <a:t>Characteristics are consistent from product to product, service to service, or system to system</a:t>
            </a:r>
          </a:p>
          <a:p>
            <a:pPr lvl="1" eaLnBrk="1" hangingPunct="1"/>
            <a:r>
              <a:rPr lang="en-US" dirty="0"/>
              <a:t>Individuals can be evaluated to determine whether they meet the qualification requirements and can provide the type of service required by </a:t>
            </a:r>
            <a:r>
              <a:rPr lang="en-US" dirty="0" smtClean="0"/>
              <a:t>an ASME standard</a:t>
            </a:r>
            <a:endParaRPr lang="en-US" dirty="0"/>
          </a:p>
        </p:txBody>
      </p:sp>
      <p:sp>
        <p:nvSpPr>
          <p:cNvPr id="4" name="Footer Placeholder 3"/>
          <p:cNvSpPr>
            <a:spLocks noGrp="1"/>
          </p:cNvSpPr>
          <p:nvPr>
            <p:ph type="ftr" sz="quarter" idx="10"/>
          </p:nvPr>
        </p:nvSpPr>
        <p:spPr/>
        <p:txBody>
          <a:bodyPr/>
          <a:lstStyle/>
          <a:p>
            <a:pPr>
              <a:defRPr/>
            </a:pPr>
            <a:r>
              <a:rPr lang="en-US" smtClean="0"/>
              <a:t>ASME S&amp;C Training Module B9 Conformity Assessment Programs</a:t>
            </a:r>
            <a:endParaRPr lang="en-US"/>
          </a:p>
        </p:txBody>
      </p:sp>
      <p:sp>
        <p:nvSpPr>
          <p:cNvPr id="5" name="Slide Number Placeholder 4"/>
          <p:cNvSpPr>
            <a:spLocks noGrp="1"/>
          </p:cNvSpPr>
          <p:nvPr>
            <p:ph type="sldNum" sz="quarter" idx="11"/>
          </p:nvPr>
        </p:nvSpPr>
        <p:spPr/>
        <p:txBody>
          <a:bodyPr/>
          <a:lstStyle/>
          <a:p>
            <a:pPr>
              <a:defRPr/>
            </a:pPr>
            <a:fld id="{914A19B0-DBDD-4FFE-9113-EB1C0BFF3E14}" type="slidenum">
              <a:rPr lang="en-US"/>
              <a:pPr>
                <a:defRPr/>
              </a:pPr>
              <a:t>8</a:t>
            </a:fld>
            <a:endParaRPr lang="en-US"/>
          </a:p>
        </p:txBody>
      </p:sp>
    </p:spTree>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ARTICULATE_PUBLISH_MODE" val="2"/>
  <p:tag name="ARTICULATE_SOURCE_IMAGE" val="C:\DOCUME~1\nyej\LOCALS~1\Temp\articulate\presenter\imgtemp\TSBJkxyJ_files\slide0001_image001.png"/>
</p:tagLst>
</file>

<file path=ppt/theme/theme1.xml><?xml version="1.0" encoding="utf-8"?>
<a:theme xmlns:a="http://schemas.openxmlformats.org/drawingml/2006/main" name="S&amp;C Theme">
  <a:themeElements>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S&amp;C Theme</Template>
  <TotalTime>2286</TotalTime>
  <Words>5162</Words>
  <Application>Microsoft Office PowerPoint</Application>
  <PresentationFormat>On-screen Show (4:3)</PresentationFormat>
  <Paragraphs>565</Paragraphs>
  <Slides>37</Slides>
  <Notes>37</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37</vt:i4>
      </vt:variant>
    </vt:vector>
  </HeadingPairs>
  <TitlesOfParts>
    <vt:vector size="44" baseType="lpstr">
      <vt:lpstr>Arial</vt:lpstr>
      <vt:lpstr>Microsoft Sans Serif</vt:lpstr>
      <vt:lpstr>Symbol</vt:lpstr>
      <vt:lpstr>Tahoma</vt:lpstr>
      <vt:lpstr>Times</vt:lpstr>
      <vt:lpstr>Times New Roman</vt:lpstr>
      <vt:lpstr>S&amp;C Theme</vt:lpstr>
      <vt:lpstr>Standards and Certification Training</vt:lpstr>
      <vt:lpstr>MODULE B - PROCESS</vt:lpstr>
      <vt:lpstr>REVISIONS</vt:lpstr>
      <vt:lpstr>LEARNING OBJECTIVES</vt:lpstr>
      <vt:lpstr>AGENDA</vt:lpstr>
      <vt:lpstr>I. ASME Conformity Assessment OVERVIEW</vt:lpstr>
      <vt:lpstr>CSP-20, Policy on Conformity Assessment</vt:lpstr>
      <vt:lpstr>CSP-53, Policy on Protection of ASME Marks</vt:lpstr>
      <vt:lpstr>WHY CONFORMITY ASSESSMENT?</vt:lpstr>
      <vt:lpstr>II. TYPES OF  ASME CONFORMITY ASSESSMENT PROGRAMS</vt:lpstr>
      <vt:lpstr>ASME ACCREDITATION PROGRAMS</vt:lpstr>
      <vt:lpstr>ASME ACCREDITATION PROGRAMS</vt:lpstr>
      <vt:lpstr>ASME CERTIFICATION PROGRAMS</vt:lpstr>
      <vt:lpstr>ASME PRODUCT CERTIFICATION</vt:lpstr>
      <vt:lpstr>ASME PRODUCT CERTIFICATION</vt:lpstr>
      <vt:lpstr>ASME PERSONNEL CERTIFICATION</vt:lpstr>
      <vt:lpstr>ASME PERSONNEL CERTIFICATION</vt:lpstr>
      <vt:lpstr>ASME PERSONNEL CERTIFICATION</vt:lpstr>
      <vt:lpstr>Management System Certification</vt:lpstr>
      <vt:lpstr>III. Current ASME Conformity Assessment Programs As of September 1, 2015</vt:lpstr>
      <vt:lpstr>CURRENT ASME CA PROGRAMS</vt:lpstr>
      <vt:lpstr>ASME Committees With  Certification/Accreditation Programs</vt:lpstr>
      <vt:lpstr>IV. Establishing New ASME Conformity Assessment Programs</vt:lpstr>
      <vt:lpstr>New ASME Conformity Assessment Programs</vt:lpstr>
      <vt:lpstr>BUSINESS PLAN REQUIRMENTS FOR Potential New CA Program</vt:lpstr>
      <vt:lpstr>ADMINISTATION OF New Conformity Assessment Programs</vt:lpstr>
      <vt:lpstr>ASME Conformity Assessment Requirements  ASME CA-1</vt:lpstr>
      <vt:lpstr>V. ASME Conformity Assessment Roles &amp; Responsibilities</vt:lpstr>
      <vt:lpstr>COUNCIL ON STANDARDS AND CERTIFICATION</vt:lpstr>
      <vt:lpstr>BOARD ON CONFORMITY ASSESSMENT</vt:lpstr>
      <vt:lpstr>STANDARDS COMMITTEES</vt:lpstr>
      <vt:lpstr>ACCREDITATION &amp; CERTIFICATION COMMITTEES</vt:lpstr>
      <vt:lpstr>ASME STAFF</vt:lpstr>
      <vt:lpstr>VI. MODULE SUMMARY</vt:lpstr>
      <vt:lpstr>VI. MODULE SUMMARY</vt:lpstr>
      <vt:lpstr>PowerPoint Presentation</vt:lpstr>
      <vt:lpstr>PowerPoint Presentation</vt:lpstr>
    </vt:vector>
  </TitlesOfParts>
  <Company>ASME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Mayra Santiago</dc:creator>
  <cp:lastModifiedBy>Mayra Santiago</cp:lastModifiedBy>
  <cp:revision>326</cp:revision>
  <cp:lastPrinted>2015-09-29T19:45:52Z</cp:lastPrinted>
  <dcterms:created xsi:type="dcterms:W3CDTF">2008-04-17T17:36:45Z</dcterms:created>
  <dcterms:modified xsi:type="dcterms:W3CDTF">2015-10-29T17:50:27Z</dcterms:modified>
</cp:coreProperties>
</file>