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671" r:id="rId2"/>
  </p:sldMasterIdLst>
  <p:notesMasterIdLst>
    <p:notesMasterId r:id="rId28"/>
  </p:notesMasterIdLst>
  <p:sldIdLst>
    <p:sldId id="313" r:id="rId3"/>
    <p:sldId id="314" r:id="rId4"/>
    <p:sldId id="315" r:id="rId5"/>
    <p:sldId id="260" r:id="rId6"/>
    <p:sldId id="261" r:id="rId7"/>
    <p:sldId id="262" r:id="rId8"/>
    <p:sldId id="263" r:id="rId9"/>
    <p:sldId id="264" r:id="rId10"/>
    <p:sldId id="265" r:id="rId11"/>
    <p:sldId id="329" r:id="rId12"/>
    <p:sldId id="266" r:id="rId13"/>
    <p:sldId id="316" r:id="rId14"/>
    <p:sldId id="317" r:id="rId15"/>
    <p:sldId id="324" r:id="rId16"/>
    <p:sldId id="322" r:id="rId17"/>
    <p:sldId id="312" r:id="rId18"/>
    <p:sldId id="274" r:id="rId19"/>
    <p:sldId id="330" r:id="rId20"/>
    <p:sldId id="268" r:id="rId21"/>
    <p:sldId id="275" r:id="rId22"/>
    <p:sldId id="323" r:id="rId23"/>
    <p:sldId id="328" r:id="rId24"/>
    <p:sldId id="309" r:id="rId25"/>
    <p:sldId id="319" r:id="rId26"/>
    <p:sldId id="310" r:id="rId27"/>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FF3300"/>
    <a:srgbClr val="FFFF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63715" autoAdjust="0"/>
  </p:normalViewPr>
  <p:slideViewPr>
    <p:cSldViewPr>
      <p:cViewPr varScale="1">
        <p:scale>
          <a:sx n="55" d="100"/>
          <a:sy n="55" d="100"/>
        </p:scale>
        <p:origin x="2400" y="66"/>
      </p:cViewPr>
      <p:guideLst>
        <p:guide orient="horz" pos="2160"/>
        <p:guide pos="2880"/>
      </p:guideLst>
    </p:cSldViewPr>
  </p:slideViewPr>
  <p:notesTextViewPr>
    <p:cViewPr>
      <p:scale>
        <a:sx n="125" d="100"/>
        <a:sy n="125" d="100"/>
      </p:scale>
      <p:origin x="0" y="0"/>
    </p:cViewPr>
  </p:notesTextViewPr>
  <p:sorterViewPr>
    <p:cViewPr>
      <p:scale>
        <a:sx n="66" d="100"/>
        <a:sy n="66" d="100"/>
      </p:scale>
      <p:origin x="0" y="1038"/>
    </p:cViewPr>
  </p:sorterViewPr>
  <p:notesViewPr>
    <p:cSldViewPr>
      <p:cViewPr varScale="1">
        <p:scale>
          <a:sx n="80" d="100"/>
          <a:sy n="80" d="100"/>
        </p:scale>
        <p:origin x="1974" y="4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3979307"/>
            <a:ext cx="5661660" cy="507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panose="020B0604020202020204" pitchFamily="34" charset="0"/>
              </a:defRPr>
            </a:lvl1pPr>
          </a:lstStyle>
          <a:p>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panose="020B0604020202020204" pitchFamily="34" charset="0"/>
              </a:defRPr>
            </a:lvl1pPr>
          </a:lstStyle>
          <a:p>
            <a:fld id="{9DBBDA2A-DCB7-4F94-A01A-8DF7D9FFA623}" type="slidenum">
              <a:rPr lang="en-US"/>
              <a:pPr/>
              <a:t>‹#›</a:t>
            </a:fld>
            <a:endParaRPr lang="en-US"/>
          </a:p>
        </p:txBody>
      </p:sp>
    </p:spTree>
    <p:extLst>
      <p:ext uri="{BB962C8B-B14F-4D97-AF65-F5344CB8AC3E}">
        <p14:creationId xmlns:p14="http://schemas.microsoft.com/office/powerpoint/2010/main" val="825216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fontAlgn="base">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454022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9</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smtClean="0"/>
              <a:t>The </a:t>
            </a:r>
            <a:r>
              <a:rPr lang="en-US" b="0" baseline="0" dirty="0" smtClean="0"/>
              <a:t>membership of most standards committees includes international members, there are also other categories of membership available to international members to encourage participation in the committee that will be discussed further in this part of the module.</a:t>
            </a:r>
            <a:endParaRPr lang="en-US" b="0" dirty="0"/>
          </a:p>
          <a:p>
            <a:endParaRPr lang="en-US" b="0" dirty="0"/>
          </a:p>
        </p:txBody>
      </p:sp>
    </p:spTree>
    <p:extLst>
      <p:ext uri="{BB962C8B-B14F-4D97-AF65-F5344CB8AC3E}">
        <p14:creationId xmlns:p14="http://schemas.microsoft.com/office/powerpoint/2010/main" val="555579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D9A6447-3F24-462B-BCB9-E677A34CD12A}" type="slidenum">
              <a:rPr lang="en-US"/>
              <a:pPr/>
              <a:t>10</a:t>
            </a:fld>
            <a:endParaRPr lang="en-US"/>
          </a:p>
        </p:txBody>
      </p:sp>
      <p:sp>
        <p:nvSpPr>
          <p:cNvPr id="32770" name="Rectangle 2"/>
          <p:cNvSpPr>
            <a:spLocks noGrp="1" noRot="1" noChangeAspect="1" noChangeArrowheads="1" noTextEdit="1"/>
          </p:cNvSpPr>
          <p:nvPr>
            <p:ph type="sldImg"/>
          </p:nvPr>
        </p:nvSpPr>
        <p:spPr>
          <a:xfrm>
            <a:off x="1371600" y="466725"/>
            <a:ext cx="4479925" cy="3359150"/>
          </a:xfrm>
          <a:ln/>
        </p:spPr>
      </p:sp>
      <p:sp>
        <p:nvSpPr>
          <p:cNvPr id="32771" name="Rectangle 3"/>
          <p:cNvSpPr>
            <a:spLocks noGrp="1" noChangeArrowheads="1"/>
          </p:cNvSpPr>
          <p:nvPr>
            <p:ph type="body" idx="1"/>
          </p:nvPr>
        </p:nvSpPr>
        <p:spPr>
          <a:xfrm>
            <a:off x="473444" y="4164618"/>
            <a:ext cx="6131826" cy="4866848"/>
          </a:xfrm>
          <a:ln/>
        </p:spPr>
        <p:txBody>
          <a:bodyPr/>
          <a:lstStyle/>
          <a:p>
            <a:pPr marL="234841" lvl="1" indent="-117420" defTabSz="939363">
              <a:defRPr/>
            </a:pPr>
            <a:r>
              <a:rPr lang="en-US" dirty="0"/>
              <a:t>International acceptance and use of ASME standards can be enhanced if those standards truly </a:t>
            </a:r>
            <a:r>
              <a:rPr lang="en-US" dirty="0" smtClean="0"/>
              <a:t>consider the </a:t>
            </a:r>
            <a:r>
              <a:rPr lang="en-US" dirty="0"/>
              <a:t>viewpoints of interested parties outside of the U.S. and Canada</a:t>
            </a:r>
            <a:r>
              <a:rPr lang="en-US" dirty="0" smtClean="0"/>
              <a:t>.</a:t>
            </a:r>
            <a:r>
              <a:rPr lang="en-US" dirty="0"/>
              <a:t> </a:t>
            </a:r>
          </a:p>
          <a:p>
            <a:pPr lvl="1"/>
            <a:r>
              <a:rPr lang="en-US" dirty="0"/>
              <a:t>International participation on ASME committees is </a:t>
            </a:r>
            <a:r>
              <a:rPr lang="en-US" dirty="0" smtClean="0"/>
              <a:t>encouraged</a:t>
            </a:r>
            <a:r>
              <a:rPr lang="en-US" baseline="0" dirty="0" smtClean="0"/>
              <a:t> and</a:t>
            </a:r>
            <a:r>
              <a:rPr lang="en-US" dirty="0" smtClean="0"/>
              <a:t> </a:t>
            </a:r>
            <a:r>
              <a:rPr lang="en-US" dirty="0"/>
              <a:t>membership is open to qualified individuals from all countries.</a:t>
            </a:r>
          </a:p>
          <a:p>
            <a:pPr marL="234841" lvl="1" indent="-117420" defTabSz="939363">
              <a:defRPr/>
            </a:pPr>
            <a:r>
              <a:rPr lang="en-US" dirty="0"/>
              <a:t>Recognizing the existing barriers to international participation (e.g., attending meetings in U.S</a:t>
            </a:r>
            <a:r>
              <a:rPr lang="en-US" dirty="0" smtClean="0"/>
              <a:t>., and </a:t>
            </a:r>
            <a:r>
              <a:rPr lang="en-US" dirty="0"/>
              <a:t>communicating in English language), ASME </a:t>
            </a:r>
            <a:r>
              <a:rPr lang="en-US" dirty="0" smtClean="0"/>
              <a:t>has created a few further options to encourage </a:t>
            </a:r>
            <a:r>
              <a:rPr lang="en-US" dirty="0"/>
              <a:t>international membership on committees. Different committees may allow one or more options:</a:t>
            </a:r>
          </a:p>
          <a:p>
            <a:pPr marL="469682" lvl="2" indent="-117420" defTabSz="939363">
              <a:buFontTx/>
              <a:buChar char="•"/>
              <a:defRPr/>
            </a:pPr>
            <a:r>
              <a:rPr lang="en-US" dirty="0"/>
              <a:t>delegate memberships, </a:t>
            </a:r>
          </a:p>
          <a:p>
            <a:pPr marL="469682" marR="0" lvl="2" indent="-117420" algn="l" defTabSz="939363" rtl="0" eaLnBrk="1" fontAlgn="base" latinLnBrk="0" hangingPunct="1">
              <a:lnSpc>
                <a:spcPct val="100000"/>
              </a:lnSpc>
              <a:spcBef>
                <a:spcPct val="30000"/>
              </a:spcBef>
              <a:spcAft>
                <a:spcPct val="0"/>
              </a:spcAft>
              <a:buClrTx/>
              <a:buSzTx/>
              <a:buFontTx/>
              <a:buChar char="•"/>
              <a:tabLst/>
              <a:defRPr/>
            </a:pPr>
            <a:r>
              <a:rPr lang="en-US" dirty="0" smtClean="0"/>
              <a:t>international working groups (IWGs), and  </a:t>
            </a:r>
          </a:p>
          <a:p>
            <a:pPr marL="469682" lvl="2" indent="-117420" defTabSz="939363">
              <a:buFontTx/>
              <a:buChar char="•"/>
              <a:defRPr/>
            </a:pPr>
            <a:r>
              <a:rPr lang="en-US" dirty="0" smtClean="0"/>
              <a:t>interest </a:t>
            </a:r>
            <a:r>
              <a:rPr lang="en-US" dirty="0"/>
              <a:t>review </a:t>
            </a:r>
            <a:r>
              <a:rPr lang="en-US" dirty="0" smtClean="0"/>
              <a:t>groups (IRGs).</a:t>
            </a:r>
            <a:endParaRPr lang="en-US" dirty="0"/>
          </a:p>
          <a:p>
            <a:pPr marL="123662" lvl="1" indent="0" defTabSz="939363">
              <a:buFontTx/>
              <a:buNone/>
              <a:defRPr/>
            </a:pPr>
            <a:r>
              <a:rPr lang="en-US" dirty="0" smtClean="0"/>
              <a:t>The</a:t>
            </a:r>
            <a:r>
              <a:rPr lang="en-US" baseline="0" dirty="0" smtClean="0"/>
              <a:t> differences between these categories of membership will be discussed in the next few slides. It should be noted that these options are selected by the committees and if selected, the requirements for these members should be added to the standards committee supplemental procedures.</a:t>
            </a:r>
            <a:endParaRPr lang="en-US" dirty="0" smtClean="0"/>
          </a:p>
        </p:txBody>
      </p:sp>
    </p:spTree>
    <p:extLst>
      <p:ext uri="{BB962C8B-B14F-4D97-AF65-F5344CB8AC3E}">
        <p14:creationId xmlns:p14="http://schemas.microsoft.com/office/powerpoint/2010/main" val="1139140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A delegate represents an organization located outside of the U.S. and Canada, which is recognized within its country.</a:t>
            </a:r>
          </a:p>
          <a:p>
            <a:pPr lvl="2"/>
            <a:r>
              <a:rPr lang="en-US" dirty="0" smtClean="0"/>
              <a:t>The organization represented can be a group of individuals from a jurisdiction, a professional society, a trade organization, a users group, and other group with a meaningful interest in the work of the committee.</a:t>
            </a:r>
          </a:p>
          <a:p>
            <a:pPr lvl="2"/>
            <a:r>
              <a:rPr lang="en-US" dirty="0" smtClean="0"/>
              <a:t>The group being represented will review and comment on committee’s proposals, or submit new proposals for committee consideration.  Group can meet in their own country and communicate in their own language.</a:t>
            </a:r>
          </a:p>
          <a:p>
            <a:pPr lvl="2"/>
            <a:r>
              <a:rPr lang="en-US" dirty="0" smtClean="0"/>
              <a:t>Delegate serves as link between group and committee, therefore, should have proficiency in English.</a:t>
            </a:r>
          </a:p>
          <a:p>
            <a:pPr lvl="2"/>
            <a:r>
              <a:rPr lang="en-US" dirty="0" smtClean="0"/>
              <a:t>Delegate on standards committee is afforded first consideration voting rights on standards actions of that committee.</a:t>
            </a:r>
          </a:p>
        </p:txBody>
      </p:sp>
      <p:sp>
        <p:nvSpPr>
          <p:cNvPr id="4" name="Slide Number Placeholder 3"/>
          <p:cNvSpPr>
            <a:spLocks noGrp="1"/>
          </p:cNvSpPr>
          <p:nvPr>
            <p:ph type="sldNum" sz="quarter" idx="10"/>
          </p:nvPr>
        </p:nvSpPr>
        <p:spPr/>
        <p:txBody>
          <a:bodyPr/>
          <a:lstStyle/>
          <a:p>
            <a:fld id="{9DBBDA2A-DCB7-4F94-A01A-8DF7D9FFA623}" type="slidenum">
              <a:rPr lang="en-US" smtClean="0"/>
              <a:pPr/>
              <a:t>11</a:t>
            </a:fld>
            <a:endParaRPr lang="en-US"/>
          </a:p>
        </p:txBody>
      </p:sp>
    </p:spTree>
    <p:extLst>
      <p:ext uri="{BB962C8B-B14F-4D97-AF65-F5344CB8AC3E}">
        <p14:creationId xmlns:p14="http://schemas.microsoft.com/office/powerpoint/2010/main" val="760906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defTabSz="939363">
              <a:buFont typeface="Arial" panose="020B0604020202020204" pitchFamily="34" charset="0"/>
              <a:buChar char="•"/>
              <a:defRPr/>
            </a:pPr>
            <a:r>
              <a:rPr lang="en-US" dirty="0"/>
              <a:t>International Working Groups (IWGs) can be formed to accommodate participation by members in a common geographic location who would otherwise be unable to meet the attendance expectations of ASME standards committees that meet principally in the United States and Canada.</a:t>
            </a:r>
          </a:p>
          <a:p>
            <a:pPr marL="176131" indent="-176131" defTabSz="939363">
              <a:buFont typeface="Arial" panose="020B0604020202020204" pitchFamily="34" charset="0"/>
              <a:buChar char="•"/>
              <a:defRPr/>
            </a:pPr>
            <a:r>
              <a:rPr lang="en-US" dirty="0" smtClean="0"/>
              <a:t>IWGs operate as subordinate groups (i.e. working groups, subgroups, etc.) in that they should be expected to both develop and review proposed standards actions for subsequent consideration by their respective standards committees. </a:t>
            </a:r>
          </a:p>
          <a:p>
            <a:pPr marL="410971" lvl="1" indent="-176131" defTabSz="939363">
              <a:buFont typeface="Arial" panose="020B0604020202020204" pitchFamily="34" charset="0"/>
              <a:buChar char="−"/>
              <a:defRPr/>
            </a:pPr>
            <a:r>
              <a:rPr lang="en-US" dirty="0" smtClean="0"/>
              <a:t>But, unlike other subordinate</a:t>
            </a:r>
            <a:r>
              <a:rPr lang="en-US" baseline="0" dirty="0" smtClean="0"/>
              <a:t> groups, </a:t>
            </a:r>
            <a:r>
              <a:rPr lang="en-US" dirty="0" smtClean="0"/>
              <a:t>IWGs are populated by virtue of a common geographic location </a:t>
            </a:r>
          </a:p>
          <a:p>
            <a:pPr marL="410971" lvl="1" indent="-176131" defTabSz="939363">
              <a:buFont typeface="Arial" panose="020B0604020202020204" pitchFamily="34" charset="0"/>
              <a:buChar char="−"/>
              <a:defRPr/>
            </a:pPr>
            <a:r>
              <a:rPr lang="en-US" dirty="0" smtClean="0"/>
              <a:t>IWGs typically conduct all of their meetings outside of the U.S. and Canada,</a:t>
            </a:r>
            <a:r>
              <a:rPr lang="en-US" baseline="0" dirty="0" smtClean="0"/>
              <a:t> and </a:t>
            </a:r>
          </a:p>
          <a:p>
            <a:pPr marL="410971" lvl="1" indent="-176131" defTabSz="939363">
              <a:buFont typeface="Arial" panose="020B0604020202020204" pitchFamily="34" charset="0"/>
              <a:buChar char="−"/>
              <a:defRPr/>
            </a:pPr>
            <a:r>
              <a:rPr lang="en-US" dirty="0" smtClean="0"/>
              <a:t>IWGs may choose to conduct their meetings in a language other than English.</a:t>
            </a:r>
          </a:p>
          <a:p>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12</a:t>
            </a:fld>
            <a:endParaRPr lang="en-US"/>
          </a:p>
        </p:txBody>
      </p:sp>
    </p:spTree>
    <p:extLst>
      <p:ext uri="{BB962C8B-B14F-4D97-AF65-F5344CB8AC3E}">
        <p14:creationId xmlns:p14="http://schemas.microsoft.com/office/powerpoint/2010/main" val="3227960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IWGs provide a benefit to standards committees, global stakeholders, ASME Standards and Certification and to the members themselves.</a:t>
            </a:r>
          </a:p>
          <a:p>
            <a:pPr lvl="1"/>
            <a:r>
              <a:rPr lang="en-US" dirty="0"/>
              <a:t>IWGs provide additional subordinate technical resources to standards committees by helping to identify, understand and address stakeholder issues in countries or regions outside of the U.S..</a:t>
            </a:r>
          </a:p>
          <a:p>
            <a:pPr lvl="1"/>
            <a:r>
              <a:rPr lang="en-US" dirty="0"/>
              <a:t>For global stakeholders, IWGs may facilitate discussion of ASME standards issues and experiences and an IWG may serve as a possible first line of support for local stakeholder’s inquiries, in coordination with its standards committee and ASME staff.</a:t>
            </a:r>
          </a:p>
          <a:p>
            <a:pPr lvl="1"/>
            <a:r>
              <a:rPr lang="en-US" dirty="0"/>
              <a:t>The benefits to ASME Standards and Certification include: </a:t>
            </a:r>
          </a:p>
          <a:p>
            <a:pPr lvl="2"/>
            <a:r>
              <a:rPr lang="en-US" dirty="0"/>
              <a:t>Improving the usability and acceptance of the ASME standards around the world, </a:t>
            </a:r>
            <a:r>
              <a:rPr lang="en-US" dirty="0" smtClean="0"/>
              <a:t>to</a:t>
            </a:r>
            <a:r>
              <a:rPr lang="en-US" baseline="0" dirty="0" smtClean="0"/>
              <a:t> foster</a:t>
            </a:r>
            <a:r>
              <a:rPr lang="en-US" dirty="0" smtClean="0"/>
              <a:t> </a:t>
            </a:r>
            <a:r>
              <a:rPr lang="en-US" dirty="0"/>
              <a:t>the development of potential S&amp;C volunteer leaders.</a:t>
            </a:r>
          </a:p>
          <a:p>
            <a:pPr marL="234841" lvl="1" indent="-117420" defTabSz="939363">
              <a:defRPr/>
            </a:pPr>
            <a:r>
              <a:rPr lang="en-US" dirty="0"/>
              <a:t>Participation in the standards development process may strengthen IWG members’ individual and collective understanding of ASME standards </a:t>
            </a:r>
            <a:r>
              <a:rPr lang="en-US" dirty="0" smtClean="0"/>
              <a:t>requirements.</a:t>
            </a:r>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13</a:t>
            </a:fld>
            <a:endParaRPr lang="en-US"/>
          </a:p>
        </p:txBody>
      </p:sp>
    </p:spTree>
    <p:extLst>
      <p:ext uri="{BB962C8B-B14F-4D97-AF65-F5344CB8AC3E}">
        <p14:creationId xmlns:p14="http://schemas.microsoft.com/office/powerpoint/2010/main" val="3031904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IWG members</a:t>
            </a:r>
            <a:r>
              <a:rPr lang="en-US" baseline="0" dirty="0" smtClean="0"/>
              <a:t> h</a:t>
            </a:r>
            <a:r>
              <a:rPr lang="en-US" dirty="0"/>
              <a:t>ave all of the typical privileges and benefits of participation including:</a:t>
            </a:r>
            <a:endParaRPr lang="en-US" sz="800" dirty="0"/>
          </a:p>
          <a:p>
            <a:pPr marL="176131" indent="-176131">
              <a:spcBef>
                <a:spcPts val="0"/>
              </a:spcBef>
              <a:buFont typeface="Arial" panose="020B0604020202020204" pitchFamily="34" charset="0"/>
              <a:buChar char="•"/>
            </a:pPr>
            <a:r>
              <a:rPr lang="en-US" dirty="0"/>
              <a:t>CS-Connect accounts and </a:t>
            </a:r>
            <a:r>
              <a:rPr lang="en-US" dirty="0" smtClean="0"/>
              <a:t>member </a:t>
            </a:r>
            <a:r>
              <a:rPr lang="en-US" dirty="0"/>
              <a:t>access.</a:t>
            </a:r>
            <a:endParaRPr lang="en-US" sz="800" dirty="0"/>
          </a:p>
          <a:p>
            <a:pPr marL="176131" indent="-176131">
              <a:spcBef>
                <a:spcPts val="0"/>
              </a:spcBef>
              <a:buFont typeface="Arial" panose="020B0604020202020204" pitchFamily="34" charset="0"/>
              <a:buChar char="•"/>
            </a:pPr>
            <a:r>
              <a:rPr lang="en-US" dirty="0"/>
              <a:t>Vote on IWG proposals and administrative matters.</a:t>
            </a:r>
            <a:endParaRPr lang="en-US" sz="800" dirty="0"/>
          </a:p>
          <a:p>
            <a:pPr marL="176131" indent="-176131">
              <a:spcBef>
                <a:spcPts val="0"/>
              </a:spcBef>
              <a:buFont typeface="Arial" panose="020B0604020202020204" pitchFamily="34" charset="0"/>
              <a:buChar char="•"/>
            </a:pPr>
            <a:r>
              <a:rPr lang="en-US" dirty="0"/>
              <a:t>Enjoy the opportunity to provide comments when the IWG is included in “Review &amp; Comment” distributions.</a:t>
            </a:r>
          </a:p>
          <a:p>
            <a:endParaRPr lang="en-US" dirty="0" smtClean="0"/>
          </a:p>
          <a:p>
            <a:r>
              <a:rPr lang="en-US" dirty="0" smtClean="0"/>
              <a:t>For further information a </a:t>
            </a:r>
            <a:r>
              <a:rPr lang="en-US" sz="1100" kern="1200" dirty="0" smtClean="0">
                <a:solidFill>
                  <a:schemeClr val="tx1"/>
                </a:solidFill>
                <a:effectLst/>
                <a:latin typeface="Arial" panose="020B0604020202020204" pitchFamily="34" charset="0"/>
                <a:ea typeface="+mn-ea"/>
                <a:cs typeface="+mn-cs"/>
              </a:rPr>
              <a:t>Guidelines for Establishment of International Working Groups (IWG) can be found in the Nuclear MOM and BPTCS Operations Guides.</a:t>
            </a:r>
            <a:endParaRPr lang="en-US" dirty="0"/>
          </a:p>
        </p:txBody>
      </p:sp>
      <p:sp>
        <p:nvSpPr>
          <p:cNvPr id="4" name="Slide Number Placeholder 3"/>
          <p:cNvSpPr>
            <a:spLocks noGrp="1"/>
          </p:cNvSpPr>
          <p:nvPr>
            <p:ph type="sldNum" sz="quarter" idx="10"/>
          </p:nvPr>
        </p:nvSpPr>
        <p:spPr/>
        <p:txBody>
          <a:bodyPr/>
          <a:lstStyle/>
          <a:p>
            <a:fld id="{9D8EF1C1-3A83-465F-9A85-3A0544E15426}" type="slidenum">
              <a:rPr lang="en-US" smtClean="0"/>
              <a:t>14</a:t>
            </a:fld>
            <a:endParaRPr lang="en-US"/>
          </a:p>
        </p:txBody>
      </p:sp>
    </p:spTree>
    <p:extLst>
      <p:ext uri="{BB962C8B-B14F-4D97-AF65-F5344CB8AC3E}">
        <p14:creationId xmlns:p14="http://schemas.microsoft.com/office/powerpoint/2010/main" val="2509521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9B108AC-06B7-43AE-BC1E-F30955F98235}" type="slidenum">
              <a:rPr lang="en-US"/>
              <a:pPr/>
              <a:t>15</a:t>
            </a:fld>
            <a:endParaRPr lang="en-US"/>
          </a:p>
        </p:txBody>
      </p:sp>
      <p:sp>
        <p:nvSpPr>
          <p:cNvPr id="128002" name="Rectangle 2"/>
          <p:cNvSpPr>
            <a:spLocks noGrp="1" noRot="1" noChangeAspect="1" noChangeArrowheads="1" noTextEdit="1"/>
          </p:cNvSpPr>
          <p:nvPr>
            <p:ph type="sldImg"/>
          </p:nvPr>
        </p:nvSpPr>
        <p:spPr>
          <a:xfrm>
            <a:off x="1371600" y="466725"/>
            <a:ext cx="4479925" cy="3359150"/>
          </a:xfrm>
          <a:ln/>
        </p:spPr>
      </p:sp>
      <p:sp>
        <p:nvSpPr>
          <p:cNvPr id="128003" name="Rectangle 3"/>
          <p:cNvSpPr>
            <a:spLocks noGrp="1" noChangeArrowheads="1"/>
          </p:cNvSpPr>
          <p:nvPr>
            <p:ph type="body" idx="1"/>
          </p:nvPr>
        </p:nvSpPr>
        <p:spPr>
          <a:xfrm>
            <a:off x="471806" y="4140236"/>
            <a:ext cx="6131827" cy="4865222"/>
          </a:xfrm>
          <a:ln/>
        </p:spPr>
        <p:txBody>
          <a:bodyPr/>
          <a:lstStyle/>
          <a:p>
            <a:pPr>
              <a:lnSpc>
                <a:spcPct val="90000"/>
              </a:lnSpc>
              <a:spcBef>
                <a:spcPct val="0"/>
              </a:spcBef>
            </a:pPr>
            <a:r>
              <a:rPr lang="en-US" dirty="0" smtClean="0"/>
              <a:t>In </a:t>
            </a:r>
            <a:r>
              <a:rPr lang="en-US" dirty="0"/>
              <a:t>addition to the Delegate </a:t>
            </a:r>
            <a:r>
              <a:rPr lang="en-US" dirty="0" smtClean="0"/>
              <a:t>position, International Working Groups and </a:t>
            </a:r>
            <a:r>
              <a:rPr lang="en-US" dirty="0"/>
              <a:t>appointment as a full voting member of an ASME Committee, some Committees have established </a:t>
            </a:r>
            <a:r>
              <a:rPr lang="en-US" dirty="0" smtClean="0"/>
              <a:t>Interest or International Review Groups. These groups have all of the typical privileges and benefits of participation as a standards committee subordinate group.</a:t>
            </a:r>
          </a:p>
          <a:p>
            <a:pPr marL="0" indent="0">
              <a:spcBef>
                <a:spcPts val="0"/>
              </a:spcBef>
              <a:buNone/>
            </a:pPr>
            <a:endParaRPr lang="en-US" sz="1000" dirty="0" smtClean="0"/>
          </a:p>
          <a:p>
            <a:pPr lvl="1">
              <a:spcBef>
                <a:spcPts val="0"/>
              </a:spcBef>
            </a:pPr>
            <a:r>
              <a:rPr lang="en-US" dirty="0" smtClean="0"/>
              <a:t>CS-Connect accounts and “full” member access.</a:t>
            </a:r>
          </a:p>
          <a:p>
            <a:pPr marL="0" indent="0">
              <a:spcBef>
                <a:spcPts val="0"/>
              </a:spcBef>
              <a:buNone/>
            </a:pPr>
            <a:endParaRPr lang="en-US" sz="1000" dirty="0" smtClean="0"/>
          </a:p>
          <a:p>
            <a:pPr lvl="1">
              <a:spcBef>
                <a:spcPts val="0"/>
              </a:spcBef>
            </a:pPr>
            <a:r>
              <a:rPr lang="en-US" dirty="0" smtClean="0"/>
              <a:t>Opportunity to provide comments on first consideration standards committee ballots when included in “Review &amp; Comment” distributions.</a:t>
            </a:r>
          </a:p>
          <a:p>
            <a:pPr>
              <a:lnSpc>
                <a:spcPct val="90000"/>
              </a:lnSpc>
              <a:spcBef>
                <a:spcPct val="0"/>
              </a:spcBef>
            </a:pPr>
            <a:endParaRPr lang="en-US" dirty="0"/>
          </a:p>
          <a:p>
            <a:r>
              <a:rPr lang="en-US" sz="2000" dirty="0" smtClean="0"/>
              <a:t>Examples:</a:t>
            </a:r>
          </a:p>
          <a:p>
            <a:pPr lvl="1"/>
            <a:r>
              <a:rPr lang="en-US" sz="2000" dirty="0" smtClean="0"/>
              <a:t>B31.3 (Process Piping) and B31.8 (Gas Transmission Piping) International Review Group</a:t>
            </a:r>
          </a:p>
          <a:p>
            <a:pPr lvl="2"/>
            <a:r>
              <a:rPr lang="en-US" sz="1600" dirty="0" smtClean="0"/>
              <a:t>Member of organization involved with process piping outside U.S. and Canada</a:t>
            </a:r>
          </a:p>
          <a:p>
            <a:pPr lvl="2"/>
            <a:r>
              <a:rPr lang="en-US" sz="1600" dirty="0" smtClean="0"/>
              <a:t>Review and comment on balloted proposals</a:t>
            </a:r>
          </a:p>
          <a:p>
            <a:pPr lvl="1">
              <a:spcBef>
                <a:spcPct val="0"/>
              </a:spcBef>
            </a:pPr>
            <a:r>
              <a:rPr lang="en-US" sz="2000" dirty="0" smtClean="0"/>
              <a:t>BPV (Boilers and Pressure Vessels) International Interest Review Group (IIRG)</a:t>
            </a:r>
          </a:p>
          <a:p>
            <a:pPr lvl="2">
              <a:spcBef>
                <a:spcPct val="0"/>
              </a:spcBef>
            </a:pPr>
            <a:r>
              <a:rPr lang="en-US" sz="1600" dirty="0" smtClean="0"/>
              <a:t>Review and comment on balloted proposals</a:t>
            </a:r>
          </a:p>
          <a:p>
            <a:pPr lvl="2">
              <a:spcBef>
                <a:spcPct val="0"/>
              </a:spcBef>
            </a:pPr>
            <a:r>
              <a:rPr lang="en-US" sz="1600" dirty="0" smtClean="0"/>
              <a:t>Representatives of national agencies that have accepted at least one section of ASME BPV Code to meet regulatory requirements.</a:t>
            </a:r>
          </a:p>
          <a:p>
            <a:pPr lvl="1">
              <a:spcBef>
                <a:spcPct val="0"/>
              </a:spcBef>
            </a:pPr>
            <a:r>
              <a:rPr lang="en-US" sz="2000" dirty="0" smtClean="0"/>
              <a:t>A17, A120 and B30 Interest Review Groups</a:t>
            </a:r>
          </a:p>
          <a:p>
            <a:pPr lvl="2">
              <a:spcBef>
                <a:spcPct val="0"/>
              </a:spcBef>
            </a:pPr>
            <a:r>
              <a:rPr lang="en-US" sz="1600" dirty="0" smtClean="0"/>
              <a:t>Review and comment on balloted proposals</a:t>
            </a:r>
          </a:p>
          <a:p>
            <a:pPr marL="114300" marR="0" lvl="1" indent="0" algn="l" defTabSz="914400" rtl="0" eaLnBrk="1" fontAlgn="base" latinLnBrk="0" hangingPunct="1">
              <a:lnSpc>
                <a:spcPct val="100000"/>
              </a:lnSpc>
              <a:spcBef>
                <a:spcPct val="0"/>
              </a:spcBef>
              <a:spcAft>
                <a:spcPct val="0"/>
              </a:spcAft>
              <a:buClrTx/>
              <a:buSzTx/>
              <a:buFontTx/>
              <a:buNone/>
              <a:tabLst/>
              <a:defRPr/>
            </a:pPr>
            <a:endParaRPr lang="en-US" sz="2000" dirty="0" smtClean="0"/>
          </a:p>
          <a:p>
            <a:pPr lvl="1">
              <a:spcBef>
                <a:spcPct val="0"/>
              </a:spcBef>
            </a:pPr>
            <a:endParaRPr lang="en-US" sz="2000" dirty="0" smtClean="0"/>
          </a:p>
          <a:p>
            <a:pPr>
              <a:lnSpc>
                <a:spcPct val="90000"/>
              </a:lnSpc>
              <a:spcBef>
                <a:spcPct val="0"/>
              </a:spcBef>
            </a:pPr>
            <a:endParaRPr lang="en-US" dirty="0"/>
          </a:p>
        </p:txBody>
      </p:sp>
    </p:spTree>
    <p:extLst>
      <p:ext uri="{BB962C8B-B14F-4D97-AF65-F5344CB8AC3E}">
        <p14:creationId xmlns:p14="http://schemas.microsoft.com/office/powerpoint/2010/main" val="1465308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7F20B00-EF23-42B1-A169-8FBCCF4CC763}" type="slidenum">
              <a:rPr lang="en-US"/>
              <a:pPr/>
              <a:t>16</a:t>
            </a:fld>
            <a:endParaRPr lang="en-US"/>
          </a:p>
        </p:txBody>
      </p:sp>
      <p:sp>
        <p:nvSpPr>
          <p:cNvPr id="49154" name="Rectangle 2"/>
          <p:cNvSpPr>
            <a:spLocks noGrp="1" noRot="1" noChangeAspect="1" noChangeArrowheads="1" noTextEdit="1"/>
          </p:cNvSpPr>
          <p:nvPr>
            <p:ph type="sldImg"/>
          </p:nvPr>
        </p:nvSpPr>
        <p:spPr>
          <a:xfrm>
            <a:off x="1371600" y="466725"/>
            <a:ext cx="4479925" cy="3359150"/>
          </a:xfrm>
          <a:ln/>
        </p:spPr>
      </p:sp>
      <p:sp>
        <p:nvSpPr>
          <p:cNvPr id="49155" name="Rectangle 3"/>
          <p:cNvSpPr>
            <a:spLocks noGrp="1" noChangeArrowheads="1"/>
          </p:cNvSpPr>
          <p:nvPr>
            <p:ph type="body" idx="1"/>
          </p:nvPr>
        </p:nvSpPr>
        <p:spPr>
          <a:xfrm>
            <a:off x="473444" y="4164618"/>
            <a:ext cx="6131826" cy="4866848"/>
          </a:xfrm>
          <a:ln/>
        </p:spPr>
        <p:txBody>
          <a:bodyPr/>
          <a:lstStyle/>
          <a:p>
            <a:pPr marL="117420" lvl="1" indent="0" defTabSz="939363">
              <a:spcBef>
                <a:spcPct val="0"/>
              </a:spcBef>
              <a:buNone/>
              <a:defRPr/>
            </a:pPr>
            <a:r>
              <a:rPr lang="en-US" sz="1200" dirty="0" smtClean="0"/>
              <a:t>In addition to ensuring that ASME committees are developing standards that can be used internationally and encouraging international participation in the committees, there are a few other ways in which ASME could ensure international use of the standards.</a:t>
            </a:r>
            <a:endParaRPr lang="en-US" sz="1200" dirty="0"/>
          </a:p>
        </p:txBody>
      </p:sp>
    </p:spTree>
    <p:extLst>
      <p:ext uri="{BB962C8B-B14F-4D97-AF65-F5344CB8AC3E}">
        <p14:creationId xmlns:p14="http://schemas.microsoft.com/office/powerpoint/2010/main" val="2157031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17</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6240" lvl="0" indent="0">
              <a:buFont typeface="Arial" panose="020B0604020202020204" pitchFamily="34" charset="0"/>
              <a:buNone/>
            </a:pPr>
            <a:r>
              <a:rPr lang="en-US" sz="1200" dirty="0" smtClean="0"/>
              <a:t>ASME committees can encourage international use of the standards through one of the following methods:</a:t>
            </a:r>
          </a:p>
          <a:p>
            <a:pPr marL="410971" lvl="1" indent="-176131">
              <a:buFont typeface="Arial" panose="020B0604020202020204" pitchFamily="34" charset="0"/>
              <a:buChar char="•"/>
            </a:pPr>
            <a:r>
              <a:rPr lang="en-US" sz="1200" dirty="0" smtClean="0"/>
              <a:t>Encouraging </a:t>
            </a:r>
            <a:r>
              <a:rPr lang="en-US" sz="1200" dirty="0"/>
              <a:t>the use of normative references to ASME Standards </a:t>
            </a:r>
          </a:p>
          <a:p>
            <a:pPr marL="410971" lvl="1" indent="-176131">
              <a:buFont typeface="Arial" panose="020B0604020202020204" pitchFamily="34" charset="0"/>
              <a:buChar char="•"/>
            </a:pPr>
            <a:r>
              <a:rPr lang="en-US" sz="1200" dirty="0"/>
              <a:t>Jointly developing ASME Standards with other international </a:t>
            </a:r>
            <a:r>
              <a:rPr lang="en-US" sz="1200" dirty="0" smtClean="0"/>
              <a:t>SDOs, </a:t>
            </a:r>
            <a:r>
              <a:rPr lang="en-US" sz="1200" dirty="0"/>
              <a:t>and </a:t>
            </a:r>
          </a:p>
          <a:p>
            <a:pPr marL="410971" lvl="1" indent="-176131">
              <a:buFont typeface="Arial" panose="020B0604020202020204" pitchFamily="34" charset="0"/>
              <a:buChar char="•"/>
            </a:pPr>
            <a:r>
              <a:rPr lang="en-US" sz="1200" dirty="0"/>
              <a:t>Allowing for potential U.S. National Adoption of ISO Standards</a:t>
            </a:r>
          </a:p>
          <a:p>
            <a:pPr marL="117420" lvl="1" indent="0" defTabSz="939363">
              <a:spcBef>
                <a:spcPct val="0"/>
              </a:spcBef>
              <a:buNone/>
              <a:defRPr/>
            </a:pPr>
            <a:endParaRPr lang="en-US" sz="1200" dirty="0"/>
          </a:p>
          <a:p>
            <a:pPr marL="117420" lvl="1" indent="0" defTabSz="939363">
              <a:spcBef>
                <a:spcPct val="0"/>
              </a:spcBef>
              <a:buNone/>
              <a:defRPr/>
            </a:pPr>
            <a:r>
              <a:rPr lang="en-US" sz="1200" dirty="0"/>
              <a:t>These options will be briefly introduced in the next few slides.</a:t>
            </a:r>
          </a:p>
          <a:p>
            <a:pPr marL="117420" lvl="1" indent="0">
              <a:spcBef>
                <a:spcPct val="0"/>
              </a:spcBef>
              <a:buNone/>
            </a:pPr>
            <a:endParaRPr lang="en-US" sz="1000" dirty="0"/>
          </a:p>
        </p:txBody>
      </p:sp>
    </p:spTree>
    <p:extLst>
      <p:ext uri="{BB962C8B-B14F-4D97-AF65-F5344CB8AC3E}">
        <p14:creationId xmlns:p14="http://schemas.microsoft.com/office/powerpoint/2010/main" val="2153093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18</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117420" lvl="1" indent="0">
              <a:spcBef>
                <a:spcPct val="0"/>
              </a:spcBef>
              <a:buNone/>
            </a:pPr>
            <a:r>
              <a:rPr lang="en-US" sz="1000" dirty="0"/>
              <a:t>One way to ensure that ASME standards can be used as an equivalent standard to standards developed by other standards development organizations (SDOs) and ISO standards is to incorporate a normative reference to that standard. This approach is appropriate when an existing ASME Standard is a de facto international standard.</a:t>
            </a:r>
          </a:p>
          <a:p>
            <a:pPr>
              <a:spcBef>
                <a:spcPct val="0"/>
              </a:spcBef>
            </a:pPr>
            <a:endParaRPr lang="en-US" sz="1000" dirty="0"/>
          </a:p>
          <a:p>
            <a:pPr>
              <a:spcBef>
                <a:spcPct val="0"/>
              </a:spcBef>
            </a:pPr>
            <a:r>
              <a:rPr lang="en-US" sz="1000" dirty="0"/>
              <a:t>Example:</a:t>
            </a:r>
          </a:p>
          <a:p>
            <a:pPr lvl="1">
              <a:spcBef>
                <a:spcPct val="0"/>
              </a:spcBef>
            </a:pPr>
            <a:r>
              <a:rPr lang="en-US" sz="1000" dirty="0"/>
              <a:t>An example of this approach came with the publication of ISO 15649:2001, which contained a normative reference to the ASME B31.3 Code on Process Piping, thus making compliance with B31.3 essential in order to comply with the ISO Standard.</a:t>
            </a:r>
            <a:br>
              <a:rPr lang="en-US" sz="1000" dirty="0"/>
            </a:br>
            <a:endParaRPr lang="en-US" sz="1000" dirty="0"/>
          </a:p>
          <a:p>
            <a:pPr lvl="1">
              <a:spcBef>
                <a:spcPct val="0"/>
              </a:spcBef>
              <a:buFontTx/>
              <a:buNone/>
            </a:pPr>
            <a:r>
              <a:rPr lang="en-US" sz="1000" dirty="0"/>
              <a:t>	As stated in the introduction to ISO 15649, the B31.3 Code “… is presently the worldwide basis for current standards and practices for piping systems for the petroleum and natural gas industries.”</a:t>
            </a:r>
          </a:p>
          <a:p>
            <a:pPr>
              <a:spcBef>
                <a:spcPct val="0"/>
              </a:spcBef>
            </a:pPr>
            <a:endParaRPr lang="en-US" sz="1000" dirty="0"/>
          </a:p>
          <a:p>
            <a:pPr>
              <a:spcBef>
                <a:spcPct val="0"/>
              </a:spcBef>
            </a:pPr>
            <a:r>
              <a:rPr lang="en-US" sz="1000" dirty="0"/>
              <a:t>Advantage:</a:t>
            </a:r>
          </a:p>
          <a:p>
            <a:pPr lvl="1">
              <a:spcBef>
                <a:spcPct val="0"/>
              </a:spcBef>
            </a:pPr>
            <a:r>
              <a:rPr lang="en-US" sz="1000" dirty="0"/>
              <a:t>Unlike some of the other approaches to international standardization, this option allows ASME to maintain control of the technical content of the key document.  If an ASME document were submitted to another SDO as the basis for a standard, ASME would have no control over the technical content of the eventual standard, other than participation, as in the ISO example, through the U.S. TAG as one member body of the ISO Technical Committee.</a:t>
            </a:r>
          </a:p>
          <a:p>
            <a:pPr lvl="1">
              <a:spcBef>
                <a:spcPct val="0"/>
              </a:spcBef>
              <a:buFontTx/>
              <a:buNone/>
            </a:pPr>
            <a:r>
              <a:rPr lang="en-US" sz="1000" dirty="0"/>
              <a:t>	</a:t>
            </a:r>
          </a:p>
          <a:p>
            <a:pPr lvl="1">
              <a:spcBef>
                <a:spcPct val="0"/>
              </a:spcBef>
            </a:pPr>
            <a:r>
              <a:rPr lang="en-US" sz="1000" dirty="0"/>
              <a:t>Similarly, there would be limitations on what changes could be made by ASME to an ISO Standard that had been nationally adopted without jeopardizing that standard’s status as a U.S. national adoption.</a:t>
            </a:r>
          </a:p>
          <a:p>
            <a:pPr>
              <a:spcBef>
                <a:spcPct val="0"/>
              </a:spcBef>
              <a:buFontTx/>
              <a:buChar char="•"/>
            </a:pPr>
            <a:endParaRPr lang="en-US" sz="1000" dirty="0"/>
          </a:p>
          <a:p>
            <a:pPr lvl="1">
              <a:spcBef>
                <a:spcPct val="0"/>
              </a:spcBef>
            </a:pPr>
            <a:r>
              <a:rPr lang="en-US" sz="1000" dirty="0"/>
              <a:t>This option also precludes the need for potentially extensive effort to create a new standard</a:t>
            </a:r>
          </a:p>
          <a:p>
            <a:pPr>
              <a:spcBef>
                <a:spcPct val="0"/>
              </a:spcBef>
              <a:buFontTx/>
              <a:buChar char="•"/>
            </a:pPr>
            <a:endParaRPr lang="en-US" sz="1000" dirty="0"/>
          </a:p>
          <a:p>
            <a:pPr lvl="1">
              <a:spcBef>
                <a:spcPct val="0"/>
              </a:spcBef>
            </a:pPr>
            <a:r>
              <a:rPr lang="en-US" sz="1000" dirty="0"/>
              <a:t>Additionally, this approach would allow users of the referenced standard to continue to use familiar requirements</a:t>
            </a:r>
          </a:p>
        </p:txBody>
      </p:sp>
    </p:spTree>
    <p:extLst>
      <p:ext uri="{BB962C8B-B14F-4D97-AF65-F5344CB8AC3E}">
        <p14:creationId xmlns:p14="http://schemas.microsoft.com/office/powerpoint/2010/main" val="287883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eleven modules.  This</a:t>
            </a:r>
            <a:r>
              <a:rPr lang="en-US" baseline="0" dirty="0" smtClean="0"/>
              <a:t> is Module </a:t>
            </a:r>
            <a:r>
              <a:rPr lang="en-US" dirty="0" smtClean="0"/>
              <a:t>B8.</a:t>
            </a:r>
            <a:r>
              <a:rPr lang="en-US" baseline="0" dirty="0" smtClean="0"/>
              <a:t> </a:t>
            </a:r>
            <a:r>
              <a:rPr lang="en-US" dirty="0" smtClean="0"/>
              <a:t>International Standards Development</a:t>
            </a:r>
            <a:endParaRPr lang="en-US" dirty="0"/>
          </a:p>
          <a:p>
            <a:endParaRPr lang="en-US" dirty="0" smtClean="0"/>
          </a:p>
          <a:p>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941970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19</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endParaRPr lang="en-US" b="1" dirty="0"/>
          </a:p>
          <a:p>
            <a:pPr lvl="1"/>
            <a:r>
              <a:rPr lang="en-US" dirty="0"/>
              <a:t>There may be instances where an ASME Standards Committee or U.S. TAG would like to submit an ASME published standard or draft standard to </a:t>
            </a:r>
            <a:r>
              <a:rPr lang="en-US" dirty="0" smtClean="0"/>
              <a:t>ISO or another SDO for consideration</a:t>
            </a:r>
            <a:r>
              <a:rPr lang="en-US" baseline="0" dirty="0" smtClean="0"/>
              <a:t> as a joint standard</a:t>
            </a:r>
            <a:r>
              <a:rPr lang="en-US" dirty="0" smtClean="0"/>
              <a:t>.  </a:t>
            </a:r>
          </a:p>
          <a:p>
            <a:pPr lvl="2"/>
            <a:r>
              <a:rPr lang="en-US" dirty="0" smtClean="0"/>
              <a:t>This </a:t>
            </a:r>
            <a:r>
              <a:rPr lang="en-US" dirty="0"/>
              <a:t>might be desirable, for example, where no ISO standard </a:t>
            </a:r>
            <a:r>
              <a:rPr lang="en-US" dirty="0" smtClean="0"/>
              <a:t>exists and the group would like to </a:t>
            </a:r>
            <a:r>
              <a:rPr lang="en-US" dirty="0"/>
              <a:t>make the ASME standard </a:t>
            </a:r>
            <a:r>
              <a:rPr lang="en-US" dirty="0" smtClean="0"/>
              <a:t>more internationally recognized.  Additionally,</a:t>
            </a:r>
            <a:r>
              <a:rPr lang="en-US" baseline="0" dirty="0" smtClean="0"/>
              <a:t> a business case may need to be developed.</a:t>
            </a:r>
            <a:endParaRPr lang="en-US" dirty="0"/>
          </a:p>
          <a:p>
            <a:pPr lvl="1"/>
            <a:r>
              <a:rPr lang="en-US" dirty="0" smtClean="0"/>
              <a:t>Approval must be obtained</a:t>
            </a:r>
            <a:r>
              <a:rPr lang="en-US" baseline="0" dirty="0" smtClean="0"/>
              <a:t> from the </a:t>
            </a:r>
            <a:r>
              <a:rPr lang="en-US" dirty="0" smtClean="0"/>
              <a:t>Consensus </a:t>
            </a:r>
            <a:r>
              <a:rPr lang="en-US" dirty="0"/>
              <a:t>Committee, </a:t>
            </a:r>
            <a:r>
              <a:rPr lang="en-US" dirty="0" smtClean="0"/>
              <a:t>Supervisory</a:t>
            </a:r>
            <a:r>
              <a:rPr lang="en-US" baseline="0" dirty="0" smtClean="0"/>
              <a:t> Board, and </a:t>
            </a:r>
            <a:r>
              <a:rPr lang="en-US" dirty="0" smtClean="0"/>
              <a:t>Council </a:t>
            </a:r>
            <a:r>
              <a:rPr lang="en-US" dirty="0"/>
              <a:t>on Standards and </a:t>
            </a:r>
            <a:r>
              <a:rPr lang="en-US" dirty="0" smtClean="0"/>
              <a:t>Certification.</a:t>
            </a:r>
          </a:p>
          <a:p>
            <a:pPr lvl="1"/>
            <a:r>
              <a:rPr lang="en-US" dirty="0" smtClean="0"/>
              <a:t>A</a:t>
            </a:r>
            <a:r>
              <a:rPr lang="en-US" baseline="0" dirty="0" smtClean="0"/>
              <a:t> framework agreement is developed between ASME and the other SDO for the approval process, maintenance, publication, and copyright.</a:t>
            </a:r>
            <a:endParaRPr lang="en-US" dirty="0" smtClean="0"/>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smtClean="0"/>
              <a:t>Draft is concurrently approved by the ASME and the SDO committees under their respective procedures,</a:t>
            </a:r>
            <a:r>
              <a:rPr lang="en-US" baseline="0" dirty="0" smtClean="0"/>
              <a:t> </a:t>
            </a:r>
            <a:r>
              <a:rPr lang="en-US" sz="1100" dirty="0" smtClean="0"/>
              <a:t>or jointly developed procedures.</a:t>
            </a:r>
            <a:r>
              <a:rPr lang="en-US" sz="1100" baseline="0" dirty="0" smtClean="0"/>
              <a:t> </a:t>
            </a:r>
            <a:endParaRPr lang="en-US" dirty="0" smtClean="0"/>
          </a:p>
          <a:p>
            <a:pPr lvl="1"/>
            <a:r>
              <a:rPr lang="en-US" dirty="0" smtClean="0"/>
              <a:t>Copyright and intellectual property is jointly owned by ASME and other SDO</a:t>
            </a:r>
            <a:endParaRPr lang="en-US" dirty="0"/>
          </a:p>
          <a:p>
            <a:pPr>
              <a:spcBef>
                <a:spcPct val="0"/>
              </a:spcBef>
            </a:pPr>
            <a:endParaRPr lang="en-US" dirty="0" smtClean="0"/>
          </a:p>
          <a:p>
            <a:endParaRPr lang="en-US" dirty="0"/>
          </a:p>
        </p:txBody>
      </p:sp>
    </p:spTree>
    <p:extLst>
      <p:ext uri="{BB962C8B-B14F-4D97-AF65-F5344CB8AC3E}">
        <p14:creationId xmlns:p14="http://schemas.microsoft.com/office/powerpoint/2010/main" val="740445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20</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pPr>
              <a:spcBef>
                <a:spcPct val="0"/>
              </a:spcBef>
            </a:pPr>
            <a:r>
              <a:rPr lang="en-US" dirty="0" smtClean="0"/>
              <a:t>Joint standard examples include :</a:t>
            </a:r>
          </a:p>
          <a:p>
            <a:pPr lvl="1">
              <a:defRPr/>
            </a:pPr>
            <a:r>
              <a:rPr lang="en-US" sz="1600" dirty="0" smtClean="0">
                <a:latin typeface="Arial" panose="020B0604020202020204" pitchFamily="34" charset="0"/>
                <a:cs typeface="Arial" panose="020B0604020202020204" pitchFamily="34" charset="0"/>
              </a:rPr>
              <a:t>API 579-1/ASME FFS-1- Fitness-for Service</a:t>
            </a:r>
          </a:p>
          <a:p>
            <a:pPr lvl="1">
              <a:defRPr/>
            </a:pPr>
            <a:r>
              <a:rPr lang="en-US" sz="1600" dirty="0" smtClean="0">
                <a:latin typeface="Arial" panose="020B0604020202020204" pitchFamily="34" charset="0"/>
                <a:cs typeface="Arial" panose="020B0604020202020204" pitchFamily="34" charset="0"/>
              </a:rPr>
              <a:t>ASME A17.1/CSA B44-13 - Safety Code for Elevators and Escalators</a:t>
            </a:r>
          </a:p>
          <a:p>
            <a:pPr lvl="1">
              <a:defRPr/>
            </a:pPr>
            <a:r>
              <a:rPr lang="en-US" sz="1600" dirty="0" smtClean="0">
                <a:latin typeface="Arial" panose="020B0604020202020204" pitchFamily="34" charset="0"/>
                <a:cs typeface="Arial" panose="020B0604020202020204" pitchFamily="34" charset="0"/>
              </a:rPr>
              <a:t>ASME A112.4.2/CSA B45.16 - Personal Hygiene Devices for Water Closets</a:t>
            </a:r>
          </a:p>
          <a:p>
            <a:pPr lvl="1">
              <a:defRPr/>
            </a:pPr>
            <a:r>
              <a:rPr lang="en-US" sz="1600" dirty="0" smtClean="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smtClean="0">
                <a:latin typeface="Arial" panose="020B0604020202020204" pitchFamily="34" charset="0"/>
                <a:cs typeface="Arial" panose="020B0604020202020204" pitchFamily="34" charset="0"/>
              </a:rPr>
              <a:t>ISO/ASME 14414 - Pump system energy assessment</a:t>
            </a:r>
          </a:p>
          <a:p>
            <a:pPr lvl="1">
              <a:defRPr/>
            </a:pPr>
            <a:r>
              <a:rPr lang="en-US" sz="1600" dirty="0" smtClean="0">
                <a:latin typeface="Arial" panose="020B0604020202020204" pitchFamily="34" charset="0"/>
                <a:cs typeface="Arial" panose="020B0604020202020204" pitchFamily="34" charset="0"/>
              </a:rPr>
              <a:t>Joint ACI-ASME Committee on Concrete Components for Nuclear Service</a:t>
            </a:r>
          </a:p>
          <a:p>
            <a:pPr>
              <a:spcBef>
                <a:spcPct val="0"/>
              </a:spcBef>
            </a:pPr>
            <a:endParaRPr lang="en-US" dirty="0" smtClean="0"/>
          </a:p>
          <a:p>
            <a:pPr defTabSz="939363">
              <a:defRPr/>
            </a:pPr>
            <a:r>
              <a:rPr lang="en-US" dirty="0" smtClean="0"/>
              <a:t>ASME </a:t>
            </a:r>
            <a:r>
              <a:rPr lang="en-US" dirty="0"/>
              <a:t>published the first joint ISO/ASME standard in 2015 using ASME EA-2 as the basis document and Ryan Crane was the Staff contact. In this case, the ISO/TC/WG requested to develop an ISO standard on the same topic and use ASME EA-2 as the basis.  The initial response was to include ASME EA-2 as a normative reference in the ISO draft.  The response in return claimed the ASME EA-2 did not have sufficient global recognition.  Compensation to ASME for the intellectual property was also not an option.  As an alternative, it was agreed to develop a joint standard with the intent that the other ASME EA Standards would obtain additional international recognition.  A Framework Agreement provided the approval process by which the joint standard would be developed, as well as the business agreement between the two organizations.</a:t>
            </a:r>
          </a:p>
          <a:p>
            <a:endParaRPr lang="en-US" dirty="0"/>
          </a:p>
          <a:p>
            <a:pPr>
              <a:spcBef>
                <a:spcPct val="0"/>
              </a:spcBef>
            </a:pPr>
            <a:r>
              <a:rPr lang="en-US" dirty="0" smtClean="0"/>
              <a:t>NOTE: With this option,</a:t>
            </a:r>
            <a:r>
              <a:rPr lang="en-US" baseline="0" dirty="0" smtClean="0"/>
              <a:t> the ASME committee may </a:t>
            </a:r>
            <a:r>
              <a:rPr lang="en-US" dirty="0" smtClean="0"/>
              <a:t>lose control over the technical content of the resulting joint ISO/ASME Standard and there is no guarantee that the final content will be similar</a:t>
            </a:r>
            <a:r>
              <a:rPr lang="en-US" baseline="0" dirty="0" smtClean="0"/>
              <a:t> to the </a:t>
            </a:r>
            <a:r>
              <a:rPr lang="en-US" dirty="0" smtClean="0"/>
              <a:t>ASME standard.  </a:t>
            </a:r>
          </a:p>
          <a:p>
            <a:endParaRPr lang="en-US" dirty="0"/>
          </a:p>
        </p:txBody>
      </p:sp>
    </p:spTree>
    <p:extLst>
      <p:ext uri="{BB962C8B-B14F-4D97-AF65-F5344CB8AC3E}">
        <p14:creationId xmlns:p14="http://schemas.microsoft.com/office/powerpoint/2010/main" val="658550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B0C48A3-9434-4AF9-B04F-70860C24F29C}" type="slidenum">
              <a:rPr lang="en-US"/>
              <a:pPr/>
              <a:t>21</a:t>
            </a:fld>
            <a:endParaRPr lang="en-US"/>
          </a:p>
        </p:txBody>
      </p:sp>
      <p:sp>
        <p:nvSpPr>
          <p:cNvPr id="43010" name="Rectangle 2"/>
          <p:cNvSpPr>
            <a:spLocks noGrp="1" noRot="1" noChangeAspect="1" noChangeArrowheads="1" noTextEdit="1"/>
          </p:cNvSpPr>
          <p:nvPr>
            <p:ph type="sldImg"/>
          </p:nvPr>
        </p:nvSpPr>
        <p:spPr>
          <a:xfrm>
            <a:off x="1371600" y="466725"/>
            <a:ext cx="4479925" cy="3359150"/>
          </a:xfrm>
          <a:ln/>
        </p:spPr>
      </p:sp>
      <p:sp>
        <p:nvSpPr>
          <p:cNvPr id="43011" name="Rectangle 3"/>
          <p:cNvSpPr>
            <a:spLocks noGrp="1" noChangeArrowheads="1"/>
          </p:cNvSpPr>
          <p:nvPr>
            <p:ph type="body" idx="1"/>
          </p:nvPr>
        </p:nvSpPr>
        <p:spPr>
          <a:xfrm>
            <a:off x="473444" y="4164618"/>
            <a:ext cx="6131826" cy="4866848"/>
          </a:xfrm>
          <a:ln/>
        </p:spPr>
        <p:txBody>
          <a:bodyPr/>
          <a:lstStyle/>
          <a:p>
            <a:r>
              <a:rPr lang="en-US" dirty="0" smtClean="0"/>
              <a:t>Although we currently do not do adoption and publication by ASME of an ISO standard as an American National Standard there is a framework for how to process this type of activity outlined in the S&amp;C Operation Guide:</a:t>
            </a:r>
            <a:endParaRPr lang="en-US" dirty="0"/>
          </a:p>
          <a:p>
            <a:pPr lvl="1"/>
            <a:r>
              <a:rPr lang="en-US" dirty="0"/>
              <a:t>Process the standard according to ASME’s standards development procedures and ANSI procedures (i.e., consensus body approval).</a:t>
            </a:r>
          </a:p>
          <a:p>
            <a:pPr lvl="1"/>
            <a:r>
              <a:rPr lang="en-US" dirty="0" smtClean="0"/>
              <a:t>ANSI </a:t>
            </a:r>
            <a:r>
              <a:rPr lang="en-US" dirty="0"/>
              <a:t>procedures for U.S. national adoptions allow for two forms of adoption: Identical and Modified.</a:t>
            </a:r>
          </a:p>
          <a:p>
            <a:pPr lvl="1">
              <a:buFontTx/>
              <a:buNone/>
            </a:pPr>
            <a:r>
              <a:rPr lang="en-US" b="1" dirty="0"/>
              <a:t>	Identical adoption</a:t>
            </a:r>
            <a:r>
              <a:rPr lang="en-US" dirty="0"/>
              <a:t> is adoption without changes to the wording of the standard. Identical adoption procedures include a special expedited procedure for use in cases where the TAG has voted or plans to vote approval of the draft ISO standard.</a:t>
            </a:r>
          </a:p>
          <a:p>
            <a:pPr lvl="1">
              <a:spcBef>
                <a:spcPct val="20000"/>
              </a:spcBef>
              <a:buFontTx/>
              <a:buNone/>
            </a:pPr>
            <a:r>
              <a:rPr lang="en-US" b="1" dirty="0"/>
              <a:t>	Modified adoption</a:t>
            </a:r>
            <a:r>
              <a:rPr lang="en-US" dirty="0"/>
              <a:t> is adoption with changes to the wording. Modified adoption procedures require that a listing of the technical deviations be included in the nationally adopted standard.</a:t>
            </a:r>
          </a:p>
          <a:p>
            <a:pPr lvl="1"/>
            <a:r>
              <a:rPr lang="en-US" dirty="0"/>
              <a:t>ASME procedures require that recommendations for U.S. national adoptions be approved by the appropriate Board and the Council on Standards and </a:t>
            </a:r>
            <a:r>
              <a:rPr lang="en-US" dirty="0" smtClean="0"/>
              <a:t>Certification</a:t>
            </a:r>
            <a:r>
              <a:rPr lang="en-US" baseline="0" dirty="0" smtClean="0"/>
              <a:t> </a:t>
            </a:r>
            <a:r>
              <a:rPr lang="en-US" sz="1100" kern="1200" dirty="0" smtClean="0">
                <a:solidFill>
                  <a:schemeClr val="tx1"/>
                </a:solidFill>
                <a:effectLst/>
                <a:latin typeface="Arial" panose="020B0604020202020204" pitchFamily="34" charset="0"/>
                <a:ea typeface="+mn-ea"/>
                <a:cs typeface="+mn-cs"/>
              </a:rPr>
              <a:t>based on a business case provided by proponents for the action.</a:t>
            </a:r>
            <a:endParaRPr lang="en-US" dirty="0" smtClean="0"/>
          </a:p>
          <a:p>
            <a:pPr marL="117420" lvl="1" indent="0" defTabSz="939363">
              <a:buNone/>
              <a:defRPr/>
            </a:pPr>
            <a:r>
              <a:rPr lang="en-US" dirty="0" smtClean="0"/>
              <a:t>Note - If there is an existing ASME standard covering the same area, it would normally be withdrawn or modified to act as a supplement.</a:t>
            </a:r>
          </a:p>
          <a:p>
            <a:pPr lvl="1"/>
            <a:endParaRPr lang="en-US" dirty="0"/>
          </a:p>
          <a:p>
            <a:endParaRPr lang="en-US" dirty="0"/>
          </a:p>
        </p:txBody>
      </p:sp>
    </p:spTree>
    <p:extLst>
      <p:ext uri="{BB962C8B-B14F-4D97-AF65-F5344CB8AC3E}">
        <p14:creationId xmlns:p14="http://schemas.microsoft.com/office/powerpoint/2010/main" val="495764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940F75-B705-4DF6-81B1-2D209C15FADD}" type="slidenum">
              <a:rPr lang="en-US"/>
              <a:pPr/>
              <a:t>22</a:t>
            </a:fld>
            <a:endParaRPr lang="en-US"/>
          </a:p>
        </p:txBody>
      </p:sp>
      <p:sp>
        <p:nvSpPr>
          <p:cNvPr id="120834" name="Rectangle 2"/>
          <p:cNvSpPr>
            <a:spLocks noGrp="1" noRot="1" noChangeAspect="1" noChangeArrowheads="1" noTextEdit="1"/>
          </p:cNvSpPr>
          <p:nvPr>
            <p:ph type="sldImg"/>
          </p:nvPr>
        </p:nvSpPr>
        <p:spPr>
          <a:xfrm>
            <a:off x="1371600" y="466725"/>
            <a:ext cx="4479925" cy="3359150"/>
          </a:xfrm>
          <a:ln/>
        </p:spPr>
      </p:sp>
      <p:sp>
        <p:nvSpPr>
          <p:cNvPr id="120835" name="Rectangle 3"/>
          <p:cNvSpPr>
            <a:spLocks noGrp="1" noChangeArrowheads="1"/>
          </p:cNvSpPr>
          <p:nvPr>
            <p:ph type="body" idx="1"/>
          </p:nvPr>
        </p:nvSpPr>
        <p:spPr>
          <a:xfrm>
            <a:off x="473444" y="4164618"/>
            <a:ext cx="6131826" cy="4866848"/>
          </a:xfrm>
          <a:ln/>
        </p:spPr>
        <p:txBody>
          <a:bodyPr/>
          <a:lstStyle/>
          <a:p>
            <a:pPr marL="176131" indent="-176131" defTabSz="939363">
              <a:buFont typeface="Arial" panose="020B0604020202020204" pitchFamily="34" charset="0"/>
              <a:buChar char="•"/>
              <a:defRPr/>
            </a:pPr>
            <a:r>
              <a:rPr lang="en-US" dirty="0" smtClean="0"/>
              <a:t>ASME standards meet the requirements for international standards by following procedures that meet WTO requirements, offering a wide range of ways in which international members may participate and allowing use of normative references to other international standards.</a:t>
            </a:r>
          </a:p>
          <a:p>
            <a:pPr marL="176131" indent="-176131">
              <a:buFont typeface="Arial" panose="020B0604020202020204" pitchFamily="34" charset="0"/>
              <a:buChar char="•"/>
            </a:pPr>
            <a:r>
              <a:rPr lang="en-US" b="0" dirty="0" smtClean="0"/>
              <a:t>International participation on ASME committees is encouraged; membership is open to qualified individuals from all countries.</a:t>
            </a:r>
            <a:r>
              <a:rPr lang="en-US" b="0" baseline="0" dirty="0" smtClean="0"/>
              <a:t> In addition, </a:t>
            </a:r>
            <a:r>
              <a:rPr lang="en-US" b="0" dirty="0" smtClean="0"/>
              <a:t>ASME has created a few further options to encourage international membership on committees such as; delegate memberships, interest review groups, and international working groups. </a:t>
            </a:r>
            <a:endParaRPr lang="en-US" b="0" dirty="0"/>
          </a:p>
          <a:p>
            <a:endParaRPr lang="en-US" dirty="0"/>
          </a:p>
        </p:txBody>
      </p:sp>
    </p:spTree>
    <p:extLst>
      <p:ext uri="{BB962C8B-B14F-4D97-AF65-F5344CB8AC3E}">
        <p14:creationId xmlns:p14="http://schemas.microsoft.com/office/powerpoint/2010/main" val="3018823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by which ASME Standards are developed meet the WTO TBT principles for international standards development.  </a:t>
            </a:r>
          </a:p>
          <a:p>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23</a:t>
            </a:fld>
            <a:endParaRPr lang="en-US"/>
          </a:p>
        </p:txBody>
      </p:sp>
    </p:spTree>
    <p:extLst>
      <p:ext uri="{BB962C8B-B14F-4D97-AF65-F5344CB8AC3E}">
        <p14:creationId xmlns:p14="http://schemas.microsoft.com/office/powerpoint/2010/main" val="3068612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192E466-74DA-472D-ABCB-6280E910D620}" type="slidenum">
              <a:rPr lang="en-US"/>
              <a:pPr/>
              <a:t>24</a:t>
            </a:fld>
            <a:endParaRPr lang="en-US"/>
          </a:p>
        </p:txBody>
      </p:sp>
      <p:sp>
        <p:nvSpPr>
          <p:cNvPr id="122882" name="Rectangle 2"/>
          <p:cNvSpPr>
            <a:spLocks noGrp="1" noRot="1" noChangeAspect="1" noChangeArrowheads="1" noTextEdit="1"/>
          </p:cNvSpPr>
          <p:nvPr>
            <p:ph type="sldImg"/>
          </p:nvPr>
        </p:nvSpPr>
        <p:spPr>
          <a:xfrm>
            <a:off x="1371600" y="466725"/>
            <a:ext cx="4479925" cy="3359150"/>
          </a:xfrm>
          <a:ln/>
        </p:spPr>
      </p:sp>
      <p:sp>
        <p:nvSpPr>
          <p:cNvPr id="122883" name="Rectangle 3"/>
          <p:cNvSpPr>
            <a:spLocks noGrp="1" noChangeArrowheads="1"/>
          </p:cNvSpPr>
          <p:nvPr>
            <p:ph type="body" idx="1"/>
          </p:nvPr>
        </p:nvSpPr>
        <p:spPr>
          <a:xfrm>
            <a:off x="473444" y="4164618"/>
            <a:ext cx="6131826" cy="4866848"/>
          </a:xfrm>
          <a:ln/>
        </p:spPr>
        <p:txBody>
          <a:bodyPr/>
          <a:lstStyle/>
          <a:p>
            <a:endParaRPr lang="en-US" b="1" dirty="0"/>
          </a:p>
        </p:txBody>
      </p:sp>
    </p:spTree>
    <p:extLst>
      <p:ext uri="{BB962C8B-B14F-4D97-AF65-F5344CB8AC3E}">
        <p14:creationId xmlns:p14="http://schemas.microsoft.com/office/powerpoint/2010/main" val="61030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36762" y="9106365"/>
            <a:ext cx="3164698" cy="479370"/>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344613" y="477838"/>
            <a:ext cx="4589462" cy="3441700"/>
          </a:xfrm>
          <a:prstGeom prst="rect">
            <a:avLst/>
          </a:prstGeom>
          <a:ln/>
        </p:spPr>
      </p:sp>
      <p:sp>
        <p:nvSpPr>
          <p:cNvPr id="16387" name="Rectangle 3"/>
          <p:cNvSpPr>
            <a:spLocks noGrp="1" noChangeArrowheads="1"/>
          </p:cNvSpPr>
          <p:nvPr>
            <p:ph type="body" idx="1"/>
          </p:nvPr>
        </p:nvSpPr>
        <p:spPr>
          <a:xfrm>
            <a:off x="539287" y="4264398"/>
            <a:ext cx="6217819" cy="4983451"/>
          </a:xfrm>
          <a:prstGeom prst="rect">
            <a:avLst/>
          </a:prstGeom>
          <a:ln/>
        </p:spPr>
        <p:txBody>
          <a:bodyPr/>
          <a:lstStyle/>
          <a:p>
            <a:endParaRPr lang="en-US" dirty="0"/>
          </a:p>
        </p:txBody>
      </p:sp>
    </p:spTree>
    <p:extLst>
      <p:ext uri="{BB962C8B-B14F-4D97-AF65-F5344CB8AC3E}">
        <p14:creationId xmlns:p14="http://schemas.microsoft.com/office/powerpoint/2010/main" val="127435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5502C2-BF13-4056-BF37-DEC273C7A08D}" type="slidenum">
              <a:rPr lang="en-US"/>
              <a:pPr/>
              <a:t>3</a:t>
            </a:fld>
            <a:endParaRPr lang="en-US"/>
          </a:p>
        </p:txBody>
      </p:sp>
      <p:sp>
        <p:nvSpPr>
          <p:cNvPr id="20482" name="Rectangle 2"/>
          <p:cNvSpPr>
            <a:spLocks noGrp="1" noRot="1" noChangeAspect="1" noChangeArrowheads="1" noTextEdit="1"/>
          </p:cNvSpPr>
          <p:nvPr>
            <p:ph type="sldImg"/>
          </p:nvPr>
        </p:nvSpPr>
        <p:spPr>
          <a:xfrm>
            <a:off x="1371600" y="466725"/>
            <a:ext cx="4479925" cy="3359150"/>
          </a:xfrm>
          <a:ln/>
        </p:spPr>
      </p:sp>
      <p:sp>
        <p:nvSpPr>
          <p:cNvPr id="20483" name="Rectangle 3"/>
          <p:cNvSpPr>
            <a:spLocks noGrp="1" noChangeArrowheads="1"/>
          </p:cNvSpPr>
          <p:nvPr>
            <p:ph type="body" idx="1"/>
          </p:nvPr>
        </p:nvSpPr>
        <p:spPr>
          <a:xfrm>
            <a:off x="473444" y="4164618"/>
            <a:ext cx="6131826" cy="4866848"/>
          </a:xfrm>
          <a:ln/>
        </p:spPr>
        <p:txBody>
          <a:bodyPr/>
          <a:lstStyle/>
          <a:p>
            <a:pPr marL="112289" lvl="1" indent="0">
              <a:spcBef>
                <a:spcPts val="590"/>
              </a:spcBef>
              <a:buNone/>
            </a:pPr>
            <a:r>
              <a:rPr lang="en-US" dirty="0"/>
              <a:t>At the end of this module you will know… </a:t>
            </a:r>
          </a:p>
          <a:p>
            <a:pPr>
              <a:spcBef>
                <a:spcPct val="0"/>
              </a:spcBef>
            </a:pPr>
            <a:endParaRPr lang="en-US" b="1" dirty="0"/>
          </a:p>
          <a:p>
            <a:pPr lvl="1"/>
            <a:r>
              <a:rPr lang="en-US" dirty="0" smtClean="0"/>
              <a:t>What makes a Standard International</a:t>
            </a:r>
          </a:p>
          <a:p>
            <a:pPr lvl="1"/>
            <a:r>
              <a:rPr lang="en-US" sz="1100" kern="1200" dirty="0" smtClean="0">
                <a:solidFill>
                  <a:schemeClr val="tx1"/>
                </a:solidFill>
                <a:effectLst/>
                <a:latin typeface="Arial" panose="020B0604020202020204" pitchFamily="34" charset="0"/>
                <a:ea typeface="+mn-ea"/>
                <a:cs typeface="+mn-cs"/>
              </a:rPr>
              <a:t>The process by which ASME Standards are developed meet the WTO TBT principles for international standards development</a:t>
            </a:r>
            <a:r>
              <a:rPr lang="en-US" dirty="0" smtClean="0"/>
              <a:t>.</a:t>
            </a:r>
          </a:p>
          <a:p>
            <a:pPr lvl="1"/>
            <a:r>
              <a:rPr lang="en-US" dirty="0" smtClean="0"/>
              <a:t>How to incorporate references to US standards in ISO documents and other methods of developing international ASME standards</a:t>
            </a:r>
          </a:p>
          <a:p>
            <a:endParaRPr lang="en-US" dirty="0"/>
          </a:p>
        </p:txBody>
      </p:sp>
    </p:spTree>
    <p:extLst>
      <p:ext uri="{BB962C8B-B14F-4D97-AF65-F5344CB8AC3E}">
        <p14:creationId xmlns:p14="http://schemas.microsoft.com/office/powerpoint/2010/main" val="100906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AFB956D-38A9-40C4-81E9-9370A041C73D}" type="slidenum">
              <a:rPr lang="en-US"/>
              <a:pPr/>
              <a:t>4</a:t>
            </a:fld>
            <a:endParaRPr lang="en-US"/>
          </a:p>
        </p:txBody>
      </p:sp>
      <p:sp>
        <p:nvSpPr>
          <p:cNvPr id="22530" name="Rectangle 2"/>
          <p:cNvSpPr>
            <a:spLocks noGrp="1" noRot="1" noChangeAspect="1" noChangeArrowheads="1" noTextEdit="1"/>
          </p:cNvSpPr>
          <p:nvPr>
            <p:ph type="sldImg"/>
          </p:nvPr>
        </p:nvSpPr>
        <p:spPr>
          <a:xfrm>
            <a:off x="1371600" y="466725"/>
            <a:ext cx="4479925" cy="3359150"/>
          </a:xfrm>
          <a:ln/>
        </p:spPr>
      </p:sp>
      <p:sp>
        <p:nvSpPr>
          <p:cNvPr id="22531" name="Rectangle 3"/>
          <p:cNvSpPr>
            <a:spLocks noGrp="1" noChangeArrowheads="1"/>
          </p:cNvSpPr>
          <p:nvPr>
            <p:ph type="body" idx="1"/>
          </p:nvPr>
        </p:nvSpPr>
        <p:spPr>
          <a:xfrm>
            <a:off x="473444" y="4164618"/>
            <a:ext cx="6131826" cy="4866848"/>
          </a:xfrm>
          <a:ln/>
        </p:spPr>
        <p:txBody>
          <a:bodyPr/>
          <a:lstStyle/>
          <a:p>
            <a:r>
              <a:rPr lang="en-US" b="0" dirty="0" smtClean="0"/>
              <a:t>These</a:t>
            </a:r>
            <a:r>
              <a:rPr lang="en-US" b="0" baseline="0" dirty="0" smtClean="0"/>
              <a:t> topics will be discussed during this presentation</a:t>
            </a:r>
            <a:endParaRPr lang="en-US" b="1" dirty="0"/>
          </a:p>
          <a:p>
            <a:endParaRPr lang="en-US" dirty="0"/>
          </a:p>
        </p:txBody>
      </p:sp>
    </p:spTree>
    <p:extLst>
      <p:ext uri="{BB962C8B-B14F-4D97-AF65-F5344CB8AC3E}">
        <p14:creationId xmlns:p14="http://schemas.microsoft.com/office/powerpoint/2010/main" val="372373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5</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smtClean="0"/>
              <a:t>Many ASME standards are considered international standards. The ways in which ASME standards</a:t>
            </a:r>
            <a:r>
              <a:rPr lang="en-US" b="0" baseline="0" dirty="0" smtClean="0"/>
              <a:t> meet the criteria to be considered an international standard will be discussed in the next few slides.</a:t>
            </a:r>
            <a:endParaRPr lang="en-US" b="0" dirty="0"/>
          </a:p>
        </p:txBody>
      </p:sp>
    </p:spTree>
    <p:extLst>
      <p:ext uri="{BB962C8B-B14F-4D97-AF65-F5344CB8AC3E}">
        <p14:creationId xmlns:p14="http://schemas.microsoft.com/office/powerpoint/2010/main" val="113562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AF8910C-4254-4D20-9D76-AEE2EDD3E46F}" type="slidenum">
              <a:rPr lang="en-US"/>
              <a:pPr/>
              <a:t>6</a:t>
            </a:fld>
            <a:endParaRPr lang="en-US"/>
          </a:p>
        </p:txBody>
      </p:sp>
      <p:sp>
        <p:nvSpPr>
          <p:cNvPr id="26626" name="Rectangle 2"/>
          <p:cNvSpPr>
            <a:spLocks noGrp="1" noRot="1" noChangeAspect="1" noChangeArrowheads="1" noTextEdit="1"/>
          </p:cNvSpPr>
          <p:nvPr>
            <p:ph type="sldImg"/>
          </p:nvPr>
        </p:nvSpPr>
        <p:spPr>
          <a:xfrm>
            <a:off x="1371600" y="466725"/>
            <a:ext cx="4479925" cy="3359150"/>
          </a:xfrm>
          <a:ln/>
        </p:spPr>
      </p:sp>
      <p:sp>
        <p:nvSpPr>
          <p:cNvPr id="26627" name="Rectangle 3"/>
          <p:cNvSpPr>
            <a:spLocks noGrp="1" noChangeArrowheads="1"/>
          </p:cNvSpPr>
          <p:nvPr>
            <p:ph type="body" idx="1"/>
          </p:nvPr>
        </p:nvSpPr>
        <p:spPr>
          <a:xfrm>
            <a:off x="473444" y="4164618"/>
            <a:ext cx="6131826" cy="4866848"/>
          </a:xfrm>
          <a:ln/>
        </p:spPr>
        <p:txBody>
          <a:bodyPr/>
          <a:lstStyle/>
          <a:p>
            <a:endParaRPr lang="en-US" b="1" dirty="0"/>
          </a:p>
          <a:p>
            <a:pPr defTabSz="939363">
              <a:spcBef>
                <a:spcPct val="0"/>
              </a:spcBef>
              <a:defRPr/>
            </a:pPr>
            <a:r>
              <a:rPr lang="en-US" dirty="0" smtClean="0"/>
              <a:t>In </a:t>
            </a:r>
            <a:r>
              <a:rPr lang="en-US" dirty="0"/>
              <a:t>some countries </a:t>
            </a:r>
            <a:r>
              <a:rPr lang="en-US" dirty="0" smtClean="0"/>
              <a:t>there </a:t>
            </a:r>
            <a:r>
              <a:rPr lang="en-US" dirty="0"/>
              <a:t>is a perception that international standards equate to ISO </a:t>
            </a:r>
            <a:r>
              <a:rPr lang="en-US" dirty="0" smtClean="0"/>
              <a:t>standards. However, not all ISO developed standards are internationally accepted and used, and conversely, there are numerous standards accepted and used internationally, including some ASME standards.</a:t>
            </a:r>
          </a:p>
          <a:p>
            <a:pPr>
              <a:spcBef>
                <a:spcPct val="0"/>
              </a:spcBef>
            </a:pPr>
            <a:endParaRPr lang="en-US" b="1" dirty="0"/>
          </a:p>
          <a:p>
            <a:pPr>
              <a:spcBef>
                <a:spcPct val="0"/>
              </a:spcBef>
            </a:pPr>
            <a:r>
              <a:rPr lang="en-US" dirty="0" smtClean="0"/>
              <a:t>The three components for</a:t>
            </a:r>
            <a:r>
              <a:rPr lang="en-US" baseline="0" dirty="0" smtClean="0"/>
              <a:t> a </a:t>
            </a:r>
            <a:r>
              <a:rPr lang="en-US" dirty="0" smtClean="0"/>
              <a:t>good </a:t>
            </a:r>
            <a:r>
              <a:rPr lang="en-US" dirty="0"/>
              <a:t>international </a:t>
            </a:r>
            <a:r>
              <a:rPr lang="en-US" dirty="0" smtClean="0"/>
              <a:t>standard</a:t>
            </a:r>
            <a:r>
              <a:rPr lang="en-US" baseline="0" dirty="0" smtClean="0"/>
              <a:t> include:</a:t>
            </a:r>
            <a:endParaRPr lang="en-US" dirty="0"/>
          </a:p>
          <a:p>
            <a:pPr lvl="1"/>
            <a:r>
              <a:rPr lang="en-US" dirty="0"/>
              <a:t>A standards development process that provides </a:t>
            </a:r>
            <a:r>
              <a:rPr lang="en-US" dirty="0" smtClean="0"/>
              <a:t>openness, transparency, impartiality and consensus, effectiveness and relevance, coherence and development dimension,</a:t>
            </a:r>
            <a:r>
              <a:rPr lang="en-US" baseline="0" dirty="0" smtClean="0"/>
              <a:t> </a:t>
            </a:r>
            <a:r>
              <a:rPr lang="en-US" dirty="0" smtClean="0"/>
              <a:t>allowing for fair </a:t>
            </a:r>
            <a:r>
              <a:rPr lang="en-US" dirty="0"/>
              <a:t>and open access and international participation.  These are essentially the principles for international standards development, as established by the World Trade Organization (WTO) in the Technical Barriers to Trade (TBT) Agreement.</a:t>
            </a:r>
          </a:p>
          <a:p>
            <a:pPr lvl="1"/>
            <a:r>
              <a:rPr lang="en-US" dirty="0"/>
              <a:t>A record of success in meeting or a potential to meet international market and safety needs.</a:t>
            </a:r>
          </a:p>
          <a:p>
            <a:pPr lvl="1"/>
            <a:r>
              <a:rPr lang="en-US" sz="1100" kern="1200" dirty="0" smtClean="0">
                <a:solidFill>
                  <a:schemeClr val="tx1"/>
                </a:solidFill>
                <a:effectLst/>
                <a:latin typeface="Arial" panose="020B0604020202020204" pitchFamily="34" charset="0"/>
                <a:ea typeface="+mn-ea"/>
                <a:cs typeface="+mn-cs"/>
              </a:rPr>
              <a:t>International participation in the standards development process.</a:t>
            </a:r>
            <a:r>
              <a:rPr lang="en-US" dirty="0"/>
              <a:t/>
            </a:r>
            <a:br>
              <a:rPr lang="en-US" dirty="0"/>
            </a:br>
            <a:endParaRPr lang="en-US" dirty="0"/>
          </a:p>
          <a:p>
            <a:endParaRPr lang="en-US" dirty="0"/>
          </a:p>
          <a:p>
            <a:endParaRPr lang="en-US" dirty="0"/>
          </a:p>
        </p:txBody>
      </p:sp>
    </p:spTree>
    <p:extLst>
      <p:ext uri="{BB962C8B-B14F-4D97-AF65-F5344CB8AC3E}">
        <p14:creationId xmlns:p14="http://schemas.microsoft.com/office/powerpoint/2010/main" val="1832809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83F767A-F836-43E8-AF06-DCA551FC3E2E}" type="slidenum">
              <a:rPr lang="en-US"/>
              <a:pPr/>
              <a:t>7</a:t>
            </a:fld>
            <a:endParaRPr lang="en-US"/>
          </a:p>
        </p:txBody>
      </p:sp>
      <p:sp>
        <p:nvSpPr>
          <p:cNvPr id="28674" name="Rectangle 2"/>
          <p:cNvSpPr>
            <a:spLocks noGrp="1" noRot="1" noChangeAspect="1" noChangeArrowheads="1" noTextEdit="1"/>
          </p:cNvSpPr>
          <p:nvPr>
            <p:ph type="sldImg"/>
          </p:nvPr>
        </p:nvSpPr>
        <p:spPr>
          <a:xfrm>
            <a:off x="1371600" y="466725"/>
            <a:ext cx="4479925" cy="3359150"/>
          </a:xfrm>
          <a:ln/>
        </p:spPr>
      </p:sp>
      <p:sp>
        <p:nvSpPr>
          <p:cNvPr id="28675" name="Rectangle 3"/>
          <p:cNvSpPr>
            <a:spLocks noGrp="1" noChangeArrowheads="1"/>
          </p:cNvSpPr>
          <p:nvPr>
            <p:ph type="body" idx="1"/>
          </p:nvPr>
        </p:nvSpPr>
        <p:spPr>
          <a:xfrm>
            <a:off x="473444" y="4164618"/>
            <a:ext cx="6131826" cy="4866848"/>
          </a:xfrm>
          <a:ln/>
        </p:spPr>
        <p:txBody>
          <a:bodyPr/>
          <a:lstStyle/>
          <a:p>
            <a:pPr lvl="1"/>
            <a:r>
              <a:rPr lang="en-US" sz="1200" dirty="0"/>
              <a:t>ASME develops standards intended to meet needs of industries and governments on global </a:t>
            </a:r>
            <a:r>
              <a:rPr lang="en-US" sz="1200" dirty="0" smtClean="0"/>
              <a:t>basis.</a:t>
            </a:r>
            <a:endParaRPr lang="en-US" sz="1200" dirty="0"/>
          </a:p>
          <a:p>
            <a:pPr lvl="1"/>
            <a:r>
              <a:rPr lang="en-US" sz="1200" dirty="0"/>
              <a:t>ASME standards developed under process that meets WTO principles for international standards development defined in WTO/G/TBT/1/Rev.8, 23 May 2002, (02-2849), “Decisions and Recommendations Adopted by the Committee Since 1 January 1995”, Section IX – http://</a:t>
            </a:r>
            <a:r>
              <a:rPr lang="en-US" sz="1200" dirty="0" smtClean="0"/>
              <a:t>www.wto.org/english/tratop_e/tbt_e/tbt_e.htm.</a:t>
            </a:r>
            <a:endParaRPr lang="en-US" sz="1200" dirty="0"/>
          </a:p>
          <a:p>
            <a:pPr lvl="1"/>
            <a:r>
              <a:rPr lang="en-US" sz="1200" dirty="0"/>
              <a:t>To address global relevance, an ASME committee may take various approaches, including:</a:t>
            </a:r>
          </a:p>
          <a:p>
            <a:pPr lvl="2"/>
            <a:r>
              <a:rPr lang="en-US" sz="1200" dirty="0"/>
              <a:t>development of performance based and prescriptive standards as means of compliance with regulations or essential safety requirements</a:t>
            </a:r>
          </a:p>
          <a:p>
            <a:pPr lvl="2"/>
            <a:r>
              <a:rPr lang="en-US" sz="1200" dirty="0"/>
              <a:t>normative or informative references to non-ASME international, regional, or national standards, and</a:t>
            </a:r>
          </a:p>
          <a:p>
            <a:pPr marL="469682" lvl="2" indent="-117420" defTabSz="939363">
              <a:defRPr/>
            </a:pPr>
            <a:r>
              <a:rPr lang="en-US" sz="1200" dirty="0" smtClean="0"/>
              <a:t>encouragement </a:t>
            </a:r>
            <a:r>
              <a:rPr lang="en-US" sz="1200" dirty="0"/>
              <a:t>of international participation in the standards development. This will be covered further in the presentation.  </a:t>
            </a:r>
          </a:p>
        </p:txBody>
      </p:sp>
    </p:spTree>
    <p:extLst>
      <p:ext uri="{BB962C8B-B14F-4D97-AF65-F5344CB8AC3E}">
        <p14:creationId xmlns:p14="http://schemas.microsoft.com/office/powerpoint/2010/main" val="3394426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F2AF8E-E60B-49DA-9878-367173EB6EC9}" type="slidenum">
              <a:rPr lang="en-US"/>
              <a:pPr/>
              <a:t>8</a:t>
            </a:fld>
            <a:endParaRPr lang="en-US"/>
          </a:p>
        </p:txBody>
      </p:sp>
      <p:sp>
        <p:nvSpPr>
          <p:cNvPr id="30722" name="Rectangle 2"/>
          <p:cNvSpPr>
            <a:spLocks noGrp="1" noRot="1" noChangeAspect="1" noChangeArrowheads="1" noTextEdit="1"/>
          </p:cNvSpPr>
          <p:nvPr>
            <p:ph type="sldImg"/>
          </p:nvPr>
        </p:nvSpPr>
        <p:spPr>
          <a:xfrm>
            <a:off x="1371600" y="466725"/>
            <a:ext cx="4479925" cy="3359150"/>
          </a:xfrm>
          <a:ln/>
        </p:spPr>
      </p:sp>
      <p:sp>
        <p:nvSpPr>
          <p:cNvPr id="30723" name="Rectangle 3"/>
          <p:cNvSpPr>
            <a:spLocks noGrp="1" noChangeArrowheads="1"/>
          </p:cNvSpPr>
          <p:nvPr>
            <p:ph type="body" idx="1"/>
          </p:nvPr>
        </p:nvSpPr>
        <p:spPr>
          <a:xfrm>
            <a:off x="473444" y="4164618"/>
            <a:ext cx="6131826" cy="4866848"/>
          </a:xfrm>
          <a:ln/>
        </p:spPr>
        <p:txBody>
          <a:bodyPr/>
          <a:lstStyle/>
          <a:p>
            <a:r>
              <a:rPr lang="en-US" dirty="0" smtClean="0"/>
              <a:t>Examples </a:t>
            </a:r>
            <a:r>
              <a:rPr lang="en-US" dirty="0"/>
              <a:t>of ASME codes and standards which meet the criteria for an international standard and which are recognized and used in countries around the world are:</a:t>
            </a:r>
          </a:p>
          <a:p>
            <a:pPr lvl="1"/>
            <a:r>
              <a:rPr lang="en-US" dirty="0"/>
              <a:t>The Boiler and Pressure Vessel Code, used in over 100 countries around the world and identified as “An International Code” on the cover</a:t>
            </a:r>
          </a:p>
          <a:p>
            <a:pPr lvl="1"/>
            <a:r>
              <a:rPr lang="en-US" dirty="0"/>
              <a:t>The B31 Piping Codes</a:t>
            </a:r>
          </a:p>
          <a:p>
            <a:pPr lvl="1"/>
            <a:r>
              <a:rPr lang="en-US" dirty="0"/>
              <a:t>The B16 Standards on Valves, Flanges, Fittings, and Gaskets</a:t>
            </a:r>
          </a:p>
          <a:p>
            <a:pPr lvl="1"/>
            <a:r>
              <a:rPr lang="en-US" dirty="0"/>
              <a:t>The Bioprocessing Equipment Standard, which is identified as “An International Standard” on the cover</a:t>
            </a:r>
          </a:p>
          <a:p>
            <a:pPr marL="114300" lvl="1" indent="0">
              <a:buNone/>
            </a:pPr>
            <a:endParaRPr lang="en-US" dirty="0" smtClean="0"/>
          </a:p>
          <a:p>
            <a:pPr marL="114300" lvl="1" indent="0">
              <a:buNone/>
            </a:pPr>
            <a:r>
              <a:rPr lang="en-US" dirty="0" smtClean="0"/>
              <a:t>Having</a:t>
            </a:r>
            <a:r>
              <a:rPr lang="en-US" baseline="0" dirty="0" smtClean="0"/>
              <a:t> an ASME standard as the international standard ma</a:t>
            </a:r>
            <a:r>
              <a:rPr lang="en-US" dirty="0" smtClean="0"/>
              <a:t>kes </a:t>
            </a:r>
            <a:r>
              <a:rPr lang="en-US" dirty="0"/>
              <a:t>the most sense:</a:t>
            </a:r>
          </a:p>
          <a:p>
            <a:pPr lvl="2"/>
            <a:r>
              <a:rPr lang="en-US" dirty="0"/>
              <a:t>When committees of experts are already established</a:t>
            </a:r>
          </a:p>
          <a:p>
            <a:pPr lvl="2"/>
            <a:r>
              <a:rPr lang="en-US" dirty="0"/>
              <a:t>For existing standards, when users of the standard can continue to reference the familiar standard</a:t>
            </a:r>
          </a:p>
          <a:p>
            <a:pPr lvl="2"/>
            <a:r>
              <a:rPr lang="en-US" dirty="0"/>
              <a:t>For new standards, when the standard is strongly related to existing ASME standards</a:t>
            </a:r>
          </a:p>
          <a:p>
            <a:pPr lvl="2"/>
            <a:r>
              <a:rPr lang="en-US" dirty="0"/>
              <a:t>For new standards, when prospective users of the standard want ASME to be the responsible standards development organization (SDO)</a:t>
            </a:r>
          </a:p>
          <a:p>
            <a:pPr lvl="2"/>
            <a:r>
              <a:rPr lang="en-US" dirty="0"/>
              <a:t>When it is desirable for ASME to have control of the content of the standard</a:t>
            </a:r>
          </a:p>
          <a:p>
            <a:pPr lvl="2"/>
            <a:r>
              <a:rPr lang="en-US" dirty="0"/>
              <a:t>When a standard requires continuous revision</a:t>
            </a:r>
          </a:p>
          <a:p>
            <a:pPr lvl="2"/>
            <a:r>
              <a:rPr lang="en-US" dirty="0" smtClean="0"/>
              <a:t>When the one-country-one-vote principle makes it difficult to achieve technical consensus (ISO process)</a:t>
            </a:r>
          </a:p>
          <a:p>
            <a:endParaRPr lang="en-US" dirty="0"/>
          </a:p>
        </p:txBody>
      </p:sp>
    </p:spTree>
    <p:extLst>
      <p:ext uri="{BB962C8B-B14F-4D97-AF65-F5344CB8AC3E}">
        <p14:creationId xmlns:p14="http://schemas.microsoft.com/office/powerpoint/2010/main" val="102967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r>
              <a:rPr lang="en-US" smtClean="0"/>
              <a:t>ASME S&amp;C Training Module B8 ASME International Standards Development</a:t>
            </a:r>
            <a:endParaRPr lang="en-US"/>
          </a:p>
        </p:txBody>
      </p:sp>
      <p:sp>
        <p:nvSpPr>
          <p:cNvPr id="5" name="Slide Number Placeholder 4"/>
          <p:cNvSpPr>
            <a:spLocks noGrp="1"/>
          </p:cNvSpPr>
          <p:nvPr>
            <p:ph type="sldNum" sz="quarter" idx="11"/>
          </p:nvPr>
        </p:nvSpPr>
        <p:spPr/>
        <p:txBody>
          <a:bodyPr/>
          <a:lstStyle>
            <a:lvl1pPr>
              <a:defRPr/>
            </a:lvl1pPr>
          </a:lstStyle>
          <a:p>
            <a:fld id="{02C67E0A-67D9-4E77-B97A-06FEE64B0E45}"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5809790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9111945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53908337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B8 ASME International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298877091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13163994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420595776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62170518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0530899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11165805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40678762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997389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smtClean="0"/>
              <a:t>ASME S&amp;C Training Module B8 ASME International Standards Development</a:t>
            </a:r>
            <a:endParaRPr lang="en-US"/>
          </a:p>
        </p:txBody>
      </p:sp>
      <p:sp>
        <p:nvSpPr>
          <p:cNvPr id="5" name="Slide Number Placeholder 4"/>
          <p:cNvSpPr>
            <a:spLocks noGrp="1"/>
          </p:cNvSpPr>
          <p:nvPr>
            <p:ph type="sldNum" sz="quarter" idx="11"/>
          </p:nvPr>
        </p:nvSpPr>
        <p:spPr/>
        <p:txBody>
          <a:bodyPr/>
          <a:lstStyle>
            <a:lvl1pPr>
              <a:defRPr/>
            </a:lvl1pPr>
          </a:lstStyle>
          <a:p>
            <a:fld id="{B25DDA72-34E1-45F5-A193-EF59D9D351C4}"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9084511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B8 ASME International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05861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73397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264226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S&amp;C Training Module B8 ASME International Standards Development</a:t>
            </a:r>
            <a:endParaRPr lang="en-US"/>
          </a:p>
        </p:txBody>
      </p:sp>
      <p:sp>
        <p:nvSpPr>
          <p:cNvPr id="6" name="Slide Number Placeholder 5"/>
          <p:cNvSpPr>
            <a:spLocks noGrp="1"/>
          </p:cNvSpPr>
          <p:nvPr>
            <p:ph type="sldNum" sz="quarter" idx="11"/>
          </p:nvPr>
        </p:nvSpPr>
        <p:spPr/>
        <p:txBody>
          <a:bodyPr/>
          <a:lstStyle>
            <a:lvl1pPr>
              <a:defRPr/>
            </a:lvl1pPr>
          </a:lstStyle>
          <a:p>
            <a:fld id="{FA783786-477C-4084-B91B-3858D3FB37A4}" type="slidenum">
              <a:rPr lang="en-US" smtClean="0"/>
              <a:pPr/>
              <a:t>‹#›</a:t>
            </a:fld>
            <a:endParaRPr lang="en-US"/>
          </a:p>
        </p:txBody>
      </p:sp>
    </p:spTree>
    <p:extLst>
      <p:ext uri="{BB962C8B-B14F-4D97-AF65-F5344CB8AC3E}">
        <p14:creationId xmlns:p14="http://schemas.microsoft.com/office/powerpoint/2010/main" val="26605876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S&amp;C Training Module B8 ASME International Standards Development</a:t>
            </a:r>
            <a:endParaRPr lang="en-US"/>
          </a:p>
        </p:txBody>
      </p:sp>
      <p:sp>
        <p:nvSpPr>
          <p:cNvPr id="8" name="Slide Number Placeholder 7"/>
          <p:cNvSpPr>
            <a:spLocks noGrp="1"/>
          </p:cNvSpPr>
          <p:nvPr>
            <p:ph type="sldNum" sz="quarter" idx="11"/>
          </p:nvPr>
        </p:nvSpPr>
        <p:spPr/>
        <p:txBody>
          <a:bodyPr/>
          <a:lstStyle>
            <a:lvl1pPr>
              <a:defRPr/>
            </a:lvl1pPr>
          </a:lstStyle>
          <a:p>
            <a:fld id="{85B6D6B4-06E3-41D5-867A-BDA64D8ECBFA}" type="slidenum">
              <a:rPr lang="en-US" smtClean="0"/>
              <a:pPr/>
              <a:t>‹#›</a:t>
            </a:fld>
            <a:endParaRPr lang="en-US"/>
          </a:p>
        </p:txBody>
      </p:sp>
    </p:spTree>
    <p:extLst>
      <p:ext uri="{BB962C8B-B14F-4D97-AF65-F5344CB8AC3E}">
        <p14:creationId xmlns:p14="http://schemas.microsoft.com/office/powerpoint/2010/main" val="798343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S&amp;C Training Module B8 ASME International Standards Development</a:t>
            </a:r>
            <a:endParaRPr lang="en-US"/>
          </a:p>
        </p:txBody>
      </p:sp>
      <p:sp>
        <p:nvSpPr>
          <p:cNvPr id="4" name="Slide Number Placeholder 3"/>
          <p:cNvSpPr>
            <a:spLocks noGrp="1"/>
          </p:cNvSpPr>
          <p:nvPr>
            <p:ph type="sldNum" sz="quarter" idx="11"/>
          </p:nvPr>
        </p:nvSpPr>
        <p:spPr/>
        <p:txBody>
          <a:bodyPr/>
          <a:lstStyle>
            <a:lvl1pPr>
              <a:defRPr/>
            </a:lvl1pPr>
          </a:lstStyle>
          <a:p>
            <a:fld id="{5AFD1872-61E6-4AEA-818F-91EEF72AE677}" type="slidenum">
              <a:rPr lang="en-US" smtClean="0"/>
              <a:pPr/>
              <a:t>‹#›</a:t>
            </a:fld>
            <a:endParaRPr lang="en-US"/>
          </a:p>
        </p:txBody>
      </p:sp>
    </p:spTree>
    <p:extLst>
      <p:ext uri="{BB962C8B-B14F-4D97-AF65-F5344CB8AC3E}">
        <p14:creationId xmlns:p14="http://schemas.microsoft.com/office/powerpoint/2010/main" val="20546592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S&amp;C Training Module B8 ASME International Standards Development</a:t>
            </a:r>
            <a:endParaRPr lang="en-US"/>
          </a:p>
        </p:txBody>
      </p:sp>
      <p:sp>
        <p:nvSpPr>
          <p:cNvPr id="6" name="Slide Number Placeholder 5"/>
          <p:cNvSpPr>
            <a:spLocks noGrp="1"/>
          </p:cNvSpPr>
          <p:nvPr>
            <p:ph type="sldNum" sz="quarter" idx="11"/>
          </p:nvPr>
        </p:nvSpPr>
        <p:spPr/>
        <p:txBody>
          <a:bodyPr/>
          <a:lstStyle>
            <a:lvl1pPr>
              <a:defRPr/>
            </a:lvl1pPr>
          </a:lstStyle>
          <a:p>
            <a:fld id="{2606D77A-0BE1-4560-BD34-C6B9CA952A62}" type="slidenum">
              <a:rPr lang="en-US" smtClean="0"/>
              <a:pPr/>
              <a:t>‹#›</a:t>
            </a:fld>
            <a:endParaRPr lang="en-US"/>
          </a:p>
        </p:txBody>
      </p:sp>
    </p:spTree>
    <p:extLst>
      <p:ext uri="{BB962C8B-B14F-4D97-AF65-F5344CB8AC3E}">
        <p14:creationId xmlns:p14="http://schemas.microsoft.com/office/powerpoint/2010/main" val="34042637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ASME S&amp;C Training Module B8 ASME International Standards Development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190907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B8 ASME International Standards Development</a:t>
            </a:r>
            <a:endParaRPr lang="en-US"/>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02C67E0A-67D9-4E77-B97A-06FEE64B0E45}" type="slidenum">
              <a:rPr lang="en-US" smtClean="0"/>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328919" y="6574908"/>
            <a:ext cx="955070" cy="184666"/>
          </a:xfrm>
          <a:prstGeom prst="rect">
            <a:avLst/>
          </a:prstGeom>
          <a:noFill/>
        </p:spPr>
        <p:txBody>
          <a:bodyPr wrap="none" lIns="0" tIns="0" rIns="0" bIns="0" rtlCol="0">
            <a:spAutoFit/>
          </a:bodyPr>
          <a:lstStyle/>
          <a:p>
            <a:r>
              <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rPr>
              <a:t>© ASME </a:t>
            </a:r>
            <a:r>
              <a:rPr lang="en-US" sz="1200" dirty="0" smtClean="0">
                <a:solidFill>
                  <a:srgbClr val="003399"/>
                </a:solidFill>
                <a:latin typeface="Tahoma" panose="020B0604030504040204" pitchFamily="34" charset="0"/>
                <a:ea typeface="Tahoma" panose="020B0604030504040204" pitchFamily="34" charset="0"/>
                <a:cs typeface="Tahoma" panose="020B0604030504040204" pitchFamily="34" charset="0"/>
              </a:rPr>
              <a:t>2016</a:t>
            </a:r>
            <a:endPar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76280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83" r:id="rId9"/>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B8 ASME International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200" dirty="0" smtClean="0">
                <a:solidFill>
                  <a:srgbClr val="003399"/>
                </a:solidFill>
                <a:latin typeface="+mn-lt"/>
                <a:sym typeface="Symbol" pitchFamily="18" charset="2"/>
              </a:rPr>
              <a:t></a:t>
            </a:r>
            <a:r>
              <a:rPr lang="en-US" sz="1200" dirty="0" smtClean="0">
                <a:solidFill>
                  <a:srgbClr val="003399"/>
                </a:solidFill>
                <a:latin typeface="+mn-lt"/>
              </a:rPr>
              <a:t>ASME </a:t>
            </a:r>
            <a:r>
              <a:rPr lang="en-US" sz="1200" dirty="0" smtClean="0">
                <a:solidFill>
                  <a:srgbClr val="003399"/>
                </a:solidFill>
                <a:latin typeface="+mn-lt"/>
                <a:sym typeface="Symbol" pitchFamily="18" charset="2"/>
              </a:rPr>
              <a:t>2013</a:t>
            </a:r>
            <a:endParaRPr lang="en-US" sz="1200" dirty="0" smtClean="0">
              <a:solidFill>
                <a:srgbClr val="003399"/>
              </a:solidFill>
              <a:latin typeface="+mn-lt"/>
            </a:endParaRPr>
          </a:p>
        </p:txBody>
      </p:sp>
    </p:spTree>
    <p:extLst>
      <p:ext uri="{BB962C8B-B14F-4D97-AF65-F5344CB8AC3E}">
        <p14:creationId xmlns:p14="http://schemas.microsoft.com/office/powerpoint/2010/main" val="32417315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cstools.asme.org/csconnect/CommitteePages.cfm?Committee=L01000000&amp;Action=7609"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cstools.asme.org/csconnect/CommitteePages.cfm?Committee=N10000000&amp;Action=3075" TargetMode="External"/><Relationship Id="rId4" Type="http://schemas.openxmlformats.org/officeDocument/2006/relationships/hyperlink" Target="https://cstools.asme.org/csconnect/CommitteePages.cfm?Committee=O10000000&amp;Action=297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87400" y="4229100"/>
            <a:ext cx="7442200" cy="1409700"/>
          </a:xfrm>
        </p:spPr>
        <p:txBody>
          <a:bodyPr/>
          <a:lstStyle/>
          <a:p>
            <a:r>
              <a:rPr lang="en-US" sz="3200" dirty="0"/>
              <a:t>Module </a:t>
            </a:r>
            <a:r>
              <a:rPr lang="en-US" sz="3200" dirty="0" smtClean="0"/>
              <a:t>B </a:t>
            </a:r>
            <a:r>
              <a:rPr lang="en-US" sz="3200" dirty="0"/>
              <a:t>– </a:t>
            </a:r>
            <a:r>
              <a:rPr lang="en-US" sz="3200" dirty="0" smtClean="0"/>
              <a:t>Process</a:t>
            </a:r>
            <a:endParaRPr lang="en-US" sz="3200" dirty="0"/>
          </a:p>
          <a:p>
            <a:r>
              <a:rPr lang="en-US" sz="3200" dirty="0" smtClean="0"/>
              <a:t>B8.</a:t>
            </a:r>
            <a:r>
              <a:rPr lang="en-US" sz="3200" dirty="0"/>
              <a:t>	</a:t>
            </a:r>
            <a:r>
              <a:rPr lang="en-US" sz="3200" dirty="0" smtClean="0"/>
              <a:t>ASME International Standards Development</a:t>
            </a:r>
            <a:endParaRPr lang="en-US" sz="3200" dirty="0"/>
          </a:p>
        </p:txBody>
      </p:sp>
      <p:sp>
        <p:nvSpPr>
          <p:cNvPr id="6" name="Title 5"/>
          <p:cNvSpPr>
            <a:spLocks noGrp="1"/>
          </p:cNvSpPr>
          <p:nvPr>
            <p:ph type="title"/>
          </p:nvPr>
        </p:nvSpPr>
        <p:spPr>
          <a:xfrm>
            <a:off x="685800" y="2130425"/>
            <a:ext cx="7772400" cy="1870075"/>
          </a:xfrm>
        </p:spPr>
        <p:txBody>
          <a:bodyPr/>
          <a:lstStyle/>
          <a:p>
            <a:r>
              <a:rPr lang="en-US" b="1" dirty="0"/>
              <a:t>Standards and Certification </a:t>
            </a:r>
            <a:r>
              <a:rPr lang="en-US" b="1" dirty="0">
                <a:solidFill>
                  <a:schemeClr val="accent2"/>
                </a:solidFill>
              </a:rPr>
              <a:t>Training</a:t>
            </a:r>
            <a:r>
              <a:rPr lang="en-US" sz="2800" b="1" dirty="0"/>
              <a:t/>
            </a:r>
            <a:br>
              <a:rPr lang="en-US" sz="2800" b="1" dirty="0"/>
            </a:br>
            <a:endParaRPr lang="en-US" sz="2800"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4143783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dirty="0" smtClean="0"/>
              <a:t>II. </a:t>
            </a:r>
            <a:r>
              <a:rPr lang="en-US" dirty="0"/>
              <a:t>INTERNATIONAL PARTICIPATION </a:t>
            </a:r>
            <a:r>
              <a:rPr lang="en-US" dirty="0" smtClean="0"/>
              <a:t>IN </a:t>
            </a:r>
            <a:r>
              <a:rPr lang="en-US" dirty="0"/>
              <a:t>ASME STANDARDS </a:t>
            </a:r>
            <a:r>
              <a:rPr lang="en-US" dirty="0" smtClean="0"/>
              <a:t>DEVELOPMENT PROCESS</a:t>
            </a:r>
            <a:r>
              <a:rPr lang="en-US" dirty="0"/>
              <a:t/>
            </a:r>
            <a:br>
              <a:rPr lang="en-US" dirty="0"/>
            </a:br>
            <a:endParaRPr lang="en-US" dirty="0"/>
          </a:p>
        </p:txBody>
      </p:sp>
      <p:sp>
        <p:nvSpPr>
          <p:cNvPr id="4"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9</a:t>
            </a:fld>
            <a:endParaRPr lang="en-US"/>
          </a:p>
        </p:txBody>
      </p:sp>
    </p:spTree>
    <p:extLst>
      <p:ext uri="{BB962C8B-B14F-4D97-AF65-F5344CB8AC3E}">
        <p14:creationId xmlns:p14="http://schemas.microsoft.com/office/powerpoint/2010/main" val="242918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r>
              <a:rPr lang="en-US" dirty="0"/>
              <a:t>International p</a:t>
            </a:r>
            <a:r>
              <a:rPr lang="en-US" dirty="0" smtClean="0"/>
              <a:t>articipation </a:t>
            </a:r>
            <a:r>
              <a:rPr lang="en-US" dirty="0"/>
              <a:t>e</a:t>
            </a:r>
            <a:r>
              <a:rPr lang="en-US" sz="2800" dirty="0" smtClean="0"/>
              <a:t>nhances </a:t>
            </a:r>
            <a:r>
              <a:rPr lang="en-US" sz="2800" dirty="0"/>
              <a:t>international acceptance and </a:t>
            </a:r>
            <a:r>
              <a:rPr lang="en-US" sz="2800" dirty="0" smtClean="0"/>
              <a:t>use. </a:t>
            </a:r>
          </a:p>
          <a:p>
            <a:r>
              <a:rPr lang="en-US" sz="2800" dirty="0" smtClean="0"/>
              <a:t>Membership is open to all qualified individuals</a:t>
            </a:r>
          </a:p>
          <a:p>
            <a:r>
              <a:rPr lang="en-US" dirty="0" smtClean="0"/>
              <a:t>Additional membership options:</a:t>
            </a:r>
          </a:p>
          <a:p>
            <a:pPr lvl="1"/>
            <a:r>
              <a:rPr lang="en-US" dirty="0" smtClean="0"/>
              <a:t>Delegates</a:t>
            </a:r>
          </a:p>
          <a:p>
            <a:pPr lvl="1"/>
            <a:r>
              <a:rPr lang="en-US" dirty="0"/>
              <a:t>International Working Groups (IWG)</a:t>
            </a:r>
          </a:p>
          <a:p>
            <a:pPr lvl="1"/>
            <a:r>
              <a:rPr lang="en-US" dirty="0" smtClean="0"/>
              <a:t>Interest </a:t>
            </a:r>
            <a:r>
              <a:rPr lang="en-US" dirty="0"/>
              <a:t>Review Groups (IRG)</a:t>
            </a:r>
          </a:p>
          <a:p>
            <a:pPr lvl="1"/>
            <a:endParaRPr lang="en-US" sz="2400" dirty="0" smtClean="0"/>
          </a:p>
          <a:p>
            <a:pPr lvl="1"/>
            <a:endParaRPr lang="en-US" sz="2800"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31746" name="Rectangle 2"/>
          <p:cNvSpPr>
            <a:spLocks noGrp="1" noChangeArrowheads="1"/>
          </p:cNvSpPr>
          <p:nvPr>
            <p:ph type="title"/>
          </p:nvPr>
        </p:nvSpPr>
        <p:spPr/>
        <p:txBody>
          <a:bodyPr/>
          <a:lstStyle/>
          <a:p>
            <a:r>
              <a:rPr lang="en-US" dirty="0" smtClean="0"/>
              <a:t>INTERNATIONAL PARTICIPATION in ASME STANDARDS DEVELOPMENT</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Delegate position on ASME Committees</a:t>
            </a:r>
          </a:p>
          <a:p>
            <a:pPr lvl="1"/>
            <a:r>
              <a:rPr lang="en-US" dirty="0"/>
              <a:t>Represents recognized group of interested parties (e.g., individuals from a jurisdiction, professional society, trade organization, users group)</a:t>
            </a:r>
          </a:p>
          <a:p>
            <a:pPr lvl="1"/>
            <a:r>
              <a:rPr lang="en-US" dirty="0"/>
              <a:t>Represented group reviews/comments on work of committee or submits proposals</a:t>
            </a:r>
          </a:p>
          <a:p>
            <a:pPr lvl="1"/>
            <a:r>
              <a:rPr lang="en-US" dirty="0"/>
              <a:t>Group works in own country, in native language. </a:t>
            </a:r>
          </a:p>
          <a:p>
            <a:pPr lvl="1"/>
            <a:r>
              <a:rPr lang="en-US" dirty="0"/>
              <a:t>Delegate on standards committee has first consideration voting privilege on standards actions.</a:t>
            </a:r>
          </a:p>
          <a:p>
            <a:endParaRPr lang="en-US" dirty="0"/>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Title 4"/>
          <p:cNvSpPr>
            <a:spLocks noGrp="1"/>
          </p:cNvSpPr>
          <p:nvPr>
            <p:ph type="title"/>
          </p:nvPr>
        </p:nvSpPr>
        <p:spPr/>
        <p:txBody>
          <a:bodyPr/>
          <a:lstStyle/>
          <a:p>
            <a:r>
              <a:rPr lang="en-US" dirty="0" smtClean="0"/>
              <a:t>DELEGATES</a:t>
            </a:r>
            <a:endParaRPr lang="en-US" dirty="0"/>
          </a:p>
        </p:txBody>
      </p:sp>
      <p:sp>
        <p:nvSpPr>
          <p:cNvPr id="6" name="Slide Number Placeholder 5"/>
          <p:cNvSpPr>
            <a:spLocks noGrp="1"/>
          </p:cNvSpPr>
          <p:nvPr>
            <p:ph type="sldNum" sz="quarter" idx="11"/>
          </p:nvPr>
        </p:nvSpPr>
        <p:spPr/>
        <p:txBody>
          <a:bodyPr/>
          <a:lstStyle/>
          <a:p>
            <a:fld id="{B25DDA72-34E1-45F5-A193-EF59D9D351C4}" type="slidenum">
              <a:rPr lang="en-US" smtClean="0"/>
              <a:pPr/>
              <a:t>11</a:t>
            </a:fld>
            <a:endParaRPr lang="en-US"/>
          </a:p>
        </p:txBody>
      </p:sp>
    </p:spTree>
    <p:extLst>
      <p:ext uri="{BB962C8B-B14F-4D97-AF65-F5344CB8AC3E}">
        <p14:creationId xmlns:p14="http://schemas.microsoft.com/office/powerpoint/2010/main" val="2814393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708525"/>
          </a:xfrm>
        </p:spPr>
        <p:txBody>
          <a:bodyPr/>
          <a:lstStyle/>
          <a:p>
            <a:r>
              <a:rPr lang="en-US" dirty="0" smtClean="0"/>
              <a:t>Accommodates </a:t>
            </a:r>
            <a:r>
              <a:rPr lang="en-US" dirty="0"/>
              <a:t>participation by members in a common geographic location who would otherwise be unable to meet the attendance expectations of ASME standards </a:t>
            </a:r>
            <a:r>
              <a:rPr lang="en-US" dirty="0" smtClean="0"/>
              <a:t>committees.</a:t>
            </a:r>
          </a:p>
          <a:p>
            <a:r>
              <a:rPr lang="en-US" dirty="0" smtClean="0"/>
              <a:t>IWGs operate as subordinate groups but,</a:t>
            </a:r>
          </a:p>
          <a:p>
            <a:pPr lvl="1"/>
            <a:r>
              <a:rPr lang="en-US" dirty="0" smtClean="0"/>
              <a:t>IWGs </a:t>
            </a:r>
            <a:r>
              <a:rPr lang="en-US" dirty="0"/>
              <a:t>are populated by virtue of a common geographic location </a:t>
            </a:r>
            <a:endParaRPr lang="en-US" dirty="0" smtClean="0"/>
          </a:p>
          <a:p>
            <a:pPr lvl="1">
              <a:spcBef>
                <a:spcPts val="0"/>
              </a:spcBef>
              <a:buFont typeface="Tahoma" panose="020B0604030504040204" pitchFamily="34" charset="0"/>
              <a:buChar char="−"/>
            </a:pPr>
            <a:r>
              <a:rPr lang="en-US" dirty="0" smtClean="0"/>
              <a:t>IWGs </a:t>
            </a:r>
            <a:r>
              <a:rPr lang="en-US" dirty="0"/>
              <a:t>typically conduct all of their meetings outside of the U.S. and </a:t>
            </a:r>
            <a:r>
              <a:rPr lang="en-US" dirty="0" smtClean="0"/>
              <a:t>Canada.</a:t>
            </a:r>
          </a:p>
          <a:p>
            <a:pPr lvl="1">
              <a:spcBef>
                <a:spcPts val="0"/>
              </a:spcBef>
              <a:buFont typeface="Tahoma" panose="020B0604030504040204" pitchFamily="34" charset="0"/>
              <a:buChar char="−"/>
            </a:pPr>
            <a:r>
              <a:rPr lang="en-US" dirty="0" smtClean="0"/>
              <a:t>IWGs </a:t>
            </a:r>
            <a:r>
              <a:rPr lang="en-US" dirty="0"/>
              <a:t>may choose to conduct their meetings in a language other than English.</a:t>
            </a:r>
          </a:p>
          <a:p>
            <a:endParaRPr lang="en-US" dirty="0"/>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Title 4"/>
          <p:cNvSpPr>
            <a:spLocks noGrp="1"/>
          </p:cNvSpPr>
          <p:nvPr>
            <p:ph type="title"/>
          </p:nvPr>
        </p:nvSpPr>
        <p:spPr/>
        <p:txBody>
          <a:bodyPr/>
          <a:lstStyle/>
          <a:p>
            <a:r>
              <a:rPr lang="en-US" dirty="0" smtClean="0"/>
              <a:t>INTERNATIONAL WORKING GROUPS (IWGs)</a:t>
            </a:r>
            <a:endParaRPr lang="en-US" dirty="0"/>
          </a:p>
        </p:txBody>
      </p:sp>
      <p:sp>
        <p:nvSpPr>
          <p:cNvPr id="6" name="Slide Number Placeholder 5"/>
          <p:cNvSpPr>
            <a:spLocks noGrp="1"/>
          </p:cNvSpPr>
          <p:nvPr>
            <p:ph type="sldNum" sz="quarter" idx="11"/>
          </p:nvPr>
        </p:nvSpPr>
        <p:spPr/>
        <p:txBody>
          <a:bodyPr/>
          <a:lstStyle/>
          <a:p>
            <a:fld id="{B25DDA72-34E1-45F5-A193-EF59D9D351C4}" type="slidenum">
              <a:rPr lang="en-US" smtClean="0"/>
              <a:pPr/>
              <a:t>12</a:t>
            </a:fld>
            <a:endParaRPr lang="en-US"/>
          </a:p>
        </p:txBody>
      </p:sp>
    </p:spTree>
    <p:extLst>
      <p:ext uri="{BB962C8B-B14F-4D97-AF65-F5344CB8AC3E}">
        <p14:creationId xmlns:p14="http://schemas.microsoft.com/office/powerpoint/2010/main" val="2503442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708525"/>
          </a:xfrm>
        </p:spPr>
        <p:txBody>
          <a:bodyPr/>
          <a:lstStyle/>
          <a:p>
            <a:r>
              <a:rPr lang="en-US" dirty="0"/>
              <a:t>IWGs provide additional subordinate technical resources to standards </a:t>
            </a:r>
            <a:r>
              <a:rPr lang="en-US" dirty="0" smtClean="0"/>
              <a:t>committees.</a:t>
            </a:r>
            <a:endParaRPr lang="en-US" dirty="0"/>
          </a:p>
          <a:p>
            <a:r>
              <a:rPr lang="en-US" dirty="0" smtClean="0"/>
              <a:t>Offers global stakeholders a forum </a:t>
            </a:r>
            <a:r>
              <a:rPr lang="en-US" dirty="0"/>
              <a:t>to </a:t>
            </a:r>
            <a:r>
              <a:rPr lang="en-US" dirty="0" smtClean="0"/>
              <a:t>discuss </a:t>
            </a:r>
            <a:r>
              <a:rPr lang="en-US" dirty="0"/>
              <a:t>ASME standards issues and </a:t>
            </a:r>
            <a:r>
              <a:rPr lang="en-US" dirty="0" smtClean="0"/>
              <a:t>experiences.</a:t>
            </a:r>
          </a:p>
          <a:p>
            <a:r>
              <a:rPr lang="en-US" dirty="0" smtClean="0"/>
              <a:t>Active participation by IWGs will help to improve </a:t>
            </a:r>
            <a:r>
              <a:rPr lang="en-US" dirty="0"/>
              <a:t>the usability and acceptance of the ASME standards around the </a:t>
            </a:r>
            <a:r>
              <a:rPr lang="en-US" dirty="0" smtClean="0"/>
              <a:t>world.</a:t>
            </a:r>
            <a:endParaRPr lang="en-US" dirty="0"/>
          </a:p>
          <a:p>
            <a:r>
              <a:rPr lang="en-US" dirty="0" smtClean="0"/>
              <a:t>Participation </a:t>
            </a:r>
            <a:r>
              <a:rPr lang="en-US" dirty="0"/>
              <a:t>may strengthen IWG members’ individual and collective understanding of ASME standards </a:t>
            </a:r>
            <a:r>
              <a:rPr lang="en-US" dirty="0" smtClean="0"/>
              <a:t>requirements.</a:t>
            </a:r>
            <a:endParaRPr lang="en-US" dirty="0"/>
          </a:p>
          <a:p>
            <a:endParaRPr lang="en-US" dirty="0"/>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Title 4"/>
          <p:cNvSpPr>
            <a:spLocks noGrp="1"/>
          </p:cNvSpPr>
          <p:nvPr>
            <p:ph type="title"/>
          </p:nvPr>
        </p:nvSpPr>
        <p:spPr/>
        <p:txBody>
          <a:bodyPr/>
          <a:lstStyle/>
          <a:p>
            <a:r>
              <a:rPr lang="en-US" dirty="0" smtClean="0"/>
              <a:t>BENEFITS OF IWGs</a:t>
            </a:r>
            <a:endParaRPr lang="en-US" dirty="0"/>
          </a:p>
        </p:txBody>
      </p:sp>
      <p:sp>
        <p:nvSpPr>
          <p:cNvPr id="6" name="Slide Number Placeholder 5"/>
          <p:cNvSpPr>
            <a:spLocks noGrp="1"/>
          </p:cNvSpPr>
          <p:nvPr>
            <p:ph type="sldNum" sz="quarter" idx="11"/>
          </p:nvPr>
        </p:nvSpPr>
        <p:spPr/>
        <p:txBody>
          <a:bodyPr/>
          <a:lstStyle/>
          <a:p>
            <a:fld id="{B25DDA72-34E1-45F5-A193-EF59D9D351C4}" type="slidenum">
              <a:rPr lang="en-US" smtClean="0"/>
              <a:pPr/>
              <a:t>13</a:t>
            </a:fld>
            <a:endParaRPr lang="en-US"/>
          </a:p>
        </p:txBody>
      </p:sp>
    </p:spTree>
    <p:extLst>
      <p:ext uri="{BB962C8B-B14F-4D97-AF65-F5344CB8AC3E}">
        <p14:creationId xmlns:p14="http://schemas.microsoft.com/office/powerpoint/2010/main" val="287560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IWG </a:t>
            </a:r>
            <a:r>
              <a:rPr lang="en-US" dirty="0" smtClean="0"/>
              <a:t>MEMBERHIP</a:t>
            </a:r>
            <a:endParaRPr lang="en-US" dirty="0"/>
          </a:p>
        </p:txBody>
      </p:sp>
      <p:sp>
        <p:nvSpPr>
          <p:cNvPr id="3" name="Content Placeholder 2"/>
          <p:cNvSpPr>
            <a:spLocks noGrp="1"/>
          </p:cNvSpPr>
          <p:nvPr>
            <p:ph idx="1"/>
          </p:nvPr>
        </p:nvSpPr>
        <p:spPr>
          <a:xfrm>
            <a:off x="457200" y="1143000"/>
            <a:ext cx="8382000" cy="4648201"/>
          </a:xfrm>
        </p:spPr>
        <p:txBody>
          <a:bodyPr>
            <a:noAutofit/>
          </a:bodyPr>
          <a:lstStyle/>
          <a:p>
            <a:pPr>
              <a:spcBef>
                <a:spcPts val="0"/>
              </a:spcBef>
            </a:pPr>
            <a:r>
              <a:rPr lang="en-US" sz="2800" dirty="0" smtClean="0"/>
              <a:t>All </a:t>
            </a:r>
            <a:r>
              <a:rPr lang="en-US" sz="2800" dirty="0"/>
              <a:t>typical </a:t>
            </a:r>
            <a:r>
              <a:rPr lang="en-US" sz="2800" dirty="0" smtClean="0"/>
              <a:t>privileges </a:t>
            </a:r>
            <a:r>
              <a:rPr lang="en-US" sz="2800" dirty="0"/>
              <a:t>and benefits of </a:t>
            </a:r>
            <a:r>
              <a:rPr lang="en-US" sz="2800" dirty="0" smtClean="0"/>
              <a:t>participation as a standards committee subordinate group.</a:t>
            </a:r>
          </a:p>
          <a:p>
            <a:pPr marL="0" indent="0">
              <a:spcBef>
                <a:spcPts val="0"/>
              </a:spcBef>
              <a:buNone/>
            </a:pPr>
            <a:endParaRPr lang="en-US" sz="1000" dirty="0" smtClean="0"/>
          </a:p>
          <a:p>
            <a:pPr lvl="1">
              <a:spcBef>
                <a:spcPts val="0"/>
              </a:spcBef>
            </a:pPr>
            <a:r>
              <a:rPr lang="en-US" sz="2400" dirty="0" smtClean="0"/>
              <a:t>CS-Connect accounts and member access.</a:t>
            </a:r>
          </a:p>
          <a:p>
            <a:pPr marL="0" indent="0">
              <a:spcBef>
                <a:spcPts val="0"/>
              </a:spcBef>
              <a:buNone/>
            </a:pPr>
            <a:endParaRPr lang="en-US" sz="1000" dirty="0"/>
          </a:p>
          <a:p>
            <a:pPr lvl="1">
              <a:spcBef>
                <a:spcPts val="0"/>
              </a:spcBef>
            </a:pPr>
            <a:r>
              <a:rPr lang="en-US" sz="2400" dirty="0"/>
              <a:t>Vote on IWG </a:t>
            </a:r>
            <a:r>
              <a:rPr lang="en-US" sz="2400" dirty="0" smtClean="0"/>
              <a:t>proposals </a:t>
            </a:r>
            <a:r>
              <a:rPr lang="en-US" sz="2400" dirty="0"/>
              <a:t>and administrative </a:t>
            </a:r>
            <a:r>
              <a:rPr lang="en-US" sz="2400" dirty="0" smtClean="0"/>
              <a:t>matters.</a:t>
            </a:r>
          </a:p>
          <a:p>
            <a:pPr marL="0" indent="0">
              <a:spcBef>
                <a:spcPts val="0"/>
              </a:spcBef>
              <a:buNone/>
            </a:pPr>
            <a:endParaRPr lang="en-US" sz="1000" dirty="0"/>
          </a:p>
          <a:p>
            <a:pPr lvl="1">
              <a:spcBef>
                <a:spcPts val="0"/>
              </a:spcBef>
            </a:pPr>
            <a:r>
              <a:rPr lang="en-US" sz="2400" dirty="0" smtClean="0"/>
              <a:t>Opportunity to provide comments </a:t>
            </a:r>
            <a:r>
              <a:rPr lang="en-US" sz="2400" dirty="0"/>
              <a:t>when the IWG is included in </a:t>
            </a:r>
            <a:r>
              <a:rPr lang="en-US" sz="2400" dirty="0" smtClean="0"/>
              <a:t>“Review </a:t>
            </a:r>
            <a:r>
              <a:rPr lang="en-US" sz="2400" dirty="0"/>
              <a:t>&amp; </a:t>
            </a:r>
            <a:r>
              <a:rPr lang="en-US" sz="2400" dirty="0" smtClean="0"/>
              <a:t>Comment” distributions.</a:t>
            </a:r>
            <a:endParaRPr lang="en-US" sz="2400"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Slide Number Placeholder 4"/>
          <p:cNvSpPr>
            <a:spLocks noGrp="1"/>
          </p:cNvSpPr>
          <p:nvPr>
            <p:ph type="sldNum" sz="quarter" idx="11"/>
          </p:nvPr>
        </p:nvSpPr>
        <p:spPr/>
        <p:txBody>
          <a:bodyPr/>
          <a:lstStyle/>
          <a:p>
            <a:fld id="{B25DDA72-34E1-45F5-A193-EF59D9D351C4}" type="slidenum">
              <a:rPr lang="en-US" smtClean="0"/>
              <a:pPr/>
              <a:t>14</a:t>
            </a:fld>
            <a:endParaRPr lang="en-US"/>
          </a:p>
        </p:txBody>
      </p:sp>
    </p:spTree>
    <p:extLst>
      <p:ext uri="{BB962C8B-B14F-4D97-AF65-F5344CB8AC3E}">
        <p14:creationId xmlns:p14="http://schemas.microsoft.com/office/powerpoint/2010/main" val="4216162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57200" y="1417638"/>
            <a:ext cx="8305800" cy="5135562"/>
          </a:xfrm>
        </p:spPr>
        <p:txBody>
          <a:bodyPr/>
          <a:lstStyle/>
          <a:p>
            <a:pPr>
              <a:spcBef>
                <a:spcPts val="0"/>
              </a:spcBef>
            </a:pPr>
            <a:r>
              <a:rPr lang="en-US" dirty="0" smtClean="0"/>
              <a:t>Subordinate group under the standards committee</a:t>
            </a:r>
          </a:p>
          <a:p>
            <a:pPr>
              <a:spcBef>
                <a:spcPts val="0"/>
              </a:spcBef>
            </a:pPr>
            <a:endParaRPr lang="en-US" dirty="0"/>
          </a:p>
          <a:p>
            <a:pPr>
              <a:spcBef>
                <a:spcPts val="0"/>
              </a:spcBef>
            </a:pPr>
            <a:r>
              <a:rPr lang="en-US" dirty="0" smtClean="0"/>
              <a:t>All </a:t>
            </a:r>
            <a:r>
              <a:rPr lang="en-US" dirty="0"/>
              <a:t>typical privileges and benefits of participation as a standards committee subordinate group.</a:t>
            </a:r>
          </a:p>
          <a:p>
            <a:pPr marL="0" indent="0">
              <a:spcBef>
                <a:spcPts val="0"/>
              </a:spcBef>
              <a:buNone/>
            </a:pPr>
            <a:endParaRPr lang="en-US" sz="1000" dirty="0"/>
          </a:p>
          <a:p>
            <a:pPr lvl="1">
              <a:spcBef>
                <a:spcPts val="0"/>
              </a:spcBef>
            </a:pPr>
            <a:r>
              <a:rPr lang="en-US" dirty="0"/>
              <a:t>CS-Connect accounts and </a:t>
            </a:r>
            <a:r>
              <a:rPr lang="en-US" dirty="0" smtClean="0"/>
              <a:t>member </a:t>
            </a:r>
            <a:r>
              <a:rPr lang="en-US" dirty="0"/>
              <a:t>access.</a:t>
            </a:r>
          </a:p>
          <a:p>
            <a:pPr marL="0" indent="0">
              <a:spcBef>
                <a:spcPts val="0"/>
              </a:spcBef>
              <a:buNone/>
            </a:pPr>
            <a:endParaRPr lang="en-US" sz="1000" dirty="0"/>
          </a:p>
          <a:p>
            <a:pPr marL="0" indent="0">
              <a:spcBef>
                <a:spcPts val="0"/>
              </a:spcBef>
              <a:buNone/>
            </a:pPr>
            <a:endParaRPr lang="en-US" sz="1000" dirty="0"/>
          </a:p>
          <a:p>
            <a:pPr lvl="1">
              <a:spcBef>
                <a:spcPts val="0"/>
              </a:spcBef>
            </a:pPr>
            <a:r>
              <a:rPr lang="en-US" dirty="0"/>
              <a:t>Opportunity to provide comments </a:t>
            </a:r>
            <a:r>
              <a:rPr lang="en-US" dirty="0" smtClean="0"/>
              <a:t>on first consideration standards committee ballots when included </a:t>
            </a:r>
            <a:r>
              <a:rPr lang="en-US" dirty="0"/>
              <a:t>in “Review &amp; Comment” distributions</a:t>
            </a:r>
            <a:r>
              <a:rPr lang="en-US" dirty="0" smtClean="0"/>
              <a:t>.</a:t>
            </a:r>
            <a:endParaRPr lang="en-US"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126978" name="Rectangle 2"/>
          <p:cNvSpPr>
            <a:spLocks noGrp="1" noChangeArrowheads="1"/>
          </p:cNvSpPr>
          <p:nvPr>
            <p:ph type="title"/>
          </p:nvPr>
        </p:nvSpPr>
        <p:spPr/>
        <p:txBody>
          <a:bodyPr/>
          <a:lstStyle/>
          <a:p>
            <a:r>
              <a:rPr lang="en-US" dirty="0" smtClean="0"/>
              <a:t>INTEREST/INTERNATIONAL</a:t>
            </a:r>
            <a:br>
              <a:rPr lang="en-US" dirty="0" smtClean="0"/>
            </a:br>
            <a:r>
              <a:rPr lang="en-US" dirty="0" smtClean="0"/>
              <a:t> REVIEW GROUPS</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124200"/>
            <a:ext cx="8001000" cy="762000"/>
          </a:xfrm>
        </p:spPr>
        <p:txBody>
          <a:bodyPr/>
          <a:lstStyle/>
          <a:p>
            <a:r>
              <a:rPr lang="en-US" dirty="0" smtClean="0"/>
              <a:t>III. Other Methods of Developing </a:t>
            </a:r>
            <a:r>
              <a:rPr lang="en-US" dirty="0"/>
              <a:t>ASME International </a:t>
            </a:r>
            <a:r>
              <a:rPr lang="en-US" dirty="0" smtClean="0"/>
              <a:t>Standards</a:t>
            </a:r>
            <a:endParaRPr lang="en-US" dirty="0"/>
          </a:p>
        </p:txBody>
      </p:sp>
      <p:sp>
        <p:nvSpPr>
          <p:cNvPr id="4"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48131"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dirty="0"/>
              <a:t>Normative References to ASME Standards </a:t>
            </a:r>
            <a:endParaRPr lang="en-US" dirty="0" smtClean="0"/>
          </a:p>
          <a:p>
            <a:r>
              <a:rPr lang="en-US" dirty="0" smtClean="0"/>
              <a:t>Joint </a:t>
            </a:r>
            <a:r>
              <a:rPr lang="en-US" dirty="0"/>
              <a:t>Development of ASME </a:t>
            </a:r>
            <a:r>
              <a:rPr lang="en-US" dirty="0" smtClean="0"/>
              <a:t>Standards</a:t>
            </a:r>
          </a:p>
          <a:p>
            <a:r>
              <a:rPr lang="en-US" dirty="0" smtClean="0"/>
              <a:t>U.S</a:t>
            </a:r>
            <a:r>
              <a:rPr lang="en-US" dirty="0"/>
              <a:t>. National Adoption of ISO Standards</a:t>
            </a:r>
          </a:p>
          <a:p>
            <a:endParaRPr lang="en-US" sz="2000"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35842" name="Rectangle 2"/>
          <p:cNvSpPr>
            <a:spLocks noGrp="1" noChangeArrowheads="1"/>
          </p:cNvSpPr>
          <p:nvPr>
            <p:ph type="title"/>
          </p:nvPr>
        </p:nvSpPr>
        <p:spPr/>
        <p:txBody>
          <a:bodyPr/>
          <a:lstStyle/>
          <a:p>
            <a:r>
              <a:rPr lang="en-US" dirty="0" smtClean="0"/>
              <a:t>ASME International Standards</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17</a:t>
            </a:fld>
            <a:endParaRPr lang="en-US"/>
          </a:p>
        </p:txBody>
      </p:sp>
    </p:spTree>
    <p:extLst>
      <p:ext uri="{BB962C8B-B14F-4D97-AF65-F5344CB8AC3E}">
        <p14:creationId xmlns:p14="http://schemas.microsoft.com/office/powerpoint/2010/main" val="30644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sz="2000" dirty="0"/>
              <a:t>Approach</a:t>
            </a:r>
          </a:p>
          <a:p>
            <a:pPr lvl="1"/>
            <a:r>
              <a:rPr lang="en-US" sz="2000" dirty="0"/>
              <a:t>Incorporate normative reference to ASME Standard in </a:t>
            </a:r>
            <a:r>
              <a:rPr lang="en-US" sz="2000" dirty="0" smtClean="0"/>
              <a:t>other Standards Development Organization (SDO) Standards</a:t>
            </a:r>
            <a:r>
              <a:rPr lang="en-US" sz="2000" dirty="0"/>
              <a:t/>
            </a:r>
            <a:br>
              <a:rPr lang="en-US" sz="2000" dirty="0"/>
            </a:br>
            <a:endParaRPr lang="en-US" sz="2000" dirty="0"/>
          </a:p>
          <a:p>
            <a:r>
              <a:rPr lang="en-US" sz="2000" dirty="0"/>
              <a:t>Example</a:t>
            </a:r>
          </a:p>
          <a:p>
            <a:pPr lvl="1"/>
            <a:r>
              <a:rPr lang="en-US" sz="2000" dirty="0"/>
              <a:t>B31.3 Process Piping Code referenced in </a:t>
            </a:r>
            <a:br>
              <a:rPr lang="en-US" sz="2000" dirty="0"/>
            </a:br>
            <a:r>
              <a:rPr lang="en-US" sz="2000" dirty="0"/>
              <a:t>ISO 15649:2001, Petroleum and natural gas industries – Piping</a:t>
            </a:r>
            <a:br>
              <a:rPr lang="en-US" sz="2000" dirty="0"/>
            </a:br>
            <a:endParaRPr lang="en-US" sz="2000" dirty="0"/>
          </a:p>
          <a:p>
            <a:r>
              <a:rPr lang="en-US" sz="2000" dirty="0"/>
              <a:t>Advantages</a:t>
            </a:r>
          </a:p>
          <a:p>
            <a:pPr lvl="1"/>
            <a:r>
              <a:rPr lang="en-US" sz="2000" dirty="0"/>
              <a:t>Maintain control of technical content</a:t>
            </a:r>
          </a:p>
          <a:p>
            <a:pPr lvl="1"/>
            <a:r>
              <a:rPr lang="en-US" sz="2000" dirty="0"/>
              <a:t>No need to exert the sometimes extensive effort in creating new standard</a:t>
            </a:r>
          </a:p>
          <a:p>
            <a:pPr lvl="1"/>
            <a:r>
              <a:rPr lang="en-US" sz="2000" dirty="0"/>
              <a:t>Users can continue to use familiar requirements</a:t>
            </a: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35842" name="Rectangle 2"/>
          <p:cNvSpPr>
            <a:spLocks noGrp="1" noChangeArrowheads="1"/>
          </p:cNvSpPr>
          <p:nvPr>
            <p:ph type="title"/>
          </p:nvPr>
        </p:nvSpPr>
        <p:spPr/>
        <p:txBody>
          <a:bodyPr/>
          <a:lstStyle/>
          <a:p>
            <a:r>
              <a:rPr lang="en-US" dirty="0" smtClean="0"/>
              <a:t>NORMATIVE </a:t>
            </a:r>
            <a:r>
              <a:rPr lang="en-US" dirty="0"/>
              <a:t>REFERENCES TO ASME DOCUMENTS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027381" y="1219200"/>
            <a:ext cx="7659419" cy="4906963"/>
          </a:xfrm>
        </p:spPr>
        <p:txBody>
          <a:bodyPr/>
          <a:lstStyle/>
          <a:p>
            <a:pPr marL="274320" indent="-569913">
              <a:spcBef>
                <a:spcPts val="30"/>
              </a:spcBef>
              <a:buNone/>
              <a:tabLst>
                <a:tab pos="569913" algn="l"/>
              </a:tabLst>
            </a:pPr>
            <a:r>
              <a:rPr lang="en-US" sz="2000" dirty="0" smtClean="0"/>
              <a:t>B1. 	ASME </a:t>
            </a:r>
            <a:r>
              <a:rPr lang="en-US" sz="2000" dirty="0"/>
              <a:t>Organizational Structure</a:t>
            </a:r>
          </a:p>
          <a:p>
            <a:pPr marL="274320" indent="-569913">
              <a:spcBef>
                <a:spcPts val="30"/>
              </a:spcBef>
              <a:buNone/>
              <a:tabLst>
                <a:tab pos="569913" algn="l"/>
              </a:tabLst>
            </a:pPr>
            <a:r>
              <a:rPr lang="en-US" sz="2000" dirty="0" smtClean="0"/>
              <a:t>B2. 	Standards </a:t>
            </a:r>
            <a:r>
              <a:rPr lang="en-US" sz="2000" dirty="0"/>
              <a:t>Development: Staff and Volunteer Roles </a:t>
            </a:r>
            <a:r>
              <a:rPr lang="en-US" sz="2000" dirty="0" smtClean="0"/>
              <a:t>and 	Responsibilities</a:t>
            </a:r>
            <a:endParaRPr lang="en-US" sz="2000" dirty="0"/>
          </a:p>
          <a:p>
            <a:pPr marL="274320" indent="-569913">
              <a:spcBef>
                <a:spcPts val="30"/>
              </a:spcBef>
              <a:buNone/>
              <a:tabLst>
                <a:tab pos="569913" algn="l"/>
              </a:tabLst>
            </a:pPr>
            <a:r>
              <a:rPr lang="en-US" sz="2000" dirty="0"/>
              <a:t>B3.	Conformity Assessment: Staff and Volunteer Roles and </a:t>
            </a:r>
            <a:r>
              <a:rPr lang="en-US" sz="2000" dirty="0" smtClean="0"/>
              <a:t>	Responsibilities</a:t>
            </a:r>
            <a:endParaRPr lang="en-US" sz="2000" dirty="0"/>
          </a:p>
          <a:p>
            <a:pPr marL="274320" indent="-569913">
              <a:spcBef>
                <a:spcPts val="30"/>
              </a:spcBef>
              <a:buNone/>
              <a:tabLst>
                <a:tab pos="569913" algn="l"/>
              </a:tabLst>
            </a:pPr>
            <a:r>
              <a:rPr lang="en-US" sz="2000" dirty="0"/>
              <a:t>B4.	Initiating and Terminating Standards Projects</a:t>
            </a:r>
          </a:p>
          <a:p>
            <a:pPr marL="274320" indent="-569913">
              <a:spcBef>
                <a:spcPts val="30"/>
              </a:spcBef>
              <a:buNone/>
              <a:tabLst>
                <a:tab pos="569913" algn="l"/>
              </a:tabLst>
            </a:pPr>
            <a:r>
              <a:rPr lang="en-US" sz="2000" dirty="0"/>
              <a:t>B5.	Consensus Process for Standards </a:t>
            </a:r>
            <a:r>
              <a:rPr lang="en-US" sz="2000" dirty="0" smtClean="0"/>
              <a:t>Development</a:t>
            </a:r>
          </a:p>
          <a:p>
            <a:pPr marL="274320" indent="-569913">
              <a:spcBef>
                <a:spcPts val="30"/>
              </a:spcBef>
              <a:buNone/>
              <a:tabLst>
                <a:tab pos="569913" algn="l"/>
              </a:tabLst>
            </a:pPr>
            <a:r>
              <a:rPr lang="en-US" sz="2000" dirty="0"/>
              <a:t>	</a:t>
            </a:r>
            <a:r>
              <a:rPr lang="en-US" sz="2000" dirty="0" smtClean="0"/>
              <a:t>	B5a. Project Management</a:t>
            </a:r>
            <a:endParaRPr lang="en-US" sz="2000" dirty="0"/>
          </a:p>
          <a:p>
            <a:pPr marL="274320" indent="-569913">
              <a:spcBef>
                <a:spcPts val="30"/>
              </a:spcBef>
              <a:buNone/>
              <a:tabLst>
                <a:tab pos="569913" algn="l"/>
              </a:tabLst>
            </a:pPr>
            <a:r>
              <a:rPr lang="en-US" sz="2000" dirty="0"/>
              <a:t>B6.	The Basics of Parliamentary Procedure</a:t>
            </a:r>
          </a:p>
          <a:p>
            <a:pPr marL="274320" indent="-569913">
              <a:spcBef>
                <a:spcPts val="30"/>
              </a:spcBef>
              <a:buNone/>
              <a:tabLst>
                <a:tab pos="569913" algn="l"/>
              </a:tabLst>
            </a:pPr>
            <a:r>
              <a:rPr lang="en-US" sz="2000" dirty="0"/>
              <a:t>B7.	The Appeals Process</a:t>
            </a:r>
          </a:p>
          <a:p>
            <a:pPr marL="274320" indent="-569913">
              <a:spcBef>
                <a:spcPts val="30"/>
              </a:spcBef>
              <a:buNone/>
              <a:tabLst>
                <a:tab pos="569913" algn="l"/>
              </a:tabLst>
            </a:pPr>
            <a:r>
              <a:rPr lang="en-US" sz="2000" b="1" dirty="0"/>
              <a:t>B8.	International Standards </a:t>
            </a:r>
            <a:r>
              <a:rPr lang="en-US" sz="2000" b="1" dirty="0" smtClean="0"/>
              <a:t>Development</a:t>
            </a:r>
          </a:p>
          <a:p>
            <a:pPr marL="569913" indent="-569913">
              <a:spcBef>
                <a:spcPts val="30"/>
              </a:spcBef>
              <a:buNone/>
              <a:tabLst>
                <a:tab pos="569913" algn="l"/>
              </a:tabLst>
            </a:pPr>
            <a:r>
              <a:rPr lang="en-US" sz="2000" b="1" dirty="0"/>
              <a:t>	</a:t>
            </a:r>
            <a:r>
              <a:rPr lang="en-US" sz="2000" dirty="0" smtClean="0"/>
              <a:t>B8a. US TAG to ISO Standards Development </a:t>
            </a:r>
            <a:endParaRPr lang="en-US" sz="2000" dirty="0"/>
          </a:p>
          <a:p>
            <a:pPr marL="274320" indent="-569913">
              <a:spcBef>
                <a:spcPts val="30"/>
              </a:spcBef>
              <a:buNone/>
              <a:tabLst>
                <a:tab pos="569913" algn="l"/>
              </a:tabLst>
            </a:pPr>
            <a:r>
              <a:rPr lang="en-US" sz="2000" dirty="0"/>
              <a:t>B9.	ASME Conformity Assessment Programs</a:t>
            </a:r>
          </a:p>
          <a:p>
            <a:pPr marL="274320" indent="-569913">
              <a:spcBef>
                <a:spcPts val="30"/>
              </a:spcBef>
              <a:buNone/>
              <a:tabLst>
                <a:tab pos="569913" algn="l"/>
              </a:tabLst>
            </a:pPr>
            <a:r>
              <a:rPr lang="en-US" sz="2000" dirty="0"/>
              <a:t>B10.	Performance Based Standards</a:t>
            </a:r>
          </a:p>
          <a:p>
            <a:pPr marL="274320" indent="-569913">
              <a:spcBef>
                <a:spcPts val="30"/>
              </a:spcBef>
              <a:buNone/>
              <a:tabLst>
                <a:tab pos="569913" algn="l"/>
              </a:tabLst>
            </a:pPr>
            <a:r>
              <a:rPr lang="en-US" sz="2000" dirty="0"/>
              <a:t>B11. </a:t>
            </a:r>
            <a:r>
              <a:rPr lang="en-US" sz="2000" dirty="0" smtClean="0"/>
              <a:t>Standards Inquiries, Interpretations </a:t>
            </a:r>
            <a:r>
              <a:rPr lang="en-US" sz="2000" dirty="0"/>
              <a:t>and </a:t>
            </a:r>
            <a:r>
              <a:rPr lang="en-US" sz="2000" dirty="0" smtClean="0"/>
              <a:t>Cases</a:t>
            </a:r>
            <a:endParaRPr lang="en-US" sz="2000" dirty="0"/>
          </a:p>
        </p:txBody>
      </p:sp>
      <p:sp>
        <p:nvSpPr>
          <p:cNvPr id="8" name="Footer Placeholder 3"/>
          <p:cNvSpPr>
            <a:spLocks noGrp="1"/>
          </p:cNvSpPr>
          <p:nvPr>
            <p:ph type="ftr" sz="quarter" idx="10"/>
          </p:nvPr>
        </p:nvSpPr>
        <p:spPr/>
        <p:txBody>
          <a:bodyPr/>
          <a:lstStyle/>
          <a:p>
            <a:pPr algn="ctr"/>
            <a:r>
              <a:rPr lang="en-US" smtClean="0"/>
              <a:t>ASME S&amp;C Training Module B8 ASME International Standards Development</a:t>
            </a:r>
            <a:endParaRPr lang="en-US" dirty="0"/>
          </a:p>
        </p:txBody>
      </p:sp>
      <p:sp>
        <p:nvSpPr>
          <p:cNvPr id="6" name="Title 5"/>
          <p:cNvSpPr>
            <a:spLocks noGrp="1"/>
          </p:cNvSpPr>
          <p:nvPr>
            <p:ph type="title"/>
          </p:nvPr>
        </p:nvSpPr>
        <p:spPr/>
        <p:txBody>
          <a:bodyPr/>
          <a:lstStyle/>
          <a:p>
            <a:r>
              <a:rPr lang="en-US" dirty="0" smtClean="0"/>
              <a:t>Module B Course Outline</a:t>
            </a:r>
            <a:endParaRPr lang="en-US" dirty="0"/>
          </a:p>
        </p:txBody>
      </p:sp>
      <p:grpSp>
        <p:nvGrpSpPr>
          <p:cNvPr id="10" name="Group 4"/>
          <p:cNvGrpSpPr>
            <a:grpSpLocks/>
          </p:cNvGrpSpPr>
          <p:nvPr/>
        </p:nvGrpSpPr>
        <p:grpSpPr bwMode="auto">
          <a:xfrm>
            <a:off x="355604" y="4114800"/>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 name="Slide Number Placeholder 1"/>
          <p:cNvSpPr>
            <a:spLocks noGrp="1"/>
          </p:cNvSpPr>
          <p:nvPr>
            <p:ph type="sldNum" sz="quarter" idx="11"/>
          </p:nvPr>
        </p:nvSpPr>
        <p:spPr/>
        <p:txBody>
          <a:bodyPr/>
          <a:lstStyle/>
          <a:p>
            <a:fld id="{B25DDA72-34E1-45F5-A193-EF59D9D351C4}" type="slidenum">
              <a:rPr lang="en-US" smtClean="0"/>
              <a:pPr/>
              <a:t>1</a:t>
            </a:fld>
            <a:endParaRPr lang="en-US"/>
          </a:p>
        </p:txBody>
      </p:sp>
    </p:spTree>
    <p:extLst>
      <p:ext uri="{BB962C8B-B14F-4D97-AF65-F5344CB8AC3E}">
        <p14:creationId xmlns:p14="http://schemas.microsoft.com/office/powerpoint/2010/main" val="224485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143000"/>
            <a:ext cx="8191500" cy="5334000"/>
          </a:xfrm>
        </p:spPr>
        <p:txBody>
          <a:bodyPr/>
          <a:lstStyle/>
          <a:p>
            <a:r>
              <a:rPr lang="en-US" sz="2000" dirty="0"/>
              <a:t>Rationale </a:t>
            </a:r>
          </a:p>
          <a:p>
            <a:pPr lvl="1"/>
            <a:r>
              <a:rPr lang="en-US" sz="2000" dirty="0"/>
              <a:t>Make the ASME standard </a:t>
            </a:r>
            <a:r>
              <a:rPr lang="en-US" sz="2000" dirty="0" smtClean="0"/>
              <a:t>more internationally recognized</a:t>
            </a:r>
            <a:endParaRPr lang="en-US" sz="2000" dirty="0"/>
          </a:p>
          <a:p>
            <a:r>
              <a:rPr lang="en-US" sz="2000" dirty="0" smtClean="0"/>
              <a:t>Requirements </a:t>
            </a:r>
          </a:p>
          <a:p>
            <a:pPr lvl="1"/>
            <a:r>
              <a:rPr lang="en-US" sz="2000" dirty="0" smtClean="0"/>
              <a:t>Obtain </a:t>
            </a:r>
            <a:r>
              <a:rPr lang="en-US" sz="2000" dirty="0"/>
              <a:t>approval </a:t>
            </a:r>
            <a:r>
              <a:rPr lang="en-US" sz="2000" dirty="0" smtClean="0"/>
              <a:t>from</a:t>
            </a:r>
            <a:endParaRPr lang="en-US" sz="2000" dirty="0"/>
          </a:p>
          <a:p>
            <a:pPr lvl="2">
              <a:spcBef>
                <a:spcPct val="0"/>
              </a:spcBef>
            </a:pPr>
            <a:r>
              <a:rPr lang="en-US" sz="2000" dirty="0"/>
              <a:t>Consensus </a:t>
            </a:r>
            <a:r>
              <a:rPr lang="en-US" sz="2000" dirty="0" smtClean="0"/>
              <a:t>Committee</a:t>
            </a:r>
            <a:endParaRPr lang="en-US" sz="2000" dirty="0"/>
          </a:p>
          <a:p>
            <a:pPr lvl="2">
              <a:spcBef>
                <a:spcPct val="0"/>
              </a:spcBef>
            </a:pPr>
            <a:r>
              <a:rPr lang="en-US" dirty="0" smtClean="0"/>
              <a:t>Supervisory</a:t>
            </a:r>
            <a:r>
              <a:rPr lang="en-US" sz="2000" dirty="0" smtClean="0"/>
              <a:t> </a:t>
            </a:r>
            <a:r>
              <a:rPr lang="en-US" sz="2000" dirty="0"/>
              <a:t>Board  </a:t>
            </a:r>
          </a:p>
          <a:p>
            <a:pPr lvl="2">
              <a:spcBef>
                <a:spcPct val="0"/>
              </a:spcBef>
            </a:pPr>
            <a:r>
              <a:rPr lang="en-US" sz="2000" dirty="0"/>
              <a:t>Council on Standards and Certification</a:t>
            </a:r>
          </a:p>
          <a:p>
            <a:pPr lvl="1"/>
            <a:r>
              <a:rPr lang="en-US" sz="2000" dirty="0" smtClean="0"/>
              <a:t>Framework Agreement is developed between organization and ASME on the approval process, maintenance, publication, and copyright</a:t>
            </a:r>
          </a:p>
          <a:p>
            <a:pPr lvl="1"/>
            <a:r>
              <a:rPr lang="en-US" sz="2000" dirty="0" smtClean="0"/>
              <a:t>Draft is concurrently approved by the ASME and SDO committees under their respective procedures or jointly developed procedures</a:t>
            </a:r>
            <a:endParaRPr lang="en-US" sz="2000" dirty="0"/>
          </a:p>
          <a:p>
            <a:pPr lvl="1"/>
            <a:r>
              <a:rPr lang="en-US" sz="2000" dirty="0" smtClean="0"/>
              <a:t>Copyright and intellectual property is jointly owned by ASME and other SDO</a:t>
            </a:r>
            <a:endParaRPr lang="en-US" sz="2000"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0178" name="Rectangle 2"/>
          <p:cNvSpPr>
            <a:spLocks noGrp="1" noChangeArrowheads="1"/>
          </p:cNvSpPr>
          <p:nvPr>
            <p:ph type="title"/>
          </p:nvPr>
        </p:nvSpPr>
        <p:spPr>
          <a:xfrm>
            <a:off x="806454" y="266228"/>
            <a:ext cx="7747000" cy="762000"/>
          </a:xfrm>
        </p:spPr>
        <p:txBody>
          <a:bodyPr/>
          <a:lstStyle/>
          <a:p>
            <a:r>
              <a:rPr lang="en-US" dirty="0" smtClean="0"/>
              <a:t>JOINT DEVELOPMENT OF STANDARDS</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828800"/>
            <a:ext cx="8191500" cy="4648200"/>
          </a:xfrm>
        </p:spPr>
        <p:txBody>
          <a:bodyPr/>
          <a:lstStyle/>
          <a:p>
            <a:pPr>
              <a:defRPr/>
            </a:pPr>
            <a:r>
              <a:rPr lang="en-US" sz="2000" dirty="0" smtClean="0">
                <a:latin typeface="Arial" panose="020B0604020202020204" pitchFamily="34" charset="0"/>
                <a:cs typeface="Arial" panose="020B0604020202020204" pitchFamily="34" charset="0"/>
              </a:rPr>
              <a:t>Examples:</a:t>
            </a:r>
          </a:p>
          <a:p>
            <a:pPr lvl="1">
              <a:defRPr/>
            </a:pPr>
            <a:r>
              <a:rPr lang="en-US" sz="1600" dirty="0" smtClean="0">
                <a:latin typeface="Arial" panose="020B0604020202020204" pitchFamily="34" charset="0"/>
                <a:cs typeface="Arial" panose="020B0604020202020204" pitchFamily="34" charset="0"/>
              </a:rPr>
              <a:t>API </a:t>
            </a:r>
            <a:r>
              <a:rPr lang="en-US" sz="1600" dirty="0">
                <a:latin typeface="Arial" panose="020B0604020202020204" pitchFamily="34" charset="0"/>
                <a:cs typeface="Arial" panose="020B0604020202020204" pitchFamily="34" charset="0"/>
              </a:rPr>
              <a:t>579-1/ASME FFS-1- Fitness-for Service</a:t>
            </a:r>
          </a:p>
          <a:p>
            <a:pPr lvl="1">
              <a:defRPr/>
            </a:pPr>
            <a:r>
              <a:rPr lang="en-US" sz="1600" dirty="0">
                <a:latin typeface="Arial" panose="020B0604020202020204" pitchFamily="34" charset="0"/>
                <a:cs typeface="Arial" panose="020B0604020202020204" pitchFamily="34" charset="0"/>
              </a:rPr>
              <a:t>ASME A17.1/CSA B44-13 - Safety Code for Elevators and Escalators</a:t>
            </a:r>
          </a:p>
          <a:p>
            <a:pPr lvl="1">
              <a:defRPr/>
            </a:pPr>
            <a:r>
              <a:rPr lang="en-US" sz="1600" dirty="0">
                <a:latin typeface="Arial" panose="020B0604020202020204" pitchFamily="34" charset="0"/>
                <a:cs typeface="Arial" panose="020B0604020202020204" pitchFamily="34" charset="0"/>
              </a:rPr>
              <a:t>ASME A112.4.2/CSA B45.16 - Personal Hygiene Devices for Water Closets</a:t>
            </a:r>
          </a:p>
          <a:p>
            <a:pPr lvl="1">
              <a:defRPr/>
            </a:pPr>
            <a:r>
              <a:rPr lang="en-US" sz="1600" dirty="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a:latin typeface="Arial" panose="020B0604020202020204" pitchFamily="34" charset="0"/>
                <a:cs typeface="Arial" panose="020B0604020202020204" pitchFamily="34" charset="0"/>
              </a:rPr>
              <a:t>ISO/ASME 14414 - Pump system energy assessment</a:t>
            </a:r>
          </a:p>
          <a:p>
            <a:pPr lvl="1">
              <a:defRPr/>
            </a:pPr>
            <a:r>
              <a:rPr lang="en-US" sz="1600" dirty="0">
                <a:latin typeface="Arial" panose="020B0604020202020204" pitchFamily="34" charset="0"/>
                <a:cs typeface="Arial" panose="020B0604020202020204" pitchFamily="34" charset="0"/>
              </a:rPr>
              <a:t>Joint ACI-ASME Committee on Concrete Components for Nuclear </a:t>
            </a:r>
            <a:r>
              <a:rPr lang="en-US" sz="1600" dirty="0" smtClean="0">
                <a:latin typeface="Arial" panose="020B0604020202020204" pitchFamily="34" charset="0"/>
                <a:cs typeface="Arial" panose="020B0604020202020204" pitchFamily="34" charset="0"/>
              </a:rPr>
              <a:t>Service</a:t>
            </a:r>
            <a:endParaRPr lang="en-US" sz="1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0178" name="Rectangle 2"/>
          <p:cNvSpPr>
            <a:spLocks noGrp="1" noChangeArrowheads="1"/>
          </p:cNvSpPr>
          <p:nvPr>
            <p:ph type="title"/>
          </p:nvPr>
        </p:nvSpPr>
        <p:spPr>
          <a:xfrm>
            <a:off x="806454" y="266228"/>
            <a:ext cx="7747000" cy="762000"/>
          </a:xfrm>
        </p:spPr>
        <p:txBody>
          <a:bodyPr/>
          <a:lstStyle/>
          <a:p>
            <a:r>
              <a:rPr lang="en-US" dirty="0"/>
              <a:t>JOINT DEVELOPMENT OF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20</a:t>
            </a:fld>
            <a:endParaRPr lang="en-US"/>
          </a:p>
        </p:txBody>
      </p:sp>
    </p:spTree>
    <p:extLst>
      <p:ext uri="{BB962C8B-B14F-4D97-AF65-F5344CB8AC3E}">
        <p14:creationId xmlns:p14="http://schemas.microsoft.com/office/powerpoint/2010/main" val="1828774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Slide Number Placeholder 4"/>
          <p:cNvSpPr>
            <a:spLocks noGrp="1"/>
          </p:cNvSpPr>
          <p:nvPr>
            <p:ph type="sldNum" sz="quarter" idx="11"/>
          </p:nvPr>
        </p:nvSpPr>
        <p:spPr/>
        <p:txBody>
          <a:bodyPr/>
          <a:lstStyle/>
          <a:p>
            <a:fld id="{90DAAFE8-9718-4F43-92FB-69F3C6D8401D}" type="slidenum">
              <a:rPr lang="en-US"/>
              <a:pPr/>
              <a:t>21</a:t>
            </a:fld>
            <a:endParaRPr lang="en-US"/>
          </a:p>
        </p:txBody>
      </p:sp>
      <p:sp>
        <p:nvSpPr>
          <p:cNvPr id="41986" name="Rectangle 2"/>
          <p:cNvSpPr>
            <a:spLocks noGrp="1" noChangeArrowheads="1"/>
          </p:cNvSpPr>
          <p:nvPr>
            <p:ph type="title"/>
          </p:nvPr>
        </p:nvSpPr>
        <p:spPr/>
        <p:txBody>
          <a:bodyPr/>
          <a:lstStyle/>
          <a:p>
            <a:r>
              <a:rPr lang="en-US"/>
              <a:t>U.S. NATIONAL ADOPTION</a:t>
            </a:r>
          </a:p>
        </p:txBody>
      </p:sp>
      <p:sp>
        <p:nvSpPr>
          <p:cNvPr id="41987" name="Rectangle 3"/>
          <p:cNvSpPr>
            <a:spLocks noGrp="1" noChangeArrowheads="1"/>
          </p:cNvSpPr>
          <p:nvPr>
            <p:ph type="body" idx="1"/>
          </p:nvPr>
        </p:nvSpPr>
        <p:spPr>
          <a:xfrm>
            <a:off x="457200" y="1314450"/>
            <a:ext cx="8229600" cy="5238750"/>
          </a:xfrm>
        </p:spPr>
        <p:txBody>
          <a:bodyPr/>
          <a:lstStyle/>
          <a:p>
            <a:r>
              <a:rPr lang="en-US" dirty="0"/>
              <a:t>Definition- Adoption of ISO standard as American National standard</a:t>
            </a:r>
          </a:p>
          <a:p>
            <a:r>
              <a:rPr lang="en-US" dirty="0" smtClean="0"/>
              <a:t>Procedure</a:t>
            </a:r>
            <a:endParaRPr lang="en-US" dirty="0"/>
          </a:p>
          <a:p>
            <a:pPr lvl="1"/>
            <a:r>
              <a:rPr lang="en-US" dirty="0"/>
              <a:t>Process ISO standard in accordance </a:t>
            </a:r>
            <a:r>
              <a:rPr lang="en-US" dirty="0" smtClean="0"/>
              <a:t>with</a:t>
            </a:r>
            <a:endParaRPr lang="en-US" dirty="0"/>
          </a:p>
          <a:p>
            <a:pPr lvl="2"/>
            <a:r>
              <a:rPr lang="en-US" dirty="0"/>
              <a:t>ANSI procedures </a:t>
            </a:r>
            <a:r>
              <a:rPr lang="en-US" dirty="0" smtClean="0"/>
              <a:t>for</a:t>
            </a:r>
            <a:endParaRPr lang="en-US" dirty="0"/>
          </a:p>
          <a:p>
            <a:pPr lvl="3">
              <a:spcBef>
                <a:spcPct val="0"/>
              </a:spcBef>
            </a:pPr>
            <a:r>
              <a:rPr lang="en-US" dirty="0"/>
              <a:t>Identical adoption (and expedited approval</a:t>
            </a:r>
            <a:r>
              <a:rPr lang="en-US" dirty="0" smtClean="0"/>
              <a:t>), or</a:t>
            </a:r>
            <a:endParaRPr lang="en-US" dirty="0"/>
          </a:p>
          <a:p>
            <a:pPr lvl="3">
              <a:spcBef>
                <a:spcPct val="0"/>
              </a:spcBef>
            </a:pPr>
            <a:r>
              <a:rPr lang="en-US" dirty="0"/>
              <a:t>Modified adoption </a:t>
            </a:r>
          </a:p>
          <a:p>
            <a:pPr lvl="2"/>
            <a:r>
              <a:rPr lang="en-US" dirty="0"/>
              <a:t>ASME procedures </a:t>
            </a:r>
            <a:r>
              <a:rPr lang="en-US" dirty="0" smtClean="0"/>
              <a:t>require approval </a:t>
            </a:r>
            <a:r>
              <a:rPr lang="en-US" dirty="0"/>
              <a:t>by appropriate Board and Council on Standards and </a:t>
            </a:r>
            <a:r>
              <a:rPr lang="en-US" dirty="0" smtClean="0"/>
              <a:t>Certification </a:t>
            </a:r>
            <a:r>
              <a:rPr lang="en-US" dirty="0"/>
              <a:t>based on a business case provided by proponents for the </a:t>
            </a:r>
            <a:r>
              <a:rPr lang="en-US" dirty="0" smtClean="0"/>
              <a:t>action.</a:t>
            </a:r>
            <a:endParaRPr lang="en-US" dirty="0"/>
          </a:p>
        </p:txBody>
      </p:sp>
    </p:spTree>
    <p:extLst>
      <p:ext uri="{BB962C8B-B14F-4D97-AF65-F5344CB8AC3E}">
        <p14:creationId xmlns:p14="http://schemas.microsoft.com/office/powerpoint/2010/main" val="4076275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457200" y="1143000"/>
            <a:ext cx="8229600" cy="49831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600" dirty="0"/>
              <a:t>ASME standards </a:t>
            </a:r>
            <a:r>
              <a:rPr lang="en-US" sz="2600" dirty="0" smtClean="0"/>
              <a:t>meet the requirements for international </a:t>
            </a:r>
            <a:r>
              <a:rPr lang="en-US" sz="2600" dirty="0"/>
              <a:t>standards by following procedures that meet WTO requirements, </a:t>
            </a:r>
            <a:r>
              <a:rPr lang="en-US" sz="2600" dirty="0" smtClean="0"/>
              <a:t>offering a wide range of ways in which </a:t>
            </a:r>
            <a:r>
              <a:rPr lang="en-US" sz="2600" dirty="0"/>
              <a:t>international members </a:t>
            </a:r>
            <a:r>
              <a:rPr lang="en-US" sz="2600" dirty="0" smtClean="0"/>
              <a:t>may participate and </a:t>
            </a:r>
            <a:r>
              <a:rPr lang="en-US" sz="2600" dirty="0"/>
              <a:t>allowing use of normative references to other international standards</a:t>
            </a:r>
            <a:r>
              <a:rPr lang="en-US" sz="2600" dirty="0" smtClean="0"/>
              <a:t>.</a:t>
            </a:r>
          </a:p>
          <a:p>
            <a:r>
              <a:rPr lang="en-US" sz="2600" dirty="0" smtClean="0"/>
              <a:t>ASME </a:t>
            </a:r>
            <a:r>
              <a:rPr lang="en-US" sz="2600" dirty="0"/>
              <a:t>committees </a:t>
            </a:r>
            <a:r>
              <a:rPr lang="en-US" sz="2600" dirty="0" smtClean="0"/>
              <a:t>membership </a:t>
            </a:r>
            <a:r>
              <a:rPr lang="en-US" sz="2600" dirty="0"/>
              <a:t>is open to qualified individuals from all countries. In addition, ASME has created a few further options to encourage international membership on committees such as; delegate memberships, interest review groups, and international working groups.</a:t>
            </a:r>
            <a:r>
              <a:rPr lang="en-US" dirty="0"/>
              <a:t> </a:t>
            </a:r>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dirty="0"/>
          </a:p>
        </p:txBody>
      </p:sp>
      <p:sp>
        <p:nvSpPr>
          <p:cNvPr id="119810" name="Rectangle 2"/>
          <p:cNvSpPr>
            <a:spLocks noGrp="1" noChangeArrowheads="1"/>
          </p:cNvSpPr>
          <p:nvPr>
            <p:ph type="title"/>
          </p:nvPr>
        </p:nvSpPr>
        <p:spPr>
          <a:xfrm>
            <a:off x="457200" y="274638"/>
            <a:ext cx="8229600" cy="868362"/>
          </a:xfrm>
        </p:spPr>
        <p:txBody>
          <a:bodyPr/>
          <a:lstStyle/>
          <a:p>
            <a:r>
              <a:rPr lang="en-US" dirty="0" smtClean="0"/>
              <a:t>MODULE SUMMARY</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process by which ASME Standards are developed meet the WTO TBT principles for international standards </a:t>
            </a:r>
            <a:r>
              <a:rPr lang="en-US" dirty="0" smtClean="0"/>
              <a:t>development.  </a:t>
            </a:r>
            <a:endParaRPr lang="en-US" dirty="0"/>
          </a:p>
        </p:txBody>
      </p:sp>
      <p:sp>
        <p:nvSpPr>
          <p:cNvPr id="3"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5" name="Title 4"/>
          <p:cNvSpPr>
            <a:spLocks noGrp="1"/>
          </p:cNvSpPr>
          <p:nvPr>
            <p:ph type="title"/>
          </p:nvPr>
        </p:nvSpPr>
        <p:spPr/>
        <p:txBody>
          <a:bodyPr/>
          <a:lstStyle/>
          <a:p>
            <a:r>
              <a:rPr lang="en-US" dirty="0"/>
              <a:t>MODULE SUMMARY</a:t>
            </a:r>
          </a:p>
        </p:txBody>
      </p:sp>
      <p:sp>
        <p:nvSpPr>
          <p:cNvPr id="6" name="Slide Number Placeholder 5"/>
          <p:cNvSpPr>
            <a:spLocks noGrp="1"/>
          </p:cNvSpPr>
          <p:nvPr>
            <p:ph type="sldNum" sz="quarter" idx="11"/>
          </p:nvPr>
        </p:nvSpPr>
        <p:spPr/>
        <p:txBody>
          <a:bodyPr/>
          <a:lstStyle/>
          <a:p>
            <a:fld id="{B25DDA72-34E1-45F5-A193-EF59D9D351C4}" type="slidenum">
              <a:rPr lang="en-US" smtClean="0"/>
              <a:pPr/>
              <a:t>23</a:t>
            </a:fld>
            <a:endParaRPr lang="en-US"/>
          </a:p>
        </p:txBody>
      </p:sp>
    </p:spTree>
    <p:extLst>
      <p:ext uri="{BB962C8B-B14F-4D97-AF65-F5344CB8AC3E}">
        <p14:creationId xmlns:p14="http://schemas.microsoft.com/office/powerpoint/2010/main" val="3168399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457200" y="1828800"/>
            <a:ext cx="8686800" cy="4267200"/>
          </a:xfrm>
        </p:spPr>
        <p:txBody>
          <a:bodyPr/>
          <a:lstStyle/>
          <a:p>
            <a:pPr>
              <a:lnSpc>
                <a:spcPct val="80000"/>
              </a:lnSpc>
            </a:pPr>
            <a:r>
              <a:rPr lang="en-US" dirty="0" smtClean="0"/>
              <a:t>S&amp;C Sector Operations Guide</a:t>
            </a:r>
            <a:endParaRPr lang="en-US" sz="3600" dirty="0"/>
          </a:p>
          <a:p>
            <a:pPr>
              <a:lnSpc>
                <a:spcPct val="80000"/>
              </a:lnSpc>
            </a:pPr>
            <a:r>
              <a:rPr lang="en-US" dirty="0" smtClean="0"/>
              <a:t>Codes </a:t>
            </a:r>
            <a:r>
              <a:rPr lang="en-US" dirty="0"/>
              <a:t>and Standards Policy CSP-4, International </a:t>
            </a:r>
            <a:r>
              <a:rPr lang="en-US" dirty="0" smtClean="0"/>
              <a:t>Standardization</a:t>
            </a:r>
          </a:p>
          <a:p>
            <a:pPr marL="0" indent="0">
              <a:lnSpc>
                <a:spcPct val="80000"/>
              </a:lnSpc>
              <a:buNone/>
            </a:pPr>
            <a:r>
              <a:rPr lang="en-US" dirty="0"/>
              <a:t>Both can be found </a:t>
            </a:r>
            <a:r>
              <a:rPr lang="en-US" dirty="0" smtClean="0"/>
              <a:t>at: </a:t>
            </a:r>
            <a:r>
              <a:rPr lang="en-US" sz="1400" dirty="0" smtClean="0">
                <a:hlinkClick r:id="rId3"/>
              </a:rPr>
              <a:t>https</a:t>
            </a:r>
            <a:r>
              <a:rPr lang="en-US" sz="1400" dirty="0">
                <a:hlinkClick r:id="rId3"/>
              </a:rPr>
              <a:t>://cstools.asme.org/csconnect/CommitteePages.cfm?Committee=L01000000&amp;Action=7609 </a:t>
            </a:r>
            <a:endParaRPr lang="en-US" sz="1400" dirty="0"/>
          </a:p>
          <a:p>
            <a:pPr>
              <a:lnSpc>
                <a:spcPct val="80000"/>
              </a:lnSpc>
            </a:pPr>
            <a:endParaRPr lang="en-US" dirty="0" smtClean="0"/>
          </a:p>
          <a:p>
            <a:pPr>
              <a:lnSpc>
                <a:spcPct val="80000"/>
              </a:lnSpc>
            </a:pPr>
            <a:r>
              <a:rPr lang="en-US" dirty="0"/>
              <a:t>BNCS Management and Operations Manual (MOM</a:t>
            </a:r>
            <a:r>
              <a:rPr lang="en-US" dirty="0" smtClean="0"/>
              <a:t>)</a:t>
            </a:r>
          </a:p>
          <a:p>
            <a:pPr marL="0" indent="0">
              <a:lnSpc>
                <a:spcPct val="80000"/>
              </a:lnSpc>
              <a:buNone/>
            </a:pPr>
            <a:r>
              <a:rPr lang="en-US" sz="1400" dirty="0" smtClean="0">
                <a:hlinkClick r:id="rId4"/>
              </a:rPr>
              <a:t>https</a:t>
            </a:r>
            <a:r>
              <a:rPr lang="en-US" sz="1400" dirty="0">
                <a:hlinkClick r:id="rId4"/>
              </a:rPr>
              <a:t>://</a:t>
            </a:r>
            <a:r>
              <a:rPr lang="en-US" sz="1400" dirty="0" smtClean="0">
                <a:hlinkClick r:id="rId4"/>
              </a:rPr>
              <a:t>cstools.asme.org/csconnect/CommitteePages.cfm?Committee=O10000000&amp;Action=2973</a:t>
            </a:r>
            <a:r>
              <a:rPr lang="en-US" sz="1400" dirty="0" smtClean="0"/>
              <a:t> </a:t>
            </a:r>
          </a:p>
          <a:p>
            <a:pPr marL="0" indent="0">
              <a:lnSpc>
                <a:spcPct val="80000"/>
              </a:lnSpc>
              <a:buNone/>
            </a:pPr>
            <a:endParaRPr lang="en-US" sz="1400" dirty="0" smtClean="0"/>
          </a:p>
          <a:p>
            <a:pPr>
              <a:lnSpc>
                <a:spcPct val="80000"/>
              </a:lnSpc>
            </a:pPr>
            <a:r>
              <a:rPr lang="en-US" dirty="0" smtClean="0"/>
              <a:t>BPTCS </a:t>
            </a:r>
            <a:r>
              <a:rPr lang="en-US" dirty="0"/>
              <a:t>Operations </a:t>
            </a:r>
            <a:r>
              <a:rPr lang="en-US" dirty="0" smtClean="0"/>
              <a:t>Guide</a:t>
            </a:r>
          </a:p>
          <a:p>
            <a:pPr marL="0" indent="0">
              <a:lnSpc>
                <a:spcPct val="80000"/>
              </a:lnSpc>
              <a:buNone/>
            </a:pPr>
            <a:r>
              <a:rPr lang="en-US" sz="1400" dirty="0">
                <a:hlinkClick r:id="rId5"/>
              </a:rPr>
              <a:t>https://</a:t>
            </a:r>
            <a:r>
              <a:rPr lang="en-US" sz="1400" dirty="0" smtClean="0">
                <a:hlinkClick r:id="rId5"/>
              </a:rPr>
              <a:t>cstools.asme.org/csconnect/CommitteePages.cfm?Committee=N10000000&amp;Action=3075</a:t>
            </a:r>
            <a:r>
              <a:rPr lang="en-US" dirty="0" smtClean="0"/>
              <a:t> </a:t>
            </a:r>
            <a:endParaRPr lang="en-US" dirty="0"/>
          </a:p>
          <a:p>
            <a:pPr>
              <a:lnSpc>
                <a:spcPct val="80000"/>
              </a:lnSpc>
            </a:pPr>
            <a:endParaRPr lang="en-US" dirty="0" smtClean="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dirty="0"/>
          </a:p>
        </p:txBody>
      </p:sp>
      <p:sp>
        <p:nvSpPr>
          <p:cNvPr id="121858" name="Rectangle 2"/>
          <p:cNvSpPr>
            <a:spLocks noGrp="1" noChangeArrowheads="1"/>
          </p:cNvSpPr>
          <p:nvPr>
            <p:ph type="title"/>
          </p:nvPr>
        </p:nvSpPr>
        <p:spPr/>
        <p:txBody>
          <a:bodyPr/>
          <a:lstStyle/>
          <a:p>
            <a:r>
              <a:rPr lang="en-US" dirty="0"/>
              <a:t>REFERENCES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24</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304800"/>
            <a:ext cx="8001000" cy="838200"/>
          </a:xfrm>
        </p:spPr>
        <p:txBody>
          <a:bodyPr/>
          <a:lstStyle/>
          <a:p>
            <a:r>
              <a:rPr lang="en-US" dirty="0"/>
              <a:t>REVISIONS</a:t>
            </a:r>
          </a:p>
        </p:txBody>
      </p:sp>
      <p:sp>
        <p:nvSpPr>
          <p:cNvPr id="15363" name="Rectangle 3"/>
          <p:cNvSpPr>
            <a:spLocks noChangeArrowheads="1"/>
          </p:cNvSpPr>
          <p:nvPr/>
        </p:nvSpPr>
        <p:spPr bwMode="auto">
          <a:xfrm>
            <a:off x="1905000" y="1143000"/>
            <a:ext cx="7010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spcBef>
                <a:spcPct val="20000"/>
              </a:spcBef>
            </a:pPr>
            <a:r>
              <a:rPr lang="en-US" sz="2800" dirty="0">
                <a:solidFill>
                  <a:srgbClr val="003399"/>
                </a:solidFill>
                <a:latin typeface="+mn-lt"/>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dirty="0">
                <a:solidFill>
                  <a:srgbClr val="003399"/>
                </a:solidFill>
                <a:latin typeface="+mn-lt"/>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200" b="1" dirty="0" smtClean="0">
              <a:solidFill>
                <a:srgbClr val="003399"/>
              </a:solidFill>
              <a:latin typeface="+mn-lt"/>
            </a:endParaRPr>
          </a:p>
          <a:p>
            <a:r>
              <a:rPr lang="en-US" sz="1200" b="1" dirty="0">
                <a:solidFill>
                  <a:srgbClr val="003399"/>
                </a:solidFill>
                <a:latin typeface="+mn-lt"/>
              </a:rPr>
              <a:t>6</a:t>
            </a:r>
            <a:r>
              <a:rPr lang="en-US" sz="1200" b="1" smtClean="0">
                <a:solidFill>
                  <a:srgbClr val="003399"/>
                </a:solidFill>
                <a:latin typeface="+mn-lt"/>
              </a:rPr>
              <a:t>/13/16</a:t>
            </a:r>
            <a:endParaRPr lang="en-US" sz="1200" b="1" dirty="0" smtClean="0">
              <a:solidFill>
                <a:srgbClr val="003399"/>
              </a:solidFill>
              <a:latin typeface="+mn-lt"/>
            </a:endParaRPr>
          </a:p>
          <a:p>
            <a:endParaRPr lang="en-US" sz="1200" b="1" dirty="0">
              <a:solidFill>
                <a:srgbClr val="003399"/>
              </a:solidFill>
              <a:latin typeface="+mn-lt"/>
            </a:endParaRPr>
          </a:p>
          <a:p>
            <a:endParaRPr lang="en-US" sz="1200" b="1" dirty="0" smtClean="0">
              <a:solidFill>
                <a:srgbClr val="003399"/>
              </a:solidFill>
              <a:latin typeface="+mn-lt"/>
            </a:endParaRPr>
          </a:p>
          <a:p>
            <a:r>
              <a:rPr lang="en-US" sz="1200" b="1" dirty="0" smtClean="0">
                <a:solidFill>
                  <a:srgbClr val="003399"/>
                </a:solidFill>
                <a:latin typeface="+mn-lt"/>
              </a:rPr>
              <a:t>11/22/10</a:t>
            </a: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	</a:t>
            </a: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600" b="1" dirty="0">
              <a:solidFill>
                <a:srgbClr val="003399"/>
              </a:solidFill>
              <a:latin typeface="Arial" charset="0"/>
            </a:endParaRPr>
          </a:p>
          <a:p>
            <a:r>
              <a:rPr lang="en-US" sz="1600" b="1" dirty="0" smtClean="0">
                <a:solidFill>
                  <a:srgbClr val="003399"/>
                </a:solidFill>
                <a:latin typeface="Arial" charset="0"/>
              </a:rPr>
              <a:t>	</a:t>
            </a: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p:cNvSpPr txBox="1"/>
          <p:nvPr/>
        </p:nvSpPr>
        <p:spPr>
          <a:xfrm>
            <a:off x="1828800" y="1905000"/>
            <a:ext cx="6629400" cy="1569660"/>
          </a:xfrm>
          <a:prstGeom prst="rect">
            <a:avLst/>
          </a:prstGeom>
          <a:noFill/>
        </p:spPr>
        <p:txBody>
          <a:bodyPr wrap="square" rtlCol="0">
            <a:spAutoFit/>
          </a:bodyPr>
          <a:lstStyle/>
          <a:p>
            <a:r>
              <a:rPr lang="en-US" sz="1200" b="1" dirty="0" smtClean="0">
                <a:solidFill>
                  <a:srgbClr val="003399"/>
                </a:solidFill>
                <a:latin typeface="+mn-lt"/>
              </a:rPr>
              <a:t>Reformatted entirely and revised or added notes throughout. Deleted Pop Quizzes and revised presentation to reflect current ASME policy. Moved all items related to U.S. TAGs and ISO standards process to Module B8a.</a:t>
            </a:r>
          </a:p>
          <a:p>
            <a:endParaRPr lang="en-US" sz="1200" b="1" dirty="0" smtClean="0">
              <a:solidFill>
                <a:srgbClr val="003399"/>
              </a:solidFill>
              <a:latin typeface="+mn-lt"/>
            </a:endParaRPr>
          </a:p>
          <a:p>
            <a:r>
              <a:rPr lang="en-US" sz="1200" b="1" dirty="0" smtClean="0">
                <a:solidFill>
                  <a:srgbClr val="003399"/>
                </a:solidFill>
                <a:latin typeface="+mn-lt"/>
              </a:rPr>
              <a:t>Changed “Codes and Standards Board of Directors” to “Council on Standards and Certification” throughout.</a:t>
            </a:r>
          </a:p>
          <a:p>
            <a:endParaRPr lang="en-US" sz="1200" b="1" dirty="0" smtClean="0">
              <a:solidFill>
                <a:srgbClr val="003399"/>
              </a:solidFill>
              <a:latin typeface="+mn-lt"/>
            </a:endParaRPr>
          </a:p>
          <a:p>
            <a:endParaRPr lang="en-US" sz="1200" b="1" dirty="0">
              <a:solidFill>
                <a:srgbClr val="003399"/>
              </a:solidFill>
              <a:latin typeface="+mn-lt"/>
            </a:endParaRP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 name="Slide Number Placeholder 1"/>
          <p:cNvSpPr>
            <a:spLocks noGrp="1"/>
          </p:cNvSpPr>
          <p:nvPr>
            <p:ph type="sldNum" sz="quarter" idx="11"/>
          </p:nvPr>
        </p:nvSpPr>
        <p:spPr/>
        <p:txBody>
          <a:bodyPr/>
          <a:lstStyle/>
          <a:p>
            <a:pPr>
              <a:defRPr/>
            </a:pPr>
            <a:fld id="{82300C4D-DE0A-4B92-AEB5-94AFE3F3F3E1}" type="slidenum">
              <a:rPr lang="en-US" smtClean="0"/>
              <a:pPr>
                <a:defRPr/>
              </a:pPr>
              <a:t>2</a:t>
            </a:fld>
            <a:endParaRPr lang="en-US"/>
          </a:p>
        </p:txBody>
      </p:sp>
    </p:spTree>
    <p:extLst>
      <p:ext uri="{BB962C8B-B14F-4D97-AF65-F5344CB8AC3E}">
        <p14:creationId xmlns:p14="http://schemas.microsoft.com/office/powerpoint/2010/main" val="3811519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a:buFontTx/>
              <a:buNone/>
            </a:pPr>
            <a:r>
              <a:rPr lang="en-US" dirty="0"/>
              <a:t>At the end of this module you will know… </a:t>
            </a:r>
          </a:p>
          <a:p>
            <a:pPr lvl="1"/>
            <a:r>
              <a:rPr lang="en-US" dirty="0" smtClean="0"/>
              <a:t>What makes a Standard International</a:t>
            </a:r>
          </a:p>
          <a:p>
            <a:pPr lvl="1"/>
            <a:r>
              <a:rPr lang="en-US" dirty="0"/>
              <a:t>The process by which ASME Standards are developed meet the WTO TBT principles for international standards </a:t>
            </a:r>
            <a:r>
              <a:rPr lang="en-US" dirty="0" smtClean="0"/>
              <a:t>development</a:t>
            </a:r>
          </a:p>
          <a:p>
            <a:pPr lvl="1"/>
            <a:r>
              <a:rPr lang="en-US" dirty="0" smtClean="0"/>
              <a:t>How to incorporate references to US standards in other international SDO and ISO documents </a:t>
            </a: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19458" name="Rectangle 2"/>
          <p:cNvSpPr>
            <a:spLocks noGrp="1" noChangeArrowheads="1"/>
          </p:cNvSpPr>
          <p:nvPr>
            <p:ph type="title"/>
          </p:nvPr>
        </p:nvSpPr>
        <p:spPr/>
        <p:txBody>
          <a:bodyPr/>
          <a:lstStyle/>
          <a:p>
            <a:r>
              <a:rPr lang="en-US" dirty="0" smtClean="0"/>
              <a:t>LEARNING OBJECTIVES</a:t>
            </a:r>
            <a:endParaRPr lang="en-US" dirty="0"/>
          </a:p>
        </p:txBody>
      </p:sp>
      <p:sp>
        <p:nvSpPr>
          <p:cNvPr id="2" name="Slide Number Placeholder 1"/>
          <p:cNvSpPr>
            <a:spLocks noGrp="1"/>
          </p:cNvSpPr>
          <p:nvPr>
            <p:ph type="sldNum" sz="quarter" idx="11"/>
          </p:nvPr>
        </p:nvSpPr>
        <p:spPr/>
        <p:txBody>
          <a:bodyPr/>
          <a:lstStyle/>
          <a:p>
            <a:fld id="{B25DDA72-34E1-45F5-A193-EF59D9D351C4}" type="slidenum">
              <a:rPr lang="en-US" smtClean="0"/>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marL="609600" indent="-609600">
              <a:buFontTx/>
              <a:buAutoNum type="romanUcPeriod"/>
            </a:pPr>
            <a:r>
              <a:rPr lang="en-US" dirty="0"/>
              <a:t>ASME International </a:t>
            </a:r>
            <a:r>
              <a:rPr lang="en-US" dirty="0" smtClean="0"/>
              <a:t>Standards</a:t>
            </a:r>
          </a:p>
          <a:p>
            <a:pPr marL="609600" indent="-609600">
              <a:buFontTx/>
              <a:buAutoNum type="romanUcPeriod"/>
            </a:pPr>
            <a:r>
              <a:rPr lang="en-US" dirty="0" smtClean="0"/>
              <a:t>International Participation in ASME Standards Development Process</a:t>
            </a:r>
          </a:p>
          <a:p>
            <a:pPr marL="609600" indent="-609600">
              <a:buFontTx/>
              <a:buAutoNum type="romanUcPeriod"/>
            </a:pPr>
            <a:r>
              <a:rPr lang="en-US" dirty="0"/>
              <a:t>Other Methods of Developing ASME International </a:t>
            </a:r>
            <a:r>
              <a:rPr lang="en-US" dirty="0" smtClean="0"/>
              <a:t>Standards</a:t>
            </a:r>
            <a:endParaRPr lang="en-US"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1506" name="Rectangle 2"/>
          <p:cNvSpPr>
            <a:spLocks noGrp="1" noChangeArrowheads="1"/>
          </p:cNvSpPr>
          <p:nvPr>
            <p:ph type="title"/>
          </p:nvPr>
        </p:nvSpPr>
        <p:spPr/>
        <p:txBody>
          <a:bodyPr/>
          <a:lstStyle/>
          <a:p>
            <a:r>
              <a:rPr lang="en-US"/>
              <a:t>AGENDA</a:t>
            </a:r>
          </a:p>
        </p:txBody>
      </p:sp>
      <p:sp>
        <p:nvSpPr>
          <p:cNvPr id="2" name="Slide Number Placeholder 1"/>
          <p:cNvSpPr>
            <a:spLocks noGrp="1"/>
          </p:cNvSpPr>
          <p:nvPr>
            <p:ph type="sldNum" sz="quarter" idx="11"/>
          </p:nvPr>
        </p:nvSpPr>
        <p:spPr/>
        <p:txBody>
          <a:bodyPr/>
          <a:lstStyle/>
          <a:p>
            <a:fld id="{B25DDA72-34E1-45F5-A193-EF59D9D351C4}"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a:t>I. ASME International  Standards</a:t>
            </a:r>
            <a:br>
              <a:rPr lang="en-US"/>
            </a:br>
            <a:endParaRPr lang="en-US"/>
          </a:p>
        </p:txBody>
      </p:sp>
      <p:sp>
        <p:nvSpPr>
          <p:cNvPr id="4" name="Footer Placeholder 2"/>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806454" y="2133600"/>
            <a:ext cx="7956546" cy="3233738"/>
          </a:xfrm>
        </p:spPr>
        <p:txBody>
          <a:bodyPr/>
          <a:lstStyle/>
          <a:p>
            <a:r>
              <a:rPr lang="en-US" dirty="0"/>
              <a:t>Criteria</a:t>
            </a:r>
          </a:p>
          <a:p>
            <a:pPr lvl="1"/>
            <a:r>
              <a:rPr lang="en-US" dirty="0"/>
              <a:t>A development process characterized by openness, transparency</a:t>
            </a:r>
            <a:r>
              <a:rPr lang="en-US" dirty="0" smtClean="0"/>
              <a:t>, </a:t>
            </a:r>
            <a:r>
              <a:rPr lang="en-US" dirty="0"/>
              <a:t>impartiality and </a:t>
            </a:r>
            <a:r>
              <a:rPr lang="en-US" dirty="0" smtClean="0"/>
              <a:t>consensus, </a:t>
            </a:r>
            <a:r>
              <a:rPr lang="en-US" dirty="0"/>
              <a:t>effectiveness and </a:t>
            </a:r>
            <a:r>
              <a:rPr lang="en-US" dirty="0" smtClean="0"/>
              <a:t>relevance, coherence and </a:t>
            </a:r>
            <a:r>
              <a:rPr lang="en-US" dirty="0"/>
              <a:t>development </a:t>
            </a:r>
            <a:r>
              <a:rPr lang="en-US" dirty="0" smtClean="0"/>
              <a:t>dimension (WTO principles)</a:t>
            </a:r>
            <a:endParaRPr lang="en-US" dirty="0"/>
          </a:p>
          <a:p>
            <a:pPr lvl="1"/>
            <a:r>
              <a:rPr lang="en-US" dirty="0" smtClean="0"/>
              <a:t>A </a:t>
            </a:r>
            <a:r>
              <a:rPr lang="en-US" dirty="0"/>
              <a:t>record of success in meeting or a potential to meet global marketplace and public safety needs</a:t>
            </a:r>
          </a:p>
          <a:p>
            <a:pPr lvl="1"/>
            <a:r>
              <a:rPr lang="en-US" dirty="0"/>
              <a:t>International participation in the standards development process</a:t>
            </a: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5602" name="Rectangle 2"/>
          <p:cNvSpPr>
            <a:spLocks noGrp="1" noChangeArrowheads="1"/>
          </p:cNvSpPr>
          <p:nvPr>
            <p:ph type="title"/>
          </p:nvPr>
        </p:nvSpPr>
        <p:spPr>
          <a:xfrm>
            <a:off x="457200" y="436563"/>
            <a:ext cx="8001000" cy="1066800"/>
          </a:xfrm>
        </p:spPr>
        <p:txBody>
          <a:bodyPr/>
          <a:lstStyle/>
          <a:p>
            <a:r>
              <a:rPr lang="en-US"/>
              <a:t>WHAT MAKES A STANDARD “INTERNATIONAL”?</a:t>
            </a:r>
          </a:p>
        </p:txBody>
      </p:sp>
      <p:sp>
        <p:nvSpPr>
          <p:cNvPr id="2" name="Slide Number Placeholder 1"/>
          <p:cNvSpPr>
            <a:spLocks noGrp="1"/>
          </p:cNvSpPr>
          <p:nvPr>
            <p:ph type="sldNum" sz="quarter" idx="11"/>
          </p:nvPr>
        </p:nvSpPr>
        <p:spPr/>
        <p:txBody>
          <a:bodyPr/>
          <a:lstStyle/>
          <a:p>
            <a:fld id="{B25DDA72-34E1-45F5-A193-EF59D9D351C4}" type="slidenum">
              <a:rPr lang="en-US" smtClean="0"/>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90000"/>
              </a:lnSpc>
            </a:pPr>
            <a:r>
              <a:rPr lang="en-US" sz="2200" dirty="0"/>
              <a:t>ASME develops standards intended to meet needs of industries and governments on global </a:t>
            </a:r>
            <a:r>
              <a:rPr lang="en-US" sz="2200" dirty="0" smtClean="0"/>
              <a:t>basis.</a:t>
            </a:r>
            <a:endParaRPr lang="en-US" sz="2200" dirty="0"/>
          </a:p>
          <a:p>
            <a:pPr>
              <a:lnSpc>
                <a:spcPct val="90000"/>
              </a:lnSpc>
            </a:pPr>
            <a:r>
              <a:rPr lang="en-US" sz="2200" dirty="0"/>
              <a:t>ASME standards developed under process that meets WTO principles for international standards </a:t>
            </a:r>
            <a:r>
              <a:rPr lang="en-US" sz="2200" dirty="0" smtClean="0"/>
              <a:t>development.</a:t>
            </a:r>
            <a:endParaRPr lang="en-US" sz="2200" dirty="0"/>
          </a:p>
          <a:p>
            <a:pPr>
              <a:lnSpc>
                <a:spcPct val="90000"/>
              </a:lnSpc>
            </a:pPr>
            <a:r>
              <a:rPr lang="en-US" sz="2200" dirty="0"/>
              <a:t>To address global relevance, an ASME committee may take various approaches, including:</a:t>
            </a:r>
          </a:p>
          <a:p>
            <a:pPr lvl="1">
              <a:lnSpc>
                <a:spcPct val="90000"/>
              </a:lnSpc>
            </a:pPr>
            <a:r>
              <a:rPr lang="en-US" sz="2200" dirty="0"/>
              <a:t>D</a:t>
            </a:r>
            <a:r>
              <a:rPr lang="en-US" sz="2200" dirty="0" smtClean="0"/>
              <a:t>evelopment </a:t>
            </a:r>
            <a:r>
              <a:rPr lang="en-US" sz="2200" dirty="0"/>
              <a:t>of performance based and prescriptive standards as means of compliance with regulations or essential safety requirements;</a:t>
            </a:r>
          </a:p>
          <a:p>
            <a:pPr lvl="1">
              <a:lnSpc>
                <a:spcPct val="90000"/>
              </a:lnSpc>
            </a:pPr>
            <a:r>
              <a:rPr lang="en-US" sz="2200" dirty="0"/>
              <a:t>N</a:t>
            </a:r>
            <a:r>
              <a:rPr lang="en-US" sz="2200" dirty="0" smtClean="0"/>
              <a:t>ormative </a:t>
            </a:r>
            <a:r>
              <a:rPr lang="en-US" sz="2200" dirty="0"/>
              <a:t>or informative references to non-ASME international, regional, or national standards; </a:t>
            </a:r>
            <a:r>
              <a:rPr lang="en-US" sz="2200" dirty="0" smtClean="0"/>
              <a:t>and</a:t>
            </a:r>
          </a:p>
          <a:p>
            <a:pPr lvl="1">
              <a:lnSpc>
                <a:spcPct val="90000"/>
              </a:lnSpc>
            </a:pPr>
            <a:r>
              <a:rPr lang="en-US" sz="2200" dirty="0" smtClean="0"/>
              <a:t>Encouragement of international participation in the standards development </a:t>
            </a:r>
            <a:endParaRPr lang="en-US" sz="2200" dirty="0"/>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7650" name="Rectangle 2"/>
          <p:cNvSpPr>
            <a:spLocks noGrp="1" noChangeArrowheads="1"/>
          </p:cNvSpPr>
          <p:nvPr>
            <p:ph type="title"/>
          </p:nvPr>
        </p:nvSpPr>
        <p:spPr/>
        <p:txBody>
          <a:bodyPr/>
          <a:lstStyle/>
          <a:p>
            <a:r>
              <a:rPr lang="en-US"/>
              <a:t>INTERNATIONAL STANDARDIZATION</a:t>
            </a:r>
          </a:p>
        </p:txBody>
      </p:sp>
      <p:sp>
        <p:nvSpPr>
          <p:cNvPr id="2" name="Slide Number Placeholder 1"/>
          <p:cNvSpPr>
            <a:spLocks noGrp="1"/>
          </p:cNvSpPr>
          <p:nvPr>
            <p:ph type="sldNum" sz="quarter" idx="11"/>
          </p:nvPr>
        </p:nvSpPr>
        <p:spPr/>
        <p:txBody>
          <a:bodyPr/>
          <a:lstStyle/>
          <a:p>
            <a:fld id="{B25DDA72-34E1-45F5-A193-EF59D9D351C4}" type="slidenum">
              <a:rPr lang="en-US" smtClean="0"/>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r>
              <a:rPr lang="en-US" dirty="0" smtClean="0"/>
              <a:t>Examples of ASME </a:t>
            </a:r>
            <a:r>
              <a:rPr lang="en-US" dirty="0"/>
              <a:t>codes and standards </a:t>
            </a:r>
            <a:r>
              <a:rPr lang="en-US" dirty="0" smtClean="0"/>
              <a:t>in </a:t>
            </a:r>
            <a:r>
              <a:rPr lang="en-US" dirty="0"/>
              <a:t>international </a:t>
            </a:r>
            <a:r>
              <a:rPr lang="en-US" dirty="0" smtClean="0"/>
              <a:t>use:</a:t>
            </a:r>
            <a:endParaRPr lang="en-US" dirty="0"/>
          </a:p>
          <a:p>
            <a:pPr lvl="1"/>
            <a:r>
              <a:rPr lang="en-US" dirty="0"/>
              <a:t>Boiler and Pressure Vessel Code (over 100 countries)</a:t>
            </a:r>
          </a:p>
          <a:p>
            <a:pPr lvl="1"/>
            <a:r>
              <a:rPr lang="en-US" dirty="0"/>
              <a:t>B31 Piping Codes</a:t>
            </a:r>
          </a:p>
          <a:p>
            <a:pPr lvl="1"/>
            <a:r>
              <a:rPr lang="en-US" dirty="0"/>
              <a:t>B16 Standards on Valves, Flanges, Fittings and Gaskets</a:t>
            </a:r>
          </a:p>
          <a:p>
            <a:pPr lvl="1"/>
            <a:r>
              <a:rPr lang="en-US" dirty="0"/>
              <a:t>Bioprocessing Equipment Standard</a:t>
            </a:r>
          </a:p>
        </p:txBody>
      </p:sp>
      <p:sp>
        <p:nvSpPr>
          <p:cNvPr id="4" name="Footer Placeholder 3"/>
          <p:cNvSpPr>
            <a:spLocks noGrp="1"/>
          </p:cNvSpPr>
          <p:nvPr>
            <p:ph type="ftr" sz="quarter" idx="10"/>
          </p:nvPr>
        </p:nvSpPr>
        <p:spPr/>
        <p:txBody>
          <a:bodyPr/>
          <a:lstStyle/>
          <a:p>
            <a:r>
              <a:rPr lang="en-US" smtClean="0"/>
              <a:t>ASME S&amp;C Training Module B8 ASME International Standards Development</a:t>
            </a:r>
            <a:endParaRPr lang="en-US"/>
          </a:p>
        </p:txBody>
      </p:sp>
      <p:sp>
        <p:nvSpPr>
          <p:cNvPr id="29698" name="Rectangle 2"/>
          <p:cNvSpPr>
            <a:spLocks noGrp="1" noChangeArrowheads="1"/>
          </p:cNvSpPr>
          <p:nvPr>
            <p:ph type="title"/>
          </p:nvPr>
        </p:nvSpPr>
        <p:spPr/>
        <p:txBody>
          <a:bodyPr/>
          <a:lstStyle/>
          <a:p>
            <a:r>
              <a:rPr lang="en-US"/>
              <a:t>ASME  INTERNATIONAL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1840</TotalTime>
  <Words>3501</Words>
  <Application>Microsoft Office PowerPoint</Application>
  <PresentationFormat>On-screen Show (4:3)</PresentationFormat>
  <Paragraphs>376</Paragraphs>
  <Slides>25</Slides>
  <Notes>25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Symbol</vt:lpstr>
      <vt:lpstr>Tahoma</vt:lpstr>
      <vt:lpstr>Times</vt:lpstr>
      <vt:lpstr>Times New Roman</vt:lpstr>
      <vt:lpstr>S&amp;C Modules</vt:lpstr>
      <vt:lpstr>S&amp;C Theme</vt:lpstr>
      <vt:lpstr>Standards and Certification Training </vt:lpstr>
      <vt:lpstr>Module B Course Outline</vt:lpstr>
      <vt:lpstr>REVISIONS</vt:lpstr>
      <vt:lpstr>LEARNING OBJECTIVES</vt:lpstr>
      <vt:lpstr>AGENDA</vt:lpstr>
      <vt:lpstr>I. ASME International  Standards </vt:lpstr>
      <vt:lpstr>WHAT MAKES A STANDARD “INTERNATIONAL”?</vt:lpstr>
      <vt:lpstr>INTERNATIONAL STANDARDIZATION</vt:lpstr>
      <vt:lpstr>ASME  INTERNATIONAL STANDARDS</vt:lpstr>
      <vt:lpstr>II. INTERNATIONAL PARTICIPATION IN ASME STANDARDS DEVELOPMENT PROCESS </vt:lpstr>
      <vt:lpstr>INTERNATIONAL PARTICIPATION in ASME STANDARDS DEVELOPMENT</vt:lpstr>
      <vt:lpstr>DELEGATES</vt:lpstr>
      <vt:lpstr>INTERNATIONAL WORKING GROUPS (IWGs)</vt:lpstr>
      <vt:lpstr>BENEFITS OF IWGs</vt:lpstr>
      <vt:lpstr>IWG MEMBERHIP</vt:lpstr>
      <vt:lpstr>INTEREST/INTERNATIONAL  REVIEW GROUPS</vt:lpstr>
      <vt:lpstr>III. Other Methods of Developing ASME International Standards</vt:lpstr>
      <vt:lpstr>ASME International Standards</vt:lpstr>
      <vt:lpstr>NORMATIVE REFERENCES TO ASME DOCUMENTS</vt:lpstr>
      <vt:lpstr>JOINT DEVELOPMENT OF STANDARDS</vt:lpstr>
      <vt:lpstr>JOINT DEVELOPMENT OF STANDARDS</vt:lpstr>
      <vt:lpstr>U.S. NATIONAL ADOPTION</vt:lpstr>
      <vt:lpstr>MODULE SUMMARY</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Kathryn Hyam</cp:lastModifiedBy>
  <cp:revision>196</cp:revision>
  <cp:lastPrinted>2016-06-13T15:06:10Z</cp:lastPrinted>
  <dcterms:created xsi:type="dcterms:W3CDTF">2008-04-17T17:36:45Z</dcterms:created>
  <dcterms:modified xsi:type="dcterms:W3CDTF">2016-06-14T11:50:27Z</dcterms:modified>
</cp:coreProperties>
</file>