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671" r:id="rId2"/>
  </p:sldMasterIdLst>
  <p:notesMasterIdLst>
    <p:notesMasterId r:id="rId41"/>
  </p:notesMasterIdLst>
  <p:sldIdLst>
    <p:sldId id="313" r:id="rId3"/>
    <p:sldId id="314" r:id="rId4"/>
    <p:sldId id="315" r:id="rId5"/>
    <p:sldId id="260" r:id="rId6"/>
    <p:sldId id="261" r:id="rId7"/>
    <p:sldId id="277" r:id="rId8"/>
    <p:sldId id="278" r:id="rId9"/>
    <p:sldId id="279" r:id="rId10"/>
    <p:sldId id="281" r:id="rId11"/>
    <p:sldId id="282" r:id="rId12"/>
    <p:sldId id="283" r:id="rId13"/>
    <p:sldId id="284" r:id="rId14"/>
    <p:sldId id="285" r:id="rId15"/>
    <p:sldId id="286" r:id="rId16"/>
    <p:sldId id="320" r:id="rId17"/>
    <p:sldId id="289" r:id="rId18"/>
    <p:sldId id="290" r:id="rId19"/>
    <p:sldId id="326" r:id="rId20"/>
    <p:sldId id="327" r:id="rId21"/>
    <p:sldId id="328" r:id="rId22"/>
    <p:sldId id="329" r:id="rId23"/>
    <p:sldId id="330" r:id="rId24"/>
    <p:sldId id="331" r:id="rId25"/>
    <p:sldId id="333" r:id="rId26"/>
    <p:sldId id="321" r:id="rId27"/>
    <p:sldId id="299" r:id="rId28"/>
    <p:sldId id="300" r:id="rId29"/>
    <p:sldId id="301" r:id="rId30"/>
    <p:sldId id="302" r:id="rId31"/>
    <p:sldId id="303" r:id="rId32"/>
    <p:sldId id="306" r:id="rId33"/>
    <p:sldId id="324" r:id="rId34"/>
    <p:sldId id="307" r:id="rId35"/>
    <p:sldId id="308" r:id="rId36"/>
    <p:sldId id="323" r:id="rId37"/>
    <p:sldId id="309" r:id="rId38"/>
    <p:sldId id="332" r:id="rId39"/>
    <p:sldId id="310" r:id="rId4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FF3300"/>
    <a:srgbClr val="FFFF00"/>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601" autoAdjust="0"/>
    <p:restoredTop sz="50062" autoAdjust="0"/>
  </p:normalViewPr>
  <p:slideViewPr>
    <p:cSldViewPr>
      <p:cViewPr varScale="1">
        <p:scale>
          <a:sx n="42" d="100"/>
          <a:sy n="42" d="100"/>
        </p:scale>
        <p:origin x="2178" y="54"/>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p:scale>
          <a:sx n="75" d="100"/>
          <a:sy n="75" d="100"/>
        </p:scale>
        <p:origin x="304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43000" y="2286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3886200"/>
            <a:ext cx="5486400" cy="4953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9DBBDA2A-DCB7-4F94-A01A-8DF7D9FFA623}" type="slidenum">
              <a:rPr lang="en-US"/>
              <a:pPr/>
              <a:t>‹#›</a:t>
            </a:fld>
            <a:endParaRPr lang="en-US"/>
          </a:p>
        </p:txBody>
      </p:sp>
    </p:spTree>
    <p:extLst>
      <p:ext uri="{BB962C8B-B14F-4D97-AF65-F5344CB8AC3E}">
        <p14:creationId xmlns:p14="http://schemas.microsoft.com/office/powerpoint/2010/main" val="825216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fontAlgn="base">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fontAlgn="base">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This Module with cover US Technical Advisory Group (TAG) participation in International Standards Organization (ISO) Standards Development.</a:t>
            </a:r>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454022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B1A5815-1CAB-40BD-833F-FB0A603A6FF1}" type="slidenum">
              <a:rPr lang="en-US"/>
              <a:pPr/>
              <a:t>9</a:t>
            </a:fld>
            <a:endParaRPr lang="en-US"/>
          </a:p>
        </p:txBody>
      </p:sp>
      <p:sp>
        <p:nvSpPr>
          <p:cNvPr id="65538" name="Rectangle 2"/>
          <p:cNvSpPr>
            <a:spLocks noGrp="1" noRot="1" noChangeAspect="1" noChangeArrowheads="1" noTextEdit="1"/>
          </p:cNvSpPr>
          <p:nvPr>
            <p:ph type="sldImg"/>
          </p:nvPr>
        </p:nvSpPr>
        <p:spPr>
          <a:xfrm>
            <a:off x="1312863" y="455613"/>
            <a:ext cx="4375150" cy="3281362"/>
          </a:xfrm>
          <a:ln/>
        </p:spPr>
      </p:sp>
      <p:sp>
        <p:nvSpPr>
          <p:cNvPr id="65539" name="Rectangle 3"/>
          <p:cNvSpPr>
            <a:spLocks noGrp="1" noChangeArrowheads="1"/>
          </p:cNvSpPr>
          <p:nvPr>
            <p:ph type="body" idx="1"/>
          </p:nvPr>
        </p:nvSpPr>
        <p:spPr>
          <a:xfrm>
            <a:off x="458788" y="4067175"/>
            <a:ext cx="5942012" cy="4752975"/>
          </a:xfrm>
          <a:ln/>
        </p:spPr>
        <p:txBody>
          <a:bodyPr/>
          <a:lstStyle/>
          <a:p>
            <a:pPr lvl="1"/>
            <a:r>
              <a:rPr lang="en-US" dirty="0" smtClean="0"/>
              <a:t>A </a:t>
            </a:r>
            <a:r>
              <a:rPr lang="en-US" dirty="0"/>
              <a:t>Technical Committee Secretariat provides administrative services for a particular Technical Committee in accordance with ISO Directives (procedures). This includes working with a host country on meeting arrangements, distributing agendas, taking minutes and conducting </a:t>
            </a:r>
            <a:r>
              <a:rPr lang="en-US" dirty="0" smtClean="0"/>
              <a:t>ballots</a:t>
            </a:r>
            <a:r>
              <a:rPr lang="en-US" dirty="0"/>
              <a:t>.</a:t>
            </a:r>
          </a:p>
          <a:p>
            <a:pPr lvl="1"/>
            <a:r>
              <a:rPr lang="en-US" dirty="0"/>
              <a:t>A Secretariat must work closely with ISO Central Secretariat and must be strictly neutral in its dealings.</a:t>
            </a:r>
          </a:p>
          <a:p>
            <a:pPr lvl="1"/>
            <a:r>
              <a:rPr lang="en-US" dirty="0" smtClean="0"/>
              <a:t>While ANSI</a:t>
            </a:r>
            <a:r>
              <a:rPr lang="en-US" baseline="0" dirty="0" smtClean="0"/>
              <a:t> is the official organization who holds the US Secretariat role, they delegate the Secretary responsibility to other US SDO’s in which the expertise for that particular committee lies. </a:t>
            </a:r>
            <a:r>
              <a:rPr lang="en-US" dirty="0" smtClean="0"/>
              <a:t>ASME provides the Secretary for </a:t>
            </a:r>
            <a:r>
              <a:rPr lang="en-US" dirty="0"/>
              <a:t>TC 5/SC 10 on Flanges which relates to the ASME B16 Committee; and TC 96/SC 6 on Mobile Cranes which relates to the ASME B30 Committee</a:t>
            </a:r>
            <a:r>
              <a:rPr lang="en-US" dirty="0" smtClean="0"/>
              <a:t>. (ASME also has </a:t>
            </a:r>
            <a:r>
              <a:rPr lang="en-US" sz="1100" kern="1200" dirty="0" smtClean="0">
                <a:solidFill>
                  <a:schemeClr val="tx1"/>
                </a:solidFill>
                <a:effectLst/>
                <a:latin typeface="Arial" panose="020B0604020202020204" pitchFamily="34" charset="0"/>
                <a:ea typeface="+mn-ea"/>
                <a:cs typeface="+mn-cs"/>
              </a:rPr>
              <a:t>TC 10/SC 1 Conventions, but will be relinquishing this role.) </a:t>
            </a:r>
            <a:endParaRPr lang="en-US" dirty="0"/>
          </a:p>
          <a:p>
            <a:pPr marL="223838" indent="-223838"/>
            <a:endParaRPr lang="en-US" dirty="0"/>
          </a:p>
        </p:txBody>
      </p:sp>
    </p:spTree>
    <p:extLst>
      <p:ext uri="{BB962C8B-B14F-4D97-AF65-F5344CB8AC3E}">
        <p14:creationId xmlns:p14="http://schemas.microsoft.com/office/powerpoint/2010/main" val="781091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41CEDCF-44A8-4BCB-9F8A-6BDA20DFF9F5}" type="slidenum">
              <a:rPr lang="en-US"/>
              <a:pPr/>
              <a:t>10</a:t>
            </a:fld>
            <a:endParaRPr lang="en-US"/>
          </a:p>
        </p:txBody>
      </p:sp>
      <p:sp>
        <p:nvSpPr>
          <p:cNvPr id="67586" name="Rectangle 2"/>
          <p:cNvSpPr>
            <a:spLocks noGrp="1" noRot="1" noChangeAspect="1" noChangeArrowheads="1" noTextEdit="1"/>
          </p:cNvSpPr>
          <p:nvPr>
            <p:ph type="sldImg"/>
          </p:nvPr>
        </p:nvSpPr>
        <p:spPr>
          <a:xfrm>
            <a:off x="1312863" y="455613"/>
            <a:ext cx="4375150" cy="3281362"/>
          </a:xfrm>
          <a:ln/>
        </p:spPr>
      </p:sp>
      <p:sp>
        <p:nvSpPr>
          <p:cNvPr id="67587" name="Rectangle 3"/>
          <p:cNvSpPr>
            <a:spLocks noGrp="1" noChangeArrowheads="1"/>
          </p:cNvSpPr>
          <p:nvPr>
            <p:ph type="body" idx="1"/>
          </p:nvPr>
        </p:nvSpPr>
        <p:spPr>
          <a:xfrm>
            <a:off x="458788" y="4067175"/>
            <a:ext cx="5942012" cy="4752975"/>
          </a:xfrm>
          <a:ln/>
        </p:spPr>
        <p:txBody>
          <a:bodyPr/>
          <a:lstStyle/>
          <a:p>
            <a:pPr lvl="1"/>
            <a:r>
              <a:rPr lang="en-US" dirty="0" smtClean="0"/>
              <a:t>A </a:t>
            </a:r>
            <a:r>
              <a:rPr lang="en-US" dirty="0"/>
              <a:t>Technical Committee may create Subcommittees to deal with specific aspects of its work.</a:t>
            </a:r>
          </a:p>
          <a:p>
            <a:pPr lvl="1"/>
            <a:r>
              <a:rPr lang="en-US" dirty="0"/>
              <a:t>A Subcommittee consists of P or O members only, but a country’s subcommittee membership category need not be the same as its TC membership category.  In other words, a country that has chosen to be an Observer at the TC level may choose to be an active Participant at the Subcommittee level.</a:t>
            </a:r>
          </a:p>
          <a:p>
            <a:pPr lvl="1"/>
            <a:r>
              <a:rPr lang="en-US" dirty="0"/>
              <a:t>The parent TC appoints a national body to act as Secretariat for the Subcommittee. If more than one national body applies for the position, the Technical Management Board will decide the appointment. </a:t>
            </a:r>
          </a:p>
          <a:p>
            <a:endParaRPr lang="en-US" dirty="0"/>
          </a:p>
          <a:p>
            <a:endParaRPr lang="en-US" dirty="0"/>
          </a:p>
        </p:txBody>
      </p:sp>
    </p:spTree>
    <p:extLst>
      <p:ext uri="{BB962C8B-B14F-4D97-AF65-F5344CB8AC3E}">
        <p14:creationId xmlns:p14="http://schemas.microsoft.com/office/powerpoint/2010/main" val="2375347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86E3FA3-A852-45FF-BC0B-AE7F020F3B96}" type="slidenum">
              <a:rPr lang="en-US"/>
              <a:pPr/>
              <a:t>11</a:t>
            </a:fld>
            <a:endParaRPr lang="en-US"/>
          </a:p>
        </p:txBody>
      </p:sp>
      <p:sp>
        <p:nvSpPr>
          <p:cNvPr id="69634" name="Rectangle 2"/>
          <p:cNvSpPr>
            <a:spLocks noGrp="1" noRot="1" noChangeAspect="1" noChangeArrowheads="1" noTextEdit="1"/>
          </p:cNvSpPr>
          <p:nvPr>
            <p:ph type="sldImg"/>
          </p:nvPr>
        </p:nvSpPr>
        <p:spPr>
          <a:xfrm>
            <a:off x="1312863" y="455613"/>
            <a:ext cx="4375150" cy="3281362"/>
          </a:xfrm>
          <a:ln/>
        </p:spPr>
      </p:sp>
      <p:sp>
        <p:nvSpPr>
          <p:cNvPr id="69635" name="Rectangle 3"/>
          <p:cNvSpPr>
            <a:spLocks noGrp="1" noChangeArrowheads="1"/>
          </p:cNvSpPr>
          <p:nvPr>
            <p:ph type="body" idx="1"/>
          </p:nvPr>
        </p:nvSpPr>
        <p:spPr>
          <a:xfrm>
            <a:off x="458788" y="4067175"/>
            <a:ext cx="5942012" cy="4752975"/>
          </a:xfrm>
          <a:ln/>
        </p:spPr>
        <p:txBody>
          <a:bodyPr/>
          <a:lstStyle/>
          <a:p>
            <a:pPr marL="114300" lvl="1" indent="0">
              <a:buNone/>
            </a:pPr>
            <a:r>
              <a:rPr lang="en-US" dirty="0" smtClean="0"/>
              <a:t>Working </a:t>
            </a:r>
            <a:r>
              <a:rPr lang="en-US" dirty="0"/>
              <a:t>Groups and Ad Hoc Groups are created by the Technical Committee or Subcommittee, if necessary, and are usually responsible for a single project or a set of related projects. They are disbanded upon completion of those projects. Membership categories do not apply in a Working Group or Ad Hoc Group.</a:t>
            </a:r>
          </a:p>
          <a:p>
            <a:endParaRPr lang="en-US" dirty="0"/>
          </a:p>
          <a:p>
            <a:endParaRPr lang="en-US" dirty="0"/>
          </a:p>
        </p:txBody>
      </p:sp>
    </p:spTree>
    <p:extLst>
      <p:ext uri="{BB962C8B-B14F-4D97-AF65-F5344CB8AC3E}">
        <p14:creationId xmlns:p14="http://schemas.microsoft.com/office/powerpoint/2010/main" val="3233761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3D5F769-6287-4D99-9DA8-CA9391532DCE}" type="slidenum">
              <a:rPr lang="en-US"/>
              <a:pPr/>
              <a:t>12</a:t>
            </a:fld>
            <a:endParaRPr lang="en-US"/>
          </a:p>
        </p:txBody>
      </p:sp>
      <p:sp>
        <p:nvSpPr>
          <p:cNvPr id="71682" name="Rectangle 2"/>
          <p:cNvSpPr>
            <a:spLocks noGrp="1" noRot="1" noChangeAspect="1" noChangeArrowheads="1" noTextEdit="1"/>
          </p:cNvSpPr>
          <p:nvPr>
            <p:ph type="sldImg"/>
          </p:nvPr>
        </p:nvSpPr>
        <p:spPr>
          <a:xfrm>
            <a:off x="1312863" y="455613"/>
            <a:ext cx="4375150" cy="3281362"/>
          </a:xfrm>
          <a:ln/>
        </p:spPr>
      </p:sp>
      <p:sp>
        <p:nvSpPr>
          <p:cNvPr id="71683"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ISO </a:t>
            </a:r>
            <a:r>
              <a:rPr lang="en-US" dirty="0"/>
              <a:t>publishes three types of documents which set international </a:t>
            </a:r>
            <a:r>
              <a:rPr lang="en-US" dirty="0" smtClean="0"/>
              <a:t>standards. </a:t>
            </a:r>
            <a:r>
              <a:rPr lang="en-US" dirty="0"/>
              <a:t>These documents reflect different levels of international support for the norms they describe and therefore carry different weights in the international community.</a:t>
            </a:r>
          </a:p>
          <a:p>
            <a:pPr lvl="1"/>
            <a:r>
              <a:rPr lang="en-US" dirty="0"/>
              <a:t>An</a:t>
            </a:r>
            <a:r>
              <a:rPr lang="en-US" b="1" dirty="0"/>
              <a:t> International Standard</a:t>
            </a:r>
            <a:r>
              <a:rPr lang="en-US" dirty="0"/>
              <a:t> is ISO’s primary product. In order for a proposed standard to be accepted as an International Standard it must be approved by at least two-thirds of the P-members of the relevant Technical Committee and disapproved by less than one quarter of all voting members. International Standards must be reviewed at least every five years. </a:t>
            </a:r>
          </a:p>
          <a:p>
            <a:pPr lvl="1"/>
            <a:r>
              <a:rPr lang="en-US" dirty="0"/>
              <a:t>A </a:t>
            </a:r>
            <a:r>
              <a:rPr lang="en-US" b="1" dirty="0"/>
              <a:t>Technical Specification</a:t>
            </a:r>
            <a:r>
              <a:rPr lang="en-US" dirty="0"/>
              <a:t> is also a normative document, but does not enjoy the status of an International Standard as it requires the approval of only 2/3 of the P-members voting and must be reviewed after three years. Normally, Technical Specifications are issued when the original intent was to produce an ISO Standard but, subsequently, it was discovered that there was insufficient support for the publication of a standard.</a:t>
            </a:r>
          </a:p>
          <a:p>
            <a:pPr lvl="1"/>
            <a:r>
              <a:rPr lang="en-US" dirty="0"/>
              <a:t>A </a:t>
            </a:r>
            <a:r>
              <a:rPr lang="en-US" b="1" dirty="0"/>
              <a:t>Publicly Available Specification</a:t>
            </a:r>
            <a:r>
              <a:rPr lang="en-US" dirty="0"/>
              <a:t> requires even less support for approval—requiring only a simple majority—and must also be reviewed after three years.</a:t>
            </a:r>
          </a:p>
          <a:p>
            <a:endParaRPr lang="en-US" dirty="0"/>
          </a:p>
          <a:p>
            <a:endParaRPr lang="en-US" dirty="0"/>
          </a:p>
        </p:txBody>
      </p:sp>
    </p:spTree>
    <p:extLst>
      <p:ext uri="{BB962C8B-B14F-4D97-AF65-F5344CB8AC3E}">
        <p14:creationId xmlns:p14="http://schemas.microsoft.com/office/powerpoint/2010/main" val="1957330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E814038-26FC-4491-AAE0-F9D0584385A2}" type="slidenum">
              <a:rPr lang="en-US"/>
              <a:pPr/>
              <a:t>13</a:t>
            </a:fld>
            <a:endParaRPr lang="en-US"/>
          </a:p>
        </p:txBody>
      </p:sp>
      <p:sp>
        <p:nvSpPr>
          <p:cNvPr id="73730" name="Rectangle 2"/>
          <p:cNvSpPr>
            <a:spLocks noGrp="1" noRot="1" noChangeAspect="1" noChangeArrowheads="1" noTextEdit="1"/>
          </p:cNvSpPr>
          <p:nvPr>
            <p:ph type="sldImg"/>
          </p:nvPr>
        </p:nvSpPr>
        <p:spPr>
          <a:xfrm>
            <a:off x="1312863" y="455613"/>
            <a:ext cx="4375150" cy="3281362"/>
          </a:xfrm>
          <a:ln/>
        </p:spPr>
      </p:sp>
      <p:sp>
        <p:nvSpPr>
          <p:cNvPr id="73731" name="Rectangle 3"/>
          <p:cNvSpPr>
            <a:spLocks noGrp="1" noChangeArrowheads="1"/>
          </p:cNvSpPr>
          <p:nvPr>
            <p:ph type="body" idx="1"/>
          </p:nvPr>
        </p:nvSpPr>
        <p:spPr>
          <a:xfrm>
            <a:off x="458788" y="4067175"/>
            <a:ext cx="5942012" cy="4752975"/>
          </a:xfrm>
          <a:ln/>
        </p:spPr>
        <p:txBody>
          <a:bodyPr/>
          <a:lstStyle/>
          <a:p>
            <a:r>
              <a:rPr lang="en-US" dirty="0" smtClean="0"/>
              <a:t>ISO </a:t>
            </a:r>
            <a:r>
              <a:rPr lang="en-US" dirty="0"/>
              <a:t>also publishes informational documents:</a:t>
            </a:r>
          </a:p>
          <a:p>
            <a:pPr lvl="1"/>
            <a:r>
              <a:rPr lang="en-US" dirty="0"/>
              <a:t>A </a:t>
            </a:r>
            <a:r>
              <a:rPr lang="en-US" b="1" dirty="0"/>
              <a:t>Technical Report (TR)</a:t>
            </a:r>
            <a:r>
              <a:rPr lang="en-US" dirty="0"/>
              <a:t> provides technical information on a particular topic. It is not normative.</a:t>
            </a:r>
          </a:p>
          <a:p>
            <a:pPr lvl="1"/>
            <a:r>
              <a:rPr lang="en-US" dirty="0"/>
              <a:t>An </a:t>
            </a:r>
            <a:r>
              <a:rPr lang="en-US" b="1" dirty="0"/>
              <a:t>Industry Technical Agreement (ITA)</a:t>
            </a:r>
            <a:r>
              <a:rPr lang="en-US" dirty="0"/>
              <a:t> is a document resulting from an international workshop held outside the technical structure of ISO but administered by a designated ISO national body. An ITA will always include a list of the participating organizations.</a:t>
            </a:r>
          </a:p>
        </p:txBody>
      </p:sp>
    </p:spTree>
    <p:extLst>
      <p:ext uri="{BB962C8B-B14F-4D97-AF65-F5344CB8AC3E}">
        <p14:creationId xmlns:p14="http://schemas.microsoft.com/office/powerpoint/2010/main" val="2624146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09084C3-B794-4DDC-BD13-3EF4178CC5F9}" type="slidenum">
              <a:rPr lang="en-US"/>
              <a:pPr/>
              <a:t>14</a:t>
            </a:fld>
            <a:endParaRPr lang="en-US"/>
          </a:p>
        </p:txBody>
      </p:sp>
      <p:sp>
        <p:nvSpPr>
          <p:cNvPr id="55298" name="Rectangle 2"/>
          <p:cNvSpPr>
            <a:spLocks noGrp="1" noRot="1" noChangeAspect="1" noChangeArrowheads="1" noTextEdit="1"/>
          </p:cNvSpPr>
          <p:nvPr>
            <p:ph type="sldImg"/>
          </p:nvPr>
        </p:nvSpPr>
        <p:spPr>
          <a:xfrm>
            <a:off x="1312863" y="455613"/>
            <a:ext cx="4375150" cy="3281362"/>
          </a:xfrm>
          <a:ln/>
        </p:spPr>
      </p:sp>
      <p:sp>
        <p:nvSpPr>
          <p:cNvPr id="55299"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This part of the module will focus on the process used by ISO to develop,</a:t>
            </a:r>
            <a:r>
              <a:rPr lang="en-US" baseline="0" dirty="0" smtClean="0"/>
              <a:t> approve and publish their standards.</a:t>
            </a:r>
            <a:endParaRPr lang="en-US" b="1" dirty="0"/>
          </a:p>
        </p:txBody>
      </p:sp>
    </p:spTree>
    <p:extLst>
      <p:ext uri="{BB962C8B-B14F-4D97-AF65-F5344CB8AC3E}">
        <p14:creationId xmlns:p14="http://schemas.microsoft.com/office/powerpoint/2010/main" val="2383066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3A1BE41-9EAE-4EFB-AF0C-C957F4E8D4F6}" type="slidenum">
              <a:rPr lang="en-US"/>
              <a:pPr/>
              <a:t>15</a:t>
            </a:fld>
            <a:endParaRPr lang="en-US"/>
          </a:p>
        </p:txBody>
      </p:sp>
      <p:sp>
        <p:nvSpPr>
          <p:cNvPr id="79874" name="Rectangle 2"/>
          <p:cNvSpPr>
            <a:spLocks noGrp="1" noRot="1" noChangeAspect="1" noChangeArrowheads="1" noTextEdit="1"/>
          </p:cNvSpPr>
          <p:nvPr>
            <p:ph type="sldImg"/>
          </p:nvPr>
        </p:nvSpPr>
        <p:spPr>
          <a:xfrm>
            <a:off x="1312863" y="455613"/>
            <a:ext cx="4375150" cy="3281362"/>
          </a:xfrm>
          <a:ln/>
        </p:spPr>
      </p:sp>
      <p:sp>
        <p:nvSpPr>
          <p:cNvPr id="79875" name="Rectangle 3"/>
          <p:cNvSpPr>
            <a:spLocks noGrp="1" noChangeArrowheads="1"/>
          </p:cNvSpPr>
          <p:nvPr>
            <p:ph type="body" idx="1"/>
          </p:nvPr>
        </p:nvSpPr>
        <p:spPr>
          <a:xfrm>
            <a:off x="458788" y="4067175"/>
            <a:ext cx="5942012" cy="4752975"/>
          </a:xfrm>
          <a:ln/>
        </p:spPr>
        <p:txBody>
          <a:bodyPr/>
          <a:lstStyle/>
          <a:p>
            <a:pPr marL="209550" indent="-209550"/>
            <a:r>
              <a:rPr lang="en-US" dirty="0" smtClean="0"/>
              <a:t>The basic stages </a:t>
            </a:r>
            <a:r>
              <a:rPr lang="en-US" dirty="0"/>
              <a:t>of ISO standards development are as follows:</a:t>
            </a:r>
          </a:p>
          <a:p>
            <a:pPr marL="209550" indent="-209550">
              <a:buFontTx/>
              <a:buAutoNum type="arabicPeriod"/>
            </a:pPr>
            <a:r>
              <a:rPr lang="en-US" dirty="0" smtClean="0"/>
              <a:t>Preliminary</a:t>
            </a:r>
          </a:p>
          <a:p>
            <a:pPr marL="209550" indent="-209550">
              <a:buFontTx/>
              <a:buAutoNum type="arabicPeriod"/>
            </a:pPr>
            <a:r>
              <a:rPr lang="en-US" dirty="0" smtClean="0"/>
              <a:t>Proposal</a:t>
            </a:r>
            <a:endParaRPr lang="en-US" dirty="0"/>
          </a:p>
          <a:p>
            <a:pPr marL="209550" indent="-209550">
              <a:spcBef>
                <a:spcPct val="0"/>
              </a:spcBef>
              <a:buFontTx/>
              <a:buAutoNum type="arabicPeriod"/>
            </a:pPr>
            <a:r>
              <a:rPr lang="en-US" dirty="0"/>
              <a:t>Preparatory</a:t>
            </a:r>
          </a:p>
          <a:p>
            <a:pPr marL="209550" indent="-209550">
              <a:spcBef>
                <a:spcPct val="0"/>
              </a:spcBef>
              <a:buFontTx/>
              <a:buAutoNum type="arabicPeriod"/>
            </a:pPr>
            <a:r>
              <a:rPr lang="en-US" dirty="0"/>
              <a:t>Committee</a:t>
            </a:r>
          </a:p>
          <a:p>
            <a:pPr marL="209550" indent="-209550">
              <a:spcBef>
                <a:spcPct val="0"/>
              </a:spcBef>
              <a:buFontTx/>
              <a:buAutoNum type="arabicPeriod"/>
            </a:pPr>
            <a:r>
              <a:rPr lang="en-US" dirty="0"/>
              <a:t>Enquiry</a:t>
            </a:r>
          </a:p>
          <a:p>
            <a:pPr marL="209550" indent="-209550">
              <a:spcBef>
                <a:spcPct val="0"/>
              </a:spcBef>
              <a:buFontTx/>
              <a:buAutoNum type="arabicPeriod"/>
            </a:pPr>
            <a:r>
              <a:rPr lang="en-US" dirty="0"/>
              <a:t>Approval</a:t>
            </a:r>
          </a:p>
          <a:p>
            <a:pPr marL="209550" indent="-209550">
              <a:spcBef>
                <a:spcPct val="0"/>
              </a:spcBef>
              <a:buFontTx/>
              <a:buAutoNum type="arabicPeriod"/>
            </a:pPr>
            <a:r>
              <a:rPr lang="en-US" dirty="0" smtClean="0"/>
              <a:t>Publication</a:t>
            </a:r>
            <a:endParaRPr lang="en-US" dirty="0"/>
          </a:p>
          <a:p>
            <a:r>
              <a:rPr lang="en-US" dirty="0" smtClean="0"/>
              <a:t>These stages may vary slightly based on whether the document is new or revised,</a:t>
            </a:r>
            <a:r>
              <a:rPr lang="en-US" baseline="0" dirty="0" smtClean="0"/>
              <a:t> </a:t>
            </a:r>
            <a:r>
              <a:rPr lang="en-US" dirty="0" smtClean="0"/>
              <a:t>the type of document and results of the ballots or decisions taken during meetings. After the document is printed the documents are periodically reviewed to ensure that they are still valid and useful.</a:t>
            </a:r>
            <a:endParaRPr lang="en-US" dirty="0"/>
          </a:p>
          <a:p>
            <a:r>
              <a:rPr lang="en-US" dirty="0" smtClean="0"/>
              <a:t>We </a:t>
            </a:r>
            <a:r>
              <a:rPr lang="en-US" dirty="0"/>
              <a:t>will discuss each </a:t>
            </a:r>
            <a:r>
              <a:rPr lang="en-US" dirty="0" smtClean="0"/>
              <a:t>of the basic steps and the </a:t>
            </a:r>
            <a:r>
              <a:rPr lang="en-US" dirty="0"/>
              <a:t>periodic review process </a:t>
            </a:r>
            <a:r>
              <a:rPr lang="en-US" dirty="0" smtClean="0"/>
              <a:t>in the next few slides.</a:t>
            </a:r>
            <a:endParaRPr lang="en-US" dirty="0"/>
          </a:p>
          <a:p>
            <a:endParaRPr lang="en-US" dirty="0"/>
          </a:p>
          <a:p>
            <a:pPr marL="209550" indent="-209550"/>
            <a:endParaRPr lang="en-US" dirty="0"/>
          </a:p>
        </p:txBody>
      </p:sp>
    </p:spTree>
    <p:extLst>
      <p:ext uri="{BB962C8B-B14F-4D97-AF65-F5344CB8AC3E}">
        <p14:creationId xmlns:p14="http://schemas.microsoft.com/office/powerpoint/2010/main" val="1124257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16</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r>
              <a:rPr lang="en-US" dirty="0" smtClean="0">
                <a:cs typeface="Arial" panose="020B0604020202020204" pitchFamily="34" charset="0"/>
              </a:rPr>
              <a:t>Preliminary Work Items</a:t>
            </a:r>
            <a:r>
              <a:rPr lang="en-US" spc="-105" dirty="0" smtClean="0">
                <a:cs typeface="Arial" panose="020B0604020202020204" pitchFamily="34" charset="0"/>
              </a:rPr>
              <a:t> are p</a:t>
            </a:r>
            <a:r>
              <a:rPr lang="en-US" dirty="0" smtClean="0">
                <a:cs typeface="Arial" panose="020B0604020202020204" pitchFamily="34" charset="0"/>
              </a:rPr>
              <a:t>r</a:t>
            </a:r>
            <a:r>
              <a:rPr lang="en-US" spc="-5" dirty="0" smtClean="0">
                <a:cs typeface="Arial" panose="020B0604020202020204" pitchFamily="34" charset="0"/>
              </a:rPr>
              <a:t>opo</a:t>
            </a:r>
            <a:r>
              <a:rPr lang="en-US" dirty="0" smtClean="0">
                <a:cs typeface="Arial" panose="020B0604020202020204" pitchFamily="34" charset="0"/>
              </a:rPr>
              <a:t>sals</a:t>
            </a:r>
            <a:r>
              <a:rPr lang="en-US" spc="20" dirty="0" smtClean="0">
                <a:cs typeface="Arial" panose="020B0604020202020204" pitchFamily="34" charset="0"/>
              </a:rPr>
              <a:t> </a:t>
            </a:r>
            <a:r>
              <a:rPr lang="en-US" dirty="0" smtClean="0">
                <a:cs typeface="Arial" panose="020B0604020202020204" pitchFamily="34" charset="0"/>
              </a:rPr>
              <a:t>w</a:t>
            </a:r>
            <a:r>
              <a:rPr lang="en-US" spc="-5" dirty="0" smtClean="0">
                <a:cs typeface="Arial" panose="020B0604020202020204" pitchFamily="34" charset="0"/>
              </a:rPr>
              <a:t>h</a:t>
            </a:r>
            <a:r>
              <a:rPr lang="en-US" dirty="0" smtClean="0">
                <a:cs typeface="Arial" panose="020B0604020202020204" pitchFamily="34" charset="0"/>
              </a:rPr>
              <a:t>ich</a:t>
            </a:r>
            <a:r>
              <a:rPr lang="en-US" spc="5" dirty="0" smtClean="0">
                <a:cs typeface="Arial" panose="020B0604020202020204" pitchFamily="34" charset="0"/>
              </a:rPr>
              <a:t> </a:t>
            </a:r>
            <a:r>
              <a:rPr lang="en-US" dirty="0" smtClean="0">
                <a:cs typeface="Arial" panose="020B0604020202020204" pitchFamily="34" charset="0"/>
              </a:rPr>
              <a:t>are</a:t>
            </a:r>
            <a:r>
              <a:rPr lang="en-US" spc="5" dirty="0" smtClean="0">
                <a:cs typeface="Arial" panose="020B0604020202020204" pitchFamily="34" charset="0"/>
              </a:rPr>
              <a:t> </a:t>
            </a:r>
            <a:r>
              <a:rPr lang="en-US" spc="-5" dirty="0" smtClean="0">
                <a:cs typeface="Arial" panose="020B0604020202020204" pitchFamily="34" charset="0"/>
              </a:rPr>
              <a:t>no</a:t>
            </a:r>
            <a:r>
              <a:rPr lang="en-US" dirty="0" smtClean="0">
                <a:cs typeface="Arial" panose="020B0604020202020204" pitchFamily="34" charset="0"/>
              </a:rPr>
              <a:t>t</a:t>
            </a:r>
            <a:r>
              <a:rPr lang="en-US" spc="15" dirty="0" smtClean="0">
                <a:cs typeface="Arial" panose="020B0604020202020204" pitchFamily="34" charset="0"/>
              </a:rPr>
              <a:t> </a:t>
            </a:r>
            <a:r>
              <a:rPr lang="en-US" dirty="0" smtClean="0">
                <a:cs typeface="Arial" panose="020B0604020202020204" pitchFamily="34" charset="0"/>
              </a:rPr>
              <a:t>yet</a:t>
            </a:r>
            <a:r>
              <a:rPr lang="en-US" spc="-5" dirty="0" smtClean="0">
                <a:cs typeface="Arial" panose="020B0604020202020204" pitchFamily="34" charset="0"/>
              </a:rPr>
              <a:t> </a:t>
            </a:r>
            <a:r>
              <a:rPr lang="en-US" dirty="0" smtClean="0">
                <a:cs typeface="Arial" panose="020B0604020202020204" pitchFamily="34" charset="0"/>
              </a:rPr>
              <a:t>s</a:t>
            </a:r>
            <a:r>
              <a:rPr lang="en-US" spc="-5" dirty="0" smtClean="0">
                <a:cs typeface="Arial" panose="020B0604020202020204" pitchFamily="34" charset="0"/>
              </a:rPr>
              <a:t>u</a:t>
            </a:r>
            <a:r>
              <a:rPr lang="en-US" dirty="0" smtClean="0">
                <a:cs typeface="Arial" panose="020B0604020202020204" pitchFamily="34" charset="0"/>
              </a:rPr>
              <a:t>fficie</a:t>
            </a:r>
            <a:r>
              <a:rPr lang="en-US" spc="-5" dirty="0" smtClean="0">
                <a:cs typeface="Arial" panose="020B0604020202020204" pitchFamily="34" charset="0"/>
              </a:rPr>
              <a:t>nt</a:t>
            </a:r>
            <a:r>
              <a:rPr lang="en-US" dirty="0" smtClean="0">
                <a:cs typeface="Arial" panose="020B0604020202020204" pitchFamily="34" charset="0"/>
              </a:rPr>
              <a:t>ly</a:t>
            </a:r>
            <a:r>
              <a:rPr lang="en-US" spc="35" dirty="0" smtClean="0">
                <a:cs typeface="Arial" panose="020B0604020202020204" pitchFamily="34" charset="0"/>
              </a:rPr>
              <a:t> </a:t>
            </a:r>
            <a:r>
              <a:rPr lang="en-US" dirty="0" smtClean="0">
                <a:cs typeface="Arial" panose="020B0604020202020204" pitchFamily="34" charset="0"/>
              </a:rPr>
              <a:t>ma</a:t>
            </a:r>
            <a:r>
              <a:rPr lang="en-US" spc="-5" dirty="0" smtClean="0">
                <a:cs typeface="Arial" panose="020B0604020202020204" pitchFamily="34" charset="0"/>
              </a:rPr>
              <a:t>tu</a:t>
            </a:r>
            <a:r>
              <a:rPr lang="en-US" dirty="0" smtClean="0">
                <a:cs typeface="Arial" panose="020B0604020202020204" pitchFamily="34" charset="0"/>
              </a:rPr>
              <a:t>re</a:t>
            </a:r>
            <a:r>
              <a:rPr lang="en-US" spc="5" dirty="0" smtClean="0">
                <a:cs typeface="Arial" panose="020B0604020202020204" pitchFamily="34" charset="0"/>
              </a:rPr>
              <a:t> </a:t>
            </a:r>
            <a:r>
              <a:rPr lang="en-US" dirty="0" smtClean="0">
                <a:cs typeface="Arial" panose="020B0604020202020204" pitchFamily="34" charset="0"/>
              </a:rPr>
              <a:t>f</a:t>
            </a:r>
            <a:r>
              <a:rPr lang="en-US" spc="-5" dirty="0" smtClean="0">
                <a:cs typeface="Arial" panose="020B0604020202020204" pitchFamily="34" charset="0"/>
              </a:rPr>
              <a:t>o</a:t>
            </a:r>
            <a:r>
              <a:rPr lang="en-US" dirty="0" smtClean="0">
                <a:cs typeface="Arial" panose="020B0604020202020204" pitchFamily="34" charset="0"/>
              </a:rPr>
              <a:t>r </a:t>
            </a:r>
            <a:r>
              <a:rPr lang="en-US" spc="-5" dirty="0" smtClean="0">
                <a:cs typeface="Arial" panose="020B0604020202020204" pitchFamily="34" charset="0"/>
              </a:rPr>
              <a:t>p</a:t>
            </a:r>
            <a:r>
              <a:rPr lang="en-US" dirty="0" smtClean="0">
                <a:cs typeface="Arial" panose="020B0604020202020204" pitchFamily="34" charset="0"/>
              </a:rPr>
              <a:t>r</a:t>
            </a:r>
            <a:r>
              <a:rPr lang="en-US" spc="-5" dirty="0" smtClean="0">
                <a:cs typeface="Arial" panose="020B0604020202020204" pitchFamily="34" charset="0"/>
              </a:rPr>
              <a:t>o</a:t>
            </a:r>
            <a:r>
              <a:rPr lang="en-US" dirty="0" smtClean="0">
                <a:cs typeface="Arial" panose="020B0604020202020204" pitchFamily="34" charset="0"/>
              </a:rPr>
              <a:t>cessi</a:t>
            </a:r>
            <a:r>
              <a:rPr lang="en-US" spc="-5" dirty="0" smtClean="0">
                <a:cs typeface="Arial" panose="020B0604020202020204" pitchFamily="34" charset="0"/>
              </a:rPr>
              <a:t>n</a:t>
            </a:r>
            <a:r>
              <a:rPr lang="en-US" dirty="0" smtClean="0">
                <a:cs typeface="Arial" panose="020B0604020202020204" pitchFamily="34" charset="0"/>
              </a:rPr>
              <a:t>g</a:t>
            </a:r>
            <a:r>
              <a:rPr lang="en-US" spc="25" dirty="0" smtClean="0">
                <a:cs typeface="Arial" panose="020B0604020202020204" pitchFamily="34" charset="0"/>
              </a:rPr>
              <a:t> </a:t>
            </a:r>
            <a:r>
              <a:rPr lang="en-US" spc="-5" dirty="0" smtClean="0">
                <a:cs typeface="Arial" panose="020B0604020202020204" pitchFamily="34" charset="0"/>
              </a:rPr>
              <a:t>t</a:t>
            </a:r>
            <a:r>
              <a:rPr lang="en-US" dirty="0" smtClean="0">
                <a:cs typeface="Arial" panose="020B0604020202020204" pitchFamily="34" charset="0"/>
              </a:rPr>
              <a:t>o f</a:t>
            </a:r>
            <a:r>
              <a:rPr lang="en-US" spc="-5" dirty="0" smtClean="0">
                <a:cs typeface="Arial" panose="020B0604020202020204" pitchFamily="34" charset="0"/>
              </a:rPr>
              <a:t>u</a:t>
            </a:r>
            <a:r>
              <a:rPr lang="en-US" dirty="0" smtClean="0">
                <a:cs typeface="Arial" panose="020B0604020202020204" pitchFamily="34" charset="0"/>
              </a:rPr>
              <a:t>r</a:t>
            </a:r>
            <a:r>
              <a:rPr lang="en-US" spc="-5" dirty="0" smtClean="0">
                <a:cs typeface="Arial" panose="020B0604020202020204" pitchFamily="34" charset="0"/>
              </a:rPr>
              <a:t>th</a:t>
            </a:r>
            <a:r>
              <a:rPr lang="en-US" dirty="0" smtClean="0">
                <a:cs typeface="Arial" panose="020B0604020202020204" pitchFamily="34" charset="0"/>
              </a:rPr>
              <a:t>er</a:t>
            </a:r>
            <a:r>
              <a:rPr lang="en-US" spc="20" dirty="0" smtClean="0">
                <a:cs typeface="Arial" panose="020B0604020202020204" pitchFamily="34" charset="0"/>
              </a:rPr>
              <a:t> </a:t>
            </a:r>
            <a:r>
              <a:rPr lang="en-US" dirty="0" smtClean="0">
                <a:cs typeface="Arial" panose="020B0604020202020204" pitchFamily="34" charset="0"/>
              </a:rPr>
              <a:t>s</a:t>
            </a:r>
            <a:r>
              <a:rPr lang="en-US" spc="-5" dirty="0" smtClean="0">
                <a:cs typeface="Arial" panose="020B0604020202020204" pitchFamily="34" charset="0"/>
              </a:rPr>
              <a:t>t</a:t>
            </a:r>
            <a:r>
              <a:rPr lang="en-US" dirty="0" smtClean="0">
                <a:cs typeface="Arial" panose="020B0604020202020204" pitchFamily="34" charset="0"/>
              </a:rPr>
              <a:t>a</a:t>
            </a:r>
            <a:r>
              <a:rPr lang="en-US" spc="-5" dirty="0" smtClean="0">
                <a:cs typeface="Arial" panose="020B0604020202020204" pitchFamily="34" charset="0"/>
              </a:rPr>
              <a:t>g</a:t>
            </a:r>
            <a:r>
              <a:rPr lang="en-US" dirty="0" smtClean="0">
                <a:cs typeface="Arial" panose="020B0604020202020204" pitchFamily="34" charset="0"/>
              </a:rPr>
              <a:t>es. For </a:t>
            </a:r>
            <a:r>
              <a:rPr lang="en-US" spc="-20" dirty="0">
                <a:cs typeface="Arial" panose="020B0604020202020204" pitchFamily="34" charset="0"/>
              </a:rPr>
              <a:t>e</a:t>
            </a:r>
            <a:r>
              <a:rPr lang="en-US" spc="-15" dirty="0" smtClean="0">
                <a:cs typeface="Arial" panose="020B0604020202020204" pitchFamily="34" charset="0"/>
              </a:rPr>
              <a:t>xample:</a:t>
            </a:r>
            <a:r>
              <a:rPr lang="en-US" spc="0" baseline="0" dirty="0" smtClean="0">
                <a:cs typeface="Arial" panose="020B0604020202020204" pitchFamily="34" charset="0"/>
              </a:rPr>
              <a:t> </a:t>
            </a:r>
            <a:r>
              <a:rPr lang="en-US" spc="-15" dirty="0" smtClean="0">
                <a:cs typeface="Arial" panose="020B0604020202020204" pitchFamily="34" charset="0"/>
              </a:rPr>
              <a:t>subjec</a:t>
            </a:r>
            <a:r>
              <a:rPr lang="en-US" spc="-5" dirty="0" smtClean="0">
                <a:cs typeface="Arial" panose="020B0604020202020204" pitchFamily="34" charset="0"/>
              </a:rPr>
              <a:t>t</a:t>
            </a:r>
            <a:r>
              <a:rPr lang="en-US" spc="-10" dirty="0" smtClean="0">
                <a:cs typeface="Arial" panose="020B0604020202020204" pitchFamily="34" charset="0"/>
              </a:rPr>
              <a:t>s</a:t>
            </a:r>
            <a:r>
              <a:rPr lang="en-US" spc="-5" dirty="0" smtClean="0">
                <a:cs typeface="Arial" panose="020B0604020202020204" pitchFamily="34" charset="0"/>
              </a:rPr>
              <a:t> </a:t>
            </a:r>
            <a:r>
              <a:rPr lang="en-US" spc="-15" dirty="0" smtClean="0">
                <a:cs typeface="Arial" panose="020B0604020202020204" pitchFamily="34" charset="0"/>
              </a:rPr>
              <a:t>dealing</a:t>
            </a:r>
            <a:r>
              <a:rPr lang="en-US" dirty="0" smtClean="0">
                <a:cs typeface="Arial" panose="020B0604020202020204" pitchFamily="34" charset="0"/>
              </a:rPr>
              <a:t> </a:t>
            </a:r>
            <a:r>
              <a:rPr lang="en-US" spc="-25" dirty="0" smtClean="0">
                <a:cs typeface="Arial" panose="020B0604020202020204" pitchFamily="34" charset="0"/>
              </a:rPr>
              <a:t>w</a:t>
            </a:r>
            <a:r>
              <a:rPr lang="en-US" spc="-15" dirty="0" smtClean="0">
                <a:cs typeface="Arial" panose="020B0604020202020204" pitchFamily="34" charset="0"/>
              </a:rPr>
              <a:t>i</a:t>
            </a:r>
            <a:r>
              <a:rPr lang="en-US" spc="-5" dirty="0" smtClean="0">
                <a:cs typeface="Arial" panose="020B0604020202020204" pitchFamily="34" charset="0"/>
              </a:rPr>
              <a:t>t</a:t>
            </a:r>
            <a:r>
              <a:rPr lang="en-US" spc="-15" dirty="0" smtClean="0">
                <a:cs typeface="Arial" panose="020B0604020202020204" pitchFamily="34" charset="0"/>
              </a:rPr>
              <a:t>h</a:t>
            </a:r>
            <a:r>
              <a:rPr lang="en-US" spc="5" dirty="0" smtClean="0">
                <a:cs typeface="Arial" panose="020B0604020202020204" pitchFamily="34" charset="0"/>
              </a:rPr>
              <a:t> </a:t>
            </a:r>
            <a:r>
              <a:rPr lang="en-US" spc="-15" dirty="0" smtClean="0">
                <a:cs typeface="Arial" panose="020B0604020202020204" pitchFamily="34" charset="0"/>
              </a:rPr>
              <a:t>emerging</a:t>
            </a:r>
            <a:r>
              <a:rPr lang="en-US" dirty="0" smtClean="0">
                <a:cs typeface="Arial" panose="020B0604020202020204" pitchFamily="34" charset="0"/>
              </a:rPr>
              <a:t> </a:t>
            </a:r>
            <a:r>
              <a:rPr lang="en-US" spc="-5" dirty="0" smtClean="0">
                <a:cs typeface="Arial" panose="020B0604020202020204" pitchFamily="34" charset="0"/>
              </a:rPr>
              <a:t>t</a:t>
            </a:r>
            <a:r>
              <a:rPr lang="en-US" spc="-15" dirty="0" smtClean="0">
                <a:cs typeface="Arial" panose="020B0604020202020204" pitchFamily="34" charset="0"/>
              </a:rPr>
              <a:t>echn</a:t>
            </a:r>
            <a:r>
              <a:rPr lang="en-US" spc="-20" dirty="0" smtClean="0">
                <a:cs typeface="Arial" panose="020B0604020202020204" pitchFamily="34" charset="0"/>
              </a:rPr>
              <a:t>o</a:t>
            </a:r>
            <a:r>
              <a:rPr lang="en-US" spc="-10" dirty="0" smtClean="0">
                <a:cs typeface="Arial" panose="020B0604020202020204" pitchFamily="34" charset="0"/>
              </a:rPr>
              <a:t>l</a:t>
            </a:r>
            <a:r>
              <a:rPr lang="en-US" spc="-20" dirty="0" smtClean="0">
                <a:cs typeface="Arial" panose="020B0604020202020204" pitchFamily="34" charset="0"/>
              </a:rPr>
              <a:t>o</a:t>
            </a:r>
            <a:r>
              <a:rPr lang="en-US" spc="-15" dirty="0" smtClean="0">
                <a:cs typeface="Arial" panose="020B0604020202020204" pitchFamily="34" charset="0"/>
              </a:rPr>
              <a:t>gies</a:t>
            </a:r>
            <a:endParaRPr lang="en-US" dirty="0" smtClean="0">
              <a:cs typeface="Arial" panose="020B0604020202020204" pitchFamily="34" charset="0"/>
            </a:endParaRPr>
          </a:p>
          <a:p>
            <a:pPr marL="355600" indent="-342900">
              <a:lnSpc>
                <a:spcPct val="100000"/>
              </a:lnSpc>
              <a:spcBef>
                <a:spcPts val="1120"/>
              </a:spcBef>
              <a:buSzPct val="75000"/>
              <a:buFont typeface="Arial" panose="020B0604020202020204" pitchFamily="34" charset="0"/>
              <a:buChar char="•"/>
              <a:tabLst>
                <a:tab pos="355600" algn="l"/>
              </a:tabLst>
            </a:pPr>
            <a:r>
              <a:rPr lang="en-US" dirty="0" smtClean="0">
                <a:cs typeface="Arial" panose="020B0604020202020204" pitchFamily="34" charset="0"/>
              </a:rPr>
              <a:t>No </a:t>
            </a:r>
            <a:r>
              <a:rPr lang="en-US" spc="-5" dirty="0" smtClean="0">
                <a:cs typeface="Arial" panose="020B0604020202020204" pitchFamily="34" charset="0"/>
              </a:rPr>
              <a:t>t</a:t>
            </a:r>
            <a:r>
              <a:rPr lang="en-US" dirty="0" smtClean="0">
                <a:cs typeface="Arial" panose="020B0604020202020204" pitchFamily="34" charset="0"/>
              </a:rPr>
              <a:t>ar</a:t>
            </a:r>
            <a:r>
              <a:rPr lang="en-US" spc="-5" dirty="0" smtClean="0">
                <a:cs typeface="Arial" panose="020B0604020202020204" pitchFamily="34" charset="0"/>
              </a:rPr>
              <a:t>g</a:t>
            </a:r>
            <a:r>
              <a:rPr lang="en-US" dirty="0" smtClean="0">
                <a:cs typeface="Arial" panose="020B0604020202020204" pitchFamily="34" charset="0"/>
              </a:rPr>
              <a:t>et</a:t>
            </a:r>
            <a:r>
              <a:rPr lang="en-US" spc="5" dirty="0" smtClean="0">
                <a:cs typeface="Arial" panose="020B0604020202020204" pitchFamily="34" charset="0"/>
              </a:rPr>
              <a:t> </a:t>
            </a:r>
            <a:r>
              <a:rPr lang="en-US" spc="-5" dirty="0" smtClean="0">
                <a:cs typeface="Arial" panose="020B0604020202020204" pitchFamily="34" charset="0"/>
              </a:rPr>
              <a:t>d</a:t>
            </a:r>
            <a:r>
              <a:rPr lang="en-US" dirty="0" smtClean="0">
                <a:cs typeface="Arial" panose="020B0604020202020204" pitchFamily="34" charset="0"/>
              </a:rPr>
              <a:t>a</a:t>
            </a:r>
            <a:r>
              <a:rPr lang="en-US" spc="-5" dirty="0" smtClean="0">
                <a:cs typeface="Arial" panose="020B0604020202020204" pitchFamily="34" charset="0"/>
              </a:rPr>
              <a:t>t</a:t>
            </a:r>
            <a:r>
              <a:rPr lang="en-US" dirty="0" smtClean="0">
                <a:cs typeface="Arial" panose="020B0604020202020204" pitchFamily="34" charset="0"/>
              </a:rPr>
              <a:t>es</a:t>
            </a:r>
            <a:r>
              <a:rPr lang="en-US" spc="20" dirty="0" smtClean="0">
                <a:cs typeface="Arial" panose="020B0604020202020204" pitchFamily="34" charset="0"/>
              </a:rPr>
              <a:t> </a:t>
            </a:r>
            <a:r>
              <a:rPr lang="en-US" dirty="0" smtClean="0">
                <a:cs typeface="Arial" panose="020B0604020202020204" pitchFamily="34" charset="0"/>
              </a:rPr>
              <a:t>es</a:t>
            </a:r>
            <a:r>
              <a:rPr lang="en-US" spc="-5" dirty="0" smtClean="0">
                <a:cs typeface="Arial" panose="020B0604020202020204" pitchFamily="34" charset="0"/>
              </a:rPr>
              <a:t>t</a:t>
            </a:r>
            <a:r>
              <a:rPr lang="en-US" dirty="0" smtClean="0">
                <a:cs typeface="Arial" panose="020B0604020202020204" pitchFamily="34" charset="0"/>
              </a:rPr>
              <a:t>a</a:t>
            </a:r>
            <a:r>
              <a:rPr lang="en-US" spc="-5" dirty="0" smtClean="0">
                <a:cs typeface="Arial" panose="020B0604020202020204" pitchFamily="34" charset="0"/>
              </a:rPr>
              <a:t>b</a:t>
            </a:r>
            <a:r>
              <a:rPr lang="en-US" dirty="0" smtClean="0">
                <a:cs typeface="Arial" panose="020B0604020202020204" pitchFamily="34" charset="0"/>
              </a:rPr>
              <a:t>lis</a:t>
            </a:r>
            <a:r>
              <a:rPr lang="en-US" spc="-5" dirty="0" smtClean="0">
                <a:cs typeface="Arial" panose="020B0604020202020204" pitchFamily="34" charset="0"/>
              </a:rPr>
              <a:t>h</a:t>
            </a:r>
            <a:r>
              <a:rPr lang="en-US" dirty="0" smtClean="0">
                <a:cs typeface="Arial" panose="020B0604020202020204" pitchFamily="34" charset="0"/>
              </a:rPr>
              <a:t>ed, a project can remain a PWI for a ma</a:t>
            </a:r>
            <a:r>
              <a:rPr lang="en-US" spc="-5" dirty="0" smtClean="0">
                <a:cs typeface="Arial" panose="020B0604020202020204" pitchFamily="34" charset="0"/>
              </a:rPr>
              <a:t>x</a:t>
            </a:r>
            <a:r>
              <a:rPr lang="en-US" dirty="0" smtClean="0">
                <a:cs typeface="Arial" panose="020B0604020202020204" pitchFamily="34" charset="0"/>
              </a:rPr>
              <a:t>im</a:t>
            </a:r>
            <a:r>
              <a:rPr lang="en-US" spc="-5" dirty="0" smtClean="0">
                <a:cs typeface="Arial" panose="020B0604020202020204" pitchFamily="34" charset="0"/>
              </a:rPr>
              <a:t>u</a:t>
            </a:r>
            <a:r>
              <a:rPr lang="en-US" dirty="0" smtClean="0">
                <a:cs typeface="Arial" panose="020B0604020202020204" pitchFamily="34" charset="0"/>
              </a:rPr>
              <a:t>m </a:t>
            </a:r>
            <a:r>
              <a:rPr lang="en-US" spc="-5" dirty="0" smtClean="0">
                <a:cs typeface="Arial" panose="020B0604020202020204" pitchFamily="34" charset="0"/>
              </a:rPr>
              <a:t>o</a:t>
            </a:r>
            <a:r>
              <a:rPr lang="en-US" dirty="0" smtClean="0">
                <a:cs typeface="Arial" panose="020B0604020202020204" pitchFamily="34" charset="0"/>
              </a:rPr>
              <a:t>f</a:t>
            </a:r>
            <a:r>
              <a:rPr lang="en-US" spc="5" dirty="0" smtClean="0">
                <a:cs typeface="Arial" panose="020B0604020202020204" pitchFamily="34" charset="0"/>
              </a:rPr>
              <a:t> </a:t>
            </a:r>
            <a:r>
              <a:rPr lang="en-US" dirty="0" smtClean="0">
                <a:cs typeface="Arial" panose="020B0604020202020204" pitchFamily="34" charset="0"/>
              </a:rPr>
              <a:t>3 years</a:t>
            </a:r>
          </a:p>
          <a:p>
            <a:pPr marL="355600" marR="1264285" indent="-342900" algn="l" defTabSz="914400" rtl="0" eaLnBrk="1" fontAlgn="base" latinLnBrk="0" hangingPunct="1">
              <a:lnSpc>
                <a:spcPct val="114999"/>
              </a:lnSpc>
              <a:spcBef>
                <a:spcPts val="720"/>
              </a:spcBef>
              <a:spcAft>
                <a:spcPct val="0"/>
              </a:spcAft>
              <a:buClrTx/>
              <a:buSzPct val="75000"/>
              <a:buFont typeface="Arial" panose="020B0604020202020204" pitchFamily="34" charset="0"/>
              <a:buChar char="•"/>
              <a:tabLst>
                <a:tab pos="355600" algn="l"/>
              </a:tabLst>
              <a:defRPr/>
            </a:pPr>
            <a:r>
              <a:rPr lang="en-US" dirty="0" smtClean="0">
                <a:cs typeface="Arial" panose="020B0604020202020204" pitchFamily="34" charset="0"/>
              </a:rPr>
              <a:t>Preliminary Draft can</a:t>
            </a:r>
            <a:r>
              <a:rPr lang="en-US" spc="5" dirty="0" smtClean="0">
                <a:cs typeface="Arial" panose="020B0604020202020204" pitchFamily="34" charset="0"/>
              </a:rPr>
              <a:t> </a:t>
            </a:r>
            <a:r>
              <a:rPr lang="en-US" spc="-5" dirty="0" smtClean="0">
                <a:cs typeface="Arial" panose="020B0604020202020204" pitchFamily="34" charset="0"/>
              </a:rPr>
              <a:t>b</a:t>
            </a:r>
            <a:r>
              <a:rPr lang="en-US" dirty="0" smtClean="0">
                <a:cs typeface="Arial" panose="020B0604020202020204" pitchFamily="34" charset="0"/>
              </a:rPr>
              <a:t>e</a:t>
            </a:r>
            <a:r>
              <a:rPr lang="en-US" spc="5" dirty="0" smtClean="0">
                <a:cs typeface="Arial" panose="020B0604020202020204" pitchFamily="34" charset="0"/>
              </a:rPr>
              <a:t> </a:t>
            </a:r>
            <a:r>
              <a:rPr lang="en-US" spc="-5" dirty="0" smtClean="0">
                <a:cs typeface="Arial" panose="020B0604020202020204" pitchFamily="34" charset="0"/>
              </a:rPr>
              <a:t>u</a:t>
            </a:r>
            <a:r>
              <a:rPr lang="en-US" dirty="0" smtClean="0">
                <a:cs typeface="Arial" panose="020B0604020202020204" pitchFamily="34" charset="0"/>
              </a:rPr>
              <a:t>sed</a:t>
            </a:r>
            <a:r>
              <a:rPr lang="en-US" spc="15" dirty="0" smtClean="0">
                <a:cs typeface="Arial" panose="020B0604020202020204" pitchFamily="34" charset="0"/>
              </a:rPr>
              <a:t> </a:t>
            </a:r>
            <a:r>
              <a:rPr lang="en-US" dirty="0" smtClean="0">
                <a:cs typeface="Arial" panose="020B0604020202020204" pitchFamily="34" charset="0"/>
              </a:rPr>
              <a:t>as</a:t>
            </a:r>
            <a:r>
              <a:rPr lang="en-US" spc="5" dirty="0" smtClean="0">
                <a:cs typeface="Arial" panose="020B0604020202020204" pitchFamily="34" charset="0"/>
              </a:rPr>
              <a:t> </a:t>
            </a:r>
            <a:r>
              <a:rPr lang="en-US" spc="-5" dirty="0" smtClean="0">
                <a:cs typeface="Arial" panose="020B0604020202020204" pitchFamily="34" charset="0"/>
              </a:rPr>
              <a:t>th</a:t>
            </a:r>
            <a:r>
              <a:rPr lang="en-US" dirty="0" smtClean="0">
                <a:cs typeface="Arial" panose="020B0604020202020204" pitchFamily="34" charset="0"/>
              </a:rPr>
              <a:t>e</a:t>
            </a:r>
            <a:r>
              <a:rPr lang="en-US" spc="5" dirty="0" smtClean="0">
                <a:cs typeface="Arial" panose="020B0604020202020204" pitchFamily="34" charset="0"/>
              </a:rPr>
              <a:t> </a:t>
            </a:r>
            <a:r>
              <a:rPr lang="en-US" spc="-5" dirty="0" smtClean="0">
                <a:cs typeface="Arial" panose="020B0604020202020204" pitchFamily="34" charset="0"/>
              </a:rPr>
              <a:t>b</a:t>
            </a:r>
            <a:r>
              <a:rPr lang="en-US" dirty="0" smtClean="0">
                <a:cs typeface="Arial" panose="020B0604020202020204" pitchFamily="34" charset="0"/>
              </a:rPr>
              <a:t>asis</a:t>
            </a:r>
            <a:r>
              <a:rPr lang="en-US" spc="20" dirty="0" smtClean="0">
                <a:cs typeface="Arial" panose="020B0604020202020204" pitchFamily="34" charset="0"/>
              </a:rPr>
              <a:t> </a:t>
            </a:r>
            <a:r>
              <a:rPr lang="en-US" dirty="0" smtClean="0">
                <a:cs typeface="Arial" panose="020B0604020202020204" pitchFamily="34" charset="0"/>
              </a:rPr>
              <a:t>f</a:t>
            </a:r>
            <a:r>
              <a:rPr lang="en-US" spc="-5" dirty="0" smtClean="0">
                <a:cs typeface="Arial" panose="020B0604020202020204" pitchFamily="34" charset="0"/>
              </a:rPr>
              <a:t>o</a:t>
            </a:r>
            <a:r>
              <a:rPr lang="en-US" dirty="0" smtClean="0">
                <a:cs typeface="Arial" panose="020B0604020202020204" pitchFamily="34" charset="0"/>
              </a:rPr>
              <a:t>r</a:t>
            </a:r>
            <a:r>
              <a:rPr lang="en-US" spc="10" dirty="0" smtClean="0">
                <a:cs typeface="Arial" panose="020B0604020202020204" pitchFamily="34" charset="0"/>
              </a:rPr>
              <a:t> </a:t>
            </a:r>
            <a:r>
              <a:rPr lang="en-US" spc="-5" dirty="0" smtClean="0">
                <a:cs typeface="Arial" panose="020B0604020202020204" pitchFamily="34" charset="0"/>
              </a:rPr>
              <a:t>th</a:t>
            </a:r>
            <a:r>
              <a:rPr lang="en-US" dirty="0" smtClean="0">
                <a:cs typeface="Arial" panose="020B0604020202020204" pitchFamily="34" charset="0"/>
              </a:rPr>
              <a:t>e</a:t>
            </a:r>
            <a:r>
              <a:rPr lang="en-US" spc="5" dirty="0" smtClean="0">
                <a:cs typeface="Arial" panose="020B0604020202020204" pitchFamily="34" charset="0"/>
              </a:rPr>
              <a:t> </a:t>
            </a:r>
            <a:r>
              <a:rPr lang="en-US" dirty="0" smtClean="0">
                <a:cs typeface="Arial" panose="020B0604020202020204" pitchFamily="34" charset="0"/>
              </a:rPr>
              <a:t>i</a:t>
            </a:r>
            <a:r>
              <a:rPr lang="en-US" spc="-5" dirty="0" smtClean="0">
                <a:cs typeface="Arial" panose="020B0604020202020204" pitchFamily="34" charset="0"/>
              </a:rPr>
              <a:t>n</a:t>
            </a:r>
            <a:r>
              <a:rPr lang="en-US" dirty="0" smtClean="0">
                <a:cs typeface="Arial" panose="020B0604020202020204" pitchFamily="34" charset="0"/>
              </a:rPr>
              <a:t>i</a:t>
            </a:r>
            <a:r>
              <a:rPr lang="en-US" spc="-5" dirty="0" smtClean="0">
                <a:cs typeface="Arial" panose="020B0604020202020204" pitchFamily="34" charset="0"/>
              </a:rPr>
              <a:t>t</a:t>
            </a:r>
            <a:r>
              <a:rPr lang="en-US" dirty="0" smtClean="0">
                <a:cs typeface="Arial" panose="020B0604020202020204" pitchFamily="34" charset="0"/>
              </a:rPr>
              <a:t>ial</a:t>
            </a:r>
            <a:r>
              <a:rPr lang="en-US" spc="30" dirty="0" smtClean="0">
                <a:cs typeface="Arial" panose="020B0604020202020204" pitchFamily="34" charset="0"/>
              </a:rPr>
              <a:t> </a:t>
            </a:r>
            <a:r>
              <a:rPr lang="en-US" spc="-5" dirty="0" smtClean="0">
                <a:cs typeface="Arial" panose="020B0604020202020204" pitchFamily="34" charset="0"/>
              </a:rPr>
              <a:t>d</a:t>
            </a:r>
            <a:r>
              <a:rPr lang="en-US" dirty="0" smtClean="0">
                <a:cs typeface="Arial" panose="020B0604020202020204" pitchFamily="34" charset="0"/>
              </a:rPr>
              <a:t>raft s</a:t>
            </a:r>
            <a:r>
              <a:rPr lang="en-US" spc="-5" dirty="0" smtClean="0">
                <a:cs typeface="Arial" panose="020B0604020202020204" pitchFamily="34" charset="0"/>
              </a:rPr>
              <a:t>ub</a:t>
            </a:r>
            <a:r>
              <a:rPr lang="en-US" dirty="0" smtClean="0">
                <a:cs typeface="Arial" panose="020B0604020202020204" pitchFamily="34" charset="0"/>
              </a:rPr>
              <a:t>mi</a:t>
            </a:r>
            <a:r>
              <a:rPr lang="en-US" spc="-5" dirty="0" smtClean="0">
                <a:cs typeface="Arial" panose="020B0604020202020204" pitchFamily="34" charset="0"/>
              </a:rPr>
              <a:t>tt</a:t>
            </a:r>
            <a:r>
              <a:rPr lang="en-US" dirty="0" smtClean="0">
                <a:cs typeface="Arial" panose="020B0604020202020204" pitchFamily="34" charset="0"/>
              </a:rPr>
              <a:t>ed</a:t>
            </a:r>
            <a:r>
              <a:rPr lang="en-US" spc="25" dirty="0" smtClean="0">
                <a:cs typeface="Arial" panose="020B0604020202020204" pitchFamily="34" charset="0"/>
              </a:rPr>
              <a:t> </a:t>
            </a:r>
            <a:r>
              <a:rPr lang="en-US" dirty="0" smtClean="0">
                <a:cs typeface="Arial" panose="020B0604020202020204" pitchFamily="34" charset="0"/>
              </a:rPr>
              <a:t>wi</a:t>
            </a:r>
            <a:r>
              <a:rPr lang="en-US" spc="-5" dirty="0" smtClean="0">
                <a:cs typeface="Arial" panose="020B0604020202020204" pitchFamily="34" charset="0"/>
              </a:rPr>
              <a:t>t</a:t>
            </a:r>
            <a:r>
              <a:rPr lang="en-US" dirty="0" smtClean="0">
                <a:cs typeface="Arial" panose="020B0604020202020204" pitchFamily="34" charset="0"/>
              </a:rPr>
              <a:t>h</a:t>
            </a:r>
            <a:r>
              <a:rPr lang="en-US" spc="5" dirty="0" smtClean="0">
                <a:cs typeface="Arial" panose="020B0604020202020204" pitchFamily="34" charset="0"/>
              </a:rPr>
              <a:t> </a:t>
            </a:r>
            <a:r>
              <a:rPr lang="en-US" dirty="0" smtClean="0">
                <a:cs typeface="Arial" panose="020B0604020202020204" pitchFamily="34" charset="0"/>
              </a:rPr>
              <a:t>a</a:t>
            </a:r>
            <a:r>
              <a:rPr lang="en-US" spc="5" dirty="0" smtClean="0">
                <a:cs typeface="Arial" panose="020B0604020202020204" pitchFamily="34" charset="0"/>
              </a:rPr>
              <a:t> </a:t>
            </a:r>
            <a:r>
              <a:rPr lang="en-US" dirty="0" smtClean="0"/>
              <a:t>New Work Item Proposal</a:t>
            </a:r>
            <a:r>
              <a:rPr lang="en-US" dirty="0" smtClean="0">
                <a:cs typeface="Arial" panose="020B0604020202020204" pitchFamily="34" charset="0"/>
              </a:rPr>
              <a:t>.</a:t>
            </a:r>
          </a:p>
          <a:p>
            <a:pPr marL="0" indent="0">
              <a:buFont typeface="Arial" panose="020B0604020202020204" pitchFamily="34" charset="0"/>
              <a:buNone/>
            </a:pPr>
            <a:endParaRPr lang="en-US" dirty="0" smtClean="0"/>
          </a:p>
        </p:txBody>
      </p:sp>
    </p:spTree>
    <p:extLst>
      <p:ext uri="{BB962C8B-B14F-4D97-AF65-F5344CB8AC3E}">
        <p14:creationId xmlns:p14="http://schemas.microsoft.com/office/powerpoint/2010/main" val="2117949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17</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r>
              <a:rPr lang="en-US" dirty="0" smtClean="0"/>
              <a:t>Once a new work item has been developed</a:t>
            </a:r>
            <a:r>
              <a:rPr lang="en-US" baseline="0" dirty="0" smtClean="0"/>
              <a:t> sufficiently, it can be forwarded as a new work item proposal.</a:t>
            </a:r>
            <a:endParaRPr lang="en-US" b="1" dirty="0"/>
          </a:p>
          <a:p>
            <a:pPr>
              <a:spcBef>
                <a:spcPct val="0"/>
              </a:spcBef>
            </a:pPr>
            <a:endParaRPr lang="en-US" dirty="0" smtClean="0"/>
          </a:p>
          <a:p>
            <a:pPr marL="171450" indent="-171450">
              <a:spcBef>
                <a:spcPct val="0"/>
              </a:spcBef>
              <a:buFont typeface="Arial" panose="020B0604020202020204" pitchFamily="34" charset="0"/>
              <a:buChar char="•"/>
            </a:pPr>
            <a:r>
              <a:rPr lang="en-US" dirty="0" smtClean="0"/>
              <a:t>New Work Item Proposals (NWIP) are proposals for a new standard, new part of an existing standard, ISO Publicly Available Specification or ISO Technical Specification. </a:t>
            </a:r>
          </a:p>
          <a:p>
            <a:pPr marL="171450" indent="-171450">
              <a:spcBef>
                <a:spcPct val="0"/>
              </a:spcBef>
              <a:buFont typeface="Arial" panose="020B0604020202020204" pitchFamily="34" charset="0"/>
              <a:buChar char="•"/>
            </a:pPr>
            <a:r>
              <a:rPr lang="en-US" dirty="0" smtClean="0"/>
              <a:t>A new work item proposal (NP) ballot is submitted for vote by members of relevant TC</a:t>
            </a:r>
            <a:r>
              <a:rPr lang="en-US" baseline="0" dirty="0" smtClean="0"/>
              <a:t> or </a:t>
            </a:r>
            <a:r>
              <a:rPr lang="en-US" dirty="0" smtClean="0"/>
              <a:t>SC</a:t>
            </a:r>
            <a:r>
              <a:rPr lang="en-US" baseline="0" dirty="0" smtClean="0"/>
              <a:t> for 3 months.</a:t>
            </a:r>
            <a:r>
              <a:rPr lang="en-US" dirty="0" smtClean="0"/>
              <a:t> A committee can shorten the voting phase for a NWIP from 3 to 2 months by passing a resolution</a:t>
            </a:r>
          </a:p>
          <a:p>
            <a:pPr marL="171450" indent="-171450">
              <a:spcBef>
                <a:spcPct val="0"/>
              </a:spcBef>
              <a:buFont typeface="Arial" panose="020B0604020202020204" pitchFamily="34" charset="0"/>
              <a:buChar char="•"/>
            </a:pPr>
            <a:r>
              <a:rPr lang="en-US" dirty="0" smtClean="0"/>
              <a:t>Approval by a simple majority of P-Membership and at least 5 Members commit to participating in the document’s development. Exception -  if less than 16 P-Members in the committee, only 4 Members must commit to participating.</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smtClean="0">
                <a:latin typeface="Trebuchet MS"/>
                <a:cs typeface="Trebuchet MS"/>
              </a:rPr>
              <a:t>This stage is not required for the revision of an existing standard provided the committee passes a resolution confirming the development of a timeline, scope and project leader and a call for experts is initiated.</a:t>
            </a:r>
          </a:p>
          <a:p>
            <a:pPr marL="171450" lvl="0" indent="-171450">
              <a:spcBef>
                <a:spcPct val="0"/>
              </a:spcBef>
              <a:buFont typeface="Arial" panose="020B0604020202020204" pitchFamily="34" charset="0"/>
              <a:buChar char="•"/>
            </a:pPr>
            <a:endParaRPr lang="en-US" dirty="0" smtClean="0"/>
          </a:p>
          <a:p>
            <a:pPr>
              <a:spcBef>
                <a:spcPct val="0"/>
              </a:spcBef>
            </a:pPr>
            <a:endParaRPr lang="en-US" dirty="0" smtClean="0"/>
          </a:p>
        </p:txBody>
      </p:sp>
    </p:spTree>
    <p:extLst>
      <p:ext uri="{BB962C8B-B14F-4D97-AF65-F5344CB8AC3E}">
        <p14:creationId xmlns:p14="http://schemas.microsoft.com/office/powerpoint/2010/main" val="2362934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18</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pPr marL="0" indent="0">
              <a:spcBef>
                <a:spcPct val="0"/>
              </a:spcBef>
              <a:buFont typeface="Arial" panose="020B0604020202020204" pitchFamily="34" charset="0"/>
              <a:buNone/>
            </a:pPr>
            <a:r>
              <a:rPr lang="en-US" dirty="0" smtClean="0"/>
              <a:t>Once the document has been approved</a:t>
            </a:r>
            <a:r>
              <a:rPr lang="en-US" baseline="0" dirty="0" smtClean="0"/>
              <a:t> by </a:t>
            </a:r>
            <a:r>
              <a:rPr lang="en-US" baseline="0" dirty="0" smtClean="0"/>
              <a:t>NWIP </a:t>
            </a:r>
            <a:r>
              <a:rPr lang="en-US" baseline="0" dirty="0" smtClean="0"/>
              <a:t>ballot, the project is placed on the committee work plan and is further developed.</a:t>
            </a:r>
            <a:endParaRPr lang="en-US" dirty="0" smtClean="0"/>
          </a:p>
          <a:p>
            <a:pPr marL="171450" indent="-171450">
              <a:spcBef>
                <a:spcPct val="0"/>
              </a:spcBef>
              <a:buFont typeface="Arial" panose="020B0604020202020204" pitchFamily="34" charset="0"/>
              <a:buChar char="•"/>
            </a:pPr>
            <a:r>
              <a:rPr lang="en-US" dirty="0" smtClean="0"/>
              <a:t>During the preparatory stage the working group or project team is established from the list of experts nominated</a:t>
            </a:r>
            <a:r>
              <a:rPr lang="en-US" baseline="0" dirty="0" smtClean="0"/>
              <a:t> on the </a:t>
            </a:r>
            <a:r>
              <a:rPr lang="en-US" baseline="0" dirty="0" smtClean="0"/>
              <a:t>NWIP </a:t>
            </a:r>
            <a:r>
              <a:rPr lang="en-US" baseline="0" dirty="0" smtClean="0"/>
              <a:t>ballot</a:t>
            </a:r>
            <a:r>
              <a:rPr lang="en-US" dirty="0" smtClean="0"/>
              <a:t>.</a:t>
            </a:r>
            <a:r>
              <a:rPr lang="en-US" baseline="0" dirty="0" smtClean="0"/>
              <a:t> A </a:t>
            </a:r>
            <a:r>
              <a:rPr lang="en-US" dirty="0" smtClean="0"/>
              <a:t>project leader responsible for the work item is normally appointed to serve as the Convener (Chairman) of a working group of experts.</a:t>
            </a:r>
          </a:p>
          <a:p>
            <a:pPr marL="171450" indent="-171450">
              <a:buFont typeface="Arial" panose="020B0604020202020204" pitchFamily="34" charset="0"/>
              <a:buChar char="•"/>
            </a:pPr>
            <a:r>
              <a:rPr lang="en-US" baseline="0" dirty="0" smtClean="0"/>
              <a:t>Members </a:t>
            </a:r>
            <a:r>
              <a:rPr lang="en-US" dirty="0" smtClean="0"/>
              <a:t>prepare a draft (WD) to address the new work item. Sometimes it will take several drafts until the working group is satisfied with the technical content. This draft is then forwarded to the working group’s parent committee and becomes the CD (Committee Draft). </a:t>
            </a:r>
          </a:p>
        </p:txBody>
      </p:sp>
    </p:spTree>
    <p:extLst>
      <p:ext uri="{BB962C8B-B14F-4D97-AF65-F5344CB8AC3E}">
        <p14:creationId xmlns:p14="http://schemas.microsoft.com/office/powerpoint/2010/main" val="4131799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thirteen modules.  </a:t>
            </a:r>
          </a:p>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941970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19</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cs typeface="Arial" panose="020B0604020202020204" pitchFamily="34" charset="0"/>
              </a:rPr>
              <a:t>The Committee Draft (CD) ballot is distributed for voting by the P members of TC or SC.  </a:t>
            </a:r>
          </a:p>
          <a:p>
            <a:pPr marL="12700" marR="6350" indent="0">
              <a:lnSpc>
                <a:spcPct val="114999"/>
              </a:lnSpc>
              <a:buClr>
                <a:srgbClr val="4195D3"/>
              </a:buClr>
              <a:buSzPct val="75000"/>
              <a:buFont typeface="Wingdings"/>
              <a:buNone/>
              <a:tabLst>
                <a:tab pos="355600" algn="l"/>
              </a:tabLst>
            </a:pPr>
            <a:r>
              <a:rPr lang="en-US" spc="-10" dirty="0" smtClean="0">
                <a:cs typeface="Arial" panose="020B0604020202020204" pitchFamily="34" charset="0"/>
              </a:rPr>
              <a:t>C</a:t>
            </a:r>
            <a:r>
              <a:rPr lang="en-US" spc="-15" dirty="0" smtClean="0">
                <a:cs typeface="Arial" panose="020B0604020202020204" pitchFamily="34" charset="0"/>
              </a:rPr>
              <a:t>o</a:t>
            </a:r>
            <a:r>
              <a:rPr lang="en-US" spc="-20" dirty="0" smtClean="0">
                <a:cs typeface="Arial" panose="020B0604020202020204" pitchFamily="34" charset="0"/>
              </a:rPr>
              <a:t>mm</a:t>
            </a:r>
            <a:r>
              <a:rPr lang="en-US" spc="-10" dirty="0" smtClean="0">
                <a:cs typeface="Arial" panose="020B0604020202020204" pitchFamily="34" charset="0"/>
              </a:rPr>
              <a:t>itt</a:t>
            </a:r>
            <a:r>
              <a:rPr lang="en-US" spc="-5" dirty="0" smtClean="0">
                <a:cs typeface="Arial" panose="020B0604020202020204" pitchFamily="34" charset="0"/>
              </a:rPr>
              <a:t>e</a:t>
            </a:r>
            <a:r>
              <a:rPr lang="en-US" spc="-10" dirty="0" smtClean="0">
                <a:cs typeface="Arial" panose="020B0604020202020204" pitchFamily="34" charset="0"/>
              </a:rPr>
              <a:t>e</a:t>
            </a:r>
            <a:r>
              <a:rPr lang="en-US" spc="40" dirty="0" smtClean="0">
                <a:cs typeface="Arial" panose="020B0604020202020204" pitchFamily="34" charset="0"/>
              </a:rPr>
              <a:t> </a:t>
            </a:r>
            <a:r>
              <a:rPr lang="en-US" spc="-5" dirty="0" smtClean="0">
                <a:cs typeface="Arial" panose="020B0604020202020204" pitchFamily="34" charset="0"/>
              </a:rPr>
              <a:t>D</a:t>
            </a:r>
            <a:r>
              <a:rPr lang="en-US" spc="-10" dirty="0" smtClean="0">
                <a:cs typeface="Arial" panose="020B0604020202020204" pitchFamily="34" charset="0"/>
              </a:rPr>
              <a:t>ra</a:t>
            </a:r>
            <a:r>
              <a:rPr lang="en-US" spc="-15" dirty="0" smtClean="0">
                <a:cs typeface="Arial" panose="020B0604020202020204" pitchFamily="34" charset="0"/>
              </a:rPr>
              <a:t>f</a:t>
            </a:r>
            <a:r>
              <a:rPr lang="en-US" spc="-10" dirty="0" smtClean="0">
                <a:cs typeface="Arial" panose="020B0604020202020204" pitchFamily="34" charset="0"/>
              </a:rPr>
              <a:t>t</a:t>
            </a:r>
            <a:r>
              <a:rPr lang="en-US" spc="10" dirty="0" smtClean="0">
                <a:cs typeface="Arial" panose="020B0604020202020204" pitchFamily="34" charset="0"/>
              </a:rPr>
              <a:t> ballot is issued to </a:t>
            </a:r>
            <a:r>
              <a:rPr lang="en-US" spc="-10" dirty="0" smtClean="0">
                <a:cs typeface="Arial" panose="020B0604020202020204" pitchFamily="34" charset="0"/>
              </a:rPr>
              <a:t>a</a:t>
            </a:r>
            <a:r>
              <a:rPr lang="en-US" spc="-15" dirty="0" smtClean="0">
                <a:cs typeface="Arial" panose="020B0604020202020204" pitchFamily="34" charset="0"/>
              </a:rPr>
              <a:t>pp</a:t>
            </a:r>
            <a:r>
              <a:rPr lang="en-US" spc="-10" dirty="0" smtClean="0">
                <a:cs typeface="Arial" panose="020B0604020202020204" pitchFamily="34" charset="0"/>
              </a:rPr>
              <a:t>r</a:t>
            </a:r>
            <a:r>
              <a:rPr lang="en-US" spc="-15" dirty="0" smtClean="0">
                <a:cs typeface="Arial" panose="020B0604020202020204" pitchFamily="34" charset="0"/>
              </a:rPr>
              <a:t>ov</a:t>
            </a:r>
            <a:r>
              <a:rPr lang="en-US" spc="-10" dirty="0" smtClean="0">
                <a:cs typeface="Arial" panose="020B0604020202020204" pitchFamily="34" charset="0"/>
              </a:rPr>
              <a:t>e</a:t>
            </a:r>
            <a:r>
              <a:rPr lang="en-US" spc="25" dirty="0" smtClean="0">
                <a:cs typeface="Arial" panose="020B0604020202020204" pitchFamily="34" charset="0"/>
              </a:rPr>
              <a:t> the </a:t>
            </a:r>
            <a:r>
              <a:rPr lang="en-US" spc="-15" dirty="0" smtClean="0">
                <a:cs typeface="Arial" panose="020B0604020202020204" pitchFamily="34" charset="0"/>
              </a:rPr>
              <a:t>do</a:t>
            </a:r>
            <a:r>
              <a:rPr lang="en-US" spc="-10" dirty="0" smtClean="0">
                <a:cs typeface="Arial" panose="020B0604020202020204" pitchFamily="34" charset="0"/>
              </a:rPr>
              <a:t>cu</a:t>
            </a:r>
            <a:r>
              <a:rPr lang="en-US" spc="-20" dirty="0" smtClean="0">
                <a:cs typeface="Arial" panose="020B0604020202020204" pitchFamily="34" charset="0"/>
              </a:rPr>
              <a:t>m</a:t>
            </a:r>
            <a:r>
              <a:rPr lang="en-US" spc="-5" dirty="0" smtClean="0">
                <a:cs typeface="Arial" panose="020B0604020202020204" pitchFamily="34" charset="0"/>
              </a:rPr>
              <a:t>e</a:t>
            </a:r>
            <a:r>
              <a:rPr lang="en-US" spc="-10" dirty="0" smtClean="0">
                <a:cs typeface="Arial" panose="020B0604020202020204" pitchFamily="34" charset="0"/>
              </a:rPr>
              <a:t>nt</a:t>
            </a:r>
            <a:r>
              <a:rPr lang="en-US" spc="10" dirty="0" smtClean="0">
                <a:cs typeface="Arial" panose="020B0604020202020204" pitchFamily="34" charset="0"/>
              </a:rPr>
              <a:t> </a:t>
            </a:r>
            <a:r>
              <a:rPr lang="en-US" spc="-15" dirty="0" smtClean="0">
                <a:cs typeface="Arial" panose="020B0604020202020204" pitchFamily="34" charset="0"/>
              </a:rPr>
              <a:t>fo</a:t>
            </a:r>
            <a:r>
              <a:rPr lang="en-US" spc="-10" dirty="0" smtClean="0">
                <a:cs typeface="Arial" panose="020B0604020202020204" pitchFamily="34" charset="0"/>
              </a:rPr>
              <a:t>r</a:t>
            </a:r>
            <a:r>
              <a:rPr lang="en-US" spc="10" dirty="0" smtClean="0">
                <a:cs typeface="Arial" panose="020B0604020202020204" pitchFamily="34" charset="0"/>
              </a:rPr>
              <a:t> </a:t>
            </a:r>
            <a:r>
              <a:rPr lang="en-US" spc="-10" dirty="0" smtClean="0">
                <a:cs typeface="Arial" panose="020B0604020202020204" pitchFamily="34" charset="0"/>
              </a:rPr>
              <a:t>r</a:t>
            </a:r>
            <a:r>
              <a:rPr lang="en-US" spc="-5" dirty="0" smtClean="0">
                <a:cs typeface="Arial" panose="020B0604020202020204" pitchFamily="34" charset="0"/>
              </a:rPr>
              <a:t>e</a:t>
            </a:r>
            <a:r>
              <a:rPr lang="en-US" spc="-10" dirty="0" smtClean="0">
                <a:cs typeface="Arial" panose="020B0604020202020204" pitchFamily="34" charset="0"/>
              </a:rPr>
              <a:t>gistrati</a:t>
            </a:r>
            <a:r>
              <a:rPr lang="en-US" spc="-15" dirty="0" smtClean="0">
                <a:cs typeface="Arial" panose="020B0604020202020204" pitchFamily="34" charset="0"/>
              </a:rPr>
              <a:t>o</a:t>
            </a:r>
            <a:r>
              <a:rPr lang="en-US" spc="-10" dirty="0" smtClean="0">
                <a:cs typeface="Arial" panose="020B0604020202020204" pitchFamily="34" charset="0"/>
              </a:rPr>
              <a:t>n</a:t>
            </a:r>
            <a:r>
              <a:rPr lang="en-US" spc="35" dirty="0" smtClean="0">
                <a:cs typeface="Arial" panose="020B0604020202020204" pitchFamily="34" charset="0"/>
              </a:rPr>
              <a:t> </a:t>
            </a:r>
            <a:r>
              <a:rPr lang="en-US" spc="-10" dirty="0" smtClean="0">
                <a:cs typeface="Arial" panose="020B0604020202020204" pitchFamily="34" charset="0"/>
              </a:rPr>
              <a:t>as</a:t>
            </a:r>
            <a:r>
              <a:rPr lang="en-US" dirty="0" smtClean="0">
                <a:cs typeface="Arial" panose="020B0604020202020204" pitchFamily="34" charset="0"/>
              </a:rPr>
              <a:t> </a:t>
            </a:r>
            <a:r>
              <a:rPr lang="en-US" spc="-10" dirty="0" smtClean="0">
                <a:cs typeface="Arial" panose="020B0604020202020204" pitchFamily="34" charset="0"/>
              </a:rPr>
              <a:t>a</a:t>
            </a:r>
            <a:r>
              <a:rPr lang="en-US" spc="10" dirty="0" smtClean="0">
                <a:cs typeface="Arial" panose="020B0604020202020204" pitchFamily="34" charset="0"/>
              </a:rPr>
              <a:t> </a:t>
            </a:r>
            <a:r>
              <a:rPr lang="en-US" spc="-5" dirty="0" smtClean="0">
                <a:cs typeface="Arial" panose="020B0604020202020204" pitchFamily="34" charset="0"/>
              </a:rPr>
              <a:t>D</a:t>
            </a:r>
            <a:r>
              <a:rPr lang="en-US" spc="-10" dirty="0" smtClean="0">
                <a:cs typeface="Arial" panose="020B0604020202020204" pitchFamily="34" charset="0"/>
              </a:rPr>
              <a:t>ra</a:t>
            </a:r>
            <a:r>
              <a:rPr lang="en-US" spc="-15" dirty="0" smtClean="0">
                <a:cs typeface="Arial" panose="020B0604020202020204" pitchFamily="34" charset="0"/>
              </a:rPr>
              <a:t>f</a:t>
            </a:r>
            <a:r>
              <a:rPr lang="en-US" spc="-10" dirty="0" smtClean="0">
                <a:cs typeface="Arial" panose="020B0604020202020204" pitchFamily="34" charset="0"/>
              </a:rPr>
              <a:t>t</a:t>
            </a:r>
            <a:r>
              <a:rPr lang="en-US" spc="10" dirty="0" smtClean="0">
                <a:cs typeface="Arial" panose="020B0604020202020204" pitchFamily="34" charset="0"/>
              </a:rPr>
              <a:t> </a:t>
            </a:r>
            <a:r>
              <a:rPr lang="en-US" spc="-10" dirty="0" smtClean="0">
                <a:cs typeface="Arial" panose="020B0604020202020204" pitchFamily="34" charset="0"/>
              </a:rPr>
              <a:t>Int</a:t>
            </a:r>
            <a:r>
              <a:rPr lang="en-US" spc="-5" dirty="0" smtClean="0">
                <a:cs typeface="Arial" panose="020B0604020202020204" pitchFamily="34" charset="0"/>
              </a:rPr>
              <a:t>e</a:t>
            </a:r>
            <a:r>
              <a:rPr lang="en-US" spc="-10" dirty="0" smtClean="0">
                <a:cs typeface="Arial" panose="020B0604020202020204" pitchFamily="34" charset="0"/>
              </a:rPr>
              <a:t>rnati</a:t>
            </a:r>
            <a:r>
              <a:rPr lang="en-US" spc="-15" dirty="0" smtClean="0">
                <a:cs typeface="Arial" panose="020B0604020202020204" pitchFamily="34" charset="0"/>
              </a:rPr>
              <a:t>o</a:t>
            </a:r>
            <a:r>
              <a:rPr lang="en-US" spc="-10" dirty="0" smtClean="0">
                <a:cs typeface="Arial" panose="020B0604020202020204" pitchFamily="34" charset="0"/>
              </a:rPr>
              <a:t>nal Stan</a:t>
            </a:r>
            <a:r>
              <a:rPr lang="en-US" spc="-15" dirty="0" smtClean="0">
                <a:cs typeface="Arial" panose="020B0604020202020204" pitchFamily="34" charset="0"/>
              </a:rPr>
              <a:t>d</a:t>
            </a:r>
            <a:r>
              <a:rPr lang="en-US" spc="-10" dirty="0" smtClean="0">
                <a:cs typeface="Arial" panose="020B0604020202020204" pitchFamily="34" charset="0"/>
              </a:rPr>
              <a:t>ard</a:t>
            </a:r>
            <a:r>
              <a:rPr lang="en-US" spc="5" dirty="0" smtClean="0">
                <a:cs typeface="Arial" panose="020B0604020202020204" pitchFamily="34" charset="0"/>
              </a:rPr>
              <a:t> </a:t>
            </a:r>
            <a:r>
              <a:rPr lang="en-US" spc="-10" dirty="0" smtClean="0">
                <a:cs typeface="Arial" panose="020B0604020202020204" pitchFamily="34" charset="0"/>
              </a:rPr>
              <a:t>(DIS)</a:t>
            </a:r>
          </a:p>
          <a:p>
            <a:pPr marL="299085" marR="6350" indent="-286385">
              <a:lnSpc>
                <a:spcPct val="114700"/>
              </a:lnSpc>
              <a:buFont typeface="Arial" panose="020B0604020202020204" pitchFamily="34" charset="0"/>
              <a:buChar char="•"/>
              <a:tabLst>
                <a:tab pos="299720" algn="l"/>
              </a:tabLst>
            </a:pPr>
            <a:r>
              <a:rPr lang="en-US" dirty="0" smtClean="0">
                <a:cs typeface="Arial" panose="020B0604020202020204" pitchFamily="34" charset="0"/>
              </a:rPr>
              <a:t>Ballot distributed for voting by the P members of TC or SC </a:t>
            </a:r>
          </a:p>
          <a:p>
            <a:pPr marL="299085" marR="6350" indent="-286385">
              <a:lnSpc>
                <a:spcPct val="114700"/>
              </a:lnSpc>
              <a:buFont typeface="Arial" panose="020B0604020202020204" pitchFamily="34" charset="0"/>
              <a:buChar char="•"/>
              <a:tabLst>
                <a:tab pos="299720" algn="l"/>
              </a:tabLst>
            </a:pPr>
            <a:r>
              <a:rPr lang="en-US" dirty="0" smtClean="0">
                <a:cs typeface="Arial" panose="020B0604020202020204" pitchFamily="34" charset="0"/>
              </a:rPr>
              <a:t>D</a:t>
            </a:r>
            <a:r>
              <a:rPr lang="en-US" spc="-5" dirty="0" smtClean="0">
                <a:cs typeface="Arial" panose="020B0604020202020204" pitchFamily="34" charset="0"/>
              </a:rPr>
              <a:t>ef</a:t>
            </a:r>
            <a:r>
              <a:rPr lang="en-US" dirty="0" smtClean="0">
                <a:cs typeface="Arial" panose="020B0604020202020204" pitchFamily="34" charset="0"/>
              </a:rPr>
              <a:t>a</a:t>
            </a:r>
            <a:r>
              <a:rPr lang="en-US" spc="-5" dirty="0" smtClean="0">
                <a:cs typeface="Arial" panose="020B0604020202020204" pitchFamily="34" charset="0"/>
              </a:rPr>
              <a:t>u</a:t>
            </a:r>
            <a:r>
              <a:rPr lang="en-US" dirty="0" smtClean="0">
                <a:cs typeface="Arial" panose="020B0604020202020204" pitchFamily="34" charset="0"/>
              </a:rPr>
              <a:t>lt</a:t>
            </a:r>
            <a:r>
              <a:rPr lang="en-US" spc="-5" dirty="0" smtClean="0">
                <a:cs typeface="Arial" panose="020B0604020202020204" pitchFamily="34" charset="0"/>
              </a:rPr>
              <a:t> </a:t>
            </a:r>
            <a:r>
              <a:rPr lang="en-US" dirty="0" smtClean="0">
                <a:cs typeface="Arial" panose="020B0604020202020204" pitchFamily="34" charset="0"/>
              </a:rPr>
              <a:t>2</a:t>
            </a:r>
            <a:r>
              <a:rPr lang="en-US" spc="-5" dirty="0" smtClean="0">
                <a:cs typeface="Arial" panose="020B0604020202020204" pitchFamily="34" charset="0"/>
              </a:rPr>
              <a:t> </a:t>
            </a:r>
            <a:r>
              <a:rPr lang="en-US" dirty="0" smtClean="0">
                <a:cs typeface="Arial" panose="020B0604020202020204" pitchFamily="34" charset="0"/>
              </a:rPr>
              <a:t>m</a:t>
            </a:r>
            <a:r>
              <a:rPr lang="en-US" spc="-5" dirty="0" smtClean="0">
                <a:cs typeface="Arial" panose="020B0604020202020204" pitchFamily="34" charset="0"/>
              </a:rPr>
              <a:t>on</a:t>
            </a:r>
            <a:r>
              <a:rPr lang="en-US" spc="5" dirty="0" smtClean="0">
                <a:cs typeface="Arial" panose="020B0604020202020204" pitchFamily="34" charset="0"/>
              </a:rPr>
              <a:t>t</a:t>
            </a:r>
            <a:r>
              <a:rPr lang="en-US" dirty="0" smtClean="0">
                <a:cs typeface="Arial" panose="020B0604020202020204" pitchFamily="34" charset="0"/>
              </a:rPr>
              <a:t>h</a:t>
            </a:r>
            <a:r>
              <a:rPr lang="en-US" spc="10" dirty="0" smtClean="0">
                <a:cs typeface="Arial" panose="020B0604020202020204" pitchFamily="34" charset="0"/>
              </a:rPr>
              <a:t> </a:t>
            </a:r>
            <a:r>
              <a:rPr lang="en-US" dirty="0" smtClean="0">
                <a:cs typeface="Arial" panose="020B0604020202020204" pitchFamily="34" charset="0"/>
              </a:rPr>
              <a:t>ball</a:t>
            </a:r>
            <a:r>
              <a:rPr lang="en-US" spc="-5" dirty="0" smtClean="0">
                <a:cs typeface="Arial" panose="020B0604020202020204" pitchFamily="34" charset="0"/>
              </a:rPr>
              <a:t>o</a:t>
            </a:r>
            <a:r>
              <a:rPr lang="en-US" spc="5" dirty="0" smtClean="0">
                <a:cs typeface="Arial" panose="020B0604020202020204" pitchFamily="34" charset="0"/>
              </a:rPr>
              <a:t>t</a:t>
            </a:r>
            <a:r>
              <a:rPr lang="en-US" dirty="0" smtClean="0">
                <a:cs typeface="Arial" panose="020B0604020202020204" pitchFamily="34" charset="0"/>
              </a:rPr>
              <a:t>;</a:t>
            </a:r>
            <a:r>
              <a:rPr lang="en-US" spc="-20" dirty="0" smtClean="0">
                <a:cs typeface="Arial" panose="020B0604020202020204" pitchFamily="34" charset="0"/>
              </a:rPr>
              <a:t> </a:t>
            </a:r>
            <a:r>
              <a:rPr lang="en-US" spc="-5" dirty="0" smtClean="0">
                <a:cs typeface="Arial" panose="020B0604020202020204" pitchFamily="34" charset="0"/>
              </a:rPr>
              <a:t>ho</a:t>
            </a:r>
            <a:r>
              <a:rPr lang="en-US" dirty="0" smtClean="0">
                <a:cs typeface="Arial" panose="020B0604020202020204" pitchFamily="34" charset="0"/>
              </a:rPr>
              <a:t>w</a:t>
            </a:r>
            <a:r>
              <a:rPr lang="en-US" spc="-5" dirty="0" smtClean="0">
                <a:cs typeface="Arial" panose="020B0604020202020204" pitchFamily="34" charset="0"/>
              </a:rPr>
              <a:t>eve</a:t>
            </a:r>
            <a:r>
              <a:rPr lang="en-US" dirty="0" smtClean="0">
                <a:cs typeface="Arial" panose="020B0604020202020204" pitchFamily="34" charset="0"/>
              </a:rPr>
              <a:t>r</a:t>
            </a:r>
            <a:r>
              <a:rPr lang="en-US" spc="-5" dirty="0" smtClean="0">
                <a:cs typeface="Arial" panose="020B0604020202020204" pitchFamily="34" charset="0"/>
              </a:rPr>
              <a:t> vo</a:t>
            </a:r>
            <a:r>
              <a:rPr lang="en-US" spc="5" dirty="0" smtClean="0">
                <a:cs typeface="Arial" panose="020B0604020202020204" pitchFamily="34" charset="0"/>
              </a:rPr>
              <a:t>t</a:t>
            </a:r>
            <a:r>
              <a:rPr lang="en-US" dirty="0" smtClean="0">
                <a:cs typeface="Arial" panose="020B0604020202020204" pitchFamily="34" charset="0"/>
              </a:rPr>
              <a:t>i</a:t>
            </a:r>
            <a:r>
              <a:rPr lang="en-US" spc="-5" dirty="0" smtClean="0">
                <a:cs typeface="Arial" panose="020B0604020202020204" pitchFamily="34" charset="0"/>
              </a:rPr>
              <a:t>n</a:t>
            </a:r>
            <a:r>
              <a:rPr lang="en-US" dirty="0" smtClean="0">
                <a:cs typeface="Arial" panose="020B0604020202020204" pitchFamily="34" charset="0"/>
              </a:rPr>
              <a:t>g</a:t>
            </a:r>
            <a:r>
              <a:rPr lang="en-US" spc="-5" dirty="0" smtClean="0">
                <a:cs typeface="Arial" panose="020B0604020202020204" pitchFamily="34" charset="0"/>
              </a:rPr>
              <a:t> </a:t>
            </a:r>
            <a:r>
              <a:rPr lang="en-US" dirty="0" smtClean="0">
                <a:cs typeface="Arial" panose="020B0604020202020204" pitchFamily="34" charset="0"/>
              </a:rPr>
              <a:t>l</a:t>
            </a:r>
            <a:r>
              <a:rPr lang="en-US" spc="-5" dirty="0" smtClean="0">
                <a:cs typeface="Arial" panose="020B0604020202020204" pitchFamily="34" charset="0"/>
              </a:rPr>
              <a:t>en</a:t>
            </a:r>
            <a:r>
              <a:rPr lang="en-US" dirty="0" smtClean="0">
                <a:cs typeface="Arial" panose="020B0604020202020204" pitchFamily="34" charset="0"/>
              </a:rPr>
              <a:t>g</a:t>
            </a:r>
            <a:r>
              <a:rPr lang="en-US" spc="5" dirty="0" smtClean="0">
                <a:cs typeface="Arial" panose="020B0604020202020204" pitchFamily="34" charset="0"/>
              </a:rPr>
              <a:t>t</a:t>
            </a:r>
            <a:r>
              <a:rPr lang="en-US" dirty="0" smtClean="0">
                <a:cs typeface="Arial" panose="020B0604020202020204" pitchFamily="34" charset="0"/>
              </a:rPr>
              <a:t>h can</a:t>
            </a:r>
            <a:r>
              <a:rPr lang="en-US" spc="-15" dirty="0" smtClean="0">
                <a:cs typeface="Arial" panose="020B0604020202020204" pitchFamily="34" charset="0"/>
              </a:rPr>
              <a:t> </a:t>
            </a:r>
            <a:r>
              <a:rPr lang="en-US" dirty="0" smtClean="0">
                <a:cs typeface="Arial" panose="020B0604020202020204" pitchFamily="34" charset="0"/>
              </a:rPr>
              <a:t>be</a:t>
            </a:r>
            <a:r>
              <a:rPr lang="en-US" spc="-10" dirty="0" smtClean="0">
                <a:cs typeface="Arial" panose="020B0604020202020204" pitchFamily="34" charset="0"/>
              </a:rPr>
              <a:t> </a:t>
            </a:r>
            <a:r>
              <a:rPr lang="en-US" spc="-5" dirty="0" smtClean="0">
                <a:cs typeface="Arial" panose="020B0604020202020204" pitchFamily="34" charset="0"/>
              </a:rPr>
              <a:t>e</a:t>
            </a:r>
            <a:r>
              <a:rPr lang="en-US" dirty="0" smtClean="0">
                <a:cs typeface="Arial" panose="020B0604020202020204" pitchFamily="34" charset="0"/>
              </a:rPr>
              <a:t>x</a:t>
            </a:r>
            <a:r>
              <a:rPr lang="en-US" spc="5" dirty="0" smtClean="0">
                <a:cs typeface="Arial" panose="020B0604020202020204" pitchFamily="34" charset="0"/>
              </a:rPr>
              <a:t>t</a:t>
            </a:r>
            <a:r>
              <a:rPr lang="en-US" spc="-5" dirty="0" smtClean="0">
                <a:cs typeface="Arial" panose="020B0604020202020204" pitchFamily="34" charset="0"/>
              </a:rPr>
              <a:t>en</a:t>
            </a:r>
            <a:r>
              <a:rPr lang="en-US" dirty="0" smtClean="0">
                <a:cs typeface="Arial" panose="020B0604020202020204" pitchFamily="34" charset="0"/>
              </a:rPr>
              <a:t>d</a:t>
            </a:r>
            <a:r>
              <a:rPr lang="en-US" spc="-5" dirty="0" smtClean="0">
                <a:cs typeface="Arial" panose="020B0604020202020204" pitchFamily="34" charset="0"/>
              </a:rPr>
              <a:t>e</a:t>
            </a:r>
            <a:r>
              <a:rPr lang="en-US" dirty="0" smtClean="0">
                <a:cs typeface="Arial" panose="020B0604020202020204" pitchFamily="34" charset="0"/>
              </a:rPr>
              <a:t>d</a:t>
            </a:r>
            <a:r>
              <a:rPr lang="en-US" spc="-5" dirty="0" smtClean="0">
                <a:cs typeface="Arial" panose="020B0604020202020204" pitchFamily="34" charset="0"/>
              </a:rPr>
              <a:t> </a:t>
            </a:r>
            <a:r>
              <a:rPr lang="en-US" spc="5" dirty="0" smtClean="0">
                <a:cs typeface="Arial" panose="020B0604020202020204" pitchFamily="34" charset="0"/>
              </a:rPr>
              <a:t>t</a:t>
            </a:r>
            <a:r>
              <a:rPr lang="en-US" dirty="0" smtClean="0">
                <a:cs typeface="Arial" panose="020B0604020202020204" pitchFamily="34" charset="0"/>
              </a:rPr>
              <a:t>o</a:t>
            </a:r>
            <a:r>
              <a:rPr lang="en-US" spc="-10" dirty="0" smtClean="0">
                <a:cs typeface="Arial" panose="020B0604020202020204" pitchFamily="34" charset="0"/>
              </a:rPr>
              <a:t> </a:t>
            </a:r>
            <a:r>
              <a:rPr lang="en-US" spc="-5" dirty="0" smtClean="0">
                <a:cs typeface="Arial" panose="020B0604020202020204" pitchFamily="34" charset="0"/>
              </a:rPr>
              <a:t>u</a:t>
            </a:r>
            <a:r>
              <a:rPr lang="en-US" dirty="0" smtClean="0">
                <a:cs typeface="Arial" panose="020B0604020202020204" pitchFamily="34" charset="0"/>
              </a:rPr>
              <a:t>p</a:t>
            </a:r>
            <a:r>
              <a:rPr lang="en-US" spc="5" dirty="0" smtClean="0">
                <a:cs typeface="Arial" panose="020B0604020202020204" pitchFamily="34" charset="0"/>
              </a:rPr>
              <a:t> t</a:t>
            </a:r>
            <a:r>
              <a:rPr lang="en-US" dirty="0" smtClean="0">
                <a:cs typeface="Arial" panose="020B0604020202020204" pitchFamily="34" charset="0"/>
              </a:rPr>
              <a:t>o</a:t>
            </a:r>
            <a:r>
              <a:rPr lang="en-US" spc="-10" dirty="0" smtClean="0">
                <a:cs typeface="Arial" panose="020B0604020202020204" pitchFamily="34" charset="0"/>
              </a:rPr>
              <a:t> </a:t>
            </a:r>
            <a:r>
              <a:rPr lang="en-US" dirty="0" smtClean="0">
                <a:cs typeface="Arial" panose="020B0604020202020204" pitchFamily="34" charset="0"/>
              </a:rPr>
              <a:t>4 m</a:t>
            </a:r>
            <a:r>
              <a:rPr lang="en-US" spc="-5" dirty="0" smtClean="0">
                <a:cs typeface="Arial" panose="020B0604020202020204" pitchFamily="34" charset="0"/>
              </a:rPr>
              <a:t>on</a:t>
            </a:r>
            <a:r>
              <a:rPr lang="en-US" spc="5" dirty="0" smtClean="0">
                <a:cs typeface="Arial" panose="020B0604020202020204" pitchFamily="34" charset="0"/>
              </a:rPr>
              <a:t>t</a:t>
            </a:r>
            <a:r>
              <a:rPr lang="en-US" spc="-5" dirty="0" smtClean="0">
                <a:cs typeface="Arial" panose="020B0604020202020204" pitchFamily="34" charset="0"/>
              </a:rPr>
              <a:t>hs</a:t>
            </a:r>
            <a:endParaRPr lang="en-US" dirty="0" smtClean="0">
              <a:cs typeface="Arial" panose="020B0604020202020204" pitchFamily="34" charset="0"/>
            </a:endParaRPr>
          </a:p>
          <a:p>
            <a:pPr marL="299085" marR="358140" indent="-286385">
              <a:lnSpc>
                <a:spcPct val="115300"/>
              </a:lnSpc>
              <a:spcBef>
                <a:spcPts val="445"/>
              </a:spcBef>
              <a:buFont typeface="Arial" panose="020B0604020202020204" pitchFamily="34" charset="0"/>
              <a:buChar char="•"/>
              <a:tabLst>
                <a:tab pos="299720" algn="l"/>
              </a:tabLst>
            </a:pPr>
            <a:r>
              <a:rPr lang="en-US" dirty="0" smtClean="0">
                <a:cs typeface="Arial" panose="020B0604020202020204" pitchFamily="34" charset="0"/>
              </a:rPr>
              <a:t>CD</a:t>
            </a:r>
            <a:r>
              <a:rPr lang="en-US" spc="5" dirty="0" smtClean="0">
                <a:cs typeface="Arial" panose="020B0604020202020204" pitchFamily="34" charset="0"/>
              </a:rPr>
              <a:t> </a:t>
            </a:r>
            <a:r>
              <a:rPr lang="en-US" dirty="0" smtClean="0">
                <a:cs typeface="Arial" panose="020B0604020202020204" pitchFamily="34" charset="0"/>
              </a:rPr>
              <a:t>s</a:t>
            </a:r>
            <a:r>
              <a:rPr lang="en-US" spc="5" dirty="0" smtClean="0">
                <a:cs typeface="Arial" panose="020B0604020202020204" pitchFamily="34" charset="0"/>
              </a:rPr>
              <a:t>t</a:t>
            </a:r>
            <a:r>
              <a:rPr lang="en-US" dirty="0" smtClean="0">
                <a:cs typeface="Arial" panose="020B0604020202020204" pitchFamily="34" charset="0"/>
              </a:rPr>
              <a:t>age</a:t>
            </a:r>
            <a:r>
              <a:rPr lang="en-US" spc="-25" dirty="0" smtClean="0">
                <a:cs typeface="Arial" panose="020B0604020202020204" pitchFamily="34" charset="0"/>
              </a:rPr>
              <a:t> </a:t>
            </a:r>
            <a:r>
              <a:rPr lang="en-US" dirty="0" smtClean="0">
                <a:cs typeface="Arial" panose="020B0604020202020204" pitchFamily="34" charset="0"/>
              </a:rPr>
              <a:t>is</a:t>
            </a:r>
            <a:r>
              <a:rPr lang="en-US" spc="-5" dirty="0" smtClean="0">
                <a:cs typeface="Arial" panose="020B0604020202020204" pitchFamily="34" charset="0"/>
              </a:rPr>
              <a:t> o</a:t>
            </a:r>
            <a:r>
              <a:rPr lang="en-US" dirty="0" smtClean="0">
                <a:cs typeface="Arial" panose="020B0604020202020204" pitchFamily="34" charset="0"/>
              </a:rPr>
              <a:t>p</a:t>
            </a:r>
            <a:r>
              <a:rPr lang="en-US" spc="5" dirty="0" smtClean="0">
                <a:cs typeface="Arial" panose="020B0604020202020204" pitchFamily="34" charset="0"/>
              </a:rPr>
              <a:t>t</a:t>
            </a:r>
            <a:r>
              <a:rPr lang="en-US" dirty="0" smtClean="0">
                <a:cs typeface="Arial" panose="020B0604020202020204" pitchFamily="34" charset="0"/>
              </a:rPr>
              <a:t>i</a:t>
            </a:r>
            <a:r>
              <a:rPr lang="en-US" spc="-5" dirty="0" smtClean="0">
                <a:cs typeface="Arial" panose="020B0604020202020204" pitchFamily="34" charset="0"/>
              </a:rPr>
              <a:t>on</a:t>
            </a:r>
            <a:r>
              <a:rPr lang="en-US" dirty="0" smtClean="0">
                <a:cs typeface="Arial" panose="020B0604020202020204" pitchFamily="34" charset="0"/>
              </a:rPr>
              <a:t>al</a:t>
            </a:r>
            <a:r>
              <a:rPr lang="en-US" spc="-20" dirty="0" smtClean="0">
                <a:cs typeface="Arial" panose="020B0604020202020204" pitchFamily="34" charset="0"/>
              </a:rPr>
              <a:t> </a:t>
            </a:r>
            <a:r>
              <a:rPr lang="en-US" dirty="0" smtClean="0">
                <a:cs typeface="Arial" panose="020B0604020202020204" pitchFamily="34" charset="0"/>
              </a:rPr>
              <a:t>-</a:t>
            </a:r>
            <a:r>
              <a:rPr lang="en-US" spc="-10" dirty="0" smtClean="0">
                <a:cs typeface="Arial" panose="020B0604020202020204" pitchFamily="34" charset="0"/>
              </a:rPr>
              <a:t> </a:t>
            </a:r>
            <a:r>
              <a:rPr lang="en-US" spc="-5" dirty="0" smtClean="0">
                <a:cs typeface="Arial" panose="020B0604020202020204" pitchFamily="34" charset="0"/>
              </a:rPr>
              <a:t>S</a:t>
            </a:r>
            <a:r>
              <a:rPr lang="en-US" dirty="0" smtClean="0">
                <a:cs typeface="Arial" panose="020B0604020202020204" pitchFamily="34" charset="0"/>
              </a:rPr>
              <a:t>kippi</a:t>
            </a:r>
            <a:r>
              <a:rPr lang="en-US" spc="-5" dirty="0" smtClean="0">
                <a:cs typeface="Arial" panose="020B0604020202020204" pitchFamily="34" charset="0"/>
              </a:rPr>
              <a:t>n</a:t>
            </a:r>
            <a:r>
              <a:rPr lang="en-US" dirty="0" smtClean="0">
                <a:cs typeface="Arial" panose="020B0604020202020204" pitchFamily="34" charset="0"/>
              </a:rPr>
              <a:t>g</a:t>
            </a:r>
            <a:r>
              <a:rPr lang="en-US" spc="-5" dirty="0" smtClean="0">
                <a:cs typeface="Arial" panose="020B0604020202020204" pitchFamily="34" charset="0"/>
              </a:rPr>
              <a:t> </a:t>
            </a:r>
            <a:r>
              <a:rPr lang="en-US" spc="5" dirty="0" smtClean="0">
                <a:cs typeface="Arial" panose="020B0604020202020204" pitchFamily="34" charset="0"/>
              </a:rPr>
              <a:t>t</a:t>
            </a:r>
            <a:r>
              <a:rPr lang="en-US" spc="-5" dirty="0" smtClean="0">
                <a:cs typeface="Arial" panose="020B0604020202020204" pitchFamily="34" charset="0"/>
              </a:rPr>
              <a:t>h</a:t>
            </a:r>
            <a:r>
              <a:rPr lang="en-US" dirty="0" smtClean="0">
                <a:cs typeface="Arial" panose="020B0604020202020204" pitchFamily="34" charset="0"/>
              </a:rPr>
              <a:t>e CD</a:t>
            </a:r>
            <a:r>
              <a:rPr lang="en-US" spc="5" dirty="0" smtClean="0">
                <a:cs typeface="Arial" panose="020B0604020202020204" pitchFamily="34" charset="0"/>
              </a:rPr>
              <a:t> </a:t>
            </a:r>
            <a:r>
              <a:rPr lang="en-US" dirty="0" smtClean="0">
                <a:cs typeface="Arial" panose="020B0604020202020204" pitchFamily="34" charset="0"/>
              </a:rPr>
              <a:t>s</a:t>
            </a:r>
            <a:r>
              <a:rPr lang="en-US" spc="5" dirty="0" smtClean="0">
                <a:cs typeface="Arial" panose="020B0604020202020204" pitchFamily="34" charset="0"/>
              </a:rPr>
              <a:t>t</a:t>
            </a:r>
            <a:r>
              <a:rPr lang="en-US" dirty="0" smtClean="0">
                <a:cs typeface="Arial" panose="020B0604020202020204" pitchFamily="34" charset="0"/>
              </a:rPr>
              <a:t>age</a:t>
            </a:r>
            <a:r>
              <a:rPr lang="en-US" spc="-25" dirty="0" smtClean="0">
                <a:cs typeface="Arial" panose="020B0604020202020204" pitchFamily="34" charset="0"/>
              </a:rPr>
              <a:t> </a:t>
            </a:r>
            <a:r>
              <a:rPr lang="en-US" dirty="0" smtClean="0">
                <a:cs typeface="Arial" panose="020B0604020202020204" pitchFamily="34" charset="0"/>
              </a:rPr>
              <a:t>can be</a:t>
            </a:r>
            <a:r>
              <a:rPr lang="en-US" spc="-10" dirty="0" smtClean="0">
                <a:cs typeface="Arial" panose="020B0604020202020204" pitchFamily="34" charset="0"/>
              </a:rPr>
              <a:t> </a:t>
            </a:r>
            <a:r>
              <a:rPr lang="en-US" dirty="0" smtClean="0">
                <a:cs typeface="Arial" panose="020B0604020202020204" pitchFamily="34" charset="0"/>
              </a:rPr>
              <a:t>d</a:t>
            </a:r>
            <a:r>
              <a:rPr lang="en-US" spc="-5" dirty="0" smtClean="0">
                <a:cs typeface="Arial" panose="020B0604020202020204" pitchFamily="34" charset="0"/>
              </a:rPr>
              <a:t>e</a:t>
            </a:r>
            <a:r>
              <a:rPr lang="en-US" spc="5" dirty="0" smtClean="0">
                <a:cs typeface="Arial" panose="020B0604020202020204" pitchFamily="34" charset="0"/>
              </a:rPr>
              <a:t>t</a:t>
            </a:r>
            <a:r>
              <a:rPr lang="en-US" spc="-5" dirty="0" smtClean="0">
                <a:cs typeface="Arial" panose="020B0604020202020204" pitchFamily="34" charset="0"/>
              </a:rPr>
              <a:t>e</a:t>
            </a:r>
            <a:r>
              <a:rPr lang="en-US" dirty="0" smtClean="0">
                <a:cs typeface="Arial" panose="020B0604020202020204" pitchFamily="34" charset="0"/>
              </a:rPr>
              <a:t>rmi</a:t>
            </a:r>
            <a:r>
              <a:rPr lang="en-US" spc="-5" dirty="0" smtClean="0">
                <a:cs typeface="Arial" panose="020B0604020202020204" pitchFamily="34" charset="0"/>
              </a:rPr>
              <a:t>ne</a:t>
            </a:r>
            <a:r>
              <a:rPr lang="en-US" dirty="0" smtClean="0">
                <a:cs typeface="Arial" panose="020B0604020202020204" pitchFamily="34" charset="0"/>
              </a:rPr>
              <a:t>d</a:t>
            </a:r>
            <a:r>
              <a:rPr lang="en-US" spc="-15" dirty="0" smtClean="0">
                <a:cs typeface="Arial" panose="020B0604020202020204" pitchFamily="34" charset="0"/>
              </a:rPr>
              <a:t> </a:t>
            </a:r>
            <a:r>
              <a:rPr lang="en-US" spc="-5" dirty="0" smtClean="0">
                <a:cs typeface="Arial" panose="020B0604020202020204" pitchFamily="34" charset="0"/>
              </a:rPr>
              <a:t>e</a:t>
            </a:r>
            <a:r>
              <a:rPr lang="en-US" dirty="0" smtClean="0">
                <a:cs typeface="Arial" panose="020B0604020202020204" pitchFamily="34" charset="0"/>
              </a:rPr>
              <a:t>i</a:t>
            </a:r>
            <a:r>
              <a:rPr lang="en-US" spc="5" dirty="0" smtClean="0">
                <a:cs typeface="Arial" panose="020B0604020202020204" pitchFamily="34" charset="0"/>
              </a:rPr>
              <a:t>t</a:t>
            </a:r>
            <a:r>
              <a:rPr lang="en-US" spc="-5" dirty="0" smtClean="0">
                <a:cs typeface="Arial" panose="020B0604020202020204" pitchFamily="34" charset="0"/>
              </a:rPr>
              <a:t>he</a:t>
            </a:r>
            <a:r>
              <a:rPr lang="en-US" dirty="0" smtClean="0">
                <a:cs typeface="Arial" panose="020B0604020202020204" pitchFamily="34" charset="0"/>
              </a:rPr>
              <a:t>r</a:t>
            </a:r>
            <a:r>
              <a:rPr lang="en-US" spc="-5" dirty="0" smtClean="0">
                <a:cs typeface="Arial" panose="020B0604020202020204" pitchFamily="34" charset="0"/>
              </a:rPr>
              <a:t> </a:t>
            </a:r>
            <a:r>
              <a:rPr lang="en-US" dirty="0" smtClean="0">
                <a:cs typeface="Arial" panose="020B0604020202020204" pitchFamily="34" charset="0"/>
              </a:rPr>
              <a:t>by</a:t>
            </a:r>
            <a:r>
              <a:rPr lang="en-US" spc="-5" dirty="0" smtClean="0">
                <a:cs typeface="Arial" panose="020B0604020202020204" pitchFamily="34" charset="0"/>
              </a:rPr>
              <a:t> </a:t>
            </a:r>
            <a:r>
              <a:rPr lang="en-US" dirty="0" smtClean="0">
                <a:cs typeface="Arial" panose="020B0604020202020204" pitchFamily="34" charset="0"/>
              </a:rPr>
              <a:t>a</a:t>
            </a:r>
            <a:r>
              <a:rPr lang="en-US" spc="-5" dirty="0" smtClean="0">
                <a:cs typeface="Arial" panose="020B0604020202020204" pitchFamily="34" charset="0"/>
              </a:rPr>
              <a:t> </a:t>
            </a:r>
            <a:r>
              <a:rPr lang="en-US" dirty="0" smtClean="0">
                <a:cs typeface="Arial" panose="020B0604020202020204" pitchFamily="34" charset="0"/>
              </a:rPr>
              <a:t>1 m</a:t>
            </a:r>
            <a:r>
              <a:rPr lang="en-US" spc="-5" dirty="0" smtClean="0">
                <a:cs typeface="Arial" panose="020B0604020202020204" pitchFamily="34" charset="0"/>
              </a:rPr>
              <a:t>on</a:t>
            </a:r>
            <a:r>
              <a:rPr lang="en-US" spc="5" dirty="0" smtClean="0">
                <a:cs typeface="Arial" panose="020B0604020202020204" pitchFamily="34" charset="0"/>
              </a:rPr>
              <a:t>t</a:t>
            </a:r>
            <a:r>
              <a:rPr lang="en-US" dirty="0" smtClean="0">
                <a:cs typeface="Arial" panose="020B0604020202020204" pitchFamily="34" charset="0"/>
              </a:rPr>
              <a:t>h</a:t>
            </a:r>
            <a:r>
              <a:rPr lang="en-US" spc="10" dirty="0" smtClean="0">
                <a:cs typeface="Arial" panose="020B0604020202020204" pitchFamily="34" charset="0"/>
              </a:rPr>
              <a:t> </a:t>
            </a:r>
            <a:r>
              <a:rPr lang="en-US" dirty="0" smtClean="0">
                <a:cs typeface="Arial" panose="020B0604020202020204" pitchFamily="34" charset="0"/>
              </a:rPr>
              <a:t>ball</a:t>
            </a:r>
            <a:r>
              <a:rPr lang="en-US" spc="-5" dirty="0" smtClean="0">
                <a:cs typeface="Arial" panose="020B0604020202020204" pitchFamily="34" charset="0"/>
              </a:rPr>
              <a:t>o</a:t>
            </a:r>
            <a:r>
              <a:rPr lang="en-US" dirty="0" smtClean="0">
                <a:cs typeface="Arial" panose="020B0604020202020204" pitchFamily="34" charset="0"/>
              </a:rPr>
              <a:t>t</a:t>
            </a:r>
            <a:r>
              <a:rPr lang="en-US" spc="-30" dirty="0" smtClean="0">
                <a:cs typeface="Arial" panose="020B0604020202020204" pitchFamily="34" charset="0"/>
              </a:rPr>
              <a:t> </a:t>
            </a:r>
            <a:r>
              <a:rPr lang="en-US" spc="-5" dirty="0" smtClean="0">
                <a:cs typeface="Arial" panose="020B0604020202020204" pitchFamily="34" charset="0"/>
              </a:rPr>
              <a:t>o</a:t>
            </a:r>
            <a:r>
              <a:rPr lang="en-US" dirty="0" smtClean="0">
                <a:cs typeface="Arial" panose="020B0604020202020204" pitchFamily="34" charset="0"/>
              </a:rPr>
              <a:t>r</a:t>
            </a:r>
            <a:r>
              <a:rPr lang="en-US" spc="-5" dirty="0" smtClean="0">
                <a:cs typeface="Arial" panose="020B0604020202020204" pitchFamily="34" charset="0"/>
              </a:rPr>
              <a:t> </a:t>
            </a:r>
            <a:r>
              <a:rPr lang="en-US" dirty="0" smtClean="0">
                <a:cs typeface="Arial" panose="020B0604020202020204" pitchFamily="34" charset="0"/>
              </a:rPr>
              <a:t>at</a:t>
            </a:r>
            <a:r>
              <a:rPr lang="en-US" spc="10" dirty="0" smtClean="0">
                <a:cs typeface="Arial" panose="020B0604020202020204" pitchFamily="34" charset="0"/>
              </a:rPr>
              <a:t> </a:t>
            </a:r>
            <a:r>
              <a:rPr lang="en-US" dirty="0" smtClean="0">
                <a:cs typeface="Arial" panose="020B0604020202020204" pitchFamily="34" charset="0"/>
              </a:rPr>
              <a:t>an</a:t>
            </a:r>
            <a:r>
              <a:rPr lang="en-US" spc="-15" dirty="0" smtClean="0">
                <a:cs typeface="Arial" panose="020B0604020202020204" pitchFamily="34" charset="0"/>
              </a:rPr>
              <a:t> </a:t>
            </a:r>
            <a:r>
              <a:rPr lang="en-US" dirty="0" smtClean="0">
                <a:cs typeface="Arial" panose="020B0604020202020204" pitchFamily="34" charset="0"/>
              </a:rPr>
              <a:t>i</a:t>
            </a:r>
            <a:r>
              <a:rPr lang="en-US" spc="-5" dirty="0" smtClean="0">
                <a:cs typeface="Arial" panose="020B0604020202020204" pitchFamily="34" charset="0"/>
              </a:rPr>
              <a:t>n</a:t>
            </a:r>
            <a:r>
              <a:rPr lang="en-US" spc="5" dirty="0" smtClean="0">
                <a:cs typeface="Arial" panose="020B0604020202020204" pitchFamily="34" charset="0"/>
              </a:rPr>
              <a:t>t</a:t>
            </a:r>
            <a:r>
              <a:rPr lang="en-US" spc="-5" dirty="0" smtClean="0">
                <a:cs typeface="Arial" panose="020B0604020202020204" pitchFamily="34" charset="0"/>
              </a:rPr>
              <a:t>e</a:t>
            </a:r>
            <a:r>
              <a:rPr lang="en-US" dirty="0" smtClean="0">
                <a:cs typeface="Arial" panose="020B0604020202020204" pitchFamily="34" charset="0"/>
              </a:rPr>
              <a:t>r</a:t>
            </a:r>
            <a:r>
              <a:rPr lang="en-US" spc="-5" dirty="0" smtClean="0">
                <a:cs typeface="Arial" panose="020B0604020202020204" pitchFamily="34" charset="0"/>
              </a:rPr>
              <a:t>n</a:t>
            </a:r>
            <a:r>
              <a:rPr lang="en-US" dirty="0" smtClean="0">
                <a:cs typeface="Arial" panose="020B0604020202020204" pitchFamily="34" charset="0"/>
              </a:rPr>
              <a:t>a</a:t>
            </a:r>
            <a:r>
              <a:rPr lang="en-US" spc="5" dirty="0" smtClean="0">
                <a:cs typeface="Arial" panose="020B0604020202020204" pitchFamily="34" charset="0"/>
              </a:rPr>
              <a:t>t</a:t>
            </a:r>
            <a:r>
              <a:rPr lang="en-US" dirty="0" smtClean="0">
                <a:cs typeface="Arial" panose="020B0604020202020204" pitchFamily="34" charset="0"/>
              </a:rPr>
              <a:t>i</a:t>
            </a:r>
            <a:r>
              <a:rPr lang="en-US" spc="-5" dirty="0" smtClean="0">
                <a:cs typeface="Arial" panose="020B0604020202020204" pitchFamily="34" charset="0"/>
              </a:rPr>
              <a:t>on</a:t>
            </a:r>
            <a:r>
              <a:rPr lang="en-US" dirty="0" smtClean="0">
                <a:cs typeface="Arial" panose="020B0604020202020204" pitchFamily="34" charset="0"/>
              </a:rPr>
              <a:t>al</a:t>
            </a:r>
            <a:r>
              <a:rPr lang="en-US" spc="-10" dirty="0" smtClean="0">
                <a:cs typeface="Arial" panose="020B0604020202020204" pitchFamily="34" charset="0"/>
              </a:rPr>
              <a:t> </a:t>
            </a:r>
            <a:r>
              <a:rPr lang="en-US" dirty="0" smtClean="0">
                <a:cs typeface="Arial" panose="020B0604020202020204" pitchFamily="34" charset="0"/>
              </a:rPr>
              <a:t>m</a:t>
            </a:r>
            <a:r>
              <a:rPr lang="en-US" spc="-5" dirty="0" smtClean="0">
                <a:cs typeface="Arial" panose="020B0604020202020204" pitchFamily="34" charset="0"/>
              </a:rPr>
              <a:t>ee</a:t>
            </a:r>
            <a:r>
              <a:rPr lang="en-US" spc="5" dirty="0" smtClean="0">
                <a:cs typeface="Arial" panose="020B0604020202020204" pitchFamily="34" charset="0"/>
              </a:rPr>
              <a:t>t</a:t>
            </a:r>
            <a:r>
              <a:rPr lang="en-US" dirty="0" smtClean="0">
                <a:cs typeface="Arial" panose="020B0604020202020204" pitchFamily="34" charset="0"/>
              </a:rPr>
              <a:t>i</a:t>
            </a:r>
            <a:r>
              <a:rPr lang="en-US" spc="-5" dirty="0" smtClean="0">
                <a:cs typeface="Arial" panose="020B0604020202020204" pitchFamily="34" charset="0"/>
              </a:rPr>
              <a:t>n</a:t>
            </a:r>
            <a:r>
              <a:rPr lang="en-US" dirty="0" smtClean="0">
                <a:cs typeface="Arial" panose="020B0604020202020204" pitchFamily="34" charset="0"/>
              </a:rPr>
              <a:t>g</a:t>
            </a:r>
          </a:p>
          <a:p>
            <a:pPr marL="299085" marR="358140" indent="-286385">
              <a:lnSpc>
                <a:spcPct val="115300"/>
              </a:lnSpc>
              <a:spcBef>
                <a:spcPts val="445"/>
              </a:spcBef>
              <a:buFont typeface="Arial" panose="020B0604020202020204" pitchFamily="34" charset="0"/>
              <a:buChar char="•"/>
              <a:tabLst>
                <a:tab pos="299720" algn="l"/>
              </a:tabLst>
            </a:pPr>
            <a:r>
              <a:rPr lang="en-US" spc="-20" dirty="0" smtClean="0">
                <a:cs typeface="Arial" panose="020B0604020202020204" pitchFamily="34" charset="0"/>
              </a:rPr>
              <a:t>A</a:t>
            </a:r>
            <a:r>
              <a:rPr lang="en-US" spc="-15" dirty="0" smtClean="0">
                <a:cs typeface="Arial" panose="020B0604020202020204" pitchFamily="34" charset="0"/>
              </a:rPr>
              <a:t>f</a:t>
            </a:r>
            <a:r>
              <a:rPr lang="en-US" spc="-10" dirty="0" smtClean="0">
                <a:cs typeface="Arial" panose="020B0604020202020204" pitchFamily="34" charset="0"/>
              </a:rPr>
              <a:t>t</a:t>
            </a:r>
            <a:r>
              <a:rPr lang="en-US" spc="-5" dirty="0" smtClean="0">
                <a:cs typeface="Arial" panose="020B0604020202020204" pitchFamily="34" charset="0"/>
              </a:rPr>
              <a:t>e</a:t>
            </a:r>
            <a:r>
              <a:rPr lang="en-US" spc="-10" dirty="0" smtClean="0">
                <a:cs typeface="Arial" panose="020B0604020202020204" pitchFamily="34" charset="0"/>
              </a:rPr>
              <a:t>r</a:t>
            </a:r>
            <a:r>
              <a:rPr lang="en-US" spc="25" dirty="0" smtClean="0">
                <a:cs typeface="Arial" panose="020B0604020202020204" pitchFamily="34" charset="0"/>
              </a:rPr>
              <a:t> </a:t>
            </a:r>
            <a:r>
              <a:rPr lang="en-US" spc="-10" dirty="0" smtClean="0">
                <a:cs typeface="Arial" panose="020B0604020202020204" pitchFamily="34" charset="0"/>
              </a:rPr>
              <a:t>cl</a:t>
            </a:r>
            <a:r>
              <a:rPr lang="en-US" spc="-15" dirty="0" smtClean="0">
                <a:cs typeface="Arial" panose="020B0604020202020204" pitchFamily="34" charset="0"/>
              </a:rPr>
              <a:t>o</a:t>
            </a:r>
            <a:r>
              <a:rPr lang="en-US" spc="-10" dirty="0" smtClean="0">
                <a:cs typeface="Arial" panose="020B0604020202020204" pitchFamily="34" charset="0"/>
              </a:rPr>
              <a:t>se</a:t>
            </a:r>
            <a:r>
              <a:rPr lang="en-US" spc="25" dirty="0" smtClean="0">
                <a:cs typeface="Arial" panose="020B0604020202020204" pitchFamily="34" charset="0"/>
              </a:rPr>
              <a:t> </a:t>
            </a:r>
            <a:r>
              <a:rPr lang="en-US" spc="-15" dirty="0" smtClean="0">
                <a:cs typeface="Arial" panose="020B0604020202020204" pitchFamily="34" charset="0"/>
              </a:rPr>
              <a:t>o</a:t>
            </a:r>
            <a:r>
              <a:rPr lang="en-US" spc="-10" dirty="0" smtClean="0">
                <a:cs typeface="Arial" panose="020B0604020202020204" pitchFamily="34" charset="0"/>
              </a:rPr>
              <a:t>f</a:t>
            </a:r>
            <a:r>
              <a:rPr lang="en-US" spc="5" dirty="0" smtClean="0">
                <a:cs typeface="Arial" panose="020B0604020202020204" pitchFamily="34" charset="0"/>
              </a:rPr>
              <a:t> </a:t>
            </a:r>
            <a:r>
              <a:rPr lang="en-US" spc="-10" dirty="0" smtClean="0">
                <a:cs typeface="Arial" panose="020B0604020202020204" pitchFamily="34" charset="0"/>
              </a:rPr>
              <a:t>the</a:t>
            </a:r>
            <a:r>
              <a:rPr lang="en-US" spc="15" dirty="0" smtClean="0">
                <a:cs typeface="Arial" panose="020B0604020202020204" pitchFamily="34" charset="0"/>
              </a:rPr>
              <a:t> </a:t>
            </a:r>
            <a:r>
              <a:rPr lang="en-US" spc="-10" dirty="0" smtClean="0">
                <a:cs typeface="Arial" panose="020B0604020202020204" pitchFamily="34" charset="0"/>
              </a:rPr>
              <a:t>c</a:t>
            </a:r>
            <a:r>
              <a:rPr lang="en-US" spc="-15" dirty="0" smtClean="0">
                <a:cs typeface="Arial" panose="020B0604020202020204" pitchFamily="34" charset="0"/>
              </a:rPr>
              <a:t>o</a:t>
            </a:r>
            <a:r>
              <a:rPr lang="en-US" spc="-20" dirty="0" smtClean="0">
                <a:cs typeface="Arial" panose="020B0604020202020204" pitchFamily="34" charset="0"/>
              </a:rPr>
              <a:t>mm</a:t>
            </a:r>
            <a:r>
              <a:rPr lang="en-US" spc="-5" dirty="0" smtClean="0">
                <a:cs typeface="Arial" panose="020B0604020202020204" pitchFamily="34" charset="0"/>
              </a:rPr>
              <a:t>e</a:t>
            </a:r>
            <a:r>
              <a:rPr lang="en-US" spc="-10" dirty="0" smtClean="0">
                <a:cs typeface="Arial" panose="020B0604020202020204" pitchFamily="34" charset="0"/>
              </a:rPr>
              <a:t>nt</a:t>
            </a:r>
            <a:r>
              <a:rPr lang="en-US" spc="25" dirty="0" smtClean="0">
                <a:cs typeface="Arial" panose="020B0604020202020204" pitchFamily="34" charset="0"/>
              </a:rPr>
              <a:t> </a:t>
            </a:r>
            <a:r>
              <a:rPr lang="en-US" spc="-15" dirty="0" smtClean="0">
                <a:cs typeface="Arial" panose="020B0604020202020204" pitchFamily="34" charset="0"/>
              </a:rPr>
              <a:t>p</a:t>
            </a:r>
            <a:r>
              <a:rPr lang="en-US" spc="-5" dirty="0" smtClean="0">
                <a:cs typeface="Arial" panose="020B0604020202020204" pitchFamily="34" charset="0"/>
              </a:rPr>
              <a:t>e</a:t>
            </a:r>
            <a:r>
              <a:rPr lang="en-US" spc="-10" dirty="0" smtClean="0">
                <a:cs typeface="Arial" panose="020B0604020202020204" pitchFamily="34" charset="0"/>
              </a:rPr>
              <a:t>ri</a:t>
            </a:r>
            <a:r>
              <a:rPr lang="en-US" spc="-15" dirty="0" smtClean="0">
                <a:cs typeface="Arial" panose="020B0604020202020204" pitchFamily="34" charset="0"/>
              </a:rPr>
              <a:t>od</a:t>
            </a:r>
            <a:r>
              <a:rPr lang="en-US" spc="-10" dirty="0" smtClean="0">
                <a:cs typeface="Arial" panose="020B0604020202020204" pitchFamily="34" charset="0"/>
              </a:rPr>
              <a:t>,</a:t>
            </a:r>
            <a:r>
              <a:rPr lang="en-US" spc="20" dirty="0" smtClean="0">
                <a:cs typeface="Arial" panose="020B0604020202020204" pitchFamily="34" charset="0"/>
              </a:rPr>
              <a:t> </a:t>
            </a:r>
            <a:r>
              <a:rPr lang="en-US" spc="-10" dirty="0" smtClean="0">
                <a:cs typeface="Arial" panose="020B0604020202020204" pitchFamily="34" charset="0"/>
              </a:rPr>
              <a:t>S</a:t>
            </a:r>
            <a:r>
              <a:rPr lang="en-US" spc="-5" dirty="0" smtClean="0">
                <a:cs typeface="Arial" panose="020B0604020202020204" pitchFamily="34" charset="0"/>
              </a:rPr>
              <a:t>e</a:t>
            </a:r>
            <a:r>
              <a:rPr lang="en-US" spc="-10" dirty="0" smtClean="0">
                <a:cs typeface="Arial" panose="020B0604020202020204" pitchFamily="34" charset="0"/>
              </a:rPr>
              <a:t>cr</a:t>
            </a:r>
            <a:r>
              <a:rPr lang="en-US" spc="-5" dirty="0" smtClean="0">
                <a:cs typeface="Arial" panose="020B0604020202020204" pitchFamily="34" charset="0"/>
              </a:rPr>
              <a:t>e</a:t>
            </a:r>
            <a:r>
              <a:rPr lang="en-US" spc="-10" dirty="0" smtClean="0">
                <a:cs typeface="Arial" panose="020B0604020202020204" pitchFamily="34" charset="0"/>
              </a:rPr>
              <a:t>tariat</a:t>
            </a:r>
            <a:r>
              <a:rPr lang="en-US" spc="10" dirty="0" smtClean="0">
                <a:cs typeface="Arial" panose="020B0604020202020204" pitchFamily="34" charset="0"/>
              </a:rPr>
              <a:t> </a:t>
            </a:r>
            <a:r>
              <a:rPr lang="en-US" spc="-15" dirty="0" smtClean="0">
                <a:cs typeface="Arial" panose="020B0604020202020204" pitchFamily="34" charset="0"/>
              </a:rPr>
              <a:t>p</a:t>
            </a:r>
            <a:r>
              <a:rPr lang="en-US" spc="-10" dirty="0" smtClean="0">
                <a:cs typeface="Arial" panose="020B0604020202020204" pitchFamily="34" charset="0"/>
              </a:rPr>
              <a:t>r</a:t>
            </a:r>
            <a:r>
              <a:rPr lang="en-US" spc="-5" dirty="0" smtClean="0">
                <a:cs typeface="Arial" panose="020B0604020202020204" pitchFamily="34" charset="0"/>
              </a:rPr>
              <a:t>e</a:t>
            </a:r>
            <a:r>
              <a:rPr lang="en-US" spc="-15" dirty="0" smtClean="0">
                <a:cs typeface="Arial" panose="020B0604020202020204" pitchFamily="34" charset="0"/>
              </a:rPr>
              <a:t>p</a:t>
            </a:r>
            <a:r>
              <a:rPr lang="en-US" spc="-10" dirty="0" smtClean="0">
                <a:cs typeface="Arial" panose="020B0604020202020204" pitchFamily="34" charset="0"/>
              </a:rPr>
              <a:t>ar</a:t>
            </a:r>
            <a:r>
              <a:rPr lang="en-US" spc="-5" dirty="0" smtClean="0">
                <a:cs typeface="Arial" panose="020B0604020202020204" pitchFamily="34" charset="0"/>
              </a:rPr>
              <a:t>e</a:t>
            </a:r>
            <a:r>
              <a:rPr lang="en-US" spc="-10" dirty="0" smtClean="0">
                <a:cs typeface="Arial" panose="020B0604020202020204" pitchFamily="34" charset="0"/>
              </a:rPr>
              <a:t>s</a:t>
            </a:r>
            <a:r>
              <a:rPr lang="en-US" dirty="0" smtClean="0">
                <a:cs typeface="Arial" panose="020B0604020202020204" pitchFamily="34" charset="0"/>
              </a:rPr>
              <a:t> </a:t>
            </a:r>
            <a:r>
              <a:rPr lang="en-US" spc="-10" dirty="0" smtClean="0">
                <a:cs typeface="Arial" panose="020B0604020202020204" pitchFamily="34" charset="0"/>
              </a:rPr>
              <a:t>c</a:t>
            </a:r>
            <a:r>
              <a:rPr lang="en-US" spc="-15" dirty="0" smtClean="0">
                <a:cs typeface="Arial" panose="020B0604020202020204" pitchFamily="34" charset="0"/>
              </a:rPr>
              <a:t>o</a:t>
            </a:r>
            <a:r>
              <a:rPr lang="en-US" spc="-20" dirty="0" smtClean="0">
                <a:cs typeface="Arial" panose="020B0604020202020204" pitchFamily="34" charset="0"/>
              </a:rPr>
              <a:t>mm</a:t>
            </a:r>
            <a:r>
              <a:rPr lang="en-US" spc="-5" dirty="0" smtClean="0">
                <a:cs typeface="Arial" panose="020B0604020202020204" pitchFamily="34" charset="0"/>
              </a:rPr>
              <a:t>e</a:t>
            </a:r>
            <a:r>
              <a:rPr lang="en-US" spc="-10" dirty="0" smtClean="0">
                <a:cs typeface="Arial" panose="020B0604020202020204" pitchFamily="34" charset="0"/>
              </a:rPr>
              <a:t>nt</a:t>
            </a:r>
            <a:r>
              <a:rPr lang="en-US" spc="25" dirty="0" smtClean="0">
                <a:cs typeface="Arial" panose="020B0604020202020204" pitchFamily="34" charset="0"/>
              </a:rPr>
              <a:t> </a:t>
            </a:r>
            <a:r>
              <a:rPr lang="en-US" spc="-10" dirty="0" smtClean="0">
                <a:cs typeface="Arial" panose="020B0604020202020204" pitchFamily="34" charset="0"/>
              </a:rPr>
              <a:t>c</a:t>
            </a:r>
            <a:r>
              <a:rPr lang="en-US" spc="-15" dirty="0" smtClean="0">
                <a:cs typeface="Arial" panose="020B0604020202020204" pitchFamily="34" charset="0"/>
              </a:rPr>
              <a:t>o</a:t>
            </a:r>
            <a:r>
              <a:rPr lang="en-US" spc="-20" dirty="0" smtClean="0">
                <a:cs typeface="Arial" panose="020B0604020202020204" pitchFamily="34" charset="0"/>
              </a:rPr>
              <a:t>m</a:t>
            </a:r>
            <a:r>
              <a:rPr lang="en-US" spc="-15" dirty="0" smtClean="0">
                <a:cs typeface="Arial" panose="020B0604020202020204" pitchFamily="34" charset="0"/>
              </a:rPr>
              <a:t>p</a:t>
            </a:r>
            <a:r>
              <a:rPr lang="en-US" spc="-5" dirty="0" smtClean="0">
                <a:cs typeface="Arial" panose="020B0604020202020204" pitchFamily="34" charset="0"/>
              </a:rPr>
              <a:t>i</a:t>
            </a:r>
            <a:r>
              <a:rPr lang="en-US" spc="-10" dirty="0" smtClean="0">
                <a:cs typeface="Arial" panose="020B0604020202020204" pitchFamily="34" charset="0"/>
              </a:rPr>
              <a:t>lati</a:t>
            </a:r>
            <a:r>
              <a:rPr lang="en-US" spc="-15" dirty="0" smtClean="0">
                <a:cs typeface="Arial" panose="020B0604020202020204" pitchFamily="34" charset="0"/>
              </a:rPr>
              <a:t>o</a:t>
            </a:r>
            <a:r>
              <a:rPr lang="en-US" spc="-10" dirty="0" smtClean="0">
                <a:cs typeface="Arial" panose="020B0604020202020204" pitchFamily="34" charset="0"/>
              </a:rPr>
              <a:t>n an</a:t>
            </a:r>
            <a:r>
              <a:rPr lang="en-US" spc="-15" dirty="0" smtClean="0">
                <a:cs typeface="Arial" panose="020B0604020202020204" pitchFamily="34" charset="0"/>
              </a:rPr>
              <a:t>d</a:t>
            </a:r>
            <a:r>
              <a:rPr lang="en-US" spc="-10" dirty="0" smtClean="0">
                <a:cs typeface="Arial" panose="020B0604020202020204" pitchFamily="34" charset="0"/>
              </a:rPr>
              <a:t>,</a:t>
            </a:r>
            <a:r>
              <a:rPr lang="en-US" dirty="0" smtClean="0">
                <a:cs typeface="Arial" panose="020B0604020202020204" pitchFamily="34" charset="0"/>
              </a:rPr>
              <a:t> </a:t>
            </a:r>
            <a:r>
              <a:rPr lang="en-US" spc="-10" dirty="0" smtClean="0">
                <a:cs typeface="Arial" panose="020B0604020202020204" pitchFamily="34" charset="0"/>
              </a:rPr>
              <a:t>in</a:t>
            </a:r>
            <a:r>
              <a:rPr lang="en-US" spc="10" dirty="0" smtClean="0">
                <a:cs typeface="Arial" panose="020B0604020202020204" pitchFamily="34" charset="0"/>
              </a:rPr>
              <a:t> </a:t>
            </a:r>
            <a:r>
              <a:rPr lang="en-US" spc="-10" dirty="0" smtClean="0">
                <a:cs typeface="Arial" panose="020B0604020202020204" pitchFamily="34" charset="0"/>
              </a:rPr>
              <a:t>c</a:t>
            </a:r>
            <a:r>
              <a:rPr lang="en-US" spc="-15" dirty="0" smtClean="0">
                <a:cs typeface="Arial" panose="020B0604020202020204" pitchFamily="34" charset="0"/>
              </a:rPr>
              <a:t>o</a:t>
            </a:r>
            <a:r>
              <a:rPr lang="en-US" spc="-10" dirty="0" smtClean="0">
                <a:cs typeface="Arial" panose="020B0604020202020204" pitchFamily="34" charset="0"/>
              </a:rPr>
              <a:t>nsultati</a:t>
            </a:r>
            <a:r>
              <a:rPr lang="en-US" spc="-15" dirty="0" smtClean="0">
                <a:cs typeface="Arial" panose="020B0604020202020204" pitchFamily="34" charset="0"/>
              </a:rPr>
              <a:t>o</a:t>
            </a:r>
            <a:r>
              <a:rPr lang="en-US" spc="-10" dirty="0" smtClean="0">
                <a:cs typeface="Arial" panose="020B0604020202020204" pitchFamily="34" charset="0"/>
              </a:rPr>
              <a:t>n</a:t>
            </a:r>
            <a:r>
              <a:rPr lang="en-US" spc="35" dirty="0" smtClean="0">
                <a:cs typeface="Arial" panose="020B0604020202020204" pitchFamily="34" charset="0"/>
              </a:rPr>
              <a:t> </a:t>
            </a:r>
            <a:r>
              <a:rPr lang="en-US" spc="-10" dirty="0" smtClean="0">
                <a:cs typeface="Arial" panose="020B0604020202020204" pitchFamily="34" charset="0"/>
              </a:rPr>
              <a:t>with</a:t>
            </a:r>
            <a:r>
              <a:rPr lang="en-US" spc="25" dirty="0" smtClean="0">
                <a:cs typeface="Arial" panose="020B0604020202020204" pitchFamily="34" charset="0"/>
              </a:rPr>
              <a:t> </a:t>
            </a:r>
            <a:r>
              <a:rPr lang="en-US" spc="-10" dirty="0" smtClean="0">
                <a:cs typeface="Arial" panose="020B0604020202020204" pitchFamily="34" charset="0"/>
              </a:rPr>
              <a:t>Chair</a:t>
            </a:r>
            <a:r>
              <a:rPr lang="en-US" spc="-15" dirty="0" smtClean="0">
                <a:cs typeface="Arial" panose="020B0604020202020204" pitchFamily="34" charset="0"/>
              </a:rPr>
              <a:t>p</a:t>
            </a:r>
            <a:r>
              <a:rPr lang="en-US" spc="-5" dirty="0" smtClean="0">
                <a:cs typeface="Arial" panose="020B0604020202020204" pitchFamily="34" charset="0"/>
              </a:rPr>
              <a:t>e</a:t>
            </a:r>
            <a:r>
              <a:rPr lang="en-US" spc="-10" dirty="0" smtClean="0">
                <a:cs typeface="Arial" panose="020B0604020202020204" pitchFamily="34" charset="0"/>
              </a:rPr>
              <a:t>rs</a:t>
            </a:r>
            <a:r>
              <a:rPr lang="en-US" spc="-15" dirty="0" smtClean="0">
                <a:cs typeface="Arial" panose="020B0604020202020204" pitchFamily="34" charset="0"/>
              </a:rPr>
              <a:t>o</a:t>
            </a:r>
            <a:r>
              <a:rPr lang="en-US" spc="-10" dirty="0" smtClean="0">
                <a:cs typeface="Arial" panose="020B0604020202020204" pitchFamily="34" charset="0"/>
              </a:rPr>
              <a:t>n</a:t>
            </a:r>
            <a:r>
              <a:rPr lang="en-US" spc="25" dirty="0" smtClean="0">
                <a:cs typeface="Arial" panose="020B0604020202020204" pitchFamily="34" charset="0"/>
              </a:rPr>
              <a:t> </a:t>
            </a:r>
            <a:r>
              <a:rPr lang="en-US" spc="-10" dirty="0" smtClean="0">
                <a:cs typeface="Arial" panose="020B0604020202020204" pitchFamily="34" charset="0"/>
              </a:rPr>
              <a:t>an</a:t>
            </a:r>
            <a:r>
              <a:rPr lang="en-US" spc="-15" dirty="0" smtClean="0">
                <a:cs typeface="Arial" panose="020B0604020202020204" pitchFamily="34" charset="0"/>
              </a:rPr>
              <a:t>d</a:t>
            </a:r>
            <a:r>
              <a:rPr lang="en-US" spc="-10" dirty="0" smtClean="0">
                <a:cs typeface="Arial" panose="020B0604020202020204" pitchFamily="34" charset="0"/>
              </a:rPr>
              <a:t>/</a:t>
            </a:r>
            <a:r>
              <a:rPr lang="en-US" spc="-15" dirty="0" smtClean="0">
                <a:cs typeface="Arial" panose="020B0604020202020204" pitchFamily="34" charset="0"/>
              </a:rPr>
              <a:t>o</a:t>
            </a:r>
            <a:r>
              <a:rPr lang="en-US" spc="-10" dirty="0" smtClean="0">
                <a:cs typeface="Arial" panose="020B0604020202020204" pitchFamily="34" charset="0"/>
              </a:rPr>
              <a:t>r</a:t>
            </a:r>
            <a:r>
              <a:rPr lang="en-US" spc="10" dirty="0" smtClean="0">
                <a:cs typeface="Arial" panose="020B0604020202020204" pitchFamily="34" charset="0"/>
              </a:rPr>
              <a:t> </a:t>
            </a:r>
            <a:r>
              <a:rPr lang="en-US" spc="-15" dirty="0" smtClean="0">
                <a:cs typeface="Arial" panose="020B0604020202020204" pitchFamily="34" charset="0"/>
              </a:rPr>
              <a:t>Project Leader</a:t>
            </a:r>
            <a:r>
              <a:rPr lang="en-US" spc="-10" dirty="0" smtClean="0">
                <a:cs typeface="Arial" panose="020B0604020202020204" pitchFamily="34" charset="0"/>
              </a:rPr>
              <a:t>,</a:t>
            </a:r>
            <a:r>
              <a:rPr lang="en-US" spc="10" dirty="0" smtClean="0">
                <a:cs typeface="Arial" panose="020B0604020202020204" pitchFamily="34" charset="0"/>
              </a:rPr>
              <a:t> </a:t>
            </a:r>
            <a:r>
              <a:rPr lang="en-US" spc="-15" dirty="0" smtClean="0">
                <a:cs typeface="Arial" panose="020B0604020202020204" pitchFamily="34" charset="0"/>
              </a:rPr>
              <a:t>d</a:t>
            </a:r>
            <a:r>
              <a:rPr lang="en-US" spc="-5" dirty="0" smtClean="0">
                <a:cs typeface="Arial" panose="020B0604020202020204" pitchFamily="34" charset="0"/>
              </a:rPr>
              <a:t>e</a:t>
            </a:r>
            <a:r>
              <a:rPr lang="en-US" spc="-10" dirty="0" smtClean="0">
                <a:cs typeface="Arial" panose="020B0604020202020204" pitchFamily="34" charset="0"/>
              </a:rPr>
              <a:t>t</a:t>
            </a:r>
            <a:r>
              <a:rPr lang="en-US" spc="-5" dirty="0" smtClean="0">
                <a:cs typeface="Arial" panose="020B0604020202020204" pitchFamily="34" charset="0"/>
              </a:rPr>
              <a:t>e</a:t>
            </a:r>
            <a:r>
              <a:rPr lang="en-US" spc="-10" dirty="0" smtClean="0">
                <a:cs typeface="Arial" panose="020B0604020202020204" pitchFamily="34" charset="0"/>
              </a:rPr>
              <a:t>r</a:t>
            </a:r>
            <a:r>
              <a:rPr lang="en-US" spc="-20" dirty="0" smtClean="0">
                <a:cs typeface="Arial" panose="020B0604020202020204" pitchFamily="34" charset="0"/>
              </a:rPr>
              <a:t>m</a:t>
            </a:r>
            <a:r>
              <a:rPr lang="en-US" spc="-10" dirty="0" smtClean="0">
                <a:cs typeface="Arial" panose="020B0604020202020204" pitchFamily="34" charset="0"/>
              </a:rPr>
              <a:t>in</a:t>
            </a:r>
            <a:r>
              <a:rPr lang="en-US" spc="-5" dirty="0" smtClean="0">
                <a:cs typeface="Arial" panose="020B0604020202020204" pitchFamily="34" charset="0"/>
              </a:rPr>
              <a:t>e</a:t>
            </a:r>
            <a:r>
              <a:rPr lang="en-US" spc="-10" dirty="0" smtClean="0">
                <a:cs typeface="Arial" panose="020B0604020202020204" pitchFamily="34" charset="0"/>
              </a:rPr>
              <a:t>s</a:t>
            </a:r>
            <a:r>
              <a:rPr lang="en-US" spc="20" dirty="0" smtClean="0">
                <a:cs typeface="Arial" panose="020B0604020202020204" pitchFamily="34" charset="0"/>
              </a:rPr>
              <a:t> </a:t>
            </a:r>
            <a:r>
              <a:rPr lang="en-US" spc="-10" dirty="0" smtClean="0">
                <a:cs typeface="Arial" panose="020B0604020202020204" pitchFamily="34" charset="0"/>
              </a:rPr>
              <a:t>h</a:t>
            </a:r>
            <a:r>
              <a:rPr lang="en-US" spc="-15" dirty="0" smtClean="0">
                <a:cs typeface="Arial" panose="020B0604020202020204" pitchFamily="34" charset="0"/>
              </a:rPr>
              <a:t>ow</a:t>
            </a:r>
            <a:r>
              <a:rPr lang="en-US" spc="10" dirty="0" smtClean="0">
                <a:cs typeface="Arial" panose="020B0604020202020204" pitchFamily="34" charset="0"/>
              </a:rPr>
              <a:t> </a:t>
            </a:r>
            <a:r>
              <a:rPr lang="en-US" spc="-10" dirty="0" smtClean="0">
                <a:cs typeface="Arial" panose="020B0604020202020204" pitchFamily="34" charset="0"/>
              </a:rPr>
              <a:t>to</a:t>
            </a:r>
            <a:r>
              <a:rPr lang="en-US" spc="15" dirty="0" smtClean="0">
                <a:cs typeface="Arial" panose="020B0604020202020204" pitchFamily="34" charset="0"/>
              </a:rPr>
              <a:t> </a:t>
            </a:r>
            <a:r>
              <a:rPr lang="en-US" spc="-15" dirty="0" smtClean="0">
                <a:cs typeface="Arial" panose="020B0604020202020204" pitchFamily="34" charset="0"/>
              </a:rPr>
              <a:t>p</a:t>
            </a:r>
            <a:r>
              <a:rPr lang="en-US" spc="-10" dirty="0" smtClean="0">
                <a:cs typeface="Arial" panose="020B0604020202020204" pitchFamily="34" charset="0"/>
              </a:rPr>
              <a:t>r</a:t>
            </a:r>
            <a:r>
              <a:rPr lang="en-US" spc="-15" dirty="0" smtClean="0">
                <a:cs typeface="Arial" panose="020B0604020202020204" pitchFamily="34" charset="0"/>
              </a:rPr>
              <a:t>o</a:t>
            </a:r>
            <a:r>
              <a:rPr lang="en-US" spc="-10" dirty="0" smtClean="0">
                <a:cs typeface="Arial" panose="020B0604020202020204" pitchFamily="34" charset="0"/>
              </a:rPr>
              <a:t>c</a:t>
            </a:r>
            <a:r>
              <a:rPr lang="en-US" spc="-5" dirty="0" smtClean="0">
                <a:cs typeface="Arial" panose="020B0604020202020204" pitchFamily="34" charset="0"/>
              </a:rPr>
              <a:t>ee</a:t>
            </a:r>
            <a:r>
              <a:rPr lang="en-US" spc="-10" dirty="0" smtClean="0">
                <a:cs typeface="Arial" panose="020B0604020202020204" pitchFamily="34" charset="0"/>
              </a:rPr>
              <a:t>d</a:t>
            </a:r>
            <a:r>
              <a:rPr lang="en-US" spc="0" baseline="0" dirty="0" smtClean="0">
                <a:cs typeface="Arial" panose="020B0604020202020204" pitchFamily="34" charset="0"/>
              </a:rPr>
              <a:t>. </a:t>
            </a:r>
            <a:r>
              <a:rPr lang="en-US" dirty="0" smtClean="0">
                <a:cs typeface="Arial" panose="020B0604020202020204" pitchFamily="34" charset="0"/>
              </a:rPr>
              <a:t>Comments are considered and successive committee drafts may be considered until consensus on the technical content has been reached. </a:t>
            </a:r>
          </a:p>
          <a:p>
            <a:pPr marL="12700" marR="358140" indent="0">
              <a:lnSpc>
                <a:spcPct val="115300"/>
              </a:lnSpc>
              <a:spcBef>
                <a:spcPts val="445"/>
              </a:spcBef>
              <a:buClr>
                <a:srgbClr val="4195D3"/>
              </a:buClr>
              <a:buFont typeface="Symbol"/>
              <a:buNone/>
              <a:tabLst>
                <a:tab pos="299720" algn="l"/>
              </a:tabLst>
            </a:pPr>
            <a:r>
              <a:rPr lang="en-US" dirty="0" smtClean="0">
                <a:cs typeface="Arial" panose="020B0604020202020204" pitchFamily="34" charset="0"/>
              </a:rPr>
              <a:t>When consensus has been achieved and the text is finalized, it</a:t>
            </a:r>
            <a:r>
              <a:rPr lang="en-US" baseline="0" dirty="0" smtClean="0">
                <a:cs typeface="Arial" panose="020B0604020202020204" pitchFamily="34" charset="0"/>
              </a:rPr>
              <a:t> is submitted to ISO Central Secretariat for </a:t>
            </a:r>
            <a:r>
              <a:rPr lang="en-US" dirty="0" smtClean="0">
                <a:cs typeface="Arial" panose="020B0604020202020204" pitchFamily="34" charset="0"/>
              </a:rPr>
              <a:t>a Draft International Standard (DIS) vote.</a:t>
            </a:r>
          </a:p>
          <a:p>
            <a:pPr marL="299085" indent="-286385">
              <a:lnSpc>
                <a:spcPct val="100000"/>
              </a:lnSpc>
              <a:spcBef>
                <a:spcPts val="720"/>
              </a:spcBef>
              <a:buClr>
                <a:srgbClr val="4195D3"/>
              </a:buClr>
              <a:buFont typeface="Symbol"/>
              <a:buChar char=""/>
              <a:tabLst>
                <a:tab pos="299720" algn="l"/>
              </a:tabLst>
            </a:pPr>
            <a:endParaRPr lang="en-US" sz="1100" dirty="0" smtClean="0">
              <a:latin typeface="Trebuchet MS"/>
              <a:cs typeface="Trebuchet MS"/>
            </a:endParaRPr>
          </a:p>
          <a:p>
            <a:pPr>
              <a:spcBef>
                <a:spcPct val="0"/>
              </a:spcBef>
            </a:pPr>
            <a:endParaRPr lang="en-US" dirty="0"/>
          </a:p>
        </p:txBody>
      </p:sp>
    </p:spTree>
    <p:extLst>
      <p:ext uri="{BB962C8B-B14F-4D97-AF65-F5344CB8AC3E}">
        <p14:creationId xmlns:p14="http://schemas.microsoft.com/office/powerpoint/2010/main" val="2122111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20</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Draft International</a:t>
            </a:r>
            <a:r>
              <a:rPr lang="en-US" baseline="0" dirty="0" smtClean="0"/>
              <a:t> Standard (DIS)</a:t>
            </a:r>
            <a:r>
              <a:rPr lang="en-US" dirty="0" smtClean="0"/>
              <a:t> ballot is sent</a:t>
            </a:r>
            <a:r>
              <a:rPr lang="en-US" baseline="0" dirty="0" smtClean="0"/>
              <a:t> by ISO Central Secretariat to </a:t>
            </a:r>
            <a:r>
              <a:rPr lang="en-US" dirty="0" smtClean="0"/>
              <a:t>approve document for publication or registration as a Final Draft International Standard (FDIS) or Publication.</a:t>
            </a:r>
          </a:p>
          <a:p>
            <a:pPr marL="171450" indent="-171450">
              <a:spcBef>
                <a:spcPct val="0"/>
              </a:spcBef>
              <a:buFont typeface="Arial" panose="020B0604020202020204" pitchFamily="34" charset="0"/>
              <a:buChar char="•"/>
            </a:pPr>
            <a:r>
              <a:rPr lang="en-US" dirty="0" smtClean="0"/>
              <a:t>All ISO National Member Bodies (NMBs) allowed to review and comment on proposed International Standard</a:t>
            </a:r>
          </a:p>
          <a:p>
            <a:pPr marL="171450" indent="-171450">
              <a:spcBef>
                <a:spcPct val="0"/>
              </a:spcBef>
              <a:buFont typeface="Arial" panose="020B0604020202020204" pitchFamily="34" charset="0"/>
              <a:buChar char="•"/>
            </a:pPr>
            <a:r>
              <a:rPr lang="en-US" dirty="0" smtClean="0"/>
              <a:t>1st  DIS draft available 2 months prior to balloting for translation/preparation period</a:t>
            </a:r>
          </a:p>
          <a:p>
            <a:pPr marL="171450" indent="-171450">
              <a:spcBef>
                <a:spcPct val="0"/>
              </a:spcBef>
              <a:buFont typeface="Arial" panose="020B0604020202020204" pitchFamily="34" charset="0"/>
              <a:buChar char="•"/>
            </a:pPr>
            <a:r>
              <a:rPr lang="en-US" dirty="0" smtClean="0"/>
              <a:t>1st DIS Ballot is 3 months, 2nd DIS is 2 months</a:t>
            </a:r>
          </a:p>
          <a:p>
            <a:pPr marL="171450" indent="-171450">
              <a:spcBef>
                <a:spcPct val="0"/>
              </a:spcBef>
              <a:buFont typeface="Arial" panose="020B0604020202020204" pitchFamily="34" charset="0"/>
              <a:buChar char="•"/>
            </a:pPr>
            <a:r>
              <a:rPr lang="en-US" dirty="0" smtClean="0"/>
              <a:t>This is the last opportunity for technical comments to be submitted.</a:t>
            </a:r>
          </a:p>
          <a:p>
            <a:pPr>
              <a:spcBef>
                <a:spcPct val="0"/>
              </a:spcBef>
            </a:pPr>
            <a:r>
              <a:rPr lang="en-US" dirty="0" smtClean="0"/>
              <a:t>The DIS ballot is approved if:</a:t>
            </a:r>
          </a:p>
          <a:p>
            <a:pPr marL="171450" indent="-171450">
              <a:spcBef>
                <a:spcPct val="0"/>
              </a:spcBef>
              <a:buFont typeface="Arial" panose="020B0604020202020204" pitchFamily="34" charset="0"/>
              <a:buChar char="•"/>
            </a:pPr>
            <a:r>
              <a:rPr lang="en-US" dirty="0" smtClean="0"/>
              <a:t>2/3 of P-Membership vote to approve, and</a:t>
            </a:r>
          </a:p>
          <a:p>
            <a:pPr marL="171450" indent="-171450">
              <a:spcBef>
                <a:spcPct val="0"/>
              </a:spcBef>
              <a:buFont typeface="Arial" panose="020B0604020202020204" pitchFamily="34" charset="0"/>
              <a:buChar char="•"/>
            </a:pPr>
            <a:r>
              <a:rPr lang="en-US" dirty="0" smtClean="0"/>
              <a:t>Less than ¼ of the total votes cast are negative</a:t>
            </a:r>
          </a:p>
          <a:p>
            <a:pPr>
              <a:spcBef>
                <a:spcPct val="0"/>
              </a:spcBef>
            </a:pPr>
            <a:endParaRPr lang="en-US" dirty="0" smtClean="0"/>
          </a:p>
          <a:p>
            <a:pPr>
              <a:spcBef>
                <a:spcPct val="0"/>
              </a:spcBef>
            </a:pPr>
            <a:r>
              <a:rPr lang="en-US" dirty="0" smtClean="0"/>
              <a:t>National bodies’ comments are considered by the originating TC/SC and successive drafts may be reviewed until consensus is achieved. If the document is approved, the FDIS stage is typically bypassed unless the committee leadership decides otherwise.</a:t>
            </a:r>
          </a:p>
          <a:p>
            <a:pPr marL="299085" indent="-286385">
              <a:lnSpc>
                <a:spcPct val="100000"/>
              </a:lnSpc>
              <a:spcBef>
                <a:spcPts val="720"/>
              </a:spcBef>
              <a:buClr>
                <a:srgbClr val="4195D3"/>
              </a:buClr>
              <a:buFont typeface="Symbol"/>
              <a:buChar char=""/>
              <a:tabLst>
                <a:tab pos="299720" algn="l"/>
              </a:tabLst>
            </a:pPr>
            <a:endParaRPr lang="en-US" sz="1100" dirty="0" smtClean="0">
              <a:latin typeface="Trebuchet MS"/>
              <a:cs typeface="Trebuchet MS"/>
            </a:endParaRPr>
          </a:p>
          <a:p>
            <a:pPr>
              <a:spcBef>
                <a:spcPct val="0"/>
              </a:spcBef>
            </a:pPr>
            <a:endParaRPr lang="en-US" dirty="0"/>
          </a:p>
        </p:txBody>
      </p:sp>
    </p:spTree>
    <p:extLst>
      <p:ext uri="{BB962C8B-B14F-4D97-AF65-F5344CB8AC3E}">
        <p14:creationId xmlns:p14="http://schemas.microsoft.com/office/powerpoint/2010/main" val="1156299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21</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r>
              <a:rPr lang="en-US" dirty="0" smtClean="0">
                <a:cs typeface="Arial" panose="020B0604020202020204" pitchFamily="34" charset="0"/>
              </a:rPr>
              <a:t>Optional Final Draft International Standard (FDIS) ballot is sent by ISO</a:t>
            </a:r>
            <a:r>
              <a:rPr lang="en-US" baseline="0" dirty="0" smtClean="0">
                <a:cs typeface="Arial" panose="020B0604020202020204" pitchFamily="34" charset="0"/>
              </a:rPr>
              <a:t> Central Secretariat </a:t>
            </a:r>
            <a:r>
              <a:rPr lang="en-US" dirty="0" smtClean="0">
                <a:cs typeface="Arial" panose="020B0604020202020204" pitchFamily="34" charset="0"/>
              </a:rPr>
              <a:t>to approve document as an International Standard (IS).</a:t>
            </a:r>
          </a:p>
          <a:p>
            <a:pPr marL="171450" indent="-171450">
              <a:buFont typeface="Arial" panose="020B0604020202020204" pitchFamily="34" charset="0"/>
              <a:buChar char="•"/>
            </a:pPr>
            <a:r>
              <a:rPr lang="en-US" dirty="0" smtClean="0">
                <a:cs typeface="Arial" panose="020B0604020202020204" pitchFamily="34" charset="0"/>
              </a:rPr>
              <a:t>All ISO NMBs able to review and comment on proposed International Standard 2 month ballot</a:t>
            </a:r>
          </a:p>
          <a:p>
            <a:pPr marL="171450" indent="-171450">
              <a:buFont typeface="Arial" panose="020B0604020202020204" pitchFamily="34" charset="0"/>
              <a:buChar char="•"/>
            </a:pPr>
            <a:r>
              <a:rPr lang="en-US" dirty="0" smtClean="0">
                <a:cs typeface="Arial" panose="020B0604020202020204" pitchFamily="34" charset="0"/>
              </a:rPr>
              <a:t>Technical Comments not acceptable at this stage</a:t>
            </a:r>
            <a:r>
              <a:rPr lang="en-US" baseline="0" dirty="0" smtClean="0">
                <a:cs typeface="Arial" panose="020B0604020202020204" pitchFamily="34" charset="0"/>
              </a:rPr>
              <a:t> and a</a:t>
            </a:r>
            <a:r>
              <a:rPr lang="en-US" dirty="0" smtClean="0">
                <a:cs typeface="Arial" panose="020B0604020202020204" pitchFamily="34" charset="0"/>
              </a:rPr>
              <a:t>ny technical comments submitted will be considered during the next review of the document.</a:t>
            </a:r>
          </a:p>
          <a:p>
            <a:pPr marL="171450" indent="-171450">
              <a:buFont typeface="Arial" panose="020B0604020202020204" pitchFamily="34" charset="0"/>
              <a:buChar char="•"/>
            </a:pPr>
            <a:r>
              <a:rPr lang="en-US" dirty="0" smtClean="0">
                <a:cs typeface="Arial" panose="020B0604020202020204" pitchFamily="34" charset="0"/>
              </a:rPr>
              <a:t>This stage can be omitted and a document sent directly to publication if agreed to by resolution of the ISO Committee (2/3 majority of those voting)</a:t>
            </a:r>
          </a:p>
          <a:p>
            <a:r>
              <a:rPr lang="en-US" dirty="0" smtClean="0">
                <a:cs typeface="Arial" panose="020B0604020202020204" pitchFamily="34" charset="0"/>
              </a:rPr>
              <a:t>FDIS ballot is approved if:</a:t>
            </a:r>
          </a:p>
          <a:p>
            <a:pPr marL="171450" indent="-171450">
              <a:buFont typeface="Arial" panose="020B0604020202020204" pitchFamily="34" charset="0"/>
              <a:buChar char="•"/>
            </a:pPr>
            <a:r>
              <a:rPr lang="en-US" dirty="0" smtClean="0">
                <a:cs typeface="Arial" panose="020B0604020202020204" pitchFamily="34" charset="0"/>
              </a:rPr>
              <a:t>2/3 of P-Membership vote to approve, and</a:t>
            </a:r>
          </a:p>
          <a:p>
            <a:pPr marL="171450" indent="-171450">
              <a:buFont typeface="Arial" panose="020B0604020202020204" pitchFamily="34" charset="0"/>
              <a:buChar char="•"/>
            </a:pPr>
            <a:r>
              <a:rPr lang="en-US" dirty="0" smtClean="0">
                <a:cs typeface="Arial" panose="020B0604020202020204" pitchFamily="34" charset="0"/>
              </a:rPr>
              <a:t>Less than ¼ of the total votes cast are negative</a:t>
            </a:r>
            <a:endParaRPr lang="en-US" sz="1100" dirty="0" smtClean="0">
              <a:cs typeface="Arial" panose="020B0604020202020204" pitchFamily="34" charset="0"/>
            </a:endParaRPr>
          </a:p>
          <a:p>
            <a:pPr>
              <a:spcBef>
                <a:spcPct val="0"/>
              </a:spcBef>
            </a:pPr>
            <a:endParaRPr lang="en-US" dirty="0"/>
          </a:p>
        </p:txBody>
      </p:sp>
    </p:spTree>
    <p:extLst>
      <p:ext uri="{BB962C8B-B14F-4D97-AF65-F5344CB8AC3E}">
        <p14:creationId xmlns:p14="http://schemas.microsoft.com/office/powerpoint/2010/main" val="31465626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22</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pc="-5" dirty="0" smtClean="0">
                <a:latin typeface="Trebuchet MS"/>
                <a:cs typeface="Trebuchet MS"/>
              </a:rPr>
              <a:t>Sho</a:t>
            </a:r>
            <a:r>
              <a:rPr lang="en-US" dirty="0" smtClean="0">
                <a:latin typeface="Trebuchet MS"/>
                <a:cs typeface="Trebuchet MS"/>
              </a:rPr>
              <a:t>r</a:t>
            </a:r>
            <a:r>
              <a:rPr lang="en-US" spc="-5" dirty="0" smtClean="0">
                <a:latin typeface="Trebuchet MS"/>
                <a:cs typeface="Trebuchet MS"/>
              </a:rPr>
              <a:t>t</a:t>
            </a:r>
            <a:r>
              <a:rPr lang="en-US" dirty="0" smtClean="0">
                <a:latin typeface="Trebuchet MS"/>
                <a:cs typeface="Trebuchet MS"/>
              </a:rPr>
              <a:t>ly</a:t>
            </a:r>
            <a:r>
              <a:rPr lang="en-US" spc="25" dirty="0" smtClean="0">
                <a:latin typeface="Trebuchet MS"/>
                <a:cs typeface="Trebuchet MS"/>
              </a:rPr>
              <a:t> </a:t>
            </a:r>
            <a:r>
              <a:rPr lang="en-US" dirty="0" smtClean="0">
                <a:latin typeface="Trebuchet MS"/>
                <a:cs typeface="Trebuchet MS"/>
              </a:rPr>
              <a:t>af</a:t>
            </a:r>
            <a:r>
              <a:rPr lang="en-US" spc="-5" dirty="0" smtClean="0">
                <a:latin typeface="Trebuchet MS"/>
                <a:cs typeface="Trebuchet MS"/>
              </a:rPr>
              <a:t>t</a:t>
            </a:r>
            <a:r>
              <a:rPr lang="en-US" dirty="0" smtClean="0">
                <a:latin typeface="Trebuchet MS"/>
                <a:cs typeface="Trebuchet MS"/>
              </a:rPr>
              <a:t>er</a:t>
            </a:r>
            <a:r>
              <a:rPr lang="en-US" spc="10" dirty="0" smtClean="0">
                <a:latin typeface="Trebuchet MS"/>
                <a:cs typeface="Trebuchet MS"/>
              </a:rPr>
              <a:t> </a:t>
            </a:r>
            <a:r>
              <a:rPr lang="en-US" dirty="0" smtClean="0">
                <a:latin typeface="Trebuchet MS"/>
                <a:cs typeface="Trebuchet MS"/>
              </a:rPr>
              <a:t>a</a:t>
            </a:r>
            <a:r>
              <a:rPr lang="en-US" spc="-5" dirty="0" smtClean="0">
                <a:latin typeface="Trebuchet MS"/>
                <a:cs typeface="Trebuchet MS"/>
              </a:rPr>
              <a:t>pp</a:t>
            </a:r>
            <a:r>
              <a:rPr lang="en-US" dirty="0" smtClean="0">
                <a:latin typeface="Trebuchet MS"/>
                <a:cs typeface="Trebuchet MS"/>
              </a:rPr>
              <a:t>r</a:t>
            </a:r>
            <a:r>
              <a:rPr lang="en-US" spc="-5" dirty="0" smtClean="0">
                <a:latin typeface="Trebuchet MS"/>
                <a:cs typeface="Trebuchet MS"/>
              </a:rPr>
              <a:t>o</a:t>
            </a:r>
            <a:r>
              <a:rPr lang="en-US" dirty="0" smtClean="0">
                <a:latin typeface="Trebuchet MS"/>
                <a:cs typeface="Trebuchet MS"/>
              </a:rPr>
              <a:t>val</a:t>
            </a:r>
            <a:r>
              <a:rPr lang="en-US" spc="20" dirty="0" smtClean="0">
                <a:latin typeface="Trebuchet MS"/>
                <a:cs typeface="Trebuchet MS"/>
              </a:rPr>
              <a:t> </a:t>
            </a:r>
            <a:r>
              <a:rPr lang="en-US" spc="-5" dirty="0" smtClean="0">
                <a:latin typeface="Trebuchet MS"/>
                <a:cs typeface="Trebuchet MS"/>
              </a:rPr>
              <a:t>o</a:t>
            </a:r>
            <a:r>
              <a:rPr lang="en-US" dirty="0" smtClean="0">
                <a:latin typeface="Trebuchet MS"/>
                <a:cs typeface="Trebuchet MS"/>
              </a:rPr>
              <a:t>f</a:t>
            </a:r>
            <a:r>
              <a:rPr lang="en-US" spc="5" dirty="0" smtClean="0">
                <a:latin typeface="Trebuchet MS"/>
                <a:cs typeface="Trebuchet MS"/>
              </a:rPr>
              <a:t> </a:t>
            </a:r>
            <a:r>
              <a:rPr lang="en-US" dirty="0" smtClean="0">
                <a:latin typeface="Trebuchet MS"/>
                <a:cs typeface="Trebuchet MS"/>
              </a:rPr>
              <a:t>the document either </a:t>
            </a:r>
            <a:r>
              <a:rPr lang="en-US" dirty="0" smtClean="0"/>
              <a:t>FDIS approval or if it </a:t>
            </a:r>
            <a:r>
              <a:rPr lang="en-US" smtClean="0"/>
              <a:t>was agreed </a:t>
            </a:r>
            <a:r>
              <a:rPr lang="en-US" dirty="0" smtClean="0"/>
              <a:t>to bypass the FDIS and go directly to publication</a:t>
            </a:r>
            <a:r>
              <a:rPr lang="en-US" dirty="0" smtClean="0">
                <a:latin typeface="Trebuchet MS"/>
                <a:cs typeface="Trebuchet MS"/>
              </a:rPr>
              <a:t>,</a:t>
            </a:r>
            <a:r>
              <a:rPr lang="en-US" spc="-10" dirty="0" smtClean="0">
                <a:latin typeface="Trebuchet MS"/>
                <a:cs typeface="Trebuchet MS"/>
              </a:rPr>
              <a:t> </a:t>
            </a:r>
            <a:r>
              <a:rPr lang="en-US" dirty="0" smtClean="0">
                <a:latin typeface="Trebuchet MS"/>
                <a:cs typeface="Trebuchet MS"/>
              </a:rPr>
              <a:t>all</a:t>
            </a:r>
            <a:r>
              <a:rPr lang="en-US" spc="20" dirty="0" smtClean="0">
                <a:latin typeface="Trebuchet MS"/>
                <a:cs typeface="Trebuchet MS"/>
              </a:rPr>
              <a:t> </a:t>
            </a:r>
            <a:r>
              <a:rPr lang="en-US" dirty="0" smtClean="0">
                <a:latin typeface="Trebuchet MS"/>
                <a:cs typeface="Trebuchet MS"/>
              </a:rPr>
              <a:t>err</a:t>
            </a:r>
            <a:r>
              <a:rPr lang="en-US" spc="-5" dirty="0" smtClean="0">
                <a:latin typeface="Trebuchet MS"/>
                <a:cs typeface="Trebuchet MS"/>
              </a:rPr>
              <a:t>o</a:t>
            </a:r>
            <a:r>
              <a:rPr lang="en-US" dirty="0" smtClean="0">
                <a:latin typeface="Trebuchet MS"/>
                <a:cs typeface="Trebuchet MS"/>
              </a:rPr>
              <a:t>rs</a:t>
            </a:r>
            <a:r>
              <a:rPr lang="en-US" spc="20" dirty="0" smtClean="0">
                <a:latin typeface="Trebuchet MS"/>
                <a:cs typeface="Trebuchet MS"/>
              </a:rPr>
              <a:t> </a:t>
            </a:r>
            <a:r>
              <a:rPr lang="en-US" dirty="0" smtClean="0">
                <a:latin typeface="Trebuchet MS"/>
                <a:cs typeface="Trebuchet MS"/>
              </a:rPr>
              <a:t>s</a:t>
            </a:r>
            <a:r>
              <a:rPr lang="en-US" spc="-5" dirty="0" smtClean="0">
                <a:latin typeface="Trebuchet MS"/>
                <a:cs typeface="Trebuchet MS"/>
              </a:rPr>
              <a:t>h</a:t>
            </a:r>
            <a:r>
              <a:rPr lang="en-US" dirty="0" smtClean="0">
                <a:latin typeface="Trebuchet MS"/>
                <a:cs typeface="Trebuchet MS"/>
              </a:rPr>
              <a:t>all</a:t>
            </a:r>
            <a:r>
              <a:rPr lang="en-US" spc="20" dirty="0" smtClean="0">
                <a:latin typeface="Trebuchet MS"/>
                <a:cs typeface="Trebuchet MS"/>
              </a:rPr>
              <a:t> </a:t>
            </a:r>
            <a:r>
              <a:rPr lang="en-US" spc="-5" dirty="0" smtClean="0">
                <a:latin typeface="Trebuchet MS"/>
                <a:cs typeface="Trebuchet MS"/>
              </a:rPr>
              <a:t>b</a:t>
            </a:r>
            <a:r>
              <a:rPr lang="en-US" dirty="0" smtClean="0">
                <a:latin typeface="Trebuchet MS"/>
                <a:cs typeface="Trebuchet MS"/>
              </a:rPr>
              <a:t>e c</a:t>
            </a:r>
            <a:r>
              <a:rPr lang="en-US" spc="-5" dirty="0" smtClean="0">
                <a:latin typeface="Trebuchet MS"/>
                <a:cs typeface="Trebuchet MS"/>
              </a:rPr>
              <a:t>o</a:t>
            </a:r>
            <a:r>
              <a:rPr lang="en-US" dirty="0" smtClean="0">
                <a:latin typeface="Trebuchet MS"/>
                <a:cs typeface="Trebuchet MS"/>
              </a:rPr>
              <a:t>rrec</a:t>
            </a:r>
            <a:r>
              <a:rPr lang="en-US" spc="-5" dirty="0" smtClean="0">
                <a:latin typeface="Trebuchet MS"/>
                <a:cs typeface="Trebuchet MS"/>
              </a:rPr>
              <a:t>t</a:t>
            </a:r>
            <a:r>
              <a:rPr lang="en-US" dirty="0" smtClean="0">
                <a:latin typeface="Trebuchet MS"/>
                <a:cs typeface="Trebuchet MS"/>
              </a:rPr>
              <a:t>ed</a:t>
            </a:r>
            <a:r>
              <a:rPr lang="en-US" spc="15" dirty="0" smtClean="0">
                <a:latin typeface="Trebuchet MS"/>
                <a:cs typeface="Trebuchet MS"/>
              </a:rPr>
              <a:t> </a:t>
            </a:r>
            <a:r>
              <a:rPr lang="en-US" dirty="0" smtClean="0">
                <a:latin typeface="Trebuchet MS"/>
                <a:cs typeface="Trebuchet MS"/>
              </a:rPr>
              <a:t>a</a:t>
            </a:r>
            <a:r>
              <a:rPr lang="en-US" spc="-5" dirty="0" smtClean="0">
                <a:latin typeface="Trebuchet MS"/>
                <a:cs typeface="Trebuchet MS"/>
              </a:rPr>
              <a:t>n</a:t>
            </a:r>
            <a:r>
              <a:rPr lang="en-US" dirty="0" smtClean="0">
                <a:latin typeface="Trebuchet MS"/>
                <a:cs typeface="Trebuchet MS"/>
              </a:rPr>
              <a:t>d</a:t>
            </a:r>
            <a:r>
              <a:rPr lang="en-US" spc="15" dirty="0" smtClean="0">
                <a:latin typeface="Trebuchet MS"/>
                <a:cs typeface="Trebuchet MS"/>
              </a:rPr>
              <a:t> </a:t>
            </a:r>
            <a:r>
              <a:rPr lang="en-US" dirty="0" smtClean="0">
                <a:latin typeface="Trebuchet MS"/>
                <a:cs typeface="Trebuchet MS"/>
              </a:rPr>
              <a:t>I</a:t>
            </a:r>
            <a:r>
              <a:rPr lang="en-US" spc="-5" dirty="0" smtClean="0">
                <a:latin typeface="Trebuchet MS"/>
                <a:cs typeface="Trebuchet MS"/>
              </a:rPr>
              <a:t>nt</a:t>
            </a:r>
            <a:r>
              <a:rPr lang="en-US" dirty="0" smtClean="0">
                <a:latin typeface="Trebuchet MS"/>
                <a:cs typeface="Trebuchet MS"/>
              </a:rPr>
              <a:t>er</a:t>
            </a:r>
            <a:r>
              <a:rPr lang="en-US" spc="-5" dirty="0" smtClean="0">
                <a:latin typeface="Trebuchet MS"/>
                <a:cs typeface="Trebuchet MS"/>
              </a:rPr>
              <a:t>n</a:t>
            </a:r>
            <a:r>
              <a:rPr lang="en-US" dirty="0" smtClean="0">
                <a:latin typeface="Trebuchet MS"/>
                <a:cs typeface="Trebuchet MS"/>
              </a:rPr>
              <a:t>a</a:t>
            </a:r>
            <a:r>
              <a:rPr lang="en-US" spc="-5" dirty="0" smtClean="0">
                <a:latin typeface="Trebuchet MS"/>
                <a:cs typeface="Trebuchet MS"/>
              </a:rPr>
              <a:t>t</a:t>
            </a:r>
            <a:r>
              <a:rPr lang="en-US" dirty="0" smtClean="0">
                <a:latin typeface="Trebuchet MS"/>
                <a:cs typeface="Trebuchet MS"/>
              </a:rPr>
              <a:t>i</a:t>
            </a:r>
            <a:r>
              <a:rPr lang="en-US" spc="-5" dirty="0" smtClean="0">
                <a:latin typeface="Trebuchet MS"/>
                <a:cs typeface="Trebuchet MS"/>
              </a:rPr>
              <a:t>on</a:t>
            </a:r>
            <a:r>
              <a:rPr lang="en-US" dirty="0" smtClean="0">
                <a:latin typeface="Trebuchet MS"/>
                <a:cs typeface="Trebuchet MS"/>
              </a:rPr>
              <a:t>al</a:t>
            </a:r>
            <a:r>
              <a:rPr lang="en-US" spc="30" dirty="0" smtClean="0">
                <a:latin typeface="Trebuchet MS"/>
                <a:cs typeface="Trebuchet MS"/>
              </a:rPr>
              <a:t> </a:t>
            </a:r>
            <a:r>
              <a:rPr lang="en-US" spc="-5" dirty="0" smtClean="0">
                <a:latin typeface="Trebuchet MS"/>
                <a:cs typeface="Trebuchet MS"/>
              </a:rPr>
              <a:t>St</a:t>
            </a:r>
            <a:r>
              <a:rPr lang="en-US" dirty="0" smtClean="0">
                <a:latin typeface="Trebuchet MS"/>
                <a:cs typeface="Trebuchet MS"/>
              </a:rPr>
              <a:t>a</a:t>
            </a:r>
            <a:r>
              <a:rPr lang="en-US" spc="-5" dirty="0" smtClean="0">
                <a:latin typeface="Trebuchet MS"/>
                <a:cs typeface="Trebuchet MS"/>
              </a:rPr>
              <a:t>nd</a:t>
            </a:r>
            <a:r>
              <a:rPr lang="en-US" dirty="0" smtClean="0">
                <a:latin typeface="Trebuchet MS"/>
                <a:cs typeface="Trebuchet MS"/>
              </a:rPr>
              <a:t>ard</a:t>
            </a:r>
            <a:r>
              <a:rPr lang="en-US" spc="15" dirty="0" smtClean="0">
                <a:latin typeface="Trebuchet MS"/>
                <a:cs typeface="Trebuchet MS"/>
              </a:rPr>
              <a:t> </a:t>
            </a:r>
            <a:r>
              <a:rPr lang="en-US" dirty="0" smtClean="0">
                <a:latin typeface="Trebuchet MS"/>
                <a:cs typeface="Trebuchet MS"/>
              </a:rPr>
              <a:t>will</a:t>
            </a:r>
            <a:r>
              <a:rPr lang="en-US" spc="5" dirty="0" smtClean="0">
                <a:latin typeface="Trebuchet MS"/>
                <a:cs typeface="Trebuchet MS"/>
              </a:rPr>
              <a:t> </a:t>
            </a:r>
            <a:r>
              <a:rPr lang="en-US" spc="-5" dirty="0" smtClean="0">
                <a:latin typeface="Trebuchet MS"/>
                <a:cs typeface="Trebuchet MS"/>
              </a:rPr>
              <a:t>b</a:t>
            </a:r>
            <a:r>
              <a:rPr lang="en-US" dirty="0" smtClean="0">
                <a:latin typeface="Trebuchet MS"/>
                <a:cs typeface="Trebuchet MS"/>
              </a:rPr>
              <a:t>e</a:t>
            </a:r>
            <a:r>
              <a:rPr lang="en-US" spc="20" dirty="0" smtClean="0">
                <a:latin typeface="Trebuchet MS"/>
                <a:cs typeface="Trebuchet MS"/>
              </a:rPr>
              <a:t> </a:t>
            </a:r>
            <a:r>
              <a:rPr lang="en-US" spc="-5" dirty="0" smtClean="0">
                <a:latin typeface="Trebuchet MS"/>
                <a:cs typeface="Trebuchet MS"/>
              </a:rPr>
              <a:t>pub</a:t>
            </a:r>
            <a:r>
              <a:rPr lang="en-US" dirty="0" smtClean="0">
                <a:latin typeface="Trebuchet MS"/>
                <a:cs typeface="Trebuchet MS"/>
              </a:rPr>
              <a:t>lis</a:t>
            </a:r>
            <a:r>
              <a:rPr lang="en-US" spc="-5" dirty="0" smtClean="0">
                <a:latin typeface="Trebuchet MS"/>
                <a:cs typeface="Trebuchet MS"/>
              </a:rPr>
              <a:t>h</a:t>
            </a:r>
            <a:r>
              <a:rPr lang="en-US" dirty="0" smtClean="0">
                <a:latin typeface="Trebuchet MS"/>
                <a:cs typeface="Trebuchet MS"/>
              </a:rPr>
              <a:t>ed</a:t>
            </a:r>
            <a:r>
              <a:rPr lang="en-US" baseline="0" dirty="0" smtClean="0">
                <a:latin typeface="Trebuchet MS"/>
                <a:cs typeface="Trebuchet MS"/>
              </a:rPr>
              <a:t> </a:t>
            </a:r>
            <a:r>
              <a:rPr lang="en-US" dirty="0" smtClean="0"/>
              <a:t>by the ISO Central Secretariat. </a:t>
            </a:r>
          </a:p>
          <a:p>
            <a:pPr marL="299085" indent="-286385">
              <a:lnSpc>
                <a:spcPct val="100000"/>
              </a:lnSpc>
              <a:spcBef>
                <a:spcPts val="720"/>
              </a:spcBef>
              <a:buClr>
                <a:srgbClr val="4195D3"/>
              </a:buClr>
              <a:buFont typeface="Symbol"/>
              <a:buChar char=""/>
              <a:tabLst>
                <a:tab pos="299720" algn="l"/>
              </a:tabLst>
            </a:pPr>
            <a:endParaRPr lang="en-US" sz="1100" dirty="0" smtClean="0">
              <a:latin typeface="Trebuchet MS"/>
              <a:cs typeface="Trebuchet MS"/>
            </a:endParaRPr>
          </a:p>
          <a:p>
            <a:pPr>
              <a:spcBef>
                <a:spcPct val="0"/>
              </a:spcBef>
            </a:pPr>
            <a:endParaRPr lang="en-US" dirty="0"/>
          </a:p>
        </p:txBody>
      </p:sp>
    </p:spTree>
    <p:extLst>
      <p:ext uri="{BB962C8B-B14F-4D97-AF65-F5344CB8AC3E}">
        <p14:creationId xmlns:p14="http://schemas.microsoft.com/office/powerpoint/2010/main" val="1279766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4476AD2-5DD2-4528-B94B-B2FF01E02932}" type="slidenum">
              <a:rPr lang="en-US"/>
              <a:pPr/>
              <a:t>23</a:t>
            </a:fld>
            <a:endParaRPr lang="en-US"/>
          </a:p>
        </p:txBody>
      </p:sp>
      <p:sp>
        <p:nvSpPr>
          <p:cNvPr id="81922" name="Rectangle 2"/>
          <p:cNvSpPr>
            <a:spLocks noGrp="1" noRot="1" noChangeAspect="1" noChangeArrowheads="1" noTextEdit="1"/>
          </p:cNvSpPr>
          <p:nvPr>
            <p:ph type="sldImg"/>
          </p:nvPr>
        </p:nvSpPr>
        <p:spPr>
          <a:xfrm>
            <a:off x="1312863" y="455613"/>
            <a:ext cx="4375150" cy="3281362"/>
          </a:xfrm>
          <a:ln/>
        </p:spPr>
      </p:sp>
      <p:sp>
        <p:nvSpPr>
          <p:cNvPr id="81923" name="Rectangle 3"/>
          <p:cNvSpPr>
            <a:spLocks noGrp="1" noChangeArrowheads="1"/>
          </p:cNvSpPr>
          <p:nvPr>
            <p:ph type="body" idx="1"/>
          </p:nvPr>
        </p:nvSpPr>
        <p:spPr>
          <a:xfrm>
            <a:off x="458788" y="4067175"/>
            <a:ext cx="5942012" cy="4752975"/>
          </a:xfrm>
          <a:ln/>
        </p:spPr>
        <p:txBody>
          <a:bodyPr/>
          <a:lstStyle/>
          <a:p>
            <a:pPr marL="184150" indent="-171450">
              <a:lnSpc>
                <a:spcPct val="100000"/>
              </a:lnSpc>
              <a:buSzPct val="100000"/>
              <a:buFont typeface="Arial" panose="020B0604020202020204" pitchFamily="34" charset="0"/>
              <a:buChar char="•"/>
              <a:tabLst>
                <a:tab pos="355600" algn="l"/>
              </a:tabLst>
            </a:pPr>
            <a:r>
              <a:rPr lang="en-US" spc="-5" dirty="0" smtClean="0">
                <a:cs typeface="Arial" panose="020B0604020202020204" pitchFamily="34" charset="0"/>
              </a:rPr>
              <a:t>All International Standards will be reviewed </a:t>
            </a:r>
            <a:r>
              <a:rPr lang="en-US" dirty="0" smtClean="0">
                <a:cs typeface="Arial" panose="020B0604020202020204" pitchFamily="34" charset="0"/>
              </a:rPr>
              <a:t>every</a:t>
            </a:r>
            <a:r>
              <a:rPr lang="en-US" spc="-35" dirty="0" smtClean="0">
                <a:cs typeface="Arial" panose="020B0604020202020204" pitchFamily="34" charset="0"/>
              </a:rPr>
              <a:t> </a:t>
            </a:r>
            <a:r>
              <a:rPr lang="en-US" dirty="0" smtClean="0">
                <a:cs typeface="Arial" panose="020B0604020202020204" pitchFamily="34" charset="0"/>
              </a:rPr>
              <a:t>5</a:t>
            </a:r>
            <a:r>
              <a:rPr lang="en-US" spc="-10" dirty="0" smtClean="0">
                <a:cs typeface="Arial" panose="020B0604020202020204" pitchFamily="34" charset="0"/>
              </a:rPr>
              <a:t> </a:t>
            </a:r>
            <a:r>
              <a:rPr lang="en-US" spc="-5" dirty="0" smtClean="0">
                <a:cs typeface="Arial" panose="020B0604020202020204" pitchFamily="34" charset="0"/>
              </a:rPr>
              <a:t>y</a:t>
            </a:r>
            <a:r>
              <a:rPr lang="en-US" dirty="0" smtClean="0">
                <a:cs typeface="Arial" panose="020B0604020202020204" pitchFamily="34" charset="0"/>
              </a:rPr>
              <a:t>ears</a:t>
            </a:r>
            <a:r>
              <a:rPr lang="en-US" baseline="0" dirty="0" smtClean="0">
                <a:cs typeface="Arial" panose="020B0604020202020204" pitchFamily="34" charset="0"/>
              </a:rPr>
              <a:t> and </a:t>
            </a:r>
            <a:r>
              <a:rPr lang="en-US" dirty="0" smtClean="0">
                <a:cs typeface="Arial" panose="020B0604020202020204" pitchFamily="34" charset="0"/>
              </a:rPr>
              <a:t>Technical Specifications (TS) and Publically Available Specifications (PAS) are reviewed every 3</a:t>
            </a:r>
            <a:r>
              <a:rPr lang="en-US" spc="-10" dirty="0" smtClean="0">
                <a:cs typeface="Arial" panose="020B0604020202020204" pitchFamily="34" charset="0"/>
              </a:rPr>
              <a:t> </a:t>
            </a:r>
            <a:r>
              <a:rPr lang="en-US" spc="-5" dirty="0" smtClean="0">
                <a:cs typeface="Arial" panose="020B0604020202020204" pitchFamily="34" charset="0"/>
              </a:rPr>
              <a:t>y</a:t>
            </a:r>
            <a:r>
              <a:rPr lang="en-US" dirty="0" smtClean="0">
                <a:cs typeface="Arial" panose="020B0604020202020204" pitchFamily="34" charset="0"/>
              </a:rPr>
              <a:t>ears.</a:t>
            </a:r>
          </a:p>
          <a:p>
            <a:pPr marL="184150" indent="-171450">
              <a:lnSpc>
                <a:spcPct val="100000"/>
              </a:lnSpc>
              <a:buSzPct val="100000"/>
              <a:buFont typeface="Arial" panose="020B0604020202020204" pitchFamily="34" charset="0"/>
              <a:buChar char="•"/>
              <a:tabLst>
                <a:tab pos="355600" algn="l"/>
              </a:tabLst>
            </a:pPr>
            <a:endParaRPr lang="en-US" spc="-5" dirty="0" smtClean="0">
              <a:cs typeface="Arial" panose="020B0604020202020204" pitchFamily="34" charset="0"/>
            </a:endParaRPr>
          </a:p>
          <a:p>
            <a:pPr marL="184150" indent="-171450">
              <a:lnSpc>
                <a:spcPct val="100000"/>
              </a:lnSpc>
              <a:buSzPct val="100000"/>
              <a:buFont typeface="Arial" panose="020B0604020202020204" pitchFamily="34" charset="0"/>
              <a:buChar char="•"/>
              <a:tabLst>
                <a:tab pos="355600" algn="l"/>
              </a:tabLst>
            </a:pPr>
            <a:r>
              <a:rPr lang="en-US" spc="-5" dirty="0" smtClean="0">
                <a:cs typeface="Arial" panose="020B0604020202020204" pitchFamily="34" charset="0"/>
              </a:rPr>
              <a:t>ISO Central Secretariat issues a ballot automatically. ANSI requires a specific ballot to be filled out which includes a statement</a:t>
            </a:r>
            <a:r>
              <a:rPr lang="en-US" spc="-5" baseline="0" dirty="0" smtClean="0">
                <a:cs typeface="Arial" panose="020B0604020202020204" pitchFamily="34" charset="0"/>
              </a:rPr>
              <a:t> for </a:t>
            </a:r>
            <a:r>
              <a:rPr lang="en-US" dirty="0" smtClean="0">
                <a:cs typeface="Arial" panose="020B0604020202020204" pitchFamily="34" charset="0"/>
              </a:rPr>
              <a:t>demo</a:t>
            </a:r>
            <a:r>
              <a:rPr lang="en-US" spc="-5" dirty="0" smtClean="0">
                <a:cs typeface="Arial" panose="020B0604020202020204" pitchFamily="34" charset="0"/>
              </a:rPr>
              <a:t>n</a:t>
            </a:r>
            <a:r>
              <a:rPr lang="en-US" dirty="0" smtClean="0">
                <a:cs typeface="Arial" panose="020B0604020202020204" pitchFamily="34" charset="0"/>
              </a:rPr>
              <a:t>s</a:t>
            </a:r>
            <a:r>
              <a:rPr lang="en-US" spc="-5" dirty="0" smtClean="0">
                <a:cs typeface="Arial" panose="020B0604020202020204" pitchFamily="34" charset="0"/>
              </a:rPr>
              <a:t>t</a:t>
            </a:r>
            <a:r>
              <a:rPr lang="en-US" dirty="0" smtClean="0">
                <a:cs typeface="Arial" panose="020B0604020202020204" pitchFamily="34" charset="0"/>
              </a:rPr>
              <a:t>r</a:t>
            </a:r>
            <a:r>
              <a:rPr lang="en-US" spc="-10" dirty="0" smtClean="0">
                <a:cs typeface="Arial" panose="020B0604020202020204" pitchFamily="34" charset="0"/>
              </a:rPr>
              <a:t>a</a:t>
            </a:r>
            <a:r>
              <a:rPr lang="en-US" spc="-5" dirty="0" smtClean="0">
                <a:cs typeface="Arial" panose="020B0604020202020204" pitchFamily="34" charset="0"/>
              </a:rPr>
              <a:t>t</a:t>
            </a:r>
            <a:r>
              <a:rPr lang="en-US" dirty="0" smtClean="0">
                <a:cs typeface="Arial" panose="020B0604020202020204" pitchFamily="34" charset="0"/>
              </a:rPr>
              <a:t>i</a:t>
            </a:r>
            <a:r>
              <a:rPr lang="en-US" spc="-10" dirty="0" smtClean="0">
                <a:cs typeface="Arial" panose="020B0604020202020204" pitchFamily="34" charset="0"/>
              </a:rPr>
              <a:t>o</a:t>
            </a:r>
            <a:r>
              <a:rPr lang="en-US" dirty="0" smtClean="0">
                <a:cs typeface="Arial" panose="020B0604020202020204" pitchFamily="34" charset="0"/>
              </a:rPr>
              <a:t>n</a:t>
            </a:r>
            <a:r>
              <a:rPr lang="en-US" spc="-45" dirty="0" smtClean="0">
                <a:cs typeface="Arial" panose="020B0604020202020204" pitchFamily="34" charset="0"/>
              </a:rPr>
              <a:t> </a:t>
            </a:r>
            <a:r>
              <a:rPr lang="en-US" dirty="0" smtClean="0">
                <a:cs typeface="Arial" panose="020B0604020202020204" pitchFamily="34" charset="0"/>
              </a:rPr>
              <a:t>of</a:t>
            </a:r>
            <a:r>
              <a:rPr lang="en-US" spc="-15" dirty="0" smtClean="0">
                <a:cs typeface="Arial" panose="020B0604020202020204" pitchFamily="34" charset="0"/>
              </a:rPr>
              <a:t> </a:t>
            </a:r>
            <a:r>
              <a:rPr lang="en-US" dirty="0" smtClean="0">
                <a:cs typeface="Arial" panose="020B0604020202020204" pitchFamily="34" charset="0"/>
              </a:rPr>
              <a:t>o</a:t>
            </a:r>
            <a:r>
              <a:rPr lang="en-US" spc="-5" dirty="0" smtClean="0">
                <a:cs typeface="Arial" panose="020B0604020202020204" pitchFamily="34" charset="0"/>
              </a:rPr>
              <a:t>n</a:t>
            </a:r>
            <a:r>
              <a:rPr lang="en-US" dirty="0" smtClean="0">
                <a:cs typeface="Arial" panose="020B0604020202020204" pitchFamily="34" charset="0"/>
              </a:rPr>
              <a:t>goi</a:t>
            </a:r>
            <a:r>
              <a:rPr lang="en-US" spc="-5" dirty="0" smtClean="0">
                <a:cs typeface="Arial" panose="020B0604020202020204" pitchFamily="34" charset="0"/>
              </a:rPr>
              <a:t>n</a:t>
            </a:r>
            <a:r>
              <a:rPr lang="en-US" dirty="0" smtClean="0">
                <a:cs typeface="Arial" panose="020B0604020202020204" pitchFamily="34" charset="0"/>
              </a:rPr>
              <a:t>g</a:t>
            </a:r>
            <a:r>
              <a:rPr lang="en-US" spc="-40" dirty="0" smtClean="0">
                <a:cs typeface="Arial" panose="020B0604020202020204" pitchFamily="34" charset="0"/>
              </a:rPr>
              <a:t> </a:t>
            </a:r>
            <a:r>
              <a:rPr lang="en-US" dirty="0" smtClean="0">
                <a:cs typeface="Arial" panose="020B0604020202020204" pitchFamily="34" charset="0"/>
              </a:rPr>
              <a:t>mar</a:t>
            </a:r>
            <a:r>
              <a:rPr lang="en-US" spc="-5" dirty="0" smtClean="0">
                <a:cs typeface="Arial" panose="020B0604020202020204" pitchFamily="34" charset="0"/>
              </a:rPr>
              <a:t>k</a:t>
            </a:r>
            <a:r>
              <a:rPr lang="en-US" dirty="0" smtClean="0">
                <a:cs typeface="Arial" panose="020B0604020202020204" pitchFamily="34" charset="0"/>
              </a:rPr>
              <a:t>et</a:t>
            </a:r>
            <a:r>
              <a:rPr lang="en-US" spc="-30" dirty="0" smtClean="0">
                <a:cs typeface="Arial" panose="020B0604020202020204" pitchFamily="34" charset="0"/>
              </a:rPr>
              <a:t> </a:t>
            </a:r>
            <a:r>
              <a:rPr lang="en-US" dirty="0" smtClean="0">
                <a:cs typeface="Arial" panose="020B0604020202020204" pitchFamily="34" charset="0"/>
              </a:rPr>
              <a:t>re</a:t>
            </a:r>
            <a:r>
              <a:rPr lang="en-US" spc="-5" dirty="0" smtClean="0">
                <a:cs typeface="Arial" panose="020B0604020202020204" pitchFamily="34" charset="0"/>
              </a:rPr>
              <a:t>l</a:t>
            </a:r>
            <a:r>
              <a:rPr lang="en-US" dirty="0" smtClean="0">
                <a:cs typeface="Arial" panose="020B0604020202020204" pitchFamily="34" charset="0"/>
              </a:rPr>
              <a:t>eva</a:t>
            </a:r>
            <a:r>
              <a:rPr lang="en-US" spc="-5" dirty="0" smtClean="0">
                <a:cs typeface="Arial" panose="020B0604020202020204" pitchFamily="34" charset="0"/>
              </a:rPr>
              <a:t>n</a:t>
            </a:r>
            <a:r>
              <a:rPr lang="en-US" dirty="0" smtClean="0">
                <a:cs typeface="Arial" panose="020B0604020202020204" pitchFamily="34" charset="0"/>
              </a:rPr>
              <a:t>ce.</a:t>
            </a:r>
          </a:p>
          <a:p>
            <a:pPr marL="184150" indent="-171450">
              <a:lnSpc>
                <a:spcPct val="100000"/>
              </a:lnSpc>
              <a:buSzPct val="100000"/>
              <a:buFont typeface="Arial" panose="020B0604020202020204" pitchFamily="34" charset="0"/>
              <a:buChar char="•"/>
              <a:tabLst>
                <a:tab pos="355600" algn="l"/>
              </a:tabLst>
            </a:pPr>
            <a:endParaRPr lang="en-US" spc="-5" dirty="0" smtClean="0">
              <a:cs typeface="Arial" panose="020B0604020202020204" pitchFamily="34" charset="0"/>
            </a:endParaRPr>
          </a:p>
          <a:p>
            <a:pPr marL="184150" indent="-171450">
              <a:lnSpc>
                <a:spcPct val="100000"/>
              </a:lnSpc>
              <a:buSzPct val="100000"/>
              <a:buFont typeface="Arial" panose="020B0604020202020204" pitchFamily="34" charset="0"/>
              <a:buChar char="•"/>
              <a:tabLst>
                <a:tab pos="355600" algn="l"/>
              </a:tabLst>
            </a:pPr>
            <a:r>
              <a:rPr lang="en-US" spc="-5" dirty="0" smtClean="0">
                <a:cs typeface="Arial" panose="020B0604020202020204" pitchFamily="34" charset="0"/>
              </a:rPr>
              <a:t>The ballot requests</a:t>
            </a:r>
            <a:r>
              <a:rPr lang="en-US" spc="-5" baseline="0" dirty="0" smtClean="0">
                <a:cs typeface="Arial" panose="020B0604020202020204" pitchFamily="34" charset="0"/>
              </a:rPr>
              <a:t> that P members vote to </a:t>
            </a:r>
          </a:p>
          <a:p>
            <a:pPr marL="12700">
              <a:lnSpc>
                <a:spcPct val="100000"/>
              </a:lnSpc>
              <a:buSzPct val="100000"/>
              <a:tabLst>
                <a:tab pos="355600" algn="l"/>
              </a:tabLst>
            </a:pPr>
            <a:r>
              <a:rPr lang="en-US" dirty="0" smtClean="0">
                <a:cs typeface="Arial" panose="020B0604020202020204" pitchFamily="34" charset="0"/>
              </a:rPr>
              <a:t>	- C</a:t>
            </a:r>
            <a:r>
              <a:rPr lang="en-US" spc="-10" dirty="0" smtClean="0">
                <a:cs typeface="Arial" panose="020B0604020202020204" pitchFamily="34" charset="0"/>
              </a:rPr>
              <a:t>o</a:t>
            </a:r>
            <a:r>
              <a:rPr lang="en-US" dirty="0" smtClean="0">
                <a:cs typeface="Arial" panose="020B0604020202020204" pitchFamily="34" charset="0"/>
              </a:rPr>
              <a:t>n</a:t>
            </a:r>
            <a:r>
              <a:rPr lang="en-US" spc="-10" dirty="0" smtClean="0">
                <a:cs typeface="Arial" panose="020B0604020202020204" pitchFamily="34" charset="0"/>
              </a:rPr>
              <a:t>f</a:t>
            </a:r>
            <a:r>
              <a:rPr lang="en-US" dirty="0" smtClean="0">
                <a:cs typeface="Arial" panose="020B0604020202020204" pitchFamily="34" charset="0"/>
              </a:rPr>
              <a:t>i</a:t>
            </a:r>
            <a:r>
              <a:rPr lang="en-US" spc="-5" dirty="0" smtClean="0">
                <a:cs typeface="Arial" panose="020B0604020202020204" pitchFamily="34" charset="0"/>
              </a:rPr>
              <a:t>r</a:t>
            </a:r>
            <a:r>
              <a:rPr lang="en-US" spc="5" dirty="0" smtClean="0">
                <a:cs typeface="Arial" panose="020B0604020202020204" pitchFamily="34" charset="0"/>
              </a:rPr>
              <a:t>m</a:t>
            </a:r>
            <a:endParaRPr lang="en-US" dirty="0">
              <a:cs typeface="Arial" panose="020B0604020202020204" pitchFamily="34" charset="0"/>
            </a:endParaRPr>
          </a:p>
          <a:p>
            <a:pPr marL="12700">
              <a:lnSpc>
                <a:spcPct val="100000"/>
              </a:lnSpc>
              <a:buSzPct val="100000"/>
              <a:tabLst>
                <a:tab pos="355600" algn="l"/>
              </a:tabLst>
            </a:pPr>
            <a:r>
              <a:rPr lang="en-US" spc="-5" dirty="0" smtClean="0">
                <a:cs typeface="Arial" panose="020B0604020202020204" pitchFamily="34" charset="0"/>
              </a:rPr>
              <a:t>	- R</a:t>
            </a:r>
            <a:r>
              <a:rPr lang="en-US" dirty="0" smtClean="0">
                <a:cs typeface="Arial" panose="020B0604020202020204" pitchFamily="34" charset="0"/>
              </a:rPr>
              <a:t>e</a:t>
            </a:r>
            <a:r>
              <a:rPr lang="en-US" spc="-10" dirty="0" smtClean="0">
                <a:cs typeface="Arial" panose="020B0604020202020204" pitchFamily="34" charset="0"/>
              </a:rPr>
              <a:t>v</a:t>
            </a:r>
            <a:r>
              <a:rPr lang="en-US" dirty="0" smtClean="0">
                <a:cs typeface="Arial" panose="020B0604020202020204" pitchFamily="34" charset="0"/>
              </a:rPr>
              <a:t>isi</a:t>
            </a:r>
            <a:r>
              <a:rPr lang="en-US" spc="-10" dirty="0" smtClean="0">
                <a:cs typeface="Arial" panose="020B0604020202020204" pitchFamily="34" charset="0"/>
              </a:rPr>
              <a:t>o</a:t>
            </a:r>
            <a:r>
              <a:rPr lang="en-US" dirty="0" smtClean="0">
                <a:cs typeface="Arial" panose="020B0604020202020204" pitchFamily="34" charset="0"/>
              </a:rPr>
              <a:t>n</a:t>
            </a:r>
            <a:r>
              <a:rPr lang="en-US" spc="10" dirty="0" smtClean="0">
                <a:cs typeface="Arial" panose="020B0604020202020204" pitchFamily="34" charset="0"/>
              </a:rPr>
              <a:t> </a:t>
            </a:r>
            <a:r>
              <a:rPr lang="en-US" dirty="0" smtClean="0">
                <a:cs typeface="Arial" panose="020B0604020202020204" pitchFamily="34" charset="0"/>
              </a:rPr>
              <a:t>(= new </a:t>
            </a:r>
            <a:r>
              <a:rPr lang="en-US" spc="5" dirty="0" smtClean="0">
                <a:cs typeface="Arial" panose="020B0604020202020204" pitchFamily="34" charset="0"/>
              </a:rPr>
              <a:t>p</a:t>
            </a:r>
            <a:r>
              <a:rPr lang="en-US" spc="-5" dirty="0" smtClean="0">
                <a:cs typeface="Arial" panose="020B0604020202020204" pitchFamily="34" charset="0"/>
              </a:rPr>
              <a:t>r</a:t>
            </a:r>
            <a:r>
              <a:rPr lang="en-US" spc="-10" dirty="0" smtClean="0">
                <a:cs typeface="Arial" panose="020B0604020202020204" pitchFamily="34" charset="0"/>
              </a:rPr>
              <a:t>o</a:t>
            </a:r>
            <a:r>
              <a:rPr lang="en-US" dirty="0" smtClean="0">
                <a:cs typeface="Arial" panose="020B0604020202020204" pitchFamily="34" charset="0"/>
              </a:rPr>
              <a:t>je</a:t>
            </a:r>
            <a:r>
              <a:rPr lang="en-US" spc="-5" dirty="0" smtClean="0">
                <a:cs typeface="Arial" panose="020B0604020202020204" pitchFamily="34" charset="0"/>
              </a:rPr>
              <a:t>c</a:t>
            </a:r>
            <a:r>
              <a:rPr lang="en-US" spc="-10" dirty="0" smtClean="0">
                <a:cs typeface="Arial" panose="020B0604020202020204" pitchFamily="34" charset="0"/>
              </a:rPr>
              <a:t>t</a:t>
            </a:r>
            <a:r>
              <a:rPr lang="en-US" dirty="0" smtClean="0">
                <a:cs typeface="Arial" panose="020B0604020202020204" pitchFamily="34" charset="0"/>
              </a:rPr>
              <a:t>,</a:t>
            </a:r>
            <a:r>
              <a:rPr lang="en-US" spc="10" dirty="0" smtClean="0">
                <a:cs typeface="Arial" panose="020B0604020202020204" pitchFamily="34" charset="0"/>
              </a:rPr>
              <a:t> </a:t>
            </a:r>
            <a:r>
              <a:rPr lang="en-US" spc="5" dirty="0" smtClean="0">
                <a:cs typeface="Arial" panose="020B0604020202020204" pitchFamily="34" charset="0"/>
              </a:rPr>
              <a:t>w</a:t>
            </a:r>
            <a:r>
              <a:rPr lang="en-US" dirty="0" smtClean="0">
                <a:cs typeface="Arial" panose="020B0604020202020204" pitchFamily="34" charset="0"/>
              </a:rPr>
              <a:t>i</a:t>
            </a:r>
            <a:r>
              <a:rPr lang="en-US" spc="-10" dirty="0" smtClean="0">
                <a:cs typeface="Arial" panose="020B0604020202020204" pitchFamily="34" charset="0"/>
              </a:rPr>
              <a:t>t</a:t>
            </a:r>
            <a:r>
              <a:rPr lang="en-US" dirty="0" smtClean="0">
                <a:cs typeface="Arial" panose="020B0604020202020204" pitchFamily="34" charset="0"/>
              </a:rPr>
              <a:t>h</a:t>
            </a:r>
            <a:r>
              <a:rPr lang="en-US" spc="-10" dirty="0" smtClean="0">
                <a:cs typeface="Arial" panose="020B0604020202020204" pitchFamily="34" charset="0"/>
              </a:rPr>
              <a:t>o</a:t>
            </a:r>
            <a:r>
              <a:rPr lang="en-US" dirty="0" smtClean="0">
                <a:cs typeface="Arial" panose="020B0604020202020204" pitchFamily="34" charset="0"/>
              </a:rPr>
              <a:t>ut</a:t>
            </a:r>
            <a:r>
              <a:rPr lang="en-US" spc="-10" dirty="0" smtClean="0">
                <a:cs typeface="Arial" panose="020B0604020202020204" pitchFamily="34" charset="0"/>
              </a:rPr>
              <a:t> vot</a:t>
            </a:r>
            <a:r>
              <a:rPr lang="en-US" dirty="0" smtClean="0">
                <a:cs typeface="Arial" panose="020B0604020202020204" pitchFamily="34" charset="0"/>
              </a:rPr>
              <a:t>e</a:t>
            </a:r>
            <a:r>
              <a:rPr lang="en-US" spc="25" dirty="0" smtClean="0">
                <a:cs typeface="Arial" panose="020B0604020202020204" pitchFamily="34" charset="0"/>
              </a:rPr>
              <a:t> </a:t>
            </a:r>
            <a:r>
              <a:rPr lang="en-US" spc="-10" dirty="0" smtClean="0">
                <a:cs typeface="Arial" panose="020B0604020202020204" pitchFamily="34" charset="0"/>
              </a:rPr>
              <a:t>o</a:t>
            </a:r>
            <a:r>
              <a:rPr lang="en-US" dirty="0" smtClean="0">
                <a:cs typeface="Arial" panose="020B0604020202020204" pitchFamily="34" charset="0"/>
              </a:rPr>
              <a:t>n NP)</a:t>
            </a:r>
          </a:p>
          <a:p>
            <a:pPr marL="12700">
              <a:lnSpc>
                <a:spcPct val="100000"/>
              </a:lnSpc>
              <a:buSzPct val="100000"/>
              <a:tabLst>
                <a:tab pos="355600" algn="l"/>
              </a:tabLst>
            </a:pPr>
            <a:r>
              <a:rPr lang="en-US" dirty="0">
                <a:cs typeface="Arial" panose="020B0604020202020204" pitchFamily="34" charset="0"/>
              </a:rPr>
              <a:t>	</a:t>
            </a:r>
            <a:r>
              <a:rPr lang="en-US" dirty="0" smtClean="0">
                <a:cs typeface="Arial" panose="020B0604020202020204" pitchFamily="34" charset="0"/>
              </a:rPr>
              <a:t>- Wi</a:t>
            </a:r>
            <a:r>
              <a:rPr lang="en-US" spc="-10" dirty="0" smtClean="0">
                <a:cs typeface="Arial" panose="020B0604020202020204" pitchFamily="34" charset="0"/>
              </a:rPr>
              <a:t>t</a:t>
            </a:r>
            <a:r>
              <a:rPr lang="en-US" dirty="0" smtClean="0">
                <a:cs typeface="Arial" panose="020B0604020202020204" pitchFamily="34" charset="0"/>
              </a:rPr>
              <a:t>h</a:t>
            </a:r>
            <a:r>
              <a:rPr lang="en-US" spc="5" dirty="0" smtClean="0">
                <a:cs typeface="Arial" panose="020B0604020202020204" pitchFamily="34" charset="0"/>
              </a:rPr>
              <a:t>d</a:t>
            </a:r>
            <a:r>
              <a:rPr lang="en-US" spc="-5" dirty="0" smtClean="0">
                <a:cs typeface="Arial" panose="020B0604020202020204" pitchFamily="34" charset="0"/>
              </a:rPr>
              <a:t>r</a:t>
            </a:r>
            <a:r>
              <a:rPr lang="en-US" dirty="0" smtClean="0">
                <a:cs typeface="Arial" panose="020B0604020202020204" pitchFamily="34" charset="0"/>
              </a:rPr>
              <a:t>a</a:t>
            </a:r>
            <a:r>
              <a:rPr lang="en-US" spc="5" dirty="0" smtClean="0">
                <a:cs typeface="Arial" panose="020B0604020202020204" pitchFamily="34" charset="0"/>
              </a:rPr>
              <a:t>w</a:t>
            </a:r>
            <a:r>
              <a:rPr lang="en-US" dirty="0" smtClean="0">
                <a:cs typeface="Arial" panose="020B0604020202020204" pitchFamily="34" charset="0"/>
              </a:rPr>
              <a:t>al</a:t>
            </a:r>
          </a:p>
          <a:p>
            <a:pPr marL="184150" indent="-171450">
              <a:lnSpc>
                <a:spcPct val="100000"/>
              </a:lnSpc>
              <a:spcBef>
                <a:spcPts val="720"/>
              </a:spcBef>
              <a:buSzPct val="100000"/>
              <a:buFont typeface="Arial" panose="020B0604020202020204" pitchFamily="34" charset="0"/>
              <a:buChar char="•"/>
              <a:tabLst>
                <a:tab pos="299720" algn="l"/>
              </a:tabLst>
            </a:pPr>
            <a:r>
              <a:rPr lang="en-US" dirty="0" smtClean="0">
                <a:cs typeface="Arial" panose="020B0604020202020204" pitchFamily="34" charset="0"/>
              </a:rPr>
              <a:t>Decision is by simple majority of P members voting.</a:t>
            </a:r>
          </a:p>
          <a:p>
            <a:pPr>
              <a:spcBef>
                <a:spcPct val="0"/>
              </a:spcBef>
            </a:pPr>
            <a:endParaRPr lang="en-US" dirty="0"/>
          </a:p>
        </p:txBody>
      </p:sp>
    </p:spTree>
    <p:extLst>
      <p:ext uri="{BB962C8B-B14F-4D97-AF65-F5344CB8AC3E}">
        <p14:creationId xmlns:p14="http://schemas.microsoft.com/office/powerpoint/2010/main" val="3045158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09084C3-B794-4DDC-BD13-3EF4178CC5F9}" type="slidenum">
              <a:rPr lang="en-US"/>
              <a:pPr/>
              <a:t>24</a:t>
            </a:fld>
            <a:endParaRPr lang="en-US"/>
          </a:p>
        </p:txBody>
      </p:sp>
      <p:sp>
        <p:nvSpPr>
          <p:cNvPr id="55298" name="Rectangle 2"/>
          <p:cNvSpPr>
            <a:spLocks noGrp="1" noRot="1" noChangeAspect="1" noChangeArrowheads="1" noTextEdit="1"/>
          </p:cNvSpPr>
          <p:nvPr>
            <p:ph type="sldImg"/>
          </p:nvPr>
        </p:nvSpPr>
        <p:spPr>
          <a:xfrm>
            <a:off x="1312863" y="455613"/>
            <a:ext cx="4375150" cy="3281362"/>
          </a:xfrm>
          <a:ln/>
        </p:spPr>
      </p:sp>
      <p:sp>
        <p:nvSpPr>
          <p:cNvPr id="55299"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ASME </a:t>
            </a:r>
            <a:r>
              <a:rPr lang="en-US" dirty="0"/>
              <a:t>currently participates in approximately 40 ISO standards development </a:t>
            </a:r>
            <a:r>
              <a:rPr lang="en-US" dirty="0" smtClean="0"/>
              <a:t>activities.</a:t>
            </a:r>
            <a:r>
              <a:rPr lang="en-US" baseline="0" dirty="0" smtClean="0"/>
              <a:t> T</a:t>
            </a:r>
            <a:r>
              <a:rPr lang="en-US" dirty="0" smtClean="0"/>
              <a:t>his </a:t>
            </a:r>
            <a:r>
              <a:rPr lang="en-US" dirty="0"/>
              <a:t>part of </a:t>
            </a:r>
            <a:r>
              <a:rPr lang="en-US" dirty="0" smtClean="0"/>
              <a:t>the module </a:t>
            </a:r>
            <a:r>
              <a:rPr lang="en-US" dirty="0"/>
              <a:t>will focus on the path dealing with participation in the activities of the </a:t>
            </a:r>
            <a:r>
              <a:rPr lang="en-US" dirty="0" smtClean="0"/>
              <a:t>International Organization </a:t>
            </a:r>
            <a:r>
              <a:rPr lang="en-US" dirty="0"/>
              <a:t>for Standardization, or ISO, and will </a:t>
            </a:r>
            <a:r>
              <a:rPr lang="en-US" dirty="0" smtClean="0"/>
              <a:t>explain how ASME </a:t>
            </a:r>
            <a:r>
              <a:rPr lang="en-US" dirty="0"/>
              <a:t>participates in the ISO standards development </a:t>
            </a:r>
            <a:r>
              <a:rPr lang="en-US" dirty="0" smtClean="0"/>
              <a:t>process.</a:t>
            </a:r>
            <a:r>
              <a:rPr lang="en-US" dirty="0"/>
              <a:t/>
            </a:r>
            <a:br>
              <a:rPr lang="en-US" dirty="0"/>
            </a:br>
            <a:endParaRPr lang="en-US" dirty="0"/>
          </a:p>
          <a:p>
            <a:endParaRPr lang="en-US" b="1" dirty="0"/>
          </a:p>
        </p:txBody>
      </p:sp>
    </p:spTree>
    <p:extLst>
      <p:ext uri="{BB962C8B-B14F-4D97-AF65-F5344CB8AC3E}">
        <p14:creationId xmlns:p14="http://schemas.microsoft.com/office/powerpoint/2010/main" val="31709735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8002573-1027-4C71-8A81-DA65252DA1EA}" type="slidenum">
              <a:rPr lang="en-US"/>
              <a:pPr/>
              <a:t>25</a:t>
            </a:fld>
            <a:endParaRPr lang="en-US"/>
          </a:p>
        </p:txBody>
      </p:sp>
      <p:sp>
        <p:nvSpPr>
          <p:cNvPr id="100354" name="Rectangle 2"/>
          <p:cNvSpPr>
            <a:spLocks noGrp="1" noRot="1" noChangeAspect="1" noChangeArrowheads="1" noTextEdit="1"/>
          </p:cNvSpPr>
          <p:nvPr>
            <p:ph type="sldImg"/>
          </p:nvPr>
        </p:nvSpPr>
        <p:spPr>
          <a:xfrm>
            <a:off x="1312863" y="455613"/>
            <a:ext cx="4375150" cy="3281362"/>
          </a:xfrm>
          <a:ln/>
        </p:spPr>
      </p:sp>
      <p:sp>
        <p:nvSpPr>
          <p:cNvPr id="100355" name="Rectangle 3"/>
          <p:cNvSpPr>
            <a:spLocks noGrp="1" noChangeArrowheads="1"/>
          </p:cNvSpPr>
          <p:nvPr>
            <p:ph type="body" idx="1"/>
          </p:nvPr>
        </p:nvSpPr>
        <p:spPr>
          <a:xfrm>
            <a:off x="458788" y="4067175"/>
            <a:ext cx="5942012" cy="4752975"/>
          </a:xfrm>
          <a:ln/>
        </p:spPr>
        <p:txBody>
          <a:bodyPr/>
          <a:lstStyle/>
          <a:p>
            <a:pPr marL="114300" lvl="1" indent="0">
              <a:buNone/>
            </a:pPr>
            <a:r>
              <a:rPr lang="en-US" dirty="0" smtClean="0"/>
              <a:t>All </a:t>
            </a:r>
            <a:r>
              <a:rPr lang="en-US" dirty="0"/>
              <a:t>U.S. participation in ISO Technical Committees is through Technical Advisory Groups, or TAGs.</a:t>
            </a:r>
          </a:p>
          <a:p>
            <a:pPr lvl="1"/>
            <a:r>
              <a:rPr lang="en-US" dirty="0"/>
              <a:t>ANSI accredits the U.S. TAG for a specific technical area of responsibility. The scope of the U.S. TAG typically matches the area of responsibility of a particular ISO committee or subcommittee.</a:t>
            </a:r>
          </a:p>
          <a:p>
            <a:pPr lvl="1"/>
            <a:r>
              <a:rPr lang="en-US" dirty="0"/>
              <a:t>A TAG prepares the U.S. position on issues handled by its corresponding ISO committee or subcommittee and </a:t>
            </a:r>
            <a:endParaRPr lang="en-US" dirty="0" smtClean="0"/>
          </a:p>
          <a:p>
            <a:pPr lvl="1"/>
            <a:r>
              <a:rPr lang="en-US" dirty="0" smtClean="0"/>
              <a:t>Represents </a:t>
            </a:r>
            <a:r>
              <a:rPr lang="en-US" dirty="0"/>
              <a:t>the U.S. at committee meetings.</a:t>
            </a:r>
          </a:p>
          <a:p>
            <a:endParaRPr lang="en-US" dirty="0"/>
          </a:p>
        </p:txBody>
      </p:sp>
    </p:spTree>
    <p:extLst>
      <p:ext uri="{BB962C8B-B14F-4D97-AF65-F5344CB8AC3E}">
        <p14:creationId xmlns:p14="http://schemas.microsoft.com/office/powerpoint/2010/main" val="10158928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7ADFBF7-0786-4CDE-9F1E-DD002D20E79A}" type="slidenum">
              <a:rPr lang="en-US"/>
              <a:pPr/>
              <a:t>26</a:t>
            </a:fld>
            <a:endParaRPr lang="en-US"/>
          </a:p>
        </p:txBody>
      </p:sp>
      <p:sp>
        <p:nvSpPr>
          <p:cNvPr id="102402" name="Rectangle 2"/>
          <p:cNvSpPr>
            <a:spLocks noGrp="1" noRot="1" noChangeAspect="1" noChangeArrowheads="1" noTextEdit="1"/>
          </p:cNvSpPr>
          <p:nvPr>
            <p:ph type="sldImg"/>
          </p:nvPr>
        </p:nvSpPr>
        <p:spPr>
          <a:xfrm>
            <a:off x="1312863" y="455613"/>
            <a:ext cx="4375150" cy="3281362"/>
          </a:xfrm>
          <a:ln/>
        </p:spPr>
      </p:sp>
      <p:sp>
        <p:nvSpPr>
          <p:cNvPr id="102403" name="Rectangle 3"/>
          <p:cNvSpPr>
            <a:spLocks noGrp="1" noChangeArrowheads="1"/>
          </p:cNvSpPr>
          <p:nvPr>
            <p:ph type="body" idx="1"/>
          </p:nvPr>
        </p:nvSpPr>
        <p:spPr>
          <a:xfrm>
            <a:off x="458788" y="4086225"/>
            <a:ext cx="5942012" cy="4752975"/>
          </a:xfrm>
          <a:ln/>
        </p:spPr>
        <p:txBody>
          <a:bodyPr/>
          <a:lstStyle/>
          <a:p>
            <a:r>
              <a:rPr lang="en-US" dirty="0" smtClean="0"/>
              <a:t>A TAG’s responsibilities include:</a:t>
            </a:r>
            <a:endParaRPr lang="en-US" dirty="0"/>
          </a:p>
          <a:p>
            <a:pPr lvl="1"/>
            <a:r>
              <a:rPr lang="en-US" dirty="0" smtClean="0"/>
              <a:t>Determining </a:t>
            </a:r>
            <a:r>
              <a:rPr lang="en-US" dirty="0"/>
              <a:t>the U.S. position on ISO drafts out for ballot and ISO </a:t>
            </a:r>
            <a:r>
              <a:rPr lang="en-US" dirty="0" smtClean="0"/>
              <a:t>Committee </a:t>
            </a:r>
            <a:r>
              <a:rPr lang="en-US" dirty="0"/>
              <a:t>agenda items   </a:t>
            </a:r>
          </a:p>
          <a:p>
            <a:pPr lvl="1"/>
            <a:r>
              <a:rPr lang="en-US" dirty="0" smtClean="0"/>
              <a:t>Designating the </a:t>
            </a:r>
            <a:r>
              <a:rPr lang="en-US" dirty="0"/>
              <a:t>head and members of any delegation that will represent the U.S. at committee meetings</a:t>
            </a:r>
          </a:p>
          <a:p>
            <a:pPr lvl="1"/>
            <a:r>
              <a:rPr lang="en-US" dirty="0" smtClean="0"/>
              <a:t>Initiating </a:t>
            </a:r>
            <a:r>
              <a:rPr lang="en-US" dirty="0"/>
              <a:t>and </a:t>
            </a:r>
            <a:r>
              <a:rPr lang="en-US" dirty="0" smtClean="0"/>
              <a:t>approving </a:t>
            </a:r>
            <a:r>
              <a:rPr lang="en-US" dirty="0"/>
              <a:t>U.S. proposals for new work</a:t>
            </a:r>
          </a:p>
          <a:p>
            <a:pPr lvl="1"/>
            <a:r>
              <a:rPr lang="en-US" dirty="0" smtClean="0"/>
              <a:t>Making </a:t>
            </a:r>
            <a:r>
              <a:rPr lang="en-US" dirty="0"/>
              <a:t>recommendations regarding TAG membership</a:t>
            </a:r>
          </a:p>
          <a:p>
            <a:endParaRPr lang="en-US" dirty="0"/>
          </a:p>
        </p:txBody>
      </p:sp>
    </p:spTree>
    <p:extLst>
      <p:ext uri="{BB962C8B-B14F-4D97-AF65-F5344CB8AC3E}">
        <p14:creationId xmlns:p14="http://schemas.microsoft.com/office/powerpoint/2010/main" val="14237735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6BAAA0B-0711-423E-909D-6FE70D808BAE}" type="slidenum">
              <a:rPr lang="en-US"/>
              <a:pPr/>
              <a:t>27</a:t>
            </a:fld>
            <a:endParaRPr lang="en-US"/>
          </a:p>
        </p:txBody>
      </p:sp>
      <p:sp>
        <p:nvSpPr>
          <p:cNvPr id="104450" name="Rectangle 2"/>
          <p:cNvSpPr>
            <a:spLocks noGrp="1" noRot="1" noChangeAspect="1" noChangeArrowheads="1" noTextEdit="1"/>
          </p:cNvSpPr>
          <p:nvPr>
            <p:ph type="sldImg"/>
          </p:nvPr>
        </p:nvSpPr>
        <p:spPr>
          <a:xfrm>
            <a:off x="1312863" y="455613"/>
            <a:ext cx="4375150" cy="3281362"/>
          </a:xfrm>
          <a:ln/>
        </p:spPr>
      </p:sp>
      <p:sp>
        <p:nvSpPr>
          <p:cNvPr id="104451" name="Rectangle 3"/>
          <p:cNvSpPr>
            <a:spLocks noGrp="1" noChangeArrowheads="1"/>
          </p:cNvSpPr>
          <p:nvPr>
            <p:ph type="body" idx="1"/>
          </p:nvPr>
        </p:nvSpPr>
        <p:spPr>
          <a:xfrm>
            <a:off x="458788" y="4067175"/>
            <a:ext cx="5942012" cy="4752975"/>
          </a:xfrm>
          <a:ln/>
        </p:spPr>
        <p:txBody>
          <a:bodyPr/>
          <a:lstStyle/>
          <a:p>
            <a:r>
              <a:rPr lang="en-US" dirty="0" smtClean="0"/>
              <a:t>Membership </a:t>
            </a:r>
            <a:r>
              <a:rPr lang="en-US" dirty="0"/>
              <a:t>in a TAG is:</a:t>
            </a:r>
          </a:p>
          <a:p>
            <a:pPr lvl="1"/>
            <a:r>
              <a:rPr lang="en-US" dirty="0"/>
              <a:t>Open to all U.S. national interested parties who are directly and materially affected by the activity of the TAG. This includes technical experts from companies, technical and trade organizations, government agencies and individuals.  TAG members are not required to be U.S. citizens.</a:t>
            </a:r>
          </a:p>
          <a:p>
            <a:pPr lvl="1"/>
            <a:r>
              <a:rPr lang="en-US" dirty="0"/>
              <a:t>Membership of the TAG is balanced, that is, no single interest category should have a majority</a:t>
            </a:r>
            <a:r>
              <a:rPr lang="en-US" dirty="0" smtClean="0"/>
              <a:t>.</a:t>
            </a:r>
          </a:p>
          <a:p>
            <a:pPr lvl="1"/>
            <a:endParaRPr lang="en-US" dirty="0" smtClean="0"/>
          </a:p>
          <a:p>
            <a:pPr marL="0" lvl="1" indent="0">
              <a:buNone/>
            </a:pPr>
            <a:r>
              <a:rPr lang="en-US" dirty="0" smtClean="0"/>
              <a:t>The</a:t>
            </a:r>
            <a:r>
              <a:rPr lang="en-US" baseline="0" dirty="0" smtClean="0"/>
              <a:t> US TAG may also have contributing members that have rights to comment on documents, but do not have approval rights. This type of membership is generally selected by members who wish to be informed of US TAG items, but do not need or want the voting privileges.</a:t>
            </a:r>
          </a:p>
          <a:p>
            <a:pPr marL="114300" lvl="1" indent="0">
              <a:buNone/>
            </a:pPr>
            <a:endParaRPr lang="en-US" dirty="0"/>
          </a:p>
          <a:p>
            <a:pPr>
              <a:spcBef>
                <a:spcPct val="0"/>
              </a:spcBef>
            </a:pPr>
            <a:r>
              <a:rPr lang="en-US" dirty="0"/>
              <a:t>NOTE: Having the Standards Committee taking actions as the TAG is not acceptable. Although the actual membership comprising the TAG and the Standards Committee might be the same, the TAG must have a separate roster.  Some Standards Committee members may not be interested in ISO activities and not want to receive ballots on ISO drafts. Others may be interested in joining the TAG, but may not be interested in or able to, because of balance requirements or other reasons, join the Standards Committee as well.</a:t>
            </a:r>
          </a:p>
          <a:p>
            <a:endParaRPr lang="en-US" dirty="0"/>
          </a:p>
        </p:txBody>
      </p:sp>
    </p:spTree>
    <p:extLst>
      <p:ext uri="{BB962C8B-B14F-4D97-AF65-F5344CB8AC3E}">
        <p14:creationId xmlns:p14="http://schemas.microsoft.com/office/powerpoint/2010/main" val="10076871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7A47FCA-16A6-4CF4-8F7B-89BA7CB7BDE1}" type="slidenum">
              <a:rPr lang="en-US"/>
              <a:pPr/>
              <a:t>28</a:t>
            </a:fld>
            <a:endParaRPr lang="en-US"/>
          </a:p>
        </p:txBody>
      </p:sp>
      <p:sp>
        <p:nvSpPr>
          <p:cNvPr id="106498" name="Rectangle 2"/>
          <p:cNvSpPr>
            <a:spLocks noGrp="1" noRot="1" noChangeAspect="1" noChangeArrowheads="1" noTextEdit="1"/>
          </p:cNvSpPr>
          <p:nvPr>
            <p:ph type="sldImg"/>
          </p:nvPr>
        </p:nvSpPr>
        <p:spPr>
          <a:xfrm>
            <a:off x="1312863" y="455613"/>
            <a:ext cx="4375150" cy="3281362"/>
          </a:xfrm>
          <a:ln/>
        </p:spPr>
      </p:sp>
      <p:sp>
        <p:nvSpPr>
          <p:cNvPr id="106499" name="Rectangle 3"/>
          <p:cNvSpPr>
            <a:spLocks noGrp="1" noChangeArrowheads="1"/>
          </p:cNvSpPr>
          <p:nvPr>
            <p:ph type="body" idx="1"/>
          </p:nvPr>
        </p:nvSpPr>
        <p:spPr>
          <a:xfrm>
            <a:off x="458788" y="4067175"/>
            <a:ext cx="5942012" cy="4752975"/>
          </a:xfrm>
          <a:ln/>
        </p:spPr>
        <p:txBody>
          <a:bodyPr/>
          <a:lstStyle/>
          <a:p>
            <a:r>
              <a:rPr lang="en-US" dirty="0" smtClean="0"/>
              <a:t>TAG </a:t>
            </a:r>
            <a:r>
              <a:rPr lang="en-US" dirty="0"/>
              <a:t>Administrator:</a:t>
            </a:r>
          </a:p>
          <a:p>
            <a:pPr lvl="1"/>
            <a:r>
              <a:rPr lang="en-US" dirty="0"/>
              <a:t>ANSI accredits an organization to administer each TAG. ASME is currently the Administrator for over forty</a:t>
            </a:r>
            <a:r>
              <a:rPr lang="en-US" dirty="0">
                <a:solidFill>
                  <a:srgbClr val="006600"/>
                </a:solidFill>
              </a:rPr>
              <a:t> </a:t>
            </a:r>
            <a:r>
              <a:rPr lang="en-US" dirty="0"/>
              <a:t>TAGs, for example, to TC 2 on Fasteners, to TC 10 on Technical Drawings and to TC 11 on Boilers and Pressure Vessels.</a:t>
            </a:r>
          </a:p>
          <a:p>
            <a:pPr lvl="1"/>
            <a:r>
              <a:rPr lang="en-US" dirty="0"/>
              <a:t>The Administrator provides </a:t>
            </a:r>
            <a:r>
              <a:rPr lang="en-US" dirty="0" smtClean="0"/>
              <a:t>administrative </a:t>
            </a:r>
            <a:r>
              <a:rPr lang="en-US" dirty="0"/>
              <a:t>services for the TAG in accordance with ANSI and ISO procedures.</a:t>
            </a:r>
          </a:p>
          <a:p>
            <a:endParaRPr lang="en-US" dirty="0"/>
          </a:p>
          <a:p>
            <a:r>
              <a:rPr lang="en-US" dirty="0"/>
              <a:t>TAG Secretary:</a:t>
            </a:r>
          </a:p>
          <a:p>
            <a:pPr lvl="1"/>
            <a:r>
              <a:rPr lang="en-US" dirty="0"/>
              <a:t>The TAG Administrator provides the actual administrative staff of the TAG. In an ASME TAG, they are usually ASME staff persons, who serve as TAG Secretaries. The Secretaries make arrangements for meetings, prepare and distribute documents related to the work of the TAG, and maintain appropriate records (including minutes of meetings and results of </a:t>
            </a:r>
            <a:r>
              <a:rPr lang="en-US" dirty="0" smtClean="0"/>
              <a:t>ballots</a:t>
            </a:r>
            <a:r>
              <a:rPr lang="en-US" dirty="0"/>
              <a:t>). They also transmit proposals and positions developed and approved by the TAG to ANSI.</a:t>
            </a:r>
          </a:p>
          <a:p>
            <a:endParaRPr lang="en-US" dirty="0"/>
          </a:p>
        </p:txBody>
      </p:sp>
    </p:spTree>
    <p:extLst>
      <p:ext uri="{BB962C8B-B14F-4D97-AF65-F5344CB8AC3E}">
        <p14:creationId xmlns:p14="http://schemas.microsoft.com/office/powerpoint/2010/main" val="1430921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08706" y="8893296"/>
            <a:ext cx="3066733" cy="468154"/>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285875" y="466725"/>
            <a:ext cx="4481513" cy="3360738"/>
          </a:xfrm>
          <a:prstGeom prst="rect">
            <a:avLst/>
          </a:prstGeom>
          <a:ln/>
        </p:spPr>
      </p:sp>
      <p:sp>
        <p:nvSpPr>
          <p:cNvPr id="16387" name="Rectangle 3"/>
          <p:cNvSpPr>
            <a:spLocks noGrp="1" noChangeArrowheads="1"/>
          </p:cNvSpPr>
          <p:nvPr>
            <p:ph type="body" idx="1"/>
          </p:nvPr>
        </p:nvSpPr>
        <p:spPr>
          <a:xfrm>
            <a:off x="522592" y="4164620"/>
            <a:ext cx="6025343" cy="4866849"/>
          </a:xfrm>
          <a:prstGeom prst="rect">
            <a:avLst/>
          </a:prstGeom>
          <a:ln/>
        </p:spPr>
        <p:txBody>
          <a:bodyPr/>
          <a:lstStyle/>
          <a:p>
            <a:endParaRPr lang="en-US" dirty="0"/>
          </a:p>
        </p:txBody>
      </p:sp>
    </p:spTree>
    <p:extLst>
      <p:ext uri="{BB962C8B-B14F-4D97-AF65-F5344CB8AC3E}">
        <p14:creationId xmlns:p14="http://schemas.microsoft.com/office/powerpoint/2010/main" val="12743540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317E55E-38A5-4452-B6B8-5C13935EB81C}" type="slidenum">
              <a:rPr lang="en-US"/>
              <a:pPr/>
              <a:t>29</a:t>
            </a:fld>
            <a:endParaRPr lang="en-US"/>
          </a:p>
        </p:txBody>
      </p:sp>
      <p:sp>
        <p:nvSpPr>
          <p:cNvPr id="108546" name="Rectangle 2"/>
          <p:cNvSpPr>
            <a:spLocks noGrp="1" noRot="1" noChangeAspect="1" noChangeArrowheads="1" noTextEdit="1"/>
          </p:cNvSpPr>
          <p:nvPr>
            <p:ph type="sldImg"/>
          </p:nvPr>
        </p:nvSpPr>
        <p:spPr>
          <a:xfrm>
            <a:off x="1312863" y="455613"/>
            <a:ext cx="4375150" cy="3281362"/>
          </a:xfrm>
          <a:ln/>
        </p:spPr>
      </p:sp>
      <p:sp>
        <p:nvSpPr>
          <p:cNvPr id="108547" name="Rectangle 3"/>
          <p:cNvSpPr>
            <a:spLocks noGrp="1" noChangeArrowheads="1"/>
          </p:cNvSpPr>
          <p:nvPr>
            <p:ph type="body" idx="1"/>
          </p:nvPr>
        </p:nvSpPr>
        <p:spPr>
          <a:xfrm>
            <a:off x="458788" y="4067175"/>
            <a:ext cx="5942012" cy="4752975"/>
          </a:xfrm>
          <a:ln/>
        </p:spPr>
        <p:txBody>
          <a:bodyPr/>
          <a:lstStyle/>
          <a:p>
            <a:r>
              <a:rPr lang="en-US" dirty="0" smtClean="0"/>
              <a:t>ASME </a:t>
            </a:r>
            <a:r>
              <a:rPr lang="en-US" dirty="0"/>
              <a:t>has developed a set of generic procedures for use by all U.S. TAG’s administered by </a:t>
            </a:r>
            <a:r>
              <a:rPr lang="en-US" dirty="0" smtClean="0"/>
              <a:t>ASME</a:t>
            </a:r>
            <a:r>
              <a:rPr lang="en-US" baseline="0" dirty="0" smtClean="0"/>
              <a:t> titled Operating Procedures for ASME Administered U.S&gt; Technical Advisory Groups for ISO Activities. </a:t>
            </a:r>
            <a:r>
              <a:rPr lang="en-US" dirty="0" smtClean="0"/>
              <a:t>These procedures contain the same basic concepts as the ASME Standards Development Committee Procedures and ANSI Model Procedures to</a:t>
            </a:r>
            <a:r>
              <a:rPr lang="en-US" baseline="0" dirty="0" smtClean="0"/>
              <a:t> ensure:</a:t>
            </a:r>
            <a:r>
              <a:rPr lang="en-US" dirty="0" smtClean="0"/>
              <a:t> </a:t>
            </a:r>
          </a:p>
          <a:p>
            <a:pPr lvl="2">
              <a:spcBef>
                <a:spcPct val="0"/>
              </a:spcBef>
            </a:pPr>
            <a:r>
              <a:rPr lang="en-US" dirty="0" smtClean="0"/>
              <a:t>Openness</a:t>
            </a:r>
          </a:p>
          <a:p>
            <a:pPr lvl="2">
              <a:spcBef>
                <a:spcPct val="0"/>
              </a:spcBef>
            </a:pPr>
            <a:r>
              <a:rPr lang="en-US" dirty="0" smtClean="0"/>
              <a:t>One member, one vote</a:t>
            </a:r>
          </a:p>
          <a:p>
            <a:pPr lvl="2">
              <a:spcBef>
                <a:spcPct val="0"/>
              </a:spcBef>
            </a:pPr>
            <a:r>
              <a:rPr lang="en-US" dirty="0" smtClean="0"/>
              <a:t>Balance</a:t>
            </a:r>
          </a:p>
          <a:p>
            <a:pPr lvl="2">
              <a:spcBef>
                <a:spcPct val="0"/>
              </a:spcBef>
            </a:pPr>
            <a:r>
              <a:rPr lang="en-US" dirty="0" smtClean="0"/>
              <a:t>All negatives considered</a:t>
            </a:r>
          </a:p>
          <a:p>
            <a:pPr lvl="2">
              <a:spcBef>
                <a:spcPct val="0"/>
              </a:spcBef>
            </a:pPr>
            <a:r>
              <a:rPr lang="en-US" dirty="0" smtClean="0"/>
              <a:t>Appeals process</a:t>
            </a:r>
          </a:p>
          <a:p>
            <a:endParaRPr lang="en-US" dirty="0" smtClean="0"/>
          </a:p>
          <a:p>
            <a:r>
              <a:rPr lang="en-US" dirty="0" smtClean="0"/>
              <a:t>The </a:t>
            </a:r>
            <a:r>
              <a:rPr lang="en-US" dirty="0"/>
              <a:t>TAG’s </a:t>
            </a:r>
            <a:r>
              <a:rPr lang="en-US" dirty="0" smtClean="0"/>
              <a:t>shall </a:t>
            </a:r>
            <a:r>
              <a:rPr lang="en-US" dirty="0"/>
              <a:t>also create a supplement to the generic procedures that </a:t>
            </a:r>
            <a:r>
              <a:rPr lang="en-US" dirty="0" smtClean="0"/>
              <a:t>contain membership categories of interest and may </a:t>
            </a:r>
            <a:r>
              <a:rPr lang="en-US" dirty="0" err="1" smtClean="0"/>
              <a:t>conatin</a:t>
            </a:r>
            <a:r>
              <a:rPr lang="en-US" dirty="0" smtClean="0"/>
              <a:t> additional </a:t>
            </a:r>
            <a:r>
              <a:rPr lang="en-US" dirty="0"/>
              <a:t>requirements unique to the specific TAG </a:t>
            </a:r>
            <a:r>
              <a:rPr lang="en-US" dirty="0" smtClean="0"/>
              <a:t>operation.</a:t>
            </a:r>
            <a:r>
              <a:rPr lang="en-US" baseline="0" dirty="0" smtClean="0"/>
              <a:t> They shall not</a:t>
            </a:r>
            <a:r>
              <a:rPr lang="en-US" dirty="0" smtClean="0"/>
              <a:t> </a:t>
            </a:r>
            <a:r>
              <a:rPr lang="en-US" dirty="0"/>
              <a:t>conflict with the generic TAG procedures.</a:t>
            </a:r>
          </a:p>
        </p:txBody>
      </p:sp>
    </p:spTree>
    <p:extLst>
      <p:ext uri="{BB962C8B-B14F-4D97-AF65-F5344CB8AC3E}">
        <p14:creationId xmlns:p14="http://schemas.microsoft.com/office/powerpoint/2010/main" val="16674051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B2CA4E9-4491-4393-90B0-C38469F0510C}" type="slidenum">
              <a:rPr lang="en-US"/>
              <a:pPr/>
              <a:t>30</a:t>
            </a:fld>
            <a:endParaRPr lang="en-US"/>
          </a:p>
        </p:txBody>
      </p:sp>
      <p:sp>
        <p:nvSpPr>
          <p:cNvPr id="114690" name="Rectangle 2"/>
          <p:cNvSpPr>
            <a:spLocks noGrp="1" noRot="1" noChangeAspect="1" noChangeArrowheads="1" noTextEdit="1"/>
          </p:cNvSpPr>
          <p:nvPr>
            <p:ph type="sldImg"/>
          </p:nvPr>
        </p:nvSpPr>
        <p:spPr>
          <a:xfrm>
            <a:off x="1312863" y="455613"/>
            <a:ext cx="4375150" cy="3281362"/>
          </a:xfrm>
          <a:ln/>
        </p:spPr>
      </p:sp>
      <p:sp>
        <p:nvSpPr>
          <p:cNvPr id="114691" name="Rectangle 3"/>
          <p:cNvSpPr>
            <a:spLocks noGrp="1" noChangeArrowheads="1"/>
          </p:cNvSpPr>
          <p:nvPr>
            <p:ph type="body" idx="1"/>
          </p:nvPr>
        </p:nvSpPr>
        <p:spPr>
          <a:xfrm>
            <a:off x="458788" y="4067175"/>
            <a:ext cx="5942012" cy="4752975"/>
          </a:xfrm>
          <a:ln/>
        </p:spPr>
        <p:txBody>
          <a:bodyPr/>
          <a:lstStyle/>
          <a:p>
            <a:r>
              <a:rPr lang="en-US" dirty="0" smtClean="0"/>
              <a:t>The </a:t>
            </a:r>
            <a:r>
              <a:rPr lang="en-US" dirty="0"/>
              <a:t>first step in stating a U.S. position to ISO is determining what the position is. The appropriate TAG is responsible for developing a consensus position, but there are two ways it can do this. </a:t>
            </a:r>
          </a:p>
          <a:p>
            <a:pPr lvl="1"/>
            <a:r>
              <a:rPr lang="en-US" dirty="0"/>
              <a:t>Option 1: In the first option, the draft is sent to the TAG for ballot. A group or individual then consolidates and refines the TAG comments into a position, which is then balloted by the TAG</a:t>
            </a:r>
            <a:r>
              <a:rPr lang="en-US" dirty="0" smtClean="0"/>
              <a:t>. </a:t>
            </a:r>
            <a:endParaRPr lang="en-US" dirty="0"/>
          </a:p>
          <a:p>
            <a:pPr lvl="1"/>
            <a:r>
              <a:rPr lang="en-US" dirty="0"/>
              <a:t>Option 2: In the second option, a Project Team Leader is designated. The draft is distributed to the </a:t>
            </a:r>
            <a:r>
              <a:rPr lang="en-US" dirty="0" smtClean="0"/>
              <a:t>Project </a:t>
            </a:r>
            <a:r>
              <a:rPr lang="en-US" dirty="0"/>
              <a:t>Team Leader </a:t>
            </a:r>
            <a:r>
              <a:rPr lang="en-US" dirty="0" smtClean="0"/>
              <a:t>who will develop a proposed US position by </a:t>
            </a:r>
            <a:r>
              <a:rPr lang="en-US" dirty="0"/>
              <a:t>a specific </a:t>
            </a:r>
            <a:r>
              <a:rPr lang="en-US" dirty="0" smtClean="0"/>
              <a:t>date. That positions is </a:t>
            </a:r>
            <a:r>
              <a:rPr lang="en-US" dirty="0"/>
              <a:t>then balloted by the TAG.  </a:t>
            </a:r>
          </a:p>
          <a:p>
            <a:pPr marL="114300" lvl="1" indent="0">
              <a:buNone/>
            </a:pPr>
            <a:r>
              <a:rPr lang="en-US" dirty="0"/>
              <a:t>Since the first option is more time consuming and often the </a:t>
            </a:r>
            <a:r>
              <a:rPr lang="en-US" dirty="0" smtClean="0"/>
              <a:t>ballot timeline is short, </a:t>
            </a:r>
            <a:r>
              <a:rPr lang="en-US" dirty="0"/>
              <a:t>strong consideration should be given to the second option. When using the Project Team Leader approach, try to have the Project Team Leader established early and/or participate in the early development stages.</a:t>
            </a:r>
          </a:p>
          <a:p>
            <a:pPr marL="114300" lvl="1" indent="0">
              <a:buNone/>
            </a:pPr>
            <a:r>
              <a:rPr lang="en-US" dirty="0"/>
              <a:t>If possible, do not submit individual comments from a review of the draft. First have a volunteer review the comments and refine them. In the past, a listing of various members’ comments were sent to ISO. Since these were individual comments, they often were not consistent with each other.  </a:t>
            </a:r>
            <a:endParaRPr lang="en-US" b="1" dirty="0"/>
          </a:p>
        </p:txBody>
      </p:sp>
    </p:spTree>
    <p:extLst>
      <p:ext uri="{BB962C8B-B14F-4D97-AF65-F5344CB8AC3E}">
        <p14:creationId xmlns:p14="http://schemas.microsoft.com/office/powerpoint/2010/main" val="10269889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smtClean="0"/>
              <a:t>Appendix A of the Operating Procedures for ASME</a:t>
            </a:r>
            <a:r>
              <a:rPr lang="en-US" baseline="0" dirty="0" smtClean="0"/>
              <a:t> A</a:t>
            </a:r>
            <a:r>
              <a:rPr lang="en-US" dirty="0" smtClean="0"/>
              <a:t>dministered U.S. Technical Advisory Groups for ISO Activities covers the Guidelines for</a:t>
            </a:r>
            <a:r>
              <a:rPr lang="en-US" baseline="0" dirty="0" smtClean="0"/>
              <a:t> determining a U.S. voting position.</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aseline="0" dirty="0" smtClean="0"/>
              <a:t>The guideline outlines how the US TAG should vote in certain circumstances by first considering whether or not there is an equivalent national standard and if that standard differs greatly from the proposed ISO standard.</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aseline="0" dirty="0" smtClean="0"/>
              <a:t>If there is no existing national standard, the US can vote purely on technical acceptability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DBBDA2A-DCB7-4F94-A01A-8DF7D9FFA623}" type="slidenum">
              <a:rPr lang="en-US" smtClean="0"/>
              <a:pPr/>
              <a:t>31</a:t>
            </a:fld>
            <a:endParaRPr lang="en-US"/>
          </a:p>
        </p:txBody>
      </p:sp>
    </p:spTree>
    <p:extLst>
      <p:ext uri="{BB962C8B-B14F-4D97-AF65-F5344CB8AC3E}">
        <p14:creationId xmlns:p14="http://schemas.microsoft.com/office/powerpoint/2010/main" val="7917070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DE9BEA7-3073-4030-AEA9-678293398106}" type="slidenum">
              <a:rPr lang="en-US"/>
              <a:pPr/>
              <a:t>32</a:t>
            </a:fld>
            <a:endParaRPr lang="en-US"/>
          </a:p>
        </p:txBody>
      </p:sp>
      <p:sp>
        <p:nvSpPr>
          <p:cNvPr id="116738" name="Rectangle 2"/>
          <p:cNvSpPr>
            <a:spLocks noGrp="1" noRot="1" noChangeAspect="1" noChangeArrowheads="1" noTextEdit="1"/>
          </p:cNvSpPr>
          <p:nvPr>
            <p:ph type="sldImg"/>
          </p:nvPr>
        </p:nvSpPr>
        <p:spPr>
          <a:xfrm>
            <a:off x="1312863" y="455613"/>
            <a:ext cx="4375150" cy="3281362"/>
          </a:xfrm>
          <a:ln/>
        </p:spPr>
      </p:sp>
      <p:sp>
        <p:nvSpPr>
          <p:cNvPr id="116739" name="Rectangle 3"/>
          <p:cNvSpPr>
            <a:spLocks noGrp="1" noChangeArrowheads="1"/>
          </p:cNvSpPr>
          <p:nvPr>
            <p:ph type="body" idx="1"/>
          </p:nvPr>
        </p:nvSpPr>
        <p:spPr>
          <a:xfrm>
            <a:off x="458788" y="4067175"/>
            <a:ext cx="5942012" cy="4752975"/>
          </a:xfrm>
          <a:ln/>
        </p:spPr>
        <p:txBody>
          <a:bodyPr/>
          <a:lstStyle/>
          <a:p>
            <a:r>
              <a:rPr lang="en-US" dirty="0" smtClean="0"/>
              <a:t>Once </a:t>
            </a:r>
            <a:r>
              <a:rPr lang="en-US" dirty="0"/>
              <a:t>the TAG approves a position, it is sent to ANSI. ANSI then </a:t>
            </a:r>
            <a:r>
              <a:rPr lang="en-US" dirty="0" smtClean="0"/>
              <a:t>submits </a:t>
            </a:r>
            <a:r>
              <a:rPr lang="en-US" dirty="0"/>
              <a:t>the U.S. </a:t>
            </a:r>
            <a:r>
              <a:rPr lang="en-US" dirty="0" smtClean="0"/>
              <a:t>vote on</a:t>
            </a:r>
            <a:r>
              <a:rPr lang="en-US" baseline="0" dirty="0" smtClean="0"/>
              <a:t> the ISO balloting portal</a:t>
            </a:r>
            <a:r>
              <a:rPr lang="en-US" dirty="0" smtClean="0"/>
              <a:t>. </a:t>
            </a:r>
            <a:endParaRPr lang="en-US" dirty="0"/>
          </a:p>
          <a:p>
            <a:endParaRPr lang="en-US" b="1" dirty="0"/>
          </a:p>
        </p:txBody>
      </p:sp>
    </p:spTree>
    <p:extLst>
      <p:ext uri="{BB962C8B-B14F-4D97-AF65-F5344CB8AC3E}">
        <p14:creationId xmlns:p14="http://schemas.microsoft.com/office/powerpoint/2010/main" val="13212790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45C2903-ACAF-4B08-84AB-EC726381737B}" type="slidenum">
              <a:rPr lang="en-US"/>
              <a:pPr/>
              <a:t>33</a:t>
            </a:fld>
            <a:endParaRPr lang="en-US"/>
          </a:p>
        </p:txBody>
      </p:sp>
      <p:sp>
        <p:nvSpPr>
          <p:cNvPr id="118786" name="Rectangle 2"/>
          <p:cNvSpPr>
            <a:spLocks noGrp="1" noRot="1" noChangeAspect="1" noChangeArrowheads="1" noTextEdit="1"/>
          </p:cNvSpPr>
          <p:nvPr>
            <p:ph type="sldImg"/>
          </p:nvPr>
        </p:nvSpPr>
        <p:spPr>
          <a:xfrm>
            <a:off x="1312863" y="455613"/>
            <a:ext cx="4375150" cy="3281362"/>
          </a:xfrm>
          <a:ln/>
        </p:spPr>
      </p:sp>
      <p:sp>
        <p:nvSpPr>
          <p:cNvPr id="118787"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To </a:t>
            </a:r>
            <a:r>
              <a:rPr lang="en-US" dirty="0"/>
              <a:t>make your participation in ISO as effective as possible, we recommend that you follow these</a:t>
            </a:r>
          </a:p>
          <a:p>
            <a:pPr>
              <a:spcBef>
                <a:spcPct val="0"/>
              </a:spcBef>
            </a:pPr>
            <a:r>
              <a:rPr lang="en-US" dirty="0"/>
              <a:t>guidelines:</a:t>
            </a:r>
          </a:p>
          <a:p>
            <a:pPr lvl="1"/>
            <a:r>
              <a:rPr lang="en-US" dirty="0"/>
              <a:t>Begin your participation in the early stages of draft development. As in any standards development project, the earlier you suggest changes, the more likely they are to be accepted.</a:t>
            </a:r>
          </a:p>
          <a:p>
            <a:pPr lvl="1"/>
            <a:r>
              <a:rPr lang="en-US" dirty="0"/>
              <a:t>Consider being a Convener. The convener functions as the chairman of a working group.</a:t>
            </a:r>
          </a:p>
          <a:p>
            <a:pPr lvl="1"/>
            <a:r>
              <a:rPr lang="en-US" dirty="0"/>
              <a:t>Study the ISO Directives and become familiar with the ISO Template for submitting new work items.</a:t>
            </a:r>
          </a:p>
          <a:p>
            <a:pPr lvl="1"/>
            <a:r>
              <a:rPr lang="en-US" dirty="0"/>
              <a:t>Review ANSI’s Guide for U.S. Delegates to ISO Meetings. </a:t>
            </a:r>
            <a:r>
              <a:rPr lang="en-US" dirty="0" smtClean="0"/>
              <a:t>These are sent to all registered participants</a:t>
            </a:r>
            <a:r>
              <a:rPr lang="en-US" baseline="0" dirty="0" smtClean="0"/>
              <a:t> by ANSI prior to the meetings.</a:t>
            </a:r>
            <a:r>
              <a:rPr lang="en-US" dirty="0"/>
              <a:t/>
            </a:r>
            <a:br>
              <a:rPr lang="en-US" dirty="0"/>
            </a:br>
            <a:endParaRPr lang="en-US" dirty="0"/>
          </a:p>
          <a:p>
            <a:pPr>
              <a:spcBef>
                <a:spcPct val="0"/>
              </a:spcBef>
            </a:pPr>
            <a:r>
              <a:rPr lang="en-US" dirty="0"/>
              <a:t>NOTE: Links to the ISO Directives, ISO Template, and ANSI Guide for U.S. Delegates to ISO</a:t>
            </a:r>
          </a:p>
          <a:p>
            <a:pPr>
              <a:spcBef>
                <a:spcPct val="0"/>
              </a:spcBef>
            </a:pPr>
            <a:r>
              <a:rPr lang="en-US" dirty="0"/>
              <a:t>Meetings can be found on the </a:t>
            </a:r>
            <a:r>
              <a:rPr lang="en-US" dirty="0" smtClean="0"/>
              <a:t>references</a:t>
            </a:r>
            <a:r>
              <a:rPr lang="en-US" baseline="0" dirty="0" smtClean="0"/>
              <a:t> page of this presentation.</a:t>
            </a:r>
            <a:endParaRPr lang="en-US" dirty="0"/>
          </a:p>
          <a:p>
            <a:endParaRPr lang="en-US" dirty="0"/>
          </a:p>
        </p:txBody>
      </p:sp>
    </p:spTree>
    <p:extLst>
      <p:ext uri="{BB962C8B-B14F-4D97-AF65-F5344CB8AC3E}">
        <p14:creationId xmlns:p14="http://schemas.microsoft.com/office/powerpoint/2010/main" val="2242641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E341036-DAC5-4ABB-B09E-390C21AF5AB0}" type="slidenum">
              <a:rPr lang="en-US"/>
              <a:pPr/>
              <a:t>34</a:t>
            </a:fld>
            <a:endParaRPr lang="en-US"/>
          </a:p>
        </p:txBody>
      </p:sp>
      <p:sp>
        <p:nvSpPr>
          <p:cNvPr id="36866" name="Rectangle 2"/>
          <p:cNvSpPr>
            <a:spLocks noGrp="1" noRot="1" noChangeAspect="1" noChangeArrowheads="1" noTextEdit="1"/>
          </p:cNvSpPr>
          <p:nvPr>
            <p:ph type="sldImg"/>
          </p:nvPr>
        </p:nvSpPr>
        <p:spPr>
          <a:xfrm>
            <a:off x="1246188" y="457200"/>
            <a:ext cx="4375150" cy="3281363"/>
          </a:xfrm>
          <a:ln/>
        </p:spPr>
      </p:sp>
      <p:sp>
        <p:nvSpPr>
          <p:cNvPr id="36867" name="Rectangle 3"/>
          <p:cNvSpPr>
            <a:spLocks noGrp="1" noChangeArrowheads="1"/>
          </p:cNvSpPr>
          <p:nvPr>
            <p:ph type="body" idx="1"/>
          </p:nvPr>
        </p:nvSpPr>
        <p:spPr>
          <a:xfrm>
            <a:off x="458788" y="4067175"/>
            <a:ext cx="5942012" cy="4870450"/>
          </a:xfrm>
          <a:ln/>
        </p:spPr>
        <p:txBody>
          <a:bodyPr/>
          <a:lstStyle/>
          <a:p>
            <a:pPr marL="114300" lvl="1" indent="0">
              <a:spcBef>
                <a:spcPct val="0"/>
              </a:spcBef>
              <a:buNone/>
            </a:pPr>
            <a:r>
              <a:rPr lang="en-US" dirty="0" smtClean="0"/>
              <a:t>As noted in Module 8, it should be noted here that one way to ensure that U.S</a:t>
            </a:r>
            <a:r>
              <a:rPr lang="en-US" baseline="0" dirty="0" smtClean="0"/>
              <a:t>. s</a:t>
            </a:r>
            <a:r>
              <a:rPr lang="en-US" dirty="0" smtClean="0"/>
              <a:t>tandards</a:t>
            </a:r>
            <a:r>
              <a:rPr lang="en-US" baseline="0" dirty="0" smtClean="0"/>
              <a:t> can be used as an equivalent standard to standards developed by other standards development organizations (SDOs) and ISO standards </a:t>
            </a:r>
            <a:r>
              <a:rPr lang="en-US" dirty="0" smtClean="0"/>
              <a:t>is </a:t>
            </a:r>
            <a:r>
              <a:rPr lang="en-US" dirty="0"/>
              <a:t>to incorporate a normative </a:t>
            </a:r>
            <a:r>
              <a:rPr lang="en-US" dirty="0" smtClean="0"/>
              <a:t>reference to that standard. </a:t>
            </a:r>
          </a:p>
          <a:p>
            <a:pPr marL="114300" lvl="1" indent="0">
              <a:spcBef>
                <a:spcPct val="0"/>
              </a:spcBef>
              <a:buNone/>
            </a:pPr>
            <a:r>
              <a:rPr lang="en-US" dirty="0" smtClean="0"/>
              <a:t>Example</a:t>
            </a:r>
            <a:r>
              <a:rPr lang="en-US" dirty="0"/>
              <a:t>:</a:t>
            </a:r>
          </a:p>
          <a:p>
            <a:pPr lvl="1">
              <a:spcBef>
                <a:spcPct val="0"/>
              </a:spcBef>
            </a:pPr>
            <a:r>
              <a:rPr lang="en-US" dirty="0"/>
              <a:t>An example of this approach came with the publication of ISO 15649:2001, which contained a normative reference to the ASME B31.3 Code on Process Piping, thus making compliance with B31.3 essential in order to comply with the ISO Standard.</a:t>
            </a:r>
            <a:br>
              <a:rPr lang="en-US" dirty="0"/>
            </a:br>
            <a:endParaRPr lang="en-US" dirty="0"/>
          </a:p>
          <a:p>
            <a:pPr>
              <a:spcBef>
                <a:spcPct val="0"/>
              </a:spcBef>
            </a:pPr>
            <a:r>
              <a:rPr lang="en-US" dirty="0" smtClean="0"/>
              <a:t>Advantage</a:t>
            </a:r>
            <a:r>
              <a:rPr lang="en-US" dirty="0"/>
              <a:t>:</a:t>
            </a:r>
          </a:p>
          <a:p>
            <a:pPr lvl="1">
              <a:spcBef>
                <a:spcPct val="0"/>
              </a:spcBef>
            </a:pPr>
            <a:r>
              <a:rPr lang="en-US" dirty="0"/>
              <a:t>Unlike some of the other approaches to international standardization, this option allows ASME to maintain control of the technical content of the key document.  If an ASME document were submitted to </a:t>
            </a:r>
            <a:r>
              <a:rPr lang="en-US" dirty="0" smtClean="0"/>
              <a:t>ISO as </a:t>
            </a:r>
            <a:r>
              <a:rPr lang="en-US" dirty="0"/>
              <a:t>the basis for a standard, ASME would have no control over the technical content of the eventual standard, other than </a:t>
            </a:r>
            <a:r>
              <a:rPr lang="en-US" dirty="0" smtClean="0"/>
              <a:t>participation </a:t>
            </a:r>
            <a:r>
              <a:rPr lang="en-US" dirty="0"/>
              <a:t>through the U.S. TAG as one member body of the ISO Technical Committee.</a:t>
            </a:r>
          </a:p>
          <a:p>
            <a:pPr lvl="1">
              <a:spcBef>
                <a:spcPct val="0"/>
              </a:spcBef>
              <a:buFontTx/>
              <a:buNone/>
            </a:pPr>
            <a:r>
              <a:rPr lang="en-US" dirty="0"/>
              <a:t>	</a:t>
            </a:r>
          </a:p>
          <a:p>
            <a:pPr lvl="1">
              <a:spcBef>
                <a:spcPct val="0"/>
              </a:spcBef>
            </a:pPr>
            <a:r>
              <a:rPr lang="en-US" dirty="0" smtClean="0"/>
              <a:t>This </a:t>
            </a:r>
            <a:r>
              <a:rPr lang="en-US" dirty="0"/>
              <a:t>option also precludes the need for potentially extensive effort to create a new </a:t>
            </a:r>
            <a:r>
              <a:rPr lang="en-US" dirty="0" smtClean="0"/>
              <a:t>standard.</a:t>
            </a:r>
            <a:endParaRPr lang="en-US" dirty="0"/>
          </a:p>
          <a:p>
            <a:pPr>
              <a:spcBef>
                <a:spcPct val="0"/>
              </a:spcBef>
              <a:buFontTx/>
              <a:buChar char="•"/>
            </a:pPr>
            <a:endParaRPr lang="en-US" dirty="0"/>
          </a:p>
          <a:p>
            <a:pPr lvl="1">
              <a:spcBef>
                <a:spcPct val="0"/>
              </a:spcBef>
            </a:pPr>
            <a:r>
              <a:rPr lang="en-US" dirty="0"/>
              <a:t>Additionally, this approach would allow users of the referenced standard to continue to use familiar </a:t>
            </a:r>
            <a:r>
              <a:rPr lang="en-US" dirty="0" smtClean="0"/>
              <a:t>requirements.</a:t>
            </a:r>
            <a:endParaRPr lang="en-US" dirty="0"/>
          </a:p>
        </p:txBody>
      </p:sp>
    </p:spTree>
    <p:extLst>
      <p:ext uri="{BB962C8B-B14F-4D97-AF65-F5344CB8AC3E}">
        <p14:creationId xmlns:p14="http://schemas.microsoft.com/office/powerpoint/2010/main" val="4602592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940F75-B705-4DF6-81B1-2D209C15FADD}" type="slidenum">
              <a:rPr lang="en-US"/>
              <a:pPr/>
              <a:t>35</a:t>
            </a:fld>
            <a:endParaRPr lang="en-US"/>
          </a:p>
        </p:txBody>
      </p:sp>
      <p:sp>
        <p:nvSpPr>
          <p:cNvPr id="120834" name="Rectangle 2"/>
          <p:cNvSpPr>
            <a:spLocks noGrp="1" noRot="1" noChangeAspect="1" noChangeArrowheads="1" noTextEdit="1"/>
          </p:cNvSpPr>
          <p:nvPr>
            <p:ph type="sldImg"/>
          </p:nvPr>
        </p:nvSpPr>
        <p:spPr>
          <a:xfrm>
            <a:off x="1312863" y="455613"/>
            <a:ext cx="4375150" cy="3281362"/>
          </a:xfrm>
          <a:ln/>
        </p:spPr>
      </p:sp>
      <p:sp>
        <p:nvSpPr>
          <p:cNvPr id="120835" name="Rectangle 3"/>
          <p:cNvSpPr>
            <a:spLocks noGrp="1" noChangeArrowheads="1"/>
          </p:cNvSpPr>
          <p:nvPr>
            <p:ph type="body" idx="1"/>
          </p:nvPr>
        </p:nvSpPr>
        <p:spPr>
          <a:xfrm>
            <a:off x="458788" y="4067175"/>
            <a:ext cx="5942012" cy="4752975"/>
          </a:xfrm>
          <a:ln/>
        </p:spPr>
        <p:txBody>
          <a:bodyPr/>
          <a:lstStyle/>
          <a:p>
            <a:pPr marL="171450" indent="-171450">
              <a:buFont typeface="Arial" panose="020B0604020202020204" pitchFamily="34" charset="0"/>
              <a:buChar char="•"/>
            </a:pPr>
            <a:r>
              <a:rPr lang="en-US" dirty="0" smtClean="0"/>
              <a:t>ISO standards are developed using a system that allows one vote per participating country. There are 7 steps in the development process for ISO standards.</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smtClean="0"/>
              <a:t>The U.S. Technical Advisory Groups (TAGs) are the means by which U.S. participates in ISO Technical Committees. By voting on ballots and attending meetings, members of the US TAG can participate in formulating the U.S. position on ISO documents.</a:t>
            </a:r>
          </a:p>
          <a:p>
            <a:pPr marL="171450" indent="-171450">
              <a:buFont typeface="Arial" panose="020B0604020202020204" pitchFamily="34" charset="0"/>
              <a:buChar char="•"/>
            </a:pPr>
            <a:endParaRPr lang="en-US" b="1" dirty="0"/>
          </a:p>
          <a:p>
            <a:endParaRPr lang="en-US" dirty="0"/>
          </a:p>
        </p:txBody>
      </p:sp>
    </p:spTree>
    <p:extLst>
      <p:ext uri="{BB962C8B-B14F-4D97-AF65-F5344CB8AC3E}">
        <p14:creationId xmlns:p14="http://schemas.microsoft.com/office/powerpoint/2010/main" val="30188236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940F75-B705-4DF6-81B1-2D209C15FADD}" type="slidenum">
              <a:rPr lang="en-US"/>
              <a:pPr/>
              <a:t>36</a:t>
            </a:fld>
            <a:endParaRPr lang="en-US"/>
          </a:p>
        </p:txBody>
      </p:sp>
      <p:sp>
        <p:nvSpPr>
          <p:cNvPr id="120834" name="Rectangle 2"/>
          <p:cNvSpPr>
            <a:spLocks noGrp="1" noRot="1" noChangeAspect="1" noChangeArrowheads="1" noTextEdit="1"/>
          </p:cNvSpPr>
          <p:nvPr>
            <p:ph type="sldImg"/>
          </p:nvPr>
        </p:nvSpPr>
        <p:spPr>
          <a:xfrm>
            <a:off x="1312863" y="455613"/>
            <a:ext cx="4375150" cy="3281362"/>
          </a:xfrm>
          <a:ln/>
        </p:spPr>
      </p:sp>
      <p:sp>
        <p:nvSpPr>
          <p:cNvPr id="120835" name="Rectangle 3"/>
          <p:cNvSpPr>
            <a:spLocks noGrp="1" noChangeArrowheads="1"/>
          </p:cNvSpPr>
          <p:nvPr>
            <p:ph type="body" idx="1"/>
          </p:nvPr>
        </p:nvSpPr>
        <p:spPr>
          <a:xfrm>
            <a:off x="458788" y="4067175"/>
            <a:ext cx="5942012" cy="4752975"/>
          </a:xfrm>
          <a:ln/>
        </p:spPr>
        <p:txBody>
          <a:bodyPr/>
          <a:lstStyle/>
          <a:p>
            <a:r>
              <a:rPr lang="en-US" dirty="0" smtClean="0"/>
              <a:t>US TAGs that are facilitated by ASME follow the Operating Procedures for ASME administered U.S. Technical Advisory Groups. This outlines the requirements for membership and approval of US TAG positions.</a:t>
            </a:r>
          </a:p>
          <a:p>
            <a:pPr marL="171450" indent="-171450">
              <a:buFont typeface="Arial" panose="020B0604020202020204" pitchFamily="34" charset="0"/>
              <a:buChar char="•"/>
            </a:pPr>
            <a:endParaRPr lang="en-US" b="1" dirty="0"/>
          </a:p>
          <a:p>
            <a:endParaRPr lang="en-US" dirty="0"/>
          </a:p>
        </p:txBody>
      </p:sp>
    </p:spTree>
    <p:extLst>
      <p:ext uri="{BB962C8B-B14F-4D97-AF65-F5344CB8AC3E}">
        <p14:creationId xmlns:p14="http://schemas.microsoft.com/office/powerpoint/2010/main" val="4507455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192E466-74DA-472D-ABCB-6280E910D620}" type="slidenum">
              <a:rPr lang="en-US"/>
              <a:pPr/>
              <a:t>37</a:t>
            </a:fld>
            <a:endParaRPr lang="en-US"/>
          </a:p>
        </p:txBody>
      </p:sp>
      <p:sp>
        <p:nvSpPr>
          <p:cNvPr id="122882" name="Rectangle 2"/>
          <p:cNvSpPr>
            <a:spLocks noGrp="1" noRot="1" noChangeAspect="1" noChangeArrowheads="1" noTextEdit="1"/>
          </p:cNvSpPr>
          <p:nvPr>
            <p:ph type="sldImg"/>
          </p:nvPr>
        </p:nvSpPr>
        <p:spPr>
          <a:xfrm>
            <a:off x="1312863" y="455613"/>
            <a:ext cx="4375150" cy="3281362"/>
          </a:xfrm>
          <a:ln/>
        </p:spPr>
      </p:sp>
      <p:sp>
        <p:nvSpPr>
          <p:cNvPr id="122883" name="Rectangle 3"/>
          <p:cNvSpPr>
            <a:spLocks noGrp="1" noChangeArrowheads="1"/>
          </p:cNvSpPr>
          <p:nvPr>
            <p:ph type="body" idx="1"/>
          </p:nvPr>
        </p:nvSpPr>
        <p:spPr>
          <a:xfrm>
            <a:off x="458788" y="4067175"/>
            <a:ext cx="5942012" cy="4752975"/>
          </a:xfrm>
          <a:ln/>
        </p:spPr>
        <p:txBody>
          <a:bodyPr/>
          <a:lstStyle/>
          <a:p>
            <a:endParaRPr lang="en-US" b="1" dirty="0"/>
          </a:p>
        </p:txBody>
      </p:sp>
    </p:spTree>
    <p:extLst>
      <p:ext uri="{BB962C8B-B14F-4D97-AF65-F5344CB8AC3E}">
        <p14:creationId xmlns:p14="http://schemas.microsoft.com/office/powerpoint/2010/main" val="610305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5502C2-BF13-4056-BF37-DEC273C7A08D}" type="slidenum">
              <a:rPr lang="en-US"/>
              <a:pPr/>
              <a:t>3</a:t>
            </a:fld>
            <a:endParaRPr lang="en-US"/>
          </a:p>
        </p:txBody>
      </p:sp>
      <p:sp>
        <p:nvSpPr>
          <p:cNvPr id="20482" name="Rectangle 2"/>
          <p:cNvSpPr>
            <a:spLocks noGrp="1" noRot="1" noChangeAspect="1" noChangeArrowheads="1" noTextEdit="1"/>
          </p:cNvSpPr>
          <p:nvPr>
            <p:ph type="sldImg"/>
          </p:nvPr>
        </p:nvSpPr>
        <p:spPr>
          <a:xfrm>
            <a:off x="1312863" y="455613"/>
            <a:ext cx="4375150" cy="3281362"/>
          </a:xfrm>
          <a:ln/>
        </p:spPr>
      </p:sp>
      <p:sp>
        <p:nvSpPr>
          <p:cNvPr id="20483" name="Rectangle 3"/>
          <p:cNvSpPr>
            <a:spLocks noGrp="1" noChangeArrowheads="1"/>
          </p:cNvSpPr>
          <p:nvPr>
            <p:ph type="body" idx="1"/>
          </p:nvPr>
        </p:nvSpPr>
        <p:spPr>
          <a:xfrm>
            <a:off x="458788" y="4067175"/>
            <a:ext cx="5942012" cy="4752975"/>
          </a:xfrm>
          <a:ln/>
        </p:spPr>
        <p:txBody>
          <a:bodyPr/>
          <a:lstStyle/>
          <a:p>
            <a:pPr marL="109305" lvl="1" indent="0">
              <a:spcBef>
                <a:spcPts val="574"/>
              </a:spcBef>
              <a:buNone/>
            </a:pPr>
            <a:r>
              <a:rPr lang="en-US" sz="1100" dirty="0" smtClean="0"/>
              <a:t>At the end of this module you will know… </a:t>
            </a:r>
          </a:p>
          <a:p>
            <a:pPr>
              <a:spcBef>
                <a:spcPct val="0"/>
              </a:spcBef>
            </a:pPr>
            <a:endParaRPr lang="en-US" sz="1100" b="1" dirty="0"/>
          </a:p>
          <a:p>
            <a:pPr lvl="1"/>
            <a:r>
              <a:rPr lang="en-US" sz="1100" dirty="0" smtClean="0"/>
              <a:t>How ISO committees are structured</a:t>
            </a:r>
          </a:p>
          <a:p>
            <a:pPr lvl="1"/>
            <a:r>
              <a:rPr lang="en-US" sz="1100" dirty="0" smtClean="0"/>
              <a:t>How ISO standards are developed.</a:t>
            </a:r>
          </a:p>
          <a:p>
            <a:pPr lvl="1"/>
            <a:r>
              <a:rPr lang="en-US" sz="1100" dirty="0" smtClean="0"/>
              <a:t>How ASME and the US TAGs participate in the ISO standards development process.</a:t>
            </a:r>
          </a:p>
          <a:p>
            <a:pPr marL="114300" lvl="1" indent="0">
              <a:buNone/>
            </a:pPr>
            <a:endParaRPr lang="en-US" sz="1100" dirty="0" smtClean="0"/>
          </a:p>
        </p:txBody>
      </p:sp>
    </p:spTree>
    <p:extLst>
      <p:ext uri="{BB962C8B-B14F-4D97-AF65-F5344CB8AC3E}">
        <p14:creationId xmlns:p14="http://schemas.microsoft.com/office/powerpoint/2010/main" val="100906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AFB956D-38A9-40C4-81E9-9370A041C73D}" type="slidenum">
              <a:rPr lang="en-US"/>
              <a:pPr/>
              <a:t>4</a:t>
            </a:fld>
            <a:endParaRPr lang="en-US"/>
          </a:p>
        </p:txBody>
      </p:sp>
      <p:sp>
        <p:nvSpPr>
          <p:cNvPr id="22530" name="Rectangle 2"/>
          <p:cNvSpPr>
            <a:spLocks noGrp="1" noRot="1" noChangeAspect="1" noChangeArrowheads="1" noTextEdit="1"/>
          </p:cNvSpPr>
          <p:nvPr>
            <p:ph type="sldImg"/>
          </p:nvPr>
        </p:nvSpPr>
        <p:spPr>
          <a:xfrm>
            <a:off x="1312863" y="455613"/>
            <a:ext cx="4375150" cy="3281362"/>
          </a:xfrm>
          <a:ln/>
        </p:spPr>
      </p:sp>
      <p:sp>
        <p:nvSpPr>
          <p:cNvPr id="22531" name="Rectangle 3"/>
          <p:cNvSpPr>
            <a:spLocks noGrp="1" noChangeArrowheads="1"/>
          </p:cNvSpPr>
          <p:nvPr>
            <p:ph type="body" idx="1"/>
          </p:nvPr>
        </p:nvSpPr>
        <p:spPr>
          <a:xfrm>
            <a:off x="458788" y="4067175"/>
            <a:ext cx="5942012" cy="4752975"/>
          </a:xfrm>
          <a:ln/>
        </p:spPr>
        <p:txBody>
          <a:bodyPr/>
          <a:lstStyle/>
          <a:p>
            <a:r>
              <a:rPr lang="en-US" b="0" dirty="0" smtClean="0"/>
              <a:t>These</a:t>
            </a:r>
            <a:r>
              <a:rPr lang="en-US" b="0" baseline="0" dirty="0" smtClean="0"/>
              <a:t> topics will be discussed during this presentation</a:t>
            </a:r>
            <a:endParaRPr lang="en-US" b="1" dirty="0"/>
          </a:p>
          <a:p>
            <a:endParaRPr lang="en-US" dirty="0"/>
          </a:p>
        </p:txBody>
      </p:sp>
    </p:spTree>
    <p:extLst>
      <p:ext uri="{BB962C8B-B14F-4D97-AF65-F5344CB8AC3E}">
        <p14:creationId xmlns:p14="http://schemas.microsoft.com/office/powerpoint/2010/main" val="372373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09084C3-B794-4DDC-BD13-3EF4178CC5F9}" type="slidenum">
              <a:rPr lang="en-US"/>
              <a:pPr/>
              <a:t>5</a:t>
            </a:fld>
            <a:endParaRPr lang="en-US"/>
          </a:p>
        </p:txBody>
      </p:sp>
      <p:sp>
        <p:nvSpPr>
          <p:cNvPr id="55298" name="Rectangle 2"/>
          <p:cNvSpPr>
            <a:spLocks noGrp="1" noRot="1" noChangeAspect="1" noChangeArrowheads="1" noTextEdit="1"/>
          </p:cNvSpPr>
          <p:nvPr>
            <p:ph type="sldImg"/>
          </p:nvPr>
        </p:nvSpPr>
        <p:spPr>
          <a:xfrm>
            <a:off x="1312863" y="455613"/>
            <a:ext cx="4375150" cy="3281362"/>
          </a:xfrm>
          <a:ln/>
        </p:spPr>
      </p:sp>
      <p:sp>
        <p:nvSpPr>
          <p:cNvPr id="55299" name="Rectangle 3"/>
          <p:cNvSpPr>
            <a:spLocks noGrp="1" noChangeArrowheads="1"/>
          </p:cNvSpPr>
          <p:nvPr>
            <p:ph type="body" idx="1"/>
          </p:nvPr>
        </p:nvSpPr>
        <p:spPr>
          <a:xfrm>
            <a:off x="458788" y="4067175"/>
            <a:ext cx="5942012" cy="4752975"/>
          </a:xfrm>
          <a:ln/>
        </p:spPr>
        <p:txBody>
          <a:bodyPr/>
          <a:lstStyle/>
          <a:p>
            <a:pPr>
              <a:spcBef>
                <a:spcPct val="0"/>
              </a:spcBef>
            </a:pPr>
            <a:r>
              <a:rPr lang="en-US" dirty="0" smtClean="0"/>
              <a:t>This part of the module will focus on the organization of ISO, how the ISO committees are</a:t>
            </a:r>
            <a:r>
              <a:rPr lang="en-US" baseline="0" dirty="0" smtClean="0"/>
              <a:t> structured and the </a:t>
            </a:r>
            <a:r>
              <a:rPr lang="en-US" baseline="0" dirty="0" smtClean="0"/>
              <a:t>types of ISO publications.</a:t>
            </a:r>
            <a:r>
              <a:rPr lang="en-US" dirty="0"/>
              <a:t/>
            </a:r>
            <a:br>
              <a:rPr lang="en-US" dirty="0"/>
            </a:br>
            <a:endParaRPr lang="en-US" dirty="0"/>
          </a:p>
          <a:p>
            <a:endParaRPr lang="en-US" b="1" dirty="0"/>
          </a:p>
        </p:txBody>
      </p:sp>
    </p:spTree>
    <p:extLst>
      <p:ext uri="{BB962C8B-B14F-4D97-AF65-F5344CB8AC3E}">
        <p14:creationId xmlns:p14="http://schemas.microsoft.com/office/powerpoint/2010/main" val="3615251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480C1C0-DC86-401D-8FFB-DEF44D1FA003}" type="slidenum">
              <a:rPr lang="en-US"/>
              <a:pPr/>
              <a:t>6</a:t>
            </a:fld>
            <a:endParaRPr lang="en-US"/>
          </a:p>
        </p:txBody>
      </p:sp>
      <p:sp>
        <p:nvSpPr>
          <p:cNvPr id="57346" name="Rectangle 2"/>
          <p:cNvSpPr>
            <a:spLocks noGrp="1" noRot="1" noChangeAspect="1" noChangeArrowheads="1" noTextEdit="1"/>
          </p:cNvSpPr>
          <p:nvPr>
            <p:ph type="sldImg"/>
          </p:nvPr>
        </p:nvSpPr>
        <p:spPr>
          <a:xfrm>
            <a:off x="1312863" y="455613"/>
            <a:ext cx="4375150" cy="3281362"/>
          </a:xfrm>
          <a:ln/>
        </p:spPr>
      </p:sp>
      <p:sp>
        <p:nvSpPr>
          <p:cNvPr id="57347" name="Rectangle 3"/>
          <p:cNvSpPr>
            <a:spLocks noGrp="1" noChangeArrowheads="1"/>
          </p:cNvSpPr>
          <p:nvPr>
            <p:ph type="body" idx="1"/>
          </p:nvPr>
        </p:nvSpPr>
        <p:spPr>
          <a:xfrm>
            <a:off x="458788" y="4067175"/>
            <a:ext cx="5942012" cy="4752975"/>
          </a:xfrm>
          <a:ln/>
        </p:spPr>
        <p:txBody>
          <a:bodyPr/>
          <a:lstStyle/>
          <a:p>
            <a:endParaRPr lang="en-US" dirty="0"/>
          </a:p>
          <a:p>
            <a:pPr lvl="1"/>
            <a:r>
              <a:rPr lang="en-US" dirty="0"/>
              <a:t>ISO is a private European based standards development organization (SDO) created to facilitate the internationalization and unification of standards and related activities.</a:t>
            </a:r>
          </a:p>
          <a:p>
            <a:pPr lvl="1"/>
            <a:r>
              <a:rPr lang="en-US" dirty="0"/>
              <a:t>It is made up of </a:t>
            </a:r>
            <a:r>
              <a:rPr lang="en-US" dirty="0" smtClean="0"/>
              <a:t>162 </a:t>
            </a:r>
            <a:r>
              <a:rPr lang="en-US" dirty="0"/>
              <a:t>member countries, each represented by a national standards body from that country and </a:t>
            </a:r>
            <a:r>
              <a:rPr lang="en-US" dirty="0" smtClean="0"/>
              <a:t>119 member body countries each </a:t>
            </a:r>
            <a:r>
              <a:rPr lang="en-US" dirty="0"/>
              <a:t>having one vote. The one country-one vote principle sometimes causes problems as small, less industrial countries have the same vote as larger industrialized nations and, occasionally, countries may vote as a bloc to advance specific regional positions.</a:t>
            </a:r>
          </a:p>
          <a:p>
            <a:pPr lvl="1"/>
            <a:r>
              <a:rPr lang="en-US" dirty="0"/>
              <a:t>ANSI, the American National Standards Institute, is the U.S. member body.</a:t>
            </a:r>
          </a:p>
          <a:p>
            <a:pPr lvl="1"/>
            <a:r>
              <a:rPr lang="en-US" dirty="0"/>
              <a:t>The official languages are English, French and Russian, but ISO documents are published only in French and English.</a:t>
            </a:r>
          </a:p>
          <a:p>
            <a:pPr lvl="1"/>
            <a:r>
              <a:rPr lang="en-US" dirty="0"/>
              <a:t>ISO develops international standards, technical reports and other documents.</a:t>
            </a:r>
          </a:p>
          <a:p>
            <a:pPr lvl="1"/>
            <a:r>
              <a:rPr lang="en-US" dirty="0"/>
              <a:t>Participation in the ISO process is important as it may help to maintain or increase foreign market access.</a:t>
            </a:r>
          </a:p>
        </p:txBody>
      </p:sp>
    </p:spTree>
    <p:extLst>
      <p:ext uri="{BB962C8B-B14F-4D97-AF65-F5344CB8AC3E}">
        <p14:creationId xmlns:p14="http://schemas.microsoft.com/office/powerpoint/2010/main" val="3320366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F11A6D1-AA77-465C-9135-57160535A27F}" type="slidenum">
              <a:rPr lang="en-US"/>
              <a:pPr/>
              <a:t>7</a:t>
            </a:fld>
            <a:endParaRPr lang="en-US"/>
          </a:p>
        </p:txBody>
      </p:sp>
      <p:sp>
        <p:nvSpPr>
          <p:cNvPr id="59394" name="Rectangle 2"/>
          <p:cNvSpPr>
            <a:spLocks noGrp="1" noRot="1" noChangeAspect="1" noChangeArrowheads="1" noTextEdit="1"/>
          </p:cNvSpPr>
          <p:nvPr>
            <p:ph type="sldImg"/>
          </p:nvPr>
        </p:nvSpPr>
        <p:spPr>
          <a:xfrm>
            <a:off x="1312863" y="455613"/>
            <a:ext cx="4375150" cy="3281362"/>
          </a:xfrm>
          <a:ln/>
        </p:spPr>
      </p:sp>
      <p:sp>
        <p:nvSpPr>
          <p:cNvPr id="59395" name="Rectangle 3"/>
          <p:cNvSpPr>
            <a:spLocks noGrp="1" noChangeArrowheads="1"/>
          </p:cNvSpPr>
          <p:nvPr>
            <p:ph type="body" idx="1"/>
          </p:nvPr>
        </p:nvSpPr>
        <p:spPr>
          <a:xfrm>
            <a:off x="458788" y="4067175"/>
            <a:ext cx="5942012" cy="4752975"/>
          </a:xfrm>
          <a:ln/>
        </p:spPr>
        <p:txBody>
          <a:bodyPr/>
          <a:lstStyle/>
          <a:p>
            <a:pPr marL="0" marR="0" lvl="1" indent="0" algn="l" defTabSz="914400" rtl="0" eaLnBrk="1" fontAlgn="base" latinLnBrk="0" hangingPunct="1">
              <a:lnSpc>
                <a:spcPct val="100000"/>
              </a:lnSpc>
              <a:spcBef>
                <a:spcPct val="50000"/>
              </a:spcBef>
              <a:spcAft>
                <a:spcPct val="0"/>
              </a:spcAft>
              <a:buClrTx/>
              <a:buSzTx/>
              <a:buFontTx/>
              <a:buNone/>
              <a:tabLst/>
              <a:defRPr/>
            </a:pPr>
            <a:r>
              <a:rPr lang="en-US" dirty="0" smtClean="0"/>
              <a:t>The </a:t>
            </a:r>
            <a:r>
              <a:rPr lang="en-US" dirty="0"/>
              <a:t>technical work of ISO is carried out by the Technical Management Board </a:t>
            </a:r>
            <a:r>
              <a:rPr lang="en-US" dirty="0" smtClean="0"/>
              <a:t>which manages ISO’s technical activities and sets policy regarding these activities. There are various </a:t>
            </a:r>
            <a:r>
              <a:rPr lang="en-US" dirty="0"/>
              <a:t>Technical Committees that report to it</a:t>
            </a:r>
            <a:r>
              <a:rPr lang="en-US" dirty="0" smtClean="0"/>
              <a:t>. </a:t>
            </a:r>
            <a:endParaRPr lang="en-US" dirty="0"/>
          </a:p>
          <a:p>
            <a:pPr marL="0" indent="0">
              <a:lnSpc>
                <a:spcPct val="90000"/>
              </a:lnSpc>
              <a:buFont typeface="Arial" panose="020B0604020202020204" pitchFamily="34" charset="0"/>
              <a:buNone/>
            </a:pPr>
            <a:endParaRPr lang="en-US" dirty="0" smtClean="0"/>
          </a:p>
          <a:p>
            <a:pPr marL="0" indent="0">
              <a:lnSpc>
                <a:spcPct val="90000"/>
              </a:lnSpc>
              <a:buFont typeface="Arial" panose="020B0604020202020204" pitchFamily="34" charset="0"/>
              <a:buNone/>
            </a:pPr>
            <a:r>
              <a:rPr lang="en-US" dirty="0" smtClean="0"/>
              <a:t>This chart shows the various groups involved and their reporting structure.</a:t>
            </a:r>
            <a:endParaRPr lang="en-US" dirty="0"/>
          </a:p>
          <a:p>
            <a:pPr>
              <a:spcBef>
                <a:spcPct val="50000"/>
              </a:spcBef>
            </a:pPr>
            <a:r>
              <a:rPr lang="en-US" dirty="0" smtClean="0"/>
              <a:t>Let’s </a:t>
            </a:r>
            <a:r>
              <a:rPr lang="en-US" dirty="0"/>
              <a:t>take a closer look at each one of these.</a:t>
            </a:r>
          </a:p>
          <a:p>
            <a:pPr>
              <a:spcBef>
                <a:spcPct val="50000"/>
              </a:spcBef>
            </a:pPr>
            <a:endParaRPr lang="en-US" dirty="0"/>
          </a:p>
        </p:txBody>
      </p:sp>
    </p:spTree>
    <p:extLst>
      <p:ext uri="{BB962C8B-B14F-4D97-AF65-F5344CB8AC3E}">
        <p14:creationId xmlns:p14="http://schemas.microsoft.com/office/powerpoint/2010/main" val="3787445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FEB9FD3-08A8-48B1-8286-1DF2FC7D2236}" type="slidenum">
              <a:rPr lang="en-US"/>
              <a:pPr/>
              <a:t>8</a:t>
            </a:fld>
            <a:endParaRPr lang="en-US"/>
          </a:p>
        </p:txBody>
      </p:sp>
      <p:sp>
        <p:nvSpPr>
          <p:cNvPr id="63490" name="Rectangle 2"/>
          <p:cNvSpPr>
            <a:spLocks noGrp="1" noRot="1" noChangeAspect="1" noChangeArrowheads="1" noTextEdit="1"/>
          </p:cNvSpPr>
          <p:nvPr>
            <p:ph type="sldImg"/>
          </p:nvPr>
        </p:nvSpPr>
        <p:spPr>
          <a:xfrm>
            <a:off x="1312863" y="455613"/>
            <a:ext cx="4375150" cy="3281362"/>
          </a:xfrm>
          <a:ln/>
        </p:spPr>
      </p:sp>
      <p:sp>
        <p:nvSpPr>
          <p:cNvPr id="63491" name="Rectangle 3"/>
          <p:cNvSpPr>
            <a:spLocks noGrp="1" noChangeArrowheads="1"/>
          </p:cNvSpPr>
          <p:nvPr>
            <p:ph type="body" idx="1"/>
          </p:nvPr>
        </p:nvSpPr>
        <p:spPr>
          <a:xfrm>
            <a:off x="458788" y="4067175"/>
            <a:ext cx="5942012" cy="4752975"/>
          </a:xfrm>
          <a:ln/>
        </p:spPr>
        <p:txBody>
          <a:bodyPr/>
          <a:lstStyle/>
          <a:p>
            <a:pPr marL="114300" lvl="1" indent="0">
              <a:buNone/>
            </a:pPr>
            <a:r>
              <a:rPr lang="en-US" dirty="0" smtClean="0"/>
              <a:t>A </a:t>
            </a:r>
            <a:r>
              <a:rPr lang="en-US" dirty="0"/>
              <a:t>Technical Committee is responsible for a particular technical area, such as Pipe Fittings.</a:t>
            </a:r>
            <a:br>
              <a:rPr lang="en-US" dirty="0"/>
            </a:br>
            <a:r>
              <a:rPr lang="en-US" dirty="0"/>
              <a:t>Technical Committees and their scopes are established by the TMB.</a:t>
            </a:r>
          </a:p>
          <a:p>
            <a:pPr lvl="1"/>
            <a:r>
              <a:rPr lang="en-US" dirty="0"/>
              <a:t>All countries may participate in a Technical Committee, but ISO provides three categories of membership to allow different degrees of participation. A country may select the category that best suits its needs and may select different categories of participation for different committees. The membership categories are: Participating, Observer and Liaison.</a:t>
            </a:r>
          </a:p>
          <a:p>
            <a:pPr lvl="2">
              <a:buFontTx/>
              <a:buChar char="–"/>
            </a:pPr>
            <a:r>
              <a:rPr lang="en-US" dirty="0"/>
              <a:t>A Participating (P) member is obliged to vote on draft International Standards and, </a:t>
            </a:r>
            <a:r>
              <a:rPr lang="en-US" dirty="0" smtClean="0"/>
              <a:t>whenever possible</a:t>
            </a:r>
            <a:r>
              <a:rPr lang="en-US" dirty="0"/>
              <a:t>, to participate in meetings. If a P-member consistently misses votes, it may be asked to change its category of participation to O-member.</a:t>
            </a:r>
          </a:p>
          <a:p>
            <a:pPr lvl="2">
              <a:buFontTx/>
              <a:buChar char="–"/>
            </a:pPr>
            <a:r>
              <a:rPr lang="en-US" dirty="0"/>
              <a:t>An Observer (O) member attends meetings and receives and comments on drafts. An O member also has the right to </a:t>
            </a:r>
            <a:r>
              <a:rPr lang="en-US" dirty="0" smtClean="0"/>
              <a:t>vote on certain ballots, </a:t>
            </a:r>
            <a:r>
              <a:rPr lang="en-US" dirty="0"/>
              <a:t>but no obligation to do so. O-member votes do not carry the same weight as P-member votes when evaluating criteria for approval of a proposed standard.</a:t>
            </a:r>
          </a:p>
          <a:p>
            <a:pPr lvl="2">
              <a:buFontTx/>
              <a:buChar char="–"/>
            </a:pPr>
            <a:r>
              <a:rPr lang="en-US" dirty="0" smtClean="0"/>
              <a:t>Liaisons are formed between TC’s or SC’s. Liaison representatives may attend meeting and receive documents, but do not vote. </a:t>
            </a:r>
          </a:p>
          <a:p>
            <a:pPr lvl="1"/>
            <a:r>
              <a:rPr lang="en-US" dirty="0" smtClean="0"/>
              <a:t>The </a:t>
            </a:r>
            <a:r>
              <a:rPr lang="en-US" dirty="0"/>
              <a:t>TMB </a:t>
            </a:r>
            <a:r>
              <a:rPr lang="en-US" dirty="0" smtClean="0"/>
              <a:t>allocates the Secretariat role for the committee to a national body. Chairs of Technical Committees are nominated by the secretariat and are approved by the TMB.</a:t>
            </a:r>
            <a:endParaRPr lang="en-US" dirty="0"/>
          </a:p>
          <a:p>
            <a:pPr lvl="1"/>
            <a:r>
              <a:rPr lang="en-US" dirty="0"/>
              <a:t>ISO has more than </a:t>
            </a:r>
            <a:r>
              <a:rPr lang="en-US" dirty="0" smtClean="0"/>
              <a:t>250 </a:t>
            </a:r>
            <a:r>
              <a:rPr lang="en-US" dirty="0"/>
              <a:t>Technical Committees.</a:t>
            </a:r>
          </a:p>
          <a:p>
            <a:endParaRPr lang="en-US" dirty="0"/>
          </a:p>
          <a:p>
            <a:endParaRPr lang="en-US" b="1" dirty="0"/>
          </a:p>
          <a:p>
            <a:endParaRPr lang="en-US" dirty="0"/>
          </a:p>
        </p:txBody>
      </p:sp>
    </p:spTree>
    <p:extLst>
      <p:ext uri="{BB962C8B-B14F-4D97-AF65-F5344CB8AC3E}">
        <p14:creationId xmlns:p14="http://schemas.microsoft.com/office/powerpoint/2010/main" val="14923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lvl1pPr>
              <a:defRPr/>
            </a:lvl1pPr>
          </a:lstStyle>
          <a:p>
            <a:fld id="{02C67E0A-67D9-4E77-B97A-06FEE64B0E45}"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5809790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C&amp;S Training Module B8a US TAG to ISO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9111945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C&amp;S Training Module B8a US TAG to ISO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53908337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C&amp;S Training Module B8a US TAG to ISO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298877091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13163994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420595776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62170518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0530899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11165805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40678762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997389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lvl1pPr>
              <a:defRPr/>
            </a:lvl1pPr>
          </a:lstStyle>
          <a:p>
            <a:fld id="{B25DDA72-34E1-45F5-A193-EF59D9D351C4}"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9084511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C&amp;S Training Module B8a US TAG to ISO Standards Development</a:t>
            </a:r>
            <a:endParaRPr lang="en-US"/>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05861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73397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02C67E0A-67D9-4E77-B97A-06FEE64B0E45}" type="slidenum">
              <a:rPr lang="en-US" smtClean="0"/>
              <a:pPr/>
              <a:t>‹#›</a:t>
            </a:fld>
            <a:endParaRPr lang="en-US"/>
          </a:p>
        </p:txBody>
      </p:sp>
    </p:spTree>
    <p:extLst>
      <p:ext uri="{BB962C8B-B14F-4D97-AF65-F5344CB8AC3E}">
        <p14:creationId xmlns:p14="http://schemas.microsoft.com/office/powerpoint/2010/main" val="264226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C&amp;S Training Module B8a US TAG to ISO Standards Development</a:t>
            </a:r>
            <a:endParaRPr lang="en-US"/>
          </a:p>
        </p:txBody>
      </p:sp>
      <p:sp>
        <p:nvSpPr>
          <p:cNvPr id="6" name="Slide Number Placeholder 5"/>
          <p:cNvSpPr>
            <a:spLocks noGrp="1"/>
          </p:cNvSpPr>
          <p:nvPr>
            <p:ph type="sldNum" sz="quarter" idx="11"/>
          </p:nvPr>
        </p:nvSpPr>
        <p:spPr/>
        <p:txBody>
          <a:bodyPr/>
          <a:lstStyle>
            <a:lvl1pPr>
              <a:defRPr/>
            </a:lvl1pPr>
          </a:lstStyle>
          <a:p>
            <a:fld id="{FA783786-477C-4084-B91B-3858D3FB37A4}" type="slidenum">
              <a:rPr lang="en-US" smtClean="0"/>
              <a:pPr/>
              <a:t>‹#›</a:t>
            </a:fld>
            <a:endParaRPr lang="en-US"/>
          </a:p>
        </p:txBody>
      </p:sp>
    </p:spTree>
    <p:extLst>
      <p:ext uri="{BB962C8B-B14F-4D97-AF65-F5344CB8AC3E}">
        <p14:creationId xmlns:p14="http://schemas.microsoft.com/office/powerpoint/2010/main" val="26605876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C&amp;S Training Module B8a US TAG to ISO Standards Development</a:t>
            </a:r>
            <a:endParaRPr lang="en-US"/>
          </a:p>
        </p:txBody>
      </p:sp>
      <p:sp>
        <p:nvSpPr>
          <p:cNvPr id="8" name="Slide Number Placeholder 7"/>
          <p:cNvSpPr>
            <a:spLocks noGrp="1"/>
          </p:cNvSpPr>
          <p:nvPr>
            <p:ph type="sldNum" sz="quarter" idx="11"/>
          </p:nvPr>
        </p:nvSpPr>
        <p:spPr/>
        <p:txBody>
          <a:bodyPr/>
          <a:lstStyle>
            <a:lvl1pPr>
              <a:defRPr/>
            </a:lvl1pPr>
          </a:lstStyle>
          <a:p>
            <a:fld id="{85B6D6B4-06E3-41D5-867A-BDA64D8ECBFA}" type="slidenum">
              <a:rPr lang="en-US" smtClean="0"/>
              <a:pPr/>
              <a:t>‹#›</a:t>
            </a:fld>
            <a:endParaRPr lang="en-US"/>
          </a:p>
        </p:txBody>
      </p:sp>
    </p:spTree>
    <p:extLst>
      <p:ext uri="{BB962C8B-B14F-4D97-AF65-F5344CB8AC3E}">
        <p14:creationId xmlns:p14="http://schemas.microsoft.com/office/powerpoint/2010/main" val="798343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lvl1pPr>
              <a:defRPr/>
            </a:lvl1pPr>
          </a:lstStyle>
          <a:p>
            <a:fld id="{5AFD1872-61E6-4AEA-818F-91EEF72AE677}" type="slidenum">
              <a:rPr lang="en-US" smtClean="0"/>
              <a:pPr/>
              <a:t>‹#›</a:t>
            </a:fld>
            <a:endParaRPr lang="en-US"/>
          </a:p>
        </p:txBody>
      </p:sp>
    </p:spTree>
    <p:extLst>
      <p:ext uri="{BB962C8B-B14F-4D97-AF65-F5344CB8AC3E}">
        <p14:creationId xmlns:p14="http://schemas.microsoft.com/office/powerpoint/2010/main" val="20546592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C&amp;S Training Module B8a US TAG to ISO Standards Development</a:t>
            </a:r>
            <a:endParaRPr lang="en-US"/>
          </a:p>
        </p:txBody>
      </p:sp>
      <p:sp>
        <p:nvSpPr>
          <p:cNvPr id="6" name="Slide Number Placeholder 5"/>
          <p:cNvSpPr>
            <a:spLocks noGrp="1"/>
          </p:cNvSpPr>
          <p:nvPr>
            <p:ph type="sldNum" sz="quarter" idx="11"/>
          </p:nvPr>
        </p:nvSpPr>
        <p:spPr/>
        <p:txBody>
          <a:bodyPr/>
          <a:lstStyle>
            <a:lvl1pPr>
              <a:defRPr/>
            </a:lvl1pPr>
          </a:lstStyle>
          <a:p>
            <a:fld id="{2606D77A-0BE1-4560-BD34-C6B9CA952A62}" type="slidenum">
              <a:rPr lang="en-US" smtClean="0"/>
              <a:pPr/>
              <a:t>‹#›</a:t>
            </a:fld>
            <a:endParaRPr lang="en-US"/>
          </a:p>
        </p:txBody>
      </p:sp>
    </p:spTree>
    <p:extLst>
      <p:ext uri="{BB962C8B-B14F-4D97-AF65-F5344CB8AC3E}">
        <p14:creationId xmlns:p14="http://schemas.microsoft.com/office/powerpoint/2010/main" val="340426378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ASME C&amp;S Training Module B8a US TAG to ISO Standards Development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190907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C&amp;S Training Module B8a US TAG to ISO Standards Development</a:t>
            </a:r>
            <a:endParaRPr lang="en-US"/>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02C67E0A-67D9-4E77-B97A-06FEE64B0E45}" type="slidenum">
              <a:rPr lang="en-US" smtClean="0"/>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328919" y="6574908"/>
            <a:ext cx="955070" cy="184666"/>
          </a:xfrm>
          <a:prstGeom prst="rect">
            <a:avLst/>
          </a:prstGeom>
          <a:noFill/>
        </p:spPr>
        <p:txBody>
          <a:bodyPr wrap="none" lIns="0" tIns="0" rIns="0" bIns="0" rtlCol="0">
            <a:spAutoFit/>
          </a:bodyPr>
          <a:lstStyle/>
          <a:p>
            <a:r>
              <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rPr>
              <a:t>© ASME </a:t>
            </a:r>
            <a:r>
              <a:rPr lang="en-US" sz="1200" dirty="0" smtClean="0">
                <a:solidFill>
                  <a:srgbClr val="003399"/>
                </a:solidFill>
                <a:latin typeface="Tahoma" panose="020B0604030504040204" pitchFamily="34" charset="0"/>
                <a:ea typeface="Tahoma" panose="020B0604030504040204" pitchFamily="34" charset="0"/>
                <a:cs typeface="Tahoma" panose="020B0604030504040204" pitchFamily="34" charset="0"/>
              </a:rPr>
              <a:t>2016</a:t>
            </a:r>
            <a:endParaRPr lang="en-US" sz="1200" dirty="0">
              <a:solidFill>
                <a:srgbClr val="00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76280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83" r:id="rId9"/>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C&amp;S Training Module B8a US TAG to ISO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200" dirty="0" smtClean="0">
                <a:solidFill>
                  <a:srgbClr val="003399"/>
                </a:solidFill>
                <a:latin typeface="+mn-lt"/>
                <a:sym typeface="Symbol" pitchFamily="18" charset="2"/>
              </a:rPr>
              <a:t></a:t>
            </a:r>
            <a:r>
              <a:rPr lang="en-US" sz="1200" dirty="0" smtClean="0">
                <a:solidFill>
                  <a:srgbClr val="003399"/>
                </a:solidFill>
                <a:latin typeface="+mn-lt"/>
              </a:rPr>
              <a:t>ASME </a:t>
            </a:r>
            <a:r>
              <a:rPr lang="en-US" sz="1200" dirty="0" smtClean="0">
                <a:solidFill>
                  <a:srgbClr val="003399"/>
                </a:solidFill>
                <a:latin typeface="+mn-lt"/>
                <a:sym typeface="Symbol" pitchFamily="18" charset="2"/>
              </a:rPr>
              <a:t>2013</a:t>
            </a:r>
            <a:endParaRPr lang="en-US" sz="1200" dirty="0" smtClean="0">
              <a:solidFill>
                <a:srgbClr val="003399"/>
              </a:solidFill>
              <a:latin typeface="+mn-lt"/>
            </a:endParaRPr>
          </a:p>
        </p:txBody>
      </p:sp>
    </p:spTree>
    <p:extLst>
      <p:ext uri="{BB962C8B-B14F-4D97-AF65-F5344CB8AC3E}">
        <p14:creationId xmlns:p14="http://schemas.microsoft.com/office/powerpoint/2010/main" val="324173159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cstools.asme.org/csconnect/CommitteePages.cfm?Committee=L01000000&amp;Action=7609"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www.iso.org/iso/home/standards_development/resources-for-technical-work.htm" TargetMode="External"/><Relationship Id="rId4" Type="http://schemas.openxmlformats.org/officeDocument/2006/relationships/hyperlink" Target="http://www.iso.org/iso/home/standards_development/resources-for-technical-work/support-for-developing-standards.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850900" y="4000500"/>
            <a:ext cx="7442200" cy="1409700"/>
          </a:xfrm>
        </p:spPr>
        <p:txBody>
          <a:bodyPr/>
          <a:lstStyle/>
          <a:p>
            <a:r>
              <a:rPr lang="en-US" sz="3200" dirty="0"/>
              <a:t>Module </a:t>
            </a:r>
            <a:r>
              <a:rPr lang="en-US" sz="3200" dirty="0" smtClean="0"/>
              <a:t>B </a:t>
            </a:r>
            <a:r>
              <a:rPr lang="en-US" sz="3200" dirty="0"/>
              <a:t>– </a:t>
            </a:r>
            <a:r>
              <a:rPr lang="en-US" sz="3200" dirty="0" smtClean="0"/>
              <a:t>Process</a:t>
            </a:r>
            <a:endParaRPr lang="en-US" sz="3200" dirty="0"/>
          </a:p>
          <a:p>
            <a:r>
              <a:rPr lang="en-US" sz="3200" dirty="0" smtClean="0"/>
              <a:t>B8a. US TAG to International Standards Organization (ISO) Standards Development</a:t>
            </a:r>
            <a:endParaRPr lang="en-US" sz="3200" dirty="0"/>
          </a:p>
        </p:txBody>
      </p:sp>
      <p:sp>
        <p:nvSpPr>
          <p:cNvPr id="6" name="Title 5"/>
          <p:cNvSpPr>
            <a:spLocks noGrp="1"/>
          </p:cNvSpPr>
          <p:nvPr>
            <p:ph type="title"/>
          </p:nvPr>
        </p:nvSpPr>
        <p:spPr>
          <a:xfrm>
            <a:off x="685800" y="2130425"/>
            <a:ext cx="7772400" cy="1870075"/>
          </a:xfrm>
        </p:spPr>
        <p:txBody>
          <a:bodyPr/>
          <a:lstStyle/>
          <a:p>
            <a:r>
              <a:rPr lang="en-US" b="1" dirty="0"/>
              <a:t>Standards and Certification </a:t>
            </a:r>
            <a:r>
              <a:rPr lang="en-US" b="1" dirty="0">
                <a:solidFill>
                  <a:schemeClr val="accent2"/>
                </a:solidFill>
              </a:rPr>
              <a:t>Training</a:t>
            </a:r>
            <a:r>
              <a:rPr lang="en-US" sz="2800" b="1" dirty="0"/>
              <a:t/>
            </a:r>
            <a:br>
              <a:rPr lang="en-US" sz="2800" b="1" dirty="0"/>
            </a:br>
            <a:endParaRPr lang="en-US" sz="2800"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4143783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57200" y="1295400"/>
            <a:ext cx="8229600" cy="4800600"/>
          </a:xfrm>
        </p:spPr>
        <p:txBody>
          <a:bodyPr/>
          <a:lstStyle/>
          <a:p>
            <a:r>
              <a:rPr lang="en-US" dirty="0"/>
              <a:t>Responsibilities</a:t>
            </a:r>
          </a:p>
          <a:p>
            <a:pPr lvl="1"/>
            <a:r>
              <a:rPr lang="en-US" dirty="0"/>
              <a:t>Provides administrative and technical support to the committee in accordance with ISO Directives</a:t>
            </a:r>
          </a:p>
          <a:p>
            <a:pPr lvl="2"/>
            <a:r>
              <a:rPr lang="en-US" dirty="0"/>
              <a:t>Examples: meeting arrangements, agendas, </a:t>
            </a:r>
            <a:r>
              <a:rPr lang="en-US" dirty="0" smtClean="0"/>
              <a:t>ballots </a:t>
            </a:r>
            <a:endParaRPr lang="en-US" dirty="0"/>
          </a:p>
          <a:p>
            <a:pPr lvl="1"/>
            <a:r>
              <a:rPr lang="en-US" dirty="0"/>
              <a:t>Works closely with ISO Central Secretariat</a:t>
            </a:r>
          </a:p>
          <a:p>
            <a:pPr lvl="1"/>
            <a:r>
              <a:rPr lang="en-US" dirty="0"/>
              <a:t>Must remain strictly neutral in its </a:t>
            </a:r>
            <a:r>
              <a:rPr lang="en-US" dirty="0" smtClean="0"/>
              <a:t>dealings</a:t>
            </a:r>
          </a:p>
          <a:p>
            <a:endParaRPr lang="en-US" dirty="0"/>
          </a:p>
          <a:p>
            <a:r>
              <a:rPr lang="en-US" dirty="0" smtClean="0"/>
              <a:t>ASME provides the Secretary for two ISO subcommittee.</a:t>
            </a:r>
            <a:r>
              <a:rPr lang="en-US" dirty="0"/>
              <a:t/>
            </a:r>
            <a:br>
              <a:rPr lang="en-US" dirty="0"/>
            </a:br>
            <a:endParaRPr lang="en-US" dirty="0"/>
          </a:p>
          <a:p>
            <a:pPr>
              <a:buFontTx/>
              <a:buNone/>
            </a:pPr>
            <a:r>
              <a:rPr lang="en-US" dirty="0">
                <a:solidFill>
                  <a:schemeClr val="bg1"/>
                </a:solidFill>
              </a:rPr>
              <a:t>     NOTE: ASME is Secretariat for TC 5/SC 10 on Flanges; and TC 96/SC 6 on Mobile Cranes</a:t>
            </a:r>
          </a:p>
          <a:p>
            <a:pPr lvl="1">
              <a:buFontTx/>
              <a:buNone/>
            </a:pPr>
            <a:endParaRPr lang="en-US" sz="2000"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22E717B4-BD44-4FC7-9B55-EDD086BDF62D}" type="slidenum">
              <a:rPr lang="en-US"/>
              <a:pPr/>
              <a:t>9</a:t>
            </a:fld>
            <a:endParaRPr lang="en-US"/>
          </a:p>
        </p:txBody>
      </p:sp>
      <p:sp>
        <p:nvSpPr>
          <p:cNvPr id="64514" name="Rectangle 2"/>
          <p:cNvSpPr>
            <a:spLocks noGrp="1" noChangeArrowheads="1"/>
          </p:cNvSpPr>
          <p:nvPr>
            <p:ph type="title"/>
          </p:nvPr>
        </p:nvSpPr>
        <p:spPr>
          <a:xfrm>
            <a:off x="304800" y="381000"/>
            <a:ext cx="8458200" cy="762000"/>
          </a:xfrm>
        </p:spPr>
        <p:txBody>
          <a:bodyPr/>
          <a:lstStyle/>
          <a:p>
            <a:r>
              <a:rPr lang="en-US"/>
              <a:t>THE TC SECRETARIAT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3886200" y="1295400"/>
            <a:ext cx="5029200" cy="5105400"/>
          </a:xfrm>
        </p:spPr>
        <p:txBody>
          <a:bodyPr/>
          <a:lstStyle/>
          <a:p>
            <a:r>
              <a:rPr lang="en-US" dirty="0"/>
              <a:t>Subcommittee</a:t>
            </a:r>
          </a:p>
          <a:p>
            <a:pPr lvl="1"/>
            <a:r>
              <a:rPr lang="en-US" dirty="0"/>
              <a:t>Responsible for a specific aspect of a TC’s responsibility</a:t>
            </a:r>
          </a:p>
          <a:p>
            <a:pPr lvl="1"/>
            <a:r>
              <a:rPr lang="en-US" dirty="0"/>
              <a:t>P and O members </a:t>
            </a:r>
            <a:endParaRPr lang="en-US" dirty="0" smtClean="0"/>
          </a:p>
          <a:p>
            <a:pPr lvl="1"/>
            <a:r>
              <a:rPr lang="en-US" dirty="0" smtClean="0"/>
              <a:t>Liaisons with other TC or SCs</a:t>
            </a:r>
          </a:p>
          <a:p>
            <a:pPr lvl="1"/>
            <a:r>
              <a:rPr lang="en-US" dirty="0" smtClean="0"/>
              <a:t>Parent </a:t>
            </a:r>
            <a:r>
              <a:rPr lang="en-US" dirty="0"/>
              <a:t>TC appoints Secretariat</a:t>
            </a:r>
          </a:p>
          <a:p>
            <a:pPr>
              <a:buFontTx/>
              <a:buNone/>
            </a:pPr>
            <a:r>
              <a:rPr lang="en-US" dirty="0"/>
              <a:t> </a:t>
            </a:r>
          </a:p>
          <a:p>
            <a:pPr lvl="1">
              <a:buFontTx/>
              <a:buNone/>
            </a:pPr>
            <a:r>
              <a:rPr lang="en-US" dirty="0"/>
              <a:t> *NOTE: A country’s</a:t>
            </a:r>
          </a:p>
          <a:p>
            <a:pPr lvl="1">
              <a:buFontTx/>
              <a:buNone/>
            </a:pPr>
            <a:r>
              <a:rPr lang="en-US" dirty="0"/>
              <a:t>  Subcommittee membership</a:t>
            </a:r>
          </a:p>
          <a:p>
            <a:pPr lvl="1">
              <a:buFontTx/>
              <a:buNone/>
            </a:pPr>
            <a:r>
              <a:rPr lang="en-US" dirty="0"/>
              <a:t>  category may differ from its</a:t>
            </a:r>
          </a:p>
          <a:p>
            <a:pPr lvl="1">
              <a:buFontTx/>
              <a:buNone/>
            </a:pPr>
            <a:r>
              <a:rPr lang="en-US" dirty="0"/>
              <a:t>  TC category.</a:t>
            </a:r>
          </a:p>
        </p:txBody>
      </p:sp>
      <p:sp>
        <p:nvSpPr>
          <p:cNvPr id="16"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7" name="Slide Number Placeholder 4"/>
          <p:cNvSpPr>
            <a:spLocks noGrp="1"/>
          </p:cNvSpPr>
          <p:nvPr>
            <p:ph type="sldNum" sz="quarter" idx="11"/>
          </p:nvPr>
        </p:nvSpPr>
        <p:spPr/>
        <p:txBody>
          <a:bodyPr/>
          <a:lstStyle/>
          <a:p>
            <a:fld id="{73E1F4AB-EA1A-4104-AD88-090482629285}" type="slidenum">
              <a:rPr lang="en-US"/>
              <a:pPr/>
              <a:t>10</a:t>
            </a:fld>
            <a:endParaRPr lang="en-US"/>
          </a:p>
        </p:txBody>
      </p:sp>
      <p:sp>
        <p:nvSpPr>
          <p:cNvPr id="66562" name="Rectangle 2"/>
          <p:cNvSpPr>
            <a:spLocks noGrp="1" noChangeArrowheads="1"/>
          </p:cNvSpPr>
          <p:nvPr>
            <p:ph type="title"/>
          </p:nvPr>
        </p:nvSpPr>
        <p:spPr/>
        <p:txBody>
          <a:bodyPr/>
          <a:lstStyle/>
          <a:p>
            <a:r>
              <a:rPr lang="en-US"/>
              <a:t>ISO ORGANIZATION</a:t>
            </a:r>
          </a:p>
        </p:txBody>
      </p:sp>
      <p:sp>
        <p:nvSpPr>
          <p:cNvPr id="66566" name="Line 6"/>
          <p:cNvSpPr>
            <a:spLocks noChangeShapeType="1"/>
          </p:cNvSpPr>
          <p:nvPr/>
        </p:nvSpPr>
        <p:spPr bwMode="auto">
          <a:xfrm>
            <a:off x="2090738" y="2932113"/>
            <a:ext cx="0" cy="2921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7" name="Line 7"/>
          <p:cNvSpPr>
            <a:spLocks noChangeShapeType="1"/>
          </p:cNvSpPr>
          <p:nvPr/>
        </p:nvSpPr>
        <p:spPr bwMode="auto">
          <a:xfrm>
            <a:off x="2090738" y="2346325"/>
            <a:ext cx="0" cy="341313"/>
          </a:xfrm>
          <a:prstGeom prst="line">
            <a:avLst/>
          </a:prstGeom>
          <a:noFill/>
          <a:ln w="952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8" name="Line 8"/>
          <p:cNvSpPr>
            <a:spLocks noChangeShapeType="1"/>
          </p:cNvSpPr>
          <p:nvPr/>
        </p:nvSpPr>
        <p:spPr bwMode="auto">
          <a:xfrm>
            <a:off x="2090738" y="1712913"/>
            <a:ext cx="0" cy="341312"/>
          </a:xfrm>
          <a:prstGeom prst="line">
            <a:avLst/>
          </a:prstGeom>
          <a:noFill/>
          <a:ln w="952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9" name="Rectangle 9"/>
          <p:cNvSpPr>
            <a:spLocks noChangeArrowheads="1"/>
          </p:cNvSpPr>
          <p:nvPr/>
        </p:nvSpPr>
        <p:spPr bwMode="auto">
          <a:xfrm>
            <a:off x="533400" y="1371600"/>
            <a:ext cx="3125788" cy="438150"/>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Technical Management Board</a:t>
            </a:r>
          </a:p>
        </p:txBody>
      </p:sp>
      <p:sp>
        <p:nvSpPr>
          <p:cNvPr id="66570" name="Rectangle 10"/>
          <p:cNvSpPr>
            <a:spLocks noChangeArrowheads="1"/>
          </p:cNvSpPr>
          <p:nvPr/>
        </p:nvSpPr>
        <p:spPr bwMode="auto">
          <a:xfrm>
            <a:off x="950913" y="2054225"/>
            <a:ext cx="2271712" cy="439738"/>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Technical Committee </a:t>
            </a:r>
          </a:p>
        </p:txBody>
      </p:sp>
      <p:sp>
        <p:nvSpPr>
          <p:cNvPr id="66571" name="Rectangle 11"/>
          <p:cNvSpPr>
            <a:spLocks noChangeArrowheads="1"/>
          </p:cNvSpPr>
          <p:nvPr/>
        </p:nvSpPr>
        <p:spPr bwMode="auto">
          <a:xfrm>
            <a:off x="1262063" y="2687638"/>
            <a:ext cx="1657350" cy="390525"/>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rgbClr val="FFFF00"/>
                </a:solidFill>
                <a:latin typeface="Arial" panose="020B0604020202020204" pitchFamily="34" charset="0"/>
              </a:rPr>
              <a:t>Subcommittee</a:t>
            </a:r>
          </a:p>
        </p:txBody>
      </p:sp>
      <p:sp>
        <p:nvSpPr>
          <p:cNvPr id="66572" name="Rectangle 12"/>
          <p:cNvSpPr>
            <a:spLocks noChangeArrowheads="1"/>
          </p:cNvSpPr>
          <p:nvPr/>
        </p:nvSpPr>
        <p:spPr bwMode="auto">
          <a:xfrm>
            <a:off x="534988" y="3419475"/>
            <a:ext cx="1455737"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Working Group</a:t>
            </a:r>
          </a:p>
        </p:txBody>
      </p:sp>
      <p:sp>
        <p:nvSpPr>
          <p:cNvPr id="66573" name="Rectangle 13"/>
          <p:cNvSpPr>
            <a:spLocks noChangeArrowheads="1"/>
          </p:cNvSpPr>
          <p:nvPr/>
        </p:nvSpPr>
        <p:spPr bwMode="auto">
          <a:xfrm>
            <a:off x="2190750" y="3419475"/>
            <a:ext cx="1457325"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Ad Hoc Group</a:t>
            </a:r>
          </a:p>
        </p:txBody>
      </p:sp>
      <p:sp>
        <p:nvSpPr>
          <p:cNvPr id="66574" name="Line 14"/>
          <p:cNvSpPr>
            <a:spLocks noChangeShapeType="1"/>
          </p:cNvSpPr>
          <p:nvPr/>
        </p:nvSpPr>
        <p:spPr bwMode="auto">
          <a:xfrm>
            <a:off x="2889250" y="3224213"/>
            <a:ext cx="0" cy="195262"/>
          </a:xfrm>
          <a:prstGeom prst="line">
            <a:avLst/>
          </a:prstGeom>
          <a:noFill/>
          <a:ln w="952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5" name="Line 15"/>
          <p:cNvSpPr>
            <a:spLocks noChangeShapeType="1"/>
          </p:cNvSpPr>
          <p:nvPr/>
        </p:nvSpPr>
        <p:spPr bwMode="auto">
          <a:xfrm>
            <a:off x="1274763" y="3224213"/>
            <a:ext cx="0" cy="195262"/>
          </a:xfrm>
          <a:prstGeom prst="line">
            <a:avLst/>
          </a:prstGeom>
          <a:noFill/>
          <a:ln w="952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6" name="Line 16"/>
          <p:cNvSpPr>
            <a:spLocks noChangeShapeType="1"/>
          </p:cNvSpPr>
          <p:nvPr/>
        </p:nvSpPr>
        <p:spPr bwMode="auto">
          <a:xfrm>
            <a:off x="1276350" y="3224213"/>
            <a:ext cx="1617663"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3886200" y="1295400"/>
            <a:ext cx="4724400" cy="4800600"/>
          </a:xfrm>
        </p:spPr>
        <p:txBody>
          <a:bodyPr/>
          <a:lstStyle/>
          <a:p>
            <a:r>
              <a:rPr lang="en-US"/>
              <a:t>Working Group/Ad Hoc Group</a:t>
            </a:r>
          </a:p>
          <a:p>
            <a:pPr lvl="1"/>
            <a:r>
              <a:rPr lang="en-US"/>
              <a:t>Formed for single project</a:t>
            </a:r>
          </a:p>
          <a:p>
            <a:pPr lvl="1"/>
            <a:r>
              <a:rPr lang="en-US"/>
              <a:t>Collection of individually appointed experts</a:t>
            </a:r>
          </a:p>
        </p:txBody>
      </p:sp>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AA1F1CA4-A7DC-4981-8AAA-195508E2A2E9}" type="slidenum">
              <a:rPr lang="en-US"/>
              <a:pPr/>
              <a:t>11</a:t>
            </a:fld>
            <a:endParaRPr lang="en-US"/>
          </a:p>
        </p:txBody>
      </p:sp>
      <p:sp>
        <p:nvSpPr>
          <p:cNvPr id="68610" name="Rectangle 2"/>
          <p:cNvSpPr>
            <a:spLocks noGrp="1" noChangeArrowheads="1"/>
          </p:cNvSpPr>
          <p:nvPr>
            <p:ph type="title"/>
          </p:nvPr>
        </p:nvSpPr>
        <p:spPr/>
        <p:txBody>
          <a:bodyPr/>
          <a:lstStyle/>
          <a:p>
            <a:r>
              <a:rPr lang="en-US"/>
              <a:t>ISO ORGANIZATION</a:t>
            </a:r>
          </a:p>
        </p:txBody>
      </p:sp>
      <p:sp>
        <p:nvSpPr>
          <p:cNvPr id="68613" name="Line 5"/>
          <p:cNvSpPr>
            <a:spLocks noChangeShapeType="1"/>
          </p:cNvSpPr>
          <p:nvPr/>
        </p:nvSpPr>
        <p:spPr bwMode="auto">
          <a:xfrm>
            <a:off x="2090738" y="2932113"/>
            <a:ext cx="0" cy="292100"/>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4" name="Line 6"/>
          <p:cNvSpPr>
            <a:spLocks noChangeShapeType="1"/>
          </p:cNvSpPr>
          <p:nvPr/>
        </p:nvSpPr>
        <p:spPr bwMode="auto">
          <a:xfrm>
            <a:off x="2090738" y="2346325"/>
            <a:ext cx="0" cy="341313"/>
          </a:xfrm>
          <a:prstGeom prst="line">
            <a:avLst/>
          </a:prstGeom>
          <a:noFill/>
          <a:ln w="2857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5" name="Line 7"/>
          <p:cNvSpPr>
            <a:spLocks noChangeShapeType="1"/>
          </p:cNvSpPr>
          <p:nvPr/>
        </p:nvSpPr>
        <p:spPr bwMode="auto">
          <a:xfrm>
            <a:off x="2090738" y="1712913"/>
            <a:ext cx="0" cy="341312"/>
          </a:xfrm>
          <a:prstGeom prst="line">
            <a:avLst/>
          </a:prstGeom>
          <a:noFill/>
          <a:ln w="2857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6" name="Rectangle 8"/>
          <p:cNvSpPr>
            <a:spLocks noChangeArrowheads="1"/>
          </p:cNvSpPr>
          <p:nvPr/>
        </p:nvSpPr>
        <p:spPr bwMode="auto">
          <a:xfrm>
            <a:off x="533400" y="1371600"/>
            <a:ext cx="3125788" cy="438150"/>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Technical Management Board</a:t>
            </a:r>
          </a:p>
        </p:txBody>
      </p:sp>
      <p:sp>
        <p:nvSpPr>
          <p:cNvPr id="68617" name="Rectangle 9"/>
          <p:cNvSpPr>
            <a:spLocks noChangeArrowheads="1"/>
          </p:cNvSpPr>
          <p:nvPr/>
        </p:nvSpPr>
        <p:spPr bwMode="auto">
          <a:xfrm>
            <a:off x="950913" y="2054225"/>
            <a:ext cx="2271712" cy="439738"/>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Technical Committee </a:t>
            </a:r>
          </a:p>
        </p:txBody>
      </p:sp>
      <p:sp>
        <p:nvSpPr>
          <p:cNvPr id="68618" name="Rectangle 10"/>
          <p:cNvSpPr>
            <a:spLocks noChangeArrowheads="1"/>
          </p:cNvSpPr>
          <p:nvPr/>
        </p:nvSpPr>
        <p:spPr bwMode="auto">
          <a:xfrm>
            <a:off x="1262063" y="2687638"/>
            <a:ext cx="1657350"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Subcommittee</a:t>
            </a:r>
          </a:p>
        </p:txBody>
      </p:sp>
      <p:sp>
        <p:nvSpPr>
          <p:cNvPr id="68619" name="Rectangle 11"/>
          <p:cNvSpPr>
            <a:spLocks noChangeArrowheads="1"/>
          </p:cNvSpPr>
          <p:nvPr/>
        </p:nvSpPr>
        <p:spPr bwMode="auto">
          <a:xfrm>
            <a:off x="534988" y="3419475"/>
            <a:ext cx="1455737" cy="390525"/>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rgbClr val="FFFF00"/>
                </a:solidFill>
                <a:latin typeface="Arial" panose="020B0604020202020204" pitchFamily="34" charset="0"/>
              </a:rPr>
              <a:t>Working Group</a:t>
            </a:r>
          </a:p>
        </p:txBody>
      </p:sp>
      <p:sp>
        <p:nvSpPr>
          <p:cNvPr id="68620" name="Rectangle 12"/>
          <p:cNvSpPr>
            <a:spLocks noChangeArrowheads="1"/>
          </p:cNvSpPr>
          <p:nvPr/>
        </p:nvSpPr>
        <p:spPr bwMode="auto">
          <a:xfrm>
            <a:off x="2190750" y="3419475"/>
            <a:ext cx="1457325" cy="390525"/>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rgbClr val="FFFF00"/>
                </a:solidFill>
                <a:latin typeface="Arial" panose="020B0604020202020204" pitchFamily="34" charset="0"/>
              </a:rPr>
              <a:t>Ad Hoc Group</a:t>
            </a:r>
          </a:p>
        </p:txBody>
      </p:sp>
      <p:sp>
        <p:nvSpPr>
          <p:cNvPr id="68621" name="Line 13"/>
          <p:cNvSpPr>
            <a:spLocks noChangeShapeType="1"/>
          </p:cNvSpPr>
          <p:nvPr/>
        </p:nvSpPr>
        <p:spPr bwMode="auto">
          <a:xfrm>
            <a:off x="2889250" y="3224213"/>
            <a:ext cx="0" cy="195262"/>
          </a:xfrm>
          <a:prstGeom prst="line">
            <a:avLst/>
          </a:prstGeom>
          <a:noFill/>
          <a:ln w="28575">
            <a:solidFill>
              <a:srgbClr val="FF9900"/>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22" name="Line 14"/>
          <p:cNvSpPr>
            <a:spLocks noChangeShapeType="1"/>
          </p:cNvSpPr>
          <p:nvPr/>
        </p:nvSpPr>
        <p:spPr bwMode="auto">
          <a:xfrm>
            <a:off x="1274763" y="3224213"/>
            <a:ext cx="0" cy="195262"/>
          </a:xfrm>
          <a:prstGeom prst="line">
            <a:avLst/>
          </a:prstGeom>
          <a:noFill/>
          <a:ln w="28575">
            <a:solidFill>
              <a:srgbClr val="FF9900"/>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23" name="Line 15"/>
          <p:cNvSpPr>
            <a:spLocks noChangeShapeType="1"/>
          </p:cNvSpPr>
          <p:nvPr/>
        </p:nvSpPr>
        <p:spPr bwMode="auto">
          <a:xfrm>
            <a:off x="1276350" y="3224213"/>
            <a:ext cx="1617663" cy="0"/>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idx="1"/>
          </p:nvPr>
        </p:nvSpPr>
        <p:spPr>
          <a:xfrm>
            <a:off x="304800" y="1276350"/>
            <a:ext cx="8534400" cy="5181600"/>
          </a:xfrm>
        </p:spPr>
        <p:txBody>
          <a:bodyPr/>
          <a:lstStyle/>
          <a:p>
            <a:r>
              <a:rPr lang="en-US" dirty="0"/>
              <a:t>International </a:t>
            </a:r>
            <a:r>
              <a:rPr lang="en-US" dirty="0" smtClean="0"/>
              <a:t>Standard and Amendments</a:t>
            </a:r>
            <a:endParaRPr lang="en-US" dirty="0"/>
          </a:p>
          <a:p>
            <a:pPr lvl="1">
              <a:spcBef>
                <a:spcPct val="10000"/>
              </a:spcBef>
            </a:pPr>
            <a:r>
              <a:rPr lang="en-US" dirty="0"/>
              <a:t>Requires approval of 2/3 of P-members with less than 1/4 of voting members dissenting</a:t>
            </a:r>
          </a:p>
          <a:p>
            <a:pPr lvl="1">
              <a:spcBef>
                <a:spcPct val="10000"/>
              </a:spcBef>
            </a:pPr>
            <a:r>
              <a:rPr lang="en-US" dirty="0"/>
              <a:t>Five year review </a:t>
            </a:r>
            <a:r>
              <a:rPr lang="en-US" dirty="0" smtClean="0"/>
              <a:t>cycle (Systematic Review)</a:t>
            </a:r>
          </a:p>
          <a:p>
            <a:pPr lvl="1">
              <a:spcBef>
                <a:spcPct val="10000"/>
              </a:spcBef>
            </a:pPr>
            <a:endParaRPr lang="en-US" dirty="0" smtClean="0"/>
          </a:p>
          <a:p>
            <a:pPr>
              <a:spcBef>
                <a:spcPct val="0"/>
              </a:spcBef>
            </a:pPr>
            <a:r>
              <a:rPr lang="en-US" dirty="0" smtClean="0"/>
              <a:t>Technical Specification (TS) </a:t>
            </a:r>
          </a:p>
          <a:p>
            <a:pPr lvl="1">
              <a:spcBef>
                <a:spcPct val="10000"/>
              </a:spcBef>
            </a:pPr>
            <a:r>
              <a:rPr lang="en-US" dirty="0" smtClean="0"/>
              <a:t>Requires </a:t>
            </a:r>
            <a:r>
              <a:rPr lang="en-US" dirty="0"/>
              <a:t>only 2/3 of P-members</a:t>
            </a:r>
          </a:p>
          <a:p>
            <a:pPr lvl="1">
              <a:spcBef>
                <a:spcPct val="10000"/>
              </a:spcBef>
            </a:pPr>
            <a:r>
              <a:rPr lang="en-US" dirty="0"/>
              <a:t>Three year review </a:t>
            </a:r>
            <a:r>
              <a:rPr lang="en-US" dirty="0" smtClean="0"/>
              <a:t>cycle</a:t>
            </a:r>
          </a:p>
          <a:p>
            <a:pPr lvl="1">
              <a:spcBef>
                <a:spcPct val="10000"/>
              </a:spcBef>
            </a:pPr>
            <a:endParaRPr lang="en-US" dirty="0"/>
          </a:p>
          <a:p>
            <a:pPr>
              <a:spcBef>
                <a:spcPct val="0"/>
              </a:spcBef>
            </a:pPr>
            <a:r>
              <a:rPr lang="en-US" dirty="0" smtClean="0"/>
              <a:t>Publicly </a:t>
            </a:r>
            <a:r>
              <a:rPr lang="en-US" dirty="0"/>
              <a:t>Available Specification (PAS) </a:t>
            </a:r>
          </a:p>
          <a:p>
            <a:pPr lvl="1">
              <a:spcBef>
                <a:spcPct val="10000"/>
              </a:spcBef>
            </a:pPr>
            <a:r>
              <a:rPr lang="en-US" dirty="0"/>
              <a:t>Requires only a simple majority</a:t>
            </a:r>
          </a:p>
          <a:p>
            <a:pPr lvl="1">
              <a:spcBef>
                <a:spcPct val="10000"/>
              </a:spcBef>
            </a:pPr>
            <a:r>
              <a:rPr lang="en-US" dirty="0"/>
              <a:t>Three year review cycle</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A8E6EAEF-1E9A-4572-A930-17CA8E88D165}" type="slidenum">
              <a:rPr lang="en-US"/>
              <a:pPr/>
              <a:t>12</a:t>
            </a:fld>
            <a:endParaRPr lang="en-US"/>
          </a:p>
        </p:txBody>
      </p:sp>
      <p:sp>
        <p:nvSpPr>
          <p:cNvPr id="70658" name="Rectangle 2"/>
          <p:cNvSpPr>
            <a:spLocks noGrp="1" noChangeArrowheads="1"/>
          </p:cNvSpPr>
          <p:nvPr>
            <p:ph type="title"/>
          </p:nvPr>
        </p:nvSpPr>
        <p:spPr>
          <a:xfrm>
            <a:off x="0" y="381000"/>
            <a:ext cx="9144000" cy="762000"/>
          </a:xfrm>
        </p:spPr>
        <p:txBody>
          <a:bodyPr/>
          <a:lstStyle/>
          <a:p>
            <a:r>
              <a:rPr lang="en-US" dirty="0"/>
              <a:t>ISO </a:t>
            </a:r>
            <a:r>
              <a:rPr lang="en-US" dirty="0" smtClean="0"/>
              <a:t>PUBLICATIONS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1"/>
          </p:nvPr>
        </p:nvSpPr>
        <p:spPr>
          <a:xfrm>
            <a:off x="304800" y="1295400"/>
            <a:ext cx="8534400" cy="4191000"/>
          </a:xfrm>
        </p:spPr>
        <p:txBody>
          <a:bodyPr/>
          <a:lstStyle/>
          <a:p>
            <a:r>
              <a:rPr lang="en-US" dirty="0"/>
              <a:t>Technical Report (TR)</a:t>
            </a:r>
          </a:p>
          <a:p>
            <a:pPr lvl="1"/>
            <a:r>
              <a:rPr lang="en-US" dirty="0"/>
              <a:t>Provides information only</a:t>
            </a:r>
            <a:br>
              <a:rPr lang="en-US" dirty="0"/>
            </a:br>
            <a:endParaRPr lang="en-US" dirty="0"/>
          </a:p>
          <a:p>
            <a:r>
              <a:rPr lang="en-US" dirty="0"/>
              <a:t>Industry </a:t>
            </a:r>
            <a:r>
              <a:rPr lang="en-US" dirty="0" smtClean="0"/>
              <a:t>Workshop </a:t>
            </a:r>
            <a:r>
              <a:rPr lang="en-US" dirty="0"/>
              <a:t>Agreement (</a:t>
            </a:r>
            <a:r>
              <a:rPr lang="en-US" dirty="0" smtClean="0"/>
              <a:t>IWA</a:t>
            </a:r>
            <a:r>
              <a:rPr lang="en-US" dirty="0"/>
              <a:t>)</a:t>
            </a:r>
          </a:p>
          <a:p>
            <a:pPr lvl="1"/>
            <a:r>
              <a:rPr lang="en-US" dirty="0"/>
              <a:t>Results from international workshop</a:t>
            </a:r>
          </a:p>
          <a:p>
            <a:pPr lvl="1"/>
            <a:r>
              <a:rPr lang="en-US" dirty="0"/>
              <a:t>Provides information only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BDB4043E-B51C-42DB-A234-E753563AC68B}" type="slidenum">
              <a:rPr lang="en-US"/>
              <a:pPr/>
              <a:t>13</a:t>
            </a:fld>
            <a:endParaRPr lang="en-US"/>
          </a:p>
        </p:txBody>
      </p:sp>
      <p:sp>
        <p:nvSpPr>
          <p:cNvPr id="72706" name="Rectangle 2"/>
          <p:cNvSpPr>
            <a:spLocks noGrp="1" noChangeArrowheads="1"/>
          </p:cNvSpPr>
          <p:nvPr>
            <p:ph type="title"/>
          </p:nvPr>
        </p:nvSpPr>
        <p:spPr>
          <a:xfrm>
            <a:off x="0" y="381000"/>
            <a:ext cx="9144000" cy="762000"/>
          </a:xfrm>
        </p:spPr>
        <p:txBody>
          <a:bodyPr/>
          <a:lstStyle/>
          <a:p>
            <a:r>
              <a:rPr lang="en-US"/>
              <a:t>OTHER ISO PUBLICATIONS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3400" y="2895600"/>
            <a:ext cx="8001000" cy="762000"/>
          </a:xfrm>
        </p:spPr>
        <p:txBody>
          <a:bodyPr/>
          <a:lstStyle/>
          <a:p>
            <a:r>
              <a:rPr lang="en-US" dirty="0" smtClean="0"/>
              <a:t>II. </a:t>
            </a:r>
            <a:r>
              <a:rPr lang="en-US" dirty="0"/>
              <a:t>ISO STANDARDS </a:t>
            </a:r>
            <a:r>
              <a:rPr lang="en-US" dirty="0" smtClean="0"/>
              <a:t/>
            </a:r>
            <a:br>
              <a:rPr lang="en-US" dirty="0" smtClean="0"/>
            </a:br>
            <a:r>
              <a:rPr lang="en-US" dirty="0" smtClean="0"/>
              <a:t>DEVELOPMENT PROCESS</a:t>
            </a:r>
            <a:br>
              <a:rPr lang="en-US" dirty="0" smtClean="0"/>
            </a:br>
            <a:endParaRPr lang="en-US" dirty="0"/>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E191E155-423D-4F09-B6EA-E66A8C8DACCA}" type="slidenum">
              <a:rPr lang="en-US"/>
              <a:pPr/>
              <a:t>14</a:t>
            </a:fld>
            <a:endParaRPr lang="en-US"/>
          </a:p>
        </p:txBody>
      </p:sp>
    </p:spTree>
    <p:extLst>
      <p:ext uri="{BB962C8B-B14F-4D97-AF65-F5344CB8AC3E}">
        <p14:creationId xmlns:p14="http://schemas.microsoft.com/office/powerpoint/2010/main" val="2498989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330200" y="1417638"/>
            <a:ext cx="8229600" cy="4708529"/>
          </a:xfrm>
        </p:spPr>
        <p:txBody>
          <a:bodyPr/>
          <a:lstStyle/>
          <a:p>
            <a:pPr marL="0" indent="0">
              <a:buNone/>
            </a:pPr>
            <a:r>
              <a:rPr lang="en-US" dirty="0"/>
              <a:t>Stages of Development </a:t>
            </a:r>
            <a:r>
              <a:rPr lang="en-US" dirty="0" smtClean="0"/>
              <a:t>Process</a:t>
            </a:r>
          </a:p>
        </p:txBody>
      </p:sp>
      <p:sp>
        <p:nvSpPr>
          <p:cNvPr id="6"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7" name="Slide Number Placeholder 4"/>
          <p:cNvSpPr>
            <a:spLocks noGrp="1"/>
          </p:cNvSpPr>
          <p:nvPr>
            <p:ph type="sldNum" sz="quarter" idx="11"/>
          </p:nvPr>
        </p:nvSpPr>
        <p:spPr/>
        <p:txBody>
          <a:bodyPr/>
          <a:lstStyle/>
          <a:p>
            <a:fld id="{812D08FF-EBE1-4757-BE9A-D13F3F4EF418}" type="slidenum">
              <a:rPr lang="en-US"/>
              <a:pPr/>
              <a:t>15</a:t>
            </a:fld>
            <a:endParaRPr lang="en-US"/>
          </a:p>
        </p:txBody>
      </p:sp>
      <p:sp>
        <p:nvSpPr>
          <p:cNvPr id="78850" name="Rectangle 2"/>
          <p:cNvSpPr>
            <a:spLocks noGrp="1" noChangeArrowheads="1"/>
          </p:cNvSpPr>
          <p:nvPr>
            <p:ph type="title"/>
          </p:nvPr>
        </p:nvSpPr>
        <p:spPr/>
        <p:txBody>
          <a:bodyPr/>
          <a:lstStyle/>
          <a:p>
            <a:r>
              <a:rPr lang="en-US"/>
              <a:t>ISO STANDARDS DEVELOPMENT</a:t>
            </a:r>
          </a:p>
        </p:txBody>
      </p:sp>
      <p:sp>
        <p:nvSpPr>
          <p:cNvPr id="78853" name="Text Box 5"/>
          <p:cNvSpPr txBox="1">
            <a:spLocks noChangeArrowheads="1"/>
          </p:cNvSpPr>
          <p:nvPr/>
        </p:nvSpPr>
        <p:spPr bwMode="auto">
          <a:xfrm>
            <a:off x="5715000" y="58674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chemeClr val="bg1"/>
                </a:solidFill>
                <a:latin typeface="Arial" panose="020B0604020202020204" pitchFamily="34" charset="0"/>
              </a:rPr>
              <a:t>(cont’d)</a:t>
            </a:r>
          </a:p>
        </p:txBody>
      </p:sp>
      <p:sp>
        <p:nvSpPr>
          <p:cNvPr id="78854" name="Line 6"/>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object 7"/>
          <p:cNvSpPr/>
          <p:nvPr/>
        </p:nvSpPr>
        <p:spPr>
          <a:xfrm>
            <a:off x="2033587" y="2482850"/>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9" name="object 8"/>
          <p:cNvSpPr/>
          <p:nvPr/>
        </p:nvSpPr>
        <p:spPr>
          <a:xfrm>
            <a:off x="5622925" y="2482850"/>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10" name="object 9"/>
          <p:cNvSpPr/>
          <p:nvPr/>
        </p:nvSpPr>
        <p:spPr>
          <a:xfrm>
            <a:off x="958850" y="2117721"/>
            <a:ext cx="2149475" cy="365125"/>
          </a:xfrm>
          <a:custGeom>
            <a:avLst/>
            <a:gdLst/>
            <a:ahLst/>
            <a:cxnLst/>
            <a:rect l="l" t="t" r="r" b="b"/>
            <a:pathLst>
              <a:path w="2149475" h="365125">
                <a:moveTo>
                  <a:pt x="2088616" y="0"/>
                </a:moveTo>
                <a:lnTo>
                  <a:pt x="49579" y="1043"/>
                </a:lnTo>
                <a:lnTo>
                  <a:pt x="14205" y="21777"/>
                </a:lnTo>
                <a:lnTo>
                  <a:pt x="0" y="60858"/>
                </a:lnTo>
                <a:lnTo>
                  <a:pt x="1040" y="315545"/>
                </a:lnTo>
                <a:lnTo>
                  <a:pt x="21768" y="350918"/>
                </a:lnTo>
                <a:lnTo>
                  <a:pt x="60858" y="365124"/>
                </a:lnTo>
                <a:lnTo>
                  <a:pt x="2099886" y="364084"/>
                </a:lnTo>
                <a:lnTo>
                  <a:pt x="2135267" y="343358"/>
                </a:lnTo>
                <a:lnTo>
                  <a:pt x="2149475" y="304279"/>
                </a:lnTo>
                <a:lnTo>
                  <a:pt x="2148432" y="49583"/>
                </a:lnTo>
                <a:lnTo>
                  <a:pt x="2127702" y="14209"/>
                </a:lnTo>
                <a:lnTo>
                  <a:pt x="2088616" y="0"/>
                </a:lnTo>
                <a:close/>
              </a:path>
            </a:pathLst>
          </a:custGeom>
          <a:solidFill>
            <a:srgbClr val="DADADA"/>
          </a:solidFill>
        </p:spPr>
        <p:txBody>
          <a:bodyPr wrap="square" lIns="0" tIns="0" rIns="0" bIns="0" rtlCol="0">
            <a:spAutoFit/>
          </a:bodyPr>
          <a:lstStyle/>
          <a:p>
            <a:endParaRPr/>
          </a:p>
        </p:txBody>
      </p:sp>
      <p:sp>
        <p:nvSpPr>
          <p:cNvPr id="11" name="object 10"/>
          <p:cNvSpPr/>
          <p:nvPr/>
        </p:nvSpPr>
        <p:spPr>
          <a:xfrm>
            <a:off x="958850" y="2117721"/>
            <a:ext cx="2149475" cy="365125"/>
          </a:xfrm>
          <a:custGeom>
            <a:avLst/>
            <a:gdLst/>
            <a:ahLst/>
            <a:cxnLst/>
            <a:rect l="l" t="t" r="r" b="b"/>
            <a:pathLst>
              <a:path w="2149475" h="365125">
                <a:moveTo>
                  <a:pt x="0" y="60858"/>
                </a:moveTo>
                <a:lnTo>
                  <a:pt x="14205" y="21777"/>
                </a:lnTo>
                <a:lnTo>
                  <a:pt x="49579" y="1043"/>
                </a:lnTo>
                <a:lnTo>
                  <a:pt x="2088616" y="0"/>
                </a:lnTo>
                <a:lnTo>
                  <a:pt x="2103014" y="1713"/>
                </a:lnTo>
                <a:lnTo>
                  <a:pt x="2137188" y="24186"/>
                </a:lnTo>
                <a:lnTo>
                  <a:pt x="2149475" y="304279"/>
                </a:lnTo>
                <a:lnTo>
                  <a:pt x="2147762" y="318673"/>
                </a:lnTo>
                <a:lnTo>
                  <a:pt x="2125289" y="352843"/>
                </a:lnTo>
                <a:lnTo>
                  <a:pt x="60858" y="365124"/>
                </a:lnTo>
                <a:lnTo>
                  <a:pt x="46458" y="363412"/>
                </a:lnTo>
                <a:lnTo>
                  <a:pt x="12282" y="340942"/>
                </a:lnTo>
                <a:lnTo>
                  <a:pt x="0" y="60858"/>
                </a:lnTo>
                <a:close/>
              </a:path>
            </a:pathLst>
          </a:custGeom>
          <a:ln w="19050">
            <a:solidFill>
              <a:srgbClr val="A7A8A7"/>
            </a:solidFill>
          </a:ln>
        </p:spPr>
        <p:txBody>
          <a:bodyPr wrap="square" lIns="0" tIns="0" rIns="0" bIns="0" rtlCol="0">
            <a:spAutoFit/>
          </a:bodyPr>
          <a:lstStyle/>
          <a:p>
            <a:endParaRPr/>
          </a:p>
        </p:txBody>
      </p:sp>
      <p:sp>
        <p:nvSpPr>
          <p:cNvPr id="12" name="object 11"/>
          <p:cNvSpPr txBox="1"/>
          <p:nvPr/>
        </p:nvSpPr>
        <p:spPr>
          <a:xfrm>
            <a:off x="1192574" y="2157031"/>
            <a:ext cx="1818639" cy="285115"/>
          </a:xfrm>
          <a:prstGeom prst="rect">
            <a:avLst/>
          </a:prstGeom>
        </p:spPr>
        <p:txBody>
          <a:bodyPr vert="horz" wrap="square" lIns="0" tIns="0" rIns="0" bIns="0" rtlCol="0">
            <a:spAutoFit/>
          </a:bodyPr>
          <a:lstStyle/>
          <a:p>
            <a:pPr marL="12700">
              <a:lnSpc>
                <a:spcPct val="100000"/>
              </a:lnSpc>
            </a:pPr>
            <a:r>
              <a:rPr sz="1800" spc="-85" dirty="0">
                <a:solidFill>
                  <a:srgbClr val="3E3E3E"/>
                </a:solidFill>
                <a:latin typeface="Trebuchet MS"/>
                <a:cs typeface="Trebuchet MS"/>
              </a:rPr>
              <a:t>P</a:t>
            </a:r>
            <a:r>
              <a:rPr sz="1800" spc="-5" dirty="0">
                <a:solidFill>
                  <a:srgbClr val="3E3E3E"/>
                </a:solidFill>
                <a:latin typeface="Trebuchet MS"/>
                <a:cs typeface="Trebuchet MS"/>
              </a:rPr>
              <a:t>r</a:t>
            </a:r>
            <a:r>
              <a:rPr sz="1800" dirty="0">
                <a:solidFill>
                  <a:srgbClr val="3E3E3E"/>
                </a:solidFill>
                <a:latin typeface="Trebuchet MS"/>
                <a:cs typeface="Trebuchet MS"/>
              </a:rPr>
              <a:t>e</a:t>
            </a:r>
            <a:r>
              <a:rPr sz="1800" spc="-5" dirty="0">
                <a:solidFill>
                  <a:srgbClr val="3E3E3E"/>
                </a:solidFill>
                <a:latin typeface="Trebuchet MS"/>
                <a:cs typeface="Trebuchet MS"/>
              </a:rPr>
              <a:t>l</a:t>
            </a:r>
            <a:r>
              <a:rPr sz="1800" dirty="0">
                <a:solidFill>
                  <a:srgbClr val="3E3E3E"/>
                </a:solidFill>
                <a:latin typeface="Trebuchet MS"/>
                <a:cs typeface="Trebuchet MS"/>
              </a:rPr>
              <a:t>i</a:t>
            </a:r>
            <a:r>
              <a:rPr sz="1800" spc="5" dirty="0">
                <a:solidFill>
                  <a:srgbClr val="3E3E3E"/>
                </a:solidFill>
                <a:latin typeface="Trebuchet MS"/>
                <a:cs typeface="Trebuchet MS"/>
              </a:rPr>
              <a:t>m</a:t>
            </a:r>
            <a:r>
              <a:rPr sz="1800" dirty="0">
                <a:solidFill>
                  <a:srgbClr val="3E3E3E"/>
                </a:solidFill>
                <a:latin typeface="Trebuchet MS"/>
                <a:cs typeface="Trebuchet MS"/>
              </a:rPr>
              <a:t>ina</a:t>
            </a:r>
            <a:r>
              <a:rPr sz="1800" spc="-5" dirty="0">
                <a:solidFill>
                  <a:srgbClr val="3E3E3E"/>
                </a:solidFill>
                <a:latin typeface="Trebuchet MS"/>
                <a:cs typeface="Trebuchet MS"/>
              </a:rPr>
              <a:t>r</a:t>
            </a:r>
            <a:r>
              <a:rPr sz="1800" dirty="0">
                <a:solidFill>
                  <a:srgbClr val="3E3E3E"/>
                </a:solidFill>
                <a:latin typeface="Trebuchet MS"/>
                <a:cs typeface="Trebuchet MS"/>
              </a:rPr>
              <a:t>y</a:t>
            </a:r>
            <a:r>
              <a:rPr sz="1800" spc="-5" dirty="0">
                <a:solidFill>
                  <a:srgbClr val="3E3E3E"/>
                </a:solidFill>
                <a:latin typeface="Trebuchet MS"/>
                <a:cs typeface="Trebuchet MS"/>
              </a:rPr>
              <a:t> 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ge</a:t>
            </a:r>
            <a:endParaRPr sz="1800">
              <a:latin typeface="Trebuchet MS"/>
              <a:cs typeface="Trebuchet MS"/>
            </a:endParaRPr>
          </a:p>
        </p:txBody>
      </p:sp>
      <p:sp>
        <p:nvSpPr>
          <p:cNvPr id="13" name="object 12"/>
          <p:cNvSpPr/>
          <p:nvPr/>
        </p:nvSpPr>
        <p:spPr>
          <a:xfrm>
            <a:off x="958850" y="2711444"/>
            <a:ext cx="2149475" cy="367030"/>
          </a:xfrm>
          <a:custGeom>
            <a:avLst/>
            <a:gdLst/>
            <a:ahLst/>
            <a:cxnLst/>
            <a:rect l="l" t="t" r="r" b="b"/>
            <a:pathLst>
              <a:path w="2149475" h="367030">
                <a:moveTo>
                  <a:pt x="2088349" y="0"/>
                </a:moveTo>
                <a:lnTo>
                  <a:pt x="49428" y="1118"/>
                </a:lnTo>
                <a:lnTo>
                  <a:pt x="14153" y="22009"/>
                </a:lnTo>
                <a:lnTo>
                  <a:pt x="0" y="61125"/>
                </a:lnTo>
                <a:lnTo>
                  <a:pt x="1116" y="317287"/>
                </a:lnTo>
                <a:lnTo>
                  <a:pt x="22006" y="352561"/>
                </a:lnTo>
                <a:lnTo>
                  <a:pt x="61125" y="366712"/>
                </a:lnTo>
                <a:lnTo>
                  <a:pt x="2100037" y="365596"/>
                </a:lnTo>
                <a:lnTo>
                  <a:pt x="2135318" y="344713"/>
                </a:lnTo>
                <a:lnTo>
                  <a:pt x="2149475" y="305600"/>
                </a:lnTo>
                <a:lnTo>
                  <a:pt x="2148356" y="49428"/>
                </a:lnTo>
                <a:lnTo>
                  <a:pt x="2127465" y="14153"/>
                </a:lnTo>
                <a:lnTo>
                  <a:pt x="2088349" y="0"/>
                </a:lnTo>
                <a:close/>
              </a:path>
            </a:pathLst>
          </a:custGeom>
          <a:solidFill>
            <a:srgbClr val="DADADA"/>
          </a:solidFill>
        </p:spPr>
        <p:txBody>
          <a:bodyPr wrap="square" lIns="0" tIns="0" rIns="0" bIns="0" rtlCol="0">
            <a:spAutoFit/>
          </a:bodyPr>
          <a:lstStyle/>
          <a:p>
            <a:endParaRPr/>
          </a:p>
        </p:txBody>
      </p:sp>
      <p:sp>
        <p:nvSpPr>
          <p:cNvPr id="14" name="object 13"/>
          <p:cNvSpPr/>
          <p:nvPr/>
        </p:nvSpPr>
        <p:spPr>
          <a:xfrm>
            <a:off x="958850" y="2711444"/>
            <a:ext cx="2149475" cy="367030"/>
          </a:xfrm>
          <a:custGeom>
            <a:avLst/>
            <a:gdLst/>
            <a:ahLst/>
            <a:cxnLst/>
            <a:rect l="l" t="t" r="r" b="b"/>
            <a:pathLst>
              <a:path w="2149475" h="367030">
                <a:moveTo>
                  <a:pt x="0" y="61125"/>
                </a:moveTo>
                <a:lnTo>
                  <a:pt x="14153" y="22009"/>
                </a:lnTo>
                <a:lnTo>
                  <a:pt x="49428" y="1118"/>
                </a:lnTo>
                <a:lnTo>
                  <a:pt x="2088349" y="0"/>
                </a:lnTo>
                <a:lnTo>
                  <a:pt x="2102747" y="1705"/>
                </a:lnTo>
                <a:lnTo>
                  <a:pt x="2136986" y="24097"/>
                </a:lnTo>
                <a:lnTo>
                  <a:pt x="2149475" y="305600"/>
                </a:lnTo>
                <a:lnTo>
                  <a:pt x="2147768" y="319998"/>
                </a:lnTo>
                <a:lnTo>
                  <a:pt x="2125373" y="354231"/>
                </a:lnTo>
                <a:lnTo>
                  <a:pt x="61125" y="366712"/>
                </a:lnTo>
                <a:lnTo>
                  <a:pt x="46725" y="365007"/>
                </a:lnTo>
                <a:lnTo>
                  <a:pt x="12485" y="342618"/>
                </a:lnTo>
                <a:lnTo>
                  <a:pt x="0" y="61125"/>
                </a:lnTo>
                <a:close/>
              </a:path>
            </a:pathLst>
          </a:custGeom>
          <a:ln w="19050">
            <a:solidFill>
              <a:srgbClr val="A7A8A7"/>
            </a:solidFill>
          </a:ln>
        </p:spPr>
        <p:txBody>
          <a:bodyPr wrap="square" lIns="0" tIns="0" rIns="0" bIns="0" rtlCol="0">
            <a:spAutoFit/>
          </a:bodyPr>
          <a:lstStyle/>
          <a:p>
            <a:endParaRPr/>
          </a:p>
        </p:txBody>
      </p:sp>
      <p:sp>
        <p:nvSpPr>
          <p:cNvPr id="15" name="object 14"/>
          <p:cNvSpPr txBox="1"/>
          <p:nvPr/>
        </p:nvSpPr>
        <p:spPr>
          <a:xfrm>
            <a:off x="1503546" y="2751550"/>
            <a:ext cx="1508125" cy="285115"/>
          </a:xfrm>
          <a:prstGeom prst="rect">
            <a:avLst/>
          </a:prstGeom>
        </p:spPr>
        <p:txBody>
          <a:bodyPr vert="horz" wrap="square" lIns="0" tIns="0" rIns="0" bIns="0" rtlCol="0">
            <a:spAutoFit/>
          </a:bodyPr>
          <a:lstStyle/>
          <a:p>
            <a:pPr marL="12700">
              <a:lnSpc>
                <a:spcPct val="100000"/>
              </a:lnSpc>
            </a:pPr>
            <a:r>
              <a:rPr sz="1800" spc="-85" dirty="0">
                <a:solidFill>
                  <a:srgbClr val="3E3E3E"/>
                </a:solidFill>
                <a:latin typeface="Trebuchet MS"/>
                <a:cs typeface="Trebuchet MS"/>
              </a:rPr>
              <a:t>P</a:t>
            </a:r>
            <a:r>
              <a:rPr sz="1800" spc="-5" dirty="0">
                <a:solidFill>
                  <a:srgbClr val="3E3E3E"/>
                </a:solidFill>
                <a:latin typeface="Trebuchet MS"/>
                <a:cs typeface="Trebuchet MS"/>
              </a:rPr>
              <a:t>r</a:t>
            </a:r>
            <a:r>
              <a:rPr sz="1800" spc="-10" dirty="0">
                <a:solidFill>
                  <a:srgbClr val="3E3E3E"/>
                </a:solidFill>
                <a:latin typeface="Trebuchet MS"/>
                <a:cs typeface="Trebuchet MS"/>
              </a:rPr>
              <a:t>o</a:t>
            </a:r>
            <a:r>
              <a:rPr sz="1800" spc="5" dirty="0">
                <a:solidFill>
                  <a:srgbClr val="3E3E3E"/>
                </a:solidFill>
                <a:latin typeface="Trebuchet MS"/>
                <a:cs typeface="Trebuchet MS"/>
              </a:rPr>
              <a:t>p</a:t>
            </a:r>
            <a:r>
              <a:rPr sz="1800" spc="-10" dirty="0">
                <a:solidFill>
                  <a:srgbClr val="3E3E3E"/>
                </a:solidFill>
                <a:latin typeface="Trebuchet MS"/>
                <a:cs typeface="Trebuchet MS"/>
              </a:rPr>
              <a:t>o</a:t>
            </a:r>
            <a:r>
              <a:rPr sz="1800" dirty="0">
                <a:solidFill>
                  <a:srgbClr val="3E3E3E"/>
                </a:solidFill>
                <a:latin typeface="Trebuchet MS"/>
                <a:cs typeface="Trebuchet MS"/>
              </a:rPr>
              <a:t>sal</a:t>
            </a:r>
            <a:r>
              <a:rPr sz="1800" spc="-30" dirty="0">
                <a:solidFill>
                  <a:srgbClr val="3E3E3E"/>
                </a:solidFill>
                <a:latin typeface="Trebuchet MS"/>
                <a:cs typeface="Trebuchet MS"/>
              </a:rPr>
              <a:t> </a:t>
            </a:r>
            <a:r>
              <a:rPr sz="1800" spc="-5" dirty="0">
                <a:solidFill>
                  <a:srgbClr val="3E3E3E"/>
                </a:solidFill>
                <a:latin typeface="Trebuchet MS"/>
                <a:cs typeface="Trebuchet MS"/>
              </a:rPr>
              <a:t>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a:t>
            </a:r>
            <a:r>
              <a:rPr sz="1800" dirty="0">
                <a:solidFill>
                  <a:srgbClr val="3E3E3E"/>
                </a:solidFill>
                <a:latin typeface="Trebuchet MS"/>
                <a:cs typeface="Trebuchet MS"/>
              </a:rPr>
              <a:t>e</a:t>
            </a:r>
            <a:endParaRPr sz="1800">
              <a:latin typeface="Trebuchet MS"/>
              <a:cs typeface="Trebuchet MS"/>
            </a:endParaRPr>
          </a:p>
        </p:txBody>
      </p:sp>
      <p:sp>
        <p:nvSpPr>
          <p:cNvPr id="16" name="object 15"/>
          <p:cNvSpPr/>
          <p:nvPr/>
        </p:nvSpPr>
        <p:spPr>
          <a:xfrm>
            <a:off x="958850" y="3306758"/>
            <a:ext cx="2149475" cy="365125"/>
          </a:xfrm>
          <a:custGeom>
            <a:avLst/>
            <a:gdLst/>
            <a:ahLst/>
            <a:cxnLst/>
            <a:rect l="l" t="t" r="r" b="b"/>
            <a:pathLst>
              <a:path w="2149475" h="365125">
                <a:moveTo>
                  <a:pt x="2088616" y="0"/>
                </a:moveTo>
                <a:lnTo>
                  <a:pt x="49579" y="1043"/>
                </a:lnTo>
                <a:lnTo>
                  <a:pt x="14205" y="21777"/>
                </a:lnTo>
                <a:lnTo>
                  <a:pt x="0" y="60858"/>
                </a:lnTo>
                <a:lnTo>
                  <a:pt x="1040" y="315545"/>
                </a:lnTo>
                <a:lnTo>
                  <a:pt x="21768" y="350918"/>
                </a:lnTo>
                <a:lnTo>
                  <a:pt x="60858" y="365124"/>
                </a:lnTo>
                <a:lnTo>
                  <a:pt x="2099886" y="364084"/>
                </a:lnTo>
                <a:lnTo>
                  <a:pt x="2135267" y="343358"/>
                </a:lnTo>
                <a:lnTo>
                  <a:pt x="2149475" y="304279"/>
                </a:lnTo>
                <a:lnTo>
                  <a:pt x="2148432" y="49583"/>
                </a:lnTo>
                <a:lnTo>
                  <a:pt x="2127702" y="14209"/>
                </a:lnTo>
                <a:lnTo>
                  <a:pt x="2088616" y="0"/>
                </a:lnTo>
                <a:close/>
              </a:path>
            </a:pathLst>
          </a:custGeom>
          <a:solidFill>
            <a:srgbClr val="DADADA"/>
          </a:solidFill>
        </p:spPr>
        <p:txBody>
          <a:bodyPr wrap="square" lIns="0" tIns="0" rIns="0" bIns="0" rtlCol="0">
            <a:spAutoFit/>
          </a:bodyPr>
          <a:lstStyle/>
          <a:p>
            <a:endParaRPr/>
          </a:p>
        </p:txBody>
      </p:sp>
      <p:sp>
        <p:nvSpPr>
          <p:cNvPr id="17" name="object 16"/>
          <p:cNvSpPr/>
          <p:nvPr/>
        </p:nvSpPr>
        <p:spPr>
          <a:xfrm>
            <a:off x="958850" y="3306758"/>
            <a:ext cx="2149475" cy="365125"/>
          </a:xfrm>
          <a:custGeom>
            <a:avLst/>
            <a:gdLst/>
            <a:ahLst/>
            <a:cxnLst/>
            <a:rect l="l" t="t" r="r" b="b"/>
            <a:pathLst>
              <a:path w="2149475" h="365125">
                <a:moveTo>
                  <a:pt x="0" y="60858"/>
                </a:moveTo>
                <a:lnTo>
                  <a:pt x="14205" y="21777"/>
                </a:lnTo>
                <a:lnTo>
                  <a:pt x="49579" y="1043"/>
                </a:lnTo>
                <a:lnTo>
                  <a:pt x="2088616" y="0"/>
                </a:lnTo>
                <a:lnTo>
                  <a:pt x="2103014" y="1713"/>
                </a:lnTo>
                <a:lnTo>
                  <a:pt x="2137188" y="24186"/>
                </a:lnTo>
                <a:lnTo>
                  <a:pt x="2149475" y="304279"/>
                </a:lnTo>
                <a:lnTo>
                  <a:pt x="2147762" y="318673"/>
                </a:lnTo>
                <a:lnTo>
                  <a:pt x="2125289" y="352843"/>
                </a:lnTo>
                <a:lnTo>
                  <a:pt x="60858" y="365124"/>
                </a:lnTo>
                <a:lnTo>
                  <a:pt x="46458" y="363412"/>
                </a:lnTo>
                <a:lnTo>
                  <a:pt x="12282" y="340942"/>
                </a:lnTo>
                <a:lnTo>
                  <a:pt x="0" y="60858"/>
                </a:lnTo>
                <a:close/>
              </a:path>
            </a:pathLst>
          </a:custGeom>
          <a:ln w="19050">
            <a:solidFill>
              <a:srgbClr val="A7A8A7"/>
            </a:solidFill>
          </a:ln>
        </p:spPr>
        <p:txBody>
          <a:bodyPr wrap="square" lIns="0" tIns="0" rIns="0" bIns="0" rtlCol="0">
            <a:spAutoFit/>
          </a:bodyPr>
          <a:lstStyle/>
          <a:p>
            <a:endParaRPr/>
          </a:p>
        </p:txBody>
      </p:sp>
      <p:sp>
        <p:nvSpPr>
          <p:cNvPr id="18" name="object 17"/>
          <p:cNvSpPr txBox="1"/>
          <p:nvPr/>
        </p:nvSpPr>
        <p:spPr>
          <a:xfrm>
            <a:off x="1155998" y="3346069"/>
            <a:ext cx="1855470" cy="285115"/>
          </a:xfrm>
          <a:prstGeom prst="rect">
            <a:avLst/>
          </a:prstGeom>
        </p:spPr>
        <p:txBody>
          <a:bodyPr vert="horz" wrap="square" lIns="0" tIns="0" rIns="0" bIns="0" rtlCol="0">
            <a:spAutoFit/>
          </a:bodyPr>
          <a:lstStyle/>
          <a:p>
            <a:pPr marL="12700">
              <a:lnSpc>
                <a:spcPct val="100000"/>
              </a:lnSpc>
            </a:pPr>
            <a:r>
              <a:rPr sz="1800" spc="-85" dirty="0">
                <a:solidFill>
                  <a:srgbClr val="3E3E3E"/>
                </a:solidFill>
                <a:latin typeface="Trebuchet MS"/>
                <a:cs typeface="Trebuchet MS"/>
              </a:rPr>
              <a:t>P</a:t>
            </a:r>
            <a:r>
              <a:rPr sz="1800" spc="-5" dirty="0">
                <a:solidFill>
                  <a:srgbClr val="3E3E3E"/>
                </a:solidFill>
                <a:latin typeface="Trebuchet MS"/>
                <a:cs typeface="Trebuchet MS"/>
              </a:rPr>
              <a:t>r</a:t>
            </a:r>
            <a:r>
              <a:rPr sz="1800" dirty="0">
                <a:solidFill>
                  <a:srgbClr val="3E3E3E"/>
                </a:solidFill>
                <a:latin typeface="Trebuchet MS"/>
                <a:cs typeface="Trebuchet MS"/>
              </a:rPr>
              <a:t>e</a:t>
            </a:r>
            <a:r>
              <a:rPr sz="1800" spc="5" dirty="0">
                <a:solidFill>
                  <a:srgbClr val="3E3E3E"/>
                </a:solidFill>
                <a:latin typeface="Trebuchet MS"/>
                <a:cs typeface="Trebuchet MS"/>
              </a:rPr>
              <a:t>p</a:t>
            </a:r>
            <a:r>
              <a:rPr sz="1800" dirty="0">
                <a:solidFill>
                  <a:srgbClr val="3E3E3E"/>
                </a:solidFill>
                <a:latin typeface="Trebuchet MS"/>
                <a:cs typeface="Trebuchet MS"/>
              </a:rPr>
              <a:t>a</a:t>
            </a:r>
            <a:r>
              <a:rPr sz="1800" spc="-5" dirty="0">
                <a:solidFill>
                  <a:srgbClr val="3E3E3E"/>
                </a:solidFill>
                <a:latin typeface="Trebuchet MS"/>
                <a:cs typeface="Trebuchet MS"/>
              </a:rPr>
              <a:t>r</a:t>
            </a:r>
            <a:r>
              <a:rPr sz="1800" dirty="0">
                <a:solidFill>
                  <a:srgbClr val="3E3E3E"/>
                </a:solidFill>
                <a:latin typeface="Trebuchet MS"/>
                <a:cs typeface="Trebuchet MS"/>
              </a:rPr>
              <a:t>a</a:t>
            </a:r>
            <a:r>
              <a:rPr sz="1800" spc="-10" dirty="0">
                <a:solidFill>
                  <a:srgbClr val="3E3E3E"/>
                </a:solidFill>
                <a:latin typeface="Trebuchet MS"/>
                <a:cs typeface="Trebuchet MS"/>
              </a:rPr>
              <a:t>to</a:t>
            </a:r>
            <a:r>
              <a:rPr sz="1800" spc="-5" dirty="0">
                <a:solidFill>
                  <a:srgbClr val="3E3E3E"/>
                </a:solidFill>
                <a:latin typeface="Trebuchet MS"/>
                <a:cs typeface="Trebuchet MS"/>
              </a:rPr>
              <a:t>r</a:t>
            </a:r>
            <a:r>
              <a:rPr sz="1800" dirty="0">
                <a:solidFill>
                  <a:srgbClr val="3E3E3E"/>
                </a:solidFill>
                <a:latin typeface="Trebuchet MS"/>
                <a:cs typeface="Trebuchet MS"/>
              </a:rPr>
              <a:t>y</a:t>
            </a:r>
            <a:r>
              <a:rPr sz="1800" spc="10" dirty="0">
                <a:solidFill>
                  <a:srgbClr val="3E3E3E"/>
                </a:solidFill>
                <a:latin typeface="Trebuchet MS"/>
                <a:cs typeface="Trebuchet MS"/>
              </a:rPr>
              <a:t> </a:t>
            </a:r>
            <a:r>
              <a:rPr sz="1800" spc="-5" dirty="0">
                <a:solidFill>
                  <a:srgbClr val="3E3E3E"/>
                </a:solidFill>
                <a:latin typeface="Trebuchet MS"/>
                <a:cs typeface="Trebuchet MS"/>
              </a:rPr>
              <a:t>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ge</a:t>
            </a:r>
            <a:endParaRPr sz="1800">
              <a:latin typeface="Trebuchet MS"/>
              <a:cs typeface="Trebuchet MS"/>
            </a:endParaRPr>
          </a:p>
        </p:txBody>
      </p:sp>
      <p:sp>
        <p:nvSpPr>
          <p:cNvPr id="19" name="object 18"/>
          <p:cNvSpPr/>
          <p:nvPr/>
        </p:nvSpPr>
        <p:spPr>
          <a:xfrm>
            <a:off x="958850" y="3900482"/>
            <a:ext cx="2149475" cy="367030"/>
          </a:xfrm>
          <a:custGeom>
            <a:avLst/>
            <a:gdLst/>
            <a:ahLst/>
            <a:cxnLst/>
            <a:rect l="l" t="t" r="r" b="b"/>
            <a:pathLst>
              <a:path w="2149475" h="367029">
                <a:moveTo>
                  <a:pt x="2088349" y="0"/>
                </a:moveTo>
                <a:lnTo>
                  <a:pt x="49428" y="1118"/>
                </a:lnTo>
                <a:lnTo>
                  <a:pt x="14153" y="22009"/>
                </a:lnTo>
                <a:lnTo>
                  <a:pt x="0" y="61125"/>
                </a:lnTo>
                <a:lnTo>
                  <a:pt x="1116" y="317287"/>
                </a:lnTo>
                <a:lnTo>
                  <a:pt x="22006" y="352561"/>
                </a:lnTo>
                <a:lnTo>
                  <a:pt x="61125" y="366712"/>
                </a:lnTo>
                <a:lnTo>
                  <a:pt x="2100037" y="365596"/>
                </a:lnTo>
                <a:lnTo>
                  <a:pt x="2135318" y="344713"/>
                </a:lnTo>
                <a:lnTo>
                  <a:pt x="2149475" y="305600"/>
                </a:lnTo>
                <a:lnTo>
                  <a:pt x="2148356" y="49428"/>
                </a:lnTo>
                <a:lnTo>
                  <a:pt x="2127465" y="14153"/>
                </a:lnTo>
                <a:lnTo>
                  <a:pt x="2088349" y="0"/>
                </a:lnTo>
                <a:close/>
              </a:path>
            </a:pathLst>
          </a:custGeom>
          <a:solidFill>
            <a:srgbClr val="DADADA"/>
          </a:solidFill>
        </p:spPr>
        <p:txBody>
          <a:bodyPr wrap="square" lIns="0" tIns="0" rIns="0" bIns="0" rtlCol="0">
            <a:spAutoFit/>
          </a:bodyPr>
          <a:lstStyle/>
          <a:p>
            <a:endParaRPr/>
          </a:p>
        </p:txBody>
      </p:sp>
      <p:sp>
        <p:nvSpPr>
          <p:cNvPr id="20" name="object 19"/>
          <p:cNvSpPr/>
          <p:nvPr/>
        </p:nvSpPr>
        <p:spPr>
          <a:xfrm>
            <a:off x="958850" y="3900482"/>
            <a:ext cx="2149475" cy="367030"/>
          </a:xfrm>
          <a:custGeom>
            <a:avLst/>
            <a:gdLst/>
            <a:ahLst/>
            <a:cxnLst/>
            <a:rect l="l" t="t" r="r" b="b"/>
            <a:pathLst>
              <a:path w="2149475" h="367029">
                <a:moveTo>
                  <a:pt x="0" y="61125"/>
                </a:moveTo>
                <a:lnTo>
                  <a:pt x="14153" y="22009"/>
                </a:lnTo>
                <a:lnTo>
                  <a:pt x="49428" y="1118"/>
                </a:lnTo>
                <a:lnTo>
                  <a:pt x="2088349" y="0"/>
                </a:lnTo>
                <a:lnTo>
                  <a:pt x="2102747" y="1705"/>
                </a:lnTo>
                <a:lnTo>
                  <a:pt x="2136986" y="24097"/>
                </a:lnTo>
                <a:lnTo>
                  <a:pt x="2149475" y="305600"/>
                </a:lnTo>
                <a:lnTo>
                  <a:pt x="2147768" y="319998"/>
                </a:lnTo>
                <a:lnTo>
                  <a:pt x="2125373" y="354231"/>
                </a:lnTo>
                <a:lnTo>
                  <a:pt x="61125" y="366712"/>
                </a:lnTo>
                <a:lnTo>
                  <a:pt x="46725" y="365007"/>
                </a:lnTo>
                <a:lnTo>
                  <a:pt x="12485" y="342618"/>
                </a:lnTo>
                <a:lnTo>
                  <a:pt x="0" y="61125"/>
                </a:lnTo>
                <a:close/>
              </a:path>
            </a:pathLst>
          </a:custGeom>
          <a:ln w="19050">
            <a:solidFill>
              <a:srgbClr val="A7A8A7"/>
            </a:solidFill>
          </a:ln>
        </p:spPr>
        <p:txBody>
          <a:bodyPr wrap="square" lIns="0" tIns="0" rIns="0" bIns="0" rtlCol="0">
            <a:spAutoFit/>
          </a:bodyPr>
          <a:lstStyle/>
          <a:p>
            <a:endParaRPr/>
          </a:p>
        </p:txBody>
      </p:sp>
      <p:sp>
        <p:nvSpPr>
          <p:cNvPr id="21" name="object 20"/>
          <p:cNvSpPr txBox="1"/>
          <p:nvPr/>
        </p:nvSpPr>
        <p:spPr>
          <a:xfrm>
            <a:off x="1221606" y="3940587"/>
            <a:ext cx="1790064" cy="285115"/>
          </a:xfrm>
          <a:prstGeom prst="rect">
            <a:avLst/>
          </a:prstGeom>
        </p:spPr>
        <p:txBody>
          <a:bodyPr vert="horz" wrap="square" lIns="0" tIns="0" rIns="0" bIns="0" rtlCol="0">
            <a:spAutoFit/>
          </a:bodyPr>
          <a:lstStyle/>
          <a:p>
            <a:pPr marL="12700">
              <a:lnSpc>
                <a:spcPct val="100000"/>
              </a:lnSpc>
            </a:pPr>
            <a:r>
              <a:rPr sz="1800" dirty="0">
                <a:solidFill>
                  <a:srgbClr val="3E3E3E"/>
                </a:solidFill>
                <a:latin typeface="Trebuchet MS"/>
                <a:cs typeface="Trebuchet MS"/>
              </a:rPr>
              <a:t>C</a:t>
            </a:r>
            <a:r>
              <a:rPr sz="1800" spc="-10" dirty="0">
                <a:solidFill>
                  <a:srgbClr val="3E3E3E"/>
                </a:solidFill>
                <a:latin typeface="Trebuchet MS"/>
                <a:cs typeface="Trebuchet MS"/>
              </a:rPr>
              <a:t>o</a:t>
            </a:r>
            <a:r>
              <a:rPr sz="1800" spc="5" dirty="0">
                <a:solidFill>
                  <a:srgbClr val="3E3E3E"/>
                </a:solidFill>
                <a:latin typeface="Trebuchet MS"/>
                <a:cs typeface="Trebuchet MS"/>
              </a:rPr>
              <a:t>mm</a:t>
            </a:r>
            <a:r>
              <a:rPr sz="1800" dirty="0">
                <a:solidFill>
                  <a:srgbClr val="3E3E3E"/>
                </a:solidFill>
                <a:latin typeface="Trebuchet MS"/>
                <a:cs typeface="Trebuchet MS"/>
              </a:rPr>
              <a:t>i</a:t>
            </a:r>
            <a:r>
              <a:rPr sz="1800" spc="-10" dirty="0">
                <a:solidFill>
                  <a:srgbClr val="3E3E3E"/>
                </a:solidFill>
                <a:latin typeface="Trebuchet MS"/>
                <a:cs typeface="Trebuchet MS"/>
              </a:rPr>
              <a:t>tt</a:t>
            </a:r>
            <a:r>
              <a:rPr sz="1800" dirty="0">
                <a:solidFill>
                  <a:srgbClr val="3E3E3E"/>
                </a:solidFill>
                <a:latin typeface="Trebuchet MS"/>
                <a:cs typeface="Trebuchet MS"/>
              </a:rPr>
              <a:t>ee</a:t>
            </a:r>
            <a:r>
              <a:rPr sz="1800" spc="10" dirty="0">
                <a:solidFill>
                  <a:srgbClr val="3E3E3E"/>
                </a:solidFill>
                <a:latin typeface="Trebuchet MS"/>
                <a:cs typeface="Trebuchet MS"/>
              </a:rPr>
              <a:t> </a:t>
            </a:r>
            <a:r>
              <a:rPr sz="1800" spc="-5" dirty="0">
                <a:solidFill>
                  <a:srgbClr val="3E3E3E"/>
                </a:solidFill>
                <a:latin typeface="Trebuchet MS"/>
                <a:cs typeface="Trebuchet MS"/>
              </a:rPr>
              <a:t>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a:t>
            </a:r>
            <a:r>
              <a:rPr sz="1800" dirty="0">
                <a:solidFill>
                  <a:srgbClr val="3E3E3E"/>
                </a:solidFill>
                <a:latin typeface="Trebuchet MS"/>
                <a:cs typeface="Trebuchet MS"/>
              </a:rPr>
              <a:t>e</a:t>
            </a:r>
            <a:endParaRPr sz="1800">
              <a:latin typeface="Trebuchet MS"/>
              <a:cs typeface="Trebuchet MS"/>
            </a:endParaRPr>
          </a:p>
        </p:txBody>
      </p:sp>
      <p:sp>
        <p:nvSpPr>
          <p:cNvPr id="22" name="object 21"/>
          <p:cNvSpPr/>
          <p:nvPr/>
        </p:nvSpPr>
        <p:spPr>
          <a:xfrm>
            <a:off x="958850" y="4495796"/>
            <a:ext cx="2149475" cy="365125"/>
          </a:xfrm>
          <a:custGeom>
            <a:avLst/>
            <a:gdLst/>
            <a:ahLst/>
            <a:cxnLst/>
            <a:rect l="l" t="t" r="r" b="b"/>
            <a:pathLst>
              <a:path w="2149475" h="365125">
                <a:moveTo>
                  <a:pt x="2088616" y="0"/>
                </a:moveTo>
                <a:lnTo>
                  <a:pt x="49579" y="1043"/>
                </a:lnTo>
                <a:lnTo>
                  <a:pt x="14205" y="21777"/>
                </a:lnTo>
                <a:lnTo>
                  <a:pt x="0" y="60858"/>
                </a:lnTo>
                <a:lnTo>
                  <a:pt x="1040" y="315545"/>
                </a:lnTo>
                <a:lnTo>
                  <a:pt x="21768" y="350918"/>
                </a:lnTo>
                <a:lnTo>
                  <a:pt x="60858" y="365125"/>
                </a:lnTo>
                <a:lnTo>
                  <a:pt x="2099886" y="364084"/>
                </a:lnTo>
                <a:lnTo>
                  <a:pt x="2135267" y="343358"/>
                </a:lnTo>
                <a:lnTo>
                  <a:pt x="2149475" y="304279"/>
                </a:lnTo>
                <a:lnTo>
                  <a:pt x="2148432" y="49583"/>
                </a:lnTo>
                <a:lnTo>
                  <a:pt x="2127702" y="14209"/>
                </a:lnTo>
                <a:lnTo>
                  <a:pt x="2088616" y="0"/>
                </a:lnTo>
                <a:close/>
              </a:path>
            </a:pathLst>
          </a:custGeom>
          <a:solidFill>
            <a:srgbClr val="DADADA"/>
          </a:solidFill>
        </p:spPr>
        <p:txBody>
          <a:bodyPr wrap="square" lIns="0" tIns="0" rIns="0" bIns="0" rtlCol="0">
            <a:spAutoFit/>
          </a:bodyPr>
          <a:lstStyle/>
          <a:p>
            <a:endParaRPr/>
          </a:p>
        </p:txBody>
      </p:sp>
      <p:sp>
        <p:nvSpPr>
          <p:cNvPr id="23" name="object 22"/>
          <p:cNvSpPr/>
          <p:nvPr/>
        </p:nvSpPr>
        <p:spPr>
          <a:xfrm>
            <a:off x="958850" y="4495796"/>
            <a:ext cx="2149475" cy="365125"/>
          </a:xfrm>
          <a:custGeom>
            <a:avLst/>
            <a:gdLst/>
            <a:ahLst/>
            <a:cxnLst/>
            <a:rect l="l" t="t" r="r" b="b"/>
            <a:pathLst>
              <a:path w="2149475" h="365125">
                <a:moveTo>
                  <a:pt x="0" y="60858"/>
                </a:moveTo>
                <a:lnTo>
                  <a:pt x="14205" y="21777"/>
                </a:lnTo>
                <a:lnTo>
                  <a:pt x="49579" y="1043"/>
                </a:lnTo>
                <a:lnTo>
                  <a:pt x="2088616" y="0"/>
                </a:lnTo>
                <a:lnTo>
                  <a:pt x="2103014" y="1713"/>
                </a:lnTo>
                <a:lnTo>
                  <a:pt x="2137188" y="24186"/>
                </a:lnTo>
                <a:lnTo>
                  <a:pt x="2149475" y="304279"/>
                </a:lnTo>
                <a:lnTo>
                  <a:pt x="2147762" y="318673"/>
                </a:lnTo>
                <a:lnTo>
                  <a:pt x="2125289" y="352843"/>
                </a:lnTo>
                <a:lnTo>
                  <a:pt x="60858" y="365125"/>
                </a:lnTo>
                <a:lnTo>
                  <a:pt x="46458" y="363412"/>
                </a:lnTo>
                <a:lnTo>
                  <a:pt x="12282" y="340942"/>
                </a:lnTo>
                <a:lnTo>
                  <a:pt x="0" y="60858"/>
                </a:lnTo>
                <a:close/>
              </a:path>
            </a:pathLst>
          </a:custGeom>
          <a:ln w="19050">
            <a:solidFill>
              <a:srgbClr val="A7A8A7"/>
            </a:solidFill>
          </a:ln>
        </p:spPr>
        <p:txBody>
          <a:bodyPr wrap="square" lIns="0" tIns="0" rIns="0" bIns="0" rtlCol="0">
            <a:spAutoFit/>
          </a:bodyPr>
          <a:lstStyle/>
          <a:p>
            <a:endParaRPr/>
          </a:p>
        </p:txBody>
      </p:sp>
      <p:sp>
        <p:nvSpPr>
          <p:cNvPr id="24" name="object 23"/>
          <p:cNvSpPr txBox="1"/>
          <p:nvPr/>
        </p:nvSpPr>
        <p:spPr>
          <a:xfrm>
            <a:off x="1591862" y="4535106"/>
            <a:ext cx="1419225" cy="285115"/>
          </a:xfrm>
          <a:prstGeom prst="rect">
            <a:avLst/>
          </a:prstGeom>
        </p:spPr>
        <p:txBody>
          <a:bodyPr vert="horz" wrap="square" lIns="0" tIns="0" rIns="0" bIns="0" rtlCol="0">
            <a:spAutoFit/>
          </a:bodyPr>
          <a:lstStyle/>
          <a:p>
            <a:pPr marL="12700">
              <a:lnSpc>
                <a:spcPct val="100000"/>
              </a:lnSpc>
            </a:pPr>
            <a:r>
              <a:rPr sz="1800" spc="-10" dirty="0">
                <a:solidFill>
                  <a:srgbClr val="3E3E3E"/>
                </a:solidFill>
                <a:latin typeface="Trebuchet MS"/>
                <a:cs typeface="Trebuchet MS"/>
              </a:rPr>
              <a:t>E</a:t>
            </a:r>
            <a:r>
              <a:rPr sz="1800" dirty="0">
                <a:solidFill>
                  <a:srgbClr val="3E3E3E"/>
                </a:solidFill>
                <a:latin typeface="Trebuchet MS"/>
                <a:cs typeface="Trebuchet MS"/>
              </a:rPr>
              <a:t>n</a:t>
            </a:r>
            <a:r>
              <a:rPr sz="1800" spc="5" dirty="0">
                <a:solidFill>
                  <a:srgbClr val="3E3E3E"/>
                </a:solidFill>
                <a:latin typeface="Trebuchet MS"/>
                <a:cs typeface="Trebuchet MS"/>
              </a:rPr>
              <a:t>q</a:t>
            </a:r>
            <a:r>
              <a:rPr sz="1800" dirty="0">
                <a:solidFill>
                  <a:srgbClr val="3E3E3E"/>
                </a:solidFill>
                <a:latin typeface="Trebuchet MS"/>
                <a:cs typeface="Trebuchet MS"/>
              </a:rPr>
              <a:t>ui</a:t>
            </a:r>
            <a:r>
              <a:rPr sz="1800" spc="-5" dirty="0">
                <a:solidFill>
                  <a:srgbClr val="3E3E3E"/>
                </a:solidFill>
                <a:latin typeface="Trebuchet MS"/>
                <a:cs typeface="Trebuchet MS"/>
              </a:rPr>
              <a:t>r</a:t>
            </a:r>
            <a:r>
              <a:rPr sz="1800" dirty="0">
                <a:solidFill>
                  <a:srgbClr val="3E3E3E"/>
                </a:solidFill>
                <a:latin typeface="Trebuchet MS"/>
                <a:cs typeface="Trebuchet MS"/>
              </a:rPr>
              <a:t>y</a:t>
            </a:r>
            <a:r>
              <a:rPr sz="1800" spc="-5" dirty="0">
                <a:solidFill>
                  <a:srgbClr val="3E3E3E"/>
                </a:solidFill>
                <a:latin typeface="Trebuchet MS"/>
                <a:cs typeface="Trebuchet MS"/>
              </a:rPr>
              <a:t> 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ge</a:t>
            </a:r>
            <a:endParaRPr sz="1800">
              <a:latin typeface="Trebuchet MS"/>
              <a:cs typeface="Trebuchet MS"/>
            </a:endParaRPr>
          </a:p>
        </p:txBody>
      </p:sp>
      <p:sp>
        <p:nvSpPr>
          <p:cNvPr id="25" name="object 24"/>
          <p:cNvSpPr/>
          <p:nvPr/>
        </p:nvSpPr>
        <p:spPr>
          <a:xfrm>
            <a:off x="958850" y="5089519"/>
            <a:ext cx="2149475" cy="367030"/>
          </a:xfrm>
          <a:custGeom>
            <a:avLst/>
            <a:gdLst/>
            <a:ahLst/>
            <a:cxnLst/>
            <a:rect l="l" t="t" r="r" b="b"/>
            <a:pathLst>
              <a:path w="2149475" h="367029">
                <a:moveTo>
                  <a:pt x="2088349" y="0"/>
                </a:moveTo>
                <a:lnTo>
                  <a:pt x="49428" y="1118"/>
                </a:lnTo>
                <a:lnTo>
                  <a:pt x="14153" y="22009"/>
                </a:lnTo>
                <a:lnTo>
                  <a:pt x="0" y="61125"/>
                </a:lnTo>
                <a:lnTo>
                  <a:pt x="1116" y="317287"/>
                </a:lnTo>
                <a:lnTo>
                  <a:pt x="22006" y="352561"/>
                </a:lnTo>
                <a:lnTo>
                  <a:pt x="61125" y="366712"/>
                </a:lnTo>
                <a:lnTo>
                  <a:pt x="2100037" y="365596"/>
                </a:lnTo>
                <a:lnTo>
                  <a:pt x="2135318" y="344713"/>
                </a:lnTo>
                <a:lnTo>
                  <a:pt x="2149475" y="305600"/>
                </a:lnTo>
                <a:lnTo>
                  <a:pt x="2148356" y="49428"/>
                </a:lnTo>
                <a:lnTo>
                  <a:pt x="2127465" y="14153"/>
                </a:lnTo>
                <a:lnTo>
                  <a:pt x="2088349" y="0"/>
                </a:lnTo>
                <a:close/>
              </a:path>
            </a:pathLst>
          </a:custGeom>
          <a:solidFill>
            <a:srgbClr val="DADADA"/>
          </a:solidFill>
        </p:spPr>
        <p:txBody>
          <a:bodyPr wrap="square" lIns="0" tIns="0" rIns="0" bIns="0" rtlCol="0">
            <a:spAutoFit/>
          </a:bodyPr>
          <a:lstStyle/>
          <a:p>
            <a:endParaRPr/>
          </a:p>
        </p:txBody>
      </p:sp>
      <p:sp>
        <p:nvSpPr>
          <p:cNvPr id="26" name="object 25"/>
          <p:cNvSpPr/>
          <p:nvPr/>
        </p:nvSpPr>
        <p:spPr>
          <a:xfrm>
            <a:off x="958850" y="5089519"/>
            <a:ext cx="2149475" cy="367030"/>
          </a:xfrm>
          <a:custGeom>
            <a:avLst/>
            <a:gdLst/>
            <a:ahLst/>
            <a:cxnLst/>
            <a:rect l="l" t="t" r="r" b="b"/>
            <a:pathLst>
              <a:path w="2149475" h="367029">
                <a:moveTo>
                  <a:pt x="0" y="61125"/>
                </a:moveTo>
                <a:lnTo>
                  <a:pt x="14153" y="22009"/>
                </a:lnTo>
                <a:lnTo>
                  <a:pt x="49428" y="1118"/>
                </a:lnTo>
                <a:lnTo>
                  <a:pt x="2088349" y="0"/>
                </a:lnTo>
                <a:lnTo>
                  <a:pt x="2102747" y="1705"/>
                </a:lnTo>
                <a:lnTo>
                  <a:pt x="2136986" y="24097"/>
                </a:lnTo>
                <a:lnTo>
                  <a:pt x="2149475" y="305600"/>
                </a:lnTo>
                <a:lnTo>
                  <a:pt x="2147768" y="319998"/>
                </a:lnTo>
                <a:lnTo>
                  <a:pt x="2125373" y="354231"/>
                </a:lnTo>
                <a:lnTo>
                  <a:pt x="61125" y="366712"/>
                </a:lnTo>
                <a:lnTo>
                  <a:pt x="46725" y="365007"/>
                </a:lnTo>
                <a:lnTo>
                  <a:pt x="12485" y="342618"/>
                </a:lnTo>
                <a:lnTo>
                  <a:pt x="0" y="61125"/>
                </a:lnTo>
                <a:close/>
              </a:path>
            </a:pathLst>
          </a:custGeom>
          <a:ln w="19050">
            <a:solidFill>
              <a:srgbClr val="A7A8A7"/>
            </a:solidFill>
          </a:ln>
        </p:spPr>
        <p:txBody>
          <a:bodyPr wrap="square" lIns="0" tIns="0" rIns="0" bIns="0" rtlCol="0">
            <a:spAutoFit/>
          </a:bodyPr>
          <a:lstStyle/>
          <a:p>
            <a:endParaRPr/>
          </a:p>
        </p:txBody>
      </p:sp>
      <p:sp>
        <p:nvSpPr>
          <p:cNvPr id="27" name="object 26"/>
          <p:cNvSpPr txBox="1"/>
          <p:nvPr/>
        </p:nvSpPr>
        <p:spPr>
          <a:xfrm>
            <a:off x="1459350" y="5129625"/>
            <a:ext cx="1552575" cy="285115"/>
          </a:xfrm>
          <a:prstGeom prst="rect">
            <a:avLst/>
          </a:prstGeom>
        </p:spPr>
        <p:txBody>
          <a:bodyPr vert="horz" wrap="square" lIns="0" tIns="0" rIns="0" bIns="0" rtlCol="0">
            <a:spAutoFit/>
          </a:bodyPr>
          <a:lstStyle/>
          <a:p>
            <a:pPr marL="12700">
              <a:lnSpc>
                <a:spcPct val="100000"/>
              </a:lnSpc>
            </a:pPr>
            <a:r>
              <a:rPr sz="1800" spc="-10" dirty="0">
                <a:solidFill>
                  <a:srgbClr val="3E3E3E"/>
                </a:solidFill>
                <a:latin typeface="Trebuchet MS"/>
                <a:cs typeface="Trebuchet MS"/>
              </a:rPr>
              <a:t>A</a:t>
            </a:r>
            <a:r>
              <a:rPr sz="1800" spc="5" dirty="0">
                <a:solidFill>
                  <a:srgbClr val="3E3E3E"/>
                </a:solidFill>
                <a:latin typeface="Trebuchet MS"/>
                <a:cs typeface="Trebuchet MS"/>
              </a:rPr>
              <a:t>pp</a:t>
            </a:r>
            <a:r>
              <a:rPr sz="1800" spc="-5" dirty="0">
                <a:solidFill>
                  <a:srgbClr val="3E3E3E"/>
                </a:solidFill>
                <a:latin typeface="Trebuchet MS"/>
                <a:cs typeface="Trebuchet MS"/>
              </a:rPr>
              <a:t>r</a:t>
            </a:r>
            <a:r>
              <a:rPr sz="1800" spc="-10" dirty="0">
                <a:solidFill>
                  <a:srgbClr val="3E3E3E"/>
                </a:solidFill>
                <a:latin typeface="Trebuchet MS"/>
                <a:cs typeface="Trebuchet MS"/>
              </a:rPr>
              <a:t>ov</a:t>
            </a:r>
            <a:r>
              <a:rPr sz="1800" dirty="0">
                <a:solidFill>
                  <a:srgbClr val="3E3E3E"/>
                </a:solidFill>
                <a:latin typeface="Trebuchet MS"/>
                <a:cs typeface="Trebuchet MS"/>
              </a:rPr>
              <a:t>al</a:t>
            </a:r>
            <a:r>
              <a:rPr sz="1800" spc="-10" dirty="0">
                <a:solidFill>
                  <a:srgbClr val="3E3E3E"/>
                </a:solidFill>
                <a:latin typeface="Trebuchet MS"/>
                <a:cs typeface="Trebuchet MS"/>
              </a:rPr>
              <a:t> </a:t>
            </a:r>
            <a:r>
              <a:rPr sz="1800" spc="-5" dirty="0">
                <a:solidFill>
                  <a:srgbClr val="3E3E3E"/>
                </a:solidFill>
                <a:latin typeface="Trebuchet MS"/>
                <a:cs typeface="Trebuchet MS"/>
              </a:rPr>
              <a:t>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a:t>
            </a:r>
            <a:r>
              <a:rPr sz="1800" dirty="0">
                <a:solidFill>
                  <a:srgbClr val="3E3E3E"/>
                </a:solidFill>
                <a:latin typeface="Trebuchet MS"/>
                <a:cs typeface="Trebuchet MS"/>
              </a:rPr>
              <a:t>e</a:t>
            </a:r>
            <a:endParaRPr sz="1800">
              <a:latin typeface="Trebuchet MS"/>
              <a:cs typeface="Trebuchet MS"/>
            </a:endParaRPr>
          </a:p>
        </p:txBody>
      </p:sp>
      <p:sp>
        <p:nvSpPr>
          <p:cNvPr id="28" name="object 27"/>
          <p:cNvSpPr/>
          <p:nvPr/>
        </p:nvSpPr>
        <p:spPr>
          <a:xfrm>
            <a:off x="958850" y="5684834"/>
            <a:ext cx="2149475" cy="365125"/>
          </a:xfrm>
          <a:custGeom>
            <a:avLst/>
            <a:gdLst/>
            <a:ahLst/>
            <a:cxnLst/>
            <a:rect l="l" t="t" r="r" b="b"/>
            <a:pathLst>
              <a:path w="2149475" h="365125">
                <a:moveTo>
                  <a:pt x="2088616" y="0"/>
                </a:moveTo>
                <a:lnTo>
                  <a:pt x="49579" y="1043"/>
                </a:lnTo>
                <a:lnTo>
                  <a:pt x="14205" y="21777"/>
                </a:lnTo>
                <a:lnTo>
                  <a:pt x="0" y="60858"/>
                </a:lnTo>
                <a:lnTo>
                  <a:pt x="1040" y="315545"/>
                </a:lnTo>
                <a:lnTo>
                  <a:pt x="21768" y="350918"/>
                </a:lnTo>
                <a:lnTo>
                  <a:pt x="60858" y="365125"/>
                </a:lnTo>
                <a:lnTo>
                  <a:pt x="2099886" y="364084"/>
                </a:lnTo>
                <a:lnTo>
                  <a:pt x="2135267" y="343358"/>
                </a:lnTo>
                <a:lnTo>
                  <a:pt x="2149475" y="304279"/>
                </a:lnTo>
                <a:lnTo>
                  <a:pt x="2148432" y="49583"/>
                </a:lnTo>
                <a:lnTo>
                  <a:pt x="2127702" y="14209"/>
                </a:lnTo>
                <a:lnTo>
                  <a:pt x="2088616" y="0"/>
                </a:lnTo>
                <a:close/>
              </a:path>
            </a:pathLst>
          </a:custGeom>
          <a:solidFill>
            <a:srgbClr val="DADADA"/>
          </a:solidFill>
        </p:spPr>
        <p:txBody>
          <a:bodyPr wrap="square" lIns="0" tIns="0" rIns="0" bIns="0" rtlCol="0">
            <a:spAutoFit/>
          </a:bodyPr>
          <a:lstStyle/>
          <a:p>
            <a:endParaRPr/>
          </a:p>
        </p:txBody>
      </p:sp>
      <p:sp>
        <p:nvSpPr>
          <p:cNvPr id="29" name="object 28"/>
          <p:cNvSpPr/>
          <p:nvPr/>
        </p:nvSpPr>
        <p:spPr>
          <a:xfrm>
            <a:off x="958850" y="5684834"/>
            <a:ext cx="2149475" cy="365125"/>
          </a:xfrm>
          <a:custGeom>
            <a:avLst/>
            <a:gdLst/>
            <a:ahLst/>
            <a:cxnLst/>
            <a:rect l="l" t="t" r="r" b="b"/>
            <a:pathLst>
              <a:path w="2149475" h="365125">
                <a:moveTo>
                  <a:pt x="0" y="60858"/>
                </a:moveTo>
                <a:lnTo>
                  <a:pt x="14205" y="21777"/>
                </a:lnTo>
                <a:lnTo>
                  <a:pt x="49579" y="1043"/>
                </a:lnTo>
                <a:lnTo>
                  <a:pt x="2088616" y="0"/>
                </a:lnTo>
                <a:lnTo>
                  <a:pt x="2103014" y="1713"/>
                </a:lnTo>
                <a:lnTo>
                  <a:pt x="2137188" y="24186"/>
                </a:lnTo>
                <a:lnTo>
                  <a:pt x="2149475" y="304279"/>
                </a:lnTo>
                <a:lnTo>
                  <a:pt x="2147762" y="318673"/>
                </a:lnTo>
                <a:lnTo>
                  <a:pt x="2125289" y="352843"/>
                </a:lnTo>
                <a:lnTo>
                  <a:pt x="60858" y="365125"/>
                </a:lnTo>
                <a:lnTo>
                  <a:pt x="46458" y="363412"/>
                </a:lnTo>
                <a:lnTo>
                  <a:pt x="12282" y="340942"/>
                </a:lnTo>
                <a:lnTo>
                  <a:pt x="0" y="60858"/>
                </a:lnTo>
                <a:close/>
              </a:path>
            </a:pathLst>
          </a:custGeom>
          <a:ln w="19050">
            <a:solidFill>
              <a:srgbClr val="A7A8A7"/>
            </a:solidFill>
          </a:ln>
        </p:spPr>
        <p:txBody>
          <a:bodyPr wrap="square" lIns="0" tIns="0" rIns="0" bIns="0" rtlCol="0">
            <a:spAutoFit/>
          </a:bodyPr>
          <a:lstStyle/>
          <a:p>
            <a:endParaRPr/>
          </a:p>
        </p:txBody>
      </p:sp>
      <p:sp>
        <p:nvSpPr>
          <p:cNvPr id="30" name="object 29"/>
          <p:cNvSpPr txBox="1"/>
          <p:nvPr/>
        </p:nvSpPr>
        <p:spPr>
          <a:xfrm>
            <a:off x="1210862" y="5724144"/>
            <a:ext cx="1800860" cy="285115"/>
          </a:xfrm>
          <a:prstGeom prst="rect">
            <a:avLst/>
          </a:prstGeom>
        </p:spPr>
        <p:txBody>
          <a:bodyPr vert="horz" wrap="square" lIns="0" tIns="0" rIns="0" bIns="0" rtlCol="0">
            <a:spAutoFit/>
          </a:bodyPr>
          <a:lstStyle/>
          <a:p>
            <a:pPr marL="12700">
              <a:lnSpc>
                <a:spcPct val="100000"/>
              </a:lnSpc>
            </a:pPr>
            <a:r>
              <a:rPr sz="1800" dirty="0">
                <a:solidFill>
                  <a:srgbClr val="3E3E3E"/>
                </a:solidFill>
                <a:latin typeface="Trebuchet MS"/>
                <a:cs typeface="Trebuchet MS"/>
              </a:rPr>
              <a:t>Pu</a:t>
            </a:r>
            <a:r>
              <a:rPr sz="1800" spc="5" dirty="0">
                <a:solidFill>
                  <a:srgbClr val="3E3E3E"/>
                </a:solidFill>
                <a:latin typeface="Trebuchet MS"/>
                <a:cs typeface="Trebuchet MS"/>
              </a:rPr>
              <a:t>b</a:t>
            </a:r>
            <a:r>
              <a:rPr sz="1800" spc="-5" dirty="0">
                <a:solidFill>
                  <a:srgbClr val="3E3E3E"/>
                </a:solidFill>
                <a:latin typeface="Trebuchet MS"/>
                <a:cs typeface="Trebuchet MS"/>
              </a:rPr>
              <a:t>l</a:t>
            </a:r>
            <a:r>
              <a:rPr sz="1800" dirty="0">
                <a:solidFill>
                  <a:srgbClr val="3E3E3E"/>
                </a:solidFill>
                <a:latin typeface="Trebuchet MS"/>
                <a:cs typeface="Trebuchet MS"/>
              </a:rPr>
              <a:t>i</a:t>
            </a:r>
            <a:r>
              <a:rPr sz="1800" spc="-5" dirty="0">
                <a:solidFill>
                  <a:srgbClr val="3E3E3E"/>
                </a:solidFill>
                <a:latin typeface="Trebuchet MS"/>
                <a:cs typeface="Trebuchet MS"/>
              </a:rPr>
              <a:t>c</a:t>
            </a:r>
            <a:r>
              <a:rPr sz="1800" dirty="0">
                <a:solidFill>
                  <a:srgbClr val="3E3E3E"/>
                </a:solidFill>
                <a:latin typeface="Trebuchet MS"/>
                <a:cs typeface="Trebuchet MS"/>
              </a:rPr>
              <a:t>a</a:t>
            </a:r>
            <a:r>
              <a:rPr sz="1800" spc="-10" dirty="0">
                <a:solidFill>
                  <a:srgbClr val="3E3E3E"/>
                </a:solidFill>
                <a:latin typeface="Trebuchet MS"/>
                <a:cs typeface="Trebuchet MS"/>
              </a:rPr>
              <a:t>t</a:t>
            </a:r>
            <a:r>
              <a:rPr sz="1800" dirty="0">
                <a:solidFill>
                  <a:srgbClr val="3E3E3E"/>
                </a:solidFill>
                <a:latin typeface="Trebuchet MS"/>
                <a:cs typeface="Trebuchet MS"/>
              </a:rPr>
              <a:t>i</a:t>
            </a:r>
            <a:r>
              <a:rPr sz="1800" spc="-10" dirty="0">
                <a:solidFill>
                  <a:srgbClr val="3E3E3E"/>
                </a:solidFill>
                <a:latin typeface="Trebuchet MS"/>
                <a:cs typeface="Trebuchet MS"/>
              </a:rPr>
              <a:t>o</a:t>
            </a:r>
            <a:r>
              <a:rPr sz="1800" dirty="0">
                <a:solidFill>
                  <a:srgbClr val="3E3E3E"/>
                </a:solidFill>
                <a:latin typeface="Trebuchet MS"/>
                <a:cs typeface="Trebuchet MS"/>
              </a:rPr>
              <a:t>n</a:t>
            </a:r>
            <a:r>
              <a:rPr sz="1800" spc="-15" dirty="0">
                <a:solidFill>
                  <a:srgbClr val="3E3E3E"/>
                </a:solidFill>
                <a:latin typeface="Trebuchet MS"/>
                <a:cs typeface="Trebuchet MS"/>
              </a:rPr>
              <a:t> </a:t>
            </a:r>
            <a:r>
              <a:rPr sz="1800" spc="-5" dirty="0">
                <a:solidFill>
                  <a:srgbClr val="3E3E3E"/>
                </a:solidFill>
                <a:latin typeface="Trebuchet MS"/>
                <a:cs typeface="Trebuchet MS"/>
              </a:rPr>
              <a:t>S</a:t>
            </a:r>
            <a:r>
              <a:rPr sz="1800" spc="-10" dirty="0">
                <a:solidFill>
                  <a:srgbClr val="3E3E3E"/>
                </a:solidFill>
                <a:latin typeface="Trebuchet MS"/>
                <a:cs typeface="Trebuchet MS"/>
              </a:rPr>
              <a:t>t</a:t>
            </a:r>
            <a:r>
              <a:rPr sz="1800" dirty="0">
                <a:solidFill>
                  <a:srgbClr val="3E3E3E"/>
                </a:solidFill>
                <a:latin typeface="Trebuchet MS"/>
                <a:cs typeface="Trebuchet MS"/>
              </a:rPr>
              <a:t>a</a:t>
            </a:r>
            <a:r>
              <a:rPr sz="1800" spc="-5" dirty="0">
                <a:solidFill>
                  <a:srgbClr val="3E3E3E"/>
                </a:solidFill>
                <a:latin typeface="Trebuchet MS"/>
                <a:cs typeface="Trebuchet MS"/>
              </a:rPr>
              <a:t>g</a:t>
            </a:r>
            <a:r>
              <a:rPr sz="1800" dirty="0">
                <a:solidFill>
                  <a:srgbClr val="3E3E3E"/>
                </a:solidFill>
                <a:latin typeface="Trebuchet MS"/>
                <a:cs typeface="Trebuchet MS"/>
              </a:rPr>
              <a:t>e</a:t>
            </a:r>
            <a:endParaRPr sz="1800">
              <a:latin typeface="Trebuchet MS"/>
              <a:cs typeface="Trebuchet MS"/>
            </a:endParaRPr>
          </a:p>
        </p:txBody>
      </p:sp>
      <p:sp>
        <p:nvSpPr>
          <p:cNvPr id="31" name="object 30"/>
          <p:cNvSpPr/>
          <p:nvPr/>
        </p:nvSpPr>
        <p:spPr>
          <a:xfrm>
            <a:off x="3609975" y="2117721"/>
            <a:ext cx="4024629" cy="365125"/>
          </a:xfrm>
          <a:custGeom>
            <a:avLst/>
            <a:gdLst/>
            <a:ahLst/>
            <a:cxnLst/>
            <a:rect l="l" t="t" r="r" b="b"/>
            <a:pathLst>
              <a:path w="4024629" h="365125">
                <a:moveTo>
                  <a:pt x="3963454" y="0"/>
                </a:moveTo>
                <a:lnTo>
                  <a:pt x="49579" y="1043"/>
                </a:lnTo>
                <a:lnTo>
                  <a:pt x="14205" y="21777"/>
                </a:lnTo>
                <a:lnTo>
                  <a:pt x="0" y="60858"/>
                </a:lnTo>
                <a:lnTo>
                  <a:pt x="1040" y="315545"/>
                </a:lnTo>
                <a:lnTo>
                  <a:pt x="21768" y="350918"/>
                </a:lnTo>
                <a:lnTo>
                  <a:pt x="60858" y="365124"/>
                </a:lnTo>
                <a:lnTo>
                  <a:pt x="3974724" y="364084"/>
                </a:lnTo>
                <a:lnTo>
                  <a:pt x="4010104" y="343358"/>
                </a:lnTo>
                <a:lnTo>
                  <a:pt x="4024312" y="304279"/>
                </a:lnTo>
                <a:lnTo>
                  <a:pt x="4023269" y="49583"/>
                </a:lnTo>
                <a:lnTo>
                  <a:pt x="4002540" y="14209"/>
                </a:lnTo>
                <a:lnTo>
                  <a:pt x="3963454" y="0"/>
                </a:lnTo>
                <a:close/>
              </a:path>
            </a:pathLst>
          </a:custGeom>
          <a:solidFill>
            <a:srgbClr val="92D050"/>
          </a:solidFill>
        </p:spPr>
        <p:txBody>
          <a:bodyPr wrap="square" lIns="0" tIns="0" rIns="0" bIns="0" rtlCol="0">
            <a:spAutoFit/>
          </a:bodyPr>
          <a:lstStyle/>
          <a:p>
            <a:endParaRPr/>
          </a:p>
        </p:txBody>
      </p:sp>
      <p:sp>
        <p:nvSpPr>
          <p:cNvPr id="32" name="object 31"/>
          <p:cNvSpPr/>
          <p:nvPr/>
        </p:nvSpPr>
        <p:spPr>
          <a:xfrm>
            <a:off x="3609975" y="2117721"/>
            <a:ext cx="4024629" cy="365125"/>
          </a:xfrm>
          <a:custGeom>
            <a:avLst/>
            <a:gdLst/>
            <a:ahLst/>
            <a:cxnLst/>
            <a:rect l="l" t="t" r="r" b="b"/>
            <a:pathLst>
              <a:path w="4024629" h="365125">
                <a:moveTo>
                  <a:pt x="0" y="60858"/>
                </a:moveTo>
                <a:lnTo>
                  <a:pt x="14205" y="21777"/>
                </a:lnTo>
                <a:lnTo>
                  <a:pt x="49579" y="1043"/>
                </a:lnTo>
                <a:lnTo>
                  <a:pt x="3963454" y="0"/>
                </a:lnTo>
                <a:lnTo>
                  <a:pt x="3977852" y="1713"/>
                </a:lnTo>
                <a:lnTo>
                  <a:pt x="4012026" y="24186"/>
                </a:lnTo>
                <a:lnTo>
                  <a:pt x="4024312" y="304279"/>
                </a:lnTo>
                <a:lnTo>
                  <a:pt x="4022599" y="318673"/>
                </a:lnTo>
                <a:lnTo>
                  <a:pt x="4000127" y="352843"/>
                </a:lnTo>
                <a:lnTo>
                  <a:pt x="60858" y="365124"/>
                </a:lnTo>
                <a:lnTo>
                  <a:pt x="46458" y="363412"/>
                </a:lnTo>
                <a:lnTo>
                  <a:pt x="12282" y="340942"/>
                </a:lnTo>
                <a:lnTo>
                  <a:pt x="0" y="60858"/>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33" name="object 32"/>
          <p:cNvSpPr txBox="1"/>
          <p:nvPr/>
        </p:nvSpPr>
        <p:spPr>
          <a:xfrm>
            <a:off x="3706539" y="2171763"/>
            <a:ext cx="2611120" cy="255270"/>
          </a:xfrm>
          <a:prstGeom prst="rect">
            <a:avLst/>
          </a:prstGeom>
          <a:solidFill>
            <a:srgbClr val="92D050"/>
          </a:solidFill>
        </p:spPr>
        <p:txBody>
          <a:bodyPr vert="horz" wrap="square" lIns="0" tIns="0" rIns="0" bIns="0" rtlCol="0">
            <a:spAutoFit/>
          </a:bodyPr>
          <a:lstStyle/>
          <a:p>
            <a:pPr marL="12700">
              <a:lnSpc>
                <a:spcPct val="100000"/>
              </a:lnSpc>
            </a:pPr>
            <a:r>
              <a:rPr sz="1600" spc="-85" dirty="0">
                <a:solidFill>
                  <a:srgbClr val="050505"/>
                </a:solidFill>
                <a:latin typeface="Trebuchet MS"/>
                <a:cs typeface="Trebuchet MS"/>
              </a:rPr>
              <a:t>P</a:t>
            </a:r>
            <a:r>
              <a:rPr sz="1600" spc="-10" dirty="0">
                <a:solidFill>
                  <a:srgbClr val="050505"/>
                </a:solidFill>
                <a:latin typeface="Trebuchet MS"/>
                <a:cs typeface="Trebuchet MS"/>
              </a:rPr>
              <a:t>r</a:t>
            </a:r>
            <a:r>
              <a:rPr sz="1600" spc="-5" dirty="0">
                <a:solidFill>
                  <a:srgbClr val="050505"/>
                </a:solidFill>
                <a:latin typeface="Trebuchet MS"/>
                <a:cs typeface="Trebuchet MS"/>
              </a:rPr>
              <a:t>e</a:t>
            </a:r>
            <a:r>
              <a:rPr sz="1600" spc="-10" dirty="0">
                <a:solidFill>
                  <a:srgbClr val="050505"/>
                </a:solidFill>
                <a:latin typeface="Trebuchet MS"/>
                <a:cs typeface="Trebuchet MS"/>
              </a:rPr>
              <a:t>l</a:t>
            </a:r>
            <a:r>
              <a:rPr sz="1600" spc="-5" dirty="0">
                <a:solidFill>
                  <a:srgbClr val="050505"/>
                </a:solidFill>
                <a:latin typeface="Trebuchet MS"/>
                <a:cs typeface="Trebuchet MS"/>
              </a:rPr>
              <a:t>i</a:t>
            </a:r>
            <a:r>
              <a:rPr sz="1600" spc="-20" dirty="0">
                <a:solidFill>
                  <a:srgbClr val="050505"/>
                </a:solidFill>
                <a:latin typeface="Trebuchet MS"/>
                <a:cs typeface="Trebuchet MS"/>
              </a:rPr>
              <a:t>m</a:t>
            </a:r>
            <a:r>
              <a:rPr sz="1600" spc="-10" dirty="0">
                <a:solidFill>
                  <a:srgbClr val="050505"/>
                </a:solidFill>
                <a:latin typeface="Trebuchet MS"/>
                <a:cs typeface="Trebuchet MS"/>
              </a:rPr>
              <a:t>inary</a:t>
            </a:r>
            <a:r>
              <a:rPr sz="1600" spc="25" dirty="0">
                <a:solidFill>
                  <a:srgbClr val="050505"/>
                </a:solidFill>
                <a:latin typeface="Trebuchet MS"/>
                <a:cs typeface="Trebuchet MS"/>
              </a:rPr>
              <a:t> </a:t>
            </a:r>
            <a:r>
              <a:rPr sz="1600" spc="-95" dirty="0">
                <a:solidFill>
                  <a:srgbClr val="050505"/>
                </a:solidFill>
                <a:latin typeface="Trebuchet MS"/>
                <a:cs typeface="Trebuchet MS"/>
              </a:rPr>
              <a:t>W</a:t>
            </a:r>
            <a:r>
              <a:rPr sz="1600" spc="-15" dirty="0">
                <a:solidFill>
                  <a:srgbClr val="050505"/>
                </a:solidFill>
                <a:latin typeface="Trebuchet MS"/>
                <a:cs typeface="Trebuchet MS"/>
              </a:rPr>
              <a:t>o</a:t>
            </a:r>
            <a:r>
              <a:rPr sz="1600" spc="-10" dirty="0">
                <a:solidFill>
                  <a:srgbClr val="050505"/>
                </a:solidFill>
                <a:latin typeface="Trebuchet MS"/>
                <a:cs typeface="Trebuchet MS"/>
              </a:rPr>
              <a:t>rk</a:t>
            </a:r>
            <a:r>
              <a:rPr sz="1600" spc="30" dirty="0">
                <a:solidFill>
                  <a:srgbClr val="050505"/>
                </a:solidFill>
                <a:latin typeface="Trebuchet MS"/>
                <a:cs typeface="Trebuchet MS"/>
              </a:rPr>
              <a:t> </a:t>
            </a:r>
            <a:r>
              <a:rPr sz="1600" spc="-10" dirty="0">
                <a:solidFill>
                  <a:srgbClr val="050505"/>
                </a:solidFill>
                <a:latin typeface="Trebuchet MS"/>
                <a:cs typeface="Trebuchet MS"/>
              </a:rPr>
              <a:t>It</a:t>
            </a:r>
            <a:r>
              <a:rPr sz="1600" spc="-5" dirty="0">
                <a:solidFill>
                  <a:srgbClr val="050505"/>
                </a:solidFill>
                <a:latin typeface="Trebuchet MS"/>
                <a:cs typeface="Trebuchet MS"/>
              </a:rPr>
              <a:t>e</a:t>
            </a:r>
            <a:r>
              <a:rPr sz="1600" spc="-15" dirty="0">
                <a:solidFill>
                  <a:srgbClr val="050505"/>
                </a:solidFill>
                <a:latin typeface="Trebuchet MS"/>
                <a:cs typeface="Trebuchet MS"/>
              </a:rPr>
              <a:t>m</a:t>
            </a:r>
            <a:r>
              <a:rPr sz="1600" spc="5" dirty="0">
                <a:solidFill>
                  <a:srgbClr val="050505"/>
                </a:solidFill>
                <a:latin typeface="Trebuchet MS"/>
                <a:cs typeface="Trebuchet MS"/>
              </a:rPr>
              <a:t> </a:t>
            </a:r>
            <a:r>
              <a:rPr sz="1600" spc="-10" dirty="0">
                <a:solidFill>
                  <a:srgbClr val="050505"/>
                </a:solidFill>
                <a:latin typeface="Trebuchet MS"/>
                <a:cs typeface="Trebuchet MS"/>
              </a:rPr>
              <a:t>(</a:t>
            </a:r>
            <a:r>
              <a:rPr sz="1600" spc="-20" dirty="0">
                <a:solidFill>
                  <a:srgbClr val="050505"/>
                </a:solidFill>
                <a:latin typeface="Trebuchet MS"/>
                <a:cs typeface="Trebuchet MS"/>
              </a:rPr>
              <a:t>PW</a:t>
            </a:r>
            <a:r>
              <a:rPr sz="1600" spc="-10" dirty="0">
                <a:solidFill>
                  <a:srgbClr val="050505"/>
                </a:solidFill>
                <a:latin typeface="Trebuchet MS"/>
                <a:cs typeface="Trebuchet MS"/>
              </a:rPr>
              <a:t>I)</a:t>
            </a:r>
            <a:endParaRPr sz="1600">
              <a:latin typeface="Trebuchet MS"/>
              <a:cs typeface="Trebuchet MS"/>
            </a:endParaRPr>
          </a:p>
        </p:txBody>
      </p:sp>
      <p:sp>
        <p:nvSpPr>
          <p:cNvPr id="34" name="object 33"/>
          <p:cNvSpPr/>
          <p:nvPr/>
        </p:nvSpPr>
        <p:spPr>
          <a:xfrm>
            <a:off x="3609975" y="2711444"/>
            <a:ext cx="4024629" cy="367030"/>
          </a:xfrm>
          <a:custGeom>
            <a:avLst/>
            <a:gdLst/>
            <a:ahLst/>
            <a:cxnLst/>
            <a:rect l="l" t="t" r="r" b="b"/>
            <a:pathLst>
              <a:path w="4024629" h="367030">
                <a:moveTo>
                  <a:pt x="3963187" y="0"/>
                </a:moveTo>
                <a:lnTo>
                  <a:pt x="49428" y="1118"/>
                </a:lnTo>
                <a:lnTo>
                  <a:pt x="14153" y="22009"/>
                </a:lnTo>
                <a:lnTo>
                  <a:pt x="0" y="61125"/>
                </a:lnTo>
                <a:lnTo>
                  <a:pt x="1116" y="317287"/>
                </a:lnTo>
                <a:lnTo>
                  <a:pt x="22006" y="352561"/>
                </a:lnTo>
                <a:lnTo>
                  <a:pt x="61125" y="366712"/>
                </a:lnTo>
                <a:lnTo>
                  <a:pt x="3974875" y="365596"/>
                </a:lnTo>
                <a:lnTo>
                  <a:pt x="4010156" y="344713"/>
                </a:lnTo>
                <a:lnTo>
                  <a:pt x="4024312" y="305600"/>
                </a:lnTo>
                <a:lnTo>
                  <a:pt x="4023194" y="49428"/>
                </a:lnTo>
                <a:lnTo>
                  <a:pt x="4002302" y="14153"/>
                </a:lnTo>
                <a:lnTo>
                  <a:pt x="3963187" y="0"/>
                </a:lnTo>
                <a:close/>
              </a:path>
            </a:pathLst>
          </a:custGeom>
          <a:solidFill>
            <a:srgbClr val="92D050"/>
          </a:solidFill>
        </p:spPr>
        <p:txBody>
          <a:bodyPr wrap="square" lIns="0" tIns="0" rIns="0" bIns="0" rtlCol="0">
            <a:spAutoFit/>
          </a:bodyPr>
          <a:lstStyle/>
          <a:p>
            <a:endParaRPr/>
          </a:p>
        </p:txBody>
      </p:sp>
      <p:sp>
        <p:nvSpPr>
          <p:cNvPr id="35" name="object 34"/>
          <p:cNvSpPr/>
          <p:nvPr/>
        </p:nvSpPr>
        <p:spPr>
          <a:xfrm>
            <a:off x="3609975" y="2711444"/>
            <a:ext cx="4024629" cy="367030"/>
          </a:xfrm>
          <a:custGeom>
            <a:avLst/>
            <a:gdLst/>
            <a:ahLst/>
            <a:cxnLst/>
            <a:rect l="l" t="t" r="r" b="b"/>
            <a:pathLst>
              <a:path w="4024629" h="367030">
                <a:moveTo>
                  <a:pt x="0" y="61125"/>
                </a:moveTo>
                <a:lnTo>
                  <a:pt x="14153" y="22009"/>
                </a:lnTo>
                <a:lnTo>
                  <a:pt x="49428" y="1118"/>
                </a:lnTo>
                <a:lnTo>
                  <a:pt x="3963187" y="0"/>
                </a:lnTo>
                <a:lnTo>
                  <a:pt x="3977585" y="1705"/>
                </a:lnTo>
                <a:lnTo>
                  <a:pt x="4011823" y="24097"/>
                </a:lnTo>
                <a:lnTo>
                  <a:pt x="4024312" y="305600"/>
                </a:lnTo>
                <a:lnTo>
                  <a:pt x="4022606" y="319998"/>
                </a:lnTo>
                <a:lnTo>
                  <a:pt x="4000210" y="354231"/>
                </a:lnTo>
                <a:lnTo>
                  <a:pt x="61125" y="366712"/>
                </a:lnTo>
                <a:lnTo>
                  <a:pt x="46725" y="365007"/>
                </a:lnTo>
                <a:lnTo>
                  <a:pt x="12485" y="342618"/>
                </a:lnTo>
                <a:lnTo>
                  <a:pt x="0" y="61125"/>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36" name="object 35"/>
          <p:cNvSpPr txBox="1"/>
          <p:nvPr/>
        </p:nvSpPr>
        <p:spPr>
          <a:xfrm>
            <a:off x="3706615" y="2766282"/>
            <a:ext cx="2921635" cy="255270"/>
          </a:xfrm>
          <a:prstGeom prst="rect">
            <a:avLst/>
          </a:prstGeom>
          <a:solidFill>
            <a:srgbClr val="92D050"/>
          </a:solidFill>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N</a:t>
            </a:r>
            <a:r>
              <a:rPr sz="1600" spc="-5" dirty="0">
                <a:solidFill>
                  <a:srgbClr val="050505"/>
                </a:solidFill>
                <a:latin typeface="Trebuchet MS"/>
                <a:cs typeface="Trebuchet MS"/>
              </a:rPr>
              <a:t>e</a:t>
            </a:r>
            <a:r>
              <a:rPr sz="1600" spc="-15" dirty="0">
                <a:solidFill>
                  <a:srgbClr val="050505"/>
                </a:solidFill>
                <a:latin typeface="Trebuchet MS"/>
                <a:cs typeface="Trebuchet MS"/>
              </a:rPr>
              <a:t>w</a:t>
            </a:r>
            <a:r>
              <a:rPr sz="1600" spc="10" dirty="0">
                <a:solidFill>
                  <a:srgbClr val="050505"/>
                </a:solidFill>
                <a:latin typeface="Trebuchet MS"/>
                <a:cs typeface="Trebuchet MS"/>
              </a:rPr>
              <a:t> </a:t>
            </a:r>
            <a:r>
              <a:rPr sz="1600" spc="-95" dirty="0">
                <a:solidFill>
                  <a:srgbClr val="050505"/>
                </a:solidFill>
                <a:latin typeface="Trebuchet MS"/>
                <a:cs typeface="Trebuchet MS"/>
              </a:rPr>
              <a:t>W</a:t>
            </a:r>
            <a:r>
              <a:rPr sz="1600" spc="-15" dirty="0">
                <a:solidFill>
                  <a:srgbClr val="050505"/>
                </a:solidFill>
                <a:latin typeface="Trebuchet MS"/>
                <a:cs typeface="Trebuchet MS"/>
              </a:rPr>
              <a:t>o</a:t>
            </a:r>
            <a:r>
              <a:rPr sz="1600" spc="-10" dirty="0">
                <a:solidFill>
                  <a:srgbClr val="050505"/>
                </a:solidFill>
                <a:latin typeface="Trebuchet MS"/>
                <a:cs typeface="Trebuchet MS"/>
              </a:rPr>
              <a:t>rk</a:t>
            </a:r>
            <a:r>
              <a:rPr sz="1600" spc="30" dirty="0">
                <a:solidFill>
                  <a:srgbClr val="050505"/>
                </a:solidFill>
                <a:latin typeface="Trebuchet MS"/>
                <a:cs typeface="Trebuchet MS"/>
              </a:rPr>
              <a:t> </a:t>
            </a:r>
            <a:r>
              <a:rPr sz="1600" spc="-10" dirty="0">
                <a:solidFill>
                  <a:srgbClr val="050505"/>
                </a:solidFill>
                <a:latin typeface="Trebuchet MS"/>
                <a:cs typeface="Trebuchet MS"/>
              </a:rPr>
              <a:t>It</a:t>
            </a:r>
            <a:r>
              <a:rPr sz="1600" spc="-5" dirty="0">
                <a:solidFill>
                  <a:srgbClr val="050505"/>
                </a:solidFill>
                <a:latin typeface="Trebuchet MS"/>
                <a:cs typeface="Trebuchet MS"/>
              </a:rPr>
              <a:t>e</a:t>
            </a:r>
            <a:r>
              <a:rPr sz="1600" spc="-15" dirty="0">
                <a:solidFill>
                  <a:srgbClr val="050505"/>
                </a:solidFill>
                <a:latin typeface="Trebuchet MS"/>
                <a:cs typeface="Trebuchet MS"/>
              </a:rPr>
              <a:t>m</a:t>
            </a:r>
            <a:r>
              <a:rPr sz="1600" spc="5" dirty="0">
                <a:solidFill>
                  <a:srgbClr val="050505"/>
                </a:solidFill>
                <a:latin typeface="Trebuchet MS"/>
                <a:cs typeface="Trebuchet MS"/>
              </a:rPr>
              <a:t> </a:t>
            </a:r>
            <a:r>
              <a:rPr sz="1600" spc="-85" dirty="0">
                <a:solidFill>
                  <a:srgbClr val="050505"/>
                </a:solidFill>
                <a:latin typeface="Trebuchet MS"/>
                <a:cs typeface="Trebuchet MS"/>
              </a:rPr>
              <a:t>P</a:t>
            </a:r>
            <a:r>
              <a:rPr sz="1600" spc="-10" dirty="0">
                <a:solidFill>
                  <a:srgbClr val="050505"/>
                </a:solidFill>
                <a:latin typeface="Trebuchet MS"/>
                <a:cs typeface="Trebuchet MS"/>
              </a:rPr>
              <a:t>r</a:t>
            </a:r>
            <a:r>
              <a:rPr sz="1600" spc="-15" dirty="0">
                <a:solidFill>
                  <a:srgbClr val="050505"/>
                </a:solidFill>
                <a:latin typeface="Trebuchet MS"/>
                <a:cs typeface="Trebuchet MS"/>
              </a:rPr>
              <a:t>opo</a:t>
            </a:r>
            <a:r>
              <a:rPr sz="1600" spc="-10" dirty="0">
                <a:solidFill>
                  <a:srgbClr val="050505"/>
                </a:solidFill>
                <a:latin typeface="Trebuchet MS"/>
                <a:cs typeface="Trebuchet MS"/>
              </a:rPr>
              <a:t>sal</a:t>
            </a:r>
            <a:r>
              <a:rPr sz="1600" spc="30" dirty="0">
                <a:solidFill>
                  <a:srgbClr val="050505"/>
                </a:solidFill>
                <a:latin typeface="Trebuchet MS"/>
                <a:cs typeface="Trebuchet MS"/>
              </a:rPr>
              <a:t> </a:t>
            </a:r>
            <a:r>
              <a:rPr sz="1600" spc="-10" dirty="0">
                <a:solidFill>
                  <a:srgbClr val="050505"/>
                </a:solidFill>
                <a:latin typeface="Trebuchet MS"/>
                <a:cs typeface="Trebuchet MS"/>
              </a:rPr>
              <a:t>(N</a:t>
            </a:r>
            <a:r>
              <a:rPr sz="1600" spc="-20" dirty="0">
                <a:solidFill>
                  <a:srgbClr val="050505"/>
                </a:solidFill>
                <a:latin typeface="Trebuchet MS"/>
                <a:cs typeface="Trebuchet MS"/>
              </a:rPr>
              <a:t>W</a:t>
            </a:r>
            <a:r>
              <a:rPr sz="1600" spc="-5" dirty="0">
                <a:solidFill>
                  <a:srgbClr val="050505"/>
                </a:solidFill>
                <a:latin typeface="Trebuchet MS"/>
                <a:cs typeface="Trebuchet MS"/>
              </a:rPr>
              <a:t>I</a:t>
            </a:r>
            <a:r>
              <a:rPr sz="1600" spc="-15" dirty="0">
                <a:solidFill>
                  <a:srgbClr val="050505"/>
                </a:solidFill>
                <a:latin typeface="Trebuchet MS"/>
                <a:cs typeface="Trebuchet MS"/>
              </a:rPr>
              <a:t>P</a:t>
            </a:r>
            <a:r>
              <a:rPr sz="1600" spc="-10" dirty="0">
                <a:solidFill>
                  <a:srgbClr val="050505"/>
                </a:solidFill>
                <a:latin typeface="Trebuchet MS"/>
                <a:cs typeface="Trebuchet MS"/>
              </a:rPr>
              <a:t>)</a:t>
            </a:r>
            <a:endParaRPr sz="1600">
              <a:latin typeface="Trebuchet MS"/>
              <a:cs typeface="Trebuchet MS"/>
            </a:endParaRPr>
          </a:p>
        </p:txBody>
      </p:sp>
      <p:sp>
        <p:nvSpPr>
          <p:cNvPr id="37" name="object 36"/>
          <p:cNvSpPr/>
          <p:nvPr/>
        </p:nvSpPr>
        <p:spPr>
          <a:xfrm>
            <a:off x="3609975" y="3306758"/>
            <a:ext cx="4024629" cy="365125"/>
          </a:xfrm>
          <a:custGeom>
            <a:avLst/>
            <a:gdLst/>
            <a:ahLst/>
            <a:cxnLst/>
            <a:rect l="l" t="t" r="r" b="b"/>
            <a:pathLst>
              <a:path w="4024629" h="365125">
                <a:moveTo>
                  <a:pt x="3963454" y="0"/>
                </a:moveTo>
                <a:lnTo>
                  <a:pt x="49579" y="1043"/>
                </a:lnTo>
                <a:lnTo>
                  <a:pt x="14205" y="21777"/>
                </a:lnTo>
                <a:lnTo>
                  <a:pt x="0" y="60858"/>
                </a:lnTo>
                <a:lnTo>
                  <a:pt x="1040" y="315545"/>
                </a:lnTo>
                <a:lnTo>
                  <a:pt x="21768" y="350918"/>
                </a:lnTo>
                <a:lnTo>
                  <a:pt x="60858" y="365124"/>
                </a:lnTo>
                <a:lnTo>
                  <a:pt x="3974724" y="364084"/>
                </a:lnTo>
                <a:lnTo>
                  <a:pt x="4010104" y="343358"/>
                </a:lnTo>
                <a:lnTo>
                  <a:pt x="4024312" y="304279"/>
                </a:lnTo>
                <a:lnTo>
                  <a:pt x="4023269" y="49583"/>
                </a:lnTo>
                <a:lnTo>
                  <a:pt x="4002540" y="14209"/>
                </a:lnTo>
                <a:lnTo>
                  <a:pt x="3963454" y="0"/>
                </a:lnTo>
                <a:close/>
              </a:path>
            </a:pathLst>
          </a:custGeom>
          <a:solidFill>
            <a:srgbClr val="92D050"/>
          </a:solidFill>
        </p:spPr>
        <p:txBody>
          <a:bodyPr wrap="square" lIns="0" tIns="0" rIns="0" bIns="0" rtlCol="0">
            <a:spAutoFit/>
          </a:bodyPr>
          <a:lstStyle/>
          <a:p>
            <a:endParaRPr/>
          </a:p>
        </p:txBody>
      </p:sp>
      <p:sp>
        <p:nvSpPr>
          <p:cNvPr id="38" name="object 37"/>
          <p:cNvSpPr/>
          <p:nvPr/>
        </p:nvSpPr>
        <p:spPr>
          <a:xfrm>
            <a:off x="3609975" y="3306758"/>
            <a:ext cx="4024629" cy="365125"/>
          </a:xfrm>
          <a:custGeom>
            <a:avLst/>
            <a:gdLst/>
            <a:ahLst/>
            <a:cxnLst/>
            <a:rect l="l" t="t" r="r" b="b"/>
            <a:pathLst>
              <a:path w="4024629" h="365125">
                <a:moveTo>
                  <a:pt x="0" y="60858"/>
                </a:moveTo>
                <a:lnTo>
                  <a:pt x="14205" y="21777"/>
                </a:lnTo>
                <a:lnTo>
                  <a:pt x="49579" y="1043"/>
                </a:lnTo>
                <a:lnTo>
                  <a:pt x="3963454" y="0"/>
                </a:lnTo>
                <a:lnTo>
                  <a:pt x="3977852" y="1713"/>
                </a:lnTo>
                <a:lnTo>
                  <a:pt x="4012026" y="24186"/>
                </a:lnTo>
                <a:lnTo>
                  <a:pt x="4024312" y="304279"/>
                </a:lnTo>
                <a:lnTo>
                  <a:pt x="4022599" y="318673"/>
                </a:lnTo>
                <a:lnTo>
                  <a:pt x="4000127" y="352843"/>
                </a:lnTo>
                <a:lnTo>
                  <a:pt x="60858" y="365124"/>
                </a:lnTo>
                <a:lnTo>
                  <a:pt x="46458" y="363412"/>
                </a:lnTo>
                <a:lnTo>
                  <a:pt x="12282" y="340942"/>
                </a:lnTo>
                <a:lnTo>
                  <a:pt x="0" y="60858"/>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39" name="object 38"/>
          <p:cNvSpPr txBox="1"/>
          <p:nvPr/>
        </p:nvSpPr>
        <p:spPr>
          <a:xfrm>
            <a:off x="3706539" y="3360802"/>
            <a:ext cx="1790064" cy="255270"/>
          </a:xfrm>
          <a:prstGeom prst="rect">
            <a:avLst/>
          </a:prstGeom>
          <a:solidFill>
            <a:srgbClr val="92D050"/>
          </a:solidFill>
        </p:spPr>
        <p:txBody>
          <a:bodyPr vert="horz" wrap="square" lIns="0" tIns="0" rIns="0" bIns="0" rtlCol="0">
            <a:spAutoFit/>
          </a:bodyPr>
          <a:lstStyle/>
          <a:p>
            <a:pPr marL="12700">
              <a:lnSpc>
                <a:spcPct val="100000"/>
              </a:lnSpc>
            </a:pPr>
            <a:r>
              <a:rPr sz="1600" spc="-95" dirty="0">
                <a:solidFill>
                  <a:srgbClr val="050505"/>
                </a:solidFill>
                <a:latin typeface="Trebuchet MS"/>
                <a:cs typeface="Trebuchet MS"/>
              </a:rPr>
              <a:t>W</a:t>
            </a:r>
            <a:r>
              <a:rPr sz="1600" spc="-15" dirty="0">
                <a:solidFill>
                  <a:srgbClr val="050505"/>
                </a:solidFill>
                <a:latin typeface="Trebuchet MS"/>
                <a:cs typeface="Trebuchet MS"/>
              </a:rPr>
              <a:t>o</a:t>
            </a:r>
            <a:r>
              <a:rPr sz="1600" spc="-10" dirty="0">
                <a:solidFill>
                  <a:srgbClr val="050505"/>
                </a:solidFill>
                <a:latin typeface="Trebuchet MS"/>
                <a:cs typeface="Trebuchet MS"/>
              </a:rPr>
              <a:t>rking</a:t>
            </a:r>
            <a:r>
              <a:rPr sz="1600" spc="35" dirty="0">
                <a:solidFill>
                  <a:srgbClr val="050505"/>
                </a:solidFill>
                <a:latin typeface="Trebuchet MS"/>
                <a:cs typeface="Trebuchet MS"/>
              </a:rPr>
              <a:t> </a:t>
            </a:r>
            <a:r>
              <a:rPr sz="1600" spc="-5" dirty="0">
                <a:solidFill>
                  <a:srgbClr val="050505"/>
                </a:solidFill>
                <a:latin typeface="Trebuchet MS"/>
                <a:cs typeface="Trebuchet MS"/>
              </a:rPr>
              <a:t>D</a:t>
            </a:r>
            <a:r>
              <a:rPr sz="1600" spc="-10" dirty="0">
                <a:solidFill>
                  <a:srgbClr val="050505"/>
                </a:solidFill>
                <a:latin typeface="Trebuchet MS"/>
                <a:cs typeface="Trebuchet MS"/>
              </a:rPr>
              <a:t>ra</a:t>
            </a:r>
            <a:r>
              <a:rPr sz="1600" spc="-15" dirty="0">
                <a:solidFill>
                  <a:srgbClr val="050505"/>
                </a:solidFill>
                <a:latin typeface="Trebuchet MS"/>
                <a:cs typeface="Trebuchet MS"/>
              </a:rPr>
              <a:t>f</a:t>
            </a:r>
            <a:r>
              <a:rPr sz="1600" spc="-10" dirty="0">
                <a:solidFill>
                  <a:srgbClr val="050505"/>
                </a:solidFill>
                <a:latin typeface="Trebuchet MS"/>
                <a:cs typeface="Trebuchet MS"/>
              </a:rPr>
              <a:t>t</a:t>
            </a:r>
            <a:r>
              <a:rPr sz="1600" spc="10" dirty="0">
                <a:solidFill>
                  <a:srgbClr val="050505"/>
                </a:solidFill>
                <a:latin typeface="Trebuchet MS"/>
                <a:cs typeface="Trebuchet MS"/>
              </a:rPr>
              <a:t> </a:t>
            </a:r>
            <a:r>
              <a:rPr sz="1600" spc="-10" dirty="0">
                <a:solidFill>
                  <a:srgbClr val="050505"/>
                </a:solidFill>
                <a:latin typeface="Trebuchet MS"/>
                <a:cs typeface="Trebuchet MS"/>
              </a:rPr>
              <a:t>(</a:t>
            </a:r>
            <a:r>
              <a:rPr sz="1600" spc="-20" dirty="0">
                <a:solidFill>
                  <a:srgbClr val="050505"/>
                </a:solidFill>
                <a:latin typeface="Trebuchet MS"/>
                <a:cs typeface="Trebuchet MS"/>
              </a:rPr>
              <a:t>W</a:t>
            </a:r>
            <a:r>
              <a:rPr sz="1600" spc="-5" dirty="0">
                <a:solidFill>
                  <a:srgbClr val="050505"/>
                </a:solidFill>
                <a:latin typeface="Trebuchet MS"/>
                <a:cs typeface="Trebuchet MS"/>
              </a:rPr>
              <a:t>D</a:t>
            </a:r>
            <a:r>
              <a:rPr sz="1600" spc="-10" dirty="0">
                <a:solidFill>
                  <a:srgbClr val="050505"/>
                </a:solidFill>
                <a:latin typeface="Trebuchet MS"/>
                <a:cs typeface="Trebuchet MS"/>
              </a:rPr>
              <a:t>)</a:t>
            </a:r>
            <a:endParaRPr sz="1600">
              <a:latin typeface="Trebuchet MS"/>
              <a:cs typeface="Trebuchet MS"/>
            </a:endParaRPr>
          </a:p>
        </p:txBody>
      </p:sp>
      <p:sp>
        <p:nvSpPr>
          <p:cNvPr id="40" name="object 39"/>
          <p:cNvSpPr/>
          <p:nvPr/>
        </p:nvSpPr>
        <p:spPr>
          <a:xfrm>
            <a:off x="3609975" y="3900482"/>
            <a:ext cx="4024629" cy="367030"/>
          </a:xfrm>
          <a:custGeom>
            <a:avLst/>
            <a:gdLst/>
            <a:ahLst/>
            <a:cxnLst/>
            <a:rect l="l" t="t" r="r" b="b"/>
            <a:pathLst>
              <a:path w="4024629" h="367029">
                <a:moveTo>
                  <a:pt x="3963187" y="0"/>
                </a:moveTo>
                <a:lnTo>
                  <a:pt x="49428" y="1118"/>
                </a:lnTo>
                <a:lnTo>
                  <a:pt x="14153" y="22009"/>
                </a:lnTo>
                <a:lnTo>
                  <a:pt x="0" y="61125"/>
                </a:lnTo>
                <a:lnTo>
                  <a:pt x="1116" y="317287"/>
                </a:lnTo>
                <a:lnTo>
                  <a:pt x="22006" y="352561"/>
                </a:lnTo>
                <a:lnTo>
                  <a:pt x="61125" y="366712"/>
                </a:lnTo>
                <a:lnTo>
                  <a:pt x="3974875" y="365596"/>
                </a:lnTo>
                <a:lnTo>
                  <a:pt x="4010156" y="344713"/>
                </a:lnTo>
                <a:lnTo>
                  <a:pt x="4024312" y="305600"/>
                </a:lnTo>
                <a:lnTo>
                  <a:pt x="4023194" y="49428"/>
                </a:lnTo>
                <a:lnTo>
                  <a:pt x="4002302" y="14153"/>
                </a:lnTo>
                <a:lnTo>
                  <a:pt x="3963187" y="0"/>
                </a:lnTo>
                <a:close/>
              </a:path>
            </a:pathLst>
          </a:custGeom>
          <a:solidFill>
            <a:srgbClr val="92D050"/>
          </a:solidFill>
        </p:spPr>
        <p:txBody>
          <a:bodyPr wrap="square" lIns="0" tIns="0" rIns="0" bIns="0" rtlCol="0">
            <a:spAutoFit/>
          </a:bodyPr>
          <a:lstStyle/>
          <a:p>
            <a:endParaRPr/>
          </a:p>
        </p:txBody>
      </p:sp>
      <p:sp>
        <p:nvSpPr>
          <p:cNvPr id="41" name="object 40"/>
          <p:cNvSpPr/>
          <p:nvPr/>
        </p:nvSpPr>
        <p:spPr>
          <a:xfrm>
            <a:off x="3609975" y="3900482"/>
            <a:ext cx="4024629" cy="367030"/>
          </a:xfrm>
          <a:custGeom>
            <a:avLst/>
            <a:gdLst/>
            <a:ahLst/>
            <a:cxnLst/>
            <a:rect l="l" t="t" r="r" b="b"/>
            <a:pathLst>
              <a:path w="4024629" h="367029">
                <a:moveTo>
                  <a:pt x="0" y="61125"/>
                </a:moveTo>
                <a:lnTo>
                  <a:pt x="14153" y="22009"/>
                </a:lnTo>
                <a:lnTo>
                  <a:pt x="49428" y="1118"/>
                </a:lnTo>
                <a:lnTo>
                  <a:pt x="3963187" y="0"/>
                </a:lnTo>
                <a:lnTo>
                  <a:pt x="3977585" y="1705"/>
                </a:lnTo>
                <a:lnTo>
                  <a:pt x="4011823" y="24097"/>
                </a:lnTo>
                <a:lnTo>
                  <a:pt x="4024312" y="305600"/>
                </a:lnTo>
                <a:lnTo>
                  <a:pt x="4022606" y="319998"/>
                </a:lnTo>
                <a:lnTo>
                  <a:pt x="4000210" y="354231"/>
                </a:lnTo>
                <a:lnTo>
                  <a:pt x="61125" y="366712"/>
                </a:lnTo>
                <a:lnTo>
                  <a:pt x="46725" y="365007"/>
                </a:lnTo>
                <a:lnTo>
                  <a:pt x="12485" y="342618"/>
                </a:lnTo>
                <a:lnTo>
                  <a:pt x="0" y="61125"/>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42" name="object 41"/>
          <p:cNvSpPr txBox="1"/>
          <p:nvPr/>
        </p:nvSpPr>
        <p:spPr>
          <a:xfrm>
            <a:off x="3706615" y="3955319"/>
            <a:ext cx="2022475" cy="255270"/>
          </a:xfrm>
          <a:prstGeom prst="rect">
            <a:avLst/>
          </a:prstGeom>
          <a:solidFill>
            <a:srgbClr val="92D050"/>
          </a:solidFill>
        </p:spPr>
        <p:txBody>
          <a:bodyPr vert="horz" wrap="square" lIns="0" tIns="0" rIns="0" bIns="0" rtlCol="0">
            <a:spAutoFit/>
          </a:bodyPr>
          <a:lstStyle/>
          <a:p>
            <a:pPr marL="12700">
              <a:lnSpc>
                <a:spcPct val="100000"/>
              </a:lnSpc>
            </a:pPr>
            <a:r>
              <a:rPr sz="1600" spc="-10" dirty="0">
                <a:solidFill>
                  <a:srgbClr val="050505"/>
                </a:solidFill>
                <a:latin typeface="Trebuchet MS"/>
                <a:cs typeface="Trebuchet MS"/>
              </a:rPr>
              <a:t>C</a:t>
            </a:r>
            <a:r>
              <a:rPr sz="1600" spc="-20" dirty="0">
                <a:solidFill>
                  <a:srgbClr val="050505"/>
                </a:solidFill>
                <a:latin typeface="Trebuchet MS"/>
                <a:cs typeface="Trebuchet MS"/>
              </a:rPr>
              <a:t>omm</a:t>
            </a:r>
            <a:r>
              <a:rPr sz="1600" spc="-10" dirty="0">
                <a:solidFill>
                  <a:srgbClr val="050505"/>
                </a:solidFill>
                <a:latin typeface="Trebuchet MS"/>
                <a:cs typeface="Trebuchet MS"/>
              </a:rPr>
              <a:t>itt</a:t>
            </a:r>
            <a:r>
              <a:rPr sz="1600" spc="-5" dirty="0">
                <a:solidFill>
                  <a:srgbClr val="050505"/>
                </a:solidFill>
                <a:latin typeface="Trebuchet MS"/>
                <a:cs typeface="Trebuchet MS"/>
              </a:rPr>
              <a:t>e</a:t>
            </a:r>
            <a:r>
              <a:rPr sz="1600" spc="-10" dirty="0">
                <a:solidFill>
                  <a:srgbClr val="050505"/>
                </a:solidFill>
                <a:latin typeface="Trebuchet MS"/>
                <a:cs typeface="Trebuchet MS"/>
              </a:rPr>
              <a:t>e</a:t>
            </a:r>
            <a:r>
              <a:rPr sz="1600" spc="40" dirty="0">
                <a:solidFill>
                  <a:srgbClr val="050505"/>
                </a:solidFill>
                <a:latin typeface="Trebuchet MS"/>
                <a:cs typeface="Trebuchet MS"/>
              </a:rPr>
              <a:t> </a:t>
            </a:r>
            <a:r>
              <a:rPr sz="1600" spc="-5" dirty="0">
                <a:solidFill>
                  <a:srgbClr val="050505"/>
                </a:solidFill>
                <a:latin typeface="Trebuchet MS"/>
                <a:cs typeface="Trebuchet MS"/>
              </a:rPr>
              <a:t>D</a:t>
            </a:r>
            <a:r>
              <a:rPr sz="1600" spc="-10" dirty="0">
                <a:solidFill>
                  <a:srgbClr val="050505"/>
                </a:solidFill>
                <a:latin typeface="Trebuchet MS"/>
                <a:cs typeface="Trebuchet MS"/>
              </a:rPr>
              <a:t>ra</a:t>
            </a:r>
            <a:r>
              <a:rPr sz="1600" spc="-15" dirty="0">
                <a:solidFill>
                  <a:srgbClr val="050505"/>
                </a:solidFill>
                <a:latin typeface="Trebuchet MS"/>
                <a:cs typeface="Trebuchet MS"/>
              </a:rPr>
              <a:t>f</a:t>
            </a:r>
            <a:r>
              <a:rPr sz="1600" spc="-10" dirty="0">
                <a:solidFill>
                  <a:srgbClr val="050505"/>
                </a:solidFill>
                <a:latin typeface="Trebuchet MS"/>
                <a:cs typeface="Trebuchet MS"/>
              </a:rPr>
              <a:t>t</a:t>
            </a:r>
            <a:r>
              <a:rPr sz="1600" spc="10" dirty="0">
                <a:solidFill>
                  <a:srgbClr val="050505"/>
                </a:solidFill>
                <a:latin typeface="Trebuchet MS"/>
                <a:cs typeface="Trebuchet MS"/>
              </a:rPr>
              <a:t> </a:t>
            </a:r>
            <a:r>
              <a:rPr sz="1600" spc="-10" dirty="0">
                <a:solidFill>
                  <a:srgbClr val="050505"/>
                </a:solidFill>
                <a:latin typeface="Trebuchet MS"/>
                <a:cs typeface="Trebuchet MS"/>
              </a:rPr>
              <a:t>(CD)</a:t>
            </a:r>
            <a:endParaRPr sz="1600">
              <a:latin typeface="Trebuchet MS"/>
              <a:cs typeface="Trebuchet MS"/>
            </a:endParaRPr>
          </a:p>
        </p:txBody>
      </p:sp>
      <p:sp>
        <p:nvSpPr>
          <p:cNvPr id="43" name="object 42"/>
          <p:cNvSpPr/>
          <p:nvPr/>
        </p:nvSpPr>
        <p:spPr>
          <a:xfrm>
            <a:off x="3609975" y="4495796"/>
            <a:ext cx="4024629" cy="365125"/>
          </a:xfrm>
          <a:custGeom>
            <a:avLst/>
            <a:gdLst/>
            <a:ahLst/>
            <a:cxnLst/>
            <a:rect l="l" t="t" r="r" b="b"/>
            <a:pathLst>
              <a:path w="4024629" h="365125">
                <a:moveTo>
                  <a:pt x="3963454" y="0"/>
                </a:moveTo>
                <a:lnTo>
                  <a:pt x="49579" y="1043"/>
                </a:lnTo>
                <a:lnTo>
                  <a:pt x="14205" y="21777"/>
                </a:lnTo>
                <a:lnTo>
                  <a:pt x="0" y="60858"/>
                </a:lnTo>
                <a:lnTo>
                  <a:pt x="1040" y="315545"/>
                </a:lnTo>
                <a:lnTo>
                  <a:pt x="21768" y="350918"/>
                </a:lnTo>
                <a:lnTo>
                  <a:pt x="60858" y="365125"/>
                </a:lnTo>
                <a:lnTo>
                  <a:pt x="3974724" y="364084"/>
                </a:lnTo>
                <a:lnTo>
                  <a:pt x="4010104" y="343358"/>
                </a:lnTo>
                <a:lnTo>
                  <a:pt x="4024312" y="304279"/>
                </a:lnTo>
                <a:lnTo>
                  <a:pt x="4023269" y="49583"/>
                </a:lnTo>
                <a:lnTo>
                  <a:pt x="4002540" y="14209"/>
                </a:lnTo>
                <a:lnTo>
                  <a:pt x="3963454" y="0"/>
                </a:lnTo>
                <a:close/>
              </a:path>
            </a:pathLst>
          </a:custGeom>
          <a:solidFill>
            <a:srgbClr val="92D050"/>
          </a:solidFill>
        </p:spPr>
        <p:txBody>
          <a:bodyPr wrap="square" lIns="0" tIns="0" rIns="0" bIns="0" rtlCol="0">
            <a:spAutoFit/>
          </a:bodyPr>
          <a:lstStyle/>
          <a:p>
            <a:endParaRPr/>
          </a:p>
        </p:txBody>
      </p:sp>
      <p:sp>
        <p:nvSpPr>
          <p:cNvPr id="44" name="object 43"/>
          <p:cNvSpPr/>
          <p:nvPr/>
        </p:nvSpPr>
        <p:spPr>
          <a:xfrm>
            <a:off x="3609975" y="4495796"/>
            <a:ext cx="4024629" cy="365125"/>
          </a:xfrm>
          <a:custGeom>
            <a:avLst/>
            <a:gdLst/>
            <a:ahLst/>
            <a:cxnLst/>
            <a:rect l="l" t="t" r="r" b="b"/>
            <a:pathLst>
              <a:path w="4024629" h="365125">
                <a:moveTo>
                  <a:pt x="0" y="60858"/>
                </a:moveTo>
                <a:lnTo>
                  <a:pt x="14205" y="21777"/>
                </a:lnTo>
                <a:lnTo>
                  <a:pt x="49579" y="1043"/>
                </a:lnTo>
                <a:lnTo>
                  <a:pt x="3963454" y="0"/>
                </a:lnTo>
                <a:lnTo>
                  <a:pt x="3977852" y="1713"/>
                </a:lnTo>
                <a:lnTo>
                  <a:pt x="4012026" y="24186"/>
                </a:lnTo>
                <a:lnTo>
                  <a:pt x="4024312" y="304279"/>
                </a:lnTo>
                <a:lnTo>
                  <a:pt x="4022599" y="318673"/>
                </a:lnTo>
                <a:lnTo>
                  <a:pt x="4000127" y="352843"/>
                </a:lnTo>
                <a:lnTo>
                  <a:pt x="60858" y="365125"/>
                </a:lnTo>
                <a:lnTo>
                  <a:pt x="46458" y="363412"/>
                </a:lnTo>
                <a:lnTo>
                  <a:pt x="12282" y="340942"/>
                </a:lnTo>
                <a:lnTo>
                  <a:pt x="0" y="60858"/>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45" name="object 44"/>
          <p:cNvSpPr txBox="1"/>
          <p:nvPr/>
        </p:nvSpPr>
        <p:spPr>
          <a:xfrm>
            <a:off x="3706539" y="4549838"/>
            <a:ext cx="3096895" cy="255270"/>
          </a:xfrm>
          <a:prstGeom prst="rect">
            <a:avLst/>
          </a:prstGeom>
          <a:solidFill>
            <a:srgbClr val="92D050"/>
          </a:solidFill>
        </p:spPr>
        <p:txBody>
          <a:bodyPr vert="horz" wrap="square" lIns="0" tIns="0" rIns="0" bIns="0" rtlCol="0">
            <a:spAutoFit/>
          </a:bodyPr>
          <a:lstStyle/>
          <a:p>
            <a:pPr marL="12700">
              <a:lnSpc>
                <a:spcPct val="100000"/>
              </a:lnSpc>
            </a:pPr>
            <a:r>
              <a:rPr sz="1600" spc="-10" dirty="0">
                <a:solidFill>
                  <a:srgbClr val="050505"/>
                </a:solidFill>
                <a:latin typeface="Trebuchet MS"/>
                <a:cs typeface="Trebuchet MS"/>
              </a:rPr>
              <a:t>Dra</a:t>
            </a:r>
            <a:r>
              <a:rPr sz="1600" spc="-15" dirty="0">
                <a:solidFill>
                  <a:srgbClr val="050505"/>
                </a:solidFill>
                <a:latin typeface="Trebuchet MS"/>
                <a:cs typeface="Trebuchet MS"/>
              </a:rPr>
              <a:t>f</a:t>
            </a:r>
            <a:r>
              <a:rPr sz="1600" spc="-10" dirty="0">
                <a:solidFill>
                  <a:srgbClr val="050505"/>
                </a:solidFill>
                <a:latin typeface="Trebuchet MS"/>
                <a:cs typeface="Trebuchet MS"/>
              </a:rPr>
              <a:t>t</a:t>
            </a:r>
            <a:r>
              <a:rPr sz="1600" spc="10" dirty="0">
                <a:solidFill>
                  <a:srgbClr val="050505"/>
                </a:solidFill>
                <a:latin typeface="Trebuchet MS"/>
                <a:cs typeface="Trebuchet MS"/>
              </a:rPr>
              <a:t> </a:t>
            </a:r>
            <a:r>
              <a:rPr sz="1600" spc="-10" dirty="0">
                <a:solidFill>
                  <a:srgbClr val="050505"/>
                </a:solidFill>
                <a:latin typeface="Trebuchet MS"/>
                <a:cs typeface="Trebuchet MS"/>
              </a:rPr>
              <a:t>Int</a:t>
            </a:r>
            <a:r>
              <a:rPr sz="1600" spc="-5" dirty="0">
                <a:solidFill>
                  <a:srgbClr val="050505"/>
                </a:solidFill>
                <a:latin typeface="Trebuchet MS"/>
                <a:cs typeface="Trebuchet MS"/>
              </a:rPr>
              <a:t>e</a:t>
            </a:r>
            <a:r>
              <a:rPr sz="1600" spc="-10" dirty="0">
                <a:solidFill>
                  <a:srgbClr val="050505"/>
                </a:solidFill>
                <a:latin typeface="Trebuchet MS"/>
                <a:cs typeface="Trebuchet MS"/>
              </a:rPr>
              <a:t>rnati</a:t>
            </a:r>
            <a:r>
              <a:rPr sz="1600" spc="-15" dirty="0">
                <a:solidFill>
                  <a:srgbClr val="050505"/>
                </a:solidFill>
                <a:latin typeface="Trebuchet MS"/>
                <a:cs typeface="Trebuchet MS"/>
              </a:rPr>
              <a:t>o</a:t>
            </a:r>
            <a:r>
              <a:rPr sz="1600" spc="-10" dirty="0">
                <a:solidFill>
                  <a:srgbClr val="050505"/>
                </a:solidFill>
                <a:latin typeface="Trebuchet MS"/>
                <a:cs typeface="Trebuchet MS"/>
              </a:rPr>
              <a:t>nal</a:t>
            </a:r>
            <a:r>
              <a:rPr sz="1600" spc="30" dirty="0">
                <a:solidFill>
                  <a:srgbClr val="050505"/>
                </a:solidFill>
                <a:latin typeface="Trebuchet MS"/>
                <a:cs typeface="Trebuchet MS"/>
              </a:rPr>
              <a:t> </a:t>
            </a:r>
            <a:r>
              <a:rPr sz="1600" spc="-10" dirty="0">
                <a:solidFill>
                  <a:srgbClr val="050505"/>
                </a:solidFill>
                <a:latin typeface="Trebuchet MS"/>
                <a:cs typeface="Trebuchet MS"/>
              </a:rPr>
              <a:t>Stan</a:t>
            </a:r>
            <a:r>
              <a:rPr sz="1600" spc="-15" dirty="0">
                <a:solidFill>
                  <a:srgbClr val="050505"/>
                </a:solidFill>
                <a:latin typeface="Trebuchet MS"/>
                <a:cs typeface="Trebuchet MS"/>
              </a:rPr>
              <a:t>d</a:t>
            </a:r>
            <a:r>
              <a:rPr sz="1600" spc="-10" dirty="0">
                <a:solidFill>
                  <a:srgbClr val="050505"/>
                </a:solidFill>
                <a:latin typeface="Trebuchet MS"/>
                <a:cs typeface="Trebuchet MS"/>
              </a:rPr>
              <a:t>ard</a:t>
            </a:r>
            <a:r>
              <a:rPr sz="1600" spc="-5" dirty="0">
                <a:solidFill>
                  <a:srgbClr val="050505"/>
                </a:solidFill>
                <a:latin typeface="Trebuchet MS"/>
                <a:cs typeface="Trebuchet MS"/>
              </a:rPr>
              <a:t> </a:t>
            </a:r>
            <a:r>
              <a:rPr sz="1600" spc="-10" dirty="0">
                <a:solidFill>
                  <a:srgbClr val="050505"/>
                </a:solidFill>
                <a:latin typeface="Trebuchet MS"/>
                <a:cs typeface="Trebuchet MS"/>
              </a:rPr>
              <a:t>(</a:t>
            </a:r>
            <a:r>
              <a:rPr sz="1600" spc="-5" dirty="0">
                <a:solidFill>
                  <a:srgbClr val="050505"/>
                </a:solidFill>
                <a:latin typeface="Trebuchet MS"/>
                <a:cs typeface="Trebuchet MS"/>
              </a:rPr>
              <a:t>D</a:t>
            </a:r>
            <a:r>
              <a:rPr sz="1600" spc="-10" dirty="0">
                <a:solidFill>
                  <a:srgbClr val="050505"/>
                </a:solidFill>
                <a:latin typeface="Trebuchet MS"/>
                <a:cs typeface="Trebuchet MS"/>
              </a:rPr>
              <a:t>IS)</a:t>
            </a:r>
            <a:endParaRPr sz="1600">
              <a:latin typeface="Trebuchet MS"/>
              <a:cs typeface="Trebuchet MS"/>
            </a:endParaRPr>
          </a:p>
        </p:txBody>
      </p:sp>
      <p:sp>
        <p:nvSpPr>
          <p:cNvPr id="46" name="object 45"/>
          <p:cNvSpPr/>
          <p:nvPr/>
        </p:nvSpPr>
        <p:spPr>
          <a:xfrm>
            <a:off x="3609975" y="5089519"/>
            <a:ext cx="4024629" cy="367030"/>
          </a:xfrm>
          <a:custGeom>
            <a:avLst/>
            <a:gdLst/>
            <a:ahLst/>
            <a:cxnLst/>
            <a:rect l="l" t="t" r="r" b="b"/>
            <a:pathLst>
              <a:path w="4024629" h="367029">
                <a:moveTo>
                  <a:pt x="3963187" y="0"/>
                </a:moveTo>
                <a:lnTo>
                  <a:pt x="49428" y="1118"/>
                </a:lnTo>
                <a:lnTo>
                  <a:pt x="14153" y="22009"/>
                </a:lnTo>
                <a:lnTo>
                  <a:pt x="0" y="61125"/>
                </a:lnTo>
                <a:lnTo>
                  <a:pt x="1116" y="317287"/>
                </a:lnTo>
                <a:lnTo>
                  <a:pt x="22006" y="352561"/>
                </a:lnTo>
                <a:lnTo>
                  <a:pt x="61125" y="366712"/>
                </a:lnTo>
                <a:lnTo>
                  <a:pt x="3974875" y="365596"/>
                </a:lnTo>
                <a:lnTo>
                  <a:pt x="4010156" y="344713"/>
                </a:lnTo>
                <a:lnTo>
                  <a:pt x="4024312" y="305600"/>
                </a:lnTo>
                <a:lnTo>
                  <a:pt x="4023194" y="49428"/>
                </a:lnTo>
                <a:lnTo>
                  <a:pt x="4002302" y="14153"/>
                </a:lnTo>
                <a:lnTo>
                  <a:pt x="3963187" y="0"/>
                </a:lnTo>
                <a:close/>
              </a:path>
            </a:pathLst>
          </a:custGeom>
          <a:solidFill>
            <a:srgbClr val="92D050"/>
          </a:solidFill>
        </p:spPr>
        <p:txBody>
          <a:bodyPr wrap="square" lIns="0" tIns="0" rIns="0" bIns="0" rtlCol="0">
            <a:spAutoFit/>
          </a:bodyPr>
          <a:lstStyle/>
          <a:p>
            <a:endParaRPr/>
          </a:p>
        </p:txBody>
      </p:sp>
      <p:sp>
        <p:nvSpPr>
          <p:cNvPr id="47" name="object 46"/>
          <p:cNvSpPr/>
          <p:nvPr/>
        </p:nvSpPr>
        <p:spPr>
          <a:xfrm>
            <a:off x="3609975" y="5089519"/>
            <a:ext cx="4024629" cy="367030"/>
          </a:xfrm>
          <a:custGeom>
            <a:avLst/>
            <a:gdLst/>
            <a:ahLst/>
            <a:cxnLst/>
            <a:rect l="l" t="t" r="r" b="b"/>
            <a:pathLst>
              <a:path w="4024629" h="367029">
                <a:moveTo>
                  <a:pt x="0" y="61125"/>
                </a:moveTo>
                <a:lnTo>
                  <a:pt x="14153" y="22009"/>
                </a:lnTo>
                <a:lnTo>
                  <a:pt x="49428" y="1118"/>
                </a:lnTo>
                <a:lnTo>
                  <a:pt x="3963187" y="0"/>
                </a:lnTo>
                <a:lnTo>
                  <a:pt x="3977585" y="1705"/>
                </a:lnTo>
                <a:lnTo>
                  <a:pt x="4011823" y="24097"/>
                </a:lnTo>
                <a:lnTo>
                  <a:pt x="4024312" y="305600"/>
                </a:lnTo>
                <a:lnTo>
                  <a:pt x="4022606" y="319998"/>
                </a:lnTo>
                <a:lnTo>
                  <a:pt x="4000210" y="354231"/>
                </a:lnTo>
                <a:lnTo>
                  <a:pt x="61125" y="366712"/>
                </a:lnTo>
                <a:lnTo>
                  <a:pt x="46725" y="365007"/>
                </a:lnTo>
                <a:lnTo>
                  <a:pt x="12485" y="342618"/>
                </a:lnTo>
                <a:lnTo>
                  <a:pt x="0" y="61125"/>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48" name="object 47"/>
          <p:cNvSpPr txBox="1"/>
          <p:nvPr/>
        </p:nvSpPr>
        <p:spPr>
          <a:xfrm>
            <a:off x="3706615" y="5144357"/>
            <a:ext cx="3709035" cy="255270"/>
          </a:xfrm>
          <a:prstGeom prst="rect">
            <a:avLst/>
          </a:prstGeom>
          <a:solidFill>
            <a:srgbClr val="92D050"/>
          </a:solidFill>
        </p:spPr>
        <p:txBody>
          <a:bodyPr vert="horz" wrap="square" lIns="0" tIns="0" rIns="0" bIns="0" rtlCol="0">
            <a:spAutoFit/>
          </a:bodyPr>
          <a:lstStyle/>
          <a:p>
            <a:pPr marL="12700">
              <a:lnSpc>
                <a:spcPct val="100000"/>
              </a:lnSpc>
            </a:pPr>
            <a:r>
              <a:rPr sz="1600" spc="-10" dirty="0">
                <a:solidFill>
                  <a:srgbClr val="050505"/>
                </a:solidFill>
                <a:latin typeface="Trebuchet MS"/>
                <a:cs typeface="Trebuchet MS"/>
              </a:rPr>
              <a:t>Final</a:t>
            </a:r>
            <a:r>
              <a:rPr sz="1600" spc="5" dirty="0">
                <a:solidFill>
                  <a:srgbClr val="050505"/>
                </a:solidFill>
                <a:latin typeface="Trebuchet MS"/>
                <a:cs typeface="Trebuchet MS"/>
              </a:rPr>
              <a:t> </a:t>
            </a:r>
            <a:r>
              <a:rPr sz="1600" spc="-10" dirty="0">
                <a:solidFill>
                  <a:srgbClr val="050505"/>
                </a:solidFill>
                <a:latin typeface="Trebuchet MS"/>
                <a:cs typeface="Trebuchet MS"/>
              </a:rPr>
              <a:t>Dra</a:t>
            </a:r>
            <a:r>
              <a:rPr sz="1600" spc="-15" dirty="0">
                <a:solidFill>
                  <a:srgbClr val="050505"/>
                </a:solidFill>
                <a:latin typeface="Trebuchet MS"/>
                <a:cs typeface="Trebuchet MS"/>
              </a:rPr>
              <a:t>f</a:t>
            </a:r>
            <a:r>
              <a:rPr sz="1600" spc="-10" dirty="0">
                <a:solidFill>
                  <a:srgbClr val="050505"/>
                </a:solidFill>
                <a:latin typeface="Trebuchet MS"/>
                <a:cs typeface="Trebuchet MS"/>
              </a:rPr>
              <a:t>t</a:t>
            </a:r>
            <a:r>
              <a:rPr sz="1600" spc="10" dirty="0">
                <a:solidFill>
                  <a:srgbClr val="050505"/>
                </a:solidFill>
                <a:latin typeface="Trebuchet MS"/>
                <a:cs typeface="Trebuchet MS"/>
              </a:rPr>
              <a:t> </a:t>
            </a:r>
            <a:r>
              <a:rPr sz="1600" spc="-10" dirty="0">
                <a:solidFill>
                  <a:srgbClr val="050505"/>
                </a:solidFill>
                <a:latin typeface="Trebuchet MS"/>
                <a:cs typeface="Trebuchet MS"/>
              </a:rPr>
              <a:t>Int</a:t>
            </a:r>
            <a:r>
              <a:rPr sz="1600" spc="-5" dirty="0">
                <a:solidFill>
                  <a:srgbClr val="050505"/>
                </a:solidFill>
                <a:latin typeface="Trebuchet MS"/>
                <a:cs typeface="Trebuchet MS"/>
              </a:rPr>
              <a:t>e</a:t>
            </a:r>
            <a:r>
              <a:rPr sz="1600" spc="-10" dirty="0">
                <a:solidFill>
                  <a:srgbClr val="050505"/>
                </a:solidFill>
                <a:latin typeface="Trebuchet MS"/>
                <a:cs typeface="Trebuchet MS"/>
              </a:rPr>
              <a:t>rnati</a:t>
            </a:r>
            <a:r>
              <a:rPr sz="1600" spc="-15" dirty="0">
                <a:solidFill>
                  <a:srgbClr val="050505"/>
                </a:solidFill>
                <a:latin typeface="Trebuchet MS"/>
                <a:cs typeface="Trebuchet MS"/>
              </a:rPr>
              <a:t>o</a:t>
            </a:r>
            <a:r>
              <a:rPr sz="1600" spc="-10" dirty="0">
                <a:solidFill>
                  <a:srgbClr val="050505"/>
                </a:solidFill>
                <a:latin typeface="Trebuchet MS"/>
                <a:cs typeface="Trebuchet MS"/>
              </a:rPr>
              <a:t>nal</a:t>
            </a:r>
            <a:r>
              <a:rPr sz="1600" spc="30" dirty="0">
                <a:solidFill>
                  <a:srgbClr val="050505"/>
                </a:solidFill>
                <a:latin typeface="Trebuchet MS"/>
                <a:cs typeface="Trebuchet MS"/>
              </a:rPr>
              <a:t> </a:t>
            </a:r>
            <a:r>
              <a:rPr sz="1600" spc="-10" dirty="0">
                <a:solidFill>
                  <a:srgbClr val="050505"/>
                </a:solidFill>
                <a:latin typeface="Trebuchet MS"/>
                <a:cs typeface="Trebuchet MS"/>
              </a:rPr>
              <a:t>Stan</a:t>
            </a:r>
            <a:r>
              <a:rPr sz="1600" spc="-15" dirty="0">
                <a:solidFill>
                  <a:srgbClr val="050505"/>
                </a:solidFill>
                <a:latin typeface="Trebuchet MS"/>
                <a:cs typeface="Trebuchet MS"/>
              </a:rPr>
              <a:t>d</a:t>
            </a:r>
            <a:r>
              <a:rPr sz="1600" spc="-10" dirty="0">
                <a:solidFill>
                  <a:srgbClr val="050505"/>
                </a:solidFill>
                <a:latin typeface="Trebuchet MS"/>
                <a:cs typeface="Trebuchet MS"/>
              </a:rPr>
              <a:t>ard</a:t>
            </a:r>
            <a:r>
              <a:rPr sz="1600" spc="5" dirty="0">
                <a:solidFill>
                  <a:srgbClr val="050505"/>
                </a:solidFill>
                <a:latin typeface="Trebuchet MS"/>
                <a:cs typeface="Trebuchet MS"/>
              </a:rPr>
              <a:t> </a:t>
            </a:r>
            <a:r>
              <a:rPr sz="1600" spc="-10" dirty="0">
                <a:solidFill>
                  <a:srgbClr val="050505"/>
                </a:solidFill>
                <a:latin typeface="Trebuchet MS"/>
                <a:cs typeface="Trebuchet MS"/>
              </a:rPr>
              <a:t>(F</a:t>
            </a:r>
            <a:r>
              <a:rPr sz="1600" spc="-5" dirty="0">
                <a:solidFill>
                  <a:srgbClr val="050505"/>
                </a:solidFill>
                <a:latin typeface="Trebuchet MS"/>
                <a:cs typeface="Trebuchet MS"/>
              </a:rPr>
              <a:t>D</a:t>
            </a:r>
            <a:r>
              <a:rPr sz="1600" spc="-10" dirty="0">
                <a:solidFill>
                  <a:srgbClr val="050505"/>
                </a:solidFill>
                <a:latin typeface="Trebuchet MS"/>
                <a:cs typeface="Trebuchet MS"/>
              </a:rPr>
              <a:t>IS)</a:t>
            </a:r>
            <a:endParaRPr sz="1600">
              <a:latin typeface="Trebuchet MS"/>
              <a:cs typeface="Trebuchet MS"/>
            </a:endParaRPr>
          </a:p>
        </p:txBody>
      </p:sp>
      <p:sp>
        <p:nvSpPr>
          <p:cNvPr id="49" name="object 48"/>
          <p:cNvSpPr/>
          <p:nvPr/>
        </p:nvSpPr>
        <p:spPr>
          <a:xfrm>
            <a:off x="3609975" y="5684834"/>
            <a:ext cx="4024629" cy="365125"/>
          </a:xfrm>
          <a:custGeom>
            <a:avLst/>
            <a:gdLst/>
            <a:ahLst/>
            <a:cxnLst/>
            <a:rect l="l" t="t" r="r" b="b"/>
            <a:pathLst>
              <a:path w="4024629" h="365125">
                <a:moveTo>
                  <a:pt x="3963454" y="0"/>
                </a:moveTo>
                <a:lnTo>
                  <a:pt x="49579" y="1043"/>
                </a:lnTo>
                <a:lnTo>
                  <a:pt x="14205" y="21777"/>
                </a:lnTo>
                <a:lnTo>
                  <a:pt x="0" y="60858"/>
                </a:lnTo>
                <a:lnTo>
                  <a:pt x="1040" y="315545"/>
                </a:lnTo>
                <a:lnTo>
                  <a:pt x="21768" y="350918"/>
                </a:lnTo>
                <a:lnTo>
                  <a:pt x="60858" y="365125"/>
                </a:lnTo>
                <a:lnTo>
                  <a:pt x="3974724" y="364084"/>
                </a:lnTo>
                <a:lnTo>
                  <a:pt x="4010104" y="343358"/>
                </a:lnTo>
                <a:lnTo>
                  <a:pt x="4024312" y="304279"/>
                </a:lnTo>
                <a:lnTo>
                  <a:pt x="4023269" y="49583"/>
                </a:lnTo>
                <a:lnTo>
                  <a:pt x="4002540" y="14209"/>
                </a:lnTo>
                <a:lnTo>
                  <a:pt x="3963454" y="0"/>
                </a:lnTo>
                <a:close/>
              </a:path>
            </a:pathLst>
          </a:custGeom>
          <a:solidFill>
            <a:srgbClr val="92D050"/>
          </a:solidFill>
        </p:spPr>
        <p:txBody>
          <a:bodyPr wrap="square" lIns="0" tIns="0" rIns="0" bIns="0" rtlCol="0">
            <a:spAutoFit/>
          </a:bodyPr>
          <a:lstStyle/>
          <a:p>
            <a:endParaRPr/>
          </a:p>
        </p:txBody>
      </p:sp>
      <p:sp>
        <p:nvSpPr>
          <p:cNvPr id="50" name="object 49"/>
          <p:cNvSpPr/>
          <p:nvPr/>
        </p:nvSpPr>
        <p:spPr>
          <a:xfrm>
            <a:off x="3609975" y="5684834"/>
            <a:ext cx="4024629" cy="365125"/>
          </a:xfrm>
          <a:custGeom>
            <a:avLst/>
            <a:gdLst/>
            <a:ahLst/>
            <a:cxnLst/>
            <a:rect l="l" t="t" r="r" b="b"/>
            <a:pathLst>
              <a:path w="4024629" h="365125">
                <a:moveTo>
                  <a:pt x="0" y="60858"/>
                </a:moveTo>
                <a:lnTo>
                  <a:pt x="14205" y="21777"/>
                </a:lnTo>
                <a:lnTo>
                  <a:pt x="49579" y="1043"/>
                </a:lnTo>
                <a:lnTo>
                  <a:pt x="3963454" y="0"/>
                </a:lnTo>
                <a:lnTo>
                  <a:pt x="3977852" y="1713"/>
                </a:lnTo>
                <a:lnTo>
                  <a:pt x="4012026" y="24186"/>
                </a:lnTo>
                <a:lnTo>
                  <a:pt x="4024312" y="304279"/>
                </a:lnTo>
                <a:lnTo>
                  <a:pt x="4022599" y="318673"/>
                </a:lnTo>
                <a:lnTo>
                  <a:pt x="4000127" y="352843"/>
                </a:lnTo>
                <a:lnTo>
                  <a:pt x="60858" y="365125"/>
                </a:lnTo>
                <a:lnTo>
                  <a:pt x="46458" y="363412"/>
                </a:lnTo>
                <a:lnTo>
                  <a:pt x="12282" y="340942"/>
                </a:lnTo>
                <a:lnTo>
                  <a:pt x="0" y="60858"/>
                </a:lnTo>
                <a:close/>
              </a:path>
            </a:pathLst>
          </a:custGeom>
          <a:solidFill>
            <a:srgbClr val="92D050"/>
          </a:solidFill>
          <a:ln w="19050">
            <a:solidFill>
              <a:srgbClr val="A7A8A7"/>
            </a:solidFill>
          </a:ln>
        </p:spPr>
        <p:txBody>
          <a:bodyPr wrap="square" lIns="0" tIns="0" rIns="0" bIns="0" rtlCol="0">
            <a:spAutoFit/>
          </a:bodyPr>
          <a:lstStyle/>
          <a:p>
            <a:endParaRPr/>
          </a:p>
        </p:txBody>
      </p:sp>
      <p:sp>
        <p:nvSpPr>
          <p:cNvPr id="51" name="object 50"/>
          <p:cNvSpPr txBox="1"/>
          <p:nvPr/>
        </p:nvSpPr>
        <p:spPr>
          <a:xfrm>
            <a:off x="3706539" y="5738876"/>
            <a:ext cx="2444750" cy="255270"/>
          </a:xfrm>
          <a:prstGeom prst="rect">
            <a:avLst/>
          </a:prstGeom>
          <a:solidFill>
            <a:srgbClr val="92D050"/>
          </a:solidFill>
        </p:spPr>
        <p:txBody>
          <a:bodyPr vert="horz" wrap="square" lIns="0" tIns="0" rIns="0" bIns="0" rtlCol="0">
            <a:spAutoFit/>
          </a:bodyPr>
          <a:lstStyle/>
          <a:p>
            <a:pPr marL="12700">
              <a:lnSpc>
                <a:spcPct val="100000"/>
              </a:lnSpc>
            </a:pPr>
            <a:r>
              <a:rPr sz="1600" spc="-10" dirty="0">
                <a:solidFill>
                  <a:srgbClr val="050505"/>
                </a:solidFill>
                <a:latin typeface="Trebuchet MS"/>
                <a:cs typeface="Trebuchet MS"/>
              </a:rPr>
              <a:t>Int</a:t>
            </a:r>
            <a:r>
              <a:rPr sz="1600" spc="-5" dirty="0">
                <a:solidFill>
                  <a:srgbClr val="050505"/>
                </a:solidFill>
                <a:latin typeface="Trebuchet MS"/>
                <a:cs typeface="Trebuchet MS"/>
              </a:rPr>
              <a:t>e</a:t>
            </a:r>
            <a:r>
              <a:rPr sz="1600" spc="-10" dirty="0">
                <a:solidFill>
                  <a:srgbClr val="050505"/>
                </a:solidFill>
                <a:latin typeface="Trebuchet MS"/>
                <a:cs typeface="Trebuchet MS"/>
              </a:rPr>
              <a:t>rnati</a:t>
            </a:r>
            <a:r>
              <a:rPr sz="1600" spc="-15" dirty="0">
                <a:solidFill>
                  <a:srgbClr val="050505"/>
                </a:solidFill>
                <a:latin typeface="Trebuchet MS"/>
                <a:cs typeface="Trebuchet MS"/>
              </a:rPr>
              <a:t>o</a:t>
            </a:r>
            <a:r>
              <a:rPr sz="1600" spc="-10" dirty="0">
                <a:solidFill>
                  <a:srgbClr val="050505"/>
                </a:solidFill>
                <a:latin typeface="Trebuchet MS"/>
                <a:cs typeface="Trebuchet MS"/>
              </a:rPr>
              <a:t>nal</a:t>
            </a:r>
            <a:r>
              <a:rPr sz="1600" spc="30" dirty="0">
                <a:solidFill>
                  <a:srgbClr val="050505"/>
                </a:solidFill>
                <a:latin typeface="Trebuchet MS"/>
                <a:cs typeface="Trebuchet MS"/>
              </a:rPr>
              <a:t> </a:t>
            </a:r>
            <a:r>
              <a:rPr sz="1600" spc="-10" dirty="0">
                <a:solidFill>
                  <a:srgbClr val="050505"/>
                </a:solidFill>
                <a:latin typeface="Trebuchet MS"/>
                <a:cs typeface="Trebuchet MS"/>
              </a:rPr>
              <a:t>Stan</a:t>
            </a:r>
            <a:r>
              <a:rPr sz="1600" spc="-15" dirty="0">
                <a:solidFill>
                  <a:srgbClr val="050505"/>
                </a:solidFill>
                <a:latin typeface="Trebuchet MS"/>
                <a:cs typeface="Trebuchet MS"/>
              </a:rPr>
              <a:t>d</a:t>
            </a:r>
            <a:r>
              <a:rPr sz="1600" spc="-10" dirty="0">
                <a:solidFill>
                  <a:srgbClr val="050505"/>
                </a:solidFill>
                <a:latin typeface="Trebuchet MS"/>
                <a:cs typeface="Trebuchet MS"/>
              </a:rPr>
              <a:t>ard</a:t>
            </a:r>
            <a:r>
              <a:rPr sz="1600" spc="5" dirty="0">
                <a:solidFill>
                  <a:srgbClr val="050505"/>
                </a:solidFill>
                <a:latin typeface="Trebuchet MS"/>
                <a:cs typeface="Trebuchet MS"/>
              </a:rPr>
              <a:t> </a:t>
            </a:r>
            <a:r>
              <a:rPr sz="1600" spc="-10" dirty="0">
                <a:solidFill>
                  <a:srgbClr val="050505"/>
                </a:solidFill>
                <a:latin typeface="Trebuchet MS"/>
                <a:cs typeface="Trebuchet MS"/>
              </a:rPr>
              <a:t>(IS)</a:t>
            </a:r>
            <a:endParaRPr sz="1600">
              <a:latin typeface="Trebuchet MS"/>
              <a:cs typeface="Trebuchet MS"/>
            </a:endParaRPr>
          </a:p>
        </p:txBody>
      </p:sp>
      <p:sp>
        <p:nvSpPr>
          <p:cNvPr id="52" name="object 51"/>
          <p:cNvSpPr/>
          <p:nvPr/>
        </p:nvSpPr>
        <p:spPr>
          <a:xfrm>
            <a:off x="7810498" y="2332032"/>
            <a:ext cx="622417" cy="3596640"/>
          </a:xfrm>
          <a:prstGeom prst="rect">
            <a:avLst/>
          </a:prstGeom>
          <a:blipFill>
            <a:blip r:embed="rId3" cstate="print"/>
            <a:stretch>
              <a:fillRect/>
            </a:stretch>
          </a:blipFill>
        </p:spPr>
        <p:txBody>
          <a:bodyPr wrap="square" lIns="0" tIns="0" rIns="0" bIns="0" rtlCol="0">
            <a:spAutoFit/>
          </a:bodyPr>
          <a:lstStyle/>
          <a:p>
            <a:endParaRPr/>
          </a:p>
        </p:txBody>
      </p:sp>
      <p:sp>
        <p:nvSpPr>
          <p:cNvPr id="53" name="object 52"/>
          <p:cNvSpPr/>
          <p:nvPr/>
        </p:nvSpPr>
        <p:spPr>
          <a:xfrm>
            <a:off x="3187509" y="5867400"/>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54" name="object 53"/>
          <p:cNvSpPr/>
          <p:nvPr/>
        </p:nvSpPr>
        <p:spPr>
          <a:xfrm>
            <a:off x="3454593" y="5822946"/>
            <a:ext cx="76200" cy="88900"/>
          </a:xfrm>
          <a:custGeom>
            <a:avLst/>
            <a:gdLst/>
            <a:ahLst/>
            <a:cxnLst/>
            <a:rect l="l" t="t" r="r" b="b"/>
            <a:pathLst>
              <a:path w="76200" h="88900">
                <a:moveTo>
                  <a:pt x="0" y="0"/>
                </a:moveTo>
                <a:lnTo>
                  <a:pt x="76200" y="44449"/>
                </a:lnTo>
                <a:lnTo>
                  <a:pt x="0" y="88899"/>
                </a:lnTo>
              </a:path>
            </a:pathLst>
          </a:custGeom>
          <a:ln w="19050">
            <a:solidFill>
              <a:srgbClr val="808080"/>
            </a:solidFill>
          </a:ln>
        </p:spPr>
        <p:txBody>
          <a:bodyPr wrap="square" lIns="0" tIns="0" rIns="0" bIns="0" rtlCol="0">
            <a:spAutoFit/>
          </a:bodyPr>
          <a:lstStyle/>
          <a:p>
            <a:endParaRPr/>
          </a:p>
        </p:txBody>
      </p:sp>
      <p:sp>
        <p:nvSpPr>
          <p:cNvPr id="55" name="object 54"/>
          <p:cNvSpPr/>
          <p:nvPr/>
        </p:nvSpPr>
        <p:spPr>
          <a:xfrm>
            <a:off x="3187512" y="5822946"/>
            <a:ext cx="76200" cy="88900"/>
          </a:xfrm>
          <a:custGeom>
            <a:avLst/>
            <a:gdLst/>
            <a:ahLst/>
            <a:cxnLst/>
            <a:rect l="l" t="t" r="r" b="b"/>
            <a:pathLst>
              <a:path w="76200" h="88900">
                <a:moveTo>
                  <a:pt x="76200" y="88899"/>
                </a:moveTo>
                <a:lnTo>
                  <a:pt x="0" y="44449"/>
                </a:lnTo>
                <a:lnTo>
                  <a:pt x="76200" y="0"/>
                </a:lnTo>
              </a:path>
            </a:pathLst>
          </a:custGeom>
          <a:ln w="19050">
            <a:solidFill>
              <a:srgbClr val="808080"/>
            </a:solidFill>
          </a:ln>
        </p:spPr>
        <p:txBody>
          <a:bodyPr wrap="square" lIns="0" tIns="0" rIns="0" bIns="0" rtlCol="0">
            <a:spAutoFit/>
          </a:bodyPr>
          <a:lstStyle/>
          <a:p>
            <a:endParaRPr/>
          </a:p>
        </p:txBody>
      </p:sp>
      <p:sp>
        <p:nvSpPr>
          <p:cNvPr id="56" name="object 55"/>
          <p:cNvSpPr/>
          <p:nvPr/>
        </p:nvSpPr>
        <p:spPr>
          <a:xfrm>
            <a:off x="3187509" y="5270500"/>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57" name="object 56"/>
          <p:cNvSpPr/>
          <p:nvPr/>
        </p:nvSpPr>
        <p:spPr>
          <a:xfrm>
            <a:off x="3454593" y="5226046"/>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58" name="object 57"/>
          <p:cNvSpPr/>
          <p:nvPr/>
        </p:nvSpPr>
        <p:spPr>
          <a:xfrm>
            <a:off x="3187512" y="5226046"/>
            <a:ext cx="76200" cy="88900"/>
          </a:xfrm>
          <a:custGeom>
            <a:avLst/>
            <a:gdLst/>
            <a:ahLst/>
            <a:cxnLst/>
            <a:rect l="l" t="t" r="r" b="b"/>
            <a:pathLst>
              <a:path w="76200" h="88900">
                <a:moveTo>
                  <a:pt x="76200" y="88899"/>
                </a:moveTo>
                <a:lnTo>
                  <a:pt x="0" y="44449"/>
                </a:lnTo>
                <a:lnTo>
                  <a:pt x="76200" y="0"/>
                </a:lnTo>
              </a:path>
            </a:pathLst>
          </a:custGeom>
          <a:ln w="19050">
            <a:solidFill>
              <a:srgbClr val="808080"/>
            </a:solidFill>
          </a:ln>
        </p:spPr>
        <p:txBody>
          <a:bodyPr wrap="square" lIns="0" tIns="0" rIns="0" bIns="0" rtlCol="0">
            <a:spAutoFit/>
          </a:bodyPr>
          <a:lstStyle/>
          <a:p>
            <a:endParaRPr/>
          </a:p>
        </p:txBody>
      </p:sp>
      <p:sp>
        <p:nvSpPr>
          <p:cNvPr id="59" name="object 58"/>
          <p:cNvSpPr/>
          <p:nvPr/>
        </p:nvSpPr>
        <p:spPr>
          <a:xfrm>
            <a:off x="3187509" y="4678362"/>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60" name="object 59"/>
          <p:cNvSpPr/>
          <p:nvPr/>
        </p:nvSpPr>
        <p:spPr>
          <a:xfrm>
            <a:off x="3454593" y="4633908"/>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61" name="object 60"/>
          <p:cNvSpPr/>
          <p:nvPr/>
        </p:nvSpPr>
        <p:spPr>
          <a:xfrm>
            <a:off x="3187512" y="4633908"/>
            <a:ext cx="76200" cy="88900"/>
          </a:xfrm>
          <a:custGeom>
            <a:avLst/>
            <a:gdLst/>
            <a:ahLst/>
            <a:cxnLst/>
            <a:rect l="l" t="t" r="r" b="b"/>
            <a:pathLst>
              <a:path w="76200" h="88900">
                <a:moveTo>
                  <a:pt x="76200" y="88900"/>
                </a:moveTo>
                <a:lnTo>
                  <a:pt x="0" y="44450"/>
                </a:lnTo>
                <a:lnTo>
                  <a:pt x="76200" y="0"/>
                </a:lnTo>
              </a:path>
            </a:pathLst>
          </a:custGeom>
          <a:ln w="19050">
            <a:solidFill>
              <a:srgbClr val="808080"/>
            </a:solidFill>
          </a:ln>
        </p:spPr>
        <p:txBody>
          <a:bodyPr wrap="square" lIns="0" tIns="0" rIns="0" bIns="0" rtlCol="0">
            <a:spAutoFit/>
          </a:bodyPr>
          <a:lstStyle/>
          <a:p>
            <a:endParaRPr/>
          </a:p>
        </p:txBody>
      </p:sp>
      <p:sp>
        <p:nvSpPr>
          <p:cNvPr id="62" name="object 61"/>
          <p:cNvSpPr/>
          <p:nvPr/>
        </p:nvSpPr>
        <p:spPr>
          <a:xfrm>
            <a:off x="3187509" y="4084637"/>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63" name="object 62"/>
          <p:cNvSpPr/>
          <p:nvPr/>
        </p:nvSpPr>
        <p:spPr>
          <a:xfrm>
            <a:off x="3454593" y="4040184"/>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64" name="object 63"/>
          <p:cNvSpPr/>
          <p:nvPr/>
        </p:nvSpPr>
        <p:spPr>
          <a:xfrm>
            <a:off x="3187512" y="4040184"/>
            <a:ext cx="76200" cy="88900"/>
          </a:xfrm>
          <a:custGeom>
            <a:avLst/>
            <a:gdLst/>
            <a:ahLst/>
            <a:cxnLst/>
            <a:rect l="l" t="t" r="r" b="b"/>
            <a:pathLst>
              <a:path w="76200" h="88900">
                <a:moveTo>
                  <a:pt x="76200" y="88900"/>
                </a:moveTo>
                <a:lnTo>
                  <a:pt x="0" y="44450"/>
                </a:lnTo>
                <a:lnTo>
                  <a:pt x="76200" y="0"/>
                </a:lnTo>
              </a:path>
            </a:pathLst>
          </a:custGeom>
          <a:ln w="19050">
            <a:solidFill>
              <a:srgbClr val="808080"/>
            </a:solidFill>
          </a:ln>
        </p:spPr>
        <p:txBody>
          <a:bodyPr wrap="square" lIns="0" tIns="0" rIns="0" bIns="0" rtlCol="0">
            <a:spAutoFit/>
          </a:bodyPr>
          <a:lstStyle/>
          <a:p>
            <a:endParaRPr/>
          </a:p>
        </p:txBody>
      </p:sp>
      <p:sp>
        <p:nvSpPr>
          <p:cNvPr id="65" name="object 64"/>
          <p:cNvSpPr/>
          <p:nvPr/>
        </p:nvSpPr>
        <p:spPr>
          <a:xfrm>
            <a:off x="3187509" y="3489325"/>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66" name="object 65"/>
          <p:cNvSpPr/>
          <p:nvPr/>
        </p:nvSpPr>
        <p:spPr>
          <a:xfrm>
            <a:off x="3454593" y="3444871"/>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67" name="object 66"/>
          <p:cNvSpPr/>
          <p:nvPr/>
        </p:nvSpPr>
        <p:spPr>
          <a:xfrm>
            <a:off x="3187512" y="3444871"/>
            <a:ext cx="76200" cy="88900"/>
          </a:xfrm>
          <a:custGeom>
            <a:avLst/>
            <a:gdLst/>
            <a:ahLst/>
            <a:cxnLst/>
            <a:rect l="l" t="t" r="r" b="b"/>
            <a:pathLst>
              <a:path w="76200" h="88900">
                <a:moveTo>
                  <a:pt x="76200" y="88900"/>
                </a:moveTo>
                <a:lnTo>
                  <a:pt x="0" y="44450"/>
                </a:lnTo>
                <a:lnTo>
                  <a:pt x="76200" y="0"/>
                </a:lnTo>
              </a:path>
            </a:pathLst>
          </a:custGeom>
          <a:ln w="19050">
            <a:solidFill>
              <a:srgbClr val="808080"/>
            </a:solidFill>
          </a:ln>
        </p:spPr>
        <p:txBody>
          <a:bodyPr wrap="square" lIns="0" tIns="0" rIns="0" bIns="0" rtlCol="0">
            <a:spAutoFit/>
          </a:bodyPr>
          <a:lstStyle/>
          <a:p>
            <a:endParaRPr/>
          </a:p>
        </p:txBody>
      </p:sp>
      <p:sp>
        <p:nvSpPr>
          <p:cNvPr id="68" name="object 67"/>
          <p:cNvSpPr/>
          <p:nvPr/>
        </p:nvSpPr>
        <p:spPr>
          <a:xfrm>
            <a:off x="3187509" y="2895600"/>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69" name="object 68"/>
          <p:cNvSpPr/>
          <p:nvPr/>
        </p:nvSpPr>
        <p:spPr>
          <a:xfrm>
            <a:off x="3454593" y="2851147"/>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70" name="object 69"/>
          <p:cNvSpPr/>
          <p:nvPr/>
        </p:nvSpPr>
        <p:spPr>
          <a:xfrm>
            <a:off x="3187512" y="2851146"/>
            <a:ext cx="76200" cy="88900"/>
          </a:xfrm>
          <a:custGeom>
            <a:avLst/>
            <a:gdLst/>
            <a:ahLst/>
            <a:cxnLst/>
            <a:rect l="l" t="t" r="r" b="b"/>
            <a:pathLst>
              <a:path w="76200" h="88900">
                <a:moveTo>
                  <a:pt x="76200" y="88900"/>
                </a:moveTo>
                <a:lnTo>
                  <a:pt x="0" y="44450"/>
                </a:lnTo>
                <a:lnTo>
                  <a:pt x="76200" y="0"/>
                </a:lnTo>
              </a:path>
            </a:pathLst>
          </a:custGeom>
          <a:ln w="19050">
            <a:solidFill>
              <a:srgbClr val="808080"/>
            </a:solidFill>
          </a:ln>
        </p:spPr>
        <p:txBody>
          <a:bodyPr wrap="square" lIns="0" tIns="0" rIns="0" bIns="0" rtlCol="0">
            <a:spAutoFit/>
          </a:bodyPr>
          <a:lstStyle/>
          <a:p>
            <a:endParaRPr/>
          </a:p>
        </p:txBody>
      </p:sp>
      <p:sp>
        <p:nvSpPr>
          <p:cNvPr id="71" name="object 70"/>
          <p:cNvSpPr/>
          <p:nvPr/>
        </p:nvSpPr>
        <p:spPr>
          <a:xfrm>
            <a:off x="3187509" y="2300288"/>
            <a:ext cx="343535" cy="0"/>
          </a:xfrm>
          <a:custGeom>
            <a:avLst/>
            <a:gdLst/>
            <a:ahLst/>
            <a:cxnLst/>
            <a:rect l="l" t="t" r="r" b="b"/>
            <a:pathLst>
              <a:path w="343535">
                <a:moveTo>
                  <a:pt x="0" y="0"/>
                </a:moveTo>
                <a:lnTo>
                  <a:pt x="343281" y="0"/>
                </a:lnTo>
              </a:path>
            </a:pathLst>
          </a:custGeom>
          <a:ln w="19050">
            <a:solidFill>
              <a:srgbClr val="808080"/>
            </a:solidFill>
          </a:ln>
        </p:spPr>
        <p:txBody>
          <a:bodyPr wrap="square" lIns="0" tIns="0" rIns="0" bIns="0" rtlCol="0">
            <a:spAutoFit/>
          </a:bodyPr>
          <a:lstStyle/>
          <a:p>
            <a:endParaRPr/>
          </a:p>
        </p:txBody>
      </p:sp>
      <p:sp>
        <p:nvSpPr>
          <p:cNvPr id="72" name="object 71"/>
          <p:cNvSpPr/>
          <p:nvPr/>
        </p:nvSpPr>
        <p:spPr>
          <a:xfrm>
            <a:off x="3454593" y="2255834"/>
            <a:ext cx="76200" cy="88900"/>
          </a:xfrm>
          <a:custGeom>
            <a:avLst/>
            <a:gdLst/>
            <a:ahLst/>
            <a:cxnLst/>
            <a:rect l="l" t="t" r="r" b="b"/>
            <a:pathLst>
              <a:path w="76200" h="88900">
                <a:moveTo>
                  <a:pt x="0" y="0"/>
                </a:moveTo>
                <a:lnTo>
                  <a:pt x="76200" y="44450"/>
                </a:lnTo>
                <a:lnTo>
                  <a:pt x="0" y="88900"/>
                </a:lnTo>
              </a:path>
            </a:pathLst>
          </a:custGeom>
          <a:ln w="19050">
            <a:solidFill>
              <a:srgbClr val="808080"/>
            </a:solidFill>
          </a:ln>
        </p:spPr>
        <p:txBody>
          <a:bodyPr wrap="square" lIns="0" tIns="0" rIns="0" bIns="0" rtlCol="0">
            <a:spAutoFit/>
          </a:bodyPr>
          <a:lstStyle/>
          <a:p>
            <a:endParaRPr/>
          </a:p>
        </p:txBody>
      </p:sp>
      <p:sp>
        <p:nvSpPr>
          <p:cNvPr id="73" name="object 72"/>
          <p:cNvSpPr/>
          <p:nvPr/>
        </p:nvSpPr>
        <p:spPr>
          <a:xfrm>
            <a:off x="3187512" y="2255833"/>
            <a:ext cx="76200" cy="88900"/>
          </a:xfrm>
          <a:custGeom>
            <a:avLst/>
            <a:gdLst/>
            <a:ahLst/>
            <a:cxnLst/>
            <a:rect l="l" t="t" r="r" b="b"/>
            <a:pathLst>
              <a:path w="76200" h="88900">
                <a:moveTo>
                  <a:pt x="76200" y="88900"/>
                </a:moveTo>
                <a:lnTo>
                  <a:pt x="0" y="44450"/>
                </a:lnTo>
                <a:lnTo>
                  <a:pt x="76200" y="0"/>
                </a:lnTo>
              </a:path>
            </a:pathLst>
          </a:custGeom>
          <a:ln w="19050">
            <a:solidFill>
              <a:srgbClr val="808080"/>
            </a:solidFill>
          </a:ln>
        </p:spPr>
        <p:txBody>
          <a:bodyPr wrap="square" lIns="0" tIns="0" rIns="0" bIns="0" rtlCol="0">
            <a:spAutoFit/>
          </a:bodyPr>
          <a:lstStyle/>
          <a:p>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smtClean="0"/>
              <a:t>PRELIMINARY STAGE (PWI)</a:t>
            </a:r>
            <a:endParaRPr lang="en-US" dirty="0"/>
          </a:p>
        </p:txBody>
      </p:sp>
      <p:sp>
        <p:nvSpPr>
          <p:cNvPr id="2" name="Content Placeholder 1"/>
          <p:cNvSpPr>
            <a:spLocks noGrp="1"/>
          </p:cNvSpPr>
          <p:nvPr>
            <p:ph idx="1"/>
          </p:nvPr>
        </p:nvSpPr>
        <p:spPr>
          <a:xfrm>
            <a:off x="1825284" y="1863725"/>
            <a:ext cx="6861515" cy="4262438"/>
          </a:xfrm>
        </p:spPr>
        <p:txBody>
          <a:bodyPr/>
          <a:lstStyle/>
          <a:p>
            <a:r>
              <a:rPr lang="en-US" dirty="0"/>
              <a:t>Proposals which are not yet sufficiently mature for processing to further stages</a:t>
            </a:r>
          </a:p>
          <a:p>
            <a:pPr lvl="1"/>
            <a:r>
              <a:rPr lang="en-US" dirty="0"/>
              <a:t>Example: subjects dealing with emerging technologies</a:t>
            </a:r>
          </a:p>
          <a:p>
            <a:r>
              <a:rPr lang="en-US" dirty="0"/>
              <a:t>No target dates established can remain a PWI for a maximum of 3 years</a:t>
            </a:r>
          </a:p>
          <a:p>
            <a:r>
              <a:rPr lang="en-US" dirty="0" smtClean="0"/>
              <a:t>Preliminary Draft </a:t>
            </a:r>
            <a:r>
              <a:rPr lang="en-US" dirty="0"/>
              <a:t>can be used as the basis for the initial draft submitted with an </a:t>
            </a:r>
            <a:r>
              <a:rPr lang="en-US" dirty="0" smtClean="0"/>
              <a:t>New Work Item Proposal</a:t>
            </a:r>
            <a:endParaRPr lang="en-US" dirty="0"/>
          </a:p>
        </p:txBody>
      </p:sp>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823F13D8-8A27-4358-9FF1-1299D41F38F9}" type="slidenum">
              <a:rPr lang="en-US"/>
              <a:pPr/>
              <a:t>16</a:t>
            </a:fld>
            <a:endParaRPr lang="en-US"/>
          </a:p>
        </p:txBody>
      </p:sp>
      <p:sp>
        <p:nvSpPr>
          <p:cNvPr id="80913" name="Text Box 17"/>
          <p:cNvSpPr txBox="1">
            <a:spLocks noChangeArrowheads="1"/>
          </p:cNvSpPr>
          <p:nvPr/>
        </p:nvSpPr>
        <p:spPr bwMode="auto">
          <a:xfrm>
            <a:off x="5715000" y="58674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chemeClr val="bg1"/>
                </a:solidFill>
                <a:latin typeface="Arial" panose="020B0604020202020204" pitchFamily="34" charset="0"/>
              </a:rPr>
              <a:t>(cont’d)</a:t>
            </a:r>
          </a:p>
        </p:txBody>
      </p:sp>
      <p:sp>
        <p:nvSpPr>
          <p:cNvPr id="80914" name="Line 18"/>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92D050"/>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solidFill>
                  <a:srgbClr val="808080"/>
                </a:solidFill>
                <a:latin typeface="Trebuchet MS"/>
                <a:cs typeface="Trebuchet MS"/>
              </a:rPr>
              <a:t>N</a:t>
            </a:r>
            <a:r>
              <a:rPr sz="1600" spc="-20" dirty="0">
                <a:solidFill>
                  <a:srgbClr val="808080"/>
                </a:solidFill>
                <a:latin typeface="Trebuchet MS"/>
                <a:cs typeface="Trebuchet MS"/>
              </a:rPr>
              <a:t>W</a:t>
            </a:r>
            <a:r>
              <a:rPr sz="1600" spc="-10" dirty="0">
                <a:solidFill>
                  <a:srgbClr val="808080"/>
                </a:solidFill>
                <a:latin typeface="Trebuchet MS"/>
                <a:cs typeface="Trebuchet MS"/>
              </a:rPr>
              <a:t>IP</a:t>
            </a:r>
            <a:endParaRPr sz="160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solidFill>
                  <a:srgbClr val="808080"/>
                </a:solidFill>
                <a:latin typeface="Trebuchet MS"/>
                <a:cs typeface="Trebuchet MS"/>
              </a:rPr>
              <a:t>WD</a:t>
            </a:r>
            <a:endParaRPr sz="160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CD</a:t>
            </a:r>
            <a:endParaRPr sz="160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DIS</a:t>
            </a:r>
            <a:endParaRPr sz="160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F</a:t>
            </a:r>
            <a:r>
              <a:rPr sz="1600" spc="-5" dirty="0">
                <a:solidFill>
                  <a:srgbClr val="808080"/>
                </a:solidFill>
                <a:latin typeface="Trebuchet MS"/>
                <a:cs typeface="Trebuchet MS"/>
              </a:rPr>
              <a:t>D</a:t>
            </a:r>
            <a:r>
              <a:rPr sz="1600" spc="-10" dirty="0">
                <a:solidFill>
                  <a:srgbClr val="808080"/>
                </a:solidFill>
                <a:latin typeface="Trebuchet MS"/>
                <a:cs typeface="Trebuchet MS"/>
              </a:rPr>
              <a:t>IS</a:t>
            </a:r>
            <a:endParaRPr sz="160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smtClean="0"/>
              <a:t>PROPOSAL STAGE (NWIP) </a:t>
            </a:r>
            <a:endParaRPr lang="en-US" dirty="0"/>
          </a:p>
        </p:txBody>
      </p:sp>
      <p:sp>
        <p:nvSpPr>
          <p:cNvPr id="2" name="Content Placeholder 1"/>
          <p:cNvSpPr>
            <a:spLocks noGrp="1"/>
          </p:cNvSpPr>
          <p:nvPr>
            <p:ph idx="1"/>
          </p:nvPr>
        </p:nvSpPr>
        <p:spPr>
          <a:xfrm>
            <a:off x="1846302" y="1295400"/>
            <a:ext cx="6840497" cy="4830763"/>
          </a:xfrm>
        </p:spPr>
        <p:txBody>
          <a:bodyPr/>
          <a:lstStyle/>
          <a:p>
            <a:r>
              <a:rPr lang="en-US" sz="2400" dirty="0"/>
              <a:t>New Work Item Proposals (NWIP) are proposals for a new standard, new part of an existing standard, ISO </a:t>
            </a:r>
            <a:r>
              <a:rPr lang="en-US" sz="2400" dirty="0" smtClean="0"/>
              <a:t>TS or PAS</a:t>
            </a:r>
          </a:p>
          <a:p>
            <a:r>
              <a:rPr lang="en-US" sz="2400" dirty="0" smtClean="0"/>
              <a:t>Ballot </a:t>
            </a:r>
            <a:r>
              <a:rPr lang="en-US" sz="2400" dirty="0"/>
              <a:t>is submitted to relevant TC or SC for a 3 month ballot</a:t>
            </a:r>
          </a:p>
          <a:p>
            <a:r>
              <a:rPr lang="en-US" sz="2400" dirty="0"/>
              <a:t>Approval by a simple majority of P-Membership and at least 5 Members commit to participating </a:t>
            </a:r>
            <a:endParaRPr lang="en-US" sz="2400" dirty="0" smtClean="0"/>
          </a:p>
          <a:p>
            <a:r>
              <a:rPr lang="en-US" sz="2400" dirty="0" smtClean="0"/>
              <a:t>Stage not </a:t>
            </a:r>
            <a:r>
              <a:rPr lang="en-US" sz="2400" dirty="0"/>
              <a:t>required for the revision of an existing standard </a:t>
            </a:r>
            <a:r>
              <a:rPr lang="en-US" sz="2400" dirty="0" smtClean="0"/>
              <a:t>if there is a </a:t>
            </a:r>
            <a:r>
              <a:rPr lang="en-US" sz="2400" dirty="0"/>
              <a:t>resolution </a:t>
            </a:r>
            <a:r>
              <a:rPr lang="en-US" sz="2400" dirty="0" smtClean="0"/>
              <a:t>containing a timeline</a:t>
            </a:r>
            <a:r>
              <a:rPr lang="en-US" sz="2400" dirty="0"/>
              <a:t>, scope and project leader and a call for experts is initiated.</a:t>
            </a:r>
          </a:p>
          <a:p>
            <a:endParaRPr lang="en-US" sz="2400" dirty="0"/>
          </a:p>
        </p:txBody>
      </p:sp>
      <p:sp>
        <p:nvSpPr>
          <p:cNvPr id="15" name="Footer Placeholder 3"/>
          <p:cNvSpPr>
            <a:spLocks noGrp="1"/>
          </p:cNvSpPr>
          <p:nvPr>
            <p:ph type="ftr" sz="quarter" idx="10"/>
          </p:nvPr>
        </p:nvSpPr>
        <p:spPr/>
        <p:txBody>
          <a:bodyPr/>
          <a:lstStyle/>
          <a:p>
            <a:r>
              <a:rPr lang="en-US" dirty="0" smtClean="0"/>
              <a:t>ASME C&amp;S Training Module B8a US TAG to ISO Standards Development</a:t>
            </a:r>
            <a:endParaRPr lang="en-US" dirty="0"/>
          </a:p>
        </p:txBody>
      </p:sp>
      <p:sp>
        <p:nvSpPr>
          <p:cNvPr id="16" name="Slide Number Placeholder 4"/>
          <p:cNvSpPr>
            <a:spLocks noGrp="1"/>
          </p:cNvSpPr>
          <p:nvPr>
            <p:ph type="sldNum" sz="quarter" idx="11"/>
          </p:nvPr>
        </p:nvSpPr>
        <p:spPr/>
        <p:txBody>
          <a:bodyPr/>
          <a:lstStyle/>
          <a:p>
            <a:fld id="{823F13D8-8A27-4358-9FF1-1299D41F38F9}" type="slidenum">
              <a:rPr lang="en-US"/>
              <a:pPr/>
              <a:t>17</a:t>
            </a:fld>
            <a:endParaRPr lang="en-US"/>
          </a:p>
        </p:txBody>
      </p:sp>
      <p:sp>
        <p:nvSpPr>
          <p:cNvPr id="80914" name="Line 18"/>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rgbClr val="92D050"/>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solidFill>
                  <a:srgbClr val="808080"/>
                </a:solidFill>
                <a:latin typeface="Trebuchet MS"/>
                <a:cs typeface="Trebuchet MS"/>
              </a:rPr>
              <a:t>WD</a:t>
            </a:r>
            <a:endParaRPr sz="160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CD</a:t>
            </a:r>
            <a:endParaRPr sz="160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DIS</a:t>
            </a:r>
            <a:endParaRPr sz="160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F</a:t>
            </a:r>
            <a:r>
              <a:rPr sz="1600" spc="-5" dirty="0">
                <a:solidFill>
                  <a:srgbClr val="808080"/>
                </a:solidFill>
                <a:latin typeface="Trebuchet MS"/>
                <a:cs typeface="Trebuchet MS"/>
              </a:rPr>
              <a:t>D</a:t>
            </a:r>
            <a:r>
              <a:rPr sz="1600" spc="-10" dirty="0">
                <a:solidFill>
                  <a:srgbClr val="808080"/>
                </a:solidFill>
                <a:latin typeface="Trebuchet MS"/>
                <a:cs typeface="Trebuchet MS"/>
              </a:rPr>
              <a:t>IS</a:t>
            </a:r>
            <a:endParaRPr sz="160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Tree>
    <p:extLst>
      <p:ext uri="{BB962C8B-B14F-4D97-AF65-F5344CB8AC3E}">
        <p14:creationId xmlns:p14="http://schemas.microsoft.com/office/powerpoint/2010/main" val="3965757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a:t>PREPARATORY STAGE (WD)</a:t>
            </a:r>
          </a:p>
        </p:txBody>
      </p:sp>
      <p:sp>
        <p:nvSpPr>
          <p:cNvPr id="2" name="Content Placeholder 1"/>
          <p:cNvSpPr>
            <a:spLocks noGrp="1"/>
          </p:cNvSpPr>
          <p:nvPr>
            <p:ph idx="1"/>
          </p:nvPr>
        </p:nvSpPr>
        <p:spPr>
          <a:xfrm>
            <a:off x="2021230" y="1981691"/>
            <a:ext cx="6436970" cy="3567113"/>
          </a:xfrm>
        </p:spPr>
        <p:txBody>
          <a:bodyPr/>
          <a:lstStyle/>
          <a:p>
            <a:r>
              <a:rPr lang="en-US" sz="2600" dirty="0"/>
              <a:t>WG or Project Team established based on experts nominated via </a:t>
            </a:r>
            <a:r>
              <a:rPr lang="en-US" sz="2600" dirty="0" smtClean="0"/>
              <a:t>NWIP </a:t>
            </a:r>
            <a:r>
              <a:rPr lang="en-US" sz="2600" dirty="0"/>
              <a:t>ballot.</a:t>
            </a:r>
          </a:p>
          <a:p>
            <a:r>
              <a:rPr lang="en-US" sz="2600" dirty="0"/>
              <a:t>Development of the Working Draft</a:t>
            </a:r>
          </a:p>
          <a:p>
            <a:pPr lvl="1"/>
            <a:r>
              <a:rPr lang="en-US" dirty="0"/>
              <a:t>Input from International Experts</a:t>
            </a:r>
          </a:p>
          <a:p>
            <a:pPr lvl="1"/>
            <a:r>
              <a:rPr lang="en-US" dirty="0"/>
              <a:t>Working Draft may undergo several revisions before moving forward to next stage of development (Committee Draft)</a:t>
            </a:r>
          </a:p>
          <a:p>
            <a:endParaRPr lang="en-US" dirty="0"/>
          </a:p>
        </p:txBody>
      </p:sp>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823F13D8-8A27-4358-9FF1-1299D41F38F9}" type="slidenum">
              <a:rPr lang="en-US"/>
              <a:pPr/>
              <a:t>18</a:t>
            </a:fld>
            <a:endParaRPr lang="en-US"/>
          </a:p>
        </p:txBody>
      </p:sp>
      <p:sp>
        <p:nvSpPr>
          <p:cNvPr id="80914" name="Line 18"/>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solidFill>
            <a:srgbClr val="92D050"/>
          </a:solidFill>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latin typeface="Trebuchet MS"/>
                <a:cs typeface="Trebuchet MS"/>
              </a:rPr>
              <a:t>WD</a:t>
            </a:r>
            <a:endParaRPr sz="1600" dirty="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CD</a:t>
            </a:r>
            <a:endParaRPr sz="160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DIS</a:t>
            </a:r>
            <a:endParaRPr sz="160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F</a:t>
            </a:r>
            <a:r>
              <a:rPr sz="1600" spc="-5" dirty="0">
                <a:solidFill>
                  <a:srgbClr val="808080"/>
                </a:solidFill>
                <a:latin typeface="Trebuchet MS"/>
                <a:cs typeface="Trebuchet MS"/>
              </a:rPr>
              <a:t>D</a:t>
            </a:r>
            <a:r>
              <a:rPr sz="1600" spc="-10" dirty="0">
                <a:solidFill>
                  <a:srgbClr val="808080"/>
                </a:solidFill>
                <a:latin typeface="Trebuchet MS"/>
                <a:cs typeface="Trebuchet MS"/>
              </a:rPr>
              <a:t>IS</a:t>
            </a:r>
            <a:endParaRPr sz="160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
        <p:nvSpPr>
          <p:cNvPr id="5" name="Rectangle 4"/>
          <p:cNvSpPr/>
          <p:nvPr/>
        </p:nvSpPr>
        <p:spPr>
          <a:xfrm>
            <a:off x="1772724" y="1930573"/>
            <a:ext cx="7371275" cy="430887"/>
          </a:xfrm>
          <a:prstGeom prst="rect">
            <a:avLst/>
          </a:prstGeom>
        </p:spPr>
        <p:txBody>
          <a:bodyPr wrap="square">
            <a:spAutoFit/>
          </a:bodyPr>
          <a:lstStyle/>
          <a:p>
            <a:pPr marL="355600" indent="-342900">
              <a:lnSpc>
                <a:spcPct val="100000"/>
              </a:lnSpc>
              <a:buClr>
                <a:srgbClr val="4195D3"/>
              </a:buClr>
              <a:buSzPct val="75000"/>
              <a:buFont typeface="Wingdings"/>
              <a:buChar char=""/>
              <a:tabLst>
                <a:tab pos="355600" algn="l"/>
              </a:tabLst>
            </a:pPr>
            <a:endParaRPr lang="en-US" sz="2200" dirty="0">
              <a:latin typeface="Trebuchet MS"/>
              <a:cs typeface="Trebuchet MS"/>
            </a:endParaRPr>
          </a:p>
        </p:txBody>
      </p:sp>
    </p:spTree>
    <p:extLst>
      <p:ext uri="{BB962C8B-B14F-4D97-AF65-F5344CB8AC3E}">
        <p14:creationId xmlns:p14="http://schemas.microsoft.com/office/powerpoint/2010/main" val="2719615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027381" y="990600"/>
            <a:ext cx="7659419" cy="5135563"/>
          </a:xfrm>
        </p:spPr>
        <p:txBody>
          <a:bodyPr/>
          <a:lstStyle/>
          <a:p>
            <a:pPr marL="274320" indent="-569913">
              <a:spcBef>
                <a:spcPts val="30"/>
              </a:spcBef>
              <a:buNone/>
              <a:tabLst>
                <a:tab pos="569913" algn="l"/>
              </a:tabLst>
            </a:pPr>
            <a:r>
              <a:rPr lang="en-US" sz="2000" dirty="0" smtClean="0"/>
              <a:t>B1. 	ASME </a:t>
            </a:r>
            <a:r>
              <a:rPr lang="en-US" sz="2000" dirty="0"/>
              <a:t>Organizational Structure</a:t>
            </a:r>
          </a:p>
          <a:p>
            <a:pPr marL="274320" indent="-569913">
              <a:spcBef>
                <a:spcPts val="30"/>
              </a:spcBef>
              <a:buNone/>
              <a:tabLst>
                <a:tab pos="569913" algn="l"/>
              </a:tabLst>
            </a:pPr>
            <a:r>
              <a:rPr lang="en-US" sz="2000" dirty="0" smtClean="0"/>
              <a:t>B2. 	Standards </a:t>
            </a:r>
            <a:r>
              <a:rPr lang="en-US" sz="2000" dirty="0"/>
              <a:t>Development: Staff and Volunteer Roles </a:t>
            </a:r>
            <a:r>
              <a:rPr lang="en-US" sz="2000" dirty="0" smtClean="0"/>
              <a:t>and 	Responsibilities</a:t>
            </a:r>
            <a:endParaRPr lang="en-US" sz="2000" dirty="0"/>
          </a:p>
          <a:p>
            <a:pPr marL="274320" indent="-569913">
              <a:spcBef>
                <a:spcPts val="30"/>
              </a:spcBef>
              <a:buNone/>
              <a:tabLst>
                <a:tab pos="569913" algn="l"/>
              </a:tabLst>
            </a:pPr>
            <a:r>
              <a:rPr lang="en-US" sz="2000" dirty="0"/>
              <a:t>B3.	Conformity Assessment: Staff and Volunteer Roles and </a:t>
            </a:r>
            <a:r>
              <a:rPr lang="en-US" sz="2000" dirty="0" smtClean="0"/>
              <a:t>	Responsibilities</a:t>
            </a:r>
            <a:endParaRPr lang="en-US" sz="2000" dirty="0"/>
          </a:p>
          <a:p>
            <a:pPr marL="274320" indent="-569913">
              <a:spcBef>
                <a:spcPts val="30"/>
              </a:spcBef>
              <a:buNone/>
              <a:tabLst>
                <a:tab pos="569913" algn="l"/>
              </a:tabLst>
            </a:pPr>
            <a:r>
              <a:rPr lang="en-US" sz="2000" dirty="0"/>
              <a:t>B4.	Initiating and Terminating Standards Projects</a:t>
            </a:r>
          </a:p>
          <a:p>
            <a:pPr marL="274320" indent="-569913">
              <a:spcBef>
                <a:spcPts val="30"/>
              </a:spcBef>
              <a:buNone/>
              <a:tabLst>
                <a:tab pos="569913" algn="l"/>
              </a:tabLst>
            </a:pPr>
            <a:r>
              <a:rPr lang="en-US" sz="2000" dirty="0"/>
              <a:t>B5.	Consensus Process for Standards </a:t>
            </a:r>
            <a:r>
              <a:rPr lang="en-US" sz="2000" dirty="0" smtClean="0"/>
              <a:t>Development</a:t>
            </a:r>
          </a:p>
          <a:p>
            <a:pPr marL="274320" indent="-569913">
              <a:spcBef>
                <a:spcPts val="30"/>
              </a:spcBef>
              <a:buNone/>
              <a:tabLst>
                <a:tab pos="569913" algn="l"/>
              </a:tabLst>
            </a:pPr>
            <a:r>
              <a:rPr lang="en-US" sz="2000" dirty="0"/>
              <a:t>	</a:t>
            </a:r>
            <a:r>
              <a:rPr lang="en-US" sz="2000" dirty="0" smtClean="0"/>
              <a:t>	B5a. Project Management</a:t>
            </a:r>
            <a:endParaRPr lang="en-US" sz="2000" dirty="0"/>
          </a:p>
          <a:p>
            <a:pPr marL="274320" indent="-569913">
              <a:spcBef>
                <a:spcPts val="30"/>
              </a:spcBef>
              <a:buNone/>
              <a:tabLst>
                <a:tab pos="569913" algn="l"/>
              </a:tabLst>
            </a:pPr>
            <a:r>
              <a:rPr lang="en-US" sz="2000" dirty="0"/>
              <a:t>B6.	The Basics of Parliamentary Procedure</a:t>
            </a:r>
          </a:p>
          <a:p>
            <a:pPr marL="274320" indent="-569913">
              <a:spcBef>
                <a:spcPts val="30"/>
              </a:spcBef>
              <a:buNone/>
              <a:tabLst>
                <a:tab pos="569913" algn="l"/>
              </a:tabLst>
            </a:pPr>
            <a:r>
              <a:rPr lang="en-US" sz="2000" dirty="0"/>
              <a:t>B7.	The Appeals Process</a:t>
            </a:r>
          </a:p>
          <a:p>
            <a:pPr marL="274320" indent="-569913">
              <a:spcBef>
                <a:spcPts val="30"/>
              </a:spcBef>
              <a:buNone/>
              <a:tabLst>
                <a:tab pos="569913" algn="l"/>
              </a:tabLst>
            </a:pPr>
            <a:r>
              <a:rPr lang="en-US" sz="2000" dirty="0"/>
              <a:t>B8.	</a:t>
            </a:r>
            <a:r>
              <a:rPr lang="en-US" sz="2000" dirty="0" smtClean="0"/>
              <a:t>ASME International </a:t>
            </a:r>
            <a:r>
              <a:rPr lang="en-US" sz="2000" dirty="0"/>
              <a:t>Standards </a:t>
            </a:r>
            <a:r>
              <a:rPr lang="en-US" sz="2000" dirty="0" smtClean="0"/>
              <a:t>Development</a:t>
            </a:r>
          </a:p>
          <a:p>
            <a:pPr marL="569913" indent="-569913">
              <a:spcBef>
                <a:spcPts val="30"/>
              </a:spcBef>
              <a:buNone/>
              <a:tabLst>
                <a:tab pos="569913" algn="l"/>
              </a:tabLst>
            </a:pPr>
            <a:r>
              <a:rPr lang="en-US" sz="2000" b="1" dirty="0"/>
              <a:t>	</a:t>
            </a:r>
            <a:r>
              <a:rPr lang="en-US" sz="2000" b="1" dirty="0" smtClean="0"/>
              <a:t>B8a. </a:t>
            </a:r>
            <a:r>
              <a:rPr lang="en-US" sz="2000" b="1" dirty="0"/>
              <a:t>US TAG to ISO Standards Development </a:t>
            </a:r>
            <a:endParaRPr lang="en-US" sz="2000" dirty="0"/>
          </a:p>
          <a:p>
            <a:pPr marL="569913" indent="-569913">
              <a:spcBef>
                <a:spcPts val="30"/>
              </a:spcBef>
              <a:buNone/>
              <a:tabLst>
                <a:tab pos="569913" algn="l"/>
              </a:tabLst>
            </a:pPr>
            <a:r>
              <a:rPr lang="en-US" sz="2000" dirty="0" smtClean="0"/>
              <a:t>B9</a:t>
            </a:r>
            <a:r>
              <a:rPr lang="en-US" sz="2000" dirty="0"/>
              <a:t>.	ASME Conformity Assessment Programs</a:t>
            </a:r>
          </a:p>
          <a:p>
            <a:pPr marL="274320" indent="-569913">
              <a:spcBef>
                <a:spcPts val="30"/>
              </a:spcBef>
              <a:buNone/>
              <a:tabLst>
                <a:tab pos="569913" algn="l"/>
              </a:tabLst>
            </a:pPr>
            <a:r>
              <a:rPr lang="en-US" sz="2000" dirty="0"/>
              <a:t>B10.	</a:t>
            </a:r>
            <a:r>
              <a:rPr lang="en-US" sz="2000" dirty="0" smtClean="0"/>
              <a:t> Performance </a:t>
            </a:r>
            <a:r>
              <a:rPr lang="en-US" sz="2000" dirty="0"/>
              <a:t>Based Standards</a:t>
            </a:r>
          </a:p>
          <a:p>
            <a:pPr marL="274320" indent="-569913">
              <a:spcBef>
                <a:spcPts val="30"/>
              </a:spcBef>
              <a:buNone/>
              <a:tabLst>
                <a:tab pos="569913" algn="l"/>
              </a:tabLst>
            </a:pPr>
            <a:r>
              <a:rPr lang="en-US" sz="2000" dirty="0"/>
              <a:t>B11. </a:t>
            </a:r>
            <a:r>
              <a:rPr lang="en-US" sz="2000" dirty="0" smtClean="0"/>
              <a:t>Standards Inquiries, Interpretations </a:t>
            </a:r>
            <a:r>
              <a:rPr lang="en-US" sz="2000" dirty="0"/>
              <a:t>and </a:t>
            </a:r>
            <a:r>
              <a:rPr lang="en-US" sz="2000" dirty="0" smtClean="0"/>
              <a:t>Case</a:t>
            </a:r>
            <a:r>
              <a:rPr lang="en-US" sz="2200" dirty="0" smtClean="0"/>
              <a:t>s</a:t>
            </a:r>
            <a:endParaRPr lang="en-US" sz="2200" dirty="0"/>
          </a:p>
        </p:txBody>
      </p:sp>
      <p:sp>
        <p:nvSpPr>
          <p:cNvPr id="8" name="Footer Placeholder 3"/>
          <p:cNvSpPr>
            <a:spLocks noGrp="1"/>
          </p:cNvSpPr>
          <p:nvPr>
            <p:ph type="ftr" sz="quarter" idx="10"/>
          </p:nvPr>
        </p:nvSpPr>
        <p:spPr/>
        <p:txBody>
          <a:bodyPr/>
          <a:lstStyle/>
          <a:p>
            <a:pPr algn="ctr"/>
            <a:r>
              <a:rPr lang="en-US" smtClean="0"/>
              <a:t>ASME C&amp;S Training Module B8a US TAG to ISO Standards Development</a:t>
            </a:r>
            <a:endParaRPr lang="en-US" dirty="0"/>
          </a:p>
        </p:txBody>
      </p:sp>
      <p:sp>
        <p:nvSpPr>
          <p:cNvPr id="9" name="Slide Number Placeholder 4"/>
          <p:cNvSpPr>
            <a:spLocks noGrp="1"/>
          </p:cNvSpPr>
          <p:nvPr>
            <p:ph type="sldNum" sz="quarter" idx="11"/>
          </p:nvPr>
        </p:nvSpPr>
        <p:spPr>
          <a:prstGeom prst="rect">
            <a:avLst/>
          </a:prstGeom>
        </p:spPr>
        <p:txBody>
          <a:bodyPr/>
          <a:lstStyle/>
          <a:p>
            <a:pPr>
              <a:defRPr/>
            </a:pPr>
            <a:fld id="{E72449C7-5D5E-49C9-B243-608D90849B01}" type="slidenum">
              <a:rPr lang="en-US" sz="1200" smtClean="0"/>
              <a:pPr>
                <a:defRPr/>
              </a:pPr>
              <a:t>1</a:t>
            </a:fld>
            <a:endParaRPr lang="en-US" sz="1200" dirty="0"/>
          </a:p>
        </p:txBody>
      </p:sp>
      <p:sp>
        <p:nvSpPr>
          <p:cNvPr id="6" name="Title 5"/>
          <p:cNvSpPr>
            <a:spLocks noGrp="1"/>
          </p:cNvSpPr>
          <p:nvPr>
            <p:ph type="title"/>
          </p:nvPr>
        </p:nvSpPr>
        <p:spPr>
          <a:xfrm>
            <a:off x="457200" y="274638"/>
            <a:ext cx="8229600" cy="942685"/>
          </a:xfrm>
        </p:spPr>
        <p:txBody>
          <a:bodyPr/>
          <a:lstStyle/>
          <a:p>
            <a:r>
              <a:rPr lang="en-US" dirty="0" smtClean="0"/>
              <a:t>Module B Course Outline</a:t>
            </a:r>
            <a:endParaRPr lang="en-US" dirty="0"/>
          </a:p>
        </p:txBody>
      </p:sp>
      <p:grpSp>
        <p:nvGrpSpPr>
          <p:cNvPr id="10" name="Group 4"/>
          <p:cNvGrpSpPr>
            <a:grpSpLocks/>
          </p:cNvGrpSpPr>
          <p:nvPr/>
        </p:nvGrpSpPr>
        <p:grpSpPr bwMode="auto">
          <a:xfrm>
            <a:off x="355604" y="4191000"/>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24485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47592" y="1927701"/>
            <a:ext cx="6939208" cy="4198462"/>
          </a:xfrm>
        </p:spPr>
        <p:txBody>
          <a:bodyPr/>
          <a:lstStyle/>
          <a:p>
            <a:r>
              <a:rPr lang="en-US" sz="2400" dirty="0"/>
              <a:t>Committee Draft ballot to approve document for registration as a Draft International Standard (DIS)</a:t>
            </a:r>
          </a:p>
          <a:p>
            <a:pPr lvl="1"/>
            <a:r>
              <a:rPr lang="en-US" sz="2000" dirty="0"/>
              <a:t>Committee consensus on draft standard is established</a:t>
            </a:r>
          </a:p>
          <a:p>
            <a:pPr lvl="1"/>
            <a:r>
              <a:rPr lang="en-US" sz="2000" dirty="0"/>
              <a:t>Members to provide technical and editorial comments</a:t>
            </a:r>
          </a:p>
          <a:p>
            <a:r>
              <a:rPr lang="en-US" sz="2400" dirty="0"/>
              <a:t>Ballot distributed for voting by the P members of  TC or SC for a 2-4 month ballot</a:t>
            </a:r>
          </a:p>
          <a:p>
            <a:r>
              <a:rPr lang="en-US" sz="2400" dirty="0"/>
              <a:t>CD stage is optional</a:t>
            </a:r>
          </a:p>
          <a:p>
            <a:endParaRPr lang="en-US" dirty="0"/>
          </a:p>
        </p:txBody>
      </p:sp>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823F13D8-8A27-4358-9FF1-1299D41F38F9}" type="slidenum">
              <a:rPr lang="en-US"/>
              <a:pPr/>
              <a:t>19</a:t>
            </a:fld>
            <a:endParaRPr lang="en-US"/>
          </a:p>
        </p:txBody>
      </p:sp>
      <p:sp>
        <p:nvSpPr>
          <p:cNvPr id="80905" name="Rectangle 9"/>
          <p:cNvSpPr>
            <a:spLocks noGrp="1" noChangeArrowheads="1"/>
          </p:cNvSpPr>
          <p:nvPr>
            <p:ph type="title"/>
          </p:nvPr>
        </p:nvSpPr>
        <p:spPr/>
        <p:txBody>
          <a:bodyPr/>
          <a:lstStyle/>
          <a:p>
            <a:r>
              <a:rPr lang="en-US" dirty="0" smtClean="0"/>
              <a:t>COMMITTEE </a:t>
            </a:r>
            <a:r>
              <a:rPr lang="en-US" dirty="0"/>
              <a:t>STAGE </a:t>
            </a:r>
            <a:r>
              <a:rPr lang="en-US" dirty="0" smtClean="0"/>
              <a:t>(CD</a:t>
            </a:r>
            <a:r>
              <a:rPr lang="en-US" dirty="0"/>
              <a:t>)</a:t>
            </a:r>
          </a:p>
        </p:txBody>
      </p:sp>
      <p:sp>
        <p:nvSpPr>
          <p:cNvPr id="80913" name="Text Box 17"/>
          <p:cNvSpPr txBox="1">
            <a:spLocks noChangeArrowheads="1"/>
          </p:cNvSpPr>
          <p:nvPr/>
        </p:nvSpPr>
        <p:spPr bwMode="auto">
          <a:xfrm>
            <a:off x="5715000" y="58674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chemeClr val="bg1"/>
                </a:solidFill>
                <a:latin typeface="Arial" panose="020B0604020202020204" pitchFamily="34" charset="0"/>
              </a:rPr>
              <a:t>(cont’d)</a:t>
            </a:r>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latin typeface="Trebuchet MS"/>
                <a:cs typeface="Trebuchet MS"/>
              </a:rPr>
              <a:t>WD</a:t>
            </a:r>
            <a:endParaRPr sz="1600" dirty="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rgbClr val="92D050"/>
          </a:solidFill>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CD</a:t>
            </a:r>
            <a:endParaRPr sz="1600" dirty="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DIS</a:t>
            </a:r>
            <a:endParaRPr sz="160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F</a:t>
            </a:r>
            <a:r>
              <a:rPr sz="1600" spc="-5" dirty="0">
                <a:solidFill>
                  <a:srgbClr val="808080"/>
                </a:solidFill>
                <a:latin typeface="Trebuchet MS"/>
                <a:cs typeface="Trebuchet MS"/>
              </a:rPr>
              <a:t>D</a:t>
            </a:r>
            <a:r>
              <a:rPr sz="1600" spc="-10" dirty="0">
                <a:solidFill>
                  <a:srgbClr val="808080"/>
                </a:solidFill>
                <a:latin typeface="Trebuchet MS"/>
                <a:cs typeface="Trebuchet MS"/>
              </a:rPr>
              <a:t>IS</a:t>
            </a:r>
            <a:endParaRPr sz="160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Tree>
    <p:extLst>
      <p:ext uri="{BB962C8B-B14F-4D97-AF65-F5344CB8AC3E}">
        <p14:creationId xmlns:p14="http://schemas.microsoft.com/office/powerpoint/2010/main" val="350320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62134" y="1630362"/>
            <a:ext cx="6924666" cy="4495801"/>
          </a:xfrm>
        </p:spPr>
        <p:txBody>
          <a:bodyPr/>
          <a:lstStyle/>
          <a:p>
            <a:r>
              <a:rPr lang="en-US" sz="2400" dirty="0"/>
              <a:t>DIS ballot to approve document for publication or registration as a FDIS or Publication</a:t>
            </a:r>
          </a:p>
          <a:p>
            <a:pPr lvl="1"/>
            <a:r>
              <a:rPr lang="en-US" sz="2000" dirty="0"/>
              <a:t>All ISO NMBs allowed to review and comment on proposed International Standard</a:t>
            </a:r>
          </a:p>
          <a:p>
            <a:pPr lvl="1"/>
            <a:r>
              <a:rPr lang="en-US" sz="2000" dirty="0"/>
              <a:t>1st  DIS draft available 2 months prior to balloting for translation/preparation period</a:t>
            </a:r>
          </a:p>
          <a:p>
            <a:pPr lvl="1"/>
            <a:r>
              <a:rPr lang="en-US" sz="2000" dirty="0"/>
              <a:t>1st DIS Ballot is 3 months, 2nd DIS is 2 months</a:t>
            </a:r>
          </a:p>
          <a:p>
            <a:pPr lvl="1"/>
            <a:r>
              <a:rPr lang="en-US" sz="2000" dirty="0"/>
              <a:t>Last opportunity for technical comments</a:t>
            </a:r>
          </a:p>
          <a:p>
            <a:r>
              <a:rPr lang="en-US" sz="2400" dirty="0"/>
              <a:t>DIS ballot is approved if:</a:t>
            </a:r>
          </a:p>
          <a:p>
            <a:pPr lvl="1"/>
            <a:r>
              <a:rPr lang="en-US" sz="2000" dirty="0"/>
              <a:t>2/3 of P-Membership vote to approve, and</a:t>
            </a:r>
          </a:p>
          <a:p>
            <a:pPr lvl="1"/>
            <a:r>
              <a:rPr lang="en-US" sz="2000" dirty="0"/>
              <a:t>Less than ¼ of the total votes cast are negative</a:t>
            </a:r>
          </a:p>
          <a:p>
            <a:endParaRPr lang="en-US" dirty="0"/>
          </a:p>
        </p:txBody>
      </p:sp>
      <p:sp>
        <p:nvSpPr>
          <p:cNvPr id="15" name="Footer Placeholder 3"/>
          <p:cNvSpPr>
            <a:spLocks noGrp="1"/>
          </p:cNvSpPr>
          <p:nvPr>
            <p:ph type="ftr" sz="quarter" idx="10"/>
          </p:nvPr>
        </p:nvSpPr>
        <p:spPr/>
        <p:txBody>
          <a:bodyPr/>
          <a:lstStyle/>
          <a:p>
            <a:r>
              <a:rPr lang="en-US" dirty="0" smtClean="0"/>
              <a:t>ASME C&amp;S Training Module B8a US TAG to ISO Standards Development</a:t>
            </a:r>
            <a:endParaRPr lang="en-US" dirty="0"/>
          </a:p>
        </p:txBody>
      </p:sp>
      <p:sp>
        <p:nvSpPr>
          <p:cNvPr id="16" name="Slide Number Placeholder 4"/>
          <p:cNvSpPr>
            <a:spLocks noGrp="1"/>
          </p:cNvSpPr>
          <p:nvPr>
            <p:ph type="sldNum" sz="quarter" idx="11"/>
          </p:nvPr>
        </p:nvSpPr>
        <p:spPr/>
        <p:txBody>
          <a:bodyPr/>
          <a:lstStyle/>
          <a:p>
            <a:fld id="{823F13D8-8A27-4358-9FF1-1299D41F38F9}" type="slidenum">
              <a:rPr lang="en-US"/>
              <a:pPr/>
              <a:t>20</a:t>
            </a:fld>
            <a:endParaRPr lang="en-US"/>
          </a:p>
        </p:txBody>
      </p:sp>
      <p:sp>
        <p:nvSpPr>
          <p:cNvPr id="80905" name="Rectangle 9"/>
          <p:cNvSpPr>
            <a:spLocks noGrp="1" noChangeArrowheads="1"/>
          </p:cNvSpPr>
          <p:nvPr>
            <p:ph type="title"/>
          </p:nvPr>
        </p:nvSpPr>
        <p:spPr/>
        <p:txBody>
          <a:bodyPr/>
          <a:lstStyle/>
          <a:p>
            <a:r>
              <a:rPr lang="en-US" dirty="0" smtClean="0"/>
              <a:t>ENQUIRY STAGE (DIS)</a:t>
            </a:r>
            <a:endParaRPr lang="en-US" dirty="0"/>
          </a:p>
        </p:txBody>
      </p:sp>
      <p:sp>
        <p:nvSpPr>
          <p:cNvPr id="80913" name="Text Box 17"/>
          <p:cNvSpPr txBox="1">
            <a:spLocks noChangeArrowheads="1"/>
          </p:cNvSpPr>
          <p:nvPr/>
        </p:nvSpPr>
        <p:spPr bwMode="auto">
          <a:xfrm>
            <a:off x="5715000" y="58674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chemeClr val="bg1"/>
                </a:solidFill>
                <a:latin typeface="Arial" panose="020B0604020202020204" pitchFamily="34" charset="0"/>
              </a:rPr>
              <a:t>(cont’d)</a:t>
            </a:r>
          </a:p>
        </p:txBody>
      </p:sp>
      <p:sp>
        <p:nvSpPr>
          <p:cNvPr id="80914" name="Line 18"/>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latin typeface="Trebuchet MS"/>
                <a:cs typeface="Trebuchet MS"/>
              </a:rPr>
              <a:t>WD</a:t>
            </a:r>
            <a:endParaRPr sz="1600" dirty="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CD</a:t>
            </a:r>
            <a:endParaRPr sz="1600" dirty="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92D050"/>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DIS</a:t>
            </a:r>
            <a:endParaRPr sz="1600" dirty="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F</a:t>
            </a:r>
            <a:r>
              <a:rPr sz="1600" spc="-5" dirty="0">
                <a:solidFill>
                  <a:srgbClr val="808080"/>
                </a:solidFill>
                <a:latin typeface="Trebuchet MS"/>
                <a:cs typeface="Trebuchet MS"/>
              </a:rPr>
              <a:t>D</a:t>
            </a:r>
            <a:r>
              <a:rPr sz="1600" spc="-10" dirty="0">
                <a:solidFill>
                  <a:srgbClr val="808080"/>
                </a:solidFill>
                <a:latin typeface="Trebuchet MS"/>
                <a:cs typeface="Trebuchet MS"/>
              </a:rPr>
              <a:t>IS</a:t>
            </a:r>
            <a:endParaRPr sz="160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Tree>
    <p:extLst>
      <p:ext uri="{BB962C8B-B14F-4D97-AF65-F5344CB8AC3E}">
        <p14:creationId xmlns:p14="http://schemas.microsoft.com/office/powerpoint/2010/main" val="3469776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smtClean="0"/>
              <a:t>APPROVAL STAGE (FDIS)</a:t>
            </a:r>
            <a:endParaRPr lang="en-US" dirty="0"/>
          </a:p>
        </p:txBody>
      </p:sp>
      <p:sp>
        <p:nvSpPr>
          <p:cNvPr id="2" name="Content Placeholder 1"/>
          <p:cNvSpPr>
            <a:spLocks noGrp="1"/>
          </p:cNvSpPr>
          <p:nvPr>
            <p:ph idx="1"/>
          </p:nvPr>
        </p:nvSpPr>
        <p:spPr>
          <a:xfrm>
            <a:off x="1762134" y="1417638"/>
            <a:ext cx="6809604" cy="4525963"/>
          </a:xfrm>
        </p:spPr>
        <p:txBody>
          <a:bodyPr/>
          <a:lstStyle/>
          <a:p>
            <a:r>
              <a:rPr lang="en-US" sz="2400" dirty="0"/>
              <a:t>Optional FDIS ballot to approve document as an International Standard (IS)</a:t>
            </a:r>
          </a:p>
          <a:p>
            <a:pPr lvl="1"/>
            <a:r>
              <a:rPr lang="en-US" sz="2000" dirty="0"/>
              <a:t>All ISO NMBs able to review and comment on proposed International Standard 2 month ballot</a:t>
            </a:r>
          </a:p>
          <a:p>
            <a:pPr lvl="1"/>
            <a:r>
              <a:rPr lang="en-US" sz="2000" dirty="0"/>
              <a:t>Technical Comments not acceptable at this stage</a:t>
            </a:r>
          </a:p>
          <a:p>
            <a:pPr lvl="1"/>
            <a:r>
              <a:rPr lang="en-US" sz="2000" dirty="0"/>
              <a:t>Any technical comments submitted will be considered during the next review of the document</a:t>
            </a:r>
          </a:p>
          <a:p>
            <a:pPr lvl="1"/>
            <a:r>
              <a:rPr lang="en-US" sz="2000" dirty="0"/>
              <a:t>This stage can be omitted and a document sent directly to publication if agreed to by resolution of the ISO Committee (2/3 majority of those voting)</a:t>
            </a:r>
          </a:p>
          <a:p>
            <a:r>
              <a:rPr lang="en-US" sz="2400" dirty="0"/>
              <a:t>FDIS ballot is approved if:</a:t>
            </a:r>
          </a:p>
          <a:p>
            <a:pPr lvl="1"/>
            <a:r>
              <a:rPr lang="en-US" sz="2000" dirty="0"/>
              <a:t>2/3 of P-Membership vote to approve, and</a:t>
            </a:r>
          </a:p>
          <a:p>
            <a:pPr lvl="1"/>
            <a:r>
              <a:rPr lang="en-US" sz="2000" dirty="0"/>
              <a:t>Less than ¼ of the total votes cast are negative</a:t>
            </a:r>
          </a:p>
          <a:p>
            <a:endParaRPr lang="en-US" dirty="0"/>
          </a:p>
        </p:txBody>
      </p:sp>
      <p:sp>
        <p:nvSpPr>
          <p:cNvPr id="15" name="Footer Placeholder 3"/>
          <p:cNvSpPr>
            <a:spLocks noGrp="1"/>
          </p:cNvSpPr>
          <p:nvPr>
            <p:ph type="ftr" sz="quarter" idx="10"/>
          </p:nvPr>
        </p:nvSpPr>
        <p:spPr>
          <a:xfrm>
            <a:off x="1708858" y="6264275"/>
            <a:ext cx="6096000" cy="476250"/>
          </a:xfrm>
        </p:spPr>
        <p:txBody>
          <a:bodyPr/>
          <a:lstStyle/>
          <a:p>
            <a:r>
              <a:rPr lang="en-US" dirty="0" smtClean="0"/>
              <a:t>ASME C&amp;S Training Module B8a US TAG to ISO Standards Development</a:t>
            </a:r>
            <a:endParaRPr lang="en-US" dirty="0"/>
          </a:p>
        </p:txBody>
      </p:sp>
      <p:sp>
        <p:nvSpPr>
          <p:cNvPr id="16" name="Slide Number Placeholder 4"/>
          <p:cNvSpPr>
            <a:spLocks noGrp="1"/>
          </p:cNvSpPr>
          <p:nvPr>
            <p:ph type="sldNum" sz="quarter" idx="11"/>
          </p:nvPr>
        </p:nvSpPr>
        <p:spPr/>
        <p:txBody>
          <a:bodyPr/>
          <a:lstStyle/>
          <a:p>
            <a:fld id="{823F13D8-8A27-4358-9FF1-1299D41F38F9}" type="slidenum">
              <a:rPr lang="en-US"/>
              <a:pPr/>
              <a:t>21</a:t>
            </a:fld>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latin typeface="Trebuchet MS"/>
                <a:cs typeface="Trebuchet MS"/>
              </a:rPr>
              <a:t>WD</a:t>
            </a:r>
            <a:endParaRPr sz="1600" dirty="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CD</a:t>
            </a:r>
            <a:endParaRPr sz="1600" dirty="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DIS</a:t>
            </a:r>
            <a:endParaRPr sz="1600" dirty="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92D050"/>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F</a:t>
            </a:r>
            <a:r>
              <a:rPr sz="1600" spc="-5" dirty="0">
                <a:latin typeface="Trebuchet MS"/>
                <a:cs typeface="Trebuchet MS"/>
              </a:rPr>
              <a:t>D</a:t>
            </a:r>
            <a:r>
              <a:rPr sz="1600" spc="-10" dirty="0">
                <a:latin typeface="Trebuchet MS"/>
                <a:cs typeface="Trebuchet MS"/>
              </a:rPr>
              <a:t>IS</a:t>
            </a:r>
            <a:endParaRPr sz="1600" dirty="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solidFill>
                  <a:srgbClr val="808080"/>
                </a:solidFill>
                <a:latin typeface="Trebuchet MS"/>
                <a:cs typeface="Trebuchet MS"/>
              </a:rPr>
              <a:t>IS</a:t>
            </a:r>
            <a:endParaRPr sz="1600">
              <a:latin typeface="Trebuchet MS"/>
              <a:cs typeface="Trebuchet MS"/>
            </a:endParaRPr>
          </a:p>
        </p:txBody>
      </p:sp>
    </p:spTree>
    <p:extLst>
      <p:ext uri="{BB962C8B-B14F-4D97-AF65-F5344CB8AC3E}">
        <p14:creationId xmlns:p14="http://schemas.microsoft.com/office/powerpoint/2010/main" val="580003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smtClean="0"/>
              <a:t>PUBLICATION STAGE (IS)</a:t>
            </a:r>
            <a:endParaRPr lang="en-US" dirty="0"/>
          </a:p>
        </p:txBody>
      </p:sp>
      <p:sp>
        <p:nvSpPr>
          <p:cNvPr id="2" name="Content Placeholder 1"/>
          <p:cNvSpPr>
            <a:spLocks noGrp="1"/>
          </p:cNvSpPr>
          <p:nvPr>
            <p:ph idx="1"/>
          </p:nvPr>
        </p:nvSpPr>
        <p:spPr>
          <a:xfrm>
            <a:off x="2209800" y="2292778"/>
            <a:ext cx="6477000" cy="3072344"/>
          </a:xfrm>
        </p:spPr>
        <p:txBody>
          <a:bodyPr/>
          <a:lstStyle/>
          <a:p>
            <a:r>
              <a:rPr lang="en-US" dirty="0" smtClean="0"/>
              <a:t>Shortly </a:t>
            </a:r>
            <a:r>
              <a:rPr lang="en-US" dirty="0"/>
              <a:t>after approval of FDIS, all errors shall be corrected and International Standard </a:t>
            </a:r>
            <a:r>
              <a:rPr lang="en-US" dirty="0" smtClean="0"/>
              <a:t>(IS) will </a:t>
            </a:r>
            <a:r>
              <a:rPr lang="en-US" dirty="0"/>
              <a:t>be published</a:t>
            </a:r>
          </a:p>
          <a:p>
            <a:endParaRPr lang="en-US" dirty="0"/>
          </a:p>
        </p:txBody>
      </p:sp>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823F13D8-8A27-4358-9FF1-1299D41F38F9}" type="slidenum">
              <a:rPr lang="en-US"/>
              <a:pPr/>
              <a:t>22</a:t>
            </a:fld>
            <a:endParaRPr lang="en-US"/>
          </a:p>
        </p:txBody>
      </p:sp>
      <p:sp>
        <p:nvSpPr>
          <p:cNvPr id="80914" name="Line 18"/>
          <p:cNvSpPr>
            <a:spLocks noChangeShapeType="1"/>
          </p:cNvSpPr>
          <p:nvPr/>
        </p:nvSpPr>
        <p:spPr bwMode="auto">
          <a:xfrm>
            <a:off x="5964238" y="63595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object 7"/>
          <p:cNvSpPr/>
          <p:nvPr/>
        </p:nvSpPr>
        <p:spPr>
          <a:xfrm>
            <a:off x="1328080" y="2292778"/>
            <a:ext cx="0" cy="3202305"/>
          </a:xfrm>
          <a:custGeom>
            <a:avLst/>
            <a:gdLst/>
            <a:ahLst/>
            <a:cxnLst/>
            <a:rect l="l" t="t" r="r" b="b"/>
            <a:pathLst>
              <a:path h="3202304">
                <a:moveTo>
                  <a:pt x="0" y="0"/>
                </a:moveTo>
                <a:lnTo>
                  <a:pt x="0" y="3201987"/>
                </a:lnTo>
              </a:path>
            </a:pathLst>
          </a:custGeom>
          <a:ln w="12700">
            <a:solidFill>
              <a:srgbClr val="808080"/>
            </a:solidFill>
          </a:ln>
        </p:spPr>
        <p:txBody>
          <a:bodyPr wrap="square" lIns="0" tIns="0" rIns="0" bIns="0" rtlCol="0">
            <a:spAutoFit/>
          </a:bodyPr>
          <a:lstStyle/>
          <a:p>
            <a:endParaRPr/>
          </a:p>
        </p:txBody>
      </p:sp>
      <p:sp>
        <p:nvSpPr>
          <p:cNvPr id="26" name="object 8"/>
          <p:cNvSpPr/>
          <p:nvPr/>
        </p:nvSpPr>
        <p:spPr>
          <a:xfrm>
            <a:off x="961367" y="1927701"/>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27" name="object 9"/>
          <p:cNvSpPr/>
          <p:nvPr/>
        </p:nvSpPr>
        <p:spPr>
          <a:xfrm>
            <a:off x="961367" y="1927701"/>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28" name="object 10"/>
          <p:cNvSpPr txBox="1"/>
          <p:nvPr/>
        </p:nvSpPr>
        <p:spPr>
          <a:xfrm>
            <a:off x="1143390" y="1981691"/>
            <a:ext cx="366395" cy="255270"/>
          </a:xfrm>
          <a:prstGeom prst="rect">
            <a:avLst/>
          </a:prstGeom>
        </p:spPr>
        <p:txBody>
          <a:bodyPr vert="horz" wrap="square" lIns="0" tIns="0" rIns="0" bIns="0" rtlCol="0">
            <a:spAutoFit/>
          </a:bodyPr>
          <a:lstStyle/>
          <a:p>
            <a:pPr marL="12700">
              <a:lnSpc>
                <a:spcPct val="100000"/>
              </a:lnSpc>
            </a:pPr>
            <a:r>
              <a:rPr sz="1600" spc="-15" dirty="0">
                <a:solidFill>
                  <a:srgbClr val="050505"/>
                </a:solidFill>
                <a:latin typeface="Trebuchet MS"/>
                <a:cs typeface="Trebuchet MS"/>
              </a:rPr>
              <a:t>PWI</a:t>
            </a:r>
            <a:endParaRPr sz="1600" dirty="0">
              <a:latin typeface="Trebuchet MS"/>
              <a:cs typeface="Trebuchet MS"/>
            </a:endParaRPr>
          </a:p>
        </p:txBody>
      </p:sp>
      <p:sp>
        <p:nvSpPr>
          <p:cNvPr id="29" name="object 11"/>
          <p:cNvSpPr/>
          <p:nvPr/>
        </p:nvSpPr>
        <p:spPr>
          <a:xfrm>
            <a:off x="961367" y="2521428"/>
            <a:ext cx="640080" cy="367030"/>
          </a:xfrm>
          <a:custGeom>
            <a:avLst/>
            <a:gdLst/>
            <a:ahLst/>
            <a:cxnLst/>
            <a:rect l="l" t="t" r="r" b="b"/>
            <a:pathLst>
              <a:path w="640079" h="367030">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0" name="object 12"/>
          <p:cNvSpPr/>
          <p:nvPr/>
        </p:nvSpPr>
        <p:spPr>
          <a:xfrm>
            <a:off x="961367" y="2521428"/>
            <a:ext cx="640080" cy="367030"/>
          </a:xfrm>
          <a:custGeom>
            <a:avLst/>
            <a:gdLst/>
            <a:ahLst/>
            <a:cxnLst/>
            <a:rect l="l" t="t" r="r" b="b"/>
            <a:pathLst>
              <a:path w="640079" h="367030">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1" name="object 13"/>
          <p:cNvSpPr txBox="1"/>
          <p:nvPr/>
        </p:nvSpPr>
        <p:spPr>
          <a:xfrm>
            <a:off x="1079382" y="2576210"/>
            <a:ext cx="497205" cy="255270"/>
          </a:xfrm>
          <a:prstGeom prst="rect">
            <a:avLst/>
          </a:prstGeom>
        </p:spPr>
        <p:txBody>
          <a:bodyPr vert="horz" wrap="square" lIns="0" tIns="0" rIns="0" bIns="0" rtlCol="0">
            <a:spAutoFit/>
          </a:bodyPr>
          <a:lstStyle/>
          <a:p>
            <a:pPr marL="12700">
              <a:lnSpc>
                <a:spcPct val="100000"/>
              </a:lnSpc>
            </a:pPr>
            <a:r>
              <a:rPr sz="1600" spc="-15" dirty="0">
                <a:latin typeface="Trebuchet MS"/>
                <a:cs typeface="Trebuchet MS"/>
              </a:rPr>
              <a:t>N</a:t>
            </a:r>
            <a:r>
              <a:rPr sz="1600" spc="-20" dirty="0">
                <a:latin typeface="Trebuchet MS"/>
                <a:cs typeface="Trebuchet MS"/>
              </a:rPr>
              <a:t>W</a:t>
            </a:r>
            <a:r>
              <a:rPr sz="1600" spc="-10" dirty="0">
                <a:latin typeface="Trebuchet MS"/>
                <a:cs typeface="Trebuchet MS"/>
              </a:rPr>
              <a:t>IP</a:t>
            </a:r>
            <a:endParaRPr sz="1600" dirty="0">
              <a:latin typeface="Trebuchet MS"/>
              <a:cs typeface="Trebuchet MS"/>
            </a:endParaRPr>
          </a:p>
        </p:txBody>
      </p:sp>
      <p:sp>
        <p:nvSpPr>
          <p:cNvPr id="32" name="object 14"/>
          <p:cNvSpPr/>
          <p:nvPr/>
        </p:nvSpPr>
        <p:spPr>
          <a:xfrm>
            <a:off x="961367" y="3116738"/>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DADADA"/>
          </a:solidFill>
        </p:spPr>
        <p:txBody>
          <a:bodyPr wrap="square" lIns="0" tIns="0" rIns="0" bIns="0" rtlCol="0">
            <a:spAutoFit/>
          </a:bodyPr>
          <a:lstStyle/>
          <a:p>
            <a:endParaRPr/>
          </a:p>
        </p:txBody>
      </p:sp>
      <p:sp>
        <p:nvSpPr>
          <p:cNvPr id="33" name="object 15"/>
          <p:cNvSpPr/>
          <p:nvPr/>
        </p:nvSpPr>
        <p:spPr>
          <a:xfrm>
            <a:off x="961367" y="3116738"/>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4" name="object 16"/>
          <p:cNvSpPr txBox="1"/>
          <p:nvPr/>
        </p:nvSpPr>
        <p:spPr>
          <a:xfrm>
            <a:off x="1166251" y="3170729"/>
            <a:ext cx="321945" cy="255270"/>
          </a:xfrm>
          <a:prstGeom prst="rect">
            <a:avLst/>
          </a:prstGeom>
        </p:spPr>
        <p:txBody>
          <a:bodyPr vert="horz" wrap="square" lIns="0" tIns="0" rIns="0" bIns="0" rtlCol="0">
            <a:spAutoFit/>
          </a:bodyPr>
          <a:lstStyle/>
          <a:p>
            <a:pPr marL="12700">
              <a:lnSpc>
                <a:spcPct val="100000"/>
              </a:lnSpc>
            </a:pPr>
            <a:r>
              <a:rPr sz="1600" spc="-20" dirty="0">
                <a:latin typeface="Trebuchet MS"/>
                <a:cs typeface="Trebuchet MS"/>
              </a:rPr>
              <a:t>WD</a:t>
            </a:r>
            <a:endParaRPr sz="1600" dirty="0">
              <a:latin typeface="Trebuchet MS"/>
              <a:cs typeface="Trebuchet MS"/>
            </a:endParaRPr>
          </a:p>
        </p:txBody>
      </p:sp>
      <p:sp>
        <p:nvSpPr>
          <p:cNvPr id="35" name="object 17"/>
          <p:cNvSpPr/>
          <p:nvPr/>
        </p:nvSpPr>
        <p:spPr>
          <a:xfrm>
            <a:off x="961367" y="3710466"/>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rgbClr val="DADADA"/>
          </a:solidFill>
        </p:spPr>
        <p:txBody>
          <a:bodyPr wrap="square" lIns="0" tIns="0" rIns="0" bIns="0" rtlCol="0">
            <a:spAutoFit/>
          </a:bodyPr>
          <a:lstStyle/>
          <a:p>
            <a:endParaRPr/>
          </a:p>
        </p:txBody>
      </p:sp>
      <p:sp>
        <p:nvSpPr>
          <p:cNvPr id="36" name="object 18"/>
          <p:cNvSpPr/>
          <p:nvPr/>
        </p:nvSpPr>
        <p:spPr>
          <a:xfrm>
            <a:off x="961367" y="3710466"/>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solidFill>
            <a:schemeClr val="bg2">
              <a:lumMod val="20000"/>
              <a:lumOff val="80000"/>
            </a:schemeClr>
          </a:solidFill>
          <a:ln w="19050">
            <a:solidFill>
              <a:srgbClr val="A7A8A7"/>
            </a:solidFill>
          </a:ln>
        </p:spPr>
        <p:txBody>
          <a:bodyPr wrap="square" lIns="0" tIns="0" rIns="0" bIns="0" rtlCol="0">
            <a:spAutoFit/>
          </a:bodyPr>
          <a:lstStyle/>
          <a:p>
            <a:endParaRPr/>
          </a:p>
        </p:txBody>
      </p:sp>
      <p:sp>
        <p:nvSpPr>
          <p:cNvPr id="37" name="object 19"/>
          <p:cNvSpPr txBox="1"/>
          <p:nvPr/>
        </p:nvSpPr>
        <p:spPr>
          <a:xfrm>
            <a:off x="1190635" y="3765247"/>
            <a:ext cx="27241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CD</a:t>
            </a:r>
            <a:endParaRPr sz="1600" dirty="0">
              <a:latin typeface="Trebuchet MS"/>
              <a:cs typeface="Trebuchet MS"/>
            </a:endParaRPr>
          </a:p>
        </p:txBody>
      </p:sp>
      <p:sp>
        <p:nvSpPr>
          <p:cNvPr id="38" name="object 20"/>
          <p:cNvSpPr/>
          <p:nvPr/>
        </p:nvSpPr>
        <p:spPr>
          <a:xfrm>
            <a:off x="961367" y="4305776"/>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39" name="object 21"/>
          <p:cNvSpPr/>
          <p:nvPr/>
        </p:nvSpPr>
        <p:spPr>
          <a:xfrm>
            <a:off x="961367" y="4305776"/>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0" name="object 22"/>
          <p:cNvSpPr txBox="1"/>
          <p:nvPr/>
        </p:nvSpPr>
        <p:spPr>
          <a:xfrm>
            <a:off x="1175425" y="4359766"/>
            <a:ext cx="30416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DIS</a:t>
            </a:r>
            <a:endParaRPr sz="1600" dirty="0">
              <a:latin typeface="Trebuchet MS"/>
              <a:cs typeface="Trebuchet MS"/>
            </a:endParaRPr>
          </a:p>
        </p:txBody>
      </p:sp>
      <p:sp>
        <p:nvSpPr>
          <p:cNvPr id="41" name="object 23"/>
          <p:cNvSpPr/>
          <p:nvPr/>
        </p:nvSpPr>
        <p:spPr>
          <a:xfrm>
            <a:off x="961367" y="4899503"/>
            <a:ext cx="640080" cy="367030"/>
          </a:xfrm>
          <a:custGeom>
            <a:avLst/>
            <a:gdLst/>
            <a:ahLst/>
            <a:cxnLst/>
            <a:rect l="l" t="t" r="r" b="b"/>
            <a:pathLst>
              <a:path w="640079" h="367029">
                <a:moveTo>
                  <a:pt x="639762" y="0"/>
                </a:moveTo>
                <a:lnTo>
                  <a:pt x="49428" y="1062"/>
                </a:lnTo>
                <a:lnTo>
                  <a:pt x="14153" y="21954"/>
                </a:lnTo>
                <a:lnTo>
                  <a:pt x="0" y="61069"/>
                </a:lnTo>
                <a:lnTo>
                  <a:pt x="1116" y="317231"/>
                </a:lnTo>
                <a:lnTo>
                  <a:pt x="22006" y="352505"/>
                </a:lnTo>
                <a:lnTo>
                  <a:pt x="61125" y="366656"/>
                </a:lnTo>
                <a:lnTo>
                  <a:pt x="639762" y="365617"/>
                </a:lnTo>
                <a:lnTo>
                  <a:pt x="639762" y="0"/>
                </a:lnTo>
                <a:close/>
              </a:path>
            </a:pathLst>
          </a:custGeom>
          <a:solidFill>
            <a:schemeClr val="bg2">
              <a:lumMod val="20000"/>
              <a:lumOff val="80000"/>
            </a:schemeClr>
          </a:solidFill>
        </p:spPr>
        <p:txBody>
          <a:bodyPr wrap="square" lIns="0" tIns="0" rIns="0" bIns="0" rtlCol="0">
            <a:spAutoFit/>
          </a:bodyPr>
          <a:lstStyle/>
          <a:p>
            <a:endParaRPr/>
          </a:p>
        </p:txBody>
      </p:sp>
      <p:sp>
        <p:nvSpPr>
          <p:cNvPr id="42" name="object 24"/>
          <p:cNvSpPr/>
          <p:nvPr/>
        </p:nvSpPr>
        <p:spPr>
          <a:xfrm>
            <a:off x="961367" y="4899503"/>
            <a:ext cx="640080" cy="367030"/>
          </a:xfrm>
          <a:custGeom>
            <a:avLst/>
            <a:gdLst/>
            <a:ahLst/>
            <a:cxnLst/>
            <a:rect l="l" t="t" r="r" b="b"/>
            <a:pathLst>
              <a:path w="640079" h="367029">
                <a:moveTo>
                  <a:pt x="0" y="61069"/>
                </a:moveTo>
                <a:lnTo>
                  <a:pt x="14153" y="21954"/>
                </a:lnTo>
                <a:lnTo>
                  <a:pt x="49428" y="1062"/>
                </a:lnTo>
                <a:lnTo>
                  <a:pt x="639762" y="0"/>
                </a:lnTo>
                <a:lnTo>
                  <a:pt x="639762" y="365617"/>
                </a:lnTo>
                <a:lnTo>
                  <a:pt x="61125" y="366656"/>
                </a:lnTo>
                <a:lnTo>
                  <a:pt x="46725" y="364951"/>
                </a:lnTo>
                <a:lnTo>
                  <a:pt x="12485" y="342563"/>
                </a:lnTo>
                <a:lnTo>
                  <a:pt x="1116" y="317231"/>
                </a:lnTo>
                <a:lnTo>
                  <a:pt x="0" y="61069"/>
                </a:lnTo>
              </a:path>
            </a:pathLst>
          </a:custGeom>
          <a:ln w="19050">
            <a:solidFill>
              <a:srgbClr val="A7A8A7"/>
            </a:solidFill>
          </a:ln>
        </p:spPr>
        <p:txBody>
          <a:bodyPr wrap="square" lIns="0" tIns="0" rIns="0" bIns="0" rtlCol="0">
            <a:spAutoFit/>
          </a:bodyPr>
          <a:lstStyle/>
          <a:p>
            <a:endParaRPr/>
          </a:p>
        </p:txBody>
      </p:sp>
      <p:sp>
        <p:nvSpPr>
          <p:cNvPr id="43" name="object 25"/>
          <p:cNvSpPr txBox="1"/>
          <p:nvPr/>
        </p:nvSpPr>
        <p:spPr>
          <a:xfrm>
            <a:off x="1122054" y="4954285"/>
            <a:ext cx="411480"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F</a:t>
            </a:r>
            <a:r>
              <a:rPr sz="1600" spc="-5" dirty="0">
                <a:latin typeface="Trebuchet MS"/>
                <a:cs typeface="Trebuchet MS"/>
              </a:rPr>
              <a:t>D</a:t>
            </a:r>
            <a:r>
              <a:rPr sz="1600" spc="-10" dirty="0">
                <a:latin typeface="Trebuchet MS"/>
                <a:cs typeface="Trebuchet MS"/>
              </a:rPr>
              <a:t>IS</a:t>
            </a:r>
            <a:endParaRPr sz="1600" dirty="0">
              <a:latin typeface="Trebuchet MS"/>
              <a:cs typeface="Trebuchet MS"/>
            </a:endParaRPr>
          </a:p>
        </p:txBody>
      </p:sp>
      <p:sp>
        <p:nvSpPr>
          <p:cNvPr id="44" name="object 26"/>
          <p:cNvSpPr/>
          <p:nvPr/>
        </p:nvSpPr>
        <p:spPr>
          <a:xfrm>
            <a:off x="961367" y="5494815"/>
            <a:ext cx="640080" cy="365125"/>
          </a:xfrm>
          <a:custGeom>
            <a:avLst/>
            <a:gdLst/>
            <a:ahLst/>
            <a:cxnLst/>
            <a:rect l="l" t="t" r="r" b="b"/>
            <a:pathLst>
              <a:path w="640079" h="365125">
                <a:moveTo>
                  <a:pt x="639762" y="0"/>
                </a:moveTo>
                <a:lnTo>
                  <a:pt x="49579" y="990"/>
                </a:lnTo>
                <a:lnTo>
                  <a:pt x="14205" y="21724"/>
                </a:lnTo>
                <a:lnTo>
                  <a:pt x="0" y="60806"/>
                </a:lnTo>
                <a:lnTo>
                  <a:pt x="1040" y="315492"/>
                </a:lnTo>
                <a:lnTo>
                  <a:pt x="21768" y="350865"/>
                </a:lnTo>
                <a:lnTo>
                  <a:pt x="60858" y="365072"/>
                </a:lnTo>
                <a:lnTo>
                  <a:pt x="639762" y="364102"/>
                </a:lnTo>
                <a:lnTo>
                  <a:pt x="639762" y="0"/>
                </a:lnTo>
                <a:close/>
              </a:path>
            </a:pathLst>
          </a:custGeom>
          <a:solidFill>
            <a:srgbClr val="92D050"/>
          </a:solidFill>
        </p:spPr>
        <p:txBody>
          <a:bodyPr wrap="square" lIns="0" tIns="0" rIns="0" bIns="0" rtlCol="0">
            <a:spAutoFit/>
          </a:bodyPr>
          <a:lstStyle/>
          <a:p>
            <a:endParaRPr/>
          </a:p>
        </p:txBody>
      </p:sp>
      <p:sp>
        <p:nvSpPr>
          <p:cNvPr id="45" name="object 27"/>
          <p:cNvSpPr/>
          <p:nvPr/>
        </p:nvSpPr>
        <p:spPr>
          <a:xfrm>
            <a:off x="961367" y="5494815"/>
            <a:ext cx="640080" cy="365125"/>
          </a:xfrm>
          <a:custGeom>
            <a:avLst/>
            <a:gdLst/>
            <a:ahLst/>
            <a:cxnLst/>
            <a:rect l="l" t="t" r="r" b="b"/>
            <a:pathLst>
              <a:path w="640079" h="365125">
                <a:moveTo>
                  <a:pt x="0" y="60806"/>
                </a:moveTo>
                <a:lnTo>
                  <a:pt x="14205" y="21724"/>
                </a:lnTo>
                <a:lnTo>
                  <a:pt x="49579" y="990"/>
                </a:lnTo>
                <a:lnTo>
                  <a:pt x="639762" y="0"/>
                </a:lnTo>
                <a:lnTo>
                  <a:pt x="639762" y="364102"/>
                </a:lnTo>
                <a:lnTo>
                  <a:pt x="60858" y="365072"/>
                </a:lnTo>
                <a:lnTo>
                  <a:pt x="46458" y="363359"/>
                </a:lnTo>
                <a:lnTo>
                  <a:pt x="12282" y="340889"/>
                </a:lnTo>
                <a:lnTo>
                  <a:pt x="1040" y="315492"/>
                </a:lnTo>
                <a:lnTo>
                  <a:pt x="0" y="60806"/>
                </a:lnTo>
              </a:path>
            </a:pathLst>
          </a:custGeom>
          <a:ln w="19050">
            <a:solidFill>
              <a:srgbClr val="A7A8A7"/>
            </a:solidFill>
          </a:ln>
        </p:spPr>
        <p:txBody>
          <a:bodyPr wrap="square" lIns="0" tIns="0" rIns="0" bIns="0" rtlCol="0">
            <a:spAutoFit/>
          </a:bodyPr>
          <a:lstStyle/>
          <a:p>
            <a:endParaRPr/>
          </a:p>
        </p:txBody>
      </p:sp>
      <p:sp>
        <p:nvSpPr>
          <p:cNvPr id="46" name="object 28"/>
          <p:cNvSpPr txBox="1"/>
          <p:nvPr/>
        </p:nvSpPr>
        <p:spPr>
          <a:xfrm>
            <a:off x="1237878" y="5548804"/>
            <a:ext cx="179705" cy="255270"/>
          </a:xfrm>
          <a:prstGeom prst="rect">
            <a:avLst/>
          </a:prstGeom>
        </p:spPr>
        <p:txBody>
          <a:bodyPr vert="horz" wrap="square" lIns="0" tIns="0" rIns="0" bIns="0" rtlCol="0">
            <a:spAutoFit/>
          </a:bodyPr>
          <a:lstStyle/>
          <a:p>
            <a:pPr marL="12700">
              <a:lnSpc>
                <a:spcPct val="100000"/>
              </a:lnSpc>
            </a:pPr>
            <a:r>
              <a:rPr sz="1600" spc="-10" dirty="0">
                <a:latin typeface="Trebuchet MS"/>
                <a:cs typeface="Trebuchet MS"/>
              </a:rPr>
              <a:t>IS</a:t>
            </a:r>
            <a:endParaRPr sz="1600" dirty="0">
              <a:latin typeface="Trebuchet MS"/>
              <a:cs typeface="Trebuchet MS"/>
            </a:endParaRPr>
          </a:p>
        </p:txBody>
      </p:sp>
    </p:spTree>
    <p:extLst>
      <p:ext uri="{BB962C8B-B14F-4D97-AF65-F5344CB8AC3E}">
        <p14:creationId xmlns:p14="http://schemas.microsoft.com/office/powerpoint/2010/main" val="1042032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5" name="Rectangle 9"/>
          <p:cNvSpPr>
            <a:spLocks noGrp="1" noChangeArrowheads="1"/>
          </p:cNvSpPr>
          <p:nvPr>
            <p:ph type="title"/>
          </p:nvPr>
        </p:nvSpPr>
        <p:spPr/>
        <p:txBody>
          <a:bodyPr/>
          <a:lstStyle/>
          <a:p>
            <a:r>
              <a:rPr lang="en-US" dirty="0" smtClean="0"/>
              <a:t>PERIODIC REVIEW</a:t>
            </a:r>
            <a:endParaRPr lang="en-US" dirty="0"/>
          </a:p>
        </p:txBody>
      </p:sp>
      <p:sp>
        <p:nvSpPr>
          <p:cNvPr id="2" name="Content Placeholder 1"/>
          <p:cNvSpPr>
            <a:spLocks noGrp="1"/>
          </p:cNvSpPr>
          <p:nvPr>
            <p:ph idx="1"/>
          </p:nvPr>
        </p:nvSpPr>
        <p:spPr>
          <a:xfrm>
            <a:off x="457200" y="1485900"/>
            <a:ext cx="8229600" cy="6819900"/>
          </a:xfrm>
        </p:spPr>
        <p:txBody>
          <a:bodyPr/>
          <a:lstStyle/>
          <a:p>
            <a:r>
              <a:rPr lang="en-US" sz="2400" dirty="0"/>
              <a:t>All International Standards will be reviewed every 5 years</a:t>
            </a:r>
          </a:p>
          <a:p>
            <a:r>
              <a:rPr lang="en-US" sz="2400" dirty="0" smtClean="0"/>
              <a:t>Technical </a:t>
            </a:r>
            <a:r>
              <a:rPr lang="en-US" sz="2400" dirty="0"/>
              <a:t>Specifications and TS / Publically Available Specifications are reviewed every 3 years</a:t>
            </a:r>
          </a:p>
          <a:p>
            <a:r>
              <a:rPr lang="en-US" sz="2400" dirty="0"/>
              <a:t>Ballot </a:t>
            </a:r>
            <a:r>
              <a:rPr lang="en-US" sz="2400" dirty="0" smtClean="0"/>
              <a:t>Procedure</a:t>
            </a:r>
            <a:endParaRPr lang="en-US" sz="2400" dirty="0"/>
          </a:p>
          <a:p>
            <a:pPr lvl="1"/>
            <a:r>
              <a:rPr lang="en-US" sz="2000" dirty="0"/>
              <a:t>Ballot is issued by ISO CS ANSI requires a specific ballot to be filled out.</a:t>
            </a:r>
          </a:p>
          <a:p>
            <a:pPr lvl="1"/>
            <a:r>
              <a:rPr lang="en-US" sz="2000" dirty="0"/>
              <a:t>P members eligible to vote are asked to:</a:t>
            </a:r>
          </a:p>
          <a:p>
            <a:pPr lvl="2"/>
            <a:r>
              <a:rPr lang="en-US" dirty="0"/>
              <a:t>Confirm</a:t>
            </a:r>
          </a:p>
          <a:p>
            <a:pPr lvl="2"/>
            <a:r>
              <a:rPr lang="en-US" dirty="0"/>
              <a:t>Revise (= new project, without vote on NP)</a:t>
            </a:r>
          </a:p>
          <a:p>
            <a:pPr lvl="2"/>
            <a:r>
              <a:rPr lang="en-US" dirty="0"/>
              <a:t>Withdraw</a:t>
            </a:r>
          </a:p>
          <a:p>
            <a:r>
              <a:rPr lang="en-US" sz="2400" dirty="0"/>
              <a:t>Decision by simple majority of P-Members </a:t>
            </a:r>
            <a:r>
              <a:rPr lang="en-US" sz="2400" dirty="0" smtClean="0"/>
              <a:t>voting.</a:t>
            </a:r>
            <a:endParaRPr lang="en-US" sz="2400" dirty="0"/>
          </a:p>
          <a:p>
            <a:endParaRPr lang="en-US" dirty="0"/>
          </a:p>
        </p:txBody>
      </p:sp>
      <p:sp>
        <p:nvSpPr>
          <p:cNvPr id="15" name="Footer Placeholder 3"/>
          <p:cNvSpPr>
            <a:spLocks noGrp="1"/>
          </p:cNvSpPr>
          <p:nvPr>
            <p:ph type="ftr" sz="quarter" idx="10"/>
          </p:nvPr>
        </p:nvSpPr>
        <p:spPr/>
        <p:txBody>
          <a:bodyPr/>
          <a:lstStyle/>
          <a:p>
            <a:r>
              <a:rPr lang="en-US" dirty="0" smtClean="0"/>
              <a:t>ASME C&amp;S Training Module B8a US TAG to ISO Standards Development</a:t>
            </a:r>
            <a:endParaRPr lang="en-US" dirty="0"/>
          </a:p>
        </p:txBody>
      </p:sp>
      <p:sp>
        <p:nvSpPr>
          <p:cNvPr id="16" name="Slide Number Placeholder 4"/>
          <p:cNvSpPr>
            <a:spLocks noGrp="1"/>
          </p:cNvSpPr>
          <p:nvPr>
            <p:ph type="sldNum" sz="quarter" idx="11"/>
          </p:nvPr>
        </p:nvSpPr>
        <p:spPr/>
        <p:txBody>
          <a:bodyPr/>
          <a:lstStyle/>
          <a:p>
            <a:r>
              <a:rPr lang="en-US" dirty="0" smtClean="0"/>
              <a:t>	</a:t>
            </a:r>
            <a:fld id="{823F13D8-8A27-4358-9FF1-1299D41F38F9}" type="slidenum">
              <a:rPr lang="en-US" smtClean="0"/>
              <a:pPr/>
              <a:t>23</a:t>
            </a:fld>
            <a:endParaRPr lang="en-US" dirty="0"/>
          </a:p>
        </p:txBody>
      </p:sp>
    </p:spTree>
    <p:extLst>
      <p:ext uri="{BB962C8B-B14F-4D97-AF65-F5344CB8AC3E}">
        <p14:creationId xmlns:p14="http://schemas.microsoft.com/office/powerpoint/2010/main" val="2894476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3400" y="2895600"/>
            <a:ext cx="8001000" cy="762000"/>
          </a:xfrm>
        </p:spPr>
        <p:txBody>
          <a:bodyPr/>
          <a:lstStyle/>
          <a:p>
            <a:r>
              <a:rPr lang="en-US" dirty="0" smtClean="0"/>
              <a:t>III. US TECHNICAL ADVISORY GROUP (TAGs) PARTICIPATION</a:t>
            </a:r>
            <a:br>
              <a:rPr lang="en-US" dirty="0" smtClean="0"/>
            </a:br>
            <a:endParaRPr lang="en-US" dirty="0"/>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E191E155-423D-4F09-B6EA-E66A8C8DACCA}" type="slidenum">
              <a:rPr lang="en-US"/>
              <a:pPr/>
              <a:t>24</a:t>
            </a:fld>
            <a:endParaRPr lang="en-US"/>
          </a:p>
        </p:txBody>
      </p:sp>
    </p:spTree>
    <p:extLst>
      <p:ext uri="{BB962C8B-B14F-4D97-AF65-F5344CB8AC3E}">
        <p14:creationId xmlns:p14="http://schemas.microsoft.com/office/powerpoint/2010/main" val="3474249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p:txBody>
          <a:bodyPr/>
          <a:lstStyle/>
          <a:p>
            <a:r>
              <a:rPr lang="en-US" dirty="0" smtClean="0"/>
              <a:t>The </a:t>
            </a:r>
            <a:r>
              <a:rPr lang="en-US" dirty="0"/>
              <a:t>means by which U.S. participates in ISO Technical Committees</a:t>
            </a:r>
          </a:p>
          <a:p>
            <a:r>
              <a:rPr lang="en-US" dirty="0"/>
              <a:t>Responsible for a specific technical area</a:t>
            </a:r>
          </a:p>
          <a:p>
            <a:pPr lvl="1">
              <a:spcBef>
                <a:spcPct val="0"/>
              </a:spcBef>
            </a:pPr>
            <a:r>
              <a:rPr lang="en-US" dirty="0"/>
              <a:t>ANSI accredits TAG</a:t>
            </a:r>
          </a:p>
          <a:p>
            <a:pPr lvl="1">
              <a:spcBef>
                <a:spcPct val="0"/>
              </a:spcBef>
            </a:pPr>
            <a:r>
              <a:rPr lang="en-US" dirty="0"/>
              <a:t>Scope of TAG typically matches that of a specific ISO committee or subcommittee</a:t>
            </a:r>
          </a:p>
          <a:p>
            <a:r>
              <a:rPr lang="en-US" dirty="0"/>
              <a:t>Prepares the U.S. position on issues</a:t>
            </a:r>
          </a:p>
          <a:p>
            <a:r>
              <a:rPr lang="en-US" dirty="0"/>
              <a:t>Represents U.S. at committee meetings</a:t>
            </a:r>
            <a:br>
              <a:rPr lang="en-US" dirty="0"/>
            </a:br>
            <a:endParaRPr lang="en-US" dirty="0"/>
          </a:p>
          <a:p>
            <a:pPr lvl="1">
              <a:buFontTx/>
              <a:buNone/>
            </a:pPr>
            <a:r>
              <a:rPr lang="en-US" dirty="0"/>
              <a:t>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505B566D-6196-47B5-A417-607CF809700D}" type="slidenum">
              <a:rPr lang="en-US"/>
              <a:pPr/>
              <a:t>25</a:t>
            </a:fld>
            <a:endParaRPr lang="en-US"/>
          </a:p>
        </p:txBody>
      </p:sp>
      <p:sp>
        <p:nvSpPr>
          <p:cNvPr id="99330" name="Rectangle 2"/>
          <p:cNvSpPr>
            <a:spLocks noGrp="1" noChangeArrowheads="1"/>
          </p:cNvSpPr>
          <p:nvPr>
            <p:ph type="title"/>
          </p:nvPr>
        </p:nvSpPr>
        <p:spPr>
          <a:xfrm>
            <a:off x="560388" y="381000"/>
            <a:ext cx="8001000" cy="762000"/>
          </a:xfrm>
        </p:spPr>
        <p:txBody>
          <a:bodyPr/>
          <a:lstStyle/>
          <a:p>
            <a:r>
              <a:rPr lang="en-US" dirty="0"/>
              <a:t>TECHNICAL ADVISORY GROUP (TAG)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p:txBody>
          <a:bodyPr/>
          <a:lstStyle/>
          <a:p>
            <a:r>
              <a:rPr lang="en-US" dirty="0"/>
              <a:t>Specific Responsibilities</a:t>
            </a:r>
          </a:p>
          <a:p>
            <a:pPr lvl="1"/>
            <a:r>
              <a:rPr lang="en-US" dirty="0"/>
              <a:t>Determines the U.S. position on </a:t>
            </a:r>
          </a:p>
          <a:p>
            <a:pPr lvl="2">
              <a:spcBef>
                <a:spcPct val="0"/>
              </a:spcBef>
            </a:pPr>
            <a:r>
              <a:rPr lang="en-US" dirty="0"/>
              <a:t>ISO drafts out for ballot</a:t>
            </a:r>
          </a:p>
          <a:p>
            <a:pPr lvl="2">
              <a:spcBef>
                <a:spcPct val="0"/>
              </a:spcBef>
            </a:pPr>
            <a:r>
              <a:rPr lang="en-US" dirty="0"/>
              <a:t>ISO </a:t>
            </a:r>
            <a:r>
              <a:rPr lang="en-US" dirty="0" smtClean="0"/>
              <a:t>Committee </a:t>
            </a:r>
            <a:r>
              <a:rPr lang="en-US" dirty="0"/>
              <a:t>agenda items  </a:t>
            </a:r>
          </a:p>
          <a:p>
            <a:pPr lvl="1"/>
            <a:r>
              <a:rPr lang="en-US" dirty="0"/>
              <a:t>Designates U.S. delegations</a:t>
            </a:r>
          </a:p>
          <a:p>
            <a:pPr lvl="1"/>
            <a:r>
              <a:rPr lang="en-US" dirty="0"/>
              <a:t>Initiates and approves U.S. proposals </a:t>
            </a:r>
            <a:r>
              <a:rPr lang="en-US" dirty="0" smtClean="0"/>
              <a:t>for </a:t>
            </a:r>
            <a:r>
              <a:rPr lang="en-US" dirty="0"/>
              <a:t>new work</a:t>
            </a:r>
          </a:p>
          <a:p>
            <a:pPr lvl="1"/>
            <a:r>
              <a:rPr lang="en-US" dirty="0"/>
              <a:t>Recommends the TAG membership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48B0FCBA-98B3-4FBC-857F-15453F04952B}" type="slidenum">
              <a:rPr lang="en-US"/>
              <a:pPr/>
              <a:t>26</a:t>
            </a:fld>
            <a:endParaRPr lang="en-US"/>
          </a:p>
        </p:txBody>
      </p:sp>
      <p:sp>
        <p:nvSpPr>
          <p:cNvPr id="101378" name="Rectangle 2"/>
          <p:cNvSpPr>
            <a:spLocks noGrp="1" noChangeArrowheads="1"/>
          </p:cNvSpPr>
          <p:nvPr>
            <p:ph type="title"/>
          </p:nvPr>
        </p:nvSpPr>
        <p:spPr>
          <a:xfrm>
            <a:off x="350838" y="381000"/>
            <a:ext cx="8458200" cy="762000"/>
          </a:xfrm>
        </p:spPr>
        <p:txBody>
          <a:bodyPr/>
          <a:lstStyle/>
          <a:p>
            <a:r>
              <a:rPr lang="en-US"/>
              <a:t>TECHNICAL ADVISORY GROUP (TAG)</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p:txBody>
          <a:bodyPr/>
          <a:lstStyle/>
          <a:p>
            <a:pPr>
              <a:spcBef>
                <a:spcPct val="50000"/>
              </a:spcBef>
            </a:pPr>
            <a:r>
              <a:rPr lang="en-US" dirty="0"/>
              <a:t>Membership</a:t>
            </a:r>
          </a:p>
          <a:p>
            <a:pPr lvl="1">
              <a:spcBef>
                <a:spcPct val="50000"/>
              </a:spcBef>
            </a:pPr>
            <a:r>
              <a:rPr lang="en-US" dirty="0"/>
              <a:t>Open to all U.S. national interested parties (companies, technical and trade organizations, government agencies and individuals)</a:t>
            </a:r>
          </a:p>
          <a:p>
            <a:pPr lvl="1">
              <a:spcBef>
                <a:spcPct val="50000"/>
              </a:spcBef>
            </a:pPr>
            <a:r>
              <a:rPr lang="en-US" dirty="0"/>
              <a:t>Balanced (no single interest category has majority</a:t>
            </a:r>
            <a:r>
              <a:rPr lang="en-US" dirty="0" smtClean="0"/>
              <a:t>)</a:t>
            </a:r>
          </a:p>
          <a:p>
            <a:pPr>
              <a:spcBef>
                <a:spcPct val="50000"/>
              </a:spcBef>
            </a:pPr>
            <a:r>
              <a:rPr lang="en-US" dirty="0" smtClean="0"/>
              <a:t>Contributing members (optional)</a:t>
            </a:r>
            <a:endParaRPr lang="en-US" dirty="0"/>
          </a:p>
          <a:p>
            <a:pPr lvl="1">
              <a:spcBef>
                <a:spcPct val="50000"/>
              </a:spcBef>
            </a:pPr>
            <a:r>
              <a:rPr lang="en-US" dirty="0" smtClean="0"/>
              <a:t>Review and comment voting rights only </a:t>
            </a:r>
            <a:endParaRPr lang="en-US" dirty="0"/>
          </a:p>
          <a:p>
            <a:pPr lvl="1">
              <a:spcBef>
                <a:spcPct val="50000"/>
              </a:spcBef>
              <a:buFontTx/>
              <a:buNone/>
            </a:pPr>
            <a:r>
              <a:rPr lang="en-US" dirty="0"/>
              <a:t>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066C9E18-09C7-4268-A4C5-46E29B767810}" type="slidenum">
              <a:rPr lang="en-US"/>
              <a:pPr/>
              <a:t>27</a:t>
            </a:fld>
            <a:endParaRPr lang="en-US"/>
          </a:p>
        </p:txBody>
      </p:sp>
      <p:sp>
        <p:nvSpPr>
          <p:cNvPr id="103426" name="Rectangle 2"/>
          <p:cNvSpPr>
            <a:spLocks noGrp="1" noChangeArrowheads="1"/>
          </p:cNvSpPr>
          <p:nvPr>
            <p:ph type="title"/>
          </p:nvPr>
        </p:nvSpPr>
        <p:spPr>
          <a:xfrm>
            <a:off x="327025" y="381000"/>
            <a:ext cx="8458200" cy="762000"/>
          </a:xfrm>
        </p:spPr>
        <p:txBody>
          <a:bodyPr/>
          <a:lstStyle/>
          <a:p>
            <a:r>
              <a:rPr lang="en-US"/>
              <a:t>TECHNICAL ADVISORY GROUP (TAG)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idx="1"/>
          </p:nvPr>
        </p:nvSpPr>
        <p:spPr>
          <a:xfrm>
            <a:off x="228600" y="1371600"/>
            <a:ext cx="8686800" cy="4424363"/>
          </a:xfrm>
        </p:spPr>
        <p:txBody>
          <a:bodyPr/>
          <a:lstStyle/>
          <a:p>
            <a:r>
              <a:rPr lang="en-US" dirty="0"/>
              <a:t>TAG Administrator</a:t>
            </a:r>
          </a:p>
          <a:p>
            <a:pPr lvl="1"/>
            <a:r>
              <a:rPr lang="en-US" dirty="0"/>
              <a:t>Organization is accredited by ANSI to administer a TAG </a:t>
            </a:r>
            <a:r>
              <a:rPr lang="en-US" i="1" dirty="0"/>
              <a:t> </a:t>
            </a:r>
            <a:endParaRPr lang="en-US" dirty="0"/>
          </a:p>
          <a:p>
            <a:pPr lvl="1"/>
            <a:r>
              <a:rPr lang="en-US" dirty="0"/>
              <a:t>Provides </a:t>
            </a:r>
            <a:r>
              <a:rPr lang="en-US" dirty="0" smtClean="0"/>
              <a:t>administrative </a:t>
            </a:r>
            <a:r>
              <a:rPr lang="en-US" dirty="0"/>
              <a:t>services in accordance with ANSI and ISO procedures</a:t>
            </a:r>
            <a:br>
              <a:rPr lang="en-US" dirty="0"/>
            </a:br>
            <a:endParaRPr lang="en-US" dirty="0"/>
          </a:p>
          <a:p>
            <a:r>
              <a:rPr lang="en-US" dirty="0"/>
              <a:t>TAG Secretary</a:t>
            </a:r>
          </a:p>
          <a:p>
            <a:pPr lvl="1"/>
            <a:r>
              <a:rPr lang="en-US" dirty="0" smtClean="0"/>
              <a:t>Administrative staff for TAG, </a:t>
            </a:r>
            <a:r>
              <a:rPr lang="en-US" dirty="0" smtClean="0"/>
              <a:t>usually </a:t>
            </a:r>
            <a:r>
              <a:rPr lang="en-US" dirty="0" smtClean="0"/>
              <a:t>ASME </a:t>
            </a:r>
            <a:r>
              <a:rPr lang="en-US" dirty="0" smtClean="0"/>
              <a:t>Staff</a:t>
            </a:r>
          </a:p>
          <a:p>
            <a:pPr lvl="1"/>
            <a:r>
              <a:rPr lang="en-US" dirty="0" smtClean="0"/>
              <a:t>Duties </a:t>
            </a:r>
            <a:r>
              <a:rPr lang="en-US" dirty="0"/>
              <a:t>include meeting arrangements and minutes, agendas, </a:t>
            </a:r>
            <a:r>
              <a:rPr lang="en-US" dirty="0" smtClean="0"/>
              <a:t>ballots</a:t>
            </a:r>
            <a:r>
              <a:rPr lang="en-US" dirty="0"/>
              <a:t>, etc</a:t>
            </a:r>
            <a:r>
              <a:rPr lang="en-US" dirty="0" smtClean="0"/>
              <a:t>.</a:t>
            </a:r>
          </a:p>
          <a:p>
            <a:pPr lvl="1"/>
            <a:r>
              <a:rPr lang="en-US" dirty="0" smtClean="0"/>
              <a:t>Transmit U.S. TAG approved positions to ANSI</a:t>
            </a:r>
            <a:endParaRPr lang="en-US"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44F5F4E5-EDD4-47C2-B415-516E1711EAE2}" type="slidenum">
              <a:rPr lang="en-US"/>
              <a:pPr/>
              <a:t>28</a:t>
            </a:fld>
            <a:endParaRPr lang="en-US"/>
          </a:p>
        </p:txBody>
      </p:sp>
      <p:sp>
        <p:nvSpPr>
          <p:cNvPr id="105474" name="Rectangle 2"/>
          <p:cNvSpPr>
            <a:spLocks noGrp="1" noChangeArrowheads="1"/>
          </p:cNvSpPr>
          <p:nvPr>
            <p:ph type="title"/>
          </p:nvPr>
        </p:nvSpPr>
        <p:spPr>
          <a:xfrm>
            <a:off x="339725" y="381000"/>
            <a:ext cx="8458200" cy="762000"/>
          </a:xfrm>
        </p:spPr>
        <p:txBody>
          <a:bodyPr/>
          <a:lstStyle/>
          <a:p>
            <a:r>
              <a:rPr lang="en-US"/>
              <a:t>TAG ADMINISTRATION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DB7A75C5-92F5-435C-948E-55F79D73D735}" type="slidenum">
              <a:rPr lang="en-US" smtClean="0"/>
              <a:pPr/>
              <a:t>2</a:t>
            </a:fld>
            <a:endParaRPr lang="en-US"/>
          </a:p>
        </p:txBody>
      </p:sp>
      <p:sp>
        <p:nvSpPr>
          <p:cNvPr id="15362" name="Rectangle 2"/>
          <p:cNvSpPr>
            <a:spLocks noGrp="1" noChangeArrowheads="1"/>
          </p:cNvSpPr>
          <p:nvPr>
            <p:ph type="title" idx="4294967295"/>
          </p:nvPr>
        </p:nvSpPr>
        <p:spPr>
          <a:xfrm>
            <a:off x="0" y="304800"/>
            <a:ext cx="8001000" cy="838200"/>
          </a:xfrm>
        </p:spPr>
        <p:txBody>
          <a:bodyPr/>
          <a:lstStyle/>
          <a:p>
            <a:r>
              <a:rPr lang="en-US" dirty="0"/>
              <a:t>REVISIONS</a:t>
            </a:r>
          </a:p>
        </p:txBody>
      </p:sp>
      <p:sp>
        <p:nvSpPr>
          <p:cNvPr id="15363" name="Rectangle 3"/>
          <p:cNvSpPr>
            <a:spLocks noChangeArrowheads="1"/>
          </p:cNvSpPr>
          <p:nvPr/>
        </p:nvSpPr>
        <p:spPr bwMode="auto">
          <a:xfrm>
            <a:off x="1905000" y="1143000"/>
            <a:ext cx="7010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spcBef>
                <a:spcPct val="20000"/>
              </a:spcBef>
            </a:pPr>
            <a:r>
              <a:rPr lang="en-US" sz="2800" dirty="0">
                <a:solidFill>
                  <a:srgbClr val="003399"/>
                </a:solidFill>
                <a:latin typeface="+mn-lt"/>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dirty="0">
                <a:solidFill>
                  <a:srgbClr val="003399"/>
                </a:solidFill>
                <a:latin typeface="+mn-lt"/>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200" b="1" dirty="0" smtClean="0">
              <a:solidFill>
                <a:srgbClr val="003399"/>
              </a:solidFill>
              <a:latin typeface="+mn-lt"/>
            </a:endParaRPr>
          </a:p>
          <a:p>
            <a:r>
              <a:rPr lang="en-US" sz="1200" b="1" dirty="0" smtClean="0">
                <a:solidFill>
                  <a:srgbClr val="003399"/>
                </a:solidFill>
                <a:latin typeface="+mn-lt"/>
              </a:rPr>
              <a:t>11/11/15</a:t>
            </a:r>
          </a:p>
          <a:p>
            <a:endParaRPr lang="en-US" sz="1200" b="1" dirty="0">
              <a:solidFill>
                <a:srgbClr val="003399"/>
              </a:solidFill>
              <a:latin typeface="+mn-lt"/>
            </a:endParaRPr>
          </a:p>
          <a:p>
            <a:endParaRPr lang="en-US" sz="1200" b="1" dirty="0" smtClean="0">
              <a:solidFill>
                <a:srgbClr val="003399"/>
              </a:solidFill>
              <a:latin typeface="+mn-lt"/>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	</a:t>
            </a: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600" b="1" dirty="0">
              <a:solidFill>
                <a:srgbClr val="003399"/>
              </a:solidFill>
              <a:latin typeface="Arial" charset="0"/>
            </a:endParaRPr>
          </a:p>
          <a:p>
            <a:r>
              <a:rPr lang="en-US" sz="1600" b="1" dirty="0" smtClean="0">
                <a:solidFill>
                  <a:srgbClr val="003399"/>
                </a:solidFill>
                <a:latin typeface="Arial" charset="0"/>
              </a:rPr>
              <a:t>	</a:t>
            </a: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p:cNvSpPr txBox="1"/>
          <p:nvPr/>
        </p:nvSpPr>
        <p:spPr>
          <a:xfrm>
            <a:off x="1904999" y="1822450"/>
            <a:ext cx="6629400" cy="276999"/>
          </a:xfrm>
          <a:prstGeom prst="rect">
            <a:avLst/>
          </a:prstGeom>
          <a:noFill/>
        </p:spPr>
        <p:txBody>
          <a:bodyPr wrap="square" rtlCol="0">
            <a:spAutoFit/>
          </a:bodyPr>
          <a:lstStyle/>
          <a:p>
            <a:r>
              <a:rPr lang="en-US" sz="1200" b="1" smtClean="0">
                <a:solidFill>
                  <a:srgbClr val="003399"/>
                </a:solidFill>
                <a:latin typeface="+mn-lt"/>
              </a:rPr>
              <a:t>First </a:t>
            </a:r>
            <a:r>
              <a:rPr lang="en-US" sz="1200" b="1" dirty="0" smtClean="0">
                <a:solidFill>
                  <a:srgbClr val="003399"/>
                </a:solidFill>
                <a:latin typeface="+mn-lt"/>
              </a:rPr>
              <a:t>Draft, content was removed from B8 and revised. </a:t>
            </a:r>
            <a:endParaRPr lang="en-US" sz="1200" b="1" dirty="0">
              <a:solidFill>
                <a:srgbClr val="003399"/>
              </a:solidFill>
              <a:latin typeface="+mn-lt"/>
            </a:endParaRPr>
          </a:p>
        </p:txBody>
      </p:sp>
    </p:spTree>
    <p:extLst>
      <p:ext uri="{BB962C8B-B14F-4D97-AF65-F5344CB8AC3E}">
        <p14:creationId xmlns:p14="http://schemas.microsoft.com/office/powerpoint/2010/main" val="38115190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a:xfrm>
            <a:off x="228600" y="1371600"/>
            <a:ext cx="8686800" cy="3995738"/>
          </a:xfrm>
        </p:spPr>
        <p:txBody>
          <a:bodyPr/>
          <a:lstStyle/>
          <a:p>
            <a:r>
              <a:rPr lang="en-US" dirty="0" smtClean="0"/>
              <a:t>Operating </a:t>
            </a:r>
            <a:r>
              <a:rPr lang="en-US" dirty="0"/>
              <a:t>Procedures for </a:t>
            </a:r>
            <a:r>
              <a:rPr lang="en-US" dirty="0" smtClean="0"/>
              <a:t>ASME Administered U.S. Technical Advisory Groups for ISO Activities</a:t>
            </a:r>
          </a:p>
          <a:p>
            <a:pPr lvl="1"/>
            <a:r>
              <a:rPr lang="en-US" dirty="0" smtClean="0"/>
              <a:t>Based </a:t>
            </a:r>
            <a:r>
              <a:rPr lang="en-US" dirty="0"/>
              <a:t>on ANSI Model Operating </a:t>
            </a:r>
            <a:r>
              <a:rPr lang="en-US" dirty="0" smtClean="0"/>
              <a:t>Procedures</a:t>
            </a:r>
          </a:p>
          <a:p>
            <a:pPr lvl="2">
              <a:spcBef>
                <a:spcPct val="0"/>
              </a:spcBef>
            </a:pPr>
            <a:r>
              <a:rPr lang="en-US" dirty="0" smtClean="0"/>
              <a:t>Openness</a:t>
            </a:r>
            <a:endParaRPr lang="en-US" dirty="0"/>
          </a:p>
          <a:p>
            <a:pPr lvl="2">
              <a:spcBef>
                <a:spcPct val="0"/>
              </a:spcBef>
            </a:pPr>
            <a:r>
              <a:rPr lang="en-US" dirty="0"/>
              <a:t>One member, one vote</a:t>
            </a:r>
          </a:p>
          <a:p>
            <a:pPr lvl="2">
              <a:spcBef>
                <a:spcPct val="0"/>
              </a:spcBef>
            </a:pPr>
            <a:r>
              <a:rPr lang="en-US" dirty="0"/>
              <a:t>Balance</a:t>
            </a:r>
          </a:p>
          <a:p>
            <a:pPr lvl="2">
              <a:spcBef>
                <a:spcPct val="0"/>
              </a:spcBef>
            </a:pPr>
            <a:r>
              <a:rPr lang="en-US" dirty="0"/>
              <a:t>All negatives considered</a:t>
            </a:r>
          </a:p>
          <a:p>
            <a:pPr lvl="2">
              <a:spcBef>
                <a:spcPct val="0"/>
              </a:spcBef>
            </a:pPr>
            <a:r>
              <a:rPr lang="en-US" dirty="0"/>
              <a:t>Appeals process</a:t>
            </a:r>
          </a:p>
          <a:p>
            <a:pPr lvl="1"/>
            <a:endParaRPr lang="en-US" dirty="0"/>
          </a:p>
          <a:p>
            <a:pPr lvl="1"/>
            <a:r>
              <a:rPr lang="en-US" dirty="0" smtClean="0"/>
              <a:t>Supplemental Procedures are required </a:t>
            </a:r>
            <a:endParaRPr lang="en-US" dirty="0"/>
          </a:p>
          <a:p>
            <a:pPr lvl="2"/>
            <a:r>
              <a:rPr lang="en-US" dirty="0"/>
              <a:t>ASME categories of </a:t>
            </a:r>
            <a:r>
              <a:rPr lang="en-US" dirty="0" smtClean="0"/>
              <a:t>interest</a:t>
            </a:r>
            <a:endParaRPr lang="en-US"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345F6573-3AFE-4523-9B26-4A2E5518D241}" type="slidenum">
              <a:rPr lang="en-US"/>
              <a:pPr/>
              <a:t>29</a:t>
            </a:fld>
            <a:endParaRPr lang="en-US"/>
          </a:p>
        </p:txBody>
      </p:sp>
      <p:sp>
        <p:nvSpPr>
          <p:cNvPr id="107522" name="Rectangle 2"/>
          <p:cNvSpPr>
            <a:spLocks noGrp="1" noChangeArrowheads="1"/>
          </p:cNvSpPr>
          <p:nvPr>
            <p:ph type="title"/>
          </p:nvPr>
        </p:nvSpPr>
        <p:spPr>
          <a:xfrm>
            <a:off x="339725" y="381000"/>
            <a:ext cx="8458200" cy="762000"/>
          </a:xfrm>
        </p:spPr>
        <p:txBody>
          <a:bodyPr/>
          <a:lstStyle/>
          <a:p>
            <a:r>
              <a:rPr lang="en-US"/>
              <a:t>TAG PROCEDURES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idx="1"/>
          </p:nvPr>
        </p:nvSpPr>
        <p:spPr>
          <a:xfrm>
            <a:off x="806454" y="1371600"/>
            <a:ext cx="8108946" cy="3711575"/>
          </a:xfrm>
        </p:spPr>
        <p:txBody>
          <a:bodyPr/>
          <a:lstStyle/>
          <a:p>
            <a:r>
              <a:rPr lang="en-US" dirty="0" smtClean="0"/>
              <a:t>Option 1 (2 ballots needed)</a:t>
            </a:r>
          </a:p>
          <a:p>
            <a:pPr lvl="1">
              <a:spcBef>
                <a:spcPct val="0"/>
              </a:spcBef>
            </a:pPr>
            <a:r>
              <a:rPr lang="en-US" dirty="0" smtClean="0"/>
              <a:t>Draft </a:t>
            </a:r>
            <a:r>
              <a:rPr lang="en-US" dirty="0"/>
              <a:t>sent to TAG for ballot</a:t>
            </a:r>
          </a:p>
          <a:p>
            <a:pPr lvl="1">
              <a:spcBef>
                <a:spcPct val="0"/>
              </a:spcBef>
            </a:pPr>
            <a:r>
              <a:rPr lang="en-US" dirty="0"/>
              <a:t>Consolidated position prepared</a:t>
            </a:r>
          </a:p>
          <a:p>
            <a:pPr lvl="1">
              <a:spcBef>
                <a:spcPct val="0"/>
              </a:spcBef>
            </a:pPr>
            <a:r>
              <a:rPr lang="en-US" dirty="0"/>
              <a:t>Consolidated position balloted</a:t>
            </a:r>
          </a:p>
          <a:p>
            <a:r>
              <a:rPr lang="en-US" dirty="0"/>
              <a:t>Option 2 (1 ballot needed)</a:t>
            </a:r>
          </a:p>
          <a:p>
            <a:pPr lvl="1">
              <a:spcBef>
                <a:spcPct val="0"/>
              </a:spcBef>
            </a:pPr>
            <a:r>
              <a:rPr lang="en-US" dirty="0"/>
              <a:t>Draft sent to TAG for comment</a:t>
            </a:r>
          </a:p>
          <a:p>
            <a:pPr lvl="1">
              <a:spcBef>
                <a:spcPct val="0"/>
              </a:spcBef>
            </a:pPr>
            <a:r>
              <a:rPr lang="en-US" dirty="0"/>
              <a:t>Project Team prepares proposed position</a:t>
            </a:r>
          </a:p>
          <a:p>
            <a:pPr lvl="1">
              <a:spcBef>
                <a:spcPct val="0"/>
              </a:spcBef>
            </a:pPr>
            <a:r>
              <a:rPr lang="en-US" dirty="0"/>
              <a:t>Proposed position balloted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84157BF1-FC9B-4846-A1B8-8C54FA2609A5}" type="slidenum">
              <a:rPr lang="en-US"/>
              <a:pPr/>
              <a:t>30</a:t>
            </a:fld>
            <a:endParaRPr lang="en-US"/>
          </a:p>
        </p:txBody>
      </p:sp>
      <p:sp>
        <p:nvSpPr>
          <p:cNvPr id="113666" name="Rectangle 2"/>
          <p:cNvSpPr>
            <a:spLocks noGrp="1" noChangeArrowheads="1"/>
          </p:cNvSpPr>
          <p:nvPr>
            <p:ph type="title"/>
          </p:nvPr>
        </p:nvSpPr>
        <p:spPr>
          <a:xfrm>
            <a:off x="339725" y="381000"/>
            <a:ext cx="8458200" cy="762000"/>
          </a:xfrm>
        </p:spPr>
        <p:txBody>
          <a:bodyPr/>
          <a:lstStyle/>
          <a:p>
            <a:r>
              <a:rPr lang="en-US" dirty="0" smtClean="0"/>
              <a:t>DETERMINING </a:t>
            </a:r>
            <a:r>
              <a:rPr lang="en-US" dirty="0"/>
              <a:t>A U.S. POSITION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Appendix A of </a:t>
            </a:r>
            <a:r>
              <a:rPr lang="en-US" dirty="0"/>
              <a:t>the Operating Procedures for </a:t>
            </a:r>
            <a:r>
              <a:rPr lang="en-US" dirty="0" smtClean="0"/>
              <a:t>ASME Administered </a:t>
            </a:r>
            <a:r>
              <a:rPr lang="en-US" dirty="0"/>
              <a:t>U.S. Technical Advisory Groups for ISO Activities</a:t>
            </a:r>
          </a:p>
          <a:p>
            <a:r>
              <a:rPr lang="en-US" dirty="0" smtClean="0"/>
              <a:t> Positions should consider</a:t>
            </a:r>
          </a:p>
          <a:p>
            <a:pPr lvl="1"/>
            <a:r>
              <a:rPr lang="en-US" dirty="0" smtClean="0"/>
              <a:t>If there is an equivalent national standard, are the ISO standards and national standard significantly different, is that acceptable.</a:t>
            </a:r>
          </a:p>
          <a:p>
            <a:pPr lvl="1"/>
            <a:r>
              <a:rPr lang="en-US" dirty="0" smtClean="0"/>
              <a:t>Technical acceptability of the document.</a:t>
            </a:r>
          </a:p>
          <a:p>
            <a:pPr lvl="1"/>
            <a:endParaRPr lang="en-US" dirty="0"/>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B25DDA72-34E1-45F5-A193-EF59D9D351C4}" type="slidenum">
              <a:rPr lang="en-US" smtClean="0"/>
              <a:pPr/>
              <a:t>31</a:t>
            </a:fld>
            <a:endParaRPr lang="en-US"/>
          </a:p>
        </p:txBody>
      </p:sp>
      <p:sp>
        <p:nvSpPr>
          <p:cNvPr id="5" name="Title 4"/>
          <p:cNvSpPr>
            <a:spLocks noGrp="1"/>
          </p:cNvSpPr>
          <p:nvPr>
            <p:ph type="title"/>
          </p:nvPr>
        </p:nvSpPr>
        <p:spPr/>
        <p:txBody>
          <a:bodyPr/>
          <a:lstStyle/>
          <a:p>
            <a:r>
              <a:rPr lang="en-US" dirty="0" smtClean="0"/>
              <a:t>GUIDELINES FOR DETERMINING A U.S. POSITION</a:t>
            </a:r>
            <a:endParaRPr lang="en-US" dirty="0"/>
          </a:p>
        </p:txBody>
      </p:sp>
    </p:spTree>
    <p:extLst>
      <p:ext uri="{BB962C8B-B14F-4D97-AF65-F5344CB8AC3E}">
        <p14:creationId xmlns:p14="http://schemas.microsoft.com/office/powerpoint/2010/main" val="926852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7" name="Rectangle 5"/>
          <p:cNvSpPr>
            <a:spLocks noGrp="1" noChangeArrowheads="1"/>
          </p:cNvSpPr>
          <p:nvPr>
            <p:ph idx="1"/>
          </p:nvPr>
        </p:nvSpPr>
        <p:spPr>
          <a:xfrm>
            <a:off x="228600" y="1371600"/>
            <a:ext cx="8686800" cy="714375"/>
          </a:xfrm>
        </p:spPr>
        <p:txBody>
          <a:bodyPr/>
          <a:lstStyle/>
          <a:p>
            <a:r>
              <a:rPr lang="en-US" dirty="0" smtClean="0"/>
              <a:t>All votes are transmitted to the U.S. Member body, ANSI, for submittal of the vote to ISO.</a:t>
            </a:r>
            <a:endParaRPr lang="en-US" dirty="0"/>
          </a:p>
        </p:txBody>
      </p:sp>
      <p:sp>
        <p:nvSpPr>
          <p:cNvPr id="11"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2" name="Slide Number Placeholder 4"/>
          <p:cNvSpPr>
            <a:spLocks noGrp="1"/>
          </p:cNvSpPr>
          <p:nvPr>
            <p:ph type="sldNum" sz="quarter" idx="11"/>
          </p:nvPr>
        </p:nvSpPr>
        <p:spPr/>
        <p:txBody>
          <a:bodyPr/>
          <a:lstStyle/>
          <a:p>
            <a:fld id="{55FD84D0-95B8-431A-82B3-B857DC588B97}" type="slidenum">
              <a:rPr lang="en-US"/>
              <a:pPr/>
              <a:t>32</a:t>
            </a:fld>
            <a:endParaRPr lang="en-US"/>
          </a:p>
        </p:txBody>
      </p:sp>
      <p:sp>
        <p:nvSpPr>
          <p:cNvPr id="115716" name="Rectangle 4"/>
          <p:cNvSpPr>
            <a:spLocks noGrp="1" noChangeArrowheads="1"/>
          </p:cNvSpPr>
          <p:nvPr>
            <p:ph type="title"/>
          </p:nvPr>
        </p:nvSpPr>
        <p:spPr>
          <a:xfrm>
            <a:off x="579438" y="381000"/>
            <a:ext cx="8001000" cy="762000"/>
          </a:xfrm>
        </p:spPr>
        <p:txBody>
          <a:bodyPr/>
          <a:lstStyle/>
          <a:p>
            <a:r>
              <a:rPr lang="en-US"/>
              <a:t>SUBMITTING A U.S. POSITION</a:t>
            </a:r>
          </a:p>
        </p:txBody>
      </p:sp>
      <p:sp>
        <p:nvSpPr>
          <p:cNvPr id="115714" name="Line 2"/>
          <p:cNvSpPr>
            <a:spLocks noChangeShapeType="1"/>
          </p:cNvSpPr>
          <p:nvPr/>
        </p:nvSpPr>
        <p:spPr bwMode="auto">
          <a:xfrm>
            <a:off x="1878445" y="4056354"/>
            <a:ext cx="2090740"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715" name="Line 3"/>
          <p:cNvSpPr>
            <a:spLocks noChangeShapeType="1"/>
          </p:cNvSpPr>
          <p:nvPr/>
        </p:nvSpPr>
        <p:spPr bwMode="auto">
          <a:xfrm>
            <a:off x="5345546" y="4056354"/>
            <a:ext cx="1752600" cy="0"/>
          </a:xfrm>
          <a:prstGeom prst="line">
            <a:avLst/>
          </a:prstGeom>
          <a:noFill/>
          <a:ln w="381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718" name="Rectangle 6"/>
          <p:cNvSpPr>
            <a:spLocks noChangeArrowheads="1"/>
          </p:cNvSpPr>
          <p:nvPr/>
        </p:nvSpPr>
        <p:spPr bwMode="auto">
          <a:xfrm>
            <a:off x="565583" y="3407066"/>
            <a:ext cx="1292224" cy="1485900"/>
          </a:xfrm>
          <a:prstGeom prst="rect">
            <a:avLst/>
          </a:prstGeom>
          <a:solidFill>
            <a:srgbClr val="FF3300"/>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b="1" dirty="0">
                <a:solidFill>
                  <a:srgbClr val="FFFF00"/>
                </a:solidFill>
                <a:latin typeface="Arial" panose="020B0604020202020204" pitchFamily="34" charset="0"/>
              </a:rPr>
              <a:t>Technical Advisory Group</a:t>
            </a:r>
          </a:p>
          <a:p>
            <a:pPr algn="ctr"/>
            <a:r>
              <a:rPr lang="en-US" sz="1800" b="1" dirty="0">
                <a:solidFill>
                  <a:srgbClr val="FFFF00"/>
                </a:solidFill>
                <a:latin typeface="Arial" panose="020B0604020202020204" pitchFamily="34" charset="0"/>
              </a:rPr>
              <a:t>(TAG)</a:t>
            </a:r>
          </a:p>
        </p:txBody>
      </p:sp>
      <p:sp>
        <p:nvSpPr>
          <p:cNvPr id="115719" name="Rectangle 7"/>
          <p:cNvSpPr>
            <a:spLocks noChangeArrowheads="1"/>
          </p:cNvSpPr>
          <p:nvPr/>
        </p:nvSpPr>
        <p:spPr bwMode="auto">
          <a:xfrm>
            <a:off x="7118783" y="3368966"/>
            <a:ext cx="1524000" cy="1489075"/>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b="1">
                <a:solidFill>
                  <a:srgbClr val="FFFF00"/>
                </a:solidFill>
                <a:latin typeface="Arial" panose="020B0604020202020204" pitchFamily="34" charset="0"/>
              </a:rPr>
              <a:t>ISO Secretariat</a:t>
            </a:r>
          </a:p>
        </p:txBody>
      </p:sp>
      <p:sp>
        <p:nvSpPr>
          <p:cNvPr id="115720" name="Rectangle 8"/>
          <p:cNvSpPr>
            <a:spLocks noChangeArrowheads="1"/>
          </p:cNvSpPr>
          <p:nvPr/>
        </p:nvSpPr>
        <p:spPr bwMode="auto">
          <a:xfrm>
            <a:off x="3969185" y="3368966"/>
            <a:ext cx="1393823" cy="1489075"/>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b="1" dirty="0">
                <a:solidFill>
                  <a:srgbClr val="FFFF00"/>
                </a:solidFill>
                <a:latin typeface="Arial" panose="020B0604020202020204" pitchFamily="34" charset="0"/>
              </a:rPr>
              <a:t>ANSI</a:t>
            </a:r>
          </a:p>
        </p:txBody>
      </p:sp>
      <p:sp>
        <p:nvSpPr>
          <p:cNvPr id="115721" name="AutoShape 9"/>
          <p:cNvSpPr>
            <a:spLocks noChangeArrowheads="1"/>
          </p:cNvSpPr>
          <p:nvPr/>
        </p:nvSpPr>
        <p:spPr bwMode="auto">
          <a:xfrm>
            <a:off x="2110220" y="3653129"/>
            <a:ext cx="1365251" cy="990600"/>
          </a:xfrm>
          <a:prstGeom prst="flowChartDocumen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b="1" dirty="0">
                <a:solidFill>
                  <a:schemeClr val="bg2"/>
                </a:solidFill>
                <a:latin typeface="Arial" panose="020B0604020202020204" pitchFamily="34" charset="0"/>
              </a:rPr>
              <a:t>TAG </a:t>
            </a:r>
            <a:r>
              <a:rPr lang="en-US" sz="1800" b="1" dirty="0" smtClean="0">
                <a:solidFill>
                  <a:schemeClr val="bg2"/>
                </a:solidFill>
                <a:latin typeface="Arial" panose="020B0604020202020204" pitchFamily="34" charset="0"/>
              </a:rPr>
              <a:t>Approved Position</a:t>
            </a:r>
            <a:endParaRPr lang="en-US" sz="1800" b="1" dirty="0">
              <a:solidFill>
                <a:schemeClr val="bg2"/>
              </a:solidFill>
              <a:latin typeface="Arial" panose="020B0604020202020204" pitchFamily="34" charset="0"/>
            </a:endParaRPr>
          </a:p>
        </p:txBody>
      </p:sp>
      <p:sp>
        <p:nvSpPr>
          <p:cNvPr id="115722" name="AutoShape 10"/>
          <p:cNvSpPr>
            <a:spLocks noChangeArrowheads="1"/>
          </p:cNvSpPr>
          <p:nvPr/>
        </p:nvSpPr>
        <p:spPr bwMode="auto">
          <a:xfrm>
            <a:off x="5615421" y="3653129"/>
            <a:ext cx="1143000" cy="990600"/>
          </a:xfrm>
          <a:prstGeom prst="flowChartDocument">
            <a:avLst/>
          </a:prstGeom>
          <a:solidFill>
            <a:schemeClr val="bg1"/>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1800" b="1">
                <a:solidFill>
                  <a:schemeClr val="bg2"/>
                </a:solidFill>
                <a:latin typeface="Arial" panose="020B0604020202020204" pitchFamily="34" charset="0"/>
              </a:rPr>
              <a:t>U.S. Ballot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idx="1"/>
          </p:nvPr>
        </p:nvSpPr>
        <p:spPr/>
        <p:txBody>
          <a:bodyPr/>
          <a:lstStyle/>
          <a:p>
            <a:r>
              <a:rPr lang="en-US" dirty="0"/>
              <a:t>Guidelines/Considerations</a:t>
            </a:r>
          </a:p>
          <a:p>
            <a:pPr lvl="1"/>
            <a:r>
              <a:rPr lang="en-US" dirty="0"/>
              <a:t>Begin participation in early stages of draft development.</a:t>
            </a:r>
          </a:p>
          <a:p>
            <a:pPr lvl="1"/>
            <a:r>
              <a:rPr lang="en-US" dirty="0"/>
              <a:t>Consider being a Convener.</a:t>
            </a:r>
          </a:p>
          <a:p>
            <a:pPr lvl="1"/>
            <a:r>
              <a:rPr lang="en-US" dirty="0"/>
              <a:t>Study the ISO Directives (procedures).</a:t>
            </a:r>
          </a:p>
          <a:p>
            <a:pPr lvl="1"/>
            <a:r>
              <a:rPr lang="en-US" dirty="0"/>
              <a:t>Know how to use the ISO Template.</a:t>
            </a:r>
          </a:p>
          <a:p>
            <a:pPr lvl="1"/>
            <a:r>
              <a:rPr lang="en-US" dirty="0"/>
              <a:t>Review ANSI’s Guide for U.S. Delegates to ISO Meetings.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15D04F2D-914A-4000-A513-D36AF20E2BBF}" type="slidenum">
              <a:rPr lang="en-US"/>
              <a:pPr/>
              <a:t>33</a:t>
            </a:fld>
            <a:endParaRPr lang="en-US"/>
          </a:p>
        </p:txBody>
      </p:sp>
      <p:sp>
        <p:nvSpPr>
          <p:cNvPr id="117762" name="Rectangle 2"/>
          <p:cNvSpPr>
            <a:spLocks noGrp="1" noChangeArrowheads="1"/>
          </p:cNvSpPr>
          <p:nvPr>
            <p:ph type="title"/>
          </p:nvPr>
        </p:nvSpPr>
        <p:spPr/>
        <p:txBody>
          <a:bodyPr/>
          <a:lstStyle/>
          <a:p>
            <a:r>
              <a:rPr lang="en-US"/>
              <a:t>EFFECTIVE ISO PARTICIPATION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dirty="0"/>
              <a:t>Approach</a:t>
            </a:r>
          </a:p>
          <a:p>
            <a:pPr lvl="1"/>
            <a:r>
              <a:rPr lang="en-US" sz="2000" dirty="0"/>
              <a:t>Incorporate normative reference to </a:t>
            </a:r>
            <a:r>
              <a:rPr lang="en-US" sz="2000" dirty="0" smtClean="0"/>
              <a:t>U.S</a:t>
            </a:r>
            <a:r>
              <a:rPr lang="en-US" sz="2000" dirty="0"/>
              <a:t>.</a:t>
            </a:r>
            <a:r>
              <a:rPr lang="en-US" sz="2000" dirty="0" smtClean="0"/>
              <a:t> and ASME </a:t>
            </a:r>
            <a:r>
              <a:rPr lang="en-US" sz="2000" dirty="0"/>
              <a:t>Standard in </a:t>
            </a:r>
            <a:r>
              <a:rPr lang="en-US" sz="2000" dirty="0" smtClean="0"/>
              <a:t>other Standards Development Organization (SDO) Standards</a:t>
            </a:r>
          </a:p>
          <a:p>
            <a:pPr lvl="1"/>
            <a:endParaRPr lang="en-US" sz="2000" dirty="0"/>
          </a:p>
          <a:p>
            <a:r>
              <a:rPr lang="en-US" dirty="0" smtClean="0"/>
              <a:t>Advantages</a:t>
            </a:r>
            <a:endParaRPr lang="en-US" dirty="0"/>
          </a:p>
          <a:p>
            <a:pPr lvl="1"/>
            <a:r>
              <a:rPr lang="en-US" sz="2000" dirty="0"/>
              <a:t>Maintain control of technical content</a:t>
            </a:r>
          </a:p>
          <a:p>
            <a:pPr lvl="1"/>
            <a:r>
              <a:rPr lang="en-US" sz="2000" dirty="0"/>
              <a:t>No need to exert the sometimes extensive effort in creating new standard</a:t>
            </a:r>
          </a:p>
          <a:p>
            <a:pPr lvl="1"/>
            <a:r>
              <a:rPr lang="en-US" sz="2000" dirty="0"/>
              <a:t>Users can continue to use familiar requirements</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2" name="Slide Number Placeholder 1"/>
          <p:cNvSpPr>
            <a:spLocks noGrp="1"/>
          </p:cNvSpPr>
          <p:nvPr>
            <p:ph type="sldNum" sz="quarter" idx="11"/>
          </p:nvPr>
        </p:nvSpPr>
        <p:spPr/>
        <p:txBody>
          <a:bodyPr/>
          <a:lstStyle/>
          <a:p>
            <a:fld id="{B25DDA72-34E1-45F5-A193-EF59D9D351C4}" type="slidenum">
              <a:rPr lang="en-US" smtClean="0"/>
              <a:pPr/>
              <a:t>34</a:t>
            </a:fld>
            <a:endParaRPr lang="en-US"/>
          </a:p>
        </p:txBody>
      </p:sp>
      <p:sp>
        <p:nvSpPr>
          <p:cNvPr id="35842" name="Rectangle 2"/>
          <p:cNvSpPr>
            <a:spLocks noGrp="1" noChangeArrowheads="1"/>
          </p:cNvSpPr>
          <p:nvPr>
            <p:ph type="title"/>
          </p:nvPr>
        </p:nvSpPr>
        <p:spPr/>
        <p:txBody>
          <a:bodyPr/>
          <a:lstStyle/>
          <a:p>
            <a:r>
              <a:rPr lang="en-US" dirty="0" smtClean="0"/>
              <a:t>NORMATIVE </a:t>
            </a:r>
            <a:r>
              <a:rPr lang="en-US" dirty="0"/>
              <a:t>REFERENCES TO ASME DOCUMENTS</a:t>
            </a:r>
          </a:p>
        </p:txBody>
      </p:sp>
    </p:spTree>
    <p:extLst>
      <p:ext uri="{BB962C8B-B14F-4D97-AF65-F5344CB8AC3E}">
        <p14:creationId xmlns:p14="http://schemas.microsoft.com/office/powerpoint/2010/main" val="8417481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smtClean="0"/>
              <a:t>ISO </a:t>
            </a:r>
            <a:r>
              <a:rPr lang="en-US" dirty="0"/>
              <a:t>standards </a:t>
            </a:r>
            <a:r>
              <a:rPr lang="en-US" dirty="0" smtClean="0"/>
              <a:t>are developed using a system that allows one vote per participating country. There are 7 steps in the development process for ISO standards.</a:t>
            </a:r>
            <a:endParaRPr lang="en-US" dirty="0"/>
          </a:p>
          <a:p>
            <a:r>
              <a:rPr lang="en-US" dirty="0"/>
              <a:t>The U.S. Technical Advisory Groups (TAGs) are the means by which U.S. participates in ISO Technical Committees. By voting on ballots and attending meetings, members of the US TAG can participate in formulating the U.S. position on ISO documents</a:t>
            </a:r>
            <a:r>
              <a:rPr lang="en-US" dirty="0" smtClean="0"/>
              <a:t>.</a:t>
            </a:r>
            <a:endParaRPr lang="en-US"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97AFD335-0917-49ED-A1B6-44979A57DF9F}" type="slidenum">
              <a:rPr lang="en-US"/>
              <a:pPr/>
              <a:t>35</a:t>
            </a:fld>
            <a:endParaRPr lang="en-US" dirty="0"/>
          </a:p>
        </p:txBody>
      </p:sp>
      <p:sp>
        <p:nvSpPr>
          <p:cNvPr id="119810" name="Rectangle 2"/>
          <p:cNvSpPr>
            <a:spLocks noGrp="1" noChangeArrowheads="1"/>
          </p:cNvSpPr>
          <p:nvPr>
            <p:ph type="title"/>
          </p:nvPr>
        </p:nvSpPr>
        <p:spPr/>
        <p:txBody>
          <a:bodyPr/>
          <a:lstStyle/>
          <a:p>
            <a:r>
              <a:rPr lang="en-US" dirty="0" smtClean="0"/>
              <a:t>MODULE SUMMARY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r>
              <a:rPr lang="en-US" dirty="0" smtClean="0"/>
              <a:t>US TAGs that are facilitated by ASME follow the Operating Procedures for ASME administered U.S. Technical Advisory Groups. This outlines the requirements for membership and approval of US TAG positions.</a:t>
            </a:r>
          </a:p>
          <a:p>
            <a:endParaRPr lang="en-US" dirty="0"/>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97AFD335-0917-49ED-A1B6-44979A57DF9F}" type="slidenum">
              <a:rPr lang="en-US"/>
              <a:pPr/>
              <a:t>36</a:t>
            </a:fld>
            <a:endParaRPr lang="en-US" dirty="0"/>
          </a:p>
        </p:txBody>
      </p:sp>
      <p:sp>
        <p:nvSpPr>
          <p:cNvPr id="119810" name="Rectangle 2"/>
          <p:cNvSpPr>
            <a:spLocks noGrp="1" noChangeArrowheads="1"/>
          </p:cNvSpPr>
          <p:nvPr>
            <p:ph type="title"/>
          </p:nvPr>
        </p:nvSpPr>
        <p:spPr/>
        <p:txBody>
          <a:bodyPr/>
          <a:lstStyle/>
          <a:p>
            <a:r>
              <a:rPr lang="en-US" dirty="0" smtClean="0"/>
              <a:t>MODULE SUMMARY</a:t>
            </a:r>
            <a:endParaRPr lang="en-US" dirty="0"/>
          </a:p>
        </p:txBody>
      </p:sp>
    </p:spTree>
    <p:extLst>
      <p:ext uri="{BB962C8B-B14F-4D97-AF65-F5344CB8AC3E}">
        <p14:creationId xmlns:p14="http://schemas.microsoft.com/office/powerpoint/2010/main" val="3684959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457200" y="1295400"/>
            <a:ext cx="8686800" cy="4800600"/>
          </a:xfrm>
        </p:spPr>
        <p:txBody>
          <a:bodyPr/>
          <a:lstStyle/>
          <a:p>
            <a:pPr>
              <a:lnSpc>
                <a:spcPct val="80000"/>
              </a:lnSpc>
            </a:pPr>
            <a:r>
              <a:rPr lang="en-US" sz="2200" dirty="0"/>
              <a:t>Codes and Standards Policy CSP-4, International Standardization</a:t>
            </a:r>
          </a:p>
          <a:p>
            <a:pPr>
              <a:lnSpc>
                <a:spcPct val="80000"/>
              </a:lnSpc>
            </a:pPr>
            <a:r>
              <a:rPr lang="en-US" sz="2200" dirty="0" smtClean="0"/>
              <a:t>Operating </a:t>
            </a:r>
            <a:r>
              <a:rPr lang="en-US" sz="2200" dirty="0"/>
              <a:t>Procedures for ASME Administered U.S. Technical Advisory Groups for ISO </a:t>
            </a:r>
            <a:r>
              <a:rPr lang="en-US" sz="2200" dirty="0" smtClean="0"/>
              <a:t>Activities</a:t>
            </a:r>
          </a:p>
          <a:p>
            <a:pPr marL="514350" lvl="1" indent="0">
              <a:lnSpc>
                <a:spcPct val="80000"/>
              </a:lnSpc>
              <a:buNone/>
            </a:pPr>
            <a:r>
              <a:rPr lang="en-US" sz="1800" dirty="0" smtClean="0">
                <a:hlinkClick r:id="rId3"/>
              </a:rPr>
              <a:t>https</a:t>
            </a:r>
            <a:r>
              <a:rPr lang="en-US" sz="1800" dirty="0">
                <a:hlinkClick r:id="rId3"/>
              </a:rPr>
              <a:t>://</a:t>
            </a:r>
            <a:r>
              <a:rPr lang="en-US" sz="1800" dirty="0" smtClean="0">
                <a:hlinkClick r:id="rId3"/>
              </a:rPr>
              <a:t>cstools.asme.org/csconnect/CommitteePages.cfm?Committee=L01000000&amp;Action=7609</a:t>
            </a:r>
            <a:r>
              <a:rPr lang="en-US" sz="1800" dirty="0" smtClean="0"/>
              <a:t> </a:t>
            </a:r>
            <a:endParaRPr lang="en-US" sz="2200" dirty="0"/>
          </a:p>
          <a:p>
            <a:pPr>
              <a:lnSpc>
                <a:spcPct val="80000"/>
              </a:lnSpc>
            </a:pPr>
            <a:endParaRPr lang="en-US" sz="2200" dirty="0" smtClean="0"/>
          </a:p>
          <a:p>
            <a:pPr>
              <a:lnSpc>
                <a:spcPct val="80000"/>
              </a:lnSpc>
            </a:pPr>
            <a:r>
              <a:rPr lang="en-US" sz="2200" dirty="0" smtClean="0"/>
              <a:t>ISO Standards </a:t>
            </a:r>
            <a:r>
              <a:rPr lang="en-US" sz="2200" dirty="0"/>
              <a:t>Development site: </a:t>
            </a:r>
            <a:r>
              <a:rPr lang="en-US" sz="2200" dirty="0">
                <a:hlinkClick r:id="rId4"/>
              </a:rPr>
              <a:t>http://</a:t>
            </a:r>
            <a:r>
              <a:rPr lang="en-US" sz="2200" dirty="0" smtClean="0">
                <a:hlinkClick r:id="rId4"/>
              </a:rPr>
              <a:t>www.iso.org/iso/home/standards_development/resources-for-technical-work/support-for-developing-standards.htm</a:t>
            </a:r>
            <a:r>
              <a:rPr lang="en-US" sz="2200" dirty="0" smtClean="0"/>
              <a:t> </a:t>
            </a:r>
          </a:p>
          <a:p>
            <a:pPr>
              <a:lnSpc>
                <a:spcPct val="80000"/>
              </a:lnSpc>
            </a:pPr>
            <a:endParaRPr lang="en-US" sz="2200" dirty="0" smtClean="0"/>
          </a:p>
          <a:p>
            <a:pPr>
              <a:lnSpc>
                <a:spcPct val="80000"/>
              </a:lnSpc>
            </a:pPr>
            <a:r>
              <a:rPr lang="en-US" sz="2200" dirty="0" smtClean="0"/>
              <a:t>ISO Directives, ISO Templates, Vienna Agreement and other resources for those developing ISO documents </a:t>
            </a:r>
            <a:r>
              <a:rPr lang="en-US" sz="2200" dirty="0"/>
              <a:t>are located at: </a:t>
            </a:r>
            <a:r>
              <a:rPr lang="en-US" sz="2200" dirty="0">
                <a:hlinkClick r:id="rId5"/>
              </a:rPr>
              <a:t>http://</a:t>
            </a:r>
            <a:r>
              <a:rPr lang="en-US" sz="2200" dirty="0" smtClean="0">
                <a:hlinkClick r:id="rId5"/>
              </a:rPr>
              <a:t>www.iso.org/iso/home/standards_development/resources-for-technical-work.htm</a:t>
            </a:r>
            <a:r>
              <a:rPr lang="en-US" sz="2200" dirty="0" smtClean="0"/>
              <a:t> </a:t>
            </a:r>
            <a:r>
              <a:rPr lang="en-US" sz="2200" dirty="0"/>
              <a:t/>
            </a:r>
            <a:br>
              <a:rPr lang="en-US" sz="2200" dirty="0"/>
            </a:br>
            <a:endParaRPr lang="en-US" sz="2200"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C0C4183D-9C7B-4EC0-ADF7-C7BD4992EA36}" type="slidenum">
              <a:rPr lang="en-US"/>
              <a:pPr/>
              <a:t>37</a:t>
            </a:fld>
            <a:endParaRPr lang="en-US"/>
          </a:p>
        </p:txBody>
      </p:sp>
      <p:sp>
        <p:nvSpPr>
          <p:cNvPr id="121858" name="Rectangle 2"/>
          <p:cNvSpPr>
            <a:spLocks noGrp="1" noChangeArrowheads="1"/>
          </p:cNvSpPr>
          <p:nvPr>
            <p:ph type="title"/>
          </p:nvPr>
        </p:nvSpPr>
        <p:spPr/>
        <p:txBody>
          <a:bodyPr/>
          <a:lstStyle/>
          <a:p>
            <a:r>
              <a:rPr lang="en-US"/>
              <a:t>REFERENCES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a:buFontTx/>
              <a:buNone/>
            </a:pPr>
            <a:r>
              <a:rPr lang="en-US" dirty="0"/>
              <a:t>At the end of this module you will know… </a:t>
            </a:r>
          </a:p>
          <a:p>
            <a:pPr lvl="1"/>
            <a:r>
              <a:rPr lang="en-US" sz="2800" dirty="0" smtClean="0"/>
              <a:t>How ISO committees are structured</a:t>
            </a:r>
          </a:p>
          <a:p>
            <a:pPr lvl="1"/>
            <a:r>
              <a:rPr lang="en-US" sz="2800" dirty="0" smtClean="0"/>
              <a:t>How ISO standards are developed.</a:t>
            </a:r>
          </a:p>
          <a:p>
            <a:pPr lvl="1"/>
            <a:r>
              <a:rPr lang="en-US" sz="2800" dirty="0" smtClean="0"/>
              <a:t>How ASME and the US TAGs participate in the ISO standards development process.</a:t>
            </a:r>
          </a:p>
          <a:p>
            <a:pPr lvl="1"/>
            <a:endParaRPr lang="en-US" sz="2800" dirty="0" smtClean="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9180E6B4-E4E2-4000-A2D0-5911833B5617}" type="slidenum">
              <a:rPr lang="en-US"/>
              <a:pPr/>
              <a:t>3</a:t>
            </a:fld>
            <a:endParaRPr lang="en-US"/>
          </a:p>
        </p:txBody>
      </p:sp>
      <p:sp>
        <p:nvSpPr>
          <p:cNvPr id="19458" name="Rectangle 2"/>
          <p:cNvSpPr>
            <a:spLocks noGrp="1" noChangeArrowheads="1"/>
          </p:cNvSpPr>
          <p:nvPr>
            <p:ph type="title"/>
          </p:nvPr>
        </p:nvSpPr>
        <p:spPr/>
        <p:txBody>
          <a:bodyPr/>
          <a:lstStyle/>
          <a:p>
            <a:r>
              <a:rPr lang="en-US" dirty="0" smtClean="0"/>
              <a:t>LEARNING OBJECTIVES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marL="609600" indent="-609600">
              <a:buFontTx/>
              <a:buAutoNum type="romanUcPeriod"/>
            </a:pPr>
            <a:r>
              <a:rPr lang="en-US" dirty="0" smtClean="0"/>
              <a:t>ISO Organization</a:t>
            </a:r>
          </a:p>
          <a:p>
            <a:pPr marL="609600" indent="-609600">
              <a:buFontTx/>
              <a:buAutoNum type="romanUcPeriod"/>
            </a:pPr>
            <a:r>
              <a:rPr lang="en-US" dirty="0" smtClean="0"/>
              <a:t>ISO Standards Development Process</a:t>
            </a:r>
          </a:p>
          <a:p>
            <a:pPr marL="609600" indent="-609600">
              <a:buFontTx/>
              <a:buAutoNum type="romanUcPeriod"/>
            </a:pPr>
            <a:r>
              <a:rPr lang="en-US" dirty="0" smtClean="0"/>
              <a:t>US Technical Advisory Group (TAG) Participation</a:t>
            </a:r>
          </a:p>
          <a:p>
            <a:pPr marL="609600" indent="-609600">
              <a:buFontTx/>
              <a:buAutoNum type="romanUcPeriod"/>
            </a:pPr>
            <a:endParaRPr lang="en-US" dirty="0"/>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713FC6E9-379D-463C-BA04-77FBDB8179A6}" type="slidenum">
              <a:rPr lang="en-US"/>
              <a:pPr/>
              <a:t>4</a:t>
            </a:fld>
            <a:endParaRPr lang="en-US"/>
          </a:p>
        </p:txBody>
      </p:sp>
      <p:sp>
        <p:nvSpPr>
          <p:cNvPr id="21506" name="Rectangle 2"/>
          <p:cNvSpPr>
            <a:spLocks noGrp="1" noChangeArrowheads="1"/>
          </p:cNvSpPr>
          <p:nvPr>
            <p:ph type="title"/>
          </p:nvPr>
        </p:nvSpPr>
        <p:spPr/>
        <p:txBody>
          <a:bodyPr/>
          <a:lstStyle/>
          <a:p>
            <a:r>
              <a:rPr lang="en-US"/>
              <a:t>AGENDA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3400" y="2895600"/>
            <a:ext cx="8001000" cy="762000"/>
          </a:xfrm>
        </p:spPr>
        <p:txBody>
          <a:bodyPr/>
          <a:lstStyle/>
          <a:p>
            <a:r>
              <a:rPr lang="en-US" dirty="0" smtClean="0"/>
              <a:t>I. </a:t>
            </a:r>
            <a:r>
              <a:rPr lang="en-US" dirty="0"/>
              <a:t>ISO </a:t>
            </a:r>
            <a:r>
              <a:rPr lang="en-US" dirty="0" smtClean="0"/>
              <a:t>ORGANIZATION</a:t>
            </a:r>
            <a:br>
              <a:rPr lang="en-US" dirty="0" smtClean="0"/>
            </a:br>
            <a:r>
              <a:rPr lang="en-US" dirty="0" smtClean="0"/>
              <a:t> </a:t>
            </a:r>
            <a:br>
              <a:rPr lang="en-US" dirty="0" smtClean="0"/>
            </a:br>
            <a:endParaRPr lang="en-US" dirty="0"/>
          </a:p>
        </p:txBody>
      </p:sp>
      <p:sp>
        <p:nvSpPr>
          <p:cNvPr id="3" name="Footer Placeholder 2"/>
          <p:cNvSpPr>
            <a:spLocks noGrp="1"/>
          </p:cNvSpPr>
          <p:nvPr>
            <p:ph type="ftr" sz="quarter" idx="10"/>
          </p:nvPr>
        </p:nvSpPr>
        <p:spPr/>
        <p:txBody>
          <a:bodyPr/>
          <a:lstStyle/>
          <a:p>
            <a:r>
              <a:rPr lang="en-US" smtClean="0"/>
              <a:t>ASME C&amp;S Training Module B8a US TAG to ISO Standards Development</a:t>
            </a:r>
            <a:endParaRPr lang="en-US"/>
          </a:p>
        </p:txBody>
      </p:sp>
      <p:sp>
        <p:nvSpPr>
          <p:cNvPr id="4" name="Slide Number Placeholder 3"/>
          <p:cNvSpPr>
            <a:spLocks noGrp="1"/>
          </p:cNvSpPr>
          <p:nvPr>
            <p:ph type="sldNum" sz="quarter" idx="11"/>
          </p:nvPr>
        </p:nvSpPr>
        <p:spPr/>
        <p:txBody>
          <a:bodyPr/>
          <a:lstStyle/>
          <a:p>
            <a:fld id="{E191E155-423D-4F09-B6EA-E66A8C8DACCA}" type="slidenum">
              <a:rPr lang="en-US"/>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dirty="0"/>
              <a:t>Purpose</a:t>
            </a:r>
          </a:p>
          <a:p>
            <a:pPr lvl="1"/>
            <a:r>
              <a:rPr lang="en-US" dirty="0"/>
              <a:t>To facilitate the internationalization and unification of standards and related activities</a:t>
            </a:r>
          </a:p>
          <a:p>
            <a:r>
              <a:rPr lang="en-US" dirty="0"/>
              <a:t>Membership</a:t>
            </a:r>
          </a:p>
          <a:p>
            <a:pPr lvl="1"/>
            <a:r>
              <a:rPr lang="en-US" dirty="0" smtClean="0"/>
              <a:t>162 </a:t>
            </a:r>
            <a:r>
              <a:rPr lang="en-US" dirty="0"/>
              <a:t>countries, each represented by a national standards </a:t>
            </a:r>
            <a:r>
              <a:rPr lang="en-US" dirty="0" smtClean="0"/>
              <a:t>body</a:t>
            </a:r>
          </a:p>
          <a:p>
            <a:pPr lvl="1"/>
            <a:r>
              <a:rPr lang="en-US" dirty="0" smtClean="0"/>
              <a:t>119 member body countries each </a:t>
            </a:r>
            <a:r>
              <a:rPr lang="en-US" dirty="0"/>
              <a:t>with one vote</a:t>
            </a:r>
          </a:p>
          <a:p>
            <a:pPr lvl="1"/>
            <a:r>
              <a:rPr lang="en-US" dirty="0"/>
              <a:t>ANSI is the U.S. member body</a:t>
            </a:r>
          </a:p>
          <a:p>
            <a:r>
              <a:rPr lang="en-US" dirty="0"/>
              <a:t>Official </a:t>
            </a:r>
            <a:r>
              <a:rPr lang="en-US" dirty="0" smtClean="0"/>
              <a:t>languages are English</a:t>
            </a:r>
            <a:r>
              <a:rPr lang="en-US" dirty="0"/>
              <a:t>, French, Russian</a:t>
            </a:r>
          </a:p>
          <a:p>
            <a:r>
              <a:rPr lang="en-US" dirty="0"/>
              <a:t>Outputs</a:t>
            </a:r>
          </a:p>
          <a:p>
            <a:pPr lvl="1"/>
            <a:r>
              <a:rPr lang="en-US" dirty="0"/>
              <a:t>International standards, technical reports, etc. </a:t>
            </a:r>
          </a:p>
        </p:txBody>
      </p:sp>
      <p:sp>
        <p:nvSpPr>
          <p:cNvPr id="4"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5" name="Slide Number Placeholder 4"/>
          <p:cNvSpPr>
            <a:spLocks noGrp="1"/>
          </p:cNvSpPr>
          <p:nvPr>
            <p:ph type="sldNum" sz="quarter" idx="11"/>
          </p:nvPr>
        </p:nvSpPr>
        <p:spPr/>
        <p:txBody>
          <a:bodyPr/>
          <a:lstStyle/>
          <a:p>
            <a:fld id="{14C5E5C4-7F3B-45D8-9439-5A98C57EA221}" type="slidenum">
              <a:rPr lang="en-US"/>
              <a:pPr/>
              <a:t>6</a:t>
            </a:fld>
            <a:endParaRPr lang="en-US"/>
          </a:p>
        </p:txBody>
      </p:sp>
      <p:sp>
        <p:nvSpPr>
          <p:cNvPr id="56322" name="Rectangle 2"/>
          <p:cNvSpPr>
            <a:spLocks noGrp="1" noChangeArrowheads="1"/>
          </p:cNvSpPr>
          <p:nvPr>
            <p:ph type="title"/>
          </p:nvPr>
        </p:nvSpPr>
        <p:spPr>
          <a:xfrm>
            <a:off x="346075" y="457200"/>
            <a:ext cx="8458200" cy="990600"/>
          </a:xfrm>
        </p:spPr>
        <p:txBody>
          <a:bodyPr/>
          <a:lstStyle/>
          <a:p>
            <a:r>
              <a:rPr lang="en-US" dirty="0"/>
              <a:t>INTERNATIONAL ORGANIZATION FOR STANDARDIZATION (ISO)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6" name="Slide Number Placeholder 4"/>
          <p:cNvSpPr>
            <a:spLocks noGrp="1"/>
          </p:cNvSpPr>
          <p:nvPr>
            <p:ph type="sldNum" sz="quarter" idx="11"/>
          </p:nvPr>
        </p:nvSpPr>
        <p:spPr/>
        <p:txBody>
          <a:bodyPr/>
          <a:lstStyle/>
          <a:p>
            <a:fld id="{3A56C37C-A4D1-4287-BF4F-C2D8E0152B41}" type="slidenum">
              <a:rPr lang="en-US"/>
              <a:pPr/>
              <a:t>7</a:t>
            </a:fld>
            <a:endParaRPr lang="en-US"/>
          </a:p>
        </p:txBody>
      </p:sp>
      <p:sp>
        <p:nvSpPr>
          <p:cNvPr id="58370" name="Rectangle 2"/>
          <p:cNvSpPr>
            <a:spLocks noGrp="1" noChangeArrowheads="1"/>
          </p:cNvSpPr>
          <p:nvPr>
            <p:ph type="title"/>
          </p:nvPr>
        </p:nvSpPr>
        <p:spPr>
          <a:xfrm>
            <a:off x="322263" y="381000"/>
            <a:ext cx="8458200" cy="762000"/>
          </a:xfrm>
        </p:spPr>
        <p:txBody>
          <a:bodyPr/>
          <a:lstStyle/>
          <a:p>
            <a:r>
              <a:rPr lang="en-US"/>
              <a:t>ISO ORGANIZATION</a:t>
            </a:r>
          </a:p>
        </p:txBody>
      </p:sp>
      <p:grpSp>
        <p:nvGrpSpPr>
          <p:cNvPr id="58371" name="Group 3"/>
          <p:cNvGrpSpPr>
            <a:grpSpLocks/>
          </p:cNvGrpSpPr>
          <p:nvPr/>
        </p:nvGrpSpPr>
        <p:grpSpPr bwMode="auto">
          <a:xfrm>
            <a:off x="2208213" y="1524000"/>
            <a:ext cx="4743450" cy="3810000"/>
            <a:chOff x="1391" y="960"/>
            <a:chExt cx="2988" cy="2400"/>
          </a:xfrm>
        </p:grpSpPr>
        <p:sp>
          <p:nvSpPr>
            <p:cNvPr id="58372" name="Line 4"/>
            <p:cNvSpPr>
              <a:spLocks noChangeShapeType="1"/>
            </p:cNvSpPr>
            <p:nvPr/>
          </p:nvSpPr>
          <p:spPr bwMode="auto">
            <a:xfrm>
              <a:off x="2880" y="2496"/>
              <a:ext cx="0" cy="288"/>
            </a:xfrm>
            <a:prstGeom prst="line">
              <a:avLst/>
            </a:prstGeom>
            <a:noFill/>
            <a:ln w="38100">
              <a:solidFill>
                <a:srgbClr val="FF99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3" name="Line 5"/>
            <p:cNvSpPr>
              <a:spLocks noChangeShapeType="1"/>
            </p:cNvSpPr>
            <p:nvPr/>
          </p:nvSpPr>
          <p:spPr bwMode="auto">
            <a:xfrm>
              <a:off x="2880" y="1920"/>
              <a:ext cx="0" cy="336"/>
            </a:xfrm>
            <a:prstGeom prst="line">
              <a:avLst/>
            </a:prstGeom>
            <a:noFill/>
            <a:ln w="38100">
              <a:solidFill>
                <a:srgbClr val="FF9933"/>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4" name="Line 6"/>
            <p:cNvSpPr>
              <a:spLocks noChangeShapeType="1"/>
            </p:cNvSpPr>
            <p:nvPr/>
          </p:nvSpPr>
          <p:spPr bwMode="auto">
            <a:xfrm>
              <a:off x="2880" y="1296"/>
              <a:ext cx="0" cy="336"/>
            </a:xfrm>
            <a:prstGeom prst="line">
              <a:avLst/>
            </a:prstGeom>
            <a:noFill/>
            <a:ln w="38100">
              <a:solidFill>
                <a:srgbClr val="FF9933"/>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5" name="Rectangle 7"/>
            <p:cNvSpPr>
              <a:spLocks noChangeArrowheads="1"/>
            </p:cNvSpPr>
            <p:nvPr/>
          </p:nvSpPr>
          <p:spPr bwMode="auto">
            <a:xfrm>
              <a:off x="1391" y="960"/>
              <a:ext cx="2988" cy="432"/>
            </a:xfrm>
            <a:prstGeom prst="rect">
              <a:avLst/>
            </a:prstGeom>
            <a:solidFill>
              <a:srgbClr val="FF3300"/>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solidFill>
                    <a:srgbClr val="FFFF00"/>
                  </a:solidFill>
                  <a:latin typeface="Arial" panose="020B0604020202020204" pitchFamily="34" charset="0"/>
                </a:rPr>
                <a:t>Technical Management Board (TMB)</a:t>
              </a:r>
            </a:p>
          </p:txBody>
        </p:sp>
        <p:sp>
          <p:nvSpPr>
            <p:cNvPr id="58376" name="Rectangle 8"/>
            <p:cNvSpPr>
              <a:spLocks noChangeArrowheads="1"/>
            </p:cNvSpPr>
            <p:nvPr/>
          </p:nvSpPr>
          <p:spPr bwMode="auto">
            <a:xfrm>
              <a:off x="1790" y="1632"/>
              <a:ext cx="2172" cy="432"/>
            </a:xfrm>
            <a:prstGeom prst="rect">
              <a:avLst/>
            </a:prstGeom>
            <a:solidFill>
              <a:srgbClr val="FF3300"/>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solidFill>
                    <a:srgbClr val="FFFF00"/>
                  </a:solidFill>
                  <a:latin typeface="Arial" panose="020B0604020202020204" pitchFamily="34" charset="0"/>
                </a:rPr>
                <a:t>Technical Committee (TC)</a:t>
              </a:r>
            </a:p>
          </p:txBody>
        </p:sp>
        <p:sp>
          <p:nvSpPr>
            <p:cNvPr id="58377" name="Rectangle 9"/>
            <p:cNvSpPr>
              <a:spLocks noChangeArrowheads="1"/>
            </p:cNvSpPr>
            <p:nvPr/>
          </p:nvSpPr>
          <p:spPr bwMode="auto">
            <a:xfrm>
              <a:off x="2088" y="2256"/>
              <a:ext cx="1584" cy="384"/>
            </a:xfrm>
            <a:prstGeom prst="rect">
              <a:avLst/>
            </a:prstGeom>
            <a:solidFill>
              <a:srgbClr val="FF3300"/>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dirty="0" smtClean="0">
                  <a:solidFill>
                    <a:srgbClr val="FFFF00"/>
                  </a:solidFill>
                  <a:latin typeface="Arial" panose="020B0604020202020204" pitchFamily="34" charset="0"/>
                </a:rPr>
                <a:t>Subcommittee (SC)</a:t>
              </a:r>
              <a:endParaRPr lang="en-US" sz="2000" b="1" dirty="0">
                <a:solidFill>
                  <a:srgbClr val="FFFF00"/>
                </a:solidFill>
                <a:latin typeface="Arial" panose="020B0604020202020204" pitchFamily="34" charset="0"/>
              </a:endParaRPr>
            </a:p>
          </p:txBody>
        </p:sp>
        <p:sp>
          <p:nvSpPr>
            <p:cNvPr id="58378" name="Rectangle 10"/>
            <p:cNvSpPr>
              <a:spLocks noChangeArrowheads="1"/>
            </p:cNvSpPr>
            <p:nvPr/>
          </p:nvSpPr>
          <p:spPr bwMode="auto">
            <a:xfrm>
              <a:off x="1392" y="2976"/>
              <a:ext cx="1392" cy="384"/>
            </a:xfrm>
            <a:prstGeom prst="rect">
              <a:avLst/>
            </a:prstGeom>
            <a:solidFill>
              <a:srgbClr val="FF3300"/>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solidFill>
                    <a:srgbClr val="FFFF00"/>
                  </a:solidFill>
                  <a:latin typeface="Arial" panose="020B0604020202020204" pitchFamily="34" charset="0"/>
                </a:rPr>
                <a:t>Working Group</a:t>
              </a:r>
            </a:p>
          </p:txBody>
        </p:sp>
        <p:sp>
          <p:nvSpPr>
            <p:cNvPr id="58379" name="Rectangle 11"/>
            <p:cNvSpPr>
              <a:spLocks noChangeArrowheads="1"/>
            </p:cNvSpPr>
            <p:nvPr/>
          </p:nvSpPr>
          <p:spPr bwMode="auto">
            <a:xfrm>
              <a:off x="2976" y="2976"/>
              <a:ext cx="1393" cy="384"/>
            </a:xfrm>
            <a:prstGeom prst="rect">
              <a:avLst/>
            </a:prstGeom>
            <a:solidFill>
              <a:srgbClr val="FF3300"/>
            </a:solidFill>
            <a:ln w="9525">
              <a:solidFill>
                <a:srgbClr val="FF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solidFill>
                    <a:srgbClr val="FFFF00"/>
                  </a:solidFill>
                  <a:latin typeface="Arial" panose="020B0604020202020204" pitchFamily="34" charset="0"/>
                </a:rPr>
                <a:t>Ad Hoc Group</a:t>
              </a:r>
            </a:p>
          </p:txBody>
        </p:sp>
        <p:sp>
          <p:nvSpPr>
            <p:cNvPr id="58380" name="Line 12"/>
            <p:cNvSpPr>
              <a:spLocks noChangeShapeType="1"/>
            </p:cNvSpPr>
            <p:nvPr/>
          </p:nvSpPr>
          <p:spPr bwMode="auto">
            <a:xfrm>
              <a:off x="3643" y="2784"/>
              <a:ext cx="0" cy="192"/>
            </a:xfrm>
            <a:prstGeom prst="line">
              <a:avLst/>
            </a:prstGeom>
            <a:noFill/>
            <a:ln w="38100">
              <a:solidFill>
                <a:srgbClr val="FF9933"/>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1" name="Line 13"/>
            <p:cNvSpPr>
              <a:spLocks noChangeShapeType="1"/>
            </p:cNvSpPr>
            <p:nvPr/>
          </p:nvSpPr>
          <p:spPr bwMode="auto">
            <a:xfrm>
              <a:off x="2099" y="2784"/>
              <a:ext cx="0" cy="192"/>
            </a:xfrm>
            <a:prstGeom prst="line">
              <a:avLst/>
            </a:prstGeom>
            <a:noFill/>
            <a:ln w="38100">
              <a:solidFill>
                <a:srgbClr val="FF9933"/>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2" name="Line 14"/>
            <p:cNvSpPr>
              <a:spLocks noChangeShapeType="1"/>
            </p:cNvSpPr>
            <p:nvPr/>
          </p:nvSpPr>
          <p:spPr bwMode="auto">
            <a:xfrm>
              <a:off x="2096" y="2784"/>
              <a:ext cx="1555" cy="0"/>
            </a:xfrm>
            <a:prstGeom prst="line">
              <a:avLst/>
            </a:prstGeom>
            <a:noFill/>
            <a:ln w="38100">
              <a:solidFill>
                <a:srgbClr val="FF993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3886200" y="1295400"/>
            <a:ext cx="4953000" cy="5105400"/>
          </a:xfrm>
        </p:spPr>
        <p:txBody>
          <a:bodyPr/>
          <a:lstStyle/>
          <a:p>
            <a:r>
              <a:rPr lang="en-US" dirty="0"/>
              <a:t>Technical Committee (TC)</a:t>
            </a:r>
          </a:p>
          <a:p>
            <a:pPr lvl="1"/>
            <a:r>
              <a:rPr lang="en-US" dirty="0"/>
              <a:t>Responsible for a particular technical area, </a:t>
            </a:r>
            <a:r>
              <a:rPr lang="en-US" dirty="0" err="1"/>
              <a:t>e.g</a:t>
            </a:r>
            <a:r>
              <a:rPr lang="en-US" dirty="0"/>
              <a:t> Pipe Fittings</a:t>
            </a:r>
          </a:p>
          <a:p>
            <a:pPr lvl="1"/>
            <a:r>
              <a:rPr lang="en-US" dirty="0"/>
              <a:t>Membership: all countries</a:t>
            </a:r>
          </a:p>
          <a:p>
            <a:pPr lvl="2">
              <a:spcBef>
                <a:spcPct val="0"/>
              </a:spcBef>
            </a:pPr>
            <a:r>
              <a:rPr lang="en-US" dirty="0"/>
              <a:t>P = Participating (must vote)</a:t>
            </a:r>
          </a:p>
          <a:p>
            <a:pPr lvl="2">
              <a:spcBef>
                <a:spcPct val="0"/>
              </a:spcBef>
            </a:pPr>
            <a:r>
              <a:rPr lang="en-US" dirty="0"/>
              <a:t>O = Observer (may vote</a:t>
            </a:r>
            <a:r>
              <a:rPr lang="en-US" dirty="0" smtClean="0"/>
              <a:t>)</a:t>
            </a:r>
          </a:p>
          <a:p>
            <a:pPr lvl="2">
              <a:spcBef>
                <a:spcPct val="0"/>
              </a:spcBef>
            </a:pPr>
            <a:r>
              <a:rPr lang="en-US" dirty="0" smtClean="0"/>
              <a:t>Liaisons with other TC or SC</a:t>
            </a:r>
            <a:endParaRPr lang="en-US" dirty="0"/>
          </a:p>
          <a:p>
            <a:pPr lvl="1"/>
            <a:r>
              <a:rPr lang="en-US" dirty="0" smtClean="0"/>
              <a:t>TMB allocates the Secretariat role to a national body</a:t>
            </a:r>
            <a:endParaRPr lang="en-US" dirty="0"/>
          </a:p>
        </p:txBody>
      </p:sp>
      <p:sp>
        <p:nvSpPr>
          <p:cNvPr id="16" name="Footer Placeholder 3"/>
          <p:cNvSpPr>
            <a:spLocks noGrp="1"/>
          </p:cNvSpPr>
          <p:nvPr>
            <p:ph type="ftr" sz="quarter" idx="10"/>
          </p:nvPr>
        </p:nvSpPr>
        <p:spPr/>
        <p:txBody>
          <a:bodyPr/>
          <a:lstStyle/>
          <a:p>
            <a:r>
              <a:rPr lang="en-US" smtClean="0"/>
              <a:t>ASME C&amp;S Training Module B8a US TAG to ISO Standards Development</a:t>
            </a:r>
            <a:endParaRPr lang="en-US"/>
          </a:p>
        </p:txBody>
      </p:sp>
      <p:sp>
        <p:nvSpPr>
          <p:cNvPr id="17" name="Slide Number Placeholder 4"/>
          <p:cNvSpPr>
            <a:spLocks noGrp="1"/>
          </p:cNvSpPr>
          <p:nvPr>
            <p:ph type="sldNum" sz="quarter" idx="11"/>
          </p:nvPr>
        </p:nvSpPr>
        <p:spPr/>
        <p:txBody>
          <a:bodyPr/>
          <a:lstStyle/>
          <a:p>
            <a:fld id="{B09B2EFE-9965-4273-9DD7-7BB6E11B3F48}" type="slidenum">
              <a:rPr lang="en-US"/>
              <a:pPr/>
              <a:t>8</a:t>
            </a:fld>
            <a:endParaRPr lang="en-US"/>
          </a:p>
        </p:txBody>
      </p:sp>
      <p:sp>
        <p:nvSpPr>
          <p:cNvPr id="62466" name="Rectangle 2"/>
          <p:cNvSpPr>
            <a:spLocks noGrp="1" noChangeArrowheads="1"/>
          </p:cNvSpPr>
          <p:nvPr>
            <p:ph type="title"/>
          </p:nvPr>
        </p:nvSpPr>
        <p:spPr>
          <a:xfrm>
            <a:off x="533400" y="381000"/>
            <a:ext cx="8001000" cy="762000"/>
          </a:xfrm>
        </p:spPr>
        <p:txBody>
          <a:bodyPr/>
          <a:lstStyle/>
          <a:p>
            <a:r>
              <a:rPr lang="en-US"/>
              <a:t>ISO ORGANIZATION</a:t>
            </a:r>
          </a:p>
        </p:txBody>
      </p:sp>
      <p:sp>
        <p:nvSpPr>
          <p:cNvPr id="62468" name="Text Box 4"/>
          <p:cNvSpPr txBox="1">
            <a:spLocks noChangeArrowheads="1"/>
          </p:cNvSpPr>
          <p:nvPr/>
        </p:nvSpPr>
        <p:spPr bwMode="auto">
          <a:xfrm>
            <a:off x="1066800" y="4343400"/>
            <a:ext cx="2057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dirty="0">
                <a:solidFill>
                  <a:srgbClr val="FF9933"/>
                </a:solidFill>
                <a:latin typeface="Arial" panose="020B0604020202020204" pitchFamily="34" charset="0"/>
              </a:rPr>
              <a:t>ISO has more than </a:t>
            </a:r>
            <a:r>
              <a:rPr lang="en-US" sz="2000" b="1" dirty="0" smtClean="0">
                <a:solidFill>
                  <a:srgbClr val="FF9933"/>
                </a:solidFill>
                <a:latin typeface="Arial" panose="020B0604020202020204" pitchFamily="34" charset="0"/>
              </a:rPr>
              <a:t>250 Technical </a:t>
            </a:r>
            <a:r>
              <a:rPr lang="en-US" sz="2000" b="1" dirty="0">
                <a:solidFill>
                  <a:srgbClr val="FF9933"/>
                </a:solidFill>
                <a:latin typeface="Arial" panose="020B0604020202020204" pitchFamily="34" charset="0"/>
              </a:rPr>
              <a:t>Committees</a:t>
            </a:r>
          </a:p>
        </p:txBody>
      </p:sp>
      <p:sp>
        <p:nvSpPr>
          <p:cNvPr id="62470" name="Line 6"/>
          <p:cNvSpPr>
            <a:spLocks noChangeShapeType="1"/>
          </p:cNvSpPr>
          <p:nvPr/>
        </p:nvSpPr>
        <p:spPr bwMode="auto">
          <a:xfrm>
            <a:off x="2090738" y="2932113"/>
            <a:ext cx="0" cy="2921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1" name="Line 7"/>
          <p:cNvSpPr>
            <a:spLocks noChangeShapeType="1"/>
          </p:cNvSpPr>
          <p:nvPr/>
        </p:nvSpPr>
        <p:spPr bwMode="auto">
          <a:xfrm>
            <a:off x="2090738" y="2346325"/>
            <a:ext cx="0" cy="341313"/>
          </a:xfrm>
          <a:prstGeom prst="line">
            <a:avLst/>
          </a:prstGeom>
          <a:noFill/>
          <a:ln w="2857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2" name="Line 8"/>
          <p:cNvSpPr>
            <a:spLocks noChangeShapeType="1"/>
          </p:cNvSpPr>
          <p:nvPr/>
        </p:nvSpPr>
        <p:spPr bwMode="auto">
          <a:xfrm>
            <a:off x="2090738" y="1712913"/>
            <a:ext cx="0" cy="341312"/>
          </a:xfrm>
          <a:prstGeom prst="line">
            <a:avLst/>
          </a:prstGeom>
          <a:noFill/>
          <a:ln w="28575">
            <a:solidFill>
              <a:srgbClr val="FF9900"/>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3" name="Rectangle 9"/>
          <p:cNvSpPr>
            <a:spLocks noChangeArrowheads="1"/>
          </p:cNvSpPr>
          <p:nvPr/>
        </p:nvSpPr>
        <p:spPr bwMode="auto">
          <a:xfrm>
            <a:off x="533400" y="1371600"/>
            <a:ext cx="3125788" cy="438150"/>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Technical Management Board</a:t>
            </a:r>
          </a:p>
        </p:txBody>
      </p:sp>
      <p:sp>
        <p:nvSpPr>
          <p:cNvPr id="62474" name="Rectangle 10"/>
          <p:cNvSpPr>
            <a:spLocks noChangeArrowheads="1"/>
          </p:cNvSpPr>
          <p:nvPr/>
        </p:nvSpPr>
        <p:spPr bwMode="auto">
          <a:xfrm>
            <a:off x="950913" y="2054225"/>
            <a:ext cx="2271712" cy="439738"/>
          </a:xfrm>
          <a:prstGeom prst="rect">
            <a:avLst/>
          </a:prstGeom>
          <a:solidFill>
            <a:srgbClr val="FF3300"/>
          </a:solidFill>
          <a:ln w="9525" algn="ctr">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rgbClr val="FFFF00"/>
                </a:solidFill>
                <a:latin typeface="Arial" panose="020B0604020202020204" pitchFamily="34" charset="0"/>
              </a:rPr>
              <a:t>Technical Committee </a:t>
            </a:r>
          </a:p>
        </p:txBody>
      </p:sp>
      <p:sp>
        <p:nvSpPr>
          <p:cNvPr id="62475" name="Rectangle 11"/>
          <p:cNvSpPr>
            <a:spLocks noChangeArrowheads="1"/>
          </p:cNvSpPr>
          <p:nvPr/>
        </p:nvSpPr>
        <p:spPr bwMode="auto">
          <a:xfrm>
            <a:off x="1262063" y="2687638"/>
            <a:ext cx="1657350"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Subcommittee</a:t>
            </a:r>
          </a:p>
        </p:txBody>
      </p:sp>
      <p:sp>
        <p:nvSpPr>
          <p:cNvPr id="62476" name="Rectangle 12"/>
          <p:cNvSpPr>
            <a:spLocks noChangeArrowheads="1"/>
          </p:cNvSpPr>
          <p:nvPr/>
        </p:nvSpPr>
        <p:spPr bwMode="auto">
          <a:xfrm>
            <a:off x="534988" y="3419475"/>
            <a:ext cx="1455737"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Working Group</a:t>
            </a:r>
          </a:p>
        </p:txBody>
      </p:sp>
      <p:sp>
        <p:nvSpPr>
          <p:cNvPr id="62477" name="Rectangle 13"/>
          <p:cNvSpPr>
            <a:spLocks noChangeArrowheads="1"/>
          </p:cNvSpPr>
          <p:nvPr/>
        </p:nvSpPr>
        <p:spPr bwMode="auto">
          <a:xfrm>
            <a:off x="2190750" y="3419475"/>
            <a:ext cx="1457325" cy="390525"/>
          </a:xfrm>
          <a:prstGeom prst="rect">
            <a:avLst/>
          </a:prstGeom>
          <a:solidFill>
            <a:srgbClr val="B2B2B2"/>
          </a:solidFill>
          <a:ln w="9525" algn="ctr">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b="1">
                <a:solidFill>
                  <a:schemeClr val="bg2"/>
                </a:solidFill>
                <a:latin typeface="Arial" panose="020B0604020202020204" pitchFamily="34" charset="0"/>
              </a:rPr>
              <a:t>Ad Hoc Group</a:t>
            </a:r>
          </a:p>
        </p:txBody>
      </p:sp>
      <p:sp>
        <p:nvSpPr>
          <p:cNvPr id="62478" name="Line 14"/>
          <p:cNvSpPr>
            <a:spLocks noChangeShapeType="1"/>
          </p:cNvSpPr>
          <p:nvPr/>
        </p:nvSpPr>
        <p:spPr bwMode="auto">
          <a:xfrm>
            <a:off x="2889250" y="3224213"/>
            <a:ext cx="0" cy="195262"/>
          </a:xfrm>
          <a:prstGeom prst="line">
            <a:avLst/>
          </a:prstGeom>
          <a:noFill/>
          <a:ln w="2857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9" name="Line 15"/>
          <p:cNvSpPr>
            <a:spLocks noChangeShapeType="1"/>
          </p:cNvSpPr>
          <p:nvPr/>
        </p:nvSpPr>
        <p:spPr bwMode="auto">
          <a:xfrm>
            <a:off x="1274763" y="3224213"/>
            <a:ext cx="0" cy="195262"/>
          </a:xfrm>
          <a:prstGeom prst="line">
            <a:avLst/>
          </a:prstGeom>
          <a:noFill/>
          <a:ln w="28575">
            <a:solidFill>
              <a:schemeClr val="accent2"/>
            </a:solidFill>
            <a:round/>
            <a:headEnd/>
            <a:tailEnd type="triangl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80" name="Line 16"/>
          <p:cNvSpPr>
            <a:spLocks noChangeShapeType="1"/>
          </p:cNvSpPr>
          <p:nvPr/>
        </p:nvSpPr>
        <p:spPr bwMode="auto">
          <a:xfrm>
            <a:off x="1276350" y="3224213"/>
            <a:ext cx="1617663"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1811</TotalTime>
  <Words>5392</Words>
  <Application>Microsoft Office PowerPoint</Application>
  <PresentationFormat>On-screen Show (4:3)</PresentationFormat>
  <Paragraphs>622</Paragraphs>
  <Slides>38</Slides>
  <Notes>38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Arial</vt:lpstr>
      <vt:lpstr>Symbol</vt:lpstr>
      <vt:lpstr>Tahoma</vt:lpstr>
      <vt:lpstr>Times</vt:lpstr>
      <vt:lpstr>Trebuchet MS</vt:lpstr>
      <vt:lpstr>Wingdings</vt:lpstr>
      <vt:lpstr>S&amp;C Modules</vt:lpstr>
      <vt:lpstr>S&amp;C Theme</vt:lpstr>
      <vt:lpstr>Standards and Certification Training </vt:lpstr>
      <vt:lpstr>Module B Course Outline</vt:lpstr>
      <vt:lpstr>REVISIONS</vt:lpstr>
      <vt:lpstr>LEARNING OBJECTIVES</vt:lpstr>
      <vt:lpstr>AGENDA</vt:lpstr>
      <vt:lpstr>I. ISO ORGANIZATION   </vt:lpstr>
      <vt:lpstr>INTERNATIONAL ORGANIZATION FOR STANDARDIZATION (ISO)</vt:lpstr>
      <vt:lpstr>ISO ORGANIZATION</vt:lpstr>
      <vt:lpstr>ISO ORGANIZATION</vt:lpstr>
      <vt:lpstr>THE TC SECRETARIAT</vt:lpstr>
      <vt:lpstr>ISO ORGANIZATION</vt:lpstr>
      <vt:lpstr>ISO ORGANIZATION</vt:lpstr>
      <vt:lpstr>ISO PUBLICATIONS</vt:lpstr>
      <vt:lpstr>OTHER ISO PUBLICATIONS</vt:lpstr>
      <vt:lpstr>II. ISO STANDARDS  DEVELOPMENT PROCESS </vt:lpstr>
      <vt:lpstr>ISO STANDARDS DEVELOPMENT</vt:lpstr>
      <vt:lpstr>PRELIMINARY STAGE (PWI)</vt:lpstr>
      <vt:lpstr>PROPOSAL STAGE (NWIP) </vt:lpstr>
      <vt:lpstr>PREPARATORY STAGE (WD)</vt:lpstr>
      <vt:lpstr>COMMITTEE STAGE (CD)</vt:lpstr>
      <vt:lpstr>ENQUIRY STAGE (DIS)</vt:lpstr>
      <vt:lpstr>APPROVAL STAGE (FDIS)</vt:lpstr>
      <vt:lpstr>PUBLICATION STAGE (IS)</vt:lpstr>
      <vt:lpstr>PERIODIC REVIEW</vt:lpstr>
      <vt:lpstr>III. US TECHNICAL ADVISORY GROUP (TAGs) PARTICIPATION </vt:lpstr>
      <vt:lpstr>TECHNICAL ADVISORY GROUP (TAG)</vt:lpstr>
      <vt:lpstr>TECHNICAL ADVISORY GROUP (TAG)</vt:lpstr>
      <vt:lpstr>TECHNICAL ADVISORY GROUP (TAG)</vt:lpstr>
      <vt:lpstr>TAG ADMINISTRATION</vt:lpstr>
      <vt:lpstr>TAG PROCEDURES</vt:lpstr>
      <vt:lpstr>DETERMINING A U.S. POSITION</vt:lpstr>
      <vt:lpstr>GUIDELINES FOR DETERMINING A U.S. POSITION</vt:lpstr>
      <vt:lpstr>SUBMITTING A U.S. POSITION</vt:lpstr>
      <vt:lpstr>EFFECTIVE ISO PARTICIPATION</vt:lpstr>
      <vt:lpstr>NORMATIVE REFERENCES TO ASME DOCUMENTS</vt:lpstr>
      <vt:lpstr>MODULE SUMMARY</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Kathryn Hyam</cp:lastModifiedBy>
  <cp:revision>201</cp:revision>
  <cp:lastPrinted>2016-06-17T14:03:02Z</cp:lastPrinted>
  <dcterms:created xsi:type="dcterms:W3CDTF">2008-04-17T17:36:45Z</dcterms:created>
  <dcterms:modified xsi:type="dcterms:W3CDTF">2016-06-17T14:03:14Z</dcterms:modified>
</cp:coreProperties>
</file>