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ags/tag1.xml" ContentType="application/vnd.openxmlformats-officedocument.presentationml.tags+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1" r:id="rId4"/>
    <p:sldMasterId id="2147483671" r:id="rId5"/>
  </p:sldMasterIdLst>
  <p:notesMasterIdLst>
    <p:notesMasterId r:id="rId30"/>
  </p:notesMasterIdLst>
  <p:sldIdLst>
    <p:sldId id="313" r:id="rId6"/>
    <p:sldId id="314" r:id="rId7"/>
    <p:sldId id="315" r:id="rId8"/>
    <p:sldId id="260" r:id="rId9"/>
    <p:sldId id="261" r:id="rId10"/>
    <p:sldId id="262" r:id="rId11"/>
    <p:sldId id="263" r:id="rId12"/>
    <p:sldId id="264" r:id="rId13"/>
    <p:sldId id="265" r:id="rId14"/>
    <p:sldId id="329" r:id="rId15"/>
    <p:sldId id="266" r:id="rId16"/>
    <p:sldId id="316" r:id="rId17"/>
    <p:sldId id="317" r:id="rId18"/>
    <p:sldId id="324" r:id="rId19"/>
    <p:sldId id="322" r:id="rId20"/>
    <p:sldId id="312" r:id="rId21"/>
    <p:sldId id="274" r:id="rId22"/>
    <p:sldId id="330" r:id="rId23"/>
    <p:sldId id="268" r:id="rId24"/>
    <p:sldId id="275" r:id="rId25"/>
    <p:sldId id="323" r:id="rId26"/>
    <p:sldId id="328" r:id="rId27"/>
    <p:sldId id="309" r:id="rId28"/>
    <p:sldId id="310" r:id="rId29"/>
  </p:sldIdLst>
  <p:sldSz cx="9144000" cy="6858000" type="screen4x3"/>
  <p:notesSz cx="7077075" cy="9363075"/>
  <p:defaultTextStyle>
    <a:defPPr>
      <a:defRPr lang="en-US"/>
    </a:defPPr>
    <a:lvl1pPr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5pPr>
    <a:lvl6pPr marL="2286000" algn="l" defTabSz="914400" rtl="0" eaLnBrk="1" latinLnBrk="0" hangingPunct="1">
      <a:defRPr sz="2400" kern="1200">
        <a:solidFill>
          <a:schemeClr val="tx1"/>
        </a:solidFill>
        <a:latin typeface="Times" panose="02020603050405020304" pitchFamily="18" charset="0"/>
        <a:ea typeface="+mn-ea"/>
        <a:cs typeface="+mn-cs"/>
      </a:defRPr>
    </a:lvl6pPr>
    <a:lvl7pPr marL="2743200" algn="l" defTabSz="914400" rtl="0" eaLnBrk="1" latinLnBrk="0" hangingPunct="1">
      <a:defRPr sz="2400" kern="1200">
        <a:solidFill>
          <a:schemeClr val="tx1"/>
        </a:solidFill>
        <a:latin typeface="Times" panose="02020603050405020304" pitchFamily="18" charset="0"/>
        <a:ea typeface="+mn-ea"/>
        <a:cs typeface="+mn-cs"/>
      </a:defRPr>
    </a:lvl7pPr>
    <a:lvl8pPr marL="3200400" algn="l" defTabSz="914400" rtl="0" eaLnBrk="1" latinLnBrk="0" hangingPunct="1">
      <a:defRPr sz="2400" kern="1200">
        <a:solidFill>
          <a:schemeClr val="tx1"/>
        </a:solidFill>
        <a:latin typeface="Times" panose="02020603050405020304" pitchFamily="18" charset="0"/>
        <a:ea typeface="+mn-ea"/>
        <a:cs typeface="+mn-cs"/>
      </a:defRPr>
    </a:lvl8pPr>
    <a:lvl9pPr marL="3657600" algn="l" defTabSz="914400" rtl="0" eaLnBrk="1" latinLnBrk="0" hangingPunct="1">
      <a:defRPr sz="2400" kern="1200">
        <a:solidFill>
          <a:schemeClr val="tx1"/>
        </a:solidFill>
        <a:latin typeface="Times"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49" userDrawn="1">
          <p15:clr>
            <a:srgbClr val="A4A3A4"/>
          </p15:clr>
        </p15:guide>
        <p15:guide id="2" pos="2229"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D041105-055B-BB1E-788D-B7E1749FCF0F}" name="Allyson B. Byk" initials="AB" userId="S::byka@asme.org::16d983a4-f82a-44b8-93a8-f616529a6ca5" providerId="AD"/>
  <p188:author id="{58FF1068-CA56-B84A-D3BC-A4EE3BB72C53}" name="Adam Maslowski" initials="AM" userId="S::maslowskia@asme.org::4a6ee28e-24f1-4419-88ae-c961a3c94e38" providerId="AD"/>
  <p188:author id="{5305769B-0DA3-FFBD-96E2-FA7926EAB671}" name="Kathryn Hyam" initials="KH" userId="S::HyamK@asme.org::b2695ce2-807b-46e5-8a41-dffaa4fff68b"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B2B2B2"/>
    <a:srgbClr val="FFFF00"/>
    <a:srgbClr val="99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1" autoAdjust="0"/>
    <p:restoredTop sz="81830" autoAdjust="0"/>
  </p:normalViewPr>
  <p:slideViewPr>
    <p:cSldViewPr>
      <p:cViewPr varScale="1">
        <p:scale>
          <a:sx n="54" d="100"/>
          <a:sy n="54" d="100"/>
        </p:scale>
        <p:origin x="1934" y="53"/>
      </p:cViewPr>
      <p:guideLst>
        <p:guide orient="horz" pos="2160"/>
        <p:guide pos="2880"/>
      </p:guideLst>
    </p:cSldViewPr>
  </p:slideViewPr>
  <p:notesTextViewPr>
    <p:cViewPr>
      <p:scale>
        <a:sx n="125" d="100"/>
        <a:sy n="125" d="100"/>
      </p:scale>
      <p:origin x="0" y="0"/>
    </p:cViewPr>
  </p:notesTextViewPr>
  <p:sorterViewPr>
    <p:cViewPr>
      <p:scale>
        <a:sx n="66" d="100"/>
        <a:sy n="66" d="100"/>
      </p:scale>
      <p:origin x="0" y="1038"/>
    </p:cViewPr>
  </p:sorterViewPr>
  <p:notesViewPr>
    <p:cSldViewPr>
      <p:cViewPr varScale="1">
        <p:scale>
          <a:sx n="80" d="100"/>
          <a:sy n="80" d="100"/>
        </p:scale>
        <p:origin x="1974" y="48"/>
      </p:cViewPr>
      <p:guideLst>
        <p:guide orient="horz" pos="2949"/>
        <p:guide pos="222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microsoft.com/office/2018/10/relationships/authors" Target="author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notesMaster" Target="notesMasters/notesMaster1.xml"/><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dam Maslowski" userId="4a6ee28e-24f1-4419-88ae-c961a3c94e38" providerId="ADAL" clId="{653F60A2-CBCB-451F-939B-BCAA80E07551}"/>
    <pc:docChg chg="modSld">
      <pc:chgData name="Adam Maslowski" userId="4a6ee28e-24f1-4419-88ae-c961a3c94e38" providerId="ADAL" clId="{653F60A2-CBCB-451F-939B-BCAA80E07551}" dt="2023-06-12T14:49:14.436" v="16" actId="20577"/>
      <pc:docMkLst>
        <pc:docMk/>
      </pc:docMkLst>
      <pc:sldChg chg="modSp mod">
        <pc:chgData name="Adam Maslowski" userId="4a6ee28e-24f1-4419-88ae-c961a3c94e38" providerId="ADAL" clId="{653F60A2-CBCB-451F-939B-BCAA80E07551}" dt="2023-06-12T14:49:14.436" v="16" actId="20577"/>
        <pc:sldMkLst>
          <pc:docMk/>
          <pc:sldMk cId="3811519072" sldId="315"/>
        </pc:sldMkLst>
        <pc:spChg chg="mod">
          <ac:chgData name="Adam Maslowski" userId="4a6ee28e-24f1-4419-88ae-c961a3c94e38" providerId="ADAL" clId="{653F60A2-CBCB-451F-939B-BCAA80E07551}" dt="2023-06-12T14:48:55.115" v="15" actId="6549"/>
          <ac:spMkLst>
            <pc:docMk/>
            <pc:sldMk cId="3811519072" sldId="315"/>
            <ac:spMk id="3" creationId="{00000000-0000-0000-0000-000000000000}"/>
          </ac:spMkLst>
        </pc:spChg>
        <pc:spChg chg="mod">
          <ac:chgData name="Adam Maslowski" userId="4a6ee28e-24f1-4419-88ae-c961a3c94e38" providerId="ADAL" clId="{653F60A2-CBCB-451F-939B-BCAA80E07551}" dt="2023-06-12T14:49:14.436" v="16" actId="20577"/>
          <ac:spMkLst>
            <pc:docMk/>
            <pc:sldMk cId="3811519072" sldId="315"/>
            <ac:spMk id="15371" creationId="{00000000-0000-0000-0000-000000000000}"/>
          </ac:spMkLst>
        </pc:spChg>
      </pc:sldChg>
    </pc:docChg>
  </pc:docChgLst>
  <pc:docChgLst>
    <pc:chgData name="Allyson B. Byk" userId="S::byka@asme.org::16d983a4-f82a-44b8-93a8-f616529a6ca5" providerId="AD" clId="Web-{D3E3435C-AFB4-DC16-28E0-7D0FD39E46FA}"/>
    <pc:docChg chg="mod modSld">
      <pc:chgData name="Allyson B. Byk" userId="S::byka@asme.org::16d983a4-f82a-44b8-93a8-f616529a6ca5" providerId="AD" clId="Web-{D3E3435C-AFB4-DC16-28E0-7D0FD39E46FA}" dt="2024-05-01T05:06:42.781" v="5"/>
      <pc:docMkLst>
        <pc:docMk/>
      </pc:docMkLst>
      <pc:sldChg chg="modSp addCm modCm">
        <pc:chgData name="Allyson B. Byk" userId="S::byka@asme.org::16d983a4-f82a-44b8-93a8-f616529a6ca5" providerId="AD" clId="Web-{D3E3435C-AFB4-DC16-28E0-7D0FD39E46FA}" dt="2024-05-01T05:06:42.781" v="5"/>
        <pc:sldMkLst>
          <pc:docMk/>
          <pc:sldMk cId="0" sldId="266"/>
        </pc:sldMkLst>
        <pc:spChg chg="mod">
          <ac:chgData name="Allyson B. Byk" userId="S::byka@asme.org::16d983a4-f82a-44b8-93a8-f616529a6ca5" providerId="AD" clId="Web-{D3E3435C-AFB4-DC16-28E0-7D0FD39E46FA}" dt="2024-05-01T05:05:55.920" v="2" actId="20577"/>
          <ac:spMkLst>
            <pc:docMk/>
            <pc:sldMk cId="0" sldId="266"/>
            <ac:spMk id="31746" creationId="{00000000-0000-0000-0000-000000000000}"/>
          </ac:spMkLst>
        </pc:spChg>
        <pc:extLst>
          <p:ext xmlns:p="http://schemas.openxmlformats.org/presentationml/2006/main" uri="{D6D511B9-2390-475A-947B-AFAB55BFBCF1}">
            <pc226:cmChg xmlns:pc226="http://schemas.microsoft.com/office/powerpoint/2022/06/main/command" chg="add mod">
              <pc226:chgData name="Allyson B. Byk" userId="S::byka@asme.org::16d983a4-f82a-44b8-93a8-f616529a6ca5" providerId="AD" clId="Web-{D3E3435C-AFB4-DC16-28E0-7D0FD39E46FA}" dt="2024-05-01T05:06:42.781" v="5"/>
              <pc2:cmMkLst xmlns:pc2="http://schemas.microsoft.com/office/powerpoint/2019/9/main/command">
                <pc:docMk/>
                <pc:sldMk cId="0" sldId="266"/>
                <pc2:cmMk id="{450BD2A2-A9A2-4302-93A4-1A6449E00672}"/>
              </pc2:cmMkLst>
            </pc226:cmChg>
          </p:ext>
        </pc:extLst>
      </pc:sldChg>
    </pc:docChg>
  </pc:docChgLst>
  <pc:docChgLst>
    <pc:chgData name="Kathryn Hyam" userId="b2695ce2-807b-46e5-8a41-dffaa4fff68b" providerId="ADAL" clId="{B78CDC9D-FA0A-49BD-B625-B94D5F0B4883}"/>
    <pc:docChg chg="undo custSel modSld">
      <pc:chgData name="Kathryn Hyam" userId="b2695ce2-807b-46e5-8a41-dffaa4fff68b" providerId="ADAL" clId="{B78CDC9D-FA0A-49BD-B625-B94D5F0B4883}" dt="2023-06-06T21:11:31.942" v="3" actId="6549"/>
      <pc:docMkLst>
        <pc:docMk/>
      </pc:docMkLst>
      <pc:sldChg chg="modSp mod">
        <pc:chgData name="Kathryn Hyam" userId="b2695ce2-807b-46e5-8a41-dffaa4fff68b" providerId="ADAL" clId="{B78CDC9D-FA0A-49BD-B625-B94D5F0B4883}" dt="2023-06-06T21:09:11.302" v="2" actId="14100"/>
        <pc:sldMkLst>
          <pc:docMk/>
          <pc:sldMk cId="0" sldId="268"/>
        </pc:sldMkLst>
        <pc:spChg chg="mod">
          <ac:chgData name="Kathryn Hyam" userId="b2695ce2-807b-46e5-8a41-dffaa4fff68b" providerId="ADAL" clId="{B78CDC9D-FA0A-49BD-B625-B94D5F0B4883}" dt="2023-06-06T21:09:11.302" v="2" actId="14100"/>
          <ac:spMkLst>
            <pc:docMk/>
            <pc:sldMk cId="0" sldId="268"/>
            <ac:spMk id="35843" creationId="{00000000-0000-0000-0000-000000000000}"/>
          </ac:spMkLst>
        </pc:spChg>
      </pc:sldChg>
      <pc:sldChg chg="modSp mod">
        <pc:chgData name="Kathryn Hyam" userId="b2695ce2-807b-46e5-8a41-dffaa4fff68b" providerId="ADAL" clId="{B78CDC9D-FA0A-49BD-B625-B94D5F0B4883}" dt="2023-06-06T21:11:31.942" v="3" actId="6549"/>
        <pc:sldMkLst>
          <pc:docMk/>
          <pc:sldMk cId="0" sldId="275"/>
        </pc:sldMkLst>
        <pc:spChg chg="mod">
          <ac:chgData name="Kathryn Hyam" userId="b2695ce2-807b-46e5-8a41-dffaa4fff68b" providerId="ADAL" clId="{B78CDC9D-FA0A-49BD-B625-B94D5F0B4883}" dt="2023-06-06T21:11:31.942" v="3" actId="6549"/>
          <ac:spMkLst>
            <pc:docMk/>
            <pc:sldMk cId="0" sldId="275"/>
            <ac:spMk id="50179" creationId="{00000000-0000-0000-0000-000000000000}"/>
          </ac:spMkLst>
        </pc:spChg>
      </pc:sldChg>
    </pc:docChg>
  </pc:docChgLst>
  <pc:docChgLst>
    <pc:chgData name="Adam Maslowski" userId="S::maslowskia@asme.org::4a6ee28e-24f1-4419-88ae-c961a3c94e38" providerId="AD" clId="Web-{ADF0F85C-F59B-9517-90CE-98E9AB70F365}"/>
    <pc:docChg chg="mod modSld">
      <pc:chgData name="Adam Maslowski" userId="S::maslowskia@asme.org::4a6ee28e-24f1-4419-88ae-c961a3c94e38" providerId="AD" clId="Web-{ADF0F85C-F59B-9517-90CE-98E9AB70F365}" dt="2024-06-20T15:24:13.696" v="11"/>
      <pc:docMkLst>
        <pc:docMk/>
      </pc:docMkLst>
      <pc:sldChg chg="modCm modNotes">
        <pc:chgData name="Adam Maslowski" userId="S::maslowskia@asme.org::4a6ee28e-24f1-4419-88ae-c961a3c94e38" providerId="AD" clId="Web-{ADF0F85C-F59B-9517-90CE-98E9AB70F365}" dt="2024-06-20T15:24:13.696" v="11"/>
        <pc:sldMkLst>
          <pc:docMk/>
          <pc:sldMk cId="0" sldId="266"/>
        </pc:sldMkLst>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ADF0F85C-F59B-9517-90CE-98E9AB70F365}" dt="2024-06-20T15:24:10.274" v="10"/>
              <pc2:cmMkLst xmlns:pc2="http://schemas.microsoft.com/office/powerpoint/2019/9/main/command">
                <pc:docMk/>
                <pc:sldMk cId="0" sldId="266"/>
                <pc2:cmMk id="{450BD2A2-A9A2-4302-93A4-1A6449E00672}"/>
              </pc2:cmMkLst>
              <pc226:cmRplyChg chg="add">
                <pc226:chgData name="Adam Maslowski" userId="S::maslowskia@asme.org::4a6ee28e-24f1-4419-88ae-c961a3c94e38" providerId="AD" clId="Web-{ADF0F85C-F59B-9517-90CE-98E9AB70F365}" dt="2024-06-20T15:24:04.711" v="9"/>
                <pc2:cmRplyMkLst xmlns:pc2="http://schemas.microsoft.com/office/powerpoint/2019/9/main/command">
                  <pc:docMk/>
                  <pc:sldMk cId="0" sldId="266"/>
                  <pc2:cmMk id="{450BD2A2-A9A2-4302-93A4-1A6449E00672}"/>
                  <pc2:cmRplyMk id="{35353D06-B6AD-4FCA-937D-AB9203D3866F}"/>
                </pc2:cmRplyMkLst>
              </pc226:cmRplyChg>
            </pc226:cmChg>
          </p:ext>
        </pc:extLst>
      </pc:sldChg>
    </pc:docChg>
  </pc:docChgLst>
  <pc:docChgLst>
    <pc:chgData name="Adam Maslowski" userId="4a6ee28e-24f1-4419-88ae-c961a3c94e38" providerId="ADAL" clId="{C78CC8A2-763A-4CB0-BEA0-6D9AF9862B70}"/>
    <pc:docChg chg="undo custSel modSld modMainMaster">
      <pc:chgData name="Adam Maslowski" userId="4a6ee28e-24f1-4419-88ae-c961a3c94e38" providerId="ADAL" clId="{C78CC8A2-763A-4CB0-BEA0-6D9AF9862B70}" dt="2024-06-25T18:27:48.488" v="19" actId="20577"/>
      <pc:docMkLst>
        <pc:docMk/>
      </pc:docMkLst>
      <pc:sldChg chg="delCm modNotesTx">
        <pc:chgData name="Adam Maslowski" userId="4a6ee28e-24f1-4419-88ae-c961a3c94e38" providerId="ADAL" clId="{C78CC8A2-763A-4CB0-BEA0-6D9AF9862B70}" dt="2024-06-25T18:25:44.094" v="4"/>
        <pc:sldMkLst>
          <pc:docMk/>
          <pc:sldMk cId="0" sldId="266"/>
        </pc:sldMkLst>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C78CC8A2-763A-4CB0-BEA0-6D9AF9862B70}" dt="2024-06-25T18:25:44.094" v="4"/>
              <pc2:cmMkLst xmlns:pc2="http://schemas.microsoft.com/office/powerpoint/2019/9/main/command">
                <pc:docMk/>
                <pc:sldMk cId="0" sldId="266"/>
                <pc2:cmMk id="{450BD2A2-A9A2-4302-93A4-1A6449E00672}"/>
              </pc2:cmMkLst>
            </pc226:cmChg>
          </p:ext>
        </pc:extLst>
      </pc:sldChg>
      <pc:sldChg chg="modSp mod">
        <pc:chgData name="Adam Maslowski" userId="4a6ee28e-24f1-4419-88ae-c961a3c94e38" providerId="ADAL" clId="{C78CC8A2-763A-4CB0-BEA0-6D9AF9862B70}" dt="2024-06-25T18:27:48.488" v="19" actId="20577"/>
        <pc:sldMkLst>
          <pc:docMk/>
          <pc:sldMk cId="3811519072" sldId="315"/>
        </pc:sldMkLst>
        <pc:spChg chg="mod">
          <ac:chgData name="Adam Maslowski" userId="4a6ee28e-24f1-4419-88ae-c961a3c94e38" providerId="ADAL" clId="{C78CC8A2-763A-4CB0-BEA0-6D9AF9862B70}" dt="2024-06-25T18:27:26.705" v="9" actId="20577"/>
          <ac:spMkLst>
            <pc:docMk/>
            <pc:sldMk cId="3811519072" sldId="315"/>
            <ac:spMk id="3" creationId="{00000000-0000-0000-0000-000000000000}"/>
          </ac:spMkLst>
        </pc:spChg>
        <pc:spChg chg="mod">
          <ac:chgData name="Adam Maslowski" userId="4a6ee28e-24f1-4419-88ae-c961a3c94e38" providerId="ADAL" clId="{C78CC8A2-763A-4CB0-BEA0-6D9AF9862B70}" dt="2024-06-25T18:27:48.488" v="19" actId="20577"/>
          <ac:spMkLst>
            <pc:docMk/>
            <pc:sldMk cId="3811519072" sldId="315"/>
            <ac:spMk id="15371" creationId="{00000000-0000-0000-0000-000000000000}"/>
          </ac:spMkLst>
        </pc:spChg>
      </pc:sldChg>
      <pc:sldChg chg="modNotesTx">
        <pc:chgData name="Adam Maslowski" userId="4a6ee28e-24f1-4419-88ae-c961a3c94e38" providerId="ADAL" clId="{C78CC8A2-763A-4CB0-BEA0-6D9AF9862B70}" dt="2024-06-25T18:26:32.284" v="5" actId="20577"/>
        <pc:sldMkLst>
          <pc:docMk/>
          <pc:sldMk cId="1828774954" sldId="323"/>
        </pc:sldMkLst>
      </pc:sldChg>
      <pc:sldMasterChg chg="modSp mod">
        <pc:chgData name="Adam Maslowski" userId="4a6ee28e-24f1-4419-88ae-c961a3c94e38" providerId="ADAL" clId="{C78CC8A2-763A-4CB0-BEA0-6D9AF9862B70}" dt="2024-06-25T18:24:25.671" v="1" actId="6549"/>
        <pc:sldMasterMkLst>
          <pc:docMk/>
          <pc:sldMasterMk cId="67628007" sldId="2147483661"/>
        </pc:sldMasterMkLst>
        <pc:spChg chg="mod">
          <ac:chgData name="Adam Maslowski" userId="4a6ee28e-24f1-4419-88ae-c961a3c94e38" providerId="ADAL" clId="{C78CC8A2-763A-4CB0-BEA0-6D9AF9862B70}" dt="2024-06-25T18:24:25.671" v="1" actId="6549"/>
          <ac:spMkLst>
            <pc:docMk/>
            <pc:sldMasterMk cId="67628007" sldId="2147483661"/>
            <ac:spMk id="9" creationId="{00000000-0000-0000-0000-000000000000}"/>
          </ac:spMkLst>
        </pc:spChg>
      </pc:sldMasterChg>
    </pc:docChg>
  </pc:docChgLst>
  <pc:docChgLst>
    <pc:chgData name="Adam Maslowski" userId="4a6ee28e-24f1-4419-88ae-c961a3c94e38" providerId="ADAL" clId="{A873BEE2-BC9A-4F47-A02B-78A053EAE95C}"/>
    <pc:docChg chg="modSld">
      <pc:chgData name="Adam Maslowski" userId="4a6ee28e-24f1-4419-88ae-c961a3c94e38" providerId="ADAL" clId="{A873BEE2-BC9A-4F47-A02B-78A053EAE95C}" dt="2024-09-16T13:17:45.487" v="5" actId="20577"/>
      <pc:docMkLst>
        <pc:docMk/>
      </pc:docMkLst>
      <pc:sldChg chg="modSp mod">
        <pc:chgData name="Adam Maslowski" userId="4a6ee28e-24f1-4419-88ae-c961a3c94e38" providerId="ADAL" clId="{A873BEE2-BC9A-4F47-A02B-78A053EAE95C}" dt="2024-09-16T13:17:45.487" v="5" actId="20577"/>
        <pc:sldMkLst>
          <pc:docMk/>
          <pc:sldMk cId="3811519072" sldId="315"/>
        </pc:sldMkLst>
        <pc:spChg chg="mod">
          <ac:chgData name="Adam Maslowski" userId="4a6ee28e-24f1-4419-88ae-c961a3c94e38" providerId="ADAL" clId="{A873BEE2-BC9A-4F47-A02B-78A053EAE95C}" dt="2024-09-16T13:17:45.487" v="5" actId="20577"/>
          <ac:spMkLst>
            <pc:docMk/>
            <pc:sldMk cId="3811519072" sldId="315"/>
            <ac:spMk id="15371" creationId="{00000000-0000-0000-0000-000000000000}"/>
          </ac:spMkLst>
        </pc:spChg>
      </pc:sldChg>
    </pc:docChg>
  </pc:docChgLst>
  <pc:docChgLst>
    <pc:chgData name="Adam Maslowski" userId="4a6ee28e-24f1-4419-88ae-c961a3c94e38" providerId="ADAL" clId="{A8D39D83-139F-44DF-B4A5-5358EFEA9D5C}"/>
    <pc:docChg chg="modSld">
      <pc:chgData name="Adam Maslowski" userId="4a6ee28e-24f1-4419-88ae-c961a3c94e38" providerId="ADAL" clId="{A8D39D83-139F-44DF-B4A5-5358EFEA9D5C}" dt="2024-01-12T16:41:51.268" v="21" actId="115"/>
      <pc:docMkLst>
        <pc:docMk/>
      </pc:docMkLst>
      <pc:sldChg chg="modNotesTx">
        <pc:chgData name="Adam Maslowski" userId="4a6ee28e-24f1-4419-88ae-c961a3c94e38" providerId="ADAL" clId="{A8D39D83-139F-44DF-B4A5-5358EFEA9D5C}" dt="2024-01-12T16:40:56.493" v="10" actId="115"/>
        <pc:sldMkLst>
          <pc:docMk/>
          <pc:sldMk cId="0" sldId="266"/>
        </pc:sldMkLst>
      </pc:sldChg>
      <pc:sldChg chg="modNotesTx">
        <pc:chgData name="Adam Maslowski" userId="4a6ee28e-24f1-4419-88ae-c961a3c94e38" providerId="ADAL" clId="{A8D39D83-139F-44DF-B4A5-5358EFEA9D5C}" dt="2024-01-12T16:41:51.268" v="21" actId="115"/>
        <pc:sldMkLst>
          <pc:docMk/>
          <pc:sldMk cId="4076275715" sldId="328"/>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2" name="Rectangle 4"/>
          <p:cNvSpPr>
            <a:spLocks noGrp="1" noRot="1" noChangeAspect="1" noChangeArrowheads="1" noTextEdit="1"/>
          </p:cNvSpPr>
          <p:nvPr>
            <p:ph type="sldImg" idx="2"/>
          </p:nvPr>
        </p:nvSpPr>
        <p:spPr bwMode="auto">
          <a:xfrm>
            <a:off x="1196975" y="233363"/>
            <a:ext cx="4683125" cy="35115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293" name="Rectangle 5"/>
          <p:cNvSpPr>
            <a:spLocks noGrp="1" noChangeArrowheads="1"/>
          </p:cNvSpPr>
          <p:nvPr>
            <p:ph type="body" sz="quarter" idx="3"/>
          </p:nvPr>
        </p:nvSpPr>
        <p:spPr bwMode="auto">
          <a:xfrm>
            <a:off x="707708" y="3979307"/>
            <a:ext cx="5661660" cy="507166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36" tIns="46968" rIns="93936" bIns="4696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12294" name="Rectangle 6"/>
          <p:cNvSpPr>
            <a:spLocks noGrp="1" noChangeArrowheads="1"/>
          </p:cNvSpPr>
          <p:nvPr>
            <p:ph type="ftr" sz="quarter" idx="4"/>
          </p:nvPr>
        </p:nvSpPr>
        <p:spPr bwMode="auto">
          <a:xfrm>
            <a:off x="0" y="8893296"/>
            <a:ext cx="3066733" cy="468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36" tIns="46968" rIns="93936" bIns="46968" numCol="1" anchor="b" anchorCtr="0" compatLnSpc="1">
            <a:prstTxWarp prst="textNoShape">
              <a:avLst/>
            </a:prstTxWarp>
          </a:bodyPr>
          <a:lstStyle>
            <a:lvl1pPr eaLnBrk="1" hangingPunct="1">
              <a:defRPr sz="1200">
                <a:latin typeface="Arial" panose="020B0604020202020204" pitchFamily="34" charset="0"/>
              </a:defRPr>
            </a:lvl1pPr>
          </a:lstStyle>
          <a:p>
            <a:endParaRPr lang="en-US"/>
          </a:p>
        </p:txBody>
      </p:sp>
      <p:sp>
        <p:nvSpPr>
          <p:cNvPr id="12295" name="Rectangle 7"/>
          <p:cNvSpPr>
            <a:spLocks noGrp="1" noChangeArrowheads="1"/>
          </p:cNvSpPr>
          <p:nvPr>
            <p:ph type="sldNum" sz="quarter" idx="5"/>
          </p:nvPr>
        </p:nvSpPr>
        <p:spPr bwMode="auto">
          <a:xfrm>
            <a:off x="4008705" y="8893296"/>
            <a:ext cx="3066733" cy="468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36" tIns="46968" rIns="93936" bIns="46968" numCol="1" anchor="b" anchorCtr="0" compatLnSpc="1">
            <a:prstTxWarp prst="textNoShape">
              <a:avLst/>
            </a:prstTxWarp>
          </a:bodyPr>
          <a:lstStyle>
            <a:lvl1pPr algn="r" eaLnBrk="1" hangingPunct="1">
              <a:defRPr sz="1200">
                <a:latin typeface="Arial" panose="020B0604020202020204" pitchFamily="34" charset="0"/>
              </a:defRPr>
            </a:lvl1pPr>
          </a:lstStyle>
          <a:p>
            <a:fld id="{9DBBDA2A-DCB7-4F94-A01A-8DF7D9FFA623}" type="slidenum">
              <a:rPr lang="en-US"/>
              <a:pPr/>
              <a:t>‹#›</a:t>
            </a:fld>
            <a:endParaRPr lang="en-US"/>
          </a:p>
        </p:txBody>
      </p:sp>
    </p:spTree>
    <p:extLst>
      <p:ext uri="{BB962C8B-B14F-4D97-AF65-F5344CB8AC3E}">
        <p14:creationId xmlns:p14="http://schemas.microsoft.com/office/powerpoint/2010/main" val="82521609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100" kern="1200">
        <a:solidFill>
          <a:schemeClr val="tx1"/>
        </a:solidFill>
        <a:latin typeface="Arial" panose="020B0604020202020204" pitchFamily="34" charset="0"/>
        <a:ea typeface="+mn-ea"/>
        <a:cs typeface="+mn-cs"/>
      </a:defRPr>
    </a:lvl1pPr>
    <a:lvl2pPr marL="228600" indent="-114300" algn="l" rtl="0" fontAlgn="base">
      <a:spcBef>
        <a:spcPct val="30000"/>
      </a:spcBef>
      <a:spcAft>
        <a:spcPct val="0"/>
      </a:spcAft>
      <a:buChar char="•"/>
      <a:defRPr sz="1100" kern="1200">
        <a:solidFill>
          <a:schemeClr val="tx1"/>
        </a:solidFill>
        <a:latin typeface="Arial" panose="020B0604020202020204" pitchFamily="34" charset="0"/>
        <a:ea typeface="+mn-ea"/>
        <a:cs typeface="+mn-cs"/>
      </a:defRPr>
    </a:lvl2pPr>
    <a:lvl3pPr marL="457200" indent="-114300" algn="l" rtl="0" fontAlgn="base">
      <a:spcBef>
        <a:spcPct val="30000"/>
      </a:spcBef>
      <a:spcAft>
        <a:spcPct val="0"/>
      </a:spcAft>
      <a:buFont typeface="Arial" panose="020B0604020202020204" pitchFamily="34" charset="0"/>
      <a:buChar char="–"/>
      <a:defRPr sz="1100" kern="1200">
        <a:solidFill>
          <a:schemeClr val="tx1"/>
        </a:solidFill>
        <a:latin typeface="Arial" panose="020B0604020202020204" pitchFamily="34" charset="0"/>
        <a:ea typeface="+mn-ea"/>
        <a:cs typeface="+mn-cs"/>
      </a:defRPr>
    </a:lvl3pPr>
    <a:lvl4pPr marL="685800" indent="-114300" algn="l" rtl="0" fontAlgn="base">
      <a:spcBef>
        <a:spcPct val="30000"/>
      </a:spcBef>
      <a:spcAft>
        <a:spcPct val="0"/>
      </a:spcAft>
      <a:buFont typeface="Arial" panose="020B0604020202020204" pitchFamily="34" charset="0"/>
      <a:buChar char="-"/>
      <a:defRPr sz="11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1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cstools.asme.org/csconnect/CommitteePages.cfm?Committee=C64000000"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dirty="0"/>
          </a:p>
        </p:txBody>
      </p:sp>
      <p:sp>
        <p:nvSpPr>
          <p:cNvPr id="4" name="Slide Number Placeholder 3"/>
          <p:cNvSpPr>
            <a:spLocks noGrp="1"/>
          </p:cNvSpPr>
          <p:nvPr>
            <p:ph type="sldNum" sz="quarter" idx="10"/>
          </p:nvPr>
        </p:nvSpPr>
        <p:spPr>
          <a:xfrm>
            <a:off x="4008705" y="8893296"/>
            <a:ext cx="3066733" cy="468154"/>
          </a:xfrm>
          <a:prstGeom prst="rect">
            <a:avLst/>
          </a:prstGeom>
        </p:spPr>
        <p:txBody>
          <a:bodyPr/>
          <a:lstStyle/>
          <a:p>
            <a:pPr>
              <a:defRPr/>
            </a:pPr>
            <a:fld id="{83E48DBB-187F-4625-94D2-320195BC1BCC}" type="slidenum">
              <a:rPr lang="en-US" smtClean="0">
                <a:solidFill>
                  <a:prstClr val="black"/>
                </a:solidFill>
              </a:rPr>
              <a:pPr>
                <a:defRPr/>
              </a:pPr>
              <a:t>0</a:t>
            </a:fld>
            <a:endParaRPr lang="en-US" dirty="0">
              <a:solidFill>
                <a:prstClr val="black"/>
              </a:solidFill>
            </a:endParaRPr>
          </a:p>
        </p:txBody>
      </p:sp>
    </p:spTree>
    <p:extLst>
      <p:ext uri="{BB962C8B-B14F-4D97-AF65-F5344CB8AC3E}">
        <p14:creationId xmlns:p14="http://schemas.microsoft.com/office/powerpoint/2010/main" val="14540223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C20B7FDE-EBC0-4B59-BF2A-30079EBDA7B6}" type="slidenum">
              <a:rPr lang="en-US"/>
              <a:pPr/>
              <a:t>9</a:t>
            </a:fld>
            <a:endParaRPr lang="en-US"/>
          </a:p>
        </p:txBody>
      </p:sp>
      <p:sp>
        <p:nvSpPr>
          <p:cNvPr id="24578" name="Rectangle 2"/>
          <p:cNvSpPr>
            <a:spLocks noGrp="1" noRot="1" noChangeAspect="1" noChangeArrowheads="1" noTextEdit="1"/>
          </p:cNvSpPr>
          <p:nvPr>
            <p:ph type="sldImg"/>
          </p:nvPr>
        </p:nvSpPr>
        <p:spPr>
          <a:xfrm>
            <a:off x="1371600" y="466725"/>
            <a:ext cx="4479925" cy="3359150"/>
          </a:xfrm>
          <a:ln/>
        </p:spPr>
      </p:sp>
      <p:sp>
        <p:nvSpPr>
          <p:cNvPr id="24579" name="Rectangle 3"/>
          <p:cNvSpPr>
            <a:spLocks noGrp="1" noChangeArrowheads="1"/>
          </p:cNvSpPr>
          <p:nvPr>
            <p:ph type="body" idx="1"/>
          </p:nvPr>
        </p:nvSpPr>
        <p:spPr>
          <a:xfrm>
            <a:off x="473444" y="4164618"/>
            <a:ext cx="6131826" cy="4866848"/>
          </a:xfrm>
          <a:ln/>
        </p:spPr>
        <p:txBody>
          <a:bodyPr/>
          <a:lstStyle/>
          <a:p>
            <a:r>
              <a:rPr lang="en-US" b="0" dirty="0"/>
              <a:t>The </a:t>
            </a:r>
            <a:r>
              <a:rPr lang="en-US" b="0" baseline="0" dirty="0"/>
              <a:t>membership of most standards committees includes international members, there are also other categories of membership available to international members to encourage participation in the committee that will be discussed further in this part of the module.</a:t>
            </a:r>
            <a:endParaRPr lang="en-US" b="0" dirty="0"/>
          </a:p>
          <a:p>
            <a:endParaRPr lang="en-US" b="0" dirty="0"/>
          </a:p>
        </p:txBody>
      </p:sp>
    </p:spTree>
    <p:extLst>
      <p:ext uri="{BB962C8B-B14F-4D97-AF65-F5344CB8AC3E}">
        <p14:creationId xmlns:p14="http://schemas.microsoft.com/office/powerpoint/2010/main" val="5555797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3D9A6447-3F24-462B-BCB9-E677A34CD12A}" type="slidenum">
              <a:rPr lang="en-US"/>
              <a:pPr/>
              <a:t>10</a:t>
            </a:fld>
            <a:endParaRPr lang="en-US"/>
          </a:p>
        </p:txBody>
      </p:sp>
      <p:sp>
        <p:nvSpPr>
          <p:cNvPr id="32770" name="Rectangle 2"/>
          <p:cNvSpPr>
            <a:spLocks noGrp="1" noRot="1" noChangeAspect="1" noChangeArrowheads="1" noTextEdit="1"/>
          </p:cNvSpPr>
          <p:nvPr>
            <p:ph type="sldImg"/>
          </p:nvPr>
        </p:nvSpPr>
        <p:spPr>
          <a:xfrm>
            <a:off x="1371600" y="466725"/>
            <a:ext cx="4479925" cy="3359150"/>
          </a:xfrm>
          <a:ln/>
        </p:spPr>
      </p:sp>
      <p:sp>
        <p:nvSpPr>
          <p:cNvPr id="32771" name="Rectangle 3"/>
          <p:cNvSpPr>
            <a:spLocks noGrp="1" noChangeArrowheads="1"/>
          </p:cNvSpPr>
          <p:nvPr>
            <p:ph type="body" idx="1"/>
          </p:nvPr>
        </p:nvSpPr>
        <p:spPr>
          <a:xfrm>
            <a:off x="473444" y="4164618"/>
            <a:ext cx="6131826" cy="4866848"/>
          </a:xfrm>
          <a:ln/>
        </p:spPr>
        <p:txBody>
          <a:bodyPr/>
          <a:lstStyle/>
          <a:p>
            <a:pPr marL="234841" lvl="1" indent="-117420" defTabSz="939363">
              <a:defRPr/>
            </a:pPr>
            <a:r>
              <a:rPr lang="en-US" dirty="0"/>
              <a:t>International acceptance and use of ASME standards can be enhanced if those standards truly consider the viewpoints of interested parties outside of the U.S. and Canada. </a:t>
            </a:r>
          </a:p>
          <a:p>
            <a:pPr lvl="1"/>
            <a:r>
              <a:rPr lang="en-US" dirty="0"/>
              <a:t>International participation on ASME committees is encouraged</a:t>
            </a:r>
            <a:r>
              <a:rPr lang="en-US" baseline="0" dirty="0"/>
              <a:t> and</a:t>
            </a:r>
            <a:r>
              <a:rPr lang="en-US" dirty="0"/>
              <a:t> membership is open to qualified individuals from </a:t>
            </a:r>
            <a:r>
              <a:rPr lang="en-US" u="none" strike="noStrike" dirty="0"/>
              <a:t>other </a:t>
            </a:r>
            <a:r>
              <a:rPr lang="en-US" dirty="0"/>
              <a:t>countries.</a:t>
            </a:r>
          </a:p>
          <a:p>
            <a:pPr marL="234841" lvl="1" indent="-117420" defTabSz="939363">
              <a:defRPr/>
            </a:pPr>
            <a:r>
              <a:rPr lang="en-US" dirty="0"/>
              <a:t>Recognizing the existing barriers to international participation (e.g. attending meetings in U.S., and communicating in English language), ASME has created a few further options to encourage international membership on committees. Different committees may allow one or more options:</a:t>
            </a:r>
          </a:p>
          <a:p>
            <a:pPr marL="469682" lvl="2" indent="-117420" defTabSz="939363">
              <a:buFontTx/>
              <a:buChar char="•"/>
              <a:defRPr/>
            </a:pPr>
            <a:r>
              <a:rPr lang="en-US" dirty="0"/>
              <a:t>delegate memberships, </a:t>
            </a:r>
          </a:p>
          <a:p>
            <a:pPr marL="469682" marR="0" lvl="2" indent="-117420" algn="l" defTabSz="939363" rtl="0" eaLnBrk="1" fontAlgn="base" latinLnBrk="0" hangingPunct="1">
              <a:lnSpc>
                <a:spcPct val="100000"/>
              </a:lnSpc>
              <a:spcBef>
                <a:spcPct val="30000"/>
              </a:spcBef>
              <a:spcAft>
                <a:spcPct val="0"/>
              </a:spcAft>
              <a:buClrTx/>
              <a:buSzTx/>
              <a:buFontTx/>
              <a:buChar char="•"/>
              <a:tabLst/>
              <a:defRPr/>
            </a:pPr>
            <a:r>
              <a:rPr lang="en-US" dirty="0"/>
              <a:t>international working groups (IWGs), and  </a:t>
            </a:r>
          </a:p>
          <a:p>
            <a:pPr marL="469682" lvl="2" indent="-117420" defTabSz="939363">
              <a:buFontTx/>
              <a:buChar char="•"/>
              <a:defRPr/>
            </a:pPr>
            <a:r>
              <a:rPr lang="en-US" dirty="0"/>
              <a:t>interest review groups (IRGs).</a:t>
            </a:r>
          </a:p>
          <a:p>
            <a:pPr marL="123190" lvl="1" indent="0" defTabSz="939363">
              <a:buNone/>
              <a:defRPr/>
            </a:pPr>
            <a:r>
              <a:rPr lang="en-US" dirty="0">
                <a:latin typeface="Arial"/>
                <a:cs typeface="Arial"/>
              </a:rPr>
              <a:t>The</a:t>
            </a:r>
            <a:r>
              <a:rPr lang="en-US" baseline="0" dirty="0">
                <a:latin typeface="Arial"/>
                <a:cs typeface="Arial"/>
              </a:rPr>
              <a:t> differences between these categories of membership will be discussed in the next few slides. It should be noted that these options are selected by the committees and if selected, the requirements for these members should be added to the standards committee </a:t>
            </a:r>
            <a:r>
              <a:rPr lang="en-US" u="none" strike="noStrike" baseline="0" dirty="0">
                <a:latin typeface="Arial"/>
                <a:cs typeface="Arial"/>
              </a:rPr>
              <a:t>Annex Z</a:t>
            </a:r>
            <a:r>
              <a:rPr lang="en-US" u="none" dirty="0">
                <a:latin typeface="Arial"/>
                <a:cs typeface="Arial"/>
              </a:rPr>
              <a:t> Operating Guide</a:t>
            </a:r>
            <a:r>
              <a:rPr lang="en-US" baseline="0" dirty="0">
                <a:latin typeface="Arial"/>
                <a:cs typeface="Arial"/>
              </a:rPr>
              <a:t>.</a:t>
            </a:r>
            <a:endParaRPr lang="en-US" dirty="0">
              <a:latin typeface="Arial"/>
              <a:cs typeface="Arial"/>
            </a:endParaRPr>
          </a:p>
        </p:txBody>
      </p:sp>
    </p:spTree>
    <p:extLst>
      <p:ext uri="{BB962C8B-B14F-4D97-AF65-F5344CB8AC3E}">
        <p14:creationId xmlns:p14="http://schemas.microsoft.com/office/powerpoint/2010/main" val="11391408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a:t>A delegate represents an organization located outside of the U.S. and Canada, which is recognized within its country.</a:t>
            </a:r>
          </a:p>
          <a:p>
            <a:pPr lvl="2"/>
            <a:r>
              <a:rPr lang="en-US" dirty="0"/>
              <a:t>The organization represented can be a group of individuals from a jurisdiction, a professional society, a trade organization, a users group, and other group with a meaningful interest in the work of the committee.</a:t>
            </a:r>
          </a:p>
          <a:p>
            <a:pPr lvl="2"/>
            <a:r>
              <a:rPr lang="en-US" dirty="0"/>
              <a:t>The group being represented will review and comment on committee’s proposals, or submit new proposals for committee consideration.  Group can meet in their own country and communicate in their own language.</a:t>
            </a:r>
          </a:p>
          <a:p>
            <a:pPr lvl="2"/>
            <a:r>
              <a:rPr lang="en-US" dirty="0"/>
              <a:t>Delegate serves as link between group and committee, therefore, should have proficiency in English.</a:t>
            </a:r>
          </a:p>
          <a:p>
            <a:pPr lvl="2"/>
            <a:r>
              <a:rPr lang="en-US" dirty="0"/>
              <a:t>Delegate on a standards committee is afforded first consideration voting rights on standards actions of that committee.</a:t>
            </a:r>
          </a:p>
        </p:txBody>
      </p:sp>
      <p:sp>
        <p:nvSpPr>
          <p:cNvPr id="4" name="Slide Number Placeholder 3"/>
          <p:cNvSpPr>
            <a:spLocks noGrp="1"/>
          </p:cNvSpPr>
          <p:nvPr>
            <p:ph type="sldNum" sz="quarter" idx="10"/>
          </p:nvPr>
        </p:nvSpPr>
        <p:spPr/>
        <p:txBody>
          <a:bodyPr/>
          <a:lstStyle/>
          <a:p>
            <a:fld id="{9DBBDA2A-DCB7-4F94-A01A-8DF7D9FFA623}" type="slidenum">
              <a:rPr lang="en-US" smtClean="0"/>
              <a:pPr/>
              <a:t>11</a:t>
            </a:fld>
            <a:endParaRPr lang="en-US"/>
          </a:p>
        </p:txBody>
      </p:sp>
    </p:spTree>
    <p:extLst>
      <p:ext uri="{BB962C8B-B14F-4D97-AF65-F5344CB8AC3E}">
        <p14:creationId xmlns:p14="http://schemas.microsoft.com/office/powerpoint/2010/main" val="7609069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6131" indent="-176131" defTabSz="939363">
              <a:buFont typeface="Arial" panose="020B0604020202020204" pitchFamily="34" charset="0"/>
              <a:buChar char="•"/>
              <a:defRPr/>
            </a:pPr>
            <a:r>
              <a:rPr lang="en-US" dirty="0"/>
              <a:t>International Working Groups (IWGs) can be formed to accommodate participation by </a:t>
            </a:r>
            <a:r>
              <a:rPr lang="en-US" strike="sngStrike" dirty="0"/>
              <a:t>members</a:t>
            </a:r>
            <a:r>
              <a:rPr lang="en-US" u="sng" strike="noStrike" dirty="0"/>
              <a:t> volunteers </a:t>
            </a:r>
            <a:r>
              <a:rPr lang="en-US" dirty="0"/>
              <a:t>in a common geographic location who would otherwise be unable to meet the attendance expectations of ASME standards committees that meet principally in the United States and Canada.</a:t>
            </a:r>
          </a:p>
          <a:p>
            <a:pPr marL="176131" indent="-176131" defTabSz="939363">
              <a:buFont typeface="Arial" panose="020B0604020202020204" pitchFamily="34" charset="0"/>
              <a:buChar char="•"/>
              <a:defRPr/>
            </a:pPr>
            <a:r>
              <a:rPr lang="en-US" dirty="0"/>
              <a:t>IWGs operate as subordinate groups in that they should be expected to both develop and review proposed standards actions for subsequent consideration by their respective standards committees. </a:t>
            </a:r>
          </a:p>
          <a:p>
            <a:pPr marL="410971" lvl="1" indent="-176131" defTabSz="939363">
              <a:buFont typeface="Arial" panose="020B0604020202020204" pitchFamily="34" charset="0"/>
              <a:buChar char="−"/>
              <a:defRPr/>
            </a:pPr>
            <a:r>
              <a:rPr lang="en-US" dirty="0"/>
              <a:t>But, unlike other subordinate</a:t>
            </a:r>
            <a:r>
              <a:rPr lang="en-US" baseline="0" dirty="0"/>
              <a:t> groups, </a:t>
            </a:r>
            <a:r>
              <a:rPr lang="en-US" dirty="0"/>
              <a:t>IWGs are populated by virtue of a common geographic location </a:t>
            </a:r>
          </a:p>
          <a:p>
            <a:pPr marL="410971" lvl="1" indent="-176131" defTabSz="939363">
              <a:buFont typeface="Arial" panose="020B0604020202020204" pitchFamily="34" charset="0"/>
              <a:buChar char="−"/>
              <a:defRPr/>
            </a:pPr>
            <a:r>
              <a:rPr lang="en-US" dirty="0"/>
              <a:t>IWGs typically conduct all of their meetings outside of the U.S. and Canada,</a:t>
            </a:r>
            <a:r>
              <a:rPr lang="en-US" baseline="0" dirty="0"/>
              <a:t> and </a:t>
            </a:r>
          </a:p>
          <a:p>
            <a:pPr marL="410971" lvl="1" indent="-176131" defTabSz="939363">
              <a:buFont typeface="Arial" panose="020B0604020202020204" pitchFamily="34" charset="0"/>
              <a:buChar char="−"/>
              <a:defRPr/>
            </a:pPr>
            <a:r>
              <a:rPr lang="en-US" dirty="0"/>
              <a:t>IWGs may choose to conduct their meetings in a language other than English.</a:t>
            </a:r>
          </a:p>
          <a:p>
            <a:endParaRPr lang="en-US" dirty="0"/>
          </a:p>
        </p:txBody>
      </p:sp>
      <p:sp>
        <p:nvSpPr>
          <p:cNvPr id="4" name="Slide Number Placeholder 3"/>
          <p:cNvSpPr>
            <a:spLocks noGrp="1"/>
          </p:cNvSpPr>
          <p:nvPr>
            <p:ph type="sldNum" sz="quarter" idx="10"/>
          </p:nvPr>
        </p:nvSpPr>
        <p:spPr/>
        <p:txBody>
          <a:bodyPr/>
          <a:lstStyle/>
          <a:p>
            <a:fld id="{9DBBDA2A-DCB7-4F94-A01A-8DF7D9FFA623}" type="slidenum">
              <a:rPr lang="en-US" smtClean="0"/>
              <a:pPr/>
              <a:t>12</a:t>
            </a:fld>
            <a:endParaRPr lang="en-US"/>
          </a:p>
        </p:txBody>
      </p:sp>
    </p:spTree>
    <p:extLst>
      <p:ext uri="{BB962C8B-B14F-4D97-AF65-F5344CB8AC3E}">
        <p14:creationId xmlns:p14="http://schemas.microsoft.com/office/powerpoint/2010/main" val="32279608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IWGs provide a benefit to standards committees, global stakeholders, ASME Standards </a:t>
            </a:r>
            <a:r>
              <a:rPr lang="en-US" u="none" strike="noStrike" dirty="0"/>
              <a:t>&amp; Engineering Services </a:t>
            </a:r>
            <a:r>
              <a:rPr lang="en-US" dirty="0"/>
              <a:t>and to the members themselves.</a:t>
            </a:r>
          </a:p>
          <a:p>
            <a:pPr lvl="1"/>
            <a:r>
              <a:rPr lang="en-US" dirty="0"/>
              <a:t>IWGs provide additional subordinate technical resources to standards committees by helping to identify, understand and address stakeholder issues in countries or regions outside of the U.S. </a:t>
            </a:r>
            <a:r>
              <a:rPr lang="en-US" u="none" dirty="0"/>
              <a:t>and Canada</a:t>
            </a:r>
            <a:r>
              <a:rPr lang="en-US" dirty="0"/>
              <a:t>.</a:t>
            </a:r>
          </a:p>
          <a:p>
            <a:pPr lvl="1"/>
            <a:r>
              <a:rPr lang="en-US" dirty="0"/>
              <a:t>For global stakeholders, IWGs may facilitate discussion of ASME standards issues and experiences and an IWG may serve as a possible first line of support for local stakeholder’s inquiries, in coordination with its standards committee and ASME staff.</a:t>
            </a:r>
          </a:p>
          <a:p>
            <a:pPr lvl="1"/>
            <a:r>
              <a:rPr lang="en-US" dirty="0"/>
              <a:t>The benefits to ASME Standards </a:t>
            </a:r>
            <a:r>
              <a:rPr lang="en-US" u="none" strike="noStrike" dirty="0"/>
              <a:t>&amp; Engineering Services </a:t>
            </a:r>
            <a:r>
              <a:rPr lang="en-US" dirty="0"/>
              <a:t>include: </a:t>
            </a:r>
          </a:p>
          <a:p>
            <a:pPr lvl="2"/>
            <a:r>
              <a:rPr lang="en-US" dirty="0"/>
              <a:t>Improving the usability and acceptance of the ASME standards around the world, to</a:t>
            </a:r>
            <a:r>
              <a:rPr lang="en-US" baseline="0" dirty="0"/>
              <a:t> foster</a:t>
            </a:r>
            <a:r>
              <a:rPr lang="en-US" dirty="0"/>
              <a:t> the development of potential S&amp;C volunteer leaders.</a:t>
            </a:r>
          </a:p>
          <a:p>
            <a:pPr marL="234841" lvl="1" indent="-117420" defTabSz="939363">
              <a:defRPr/>
            </a:pPr>
            <a:r>
              <a:rPr lang="en-US" dirty="0"/>
              <a:t>Participation in the standards development process may strengthen IWG members’ individual and collective understanding of ASME standards requirements.</a:t>
            </a:r>
          </a:p>
        </p:txBody>
      </p:sp>
      <p:sp>
        <p:nvSpPr>
          <p:cNvPr id="4" name="Slide Number Placeholder 3"/>
          <p:cNvSpPr>
            <a:spLocks noGrp="1"/>
          </p:cNvSpPr>
          <p:nvPr>
            <p:ph type="sldNum" sz="quarter" idx="10"/>
          </p:nvPr>
        </p:nvSpPr>
        <p:spPr/>
        <p:txBody>
          <a:bodyPr/>
          <a:lstStyle/>
          <a:p>
            <a:fld id="{9DBBDA2A-DCB7-4F94-A01A-8DF7D9FFA623}" type="slidenum">
              <a:rPr lang="en-US" smtClean="0"/>
              <a:pPr/>
              <a:t>13</a:t>
            </a:fld>
            <a:endParaRPr lang="en-US"/>
          </a:p>
        </p:txBody>
      </p:sp>
    </p:spTree>
    <p:extLst>
      <p:ext uri="{BB962C8B-B14F-4D97-AF65-F5344CB8AC3E}">
        <p14:creationId xmlns:p14="http://schemas.microsoft.com/office/powerpoint/2010/main" val="30319047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IWG </a:t>
            </a:r>
            <a:r>
              <a:rPr lang="en-US" u="none" strike="noStrike" dirty="0"/>
              <a:t>volunteers</a:t>
            </a:r>
            <a:r>
              <a:rPr lang="en-US" u="none" strike="noStrike" baseline="0" dirty="0"/>
              <a:t> </a:t>
            </a:r>
            <a:r>
              <a:rPr lang="en-US" baseline="0" dirty="0"/>
              <a:t>h</a:t>
            </a:r>
            <a:r>
              <a:rPr lang="en-US" dirty="0"/>
              <a:t>ave all of the typical privileges and benefits of participation including:</a:t>
            </a:r>
            <a:endParaRPr lang="en-US" sz="800" dirty="0"/>
          </a:p>
          <a:p>
            <a:pPr marL="176131" indent="-176131">
              <a:spcBef>
                <a:spcPts val="0"/>
              </a:spcBef>
              <a:buFont typeface="Arial" panose="020B0604020202020204" pitchFamily="34" charset="0"/>
              <a:buChar char="•"/>
            </a:pPr>
            <a:r>
              <a:rPr lang="en-US" dirty="0"/>
              <a:t>CS-Connect accounts and volunteer access.</a:t>
            </a:r>
            <a:endParaRPr lang="en-US" sz="800" dirty="0"/>
          </a:p>
          <a:p>
            <a:pPr marL="176131" indent="-176131">
              <a:spcBef>
                <a:spcPts val="0"/>
              </a:spcBef>
              <a:buFont typeface="Arial" panose="020B0604020202020204" pitchFamily="34" charset="0"/>
              <a:buChar char="•"/>
            </a:pPr>
            <a:r>
              <a:rPr lang="en-US" dirty="0"/>
              <a:t>Vote on IWG proposals and administrative matters.</a:t>
            </a:r>
            <a:endParaRPr lang="en-US" sz="800" dirty="0"/>
          </a:p>
          <a:p>
            <a:pPr marL="176131" indent="-176131">
              <a:spcBef>
                <a:spcPts val="0"/>
              </a:spcBef>
              <a:buFont typeface="Arial" panose="020B0604020202020204" pitchFamily="34" charset="0"/>
              <a:buChar char="•"/>
            </a:pPr>
            <a:r>
              <a:rPr lang="en-US" dirty="0"/>
              <a:t>Enjoy the opportunity to provide comments when the IWG is included in “Review &amp; Comment” distributions.</a:t>
            </a:r>
          </a:p>
          <a:p>
            <a:endParaRPr lang="en-US" dirty="0"/>
          </a:p>
          <a:p>
            <a:r>
              <a:rPr lang="en-US" dirty="0"/>
              <a:t>For further information a </a:t>
            </a:r>
            <a:r>
              <a:rPr lang="en-US" sz="1100" kern="1200" dirty="0">
                <a:solidFill>
                  <a:schemeClr val="tx1"/>
                </a:solidFill>
                <a:effectLst/>
                <a:latin typeface="Arial" panose="020B0604020202020204" pitchFamily="34" charset="0"/>
                <a:ea typeface="+mn-ea"/>
                <a:cs typeface="+mn-cs"/>
              </a:rPr>
              <a:t>Guidelines for Establishment of International Working Groups (IWG) can be found in the Operation Guides.</a:t>
            </a:r>
            <a:endParaRPr lang="en-US" dirty="0"/>
          </a:p>
        </p:txBody>
      </p:sp>
      <p:sp>
        <p:nvSpPr>
          <p:cNvPr id="4" name="Slide Number Placeholder 3"/>
          <p:cNvSpPr>
            <a:spLocks noGrp="1"/>
          </p:cNvSpPr>
          <p:nvPr>
            <p:ph type="sldNum" sz="quarter" idx="10"/>
          </p:nvPr>
        </p:nvSpPr>
        <p:spPr/>
        <p:txBody>
          <a:bodyPr/>
          <a:lstStyle/>
          <a:p>
            <a:fld id="{9D8EF1C1-3A83-465F-9A85-3A0544E15426}" type="slidenum">
              <a:rPr lang="en-US" smtClean="0"/>
              <a:t>14</a:t>
            </a:fld>
            <a:endParaRPr lang="en-US"/>
          </a:p>
        </p:txBody>
      </p:sp>
    </p:spTree>
    <p:extLst>
      <p:ext uri="{BB962C8B-B14F-4D97-AF65-F5344CB8AC3E}">
        <p14:creationId xmlns:p14="http://schemas.microsoft.com/office/powerpoint/2010/main" val="25095218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89B108AC-06B7-43AE-BC1E-F30955F98235}" type="slidenum">
              <a:rPr lang="en-US"/>
              <a:pPr/>
              <a:t>15</a:t>
            </a:fld>
            <a:endParaRPr lang="en-US"/>
          </a:p>
        </p:txBody>
      </p:sp>
      <p:sp>
        <p:nvSpPr>
          <p:cNvPr id="128002" name="Rectangle 2"/>
          <p:cNvSpPr>
            <a:spLocks noGrp="1" noRot="1" noChangeAspect="1" noChangeArrowheads="1" noTextEdit="1"/>
          </p:cNvSpPr>
          <p:nvPr>
            <p:ph type="sldImg"/>
          </p:nvPr>
        </p:nvSpPr>
        <p:spPr>
          <a:xfrm>
            <a:off x="1371600" y="466725"/>
            <a:ext cx="4479925" cy="3359150"/>
          </a:xfrm>
          <a:ln/>
        </p:spPr>
      </p:sp>
      <p:sp>
        <p:nvSpPr>
          <p:cNvPr id="128003" name="Rectangle 3"/>
          <p:cNvSpPr>
            <a:spLocks noGrp="1" noChangeArrowheads="1"/>
          </p:cNvSpPr>
          <p:nvPr>
            <p:ph type="body" idx="1"/>
          </p:nvPr>
        </p:nvSpPr>
        <p:spPr>
          <a:xfrm>
            <a:off x="471806" y="4140236"/>
            <a:ext cx="6131827" cy="4865222"/>
          </a:xfrm>
          <a:ln/>
        </p:spPr>
        <p:txBody>
          <a:bodyPr/>
          <a:lstStyle/>
          <a:p>
            <a:pPr>
              <a:lnSpc>
                <a:spcPct val="90000"/>
              </a:lnSpc>
              <a:spcBef>
                <a:spcPct val="0"/>
              </a:spcBef>
            </a:pPr>
            <a:r>
              <a:rPr lang="en-US" dirty="0"/>
              <a:t>In addition to the Delegate position, International Working Groups and appointment as a full voting member of an ASME committee, some committees have established Interest or International Review Groups. These groups have all of the typical privileges and benefits of participation as a standards committee subordinate group.</a:t>
            </a:r>
          </a:p>
          <a:p>
            <a:pPr marL="0" indent="0">
              <a:spcBef>
                <a:spcPts val="0"/>
              </a:spcBef>
              <a:buNone/>
            </a:pPr>
            <a:endParaRPr lang="en-US" sz="1000" dirty="0"/>
          </a:p>
          <a:p>
            <a:pPr lvl="1">
              <a:spcBef>
                <a:spcPts val="0"/>
              </a:spcBef>
            </a:pPr>
            <a:r>
              <a:rPr lang="en-US" dirty="0"/>
              <a:t>CS-Connect accounts </a:t>
            </a:r>
            <a:r>
              <a:rPr lang="en-US" sz="1100" kern="1200" dirty="0">
                <a:solidFill>
                  <a:schemeClr val="tx1"/>
                </a:solidFill>
                <a:latin typeface="Arial" panose="020B0604020202020204" pitchFamily="34" charset="0"/>
                <a:ea typeface="+mn-ea"/>
                <a:cs typeface="+mn-cs"/>
              </a:rPr>
              <a:t>and volunteer access</a:t>
            </a:r>
            <a:r>
              <a:rPr lang="en-US" dirty="0"/>
              <a:t>.</a:t>
            </a:r>
          </a:p>
          <a:p>
            <a:pPr marL="0" indent="0">
              <a:spcBef>
                <a:spcPts val="0"/>
              </a:spcBef>
              <a:buNone/>
            </a:pPr>
            <a:endParaRPr lang="en-US" sz="1000" dirty="0"/>
          </a:p>
          <a:p>
            <a:pPr lvl="1">
              <a:spcBef>
                <a:spcPts val="0"/>
              </a:spcBef>
            </a:pPr>
            <a:r>
              <a:rPr lang="en-US" dirty="0"/>
              <a:t>Opportunity to provide comments on first consideration standards committee ballots when included in “Review &amp; Comment” distributions.</a:t>
            </a:r>
          </a:p>
          <a:p>
            <a:pPr>
              <a:lnSpc>
                <a:spcPct val="90000"/>
              </a:lnSpc>
              <a:spcBef>
                <a:spcPct val="0"/>
              </a:spcBef>
            </a:pPr>
            <a:endParaRPr lang="en-US" dirty="0"/>
          </a:p>
          <a:p>
            <a:r>
              <a:rPr lang="en-US" sz="2000" dirty="0"/>
              <a:t>Examples:</a:t>
            </a:r>
          </a:p>
          <a:p>
            <a:pPr lvl="1"/>
            <a:r>
              <a:rPr lang="en-US" sz="2000" dirty="0"/>
              <a:t>B31.3 (Process Piping) and B31.8 (Gas Transmission Piping) International Review Group</a:t>
            </a:r>
          </a:p>
          <a:p>
            <a:pPr lvl="2"/>
            <a:r>
              <a:rPr lang="en-US" sz="1600" dirty="0"/>
              <a:t>Member of organization involved with process piping outside U.S. and Canada</a:t>
            </a:r>
          </a:p>
          <a:p>
            <a:pPr lvl="2"/>
            <a:r>
              <a:rPr lang="en-US" sz="1600" dirty="0"/>
              <a:t>Review and comment on balloted proposals</a:t>
            </a:r>
          </a:p>
          <a:p>
            <a:pPr lvl="1">
              <a:spcBef>
                <a:spcPct val="0"/>
              </a:spcBef>
            </a:pPr>
            <a:r>
              <a:rPr lang="en-US" sz="1600" kern="1200" dirty="0">
                <a:solidFill>
                  <a:schemeClr val="tx1"/>
                </a:solidFill>
                <a:latin typeface="Arial" panose="020B0604020202020204" pitchFamily="34" charset="0"/>
                <a:ea typeface="+mn-ea"/>
                <a:cs typeface="+mn-cs"/>
              </a:rPr>
              <a:t>A120 and B30 Interest Review Groups</a:t>
            </a:r>
          </a:p>
          <a:p>
            <a:pPr lvl="2">
              <a:spcBef>
                <a:spcPct val="0"/>
              </a:spcBef>
            </a:pPr>
            <a:r>
              <a:rPr lang="en-US" sz="1600" kern="1200" dirty="0">
                <a:solidFill>
                  <a:schemeClr val="tx1"/>
                </a:solidFill>
                <a:latin typeface="Arial" panose="020B0604020202020204" pitchFamily="34" charset="0"/>
                <a:ea typeface="+mn-ea"/>
                <a:cs typeface="+mn-cs"/>
              </a:rPr>
              <a:t>Review and comment on balloted proposals</a:t>
            </a:r>
          </a:p>
          <a:p>
            <a:pPr marL="114300" marR="0" lvl="1" indent="0" algn="l" defTabSz="914400" rtl="0" eaLnBrk="1" fontAlgn="base" latinLnBrk="0" hangingPunct="1">
              <a:lnSpc>
                <a:spcPct val="100000"/>
              </a:lnSpc>
              <a:spcBef>
                <a:spcPct val="0"/>
              </a:spcBef>
              <a:spcAft>
                <a:spcPct val="0"/>
              </a:spcAft>
              <a:buClrTx/>
              <a:buSzTx/>
              <a:buFontTx/>
              <a:buNone/>
              <a:tabLst/>
              <a:defRPr/>
            </a:pPr>
            <a:endParaRPr lang="en-US" sz="2000" dirty="0"/>
          </a:p>
          <a:p>
            <a:pPr lvl="1">
              <a:spcBef>
                <a:spcPct val="0"/>
              </a:spcBef>
            </a:pPr>
            <a:endParaRPr lang="en-US" sz="2000" dirty="0"/>
          </a:p>
          <a:p>
            <a:pPr>
              <a:lnSpc>
                <a:spcPct val="90000"/>
              </a:lnSpc>
              <a:spcBef>
                <a:spcPct val="0"/>
              </a:spcBef>
            </a:pPr>
            <a:endParaRPr lang="en-US" dirty="0"/>
          </a:p>
        </p:txBody>
      </p:sp>
    </p:spTree>
    <p:extLst>
      <p:ext uri="{BB962C8B-B14F-4D97-AF65-F5344CB8AC3E}">
        <p14:creationId xmlns:p14="http://schemas.microsoft.com/office/powerpoint/2010/main" val="14653088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77F20B00-EF23-42B1-A169-8FBCCF4CC763}" type="slidenum">
              <a:rPr lang="en-US"/>
              <a:pPr/>
              <a:t>16</a:t>
            </a:fld>
            <a:endParaRPr lang="en-US"/>
          </a:p>
        </p:txBody>
      </p:sp>
      <p:sp>
        <p:nvSpPr>
          <p:cNvPr id="49154" name="Rectangle 2"/>
          <p:cNvSpPr>
            <a:spLocks noGrp="1" noRot="1" noChangeAspect="1" noChangeArrowheads="1" noTextEdit="1"/>
          </p:cNvSpPr>
          <p:nvPr>
            <p:ph type="sldImg"/>
          </p:nvPr>
        </p:nvSpPr>
        <p:spPr>
          <a:xfrm>
            <a:off x="1371600" y="466725"/>
            <a:ext cx="4479925" cy="3359150"/>
          </a:xfrm>
          <a:ln/>
        </p:spPr>
      </p:sp>
      <p:sp>
        <p:nvSpPr>
          <p:cNvPr id="49155" name="Rectangle 3"/>
          <p:cNvSpPr>
            <a:spLocks noGrp="1" noChangeArrowheads="1"/>
          </p:cNvSpPr>
          <p:nvPr>
            <p:ph type="body" idx="1"/>
          </p:nvPr>
        </p:nvSpPr>
        <p:spPr>
          <a:xfrm>
            <a:off x="473444" y="4164618"/>
            <a:ext cx="6131826" cy="4866848"/>
          </a:xfrm>
          <a:ln/>
        </p:spPr>
        <p:txBody>
          <a:bodyPr/>
          <a:lstStyle/>
          <a:p>
            <a:pPr marL="117420" lvl="1" indent="0" defTabSz="939363">
              <a:spcBef>
                <a:spcPct val="0"/>
              </a:spcBef>
              <a:buNone/>
              <a:defRPr/>
            </a:pPr>
            <a:r>
              <a:rPr lang="en-US" sz="1200" dirty="0"/>
              <a:t>In addition to ensuring that ASME committees are developing standards that can be used internationally and encouraging international participation in the committees, there are a few other ways in which ASME could ensure international use of the standards.</a:t>
            </a:r>
          </a:p>
        </p:txBody>
      </p:sp>
    </p:spTree>
    <p:extLst>
      <p:ext uri="{BB962C8B-B14F-4D97-AF65-F5344CB8AC3E}">
        <p14:creationId xmlns:p14="http://schemas.microsoft.com/office/powerpoint/2010/main" val="21570313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EE341036-DAC5-4ABB-B09E-390C21AF5AB0}" type="slidenum">
              <a:rPr lang="en-US"/>
              <a:pPr/>
              <a:t>17</a:t>
            </a:fld>
            <a:endParaRPr lang="en-US"/>
          </a:p>
        </p:txBody>
      </p:sp>
      <p:sp>
        <p:nvSpPr>
          <p:cNvPr id="36866" name="Rectangle 2"/>
          <p:cNvSpPr>
            <a:spLocks noGrp="1" noRot="1" noChangeAspect="1" noChangeArrowheads="1" noTextEdit="1"/>
          </p:cNvSpPr>
          <p:nvPr>
            <p:ph type="sldImg"/>
          </p:nvPr>
        </p:nvSpPr>
        <p:spPr>
          <a:xfrm>
            <a:off x="1303338" y="468313"/>
            <a:ext cx="4479925" cy="3359150"/>
          </a:xfrm>
          <a:ln/>
        </p:spPr>
      </p:sp>
      <p:sp>
        <p:nvSpPr>
          <p:cNvPr id="36867" name="Rectangle 3"/>
          <p:cNvSpPr>
            <a:spLocks noGrp="1" noChangeArrowheads="1"/>
          </p:cNvSpPr>
          <p:nvPr>
            <p:ph type="body" idx="1"/>
          </p:nvPr>
        </p:nvSpPr>
        <p:spPr>
          <a:xfrm>
            <a:off x="473444" y="4164618"/>
            <a:ext cx="6131826" cy="4987138"/>
          </a:xfrm>
          <a:ln/>
        </p:spPr>
        <p:txBody>
          <a:bodyPr/>
          <a:lstStyle/>
          <a:p>
            <a:pPr marL="6240" lvl="0" indent="0">
              <a:buFont typeface="Arial" panose="020B0604020202020204" pitchFamily="34" charset="0"/>
              <a:buNone/>
            </a:pPr>
            <a:r>
              <a:rPr lang="en-US" sz="1200" dirty="0"/>
              <a:t>ASME committees can encourage international use of the standards through one of the following methods:</a:t>
            </a:r>
          </a:p>
          <a:p>
            <a:pPr marL="410971" lvl="1" indent="-176131">
              <a:buFont typeface="Arial" panose="020B0604020202020204" pitchFamily="34" charset="0"/>
              <a:buChar char="•"/>
            </a:pPr>
            <a:r>
              <a:rPr lang="en-US" sz="1200" dirty="0"/>
              <a:t>Encouraging the use of normative references to ASME Standards </a:t>
            </a:r>
          </a:p>
          <a:p>
            <a:pPr marL="410971" lvl="1" indent="-176131">
              <a:buFont typeface="Arial" panose="020B0604020202020204" pitchFamily="34" charset="0"/>
              <a:buChar char="•"/>
            </a:pPr>
            <a:r>
              <a:rPr lang="en-US" sz="1200" dirty="0"/>
              <a:t>Jointly developing ASME Standards with other international SDOs, and </a:t>
            </a:r>
          </a:p>
          <a:p>
            <a:pPr marL="410971" lvl="1" indent="-176131">
              <a:buFont typeface="Arial" panose="020B0604020202020204" pitchFamily="34" charset="0"/>
              <a:buChar char="•"/>
            </a:pPr>
            <a:r>
              <a:rPr lang="en-US" sz="1200" dirty="0"/>
              <a:t>Allowing for potential U.S. National Adoption of ISO Standards</a:t>
            </a:r>
          </a:p>
          <a:p>
            <a:pPr marL="117420" lvl="1" indent="0" defTabSz="939363">
              <a:spcBef>
                <a:spcPct val="0"/>
              </a:spcBef>
              <a:buNone/>
              <a:defRPr/>
            </a:pPr>
            <a:endParaRPr lang="en-US" sz="1200" dirty="0"/>
          </a:p>
          <a:p>
            <a:pPr marL="117420" lvl="1" indent="0" defTabSz="939363">
              <a:spcBef>
                <a:spcPct val="0"/>
              </a:spcBef>
              <a:buNone/>
              <a:defRPr/>
            </a:pPr>
            <a:r>
              <a:rPr lang="en-US" sz="1200" dirty="0"/>
              <a:t>These options will be briefly introduced in the next few slides.</a:t>
            </a:r>
          </a:p>
          <a:p>
            <a:pPr marL="117420" lvl="1" indent="0">
              <a:spcBef>
                <a:spcPct val="0"/>
              </a:spcBef>
              <a:buNone/>
            </a:pPr>
            <a:endParaRPr lang="en-US" sz="1000" dirty="0"/>
          </a:p>
        </p:txBody>
      </p:sp>
    </p:spTree>
    <p:extLst>
      <p:ext uri="{BB962C8B-B14F-4D97-AF65-F5344CB8AC3E}">
        <p14:creationId xmlns:p14="http://schemas.microsoft.com/office/powerpoint/2010/main" val="21530938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EE341036-DAC5-4ABB-B09E-390C21AF5AB0}" type="slidenum">
              <a:rPr lang="en-US"/>
              <a:pPr/>
              <a:t>18</a:t>
            </a:fld>
            <a:endParaRPr lang="en-US"/>
          </a:p>
        </p:txBody>
      </p:sp>
      <p:sp>
        <p:nvSpPr>
          <p:cNvPr id="36866" name="Rectangle 2"/>
          <p:cNvSpPr>
            <a:spLocks noGrp="1" noRot="1" noChangeAspect="1" noChangeArrowheads="1" noTextEdit="1"/>
          </p:cNvSpPr>
          <p:nvPr>
            <p:ph type="sldImg"/>
          </p:nvPr>
        </p:nvSpPr>
        <p:spPr>
          <a:xfrm>
            <a:off x="1303338" y="468313"/>
            <a:ext cx="4479925" cy="3359150"/>
          </a:xfrm>
          <a:ln/>
        </p:spPr>
      </p:sp>
      <p:sp>
        <p:nvSpPr>
          <p:cNvPr id="36867" name="Rectangle 3"/>
          <p:cNvSpPr>
            <a:spLocks noGrp="1" noChangeArrowheads="1"/>
          </p:cNvSpPr>
          <p:nvPr>
            <p:ph type="body" idx="1"/>
          </p:nvPr>
        </p:nvSpPr>
        <p:spPr>
          <a:xfrm>
            <a:off x="473444" y="4164618"/>
            <a:ext cx="6131826" cy="4987138"/>
          </a:xfrm>
          <a:ln/>
        </p:spPr>
        <p:txBody>
          <a:bodyPr/>
          <a:lstStyle/>
          <a:p>
            <a:pPr marL="117420" lvl="1" indent="0">
              <a:spcBef>
                <a:spcPct val="0"/>
              </a:spcBef>
              <a:buNone/>
            </a:pPr>
            <a:r>
              <a:rPr lang="en-US" sz="1000" dirty="0"/>
              <a:t>One way to ensure that ASME standards can be used as an equivalent standard to standards developed by </a:t>
            </a:r>
            <a:r>
              <a:rPr lang="en-US" sz="1000" kern="1200" dirty="0">
                <a:solidFill>
                  <a:schemeClr val="tx1"/>
                </a:solidFill>
                <a:latin typeface="Arial" panose="020B0604020202020204" pitchFamily="34" charset="0"/>
                <a:ea typeface="+mn-ea"/>
                <a:cs typeface="+mn-cs"/>
              </a:rPr>
              <a:t>international standards </a:t>
            </a:r>
            <a:r>
              <a:rPr lang="en-US" sz="1000" dirty="0"/>
              <a:t>development organizations (SDOs) and ISO standards is to incorporate a normative reference to that standard. This approach is appropriate when an existing ASME standard is a de facto international standard.</a:t>
            </a:r>
          </a:p>
          <a:p>
            <a:pPr>
              <a:spcBef>
                <a:spcPct val="0"/>
              </a:spcBef>
            </a:pPr>
            <a:endParaRPr lang="en-US" sz="1000" dirty="0"/>
          </a:p>
          <a:p>
            <a:pPr>
              <a:spcBef>
                <a:spcPct val="0"/>
              </a:spcBef>
            </a:pPr>
            <a:r>
              <a:rPr lang="en-US" sz="1000" dirty="0"/>
              <a:t>Example:</a:t>
            </a:r>
          </a:p>
          <a:p>
            <a:pPr lvl="1">
              <a:spcBef>
                <a:spcPct val="0"/>
              </a:spcBef>
            </a:pPr>
            <a:r>
              <a:rPr lang="en-US" sz="1000" dirty="0"/>
              <a:t>An example of this approach came with the publication of ISO 15649:2001, which contained a normative reference to the ASME B31.3 Code on Process Piping, thus making compliance with B31.3 essential in order to comply with the ISO Standard.</a:t>
            </a:r>
            <a:br>
              <a:rPr lang="en-US" sz="1000" dirty="0"/>
            </a:br>
            <a:endParaRPr lang="en-US" sz="1000" dirty="0"/>
          </a:p>
          <a:p>
            <a:pPr lvl="1">
              <a:spcBef>
                <a:spcPct val="0"/>
              </a:spcBef>
              <a:buFontTx/>
              <a:buNone/>
            </a:pPr>
            <a:r>
              <a:rPr lang="en-US" sz="1000" dirty="0"/>
              <a:t>	As stated in the introduction to ISO 15649, the B31.3 Code “… is presently the worldwide basis for current standards and practices for piping systems for the petroleum and natural gas industries.”</a:t>
            </a:r>
          </a:p>
          <a:p>
            <a:pPr>
              <a:spcBef>
                <a:spcPct val="0"/>
              </a:spcBef>
            </a:pPr>
            <a:endParaRPr lang="en-US" sz="1000" dirty="0"/>
          </a:p>
          <a:p>
            <a:pPr>
              <a:spcBef>
                <a:spcPct val="0"/>
              </a:spcBef>
            </a:pPr>
            <a:r>
              <a:rPr lang="en-US" sz="1000" dirty="0"/>
              <a:t>Advantage:</a:t>
            </a:r>
          </a:p>
          <a:p>
            <a:pPr lvl="1">
              <a:spcBef>
                <a:spcPct val="0"/>
              </a:spcBef>
            </a:pPr>
            <a:r>
              <a:rPr lang="en-US" sz="1000" dirty="0"/>
              <a:t>Unlike some of the other approaches to international standardization, this option allows ASME to maintain control of the technical content of the key document.  If an ASME document were submitted to another SDO as the basis for a standard, ASME would have no control over the technical content of the eventual standard, other than participation, as in the ISO example, through the U.S. TAG as one member body of the ISO Technical Committee.</a:t>
            </a:r>
          </a:p>
          <a:p>
            <a:pPr lvl="1">
              <a:spcBef>
                <a:spcPct val="0"/>
              </a:spcBef>
              <a:buFontTx/>
              <a:buNone/>
            </a:pPr>
            <a:r>
              <a:rPr lang="en-US" sz="1000" dirty="0"/>
              <a:t>	</a:t>
            </a:r>
          </a:p>
          <a:p>
            <a:pPr lvl="1">
              <a:spcBef>
                <a:spcPct val="0"/>
              </a:spcBef>
            </a:pPr>
            <a:r>
              <a:rPr lang="en-US" sz="1000" dirty="0"/>
              <a:t>Similarly, there would be limitations on what changes could be made by ASME to an ISO Standard that had been nationally adopted without jeopardizing that standard’s status as a U.S. national adoption.</a:t>
            </a:r>
          </a:p>
          <a:p>
            <a:pPr>
              <a:spcBef>
                <a:spcPct val="0"/>
              </a:spcBef>
              <a:buFontTx/>
              <a:buChar char="•"/>
            </a:pPr>
            <a:endParaRPr lang="en-US" sz="1000" dirty="0"/>
          </a:p>
          <a:p>
            <a:pPr lvl="1">
              <a:spcBef>
                <a:spcPct val="0"/>
              </a:spcBef>
            </a:pPr>
            <a:r>
              <a:rPr lang="en-US" sz="1000" dirty="0"/>
              <a:t>This option also precludes the need for potentially extensive effort to create a new standard</a:t>
            </a:r>
          </a:p>
          <a:p>
            <a:pPr>
              <a:spcBef>
                <a:spcPct val="0"/>
              </a:spcBef>
              <a:buFontTx/>
              <a:buChar char="•"/>
            </a:pPr>
            <a:endParaRPr lang="en-US" sz="1000" dirty="0"/>
          </a:p>
          <a:p>
            <a:pPr lvl="1">
              <a:spcBef>
                <a:spcPct val="0"/>
              </a:spcBef>
            </a:pPr>
            <a:r>
              <a:rPr lang="en-US" sz="1000" dirty="0"/>
              <a:t>Additionally, this approach would allow users of the referenced standard to continue to use familiar requirements</a:t>
            </a:r>
          </a:p>
        </p:txBody>
      </p:sp>
    </p:spTree>
    <p:extLst>
      <p:ext uri="{BB962C8B-B14F-4D97-AF65-F5344CB8AC3E}">
        <p14:creationId xmlns:p14="http://schemas.microsoft.com/office/powerpoint/2010/main" val="28788357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t>Module B contains eleven modules.  This</a:t>
            </a:r>
            <a:r>
              <a:rPr lang="en-US" baseline="0" dirty="0"/>
              <a:t> is Module </a:t>
            </a:r>
            <a:r>
              <a:rPr lang="en-US" dirty="0"/>
              <a:t>B8.</a:t>
            </a:r>
            <a:r>
              <a:rPr lang="en-US" baseline="0" dirty="0"/>
              <a:t> </a:t>
            </a:r>
            <a:r>
              <a:rPr lang="en-US" dirty="0"/>
              <a:t>International Standards Development</a:t>
            </a:r>
          </a:p>
          <a:p>
            <a:endParaRPr lang="en-US" dirty="0"/>
          </a:p>
          <a:p>
            <a:endParaRPr lang="en-US" dirty="0"/>
          </a:p>
        </p:txBody>
      </p:sp>
      <p:sp>
        <p:nvSpPr>
          <p:cNvPr id="4" name="Slide Number Placeholder 3"/>
          <p:cNvSpPr>
            <a:spLocks noGrp="1"/>
          </p:cNvSpPr>
          <p:nvPr>
            <p:ph type="sldNum" sz="quarter" idx="10"/>
          </p:nvPr>
        </p:nvSpPr>
        <p:spPr>
          <a:xfrm>
            <a:off x="4008705" y="8893296"/>
            <a:ext cx="3066733" cy="468154"/>
          </a:xfrm>
          <a:prstGeom prst="rect">
            <a:avLst/>
          </a:prstGeom>
        </p:spPr>
        <p:txBody>
          <a:bodyPr/>
          <a:lstStyle/>
          <a:p>
            <a:pPr>
              <a:defRPr/>
            </a:pPr>
            <a:fld id="{83E48DBB-187F-4625-94D2-320195BC1BCC}" type="slidenum">
              <a:rPr lang="en-US" smtClean="0">
                <a:solidFill>
                  <a:prstClr val="black"/>
                </a:solidFill>
              </a:rPr>
              <a:pPr>
                <a:defRPr/>
              </a:pPr>
              <a:t>1</a:t>
            </a:fld>
            <a:endParaRPr lang="en-US" dirty="0">
              <a:solidFill>
                <a:prstClr val="black"/>
              </a:solidFill>
            </a:endParaRPr>
          </a:p>
        </p:txBody>
      </p:sp>
    </p:spTree>
    <p:extLst>
      <p:ext uri="{BB962C8B-B14F-4D97-AF65-F5344CB8AC3E}">
        <p14:creationId xmlns:p14="http://schemas.microsoft.com/office/powerpoint/2010/main" val="9419700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A04888C9-BE6C-4341-B45F-24F12163C74B}" type="slidenum">
              <a:rPr lang="en-US"/>
              <a:pPr/>
              <a:t>19</a:t>
            </a:fld>
            <a:endParaRPr lang="en-US"/>
          </a:p>
        </p:txBody>
      </p:sp>
      <p:sp>
        <p:nvSpPr>
          <p:cNvPr id="51202" name="Rectangle 2"/>
          <p:cNvSpPr>
            <a:spLocks noGrp="1" noRot="1" noChangeAspect="1" noChangeArrowheads="1" noTextEdit="1"/>
          </p:cNvSpPr>
          <p:nvPr>
            <p:ph type="sldImg"/>
          </p:nvPr>
        </p:nvSpPr>
        <p:spPr>
          <a:xfrm>
            <a:off x="1371600" y="466725"/>
            <a:ext cx="4479925" cy="3359150"/>
          </a:xfrm>
          <a:ln/>
        </p:spPr>
      </p:sp>
      <p:sp>
        <p:nvSpPr>
          <p:cNvPr id="51203" name="Rectangle 3"/>
          <p:cNvSpPr>
            <a:spLocks noGrp="1" noChangeArrowheads="1"/>
          </p:cNvSpPr>
          <p:nvPr>
            <p:ph type="body" idx="1"/>
          </p:nvPr>
        </p:nvSpPr>
        <p:spPr>
          <a:xfrm>
            <a:off x="473444" y="4164618"/>
            <a:ext cx="6131826" cy="4866848"/>
          </a:xfrm>
          <a:ln/>
        </p:spPr>
        <p:txBody>
          <a:bodyPr/>
          <a:lstStyle/>
          <a:p>
            <a:endParaRPr lang="en-US" b="1" dirty="0"/>
          </a:p>
          <a:p>
            <a:pPr lvl="1"/>
            <a:r>
              <a:rPr lang="en-US" dirty="0"/>
              <a:t>There may be instances where an ASME Standards Committee or U.S. TAG would like to submit an ASME published standard or draft standard to ISO or another SDO for consideration</a:t>
            </a:r>
            <a:r>
              <a:rPr lang="en-US" baseline="0" dirty="0"/>
              <a:t> as a joint standard</a:t>
            </a:r>
            <a:r>
              <a:rPr lang="en-US" dirty="0"/>
              <a:t>.  </a:t>
            </a:r>
          </a:p>
          <a:p>
            <a:pPr lvl="2"/>
            <a:r>
              <a:rPr lang="en-US" dirty="0"/>
              <a:t>This might be sought, for example, where no ISO standard exists and the group would like to make the ASME standard more internationally recognized.  Additionally,</a:t>
            </a:r>
            <a:r>
              <a:rPr lang="en-US" baseline="0" dirty="0"/>
              <a:t> a business case may need to be developed.</a:t>
            </a:r>
            <a:endParaRPr lang="en-US" dirty="0"/>
          </a:p>
          <a:p>
            <a:pPr lvl="1"/>
            <a:r>
              <a:rPr lang="en-US" dirty="0"/>
              <a:t>Approval must be obtained</a:t>
            </a:r>
            <a:r>
              <a:rPr lang="en-US" baseline="0" dirty="0"/>
              <a:t> from the </a:t>
            </a:r>
            <a:r>
              <a:rPr lang="en-US" dirty="0"/>
              <a:t>Consensus Committee, Supervisory</a:t>
            </a:r>
            <a:r>
              <a:rPr lang="en-US" baseline="0" dirty="0"/>
              <a:t> Board, and </a:t>
            </a:r>
            <a:r>
              <a:rPr lang="en-US" dirty="0"/>
              <a:t>Council on Standards and Certification.</a:t>
            </a:r>
          </a:p>
          <a:p>
            <a:pPr lvl="1"/>
            <a:r>
              <a:rPr lang="en-US" dirty="0"/>
              <a:t>A</a:t>
            </a:r>
            <a:r>
              <a:rPr lang="en-US" baseline="0" dirty="0"/>
              <a:t> framework agreement is developed between ASME and the other SDO for the approval process, maintenance, publication, and copyright.</a:t>
            </a:r>
            <a:endParaRPr lang="en-US" dirty="0"/>
          </a:p>
          <a:p>
            <a:pPr marL="228600" marR="0" lvl="1" indent="-114300" algn="l" defTabSz="914400" rtl="0" eaLnBrk="1" fontAlgn="base" latinLnBrk="0" hangingPunct="1">
              <a:lnSpc>
                <a:spcPct val="100000"/>
              </a:lnSpc>
              <a:spcBef>
                <a:spcPct val="30000"/>
              </a:spcBef>
              <a:spcAft>
                <a:spcPct val="0"/>
              </a:spcAft>
              <a:buClrTx/>
              <a:buSzTx/>
              <a:buFontTx/>
              <a:buChar char="•"/>
              <a:tabLst/>
              <a:defRPr/>
            </a:pPr>
            <a:r>
              <a:rPr lang="en-US" dirty="0"/>
              <a:t>Draft is concurrently approved by the ASME and the SDO committees under their respective procedures,</a:t>
            </a:r>
            <a:r>
              <a:rPr lang="en-US" baseline="0" dirty="0"/>
              <a:t> </a:t>
            </a:r>
            <a:r>
              <a:rPr lang="en-US" sz="1100" dirty="0"/>
              <a:t>or jointly developed procedures.</a:t>
            </a:r>
            <a:r>
              <a:rPr lang="en-US" sz="1100" baseline="0" dirty="0"/>
              <a:t> </a:t>
            </a:r>
            <a:endParaRPr lang="en-US" dirty="0"/>
          </a:p>
          <a:p>
            <a:pPr lvl="1"/>
            <a:r>
              <a:rPr lang="en-US" dirty="0"/>
              <a:t>Copyright and intellectual property is jointly owned by ASME and other SDO</a:t>
            </a:r>
          </a:p>
          <a:p>
            <a:endParaRPr lang="en-US" dirty="0"/>
          </a:p>
        </p:txBody>
      </p:sp>
    </p:spTree>
    <p:extLst>
      <p:ext uri="{BB962C8B-B14F-4D97-AF65-F5344CB8AC3E}">
        <p14:creationId xmlns:p14="http://schemas.microsoft.com/office/powerpoint/2010/main" val="7404458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A04888C9-BE6C-4341-B45F-24F12163C74B}" type="slidenum">
              <a:rPr lang="en-US"/>
              <a:pPr/>
              <a:t>20</a:t>
            </a:fld>
            <a:endParaRPr lang="en-US"/>
          </a:p>
        </p:txBody>
      </p:sp>
      <p:sp>
        <p:nvSpPr>
          <p:cNvPr id="51202" name="Rectangle 2"/>
          <p:cNvSpPr>
            <a:spLocks noGrp="1" noRot="1" noChangeAspect="1" noChangeArrowheads="1" noTextEdit="1"/>
          </p:cNvSpPr>
          <p:nvPr>
            <p:ph type="sldImg"/>
          </p:nvPr>
        </p:nvSpPr>
        <p:spPr>
          <a:xfrm>
            <a:off x="1371600" y="466725"/>
            <a:ext cx="4479925" cy="3359150"/>
          </a:xfrm>
          <a:ln/>
        </p:spPr>
      </p:sp>
      <p:sp>
        <p:nvSpPr>
          <p:cNvPr id="51203" name="Rectangle 3"/>
          <p:cNvSpPr>
            <a:spLocks noGrp="1" noChangeArrowheads="1"/>
          </p:cNvSpPr>
          <p:nvPr>
            <p:ph type="body" idx="1"/>
          </p:nvPr>
        </p:nvSpPr>
        <p:spPr>
          <a:xfrm>
            <a:off x="473444" y="4164618"/>
            <a:ext cx="6131826" cy="4866848"/>
          </a:xfrm>
          <a:ln/>
        </p:spPr>
        <p:txBody>
          <a:bodyPr/>
          <a:lstStyle/>
          <a:p>
            <a:pPr>
              <a:spcBef>
                <a:spcPct val="0"/>
              </a:spcBef>
            </a:pPr>
            <a:r>
              <a:rPr lang="en-US" dirty="0"/>
              <a:t>Joint standard examples include :</a:t>
            </a:r>
          </a:p>
          <a:p>
            <a:pPr lvl="1">
              <a:defRPr/>
            </a:pPr>
            <a:r>
              <a:rPr lang="en-US" sz="1600" dirty="0">
                <a:latin typeface="Arial" panose="020B0604020202020204" pitchFamily="34" charset="0"/>
                <a:cs typeface="Arial" panose="020B0604020202020204" pitchFamily="34" charset="0"/>
              </a:rPr>
              <a:t>API 579-1/ASME FFS-1- Fitness-for Service</a:t>
            </a:r>
          </a:p>
          <a:p>
            <a:pPr lvl="1">
              <a:defRPr/>
            </a:pPr>
            <a:r>
              <a:rPr lang="en-US" sz="1600" dirty="0">
                <a:latin typeface="Arial" panose="020B0604020202020204" pitchFamily="34" charset="0"/>
                <a:cs typeface="Arial" panose="020B0604020202020204" pitchFamily="34" charset="0"/>
              </a:rPr>
              <a:t>ASME A17.1/CSA B44-13 - Safety Code for Elevators and Escalators</a:t>
            </a:r>
          </a:p>
          <a:p>
            <a:pPr lvl="1">
              <a:defRPr/>
            </a:pPr>
            <a:r>
              <a:rPr lang="en-US" sz="1600" dirty="0">
                <a:latin typeface="Arial" panose="020B0604020202020204" pitchFamily="34" charset="0"/>
                <a:cs typeface="Arial" panose="020B0604020202020204" pitchFamily="34" charset="0"/>
              </a:rPr>
              <a:t>ASME A112.4.2/CSA B45.16 - Personal Hygiene Devices for Water Closets</a:t>
            </a:r>
          </a:p>
          <a:p>
            <a:pPr lvl="1">
              <a:defRPr/>
            </a:pPr>
            <a:r>
              <a:rPr lang="en-US" sz="1600" dirty="0">
                <a:latin typeface="Arial" panose="020B0604020202020204" pitchFamily="34" charset="0"/>
                <a:cs typeface="Arial" panose="020B0604020202020204" pitchFamily="34" charset="0"/>
              </a:rPr>
              <a:t>ASME/ANS RA-S - Standard for Level 1/Large Early Release Frequency Probabilistic Risk Assessment for Nuclear Power Plant Applications</a:t>
            </a:r>
          </a:p>
          <a:p>
            <a:pPr lvl="1">
              <a:defRPr/>
            </a:pPr>
            <a:r>
              <a:rPr lang="en-US" sz="1600" dirty="0">
                <a:latin typeface="Arial" panose="020B0604020202020204" pitchFamily="34" charset="0"/>
                <a:cs typeface="Arial" panose="020B0604020202020204" pitchFamily="34" charset="0"/>
              </a:rPr>
              <a:t>ISO/ASME 14414 - Pump system energy assessment</a:t>
            </a:r>
          </a:p>
          <a:p>
            <a:pPr lvl="1">
              <a:defRPr/>
            </a:pPr>
            <a:r>
              <a:rPr lang="en-US" sz="1600" dirty="0">
                <a:latin typeface="Arial" panose="020B0604020202020204" pitchFamily="34" charset="0"/>
                <a:cs typeface="Arial" panose="020B0604020202020204" pitchFamily="34" charset="0"/>
              </a:rPr>
              <a:t>Joint ACI-ASME Committee on Concrete Components for Nuclear Service</a:t>
            </a:r>
          </a:p>
          <a:p>
            <a:pPr>
              <a:spcBef>
                <a:spcPct val="0"/>
              </a:spcBef>
            </a:pPr>
            <a:endParaRPr lang="en-US" dirty="0"/>
          </a:p>
          <a:p>
            <a:endParaRPr lang="en-US" dirty="0"/>
          </a:p>
          <a:p>
            <a:pPr>
              <a:spcBef>
                <a:spcPct val="0"/>
              </a:spcBef>
            </a:pPr>
            <a:r>
              <a:rPr lang="en-US" dirty="0"/>
              <a:t>NOTE: With this option,</a:t>
            </a:r>
            <a:r>
              <a:rPr lang="en-US" baseline="0" dirty="0"/>
              <a:t> the ASME committee may </a:t>
            </a:r>
            <a:r>
              <a:rPr lang="en-US" dirty="0"/>
              <a:t>lose control over the technical content of the resulting joint </a:t>
            </a:r>
            <a:r>
              <a:rPr lang="en-US" strike="noStrike" dirty="0"/>
              <a:t>ISO/ASME </a:t>
            </a:r>
            <a:r>
              <a:rPr lang="en-US" dirty="0"/>
              <a:t>Standard and there is no guarantee that the final content will be similar</a:t>
            </a:r>
            <a:r>
              <a:rPr lang="en-US" baseline="0" dirty="0"/>
              <a:t> to the </a:t>
            </a:r>
            <a:r>
              <a:rPr lang="en-US" dirty="0"/>
              <a:t>ASME standard.  </a:t>
            </a:r>
          </a:p>
          <a:p>
            <a:endParaRPr lang="en-US" dirty="0"/>
          </a:p>
        </p:txBody>
      </p:sp>
    </p:spTree>
    <p:extLst>
      <p:ext uri="{BB962C8B-B14F-4D97-AF65-F5344CB8AC3E}">
        <p14:creationId xmlns:p14="http://schemas.microsoft.com/office/powerpoint/2010/main" val="6585504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BB0C48A3-9434-4AF9-B04F-70860C24F29C}" type="slidenum">
              <a:rPr lang="en-US"/>
              <a:pPr/>
              <a:t>21</a:t>
            </a:fld>
            <a:endParaRPr lang="en-US"/>
          </a:p>
        </p:txBody>
      </p:sp>
      <p:sp>
        <p:nvSpPr>
          <p:cNvPr id="43010" name="Rectangle 2"/>
          <p:cNvSpPr>
            <a:spLocks noGrp="1" noRot="1" noChangeAspect="1" noChangeArrowheads="1" noTextEdit="1"/>
          </p:cNvSpPr>
          <p:nvPr>
            <p:ph type="sldImg"/>
          </p:nvPr>
        </p:nvSpPr>
        <p:spPr>
          <a:xfrm>
            <a:off x="1371600" y="466725"/>
            <a:ext cx="4479925" cy="3359150"/>
          </a:xfrm>
          <a:ln/>
        </p:spPr>
      </p:sp>
      <p:sp>
        <p:nvSpPr>
          <p:cNvPr id="43011" name="Rectangle 3"/>
          <p:cNvSpPr>
            <a:spLocks noGrp="1" noChangeArrowheads="1"/>
          </p:cNvSpPr>
          <p:nvPr>
            <p:ph type="body" idx="1"/>
          </p:nvPr>
        </p:nvSpPr>
        <p:spPr>
          <a:xfrm>
            <a:off x="473444" y="4164618"/>
            <a:ext cx="6131826" cy="4866848"/>
          </a:xfrm>
          <a:ln/>
        </p:spPr>
        <p:txBody>
          <a:bodyPr/>
          <a:lstStyle/>
          <a:p>
            <a:r>
              <a:rPr lang="en-US" dirty="0"/>
              <a:t>Although we currently do not do adoption and publication by ASME of an ISO standard as an American National Standard there is a framework for how to process this type of activity outlined in the </a:t>
            </a:r>
            <a:r>
              <a:rPr lang="en-US" u="sng" dirty="0"/>
              <a:t>Operating</a:t>
            </a:r>
            <a:r>
              <a:rPr lang="en-US" dirty="0"/>
              <a:t> </a:t>
            </a:r>
            <a:r>
              <a:rPr lang="en-US" u="none" strike="noStrike" dirty="0"/>
              <a:t>Procedures for ASME Codes and Standards Development Committees</a:t>
            </a:r>
            <a:r>
              <a:rPr lang="en-US" dirty="0"/>
              <a:t>:</a:t>
            </a:r>
          </a:p>
          <a:p>
            <a:pPr lvl="1"/>
            <a:r>
              <a:rPr lang="en-US" dirty="0"/>
              <a:t>Process the standard according to ASME’s standards development procedures and ANSI procedures (i.e., consensus body approval).</a:t>
            </a:r>
          </a:p>
          <a:p>
            <a:pPr lvl="1"/>
            <a:r>
              <a:rPr lang="en-US" dirty="0"/>
              <a:t>ANSI procedures for U.S. national adoptions allow for two forms of adoption: Identical and Modified.</a:t>
            </a:r>
          </a:p>
          <a:p>
            <a:pPr lvl="1">
              <a:buFontTx/>
              <a:buNone/>
            </a:pPr>
            <a:r>
              <a:rPr lang="en-US" b="1" dirty="0"/>
              <a:t>	Identical adoption</a:t>
            </a:r>
            <a:r>
              <a:rPr lang="en-US" dirty="0"/>
              <a:t> is adoption without changes to the wording of the standard. Identical adoption procedures include a special expedited procedure for use in cases where the TAG has voted or plans to vote approval of the draft ISO standard.</a:t>
            </a:r>
          </a:p>
          <a:p>
            <a:pPr lvl="1">
              <a:spcBef>
                <a:spcPct val="20000"/>
              </a:spcBef>
              <a:buFontTx/>
              <a:buNone/>
            </a:pPr>
            <a:r>
              <a:rPr lang="en-US" b="1" dirty="0"/>
              <a:t>	Modified adoption</a:t>
            </a:r>
            <a:r>
              <a:rPr lang="en-US" dirty="0"/>
              <a:t> is adoption with changes to the wording. Modified adoption procedures require that a listing of the technical deviations be included in the nationally adopted standard.</a:t>
            </a:r>
          </a:p>
          <a:p>
            <a:pPr lvl="1"/>
            <a:r>
              <a:rPr lang="en-US" dirty="0"/>
              <a:t>ASME procedures require that recommendations for U.S. national adoptions be approved by the appropriate Board and the Council on Standards and Certification</a:t>
            </a:r>
            <a:r>
              <a:rPr lang="en-US" baseline="0" dirty="0"/>
              <a:t> </a:t>
            </a:r>
            <a:r>
              <a:rPr lang="en-US" sz="1100" kern="1200" dirty="0">
                <a:solidFill>
                  <a:schemeClr val="tx1"/>
                </a:solidFill>
                <a:effectLst/>
                <a:latin typeface="Arial" panose="020B0604020202020204" pitchFamily="34" charset="0"/>
                <a:ea typeface="+mn-ea"/>
                <a:cs typeface="+mn-cs"/>
              </a:rPr>
              <a:t>based on a business case provided by proponents for the action.</a:t>
            </a:r>
            <a:endParaRPr lang="en-US" dirty="0"/>
          </a:p>
          <a:p>
            <a:pPr marL="117420" lvl="1" indent="0" defTabSz="939363">
              <a:buNone/>
              <a:defRPr/>
            </a:pPr>
            <a:r>
              <a:rPr lang="en-US" dirty="0"/>
              <a:t>Note - If there is an existing ASME standard covering the same area, it would normally be withdrawn or modified to act as a supplement.</a:t>
            </a:r>
          </a:p>
          <a:p>
            <a:pPr lvl="1"/>
            <a:endParaRPr lang="en-US" dirty="0"/>
          </a:p>
          <a:p>
            <a:endParaRPr lang="en-US" dirty="0"/>
          </a:p>
        </p:txBody>
      </p:sp>
    </p:spTree>
    <p:extLst>
      <p:ext uri="{BB962C8B-B14F-4D97-AF65-F5344CB8AC3E}">
        <p14:creationId xmlns:p14="http://schemas.microsoft.com/office/powerpoint/2010/main" val="49576422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34940F75-B705-4DF6-81B1-2D209C15FADD}" type="slidenum">
              <a:rPr lang="en-US"/>
              <a:pPr/>
              <a:t>22</a:t>
            </a:fld>
            <a:endParaRPr lang="en-US"/>
          </a:p>
        </p:txBody>
      </p:sp>
      <p:sp>
        <p:nvSpPr>
          <p:cNvPr id="120834" name="Rectangle 2"/>
          <p:cNvSpPr>
            <a:spLocks noGrp="1" noRot="1" noChangeAspect="1" noChangeArrowheads="1" noTextEdit="1"/>
          </p:cNvSpPr>
          <p:nvPr>
            <p:ph type="sldImg"/>
          </p:nvPr>
        </p:nvSpPr>
        <p:spPr>
          <a:xfrm>
            <a:off x="1371600" y="466725"/>
            <a:ext cx="4479925" cy="3359150"/>
          </a:xfrm>
          <a:ln/>
        </p:spPr>
      </p:sp>
      <p:sp>
        <p:nvSpPr>
          <p:cNvPr id="120835" name="Rectangle 3"/>
          <p:cNvSpPr>
            <a:spLocks noGrp="1" noChangeArrowheads="1"/>
          </p:cNvSpPr>
          <p:nvPr>
            <p:ph type="body" idx="1"/>
          </p:nvPr>
        </p:nvSpPr>
        <p:spPr>
          <a:xfrm>
            <a:off x="473444" y="4164618"/>
            <a:ext cx="6131826" cy="4866848"/>
          </a:xfrm>
          <a:ln/>
        </p:spPr>
        <p:txBody>
          <a:bodyPr/>
          <a:lstStyle/>
          <a:p>
            <a:pPr marL="176131" indent="-176131" defTabSz="939363">
              <a:buFont typeface="Arial" panose="020B0604020202020204" pitchFamily="34" charset="0"/>
              <a:buChar char="•"/>
              <a:defRPr/>
            </a:pPr>
            <a:r>
              <a:rPr lang="en-US" dirty="0"/>
              <a:t>ASME standards meet the requirements for international standards by following procedures that meet WTO requirements, offering a wide range of ways in which international members may participate and allowing use of normative references to other international standards.</a:t>
            </a:r>
          </a:p>
          <a:p>
            <a:pPr marL="176131" indent="-176131">
              <a:buFont typeface="Arial" panose="020B0604020202020204" pitchFamily="34" charset="0"/>
              <a:buChar char="•"/>
            </a:pPr>
            <a:r>
              <a:rPr lang="en-US" b="0" dirty="0"/>
              <a:t>International participation on ASME committees is encouraged; membership is open to qualified individuals from all countries.</a:t>
            </a:r>
            <a:r>
              <a:rPr lang="en-US" b="0" baseline="0" dirty="0"/>
              <a:t> In addition, </a:t>
            </a:r>
            <a:r>
              <a:rPr lang="en-US" b="0" dirty="0"/>
              <a:t>ASME has created a few further options to encourage international membership on committees such as; delegate memberships, interest review groups, and international working groups. </a:t>
            </a:r>
          </a:p>
          <a:p>
            <a:endParaRPr lang="en-US" dirty="0"/>
          </a:p>
        </p:txBody>
      </p:sp>
    </p:spTree>
    <p:extLst>
      <p:ext uri="{BB962C8B-B14F-4D97-AF65-F5344CB8AC3E}">
        <p14:creationId xmlns:p14="http://schemas.microsoft.com/office/powerpoint/2010/main" val="30188236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6192E466-74DA-472D-ABCB-6280E910D620}" type="slidenum">
              <a:rPr lang="en-US"/>
              <a:pPr/>
              <a:t>23</a:t>
            </a:fld>
            <a:endParaRPr lang="en-US"/>
          </a:p>
        </p:txBody>
      </p:sp>
      <p:sp>
        <p:nvSpPr>
          <p:cNvPr id="122882" name="Rectangle 2"/>
          <p:cNvSpPr>
            <a:spLocks noGrp="1" noRot="1" noChangeAspect="1" noChangeArrowheads="1" noTextEdit="1"/>
          </p:cNvSpPr>
          <p:nvPr>
            <p:ph type="sldImg"/>
          </p:nvPr>
        </p:nvSpPr>
        <p:spPr>
          <a:xfrm>
            <a:off x="1371600" y="466725"/>
            <a:ext cx="4479925" cy="3359150"/>
          </a:xfrm>
          <a:ln/>
        </p:spPr>
      </p:sp>
      <p:sp>
        <p:nvSpPr>
          <p:cNvPr id="122883" name="Rectangle 3"/>
          <p:cNvSpPr>
            <a:spLocks noGrp="1" noChangeArrowheads="1"/>
          </p:cNvSpPr>
          <p:nvPr>
            <p:ph type="body" idx="1"/>
          </p:nvPr>
        </p:nvSpPr>
        <p:spPr>
          <a:xfrm>
            <a:off x="473444" y="4164618"/>
            <a:ext cx="6131826" cy="4866848"/>
          </a:xfrm>
          <a:ln/>
        </p:spPr>
        <p:txBody>
          <a:bodyPr/>
          <a:lstStyle/>
          <a:p>
            <a:endParaRPr lang="en-US" b="1" dirty="0"/>
          </a:p>
        </p:txBody>
      </p:sp>
    </p:spTree>
    <p:extLst>
      <p:ext uri="{BB962C8B-B14F-4D97-AF65-F5344CB8AC3E}">
        <p14:creationId xmlns:p14="http://schemas.microsoft.com/office/powerpoint/2010/main" val="6103050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xfrm>
            <a:off x="4136762" y="9106365"/>
            <a:ext cx="3164698" cy="479370"/>
          </a:xfrm>
          <a:prstGeom prst="rect">
            <a:avLst/>
          </a:prstGeom>
          <a:ln/>
        </p:spPr>
        <p:txBody>
          <a:bodyPr/>
          <a:lstStyle/>
          <a:p>
            <a:fld id="{AC7BF663-A82C-4A0D-993D-B20413BE4608}" type="slidenum">
              <a:rPr lang="en-US"/>
              <a:pPr/>
              <a:t>2</a:t>
            </a:fld>
            <a:endParaRPr lang="en-US"/>
          </a:p>
        </p:txBody>
      </p:sp>
      <p:sp>
        <p:nvSpPr>
          <p:cNvPr id="16386" name="Rectangle 2"/>
          <p:cNvSpPr>
            <a:spLocks noGrp="1" noRot="1" noChangeAspect="1" noChangeArrowheads="1" noTextEdit="1"/>
          </p:cNvSpPr>
          <p:nvPr>
            <p:ph type="sldImg"/>
          </p:nvPr>
        </p:nvSpPr>
        <p:spPr>
          <a:xfrm>
            <a:off x="1344613" y="477838"/>
            <a:ext cx="4589462" cy="3441700"/>
          </a:xfrm>
          <a:prstGeom prst="rect">
            <a:avLst/>
          </a:prstGeom>
          <a:ln/>
        </p:spPr>
      </p:sp>
      <p:sp>
        <p:nvSpPr>
          <p:cNvPr id="16387" name="Rectangle 3"/>
          <p:cNvSpPr>
            <a:spLocks noGrp="1" noChangeArrowheads="1"/>
          </p:cNvSpPr>
          <p:nvPr>
            <p:ph type="body" idx="1"/>
          </p:nvPr>
        </p:nvSpPr>
        <p:spPr>
          <a:xfrm>
            <a:off x="539287" y="4264398"/>
            <a:ext cx="6217819" cy="4983451"/>
          </a:xfrm>
          <a:prstGeom prst="rect">
            <a:avLst/>
          </a:prstGeom>
          <a:ln/>
        </p:spPr>
        <p:txBody>
          <a:bodyPr/>
          <a:lstStyle/>
          <a:p>
            <a:endParaRPr lang="en-US" dirty="0"/>
          </a:p>
        </p:txBody>
      </p:sp>
    </p:spTree>
    <p:extLst>
      <p:ext uri="{BB962C8B-B14F-4D97-AF65-F5344CB8AC3E}">
        <p14:creationId xmlns:p14="http://schemas.microsoft.com/office/powerpoint/2010/main" val="12743540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055502C2-BF13-4056-BF37-DEC273C7A08D}" type="slidenum">
              <a:rPr lang="en-US"/>
              <a:pPr/>
              <a:t>3</a:t>
            </a:fld>
            <a:endParaRPr lang="en-US"/>
          </a:p>
        </p:txBody>
      </p:sp>
      <p:sp>
        <p:nvSpPr>
          <p:cNvPr id="20482" name="Rectangle 2"/>
          <p:cNvSpPr>
            <a:spLocks noGrp="1" noRot="1" noChangeAspect="1" noChangeArrowheads="1" noTextEdit="1"/>
          </p:cNvSpPr>
          <p:nvPr>
            <p:ph type="sldImg"/>
          </p:nvPr>
        </p:nvSpPr>
        <p:spPr>
          <a:xfrm>
            <a:off x="1371600" y="466725"/>
            <a:ext cx="4479925" cy="3359150"/>
          </a:xfrm>
          <a:ln/>
        </p:spPr>
      </p:sp>
      <p:sp>
        <p:nvSpPr>
          <p:cNvPr id="20483" name="Rectangle 3"/>
          <p:cNvSpPr>
            <a:spLocks noGrp="1" noChangeArrowheads="1"/>
          </p:cNvSpPr>
          <p:nvPr>
            <p:ph type="body" idx="1"/>
          </p:nvPr>
        </p:nvSpPr>
        <p:spPr>
          <a:xfrm>
            <a:off x="473444" y="4164618"/>
            <a:ext cx="6131826" cy="4866848"/>
          </a:xfrm>
          <a:ln/>
        </p:spPr>
        <p:txBody>
          <a:bodyPr/>
          <a:lstStyle/>
          <a:p>
            <a:pPr marL="112289" lvl="1" indent="0">
              <a:spcBef>
                <a:spcPts val="590"/>
              </a:spcBef>
              <a:buNone/>
            </a:pPr>
            <a:r>
              <a:rPr lang="en-US" dirty="0"/>
              <a:t>At the end of this module you will know… </a:t>
            </a:r>
          </a:p>
          <a:p>
            <a:pPr>
              <a:spcBef>
                <a:spcPct val="0"/>
              </a:spcBef>
            </a:pPr>
            <a:endParaRPr lang="en-US" b="1" dirty="0"/>
          </a:p>
          <a:p>
            <a:pPr lvl="1"/>
            <a:r>
              <a:rPr lang="en-US" dirty="0"/>
              <a:t>What makes a Standard International</a:t>
            </a:r>
          </a:p>
          <a:p>
            <a:pPr lvl="1"/>
            <a:r>
              <a:rPr lang="en-US" sz="1100" kern="1200" dirty="0">
                <a:solidFill>
                  <a:schemeClr val="tx1"/>
                </a:solidFill>
                <a:effectLst/>
                <a:latin typeface="Arial" panose="020B0604020202020204" pitchFamily="34" charset="0"/>
                <a:ea typeface="+mn-ea"/>
                <a:cs typeface="+mn-cs"/>
              </a:rPr>
              <a:t>The process by which ASME Standards are developed meet the </a:t>
            </a:r>
            <a:r>
              <a:rPr lang="en-US" sz="1100" u="none" kern="1200" dirty="0">
                <a:solidFill>
                  <a:schemeClr val="tx1"/>
                </a:solidFill>
                <a:effectLst/>
                <a:latin typeface="Arial" panose="020B0604020202020204" pitchFamily="34" charset="0"/>
                <a:ea typeface="+mn-ea"/>
                <a:cs typeface="+mn-cs"/>
              </a:rPr>
              <a:t>World Trade Organization </a:t>
            </a:r>
            <a:r>
              <a:rPr lang="en-US" sz="1100" kern="1200" dirty="0">
                <a:solidFill>
                  <a:schemeClr val="tx1"/>
                </a:solidFill>
                <a:effectLst/>
                <a:latin typeface="Arial" panose="020B0604020202020204" pitchFamily="34" charset="0"/>
                <a:ea typeface="+mn-ea"/>
                <a:cs typeface="+mn-cs"/>
              </a:rPr>
              <a:t>(WTO) </a:t>
            </a:r>
            <a:r>
              <a:rPr lang="en-US" sz="1100" u="none" kern="1200" dirty="0">
                <a:solidFill>
                  <a:schemeClr val="tx1"/>
                </a:solidFill>
                <a:effectLst/>
                <a:latin typeface="Arial" panose="020B0604020202020204" pitchFamily="34" charset="0"/>
                <a:ea typeface="+mn-ea"/>
                <a:cs typeface="+mn-cs"/>
              </a:rPr>
              <a:t>Technical Barriers to Trade </a:t>
            </a:r>
            <a:r>
              <a:rPr lang="en-US" sz="1100" kern="1200" dirty="0">
                <a:solidFill>
                  <a:schemeClr val="tx1"/>
                </a:solidFill>
                <a:effectLst/>
                <a:latin typeface="Arial" panose="020B0604020202020204" pitchFamily="34" charset="0"/>
                <a:ea typeface="+mn-ea"/>
                <a:cs typeface="+mn-cs"/>
              </a:rPr>
              <a:t>(TBT) principles for international standards development</a:t>
            </a:r>
            <a:r>
              <a:rPr lang="en-US" dirty="0"/>
              <a:t>.</a:t>
            </a:r>
          </a:p>
          <a:p>
            <a:pPr lvl="1"/>
            <a:r>
              <a:rPr lang="en-US" dirty="0"/>
              <a:t>How to incorporate references to </a:t>
            </a:r>
            <a:r>
              <a:rPr lang="en-US" u="none" dirty="0"/>
              <a:t>ASME </a:t>
            </a:r>
            <a:r>
              <a:rPr lang="en-US" dirty="0"/>
              <a:t>standards in ISO documents and other methods of developing international ASME standards</a:t>
            </a:r>
          </a:p>
          <a:p>
            <a:endParaRPr lang="en-US" dirty="0"/>
          </a:p>
        </p:txBody>
      </p:sp>
    </p:spTree>
    <p:extLst>
      <p:ext uri="{BB962C8B-B14F-4D97-AF65-F5344CB8AC3E}">
        <p14:creationId xmlns:p14="http://schemas.microsoft.com/office/powerpoint/2010/main" val="10090666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2AFB956D-38A9-40C4-81E9-9370A041C73D}" type="slidenum">
              <a:rPr lang="en-US"/>
              <a:pPr/>
              <a:t>4</a:t>
            </a:fld>
            <a:endParaRPr lang="en-US"/>
          </a:p>
        </p:txBody>
      </p:sp>
      <p:sp>
        <p:nvSpPr>
          <p:cNvPr id="22530" name="Rectangle 2"/>
          <p:cNvSpPr>
            <a:spLocks noGrp="1" noRot="1" noChangeAspect="1" noChangeArrowheads="1" noTextEdit="1"/>
          </p:cNvSpPr>
          <p:nvPr>
            <p:ph type="sldImg"/>
          </p:nvPr>
        </p:nvSpPr>
        <p:spPr>
          <a:xfrm>
            <a:off x="1371600" y="466725"/>
            <a:ext cx="4479925" cy="3359150"/>
          </a:xfrm>
          <a:ln/>
        </p:spPr>
      </p:sp>
      <p:sp>
        <p:nvSpPr>
          <p:cNvPr id="22531" name="Rectangle 3"/>
          <p:cNvSpPr>
            <a:spLocks noGrp="1" noChangeArrowheads="1"/>
          </p:cNvSpPr>
          <p:nvPr>
            <p:ph type="body" idx="1"/>
          </p:nvPr>
        </p:nvSpPr>
        <p:spPr>
          <a:xfrm>
            <a:off x="473444" y="4164618"/>
            <a:ext cx="6131826" cy="4866848"/>
          </a:xfrm>
          <a:ln/>
        </p:spPr>
        <p:txBody>
          <a:bodyPr/>
          <a:lstStyle/>
          <a:p>
            <a:r>
              <a:rPr lang="en-US" b="0" dirty="0"/>
              <a:t>These</a:t>
            </a:r>
            <a:r>
              <a:rPr lang="en-US" b="0" baseline="0" dirty="0"/>
              <a:t> topics will be discussed during this presentation</a:t>
            </a:r>
            <a:endParaRPr lang="en-US" b="1" dirty="0"/>
          </a:p>
          <a:p>
            <a:endParaRPr lang="en-US" dirty="0"/>
          </a:p>
        </p:txBody>
      </p:sp>
    </p:spTree>
    <p:extLst>
      <p:ext uri="{BB962C8B-B14F-4D97-AF65-F5344CB8AC3E}">
        <p14:creationId xmlns:p14="http://schemas.microsoft.com/office/powerpoint/2010/main" val="37237369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C20B7FDE-EBC0-4B59-BF2A-30079EBDA7B6}" type="slidenum">
              <a:rPr lang="en-US"/>
              <a:pPr/>
              <a:t>5</a:t>
            </a:fld>
            <a:endParaRPr lang="en-US"/>
          </a:p>
        </p:txBody>
      </p:sp>
      <p:sp>
        <p:nvSpPr>
          <p:cNvPr id="24578" name="Rectangle 2"/>
          <p:cNvSpPr>
            <a:spLocks noGrp="1" noRot="1" noChangeAspect="1" noChangeArrowheads="1" noTextEdit="1"/>
          </p:cNvSpPr>
          <p:nvPr>
            <p:ph type="sldImg"/>
          </p:nvPr>
        </p:nvSpPr>
        <p:spPr>
          <a:xfrm>
            <a:off x="1371600" y="466725"/>
            <a:ext cx="4479925" cy="3359150"/>
          </a:xfrm>
          <a:ln/>
        </p:spPr>
      </p:sp>
      <p:sp>
        <p:nvSpPr>
          <p:cNvPr id="24579" name="Rectangle 3"/>
          <p:cNvSpPr>
            <a:spLocks noGrp="1" noChangeArrowheads="1"/>
          </p:cNvSpPr>
          <p:nvPr>
            <p:ph type="body" idx="1"/>
          </p:nvPr>
        </p:nvSpPr>
        <p:spPr>
          <a:xfrm>
            <a:off x="473444" y="4164618"/>
            <a:ext cx="6131826" cy="4866848"/>
          </a:xfrm>
          <a:ln/>
        </p:spPr>
        <p:txBody>
          <a:bodyPr/>
          <a:lstStyle/>
          <a:p>
            <a:r>
              <a:rPr lang="en-US" b="0" dirty="0"/>
              <a:t>Many ASME standards are considered international standards. The ways in which ASME standards</a:t>
            </a:r>
            <a:r>
              <a:rPr lang="en-US" b="0" baseline="0" dirty="0"/>
              <a:t> meet the criteria to be considered an international standard will be discussed in the next few slides.</a:t>
            </a:r>
            <a:endParaRPr lang="en-US" b="0" dirty="0"/>
          </a:p>
        </p:txBody>
      </p:sp>
    </p:spTree>
    <p:extLst>
      <p:ext uri="{BB962C8B-B14F-4D97-AF65-F5344CB8AC3E}">
        <p14:creationId xmlns:p14="http://schemas.microsoft.com/office/powerpoint/2010/main" val="11356224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CAF8910C-4254-4D20-9D76-AEE2EDD3E46F}" type="slidenum">
              <a:rPr lang="en-US"/>
              <a:pPr/>
              <a:t>6</a:t>
            </a:fld>
            <a:endParaRPr lang="en-US"/>
          </a:p>
        </p:txBody>
      </p:sp>
      <p:sp>
        <p:nvSpPr>
          <p:cNvPr id="26626" name="Rectangle 2"/>
          <p:cNvSpPr>
            <a:spLocks noGrp="1" noRot="1" noChangeAspect="1" noChangeArrowheads="1" noTextEdit="1"/>
          </p:cNvSpPr>
          <p:nvPr>
            <p:ph type="sldImg"/>
          </p:nvPr>
        </p:nvSpPr>
        <p:spPr>
          <a:xfrm>
            <a:off x="1371600" y="466725"/>
            <a:ext cx="4479925" cy="3359150"/>
          </a:xfrm>
          <a:ln/>
        </p:spPr>
      </p:sp>
      <p:sp>
        <p:nvSpPr>
          <p:cNvPr id="26627" name="Rectangle 3"/>
          <p:cNvSpPr>
            <a:spLocks noGrp="1" noChangeArrowheads="1"/>
          </p:cNvSpPr>
          <p:nvPr>
            <p:ph type="body" idx="1"/>
          </p:nvPr>
        </p:nvSpPr>
        <p:spPr>
          <a:xfrm>
            <a:off x="473444" y="4164618"/>
            <a:ext cx="6131826" cy="4866848"/>
          </a:xfrm>
          <a:ln/>
        </p:spPr>
        <p:txBody>
          <a:bodyPr/>
          <a:lstStyle/>
          <a:p>
            <a:pPr defTabSz="939363">
              <a:spcBef>
                <a:spcPct val="0"/>
              </a:spcBef>
              <a:defRPr/>
            </a:pPr>
            <a:r>
              <a:rPr lang="en-US" dirty="0"/>
              <a:t>In some countries there is a perception that international standards equate to ISO standards. However, not all ISO developed standards are internationally accepted and used, and conversely, there are numerous standards accepted and used internationally, including some ASME standards.</a:t>
            </a:r>
          </a:p>
          <a:p>
            <a:pPr>
              <a:spcBef>
                <a:spcPct val="0"/>
              </a:spcBef>
            </a:pPr>
            <a:endParaRPr lang="en-US" b="1" dirty="0"/>
          </a:p>
          <a:p>
            <a:pPr>
              <a:spcBef>
                <a:spcPct val="0"/>
              </a:spcBef>
            </a:pPr>
            <a:r>
              <a:rPr lang="en-US" dirty="0"/>
              <a:t>The three components for</a:t>
            </a:r>
            <a:r>
              <a:rPr lang="en-US" baseline="0" dirty="0"/>
              <a:t> a </a:t>
            </a:r>
            <a:r>
              <a:rPr lang="en-US" dirty="0"/>
              <a:t>good international standard</a:t>
            </a:r>
            <a:r>
              <a:rPr lang="en-US" baseline="0" dirty="0"/>
              <a:t> include:</a:t>
            </a:r>
            <a:endParaRPr lang="en-US" dirty="0"/>
          </a:p>
          <a:p>
            <a:pPr lvl="1"/>
            <a:r>
              <a:rPr lang="en-US" dirty="0"/>
              <a:t>A standards development process that provides openness, transparency, impartiality and consensus, effectiveness and relevance, coherence and development dimension,</a:t>
            </a:r>
            <a:r>
              <a:rPr lang="en-US" baseline="0" dirty="0"/>
              <a:t> </a:t>
            </a:r>
            <a:r>
              <a:rPr lang="en-US" dirty="0"/>
              <a:t>allowing for fair and open access and international participation.  These are essentially the principles for international standards development, as established by the World Trade Organization (WTO) in the Technical Barriers to Trade (TBT) Agreement.</a:t>
            </a:r>
          </a:p>
          <a:p>
            <a:pPr lvl="1"/>
            <a:r>
              <a:rPr lang="en-US" dirty="0"/>
              <a:t>A record of success in meeting or a potential to meet international market and safety needs.</a:t>
            </a:r>
          </a:p>
          <a:p>
            <a:pPr lvl="1"/>
            <a:r>
              <a:rPr lang="en-US" sz="1100" kern="1200" dirty="0">
                <a:solidFill>
                  <a:schemeClr val="tx1"/>
                </a:solidFill>
                <a:effectLst/>
                <a:latin typeface="Arial" panose="020B0604020202020204" pitchFamily="34" charset="0"/>
                <a:ea typeface="+mn-ea"/>
                <a:cs typeface="+mn-cs"/>
              </a:rPr>
              <a:t>International participation in the standards development process.</a:t>
            </a:r>
            <a:br>
              <a:rPr lang="en-US" dirty="0"/>
            </a:br>
            <a:endParaRPr lang="en-US" dirty="0"/>
          </a:p>
          <a:p>
            <a:endParaRPr lang="en-US" dirty="0"/>
          </a:p>
          <a:p>
            <a:endParaRPr lang="en-US" dirty="0"/>
          </a:p>
        </p:txBody>
      </p:sp>
    </p:spTree>
    <p:extLst>
      <p:ext uri="{BB962C8B-B14F-4D97-AF65-F5344CB8AC3E}">
        <p14:creationId xmlns:p14="http://schemas.microsoft.com/office/powerpoint/2010/main" val="18328092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783F767A-F836-43E8-AF06-DCA551FC3E2E}" type="slidenum">
              <a:rPr lang="en-US"/>
              <a:pPr/>
              <a:t>7</a:t>
            </a:fld>
            <a:endParaRPr lang="en-US"/>
          </a:p>
        </p:txBody>
      </p:sp>
      <p:sp>
        <p:nvSpPr>
          <p:cNvPr id="28674" name="Rectangle 2"/>
          <p:cNvSpPr>
            <a:spLocks noGrp="1" noRot="1" noChangeAspect="1" noChangeArrowheads="1" noTextEdit="1"/>
          </p:cNvSpPr>
          <p:nvPr>
            <p:ph type="sldImg"/>
          </p:nvPr>
        </p:nvSpPr>
        <p:spPr>
          <a:xfrm>
            <a:off x="1371600" y="466725"/>
            <a:ext cx="4479925" cy="3359150"/>
          </a:xfrm>
          <a:ln/>
        </p:spPr>
      </p:sp>
      <p:sp>
        <p:nvSpPr>
          <p:cNvPr id="28675" name="Rectangle 3"/>
          <p:cNvSpPr>
            <a:spLocks noGrp="1" noChangeArrowheads="1"/>
          </p:cNvSpPr>
          <p:nvPr>
            <p:ph type="body" idx="1"/>
          </p:nvPr>
        </p:nvSpPr>
        <p:spPr>
          <a:xfrm>
            <a:off x="473444" y="4164618"/>
            <a:ext cx="6131826" cy="4866848"/>
          </a:xfrm>
          <a:ln/>
        </p:spPr>
        <p:txBody>
          <a:bodyPr/>
          <a:lstStyle/>
          <a:p>
            <a:pPr lvl="1"/>
            <a:r>
              <a:rPr lang="en-US" sz="1200" dirty="0"/>
              <a:t>ASME develops standards intended to meet needs of industries and governments on global basis.</a:t>
            </a:r>
          </a:p>
          <a:p>
            <a:pPr lvl="1"/>
            <a:r>
              <a:rPr lang="en-US" sz="1200" dirty="0"/>
              <a:t>ASME standards developed under process that meets WTO principles for international standards development http://www.wto.org/english/tratop_e/tbt_e/tbt_e.htm.</a:t>
            </a:r>
          </a:p>
          <a:p>
            <a:pPr lvl="1"/>
            <a:r>
              <a:rPr lang="en-US" sz="1200" dirty="0"/>
              <a:t>To address global relevance, an ASME committee may take various approaches, including:</a:t>
            </a:r>
          </a:p>
          <a:p>
            <a:pPr lvl="2"/>
            <a:r>
              <a:rPr lang="en-US" sz="1200" dirty="0"/>
              <a:t>development of performance based and prescriptive standards as means of compliance with regulations or essential safety requirements</a:t>
            </a:r>
          </a:p>
          <a:p>
            <a:pPr lvl="2"/>
            <a:r>
              <a:rPr lang="en-US" sz="1200" dirty="0"/>
              <a:t>normative or informative references to non-ASME international, regional, or national standards, and</a:t>
            </a:r>
          </a:p>
          <a:p>
            <a:pPr marL="469682" lvl="2" indent="-117420" defTabSz="939363">
              <a:defRPr/>
            </a:pPr>
            <a:r>
              <a:rPr lang="en-US" sz="1200" dirty="0"/>
              <a:t>encouragement of international participation in the standards development. This will be covered further in the presentation.  </a:t>
            </a:r>
          </a:p>
        </p:txBody>
      </p:sp>
    </p:spTree>
    <p:extLst>
      <p:ext uri="{BB962C8B-B14F-4D97-AF65-F5344CB8AC3E}">
        <p14:creationId xmlns:p14="http://schemas.microsoft.com/office/powerpoint/2010/main" val="33944262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05F2AF8E-E60B-49DA-9878-367173EB6EC9}" type="slidenum">
              <a:rPr lang="en-US"/>
              <a:pPr/>
              <a:t>8</a:t>
            </a:fld>
            <a:endParaRPr lang="en-US"/>
          </a:p>
        </p:txBody>
      </p:sp>
      <p:sp>
        <p:nvSpPr>
          <p:cNvPr id="30722" name="Rectangle 2"/>
          <p:cNvSpPr>
            <a:spLocks noGrp="1" noRot="1" noChangeAspect="1" noChangeArrowheads="1" noTextEdit="1"/>
          </p:cNvSpPr>
          <p:nvPr>
            <p:ph type="sldImg"/>
          </p:nvPr>
        </p:nvSpPr>
        <p:spPr>
          <a:xfrm>
            <a:off x="1371600" y="466725"/>
            <a:ext cx="4479925" cy="3359150"/>
          </a:xfrm>
          <a:ln/>
        </p:spPr>
      </p:sp>
      <p:sp>
        <p:nvSpPr>
          <p:cNvPr id="30723" name="Rectangle 3"/>
          <p:cNvSpPr>
            <a:spLocks noGrp="1" noChangeArrowheads="1"/>
          </p:cNvSpPr>
          <p:nvPr>
            <p:ph type="body" idx="1"/>
          </p:nvPr>
        </p:nvSpPr>
        <p:spPr>
          <a:xfrm>
            <a:off x="473444" y="4164618"/>
            <a:ext cx="6131826" cy="4866848"/>
          </a:xfrm>
          <a:ln/>
        </p:spPr>
        <p:txBody>
          <a:bodyPr/>
          <a:lstStyle/>
          <a:p>
            <a:r>
              <a:rPr lang="en-US" dirty="0"/>
              <a:t>Examples of ASME codes and standards which meet the criteria for an international standard and which are recognized and used in countries around the world are:</a:t>
            </a:r>
          </a:p>
          <a:p>
            <a:pPr lvl="1"/>
            <a:r>
              <a:rPr lang="en-US" dirty="0"/>
              <a:t>The Boiler and Pressure Vessel Code, used in over 100 countries around the world and identified as “An International Code” on the cover</a:t>
            </a:r>
          </a:p>
          <a:p>
            <a:pPr marL="228600" marR="0" lvl="1" indent="-114300" algn="l" defTabSz="914400" rtl="0" eaLnBrk="1" fontAlgn="base" latinLnBrk="0" hangingPunct="1">
              <a:lnSpc>
                <a:spcPct val="100000"/>
              </a:lnSpc>
              <a:spcBef>
                <a:spcPct val="30000"/>
              </a:spcBef>
              <a:spcAft>
                <a:spcPct val="0"/>
              </a:spcAft>
              <a:buClrTx/>
              <a:buSzTx/>
              <a:buFontTx/>
              <a:buChar char="•"/>
              <a:tabLst/>
              <a:defRPr/>
            </a:pPr>
            <a:r>
              <a:rPr lang="en-US" dirty="0"/>
              <a:t>The B31 Piping Codes</a:t>
            </a:r>
            <a:r>
              <a:rPr lang="en-US" u="sng" dirty="0"/>
              <a:t>, which are identified as “An International Standard” on the cover</a:t>
            </a:r>
          </a:p>
          <a:p>
            <a:pPr lvl="1"/>
            <a:r>
              <a:rPr lang="en-US" dirty="0"/>
              <a:t>The B16 Standards on Valves, Flanges, Fittings, and Gaskets</a:t>
            </a:r>
          </a:p>
          <a:p>
            <a:pPr lvl="1"/>
            <a:r>
              <a:rPr lang="en-US" dirty="0"/>
              <a:t>The Bioprocessing Equipment Standard, which is identified as “An International Standard” on the cover</a:t>
            </a:r>
          </a:p>
          <a:p>
            <a:pPr lvl="1"/>
            <a:r>
              <a:rPr lang="en-US" u="none" dirty="0"/>
              <a:t>The Y14 Standards on </a:t>
            </a:r>
            <a:r>
              <a:rPr lang="en-US" sz="1100" u="none" kern="1200" dirty="0">
                <a:solidFill>
                  <a:schemeClr val="tx1"/>
                </a:solidFill>
                <a:latin typeface="Arial" panose="020B0604020202020204" pitchFamily="34" charset="0"/>
                <a:ea typeface="+mn-ea"/>
                <a:cs typeface="+mn-cs"/>
                <a:hlinkClick r:id="rId3">
                  <a:extLst>
                    <a:ext uri="{A12FA001-AC4F-418D-AE19-62706E023703}">
                      <ahyp:hlinkClr xmlns:ahyp="http://schemas.microsoft.com/office/drawing/2018/hyperlinkcolor" val="tx"/>
                    </a:ext>
                  </a:extLst>
                </a:hlinkClick>
              </a:rPr>
              <a:t>Engineering Product Definition and Related Documentation Practices</a:t>
            </a:r>
            <a:endParaRPr lang="en-US" sz="1100" u="none" kern="1200" dirty="0">
              <a:solidFill>
                <a:schemeClr val="tx1"/>
              </a:solidFill>
              <a:latin typeface="Arial" panose="020B0604020202020204" pitchFamily="34" charset="0"/>
              <a:ea typeface="+mn-ea"/>
              <a:cs typeface="+mn-cs"/>
            </a:endParaRPr>
          </a:p>
          <a:p>
            <a:pPr marL="114300" lvl="1" indent="0">
              <a:buNone/>
            </a:pPr>
            <a:endParaRPr lang="en-US" dirty="0"/>
          </a:p>
          <a:p>
            <a:pPr marL="114300" lvl="1" indent="0">
              <a:buNone/>
            </a:pPr>
            <a:r>
              <a:rPr lang="en-US" dirty="0"/>
              <a:t>Having</a:t>
            </a:r>
            <a:r>
              <a:rPr lang="en-US" baseline="0" dirty="0"/>
              <a:t> an ASME standard as the international standard ma</a:t>
            </a:r>
            <a:r>
              <a:rPr lang="en-US" dirty="0"/>
              <a:t>kes the most sense:</a:t>
            </a:r>
          </a:p>
          <a:p>
            <a:pPr lvl="2"/>
            <a:r>
              <a:rPr lang="en-US" dirty="0"/>
              <a:t>When committees of experts are already established</a:t>
            </a:r>
          </a:p>
          <a:p>
            <a:pPr lvl="2"/>
            <a:r>
              <a:rPr lang="en-US" dirty="0"/>
              <a:t>For existing standards, when users of the standard can continue to reference the familiar standard</a:t>
            </a:r>
          </a:p>
          <a:p>
            <a:pPr lvl="2"/>
            <a:r>
              <a:rPr lang="en-US" dirty="0"/>
              <a:t>For new standards, when the standard is strongly related to existing ASME standards</a:t>
            </a:r>
          </a:p>
          <a:p>
            <a:pPr lvl="2"/>
            <a:r>
              <a:rPr lang="en-US" dirty="0"/>
              <a:t>For new standards, when prospective users of the standard want ASME to be the responsible standards development organization (SDO)</a:t>
            </a:r>
          </a:p>
          <a:p>
            <a:pPr lvl="2"/>
            <a:r>
              <a:rPr lang="en-US" dirty="0"/>
              <a:t>When it is desirable for ASME to have control of the content of the standard</a:t>
            </a:r>
          </a:p>
          <a:p>
            <a:pPr lvl="2"/>
            <a:r>
              <a:rPr lang="en-US" dirty="0"/>
              <a:t>When a standard requires continuous revision</a:t>
            </a:r>
          </a:p>
          <a:p>
            <a:pPr lvl="2"/>
            <a:r>
              <a:rPr lang="en-US" dirty="0"/>
              <a:t>When the one-country-one-vote principle makes it difficult to achieve technical consensus (ISO process)</a:t>
            </a:r>
          </a:p>
          <a:p>
            <a:endParaRPr lang="en-US" dirty="0"/>
          </a:p>
        </p:txBody>
      </p:sp>
    </p:spTree>
    <p:extLst>
      <p:ext uri="{BB962C8B-B14F-4D97-AF65-F5344CB8AC3E}">
        <p14:creationId xmlns:p14="http://schemas.microsoft.com/office/powerpoint/2010/main" val="1029671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dirty="0"/>
          </a:p>
        </p:txBody>
      </p:sp>
      <p:sp>
        <p:nvSpPr>
          <p:cNvPr id="4" name="Footer Placeholder 3"/>
          <p:cNvSpPr>
            <a:spLocks noGrp="1"/>
          </p:cNvSpPr>
          <p:nvPr>
            <p:ph type="ftr" sz="quarter" idx="10"/>
          </p:nvPr>
        </p:nvSpPr>
        <p:spPr/>
        <p:txBody>
          <a:bodyPr/>
          <a:lstStyle>
            <a:lvl1pPr>
              <a:defRPr/>
            </a:lvl1pPr>
          </a:lstStyle>
          <a:p>
            <a:r>
              <a:rPr lang="en-US"/>
              <a:t>ASME S&amp;C Training Module B8 ASME International Standards Development</a:t>
            </a:r>
          </a:p>
        </p:txBody>
      </p:sp>
      <p:sp>
        <p:nvSpPr>
          <p:cNvPr id="5" name="Slide Number Placeholder 4"/>
          <p:cNvSpPr>
            <a:spLocks noGrp="1"/>
          </p:cNvSpPr>
          <p:nvPr>
            <p:ph type="sldNum" sz="quarter" idx="11"/>
          </p:nvPr>
        </p:nvSpPr>
        <p:spPr/>
        <p:txBody>
          <a:bodyPr/>
          <a:lstStyle>
            <a:lvl1pPr>
              <a:defRPr/>
            </a:lvl1pPr>
          </a:lstStyle>
          <a:p>
            <a:fld id="{02C67E0A-67D9-4E77-B97A-06FEE64B0E45}" type="slidenum">
              <a:rPr lang="en-US" smtClean="0"/>
              <a:pPr/>
              <a:t>‹#›</a:t>
            </a:fld>
            <a:endParaRPr lang="en-US"/>
          </a:p>
        </p:txBody>
      </p:sp>
      <p:sp>
        <p:nvSpPr>
          <p:cNvPr id="6" name="Title 5"/>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5809790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dirty="0"/>
          </a:p>
        </p:txBody>
      </p:sp>
      <p:sp>
        <p:nvSpPr>
          <p:cNvPr id="4" name="Rectangle 5"/>
          <p:cNvSpPr>
            <a:spLocks noGrp="1" noChangeArrowheads="1"/>
          </p:cNvSpPr>
          <p:nvPr>
            <p:ph type="ftr" sz="quarter" idx="10"/>
          </p:nvPr>
        </p:nvSpPr>
        <p:spPr>
          <a:ln/>
        </p:spPr>
        <p:txBody>
          <a:bodyPr/>
          <a:lstStyle>
            <a:lvl1pPr algn="ctr">
              <a:defRPr/>
            </a:lvl1pPr>
          </a:lstStyle>
          <a:p>
            <a:r>
              <a:rPr lang="en-US"/>
              <a:t>ASME S&amp;C Training Module B8 ASME International Standards Development</a:t>
            </a:r>
            <a:endParaRPr lang="en-US" dirty="0"/>
          </a:p>
        </p:txBody>
      </p:sp>
      <p:sp>
        <p:nvSpPr>
          <p:cNvPr id="5" name="Rectangle 6"/>
          <p:cNvSpPr>
            <a:spLocks noGrp="1" noChangeArrowheads="1"/>
          </p:cNvSpPr>
          <p:nvPr>
            <p:ph type="sldNum" sz="quarter" idx="11"/>
          </p:nvPr>
        </p:nvSpPr>
        <p:spPr>
          <a:ln/>
        </p:spPr>
        <p:txBody>
          <a:bodyPr/>
          <a:lstStyle>
            <a:lvl1pPr>
              <a:defRPr/>
            </a:lvl1pPr>
          </a:lstStyle>
          <a:p>
            <a:fld id="{5F143B07-3B84-4C99-983A-CC6663CA2E1E}" type="slidenum">
              <a:rPr lang="en-US" smtClean="0"/>
              <a:pPr/>
              <a:t>‹#›</a:t>
            </a:fld>
            <a:endParaRPr lang="en-US"/>
          </a:p>
        </p:txBody>
      </p:sp>
    </p:spTree>
    <p:extLst>
      <p:ext uri="{BB962C8B-B14F-4D97-AF65-F5344CB8AC3E}">
        <p14:creationId xmlns:p14="http://schemas.microsoft.com/office/powerpoint/2010/main" val="911194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sz="2800"/>
            </a:lvl1pPr>
            <a:lvl2pPr>
              <a:defRPr sz="24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5"/>
          <p:cNvSpPr>
            <a:spLocks noGrp="1" noChangeArrowheads="1"/>
          </p:cNvSpPr>
          <p:nvPr>
            <p:ph type="ftr" sz="quarter" idx="10"/>
          </p:nvPr>
        </p:nvSpPr>
        <p:spPr>
          <a:ln/>
        </p:spPr>
        <p:txBody>
          <a:bodyPr/>
          <a:lstStyle>
            <a:lvl1pPr algn="ctr">
              <a:defRPr/>
            </a:lvl1pPr>
          </a:lstStyle>
          <a:p>
            <a:r>
              <a:rPr lang="en-US"/>
              <a:t>ASME S&amp;C Training Module B8 ASME International Standards Development</a:t>
            </a:r>
            <a:endParaRPr lang="en-US" dirty="0"/>
          </a:p>
        </p:txBody>
      </p:sp>
      <p:sp>
        <p:nvSpPr>
          <p:cNvPr id="5" name="Rectangle 6"/>
          <p:cNvSpPr>
            <a:spLocks noGrp="1" noChangeArrowheads="1"/>
          </p:cNvSpPr>
          <p:nvPr>
            <p:ph type="sldNum" sz="quarter" idx="11"/>
          </p:nvPr>
        </p:nvSpPr>
        <p:spPr>
          <a:ln/>
        </p:spPr>
        <p:txBody>
          <a:bodyPr/>
          <a:lstStyle>
            <a:lvl1pPr>
              <a:defRPr/>
            </a:lvl1pPr>
          </a:lstStyle>
          <a:p>
            <a:fld id="{4DCDEBFB-29A3-46D8-9E13-D78F5B626317}" type="slidenum">
              <a:rPr lang="en-US" smtClean="0"/>
              <a:pPr/>
              <a:t>‹#›</a:t>
            </a:fld>
            <a:endParaRPr lang="en-US"/>
          </a:p>
        </p:txBody>
      </p:sp>
    </p:spTree>
    <p:extLst>
      <p:ext uri="{BB962C8B-B14F-4D97-AF65-F5344CB8AC3E}">
        <p14:creationId xmlns:p14="http://schemas.microsoft.com/office/powerpoint/2010/main" val="5390833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ln/>
        </p:spPr>
        <p:txBody>
          <a:bodyPr/>
          <a:lstStyle>
            <a:lvl1pPr algn="ctr">
              <a:defRPr/>
            </a:lvl1pPr>
          </a:lstStyle>
          <a:p>
            <a:r>
              <a:rPr lang="en-US"/>
              <a:t>ASME S&amp;C Training Module B8 ASME International Standards Development</a:t>
            </a:r>
          </a:p>
        </p:txBody>
      </p:sp>
      <p:sp>
        <p:nvSpPr>
          <p:cNvPr id="5" name="Rectangle 6"/>
          <p:cNvSpPr>
            <a:spLocks noGrp="1" noChangeArrowheads="1"/>
          </p:cNvSpPr>
          <p:nvPr>
            <p:ph type="sldNum" sz="quarter" idx="11"/>
          </p:nvPr>
        </p:nvSpPr>
        <p:spPr>
          <a:ln/>
        </p:spPr>
        <p:txBody>
          <a:bodyPr/>
          <a:lstStyle>
            <a:lvl1pPr>
              <a:defRPr/>
            </a:lvl1pPr>
          </a:lstStyle>
          <a:p>
            <a:fld id="{B5187AE4-63C5-4576-B06E-A557B769088C}" type="slidenum">
              <a:rPr lang="en-US" smtClean="0"/>
              <a:pPr/>
              <a:t>‹#›</a:t>
            </a:fld>
            <a:endParaRPr lang="en-US"/>
          </a:p>
        </p:txBody>
      </p:sp>
    </p:spTree>
    <p:extLst>
      <p:ext uri="{BB962C8B-B14F-4D97-AF65-F5344CB8AC3E}">
        <p14:creationId xmlns:p14="http://schemas.microsoft.com/office/powerpoint/2010/main" val="29887709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0"/>
          </p:nvPr>
        </p:nvSpPr>
        <p:spPr>
          <a:ln/>
        </p:spPr>
        <p:txBody>
          <a:bodyPr/>
          <a:lstStyle>
            <a:lvl1pPr>
              <a:defRPr/>
            </a:lvl1pPr>
          </a:lstStyle>
          <a:p>
            <a:r>
              <a:rPr lang="en-US"/>
              <a:t>ASME S&amp;C Training Module B8 ASME International Standards Development</a:t>
            </a:r>
          </a:p>
        </p:txBody>
      </p:sp>
      <p:sp>
        <p:nvSpPr>
          <p:cNvPr id="6" name="Rectangle 6"/>
          <p:cNvSpPr>
            <a:spLocks noGrp="1" noChangeArrowheads="1"/>
          </p:cNvSpPr>
          <p:nvPr>
            <p:ph type="sldNum" sz="quarter" idx="11"/>
          </p:nvPr>
        </p:nvSpPr>
        <p:spPr>
          <a:ln/>
        </p:spPr>
        <p:txBody>
          <a:bodyPr/>
          <a:lstStyle>
            <a:lvl1pPr>
              <a:defRPr/>
            </a:lvl1pPr>
          </a:lstStyle>
          <a:p>
            <a:fld id="{4BCD601E-EAAE-4F26-AC56-8115D659CE21}" type="slidenum">
              <a:rPr lang="en-US" smtClean="0"/>
              <a:pPr/>
              <a:t>‹#›</a:t>
            </a:fld>
            <a:endParaRPr lang="en-US"/>
          </a:p>
        </p:txBody>
      </p:sp>
    </p:spTree>
    <p:extLst>
      <p:ext uri="{BB962C8B-B14F-4D97-AF65-F5344CB8AC3E}">
        <p14:creationId xmlns:p14="http://schemas.microsoft.com/office/powerpoint/2010/main" val="13163994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ln/>
        </p:spPr>
        <p:txBody>
          <a:bodyPr/>
          <a:lstStyle>
            <a:lvl1pPr>
              <a:defRPr/>
            </a:lvl1pPr>
          </a:lstStyle>
          <a:p>
            <a:r>
              <a:rPr lang="en-US"/>
              <a:t>ASME S&amp;C Training Module B8 ASME International Standards Development</a:t>
            </a:r>
          </a:p>
        </p:txBody>
      </p:sp>
      <p:sp>
        <p:nvSpPr>
          <p:cNvPr id="8" name="Rectangle 6"/>
          <p:cNvSpPr>
            <a:spLocks noGrp="1" noChangeArrowheads="1"/>
          </p:cNvSpPr>
          <p:nvPr>
            <p:ph type="sldNum" sz="quarter" idx="11"/>
          </p:nvPr>
        </p:nvSpPr>
        <p:spPr>
          <a:ln/>
        </p:spPr>
        <p:txBody>
          <a:bodyPr/>
          <a:lstStyle>
            <a:lvl1pPr>
              <a:defRPr/>
            </a:lvl1pPr>
          </a:lstStyle>
          <a:p>
            <a:fld id="{80C70FBE-7B8F-4C3C-A2B2-FEA00E30F1BC}" type="slidenum">
              <a:rPr lang="en-US" smtClean="0"/>
              <a:pPr/>
              <a:t>‹#›</a:t>
            </a:fld>
            <a:endParaRPr lang="en-US"/>
          </a:p>
        </p:txBody>
      </p:sp>
    </p:spTree>
    <p:extLst>
      <p:ext uri="{BB962C8B-B14F-4D97-AF65-F5344CB8AC3E}">
        <p14:creationId xmlns:p14="http://schemas.microsoft.com/office/powerpoint/2010/main" val="42059577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ln/>
        </p:spPr>
        <p:txBody>
          <a:bodyPr/>
          <a:lstStyle>
            <a:lvl1pPr>
              <a:defRPr/>
            </a:lvl1pPr>
          </a:lstStyle>
          <a:p>
            <a:r>
              <a:rPr lang="en-US"/>
              <a:t>ASME S&amp;C Training Module B8 ASME International Standards Development</a:t>
            </a:r>
          </a:p>
        </p:txBody>
      </p:sp>
      <p:sp>
        <p:nvSpPr>
          <p:cNvPr id="4" name="Rectangle 6"/>
          <p:cNvSpPr>
            <a:spLocks noGrp="1" noChangeArrowheads="1"/>
          </p:cNvSpPr>
          <p:nvPr>
            <p:ph type="sldNum" sz="quarter" idx="11"/>
          </p:nvPr>
        </p:nvSpPr>
        <p:spPr>
          <a:ln/>
        </p:spPr>
        <p:txBody>
          <a:bodyPr/>
          <a:lstStyle>
            <a:lvl1pPr>
              <a:defRPr/>
            </a:lvl1pPr>
          </a:lstStyle>
          <a:p>
            <a:fld id="{90066EAD-329B-4023-8996-835AD830E261}" type="slidenum">
              <a:rPr lang="en-US" smtClean="0"/>
              <a:pPr/>
              <a:t>‹#›</a:t>
            </a:fld>
            <a:endParaRPr lang="en-US"/>
          </a:p>
        </p:txBody>
      </p:sp>
    </p:spTree>
    <p:extLst>
      <p:ext uri="{BB962C8B-B14F-4D97-AF65-F5344CB8AC3E}">
        <p14:creationId xmlns:p14="http://schemas.microsoft.com/office/powerpoint/2010/main" val="36217051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r>
              <a:rPr lang="en-US"/>
              <a:t>ASME S&amp;C Training Module B8 ASME International Standards Development</a:t>
            </a:r>
          </a:p>
        </p:txBody>
      </p:sp>
      <p:sp>
        <p:nvSpPr>
          <p:cNvPr id="3" name="Rectangle 6"/>
          <p:cNvSpPr>
            <a:spLocks noGrp="1" noChangeArrowheads="1"/>
          </p:cNvSpPr>
          <p:nvPr>
            <p:ph type="sldNum" sz="quarter" idx="11"/>
          </p:nvPr>
        </p:nvSpPr>
        <p:spPr>
          <a:ln/>
        </p:spPr>
        <p:txBody>
          <a:bodyPr/>
          <a:lstStyle>
            <a:lvl1pPr>
              <a:defRPr/>
            </a:lvl1pPr>
          </a:lstStyle>
          <a:p>
            <a:fld id="{DB7A75C5-92F5-435C-948E-55F79D73D735}" type="slidenum">
              <a:rPr lang="en-US" smtClean="0"/>
              <a:pPr/>
              <a:t>‹#›</a:t>
            </a:fld>
            <a:endParaRPr lang="en-US"/>
          </a:p>
        </p:txBody>
      </p:sp>
    </p:spTree>
    <p:extLst>
      <p:ext uri="{BB962C8B-B14F-4D97-AF65-F5344CB8AC3E}">
        <p14:creationId xmlns:p14="http://schemas.microsoft.com/office/powerpoint/2010/main" val="30530899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r>
              <a:rPr lang="en-US"/>
              <a:t>ASME S&amp;C Training Module B8 ASME International Standards Development</a:t>
            </a:r>
          </a:p>
        </p:txBody>
      </p:sp>
      <p:sp>
        <p:nvSpPr>
          <p:cNvPr id="6" name="Rectangle 6"/>
          <p:cNvSpPr>
            <a:spLocks noGrp="1" noChangeArrowheads="1"/>
          </p:cNvSpPr>
          <p:nvPr>
            <p:ph type="sldNum" sz="quarter" idx="11"/>
          </p:nvPr>
        </p:nvSpPr>
        <p:spPr>
          <a:ln/>
        </p:spPr>
        <p:txBody>
          <a:bodyPr/>
          <a:lstStyle>
            <a:lvl1pPr>
              <a:defRPr/>
            </a:lvl1pPr>
          </a:lstStyle>
          <a:p>
            <a:fld id="{F2836224-D3AB-4ACC-8124-68FDBE745719}" type="slidenum">
              <a:rPr lang="en-US" smtClean="0"/>
              <a:pPr/>
              <a:t>‹#›</a:t>
            </a:fld>
            <a:endParaRPr lang="en-US"/>
          </a:p>
        </p:txBody>
      </p:sp>
    </p:spTree>
    <p:extLst>
      <p:ext uri="{BB962C8B-B14F-4D97-AF65-F5344CB8AC3E}">
        <p14:creationId xmlns:p14="http://schemas.microsoft.com/office/powerpoint/2010/main" val="11116580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r>
              <a:rPr lang="en-US"/>
              <a:t>ASME S&amp;C Training Module B8 ASME International Standards Development</a:t>
            </a:r>
          </a:p>
        </p:txBody>
      </p:sp>
      <p:sp>
        <p:nvSpPr>
          <p:cNvPr id="6" name="Rectangle 6"/>
          <p:cNvSpPr>
            <a:spLocks noGrp="1" noChangeArrowheads="1"/>
          </p:cNvSpPr>
          <p:nvPr>
            <p:ph type="sldNum" sz="quarter" idx="11"/>
          </p:nvPr>
        </p:nvSpPr>
        <p:spPr>
          <a:ln/>
        </p:spPr>
        <p:txBody>
          <a:bodyPr/>
          <a:lstStyle>
            <a:lvl1pPr>
              <a:defRPr/>
            </a:lvl1pPr>
          </a:lstStyle>
          <a:p>
            <a:fld id="{EAAEB04D-C0C4-419E-9CA9-277AC0A7FCFB}" type="slidenum">
              <a:rPr lang="en-US" smtClean="0"/>
              <a:pPr/>
              <a:t>‹#›</a:t>
            </a:fld>
            <a:endParaRPr lang="en-US"/>
          </a:p>
        </p:txBody>
      </p:sp>
    </p:spTree>
    <p:extLst>
      <p:ext uri="{BB962C8B-B14F-4D97-AF65-F5344CB8AC3E}">
        <p14:creationId xmlns:p14="http://schemas.microsoft.com/office/powerpoint/2010/main" val="14067876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r>
              <a:rPr lang="en-US"/>
              <a:t>ASME S&amp;C Training Module B8 ASME International Standards Development</a:t>
            </a:r>
          </a:p>
        </p:txBody>
      </p:sp>
      <p:sp>
        <p:nvSpPr>
          <p:cNvPr id="5" name="Rectangle 6"/>
          <p:cNvSpPr>
            <a:spLocks noGrp="1" noChangeArrowheads="1"/>
          </p:cNvSpPr>
          <p:nvPr>
            <p:ph type="sldNum" sz="quarter" idx="11"/>
          </p:nvPr>
        </p:nvSpPr>
        <p:spPr>
          <a:ln/>
        </p:spPr>
        <p:txBody>
          <a:bodyPr/>
          <a:lstStyle>
            <a:lvl1pPr>
              <a:defRPr/>
            </a:lvl1pPr>
          </a:lstStyle>
          <a:p>
            <a:fld id="{D3B4651D-4B1E-4A3A-BD9C-0E1408DCBBE3}" type="slidenum">
              <a:rPr lang="en-US" smtClean="0"/>
              <a:pPr/>
              <a:t>‹#›</a:t>
            </a:fld>
            <a:endParaRPr lang="en-US"/>
          </a:p>
        </p:txBody>
      </p:sp>
    </p:spTree>
    <p:extLst>
      <p:ext uri="{BB962C8B-B14F-4D97-AF65-F5344CB8AC3E}">
        <p14:creationId xmlns:p14="http://schemas.microsoft.com/office/powerpoint/2010/main" val="999738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3"/>
          <p:cNvSpPr>
            <a:spLocks noGrp="1"/>
          </p:cNvSpPr>
          <p:nvPr>
            <p:ph type="ftr" sz="quarter" idx="10"/>
          </p:nvPr>
        </p:nvSpPr>
        <p:spPr>
          <a:xfrm>
            <a:off x="1397000" y="6476999"/>
            <a:ext cx="6096000" cy="244475"/>
          </a:xfrm>
        </p:spPr>
        <p:txBody>
          <a:bodyPr/>
          <a:lstStyle>
            <a:lvl1pPr>
              <a:defRPr/>
            </a:lvl1pPr>
          </a:lstStyle>
          <a:p>
            <a:r>
              <a:rPr lang="en-US"/>
              <a:t>ASME S&amp;C Training Module B8 ASME International Standards Development</a:t>
            </a:r>
          </a:p>
        </p:txBody>
      </p:sp>
      <p:sp>
        <p:nvSpPr>
          <p:cNvPr id="5" name="Slide Number Placeholder 4"/>
          <p:cNvSpPr>
            <a:spLocks noGrp="1"/>
          </p:cNvSpPr>
          <p:nvPr>
            <p:ph type="sldNum" sz="quarter" idx="11"/>
          </p:nvPr>
        </p:nvSpPr>
        <p:spPr/>
        <p:txBody>
          <a:bodyPr/>
          <a:lstStyle>
            <a:lvl1pPr>
              <a:defRPr/>
            </a:lvl1pPr>
          </a:lstStyle>
          <a:p>
            <a:fld id="{B25DDA72-34E1-45F5-A193-EF59D9D351C4}" type="slidenum">
              <a:rPr lang="en-US" smtClean="0"/>
              <a:pPr/>
              <a:t>‹#›</a:t>
            </a:fld>
            <a:endParaRPr lang="en-US"/>
          </a:p>
        </p:txBody>
      </p:sp>
      <p:sp>
        <p:nvSpPr>
          <p:cNvPr id="7" name="Title 6"/>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4908451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r>
              <a:rPr lang="en-US"/>
              <a:t>ASME S&amp;C Training Module B8 ASME International Standards Development</a:t>
            </a:r>
          </a:p>
        </p:txBody>
      </p:sp>
      <p:sp>
        <p:nvSpPr>
          <p:cNvPr id="5" name="Rectangle 6"/>
          <p:cNvSpPr>
            <a:spLocks noGrp="1" noChangeArrowheads="1"/>
          </p:cNvSpPr>
          <p:nvPr>
            <p:ph type="sldNum" sz="quarter" idx="11"/>
          </p:nvPr>
        </p:nvSpPr>
        <p:spPr>
          <a:ln/>
        </p:spPr>
        <p:txBody>
          <a:bodyPr/>
          <a:lstStyle>
            <a:lvl1pPr>
              <a:defRPr/>
            </a:lvl1pPr>
          </a:lstStyle>
          <a:p>
            <a:fld id="{628157C0-DC0E-475C-8257-426E2BB180EF}" type="slidenum">
              <a:rPr lang="en-US" smtClean="0"/>
              <a:pPr/>
              <a:t>‹#›</a:t>
            </a:fld>
            <a:endParaRPr lang="en-US"/>
          </a:p>
        </p:txBody>
      </p:sp>
    </p:spTree>
    <p:extLst>
      <p:ext uri="{BB962C8B-B14F-4D97-AF65-F5344CB8AC3E}">
        <p14:creationId xmlns:p14="http://schemas.microsoft.com/office/powerpoint/2010/main" val="1058618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p>
            <a:r>
              <a:rPr lang="en-US"/>
              <a:t>ASME S&amp;C Training Module B8 ASME International Standards Development</a:t>
            </a:r>
          </a:p>
        </p:txBody>
      </p:sp>
      <p:sp>
        <p:nvSpPr>
          <p:cNvPr id="4" name="Slide Number Placeholder 3"/>
          <p:cNvSpPr>
            <a:spLocks noGrp="1"/>
          </p:cNvSpPr>
          <p:nvPr>
            <p:ph type="sldNum" sz="quarter" idx="11"/>
          </p:nvPr>
        </p:nvSpPr>
        <p:spPr/>
        <p:txBody>
          <a:bodyPr/>
          <a:lstStyle/>
          <a:p>
            <a:fld id="{02C67E0A-67D9-4E77-B97A-06FEE64B0E45}" type="slidenum">
              <a:rPr lang="en-US" smtClean="0"/>
              <a:pPr/>
              <a:t>‹#›</a:t>
            </a:fld>
            <a:endParaRPr lang="en-US"/>
          </a:p>
        </p:txBody>
      </p:sp>
    </p:spTree>
    <p:extLst>
      <p:ext uri="{BB962C8B-B14F-4D97-AF65-F5344CB8AC3E}">
        <p14:creationId xmlns:p14="http://schemas.microsoft.com/office/powerpoint/2010/main" val="7339745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p>
            <a:r>
              <a:rPr lang="en-US"/>
              <a:t>ASME S&amp;C Training Module B8 ASME International Standards Development</a:t>
            </a:r>
          </a:p>
        </p:txBody>
      </p:sp>
      <p:sp>
        <p:nvSpPr>
          <p:cNvPr id="4" name="Slide Number Placeholder 3"/>
          <p:cNvSpPr>
            <a:spLocks noGrp="1"/>
          </p:cNvSpPr>
          <p:nvPr>
            <p:ph type="sldNum" sz="quarter" idx="11"/>
          </p:nvPr>
        </p:nvSpPr>
        <p:spPr/>
        <p:txBody>
          <a:bodyPr/>
          <a:lstStyle/>
          <a:p>
            <a:fld id="{02C67E0A-67D9-4E77-B97A-06FEE64B0E45}" type="slidenum">
              <a:rPr lang="en-US" smtClean="0"/>
              <a:pPr/>
              <a:t>‹#›</a:t>
            </a:fld>
            <a:endParaRPr lang="en-US"/>
          </a:p>
        </p:txBody>
      </p:sp>
    </p:spTree>
    <p:extLst>
      <p:ext uri="{BB962C8B-B14F-4D97-AF65-F5344CB8AC3E}">
        <p14:creationId xmlns:p14="http://schemas.microsoft.com/office/powerpoint/2010/main" val="2642268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p:txBody>
          <a:bodyPr/>
          <a:lstStyle>
            <a:lvl1pPr>
              <a:defRPr/>
            </a:lvl1pPr>
          </a:lstStyle>
          <a:p>
            <a:r>
              <a:rPr lang="en-US"/>
              <a:t>ASME S&amp;C Training Module B8 ASME International Standards Development</a:t>
            </a:r>
          </a:p>
        </p:txBody>
      </p:sp>
      <p:sp>
        <p:nvSpPr>
          <p:cNvPr id="6" name="Slide Number Placeholder 5"/>
          <p:cNvSpPr>
            <a:spLocks noGrp="1"/>
          </p:cNvSpPr>
          <p:nvPr>
            <p:ph type="sldNum" sz="quarter" idx="11"/>
          </p:nvPr>
        </p:nvSpPr>
        <p:spPr/>
        <p:txBody>
          <a:bodyPr/>
          <a:lstStyle>
            <a:lvl1pPr>
              <a:defRPr/>
            </a:lvl1pPr>
          </a:lstStyle>
          <a:p>
            <a:fld id="{FA783786-477C-4084-B91B-3858D3FB37A4}" type="slidenum">
              <a:rPr lang="en-US" smtClean="0"/>
              <a:pPr/>
              <a:t>‹#›</a:t>
            </a:fld>
            <a:endParaRPr lang="en-US" dirty="0"/>
          </a:p>
        </p:txBody>
      </p:sp>
    </p:spTree>
    <p:extLst>
      <p:ext uri="{BB962C8B-B14F-4D97-AF65-F5344CB8AC3E}">
        <p14:creationId xmlns:p14="http://schemas.microsoft.com/office/powerpoint/2010/main" val="2660587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p:cNvSpPr>
            <a:spLocks noGrp="1"/>
          </p:cNvSpPr>
          <p:nvPr>
            <p:ph type="ftr" sz="quarter" idx="10"/>
          </p:nvPr>
        </p:nvSpPr>
        <p:spPr/>
        <p:txBody>
          <a:bodyPr/>
          <a:lstStyle>
            <a:lvl1pPr>
              <a:defRPr/>
            </a:lvl1pPr>
          </a:lstStyle>
          <a:p>
            <a:r>
              <a:rPr lang="en-US"/>
              <a:t>ASME S&amp;C Training Module B8 ASME International Standards Development</a:t>
            </a:r>
          </a:p>
        </p:txBody>
      </p:sp>
      <p:sp>
        <p:nvSpPr>
          <p:cNvPr id="8" name="Slide Number Placeholder 7"/>
          <p:cNvSpPr>
            <a:spLocks noGrp="1"/>
          </p:cNvSpPr>
          <p:nvPr>
            <p:ph type="sldNum" sz="quarter" idx="11"/>
          </p:nvPr>
        </p:nvSpPr>
        <p:spPr/>
        <p:txBody>
          <a:bodyPr/>
          <a:lstStyle>
            <a:lvl1pPr>
              <a:defRPr/>
            </a:lvl1pPr>
          </a:lstStyle>
          <a:p>
            <a:fld id="{85B6D6B4-06E3-41D5-867A-BDA64D8ECBFA}" type="slidenum">
              <a:rPr lang="en-US" smtClean="0"/>
              <a:pPr/>
              <a:t>‹#›</a:t>
            </a:fld>
            <a:endParaRPr lang="en-US"/>
          </a:p>
        </p:txBody>
      </p:sp>
    </p:spTree>
    <p:extLst>
      <p:ext uri="{BB962C8B-B14F-4D97-AF65-F5344CB8AC3E}">
        <p14:creationId xmlns:p14="http://schemas.microsoft.com/office/powerpoint/2010/main" val="798343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lvl1pPr>
              <a:defRPr/>
            </a:lvl1pPr>
          </a:lstStyle>
          <a:p>
            <a:r>
              <a:rPr lang="en-US"/>
              <a:t>ASME S&amp;C Training Module B8 ASME International Standards Development</a:t>
            </a:r>
          </a:p>
        </p:txBody>
      </p:sp>
      <p:sp>
        <p:nvSpPr>
          <p:cNvPr id="4" name="Slide Number Placeholder 3"/>
          <p:cNvSpPr>
            <a:spLocks noGrp="1"/>
          </p:cNvSpPr>
          <p:nvPr>
            <p:ph type="sldNum" sz="quarter" idx="11"/>
          </p:nvPr>
        </p:nvSpPr>
        <p:spPr/>
        <p:txBody>
          <a:bodyPr/>
          <a:lstStyle>
            <a:lvl1pPr>
              <a:defRPr/>
            </a:lvl1pPr>
          </a:lstStyle>
          <a:p>
            <a:fld id="{5AFD1872-61E6-4AEA-818F-91EEF72AE677}" type="slidenum">
              <a:rPr lang="en-US" smtClean="0"/>
              <a:pPr/>
              <a:t>‹#›</a:t>
            </a:fld>
            <a:endParaRPr lang="en-US"/>
          </a:p>
        </p:txBody>
      </p:sp>
    </p:spTree>
    <p:extLst>
      <p:ext uri="{BB962C8B-B14F-4D97-AF65-F5344CB8AC3E}">
        <p14:creationId xmlns:p14="http://schemas.microsoft.com/office/powerpoint/2010/main" val="20546592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r>
              <a:rPr lang="en-US"/>
              <a:t>ASME S&amp;C Training Module B8 ASME International Standards Development</a:t>
            </a:r>
          </a:p>
        </p:txBody>
      </p:sp>
      <p:sp>
        <p:nvSpPr>
          <p:cNvPr id="6" name="Slide Number Placeholder 5"/>
          <p:cNvSpPr>
            <a:spLocks noGrp="1"/>
          </p:cNvSpPr>
          <p:nvPr>
            <p:ph type="sldNum" sz="quarter" idx="11"/>
          </p:nvPr>
        </p:nvSpPr>
        <p:spPr/>
        <p:txBody>
          <a:bodyPr/>
          <a:lstStyle>
            <a:lvl1pPr>
              <a:defRPr/>
            </a:lvl1pPr>
          </a:lstStyle>
          <a:p>
            <a:fld id="{2606D77A-0BE1-4560-BD34-C6B9CA952A62}" type="slidenum">
              <a:rPr lang="en-US" smtClean="0"/>
              <a:pPr/>
              <a:t>‹#›</a:t>
            </a:fld>
            <a:endParaRPr lang="en-US"/>
          </a:p>
        </p:txBody>
      </p:sp>
    </p:spTree>
    <p:extLst>
      <p:ext uri="{BB962C8B-B14F-4D97-AF65-F5344CB8AC3E}">
        <p14:creationId xmlns:p14="http://schemas.microsoft.com/office/powerpoint/2010/main" val="3404263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t>ASME S&amp;C Training Module B8 ASME International Standards Development</a:t>
            </a:r>
          </a:p>
        </p:txBody>
      </p:sp>
      <p:sp>
        <p:nvSpPr>
          <p:cNvPr id="3" name="Rectangle 5"/>
          <p:cNvSpPr>
            <a:spLocks noGrp="1" noChangeArrowheads="1"/>
          </p:cNvSpPr>
          <p:nvPr>
            <p:ph type="sldNum" sz="quarter" idx="11"/>
          </p:nvPr>
        </p:nvSpPr>
        <p:spPr>
          <a:ln/>
        </p:spPr>
        <p:txBody>
          <a:bodyPr/>
          <a:lstStyle>
            <a:lvl1pPr>
              <a:defRPr/>
            </a:lvl1pPr>
          </a:lstStyle>
          <a:p>
            <a:pPr>
              <a:defRPr/>
            </a:pPr>
            <a:fld id="{82300C4D-DE0A-4B92-AEB5-94AFE3F3F3E1}" type="slidenum">
              <a:rPr lang="en-US"/>
              <a:pPr>
                <a:defRPr/>
              </a:pPr>
              <a:t>‹#›</a:t>
            </a:fld>
            <a:endParaRPr lang="en-US"/>
          </a:p>
        </p:txBody>
      </p:sp>
    </p:spTree>
    <p:extLst>
      <p:ext uri="{BB962C8B-B14F-4D97-AF65-F5344CB8AC3E}">
        <p14:creationId xmlns:p14="http://schemas.microsoft.com/office/powerpoint/2010/main" val="1909072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1.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tags" Target="../tags/tag2.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00802"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100803"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00805" name="Rectangle 5"/>
          <p:cNvSpPr>
            <a:spLocks noGrp="1" noChangeArrowheads="1"/>
          </p:cNvSpPr>
          <p:nvPr>
            <p:ph type="ftr" sz="quarter" idx="3"/>
          </p:nvPr>
        </p:nvSpPr>
        <p:spPr bwMode="auto">
          <a:xfrm>
            <a:off x="1405734" y="6400800"/>
            <a:ext cx="609600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200">
                <a:solidFill>
                  <a:srgbClr val="003399"/>
                </a:solidFill>
                <a:latin typeface="+mn-lt"/>
              </a:defRPr>
            </a:lvl1pPr>
          </a:lstStyle>
          <a:p>
            <a:r>
              <a:rPr lang="en-US"/>
              <a:t>ASME S&amp;C Training Module B8 ASME International Standards Development</a:t>
            </a:r>
          </a:p>
        </p:txBody>
      </p:sp>
      <p:sp>
        <p:nvSpPr>
          <p:cNvPr id="1100806" name="Rectangle 6"/>
          <p:cNvSpPr>
            <a:spLocks noGrp="1" noChangeArrowheads="1"/>
          </p:cNvSpPr>
          <p:nvPr>
            <p:ph type="sldNum" sz="quarter" idx="4"/>
          </p:nvPr>
        </p:nvSpPr>
        <p:spPr bwMode="auto">
          <a:xfrm>
            <a:off x="806454" y="6326478"/>
            <a:ext cx="431800" cy="212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solidFill>
                  <a:srgbClr val="003399"/>
                </a:solidFill>
                <a:latin typeface="+mn-lt"/>
              </a:defRPr>
            </a:lvl1pPr>
          </a:lstStyle>
          <a:p>
            <a:fld id="{02C67E0A-67D9-4E77-B97A-06FEE64B0E45}" type="slidenum">
              <a:rPr lang="en-US" smtClean="0"/>
              <a:pPr/>
              <a:t>‹#›</a:t>
            </a:fld>
            <a:endParaRPr lang="en-US"/>
          </a:p>
        </p:txBody>
      </p:sp>
      <p:pic>
        <p:nvPicPr>
          <p:cNvPr id="1100807" name="Picture 7" descr="Picture2"/>
          <p:cNvPicPr>
            <a:picLocks noChangeAspect="1" noChangeArrowheads="1"/>
          </p:cNvPicPr>
          <p:nvPr>
            <p:custDataLst>
              <p:tags r:id="rId11"/>
            </p:custDataLst>
          </p:nvPr>
        </p:nvPicPr>
        <p:blipFill>
          <a:blip r:embed="rId12" cstate="print">
            <a:extLst>
              <a:ext uri="{28A0092B-C50C-407E-A947-70E740481C1C}">
                <a14:useLocalDpi xmlns:a14="http://schemas.microsoft.com/office/drawing/2010/main" val="0"/>
              </a:ext>
            </a:extLst>
          </a:blip>
          <a:srcRect/>
          <a:stretch>
            <a:fillRect/>
          </a:stretch>
        </p:blipFill>
        <p:spPr bwMode="auto">
          <a:xfrm>
            <a:off x="7888288" y="6280149"/>
            <a:ext cx="798512" cy="479425"/>
          </a:xfrm>
          <a:prstGeom prst="rect">
            <a:avLst/>
          </a:prstGeom>
          <a:noFill/>
          <a:extLst>
            <a:ext uri="{909E8E84-426E-40DD-AFC4-6F175D3DCCD1}">
              <a14:hiddenFill xmlns:a14="http://schemas.microsoft.com/office/drawing/2010/main">
                <a:solidFill>
                  <a:srgbClr val="FFFFFF"/>
                </a:solidFill>
              </a14:hiddenFill>
            </a:ext>
          </a:extLst>
        </p:spPr>
      </p:pic>
      <p:sp>
        <p:nvSpPr>
          <p:cNvPr id="1100808" name="Line 8"/>
          <p:cNvSpPr>
            <a:spLocks noChangeShapeType="1"/>
          </p:cNvSpPr>
          <p:nvPr/>
        </p:nvSpPr>
        <p:spPr bwMode="auto">
          <a:xfrm>
            <a:off x="457200" y="6248400"/>
            <a:ext cx="8229600" cy="0"/>
          </a:xfrm>
          <a:prstGeom prst="line">
            <a:avLst/>
          </a:prstGeom>
          <a:noFill/>
          <a:ln w="9525">
            <a:solidFill>
              <a:srgbClr val="0066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000000"/>
              </a:solidFill>
            </a:endParaRPr>
          </a:p>
        </p:txBody>
      </p:sp>
      <p:sp>
        <p:nvSpPr>
          <p:cNvPr id="1100809" name="Rectangle 9"/>
          <p:cNvSpPr>
            <a:spLocks noChangeArrowheads="1"/>
          </p:cNvSpPr>
          <p:nvPr/>
        </p:nvSpPr>
        <p:spPr bwMode="auto">
          <a:xfrm>
            <a:off x="434180" y="6330968"/>
            <a:ext cx="70644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sz="1200" dirty="0">
                <a:solidFill>
                  <a:srgbClr val="003399"/>
                </a:solidFill>
                <a:latin typeface="Tahoma" pitchFamily="34" charset="0"/>
              </a:rPr>
              <a:t>Page</a:t>
            </a:r>
          </a:p>
        </p:txBody>
      </p:sp>
      <p:sp>
        <p:nvSpPr>
          <p:cNvPr id="9" name="TextBox 8"/>
          <p:cNvSpPr txBox="1"/>
          <p:nvPr/>
        </p:nvSpPr>
        <p:spPr>
          <a:xfrm>
            <a:off x="328919" y="6574908"/>
            <a:ext cx="955070" cy="184666"/>
          </a:xfrm>
          <a:prstGeom prst="rect">
            <a:avLst/>
          </a:prstGeom>
          <a:noFill/>
        </p:spPr>
        <p:txBody>
          <a:bodyPr wrap="none" lIns="0" tIns="0" rIns="0" bIns="0" rtlCol="0">
            <a:spAutoFit/>
          </a:bodyPr>
          <a:lstStyle/>
          <a:p>
            <a:r>
              <a:rPr lang="en-US" sz="1200" dirty="0">
                <a:solidFill>
                  <a:srgbClr val="003399"/>
                </a:solidFill>
                <a:latin typeface="Tahoma" panose="020B0604030504040204" pitchFamily="34" charset="0"/>
                <a:ea typeface="Tahoma" panose="020B0604030504040204" pitchFamily="34" charset="0"/>
                <a:cs typeface="Tahoma" panose="020B0604030504040204" pitchFamily="34" charset="0"/>
              </a:rPr>
              <a:t>© ASME 2024</a:t>
            </a:r>
          </a:p>
        </p:txBody>
      </p:sp>
    </p:spTree>
    <p:extLst>
      <p:ext uri="{BB962C8B-B14F-4D97-AF65-F5344CB8AC3E}">
        <p14:creationId xmlns:p14="http://schemas.microsoft.com/office/powerpoint/2010/main" val="67628007"/>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83" r:id="rId9"/>
  </p:sldLayoutIdLst>
  <p:hf hdr="0" dt="0"/>
  <p:txStyles>
    <p:titleStyle>
      <a:lvl1pPr algn="ctr" rtl="0" eaLnBrk="1" fontAlgn="base" hangingPunct="1">
        <a:spcBef>
          <a:spcPct val="0"/>
        </a:spcBef>
        <a:spcAft>
          <a:spcPct val="0"/>
        </a:spcAft>
        <a:defRPr sz="3600">
          <a:solidFill>
            <a:srgbClr val="003399"/>
          </a:solidFill>
          <a:latin typeface="+mj-lt"/>
          <a:ea typeface="+mj-ea"/>
          <a:cs typeface="+mj-cs"/>
        </a:defRPr>
      </a:lvl1pPr>
      <a:lvl2pPr algn="ctr" rtl="0" eaLnBrk="1" fontAlgn="base" hangingPunct="1">
        <a:spcBef>
          <a:spcPct val="0"/>
        </a:spcBef>
        <a:spcAft>
          <a:spcPct val="0"/>
        </a:spcAft>
        <a:defRPr sz="3600">
          <a:solidFill>
            <a:srgbClr val="003399"/>
          </a:solidFill>
          <a:latin typeface="Tahoma" pitchFamily="34" charset="0"/>
        </a:defRPr>
      </a:lvl2pPr>
      <a:lvl3pPr algn="ctr" rtl="0" eaLnBrk="1" fontAlgn="base" hangingPunct="1">
        <a:spcBef>
          <a:spcPct val="0"/>
        </a:spcBef>
        <a:spcAft>
          <a:spcPct val="0"/>
        </a:spcAft>
        <a:defRPr sz="3600">
          <a:solidFill>
            <a:srgbClr val="003399"/>
          </a:solidFill>
          <a:latin typeface="Tahoma" pitchFamily="34" charset="0"/>
        </a:defRPr>
      </a:lvl3pPr>
      <a:lvl4pPr algn="ctr" rtl="0" eaLnBrk="1" fontAlgn="base" hangingPunct="1">
        <a:spcBef>
          <a:spcPct val="0"/>
        </a:spcBef>
        <a:spcAft>
          <a:spcPct val="0"/>
        </a:spcAft>
        <a:defRPr sz="3600">
          <a:solidFill>
            <a:srgbClr val="003399"/>
          </a:solidFill>
          <a:latin typeface="Tahoma" pitchFamily="34" charset="0"/>
        </a:defRPr>
      </a:lvl4pPr>
      <a:lvl5pPr algn="ctr" rtl="0" eaLnBrk="1" fontAlgn="base" hangingPunct="1">
        <a:spcBef>
          <a:spcPct val="0"/>
        </a:spcBef>
        <a:spcAft>
          <a:spcPct val="0"/>
        </a:spcAft>
        <a:defRPr sz="3600">
          <a:solidFill>
            <a:srgbClr val="003399"/>
          </a:solidFill>
          <a:latin typeface="Tahoma" pitchFamily="34" charset="0"/>
        </a:defRPr>
      </a:lvl5pPr>
      <a:lvl6pPr marL="457200" algn="ctr" rtl="0" eaLnBrk="1" fontAlgn="base" hangingPunct="1">
        <a:spcBef>
          <a:spcPct val="0"/>
        </a:spcBef>
        <a:spcAft>
          <a:spcPct val="0"/>
        </a:spcAft>
        <a:defRPr sz="3600">
          <a:solidFill>
            <a:srgbClr val="003399"/>
          </a:solidFill>
          <a:latin typeface="Tahoma" pitchFamily="34" charset="0"/>
        </a:defRPr>
      </a:lvl6pPr>
      <a:lvl7pPr marL="914400" algn="ctr" rtl="0" eaLnBrk="1" fontAlgn="base" hangingPunct="1">
        <a:spcBef>
          <a:spcPct val="0"/>
        </a:spcBef>
        <a:spcAft>
          <a:spcPct val="0"/>
        </a:spcAft>
        <a:defRPr sz="3600">
          <a:solidFill>
            <a:srgbClr val="003399"/>
          </a:solidFill>
          <a:latin typeface="Tahoma" pitchFamily="34" charset="0"/>
        </a:defRPr>
      </a:lvl7pPr>
      <a:lvl8pPr marL="1371600" algn="ctr" rtl="0" eaLnBrk="1" fontAlgn="base" hangingPunct="1">
        <a:spcBef>
          <a:spcPct val="0"/>
        </a:spcBef>
        <a:spcAft>
          <a:spcPct val="0"/>
        </a:spcAft>
        <a:defRPr sz="3600">
          <a:solidFill>
            <a:srgbClr val="003399"/>
          </a:solidFill>
          <a:latin typeface="Tahoma" pitchFamily="34" charset="0"/>
        </a:defRPr>
      </a:lvl8pPr>
      <a:lvl9pPr marL="1828800" algn="ctr" rtl="0" eaLnBrk="1" fontAlgn="base" hangingPunct="1">
        <a:spcBef>
          <a:spcPct val="0"/>
        </a:spcBef>
        <a:spcAft>
          <a:spcPct val="0"/>
        </a:spcAft>
        <a:defRPr sz="3600">
          <a:solidFill>
            <a:srgbClr val="003399"/>
          </a:solidFill>
          <a:latin typeface="Tahoma" pitchFamily="34" charset="0"/>
        </a:defRPr>
      </a:lvl9pPr>
    </p:titleStyle>
    <p:bodyStyle>
      <a:lvl1pPr marL="342900" indent="-342900" algn="l" rtl="0" eaLnBrk="1" fontAlgn="base" hangingPunct="1">
        <a:spcBef>
          <a:spcPct val="20000"/>
        </a:spcBef>
        <a:spcAft>
          <a:spcPct val="0"/>
        </a:spcAft>
        <a:buChar char="•"/>
        <a:defRPr sz="2800">
          <a:solidFill>
            <a:srgbClr val="003399"/>
          </a:solidFill>
          <a:latin typeface="+mn-lt"/>
          <a:ea typeface="+mn-ea"/>
          <a:cs typeface="+mn-cs"/>
        </a:defRPr>
      </a:lvl1pPr>
      <a:lvl2pPr marL="742950" indent="-285750" algn="l" rtl="0" eaLnBrk="1" fontAlgn="base" hangingPunct="1">
        <a:spcBef>
          <a:spcPct val="20000"/>
        </a:spcBef>
        <a:spcAft>
          <a:spcPct val="0"/>
        </a:spcAft>
        <a:buChar char="–"/>
        <a:defRPr sz="2400">
          <a:solidFill>
            <a:srgbClr val="003399"/>
          </a:solidFill>
          <a:latin typeface="+mn-lt"/>
        </a:defRPr>
      </a:lvl2pPr>
      <a:lvl3pPr marL="1143000" indent="-228600" algn="l" rtl="0" eaLnBrk="1" fontAlgn="base" hangingPunct="1">
        <a:spcBef>
          <a:spcPct val="20000"/>
        </a:spcBef>
        <a:spcAft>
          <a:spcPct val="0"/>
        </a:spcAft>
        <a:buChar char="•"/>
        <a:defRPr sz="2000">
          <a:solidFill>
            <a:srgbClr val="003399"/>
          </a:solidFill>
          <a:latin typeface="+mn-lt"/>
        </a:defRPr>
      </a:lvl3pPr>
      <a:lvl4pPr marL="1600200" indent="-228600" algn="l" rtl="0" eaLnBrk="1" fontAlgn="base" hangingPunct="1">
        <a:spcBef>
          <a:spcPct val="20000"/>
        </a:spcBef>
        <a:spcAft>
          <a:spcPct val="0"/>
        </a:spcAft>
        <a:buChar char="–"/>
        <a:defRPr sz="2000">
          <a:solidFill>
            <a:srgbClr val="003399"/>
          </a:solidFill>
          <a:latin typeface="+mn-lt"/>
        </a:defRPr>
      </a:lvl4pPr>
      <a:lvl5pPr marL="2057400" indent="-228600" algn="l" rtl="0" eaLnBrk="1" fontAlgn="base" hangingPunct="1">
        <a:spcBef>
          <a:spcPct val="20000"/>
        </a:spcBef>
        <a:spcAft>
          <a:spcPct val="0"/>
        </a:spcAft>
        <a:buChar char="»"/>
        <a:defRPr sz="2000">
          <a:solidFill>
            <a:srgbClr val="003399"/>
          </a:solidFill>
          <a:latin typeface="+mn-lt"/>
        </a:defRPr>
      </a:lvl5pPr>
      <a:lvl6pPr marL="2514600" indent="-228600" algn="l" rtl="0" eaLnBrk="1" fontAlgn="base" hangingPunct="1">
        <a:spcBef>
          <a:spcPct val="20000"/>
        </a:spcBef>
        <a:spcAft>
          <a:spcPct val="0"/>
        </a:spcAft>
        <a:buChar char="»"/>
        <a:defRPr sz="2000">
          <a:solidFill>
            <a:srgbClr val="003399"/>
          </a:solidFill>
          <a:latin typeface="+mn-lt"/>
        </a:defRPr>
      </a:lvl6pPr>
      <a:lvl7pPr marL="2971800" indent="-228600" algn="l" rtl="0" eaLnBrk="1" fontAlgn="base" hangingPunct="1">
        <a:spcBef>
          <a:spcPct val="20000"/>
        </a:spcBef>
        <a:spcAft>
          <a:spcPct val="0"/>
        </a:spcAft>
        <a:buChar char="»"/>
        <a:defRPr sz="2000">
          <a:solidFill>
            <a:srgbClr val="003399"/>
          </a:solidFill>
          <a:latin typeface="+mn-lt"/>
        </a:defRPr>
      </a:lvl7pPr>
      <a:lvl8pPr marL="3429000" indent="-228600" algn="l" rtl="0" eaLnBrk="1" fontAlgn="base" hangingPunct="1">
        <a:spcBef>
          <a:spcPct val="20000"/>
        </a:spcBef>
        <a:spcAft>
          <a:spcPct val="0"/>
        </a:spcAft>
        <a:buChar char="»"/>
        <a:defRPr sz="2000">
          <a:solidFill>
            <a:srgbClr val="003399"/>
          </a:solidFill>
          <a:latin typeface="+mn-lt"/>
        </a:defRPr>
      </a:lvl8pPr>
      <a:lvl9pPr marL="3886200" indent="-228600" algn="l" rtl="0" eaLnBrk="1" fontAlgn="base" hangingPunct="1">
        <a:spcBef>
          <a:spcPct val="20000"/>
        </a:spcBef>
        <a:spcAft>
          <a:spcPct val="0"/>
        </a:spcAft>
        <a:buChar char="»"/>
        <a:defRPr sz="2000">
          <a:solidFill>
            <a:srgbClr val="0033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3429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00805" name="Rectangle 5"/>
          <p:cNvSpPr>
            <a:spLocks noGrp="1" noChangeArrowheads="1"/>
          </p:cNvSpPr>
          <p:nvPr>
            <p:ph type="ftr" sz="quarter" idx="3"/>
          </p:nvPr>
        </p:nvSpPr>
        <p:spPr bwMode="auto">
          <a:xfrm>
            <a:off x="1397000" y="6245225"/>
            <a:ext cx="60960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200">
                <a:solidFill>
                  <a:srgbClr val="003399"/>
                </a:solidFill>
                <a:latin typeface="+mn-lt"/>
              </a:defRPr>
            </a:lvl1pPr>
          </a:lstStyle>
          <a:p>
            <a:r>
              <a:rPr lang="en-US"/>
              <a:t>ASME S&amp;C Training Module B8 ASME International Standards Development</a:t>
            </a:r>
            <a:endParaRPr lang="en-US" dirty="0"/>
          </a:p>
        </p:txBody>
      </p:sp>
      <p:sp>
        <p:nvSpPr>
          <p:cNvPr id="1100806" name="Rectangle 6"/>
          <p:cNvSpPr>
            <a:spLocks noGrp="1" noChangeArrowheads="1"/>
          </p:cNvSpPr>
          <p:nvPr>
            <p:ph type="sldNum" sz="quarter" idx="4"/>
          </p:nvPr>
        </p:nvSpPr>
        <p:spPr bwMode="auto">
          <a:xfrm>
            <a:off x="787400" y="6245225"/>
            <a:ext cx="431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solidFill>
                  <a:srgbClr val="003399"/>
                </a:solidFill>
                <a:latin typeface="+mn-lt"/>
              </a:defRPr>
            </a:lvl1pPr>
          </a:lstStyle>
          <a:p>
            <a:fld id="{5F143B07-3B84-4C99-983A-CC6663CA2E1E}" type="slidenum">
              <a:rPr lang="en-US" smtClean="0"/>
              <a:pPr/>
              <a:t>‹#›</a:t>
            </a:fld>
            <a:endParaRPr lang="en-US"/>
          </a:p>
        </p:txBody>
      </p:sp>
      <p:pic>
        <p:nvPicPr>
          <p:cNvPr id="1030" name="Picture 7" descr="Picture2"/>
          <p:cNvPicPr>
            <a:picLocks noChangeAspect="1" noChangeArrowheads="1"/>
          </p:cNvPicPr>
          <p:nvPr>
            <p:custDataLst>
              <p:tags r:id="rId13"/>
            </p:custDataLst>
          </p:nvPr>
        </p:nvPicPr>
        <p:blipFill>
          <a:blip r:embed="rId14" cstate="email">
            <a:extLst>
              <a:ext uri="{28A0092B-C50C-407E-A947-70E740481C1C}">
                <a14:useLocalDpi xmlns:a14="http://schemas.microsoft.com/office/drawing/2010/main"/>
              </a:ext>
            </a:extLst>
          </a:blip>
          <a:srcRect/>
          <a:stretch>
            <a:fillRect/>
          </a:stretch>
        </p:blipFill>
        <p:spPr bwMode="auto">
          <a:xfrm>
            <a:off x="7888288" y="6242050"/>
            <a:ext cx="798512"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Line 8"/>
          <p:cNvSpPr>
            <a:spLocks noChangeShapeType="1"/>
          </p:cNvSpPr>
          <p:nvPr/>
        </p:nvSpPr>
        <p:spPr bwMode="auto">
          <a:xfrm>
            <a:off x="457200" y="6126163"/>
            <a:ext cx="8229600" cy="0"/>
          </a:xfrm>
          <a:prstGeom prst="line">
            <a:avLst/>
          </a:prstGeom>
          <a:noFill/>
          <a:ln w="9525">
            <a:solidFill>
              <a:srgbClr val="0066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sz="1800" dirty="0">
              <a:solidFill>
                <a:srgbClr val="000000"/>
              </a:solidFill>
              <a:latin typeface="Arial" charset="0"/>
            </a:endParaRPr>
          </a:p>
        </p:txBody>
      </p:sp>
      <p:sp>
        <p:nvSpPr>
          <p:cNvPr id="1032" name="Rectangle 9"/>
          <p:cNvSpPr>
            <a:spLocks noChangeArrowheads="1"/>
          </p:cNvSpPr>
          <p:nvPr/>
        </p:nvSpPr>
        <p:spPr bwMode="auto">
          <a:xfrm>
            <a:off x="3937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sz="1200" dirty="0">
                <a:solidFill>
                  <a:srgbClr val="003399"/>
                </a:solidFill>
                <a:latin typeface="Tahoma" pitchFamily="34" charset="0"/>
              </a:rPr>
              <a:t>Page</a:t>
            </a:r>
          </a:p>
        </p:txBody>
      </p:sp>
      <p:sp>
        <p:nvSpPr>
          <p:cNvPr id="9" name="TextBox 8"/>
          <p:cNvSpPr txBox="1">
            <a:spLocks noChangeArrowheads="1"/>
          </p:cNvSpPr>
          <p:nvPr/>
        </p:nvSpPr>
        <p:spPr bwMode="auto">
          <a:xfrm>
            <a:off x="311150" y="6481763"/>
            <a:ext cx="11092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1100" dirty="0">
                <a:solidFill>
                  <a:srgbClr val="004D9A"/>
                </a:solidFill>
              </a:rPr>
              <a:t> </a:t>
            </a:r>
            <a:r>
              <a:rPr lang="en-US" sz="1200" dirty="0">
                <a:solidFill>
                  <a:srgbClr val="003399"/>
                </a:solidFill>
                <a:latin typeface="+mn-lt"/>
                <a:sym typeface="Symbol" pitchFamily="18" charset="2"/>
              </a:rPr>
              <a:t></a:t>
            </a:r>
            <a:r>
              <a:rPr lang="en-US" sz="1200" dirty="0">
                <a:solidFill>
                  <a:srgbClr val="003399"/>
                </a:solidFill>
                <a:latin typeface="+mn-lt"/>
              </a:rPr>
              <a:t>ASME </a:t>
            </a:r>
            <a:r>
              <a:rPr lang="en-US" sz="1200" dirty="0">
                <a:solidFill>
                  <a:srgbClr val="003399"/>
                </a:solidFill>
                <a:latin typeface="+mn-lt"/>
                <a:sym typeface="Symbol" pitchFamily="18" charset="2"/>
              </a:rPr>
              <a:t>2013</a:t>
            </a:r>
            <a:endParaRPr lang="en-US" sz="1200" dirty="0">
              <a:solidFill>
                <a:srgbClr val="003399"/>
              </a:solidFill>
              <a:latin typeface="+mn-lt"/>
            </a:endParaRPr>
          </a:p>
        </p:txBody>
      </p:sp>
    </p:spTree>
    <p:extLst>
      <p:ext uri="{BB962C8B-B14F-4D97-AF65-F5344CB8AC3E}">
        <p14:creationId xmlns:p14="http://schemas.microsoft.com/office/powerpoint/2010/main" val="3241731598"/>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dt="0"/>
  <p:txStyles>
    <p:titleStyle>
      <a:lvl1pPr algn="ctr" rtl="0" eaLnBrk="1" fontAlgn="base" hangingPunct="1">
        <a:spcBef>
          <a:spcPct val="0"/>
        </a:spcBef>
        <a:spcAft>
          <a:spcPct val="0"/>
        </a:spcAft>
        <a:defRPr sz="3600">
          <a:solidFill>
            <a:srgbClr val="003399"/>
          </a:solidFill>
          <a:latin typeface="+mj-lt"/>
          <a:ea typeface="+mj-ea"/>
          <a:cs typeface="+mj-cs"/>
        </a:defRPr>
      </a:lvl1pPr>
      <a:lvl2pPr algn="ctr" rtl="0" eaLnBrk="1" fontAlgn="base" hangingPunct="1">
        <a:spcBef>
          <a:spcPct val="0"/>
        </a:spcBef>
        <a:spcAft>
          <a:spcPct val="0"/>
        </a:spcAft>
        <a:defRPr sz="3600">
          <a:solidFill>
            <a:srgbClr val="003399"/>
          </a:solidFill>
          <a:latin typeface="Tahoma" pitchFamily="34" charset="0"/>
        </a:defRPr>
      </a:lvl2pPr>
      <a:lvl3pPr algn="ctr" rtl="0" eaLnBrk="1" fontAlgn="base" hangingPunct="1">
        <a:spcBef>
          <a:spcPct val="0"/>
        </a:spcBef>
        <a:spcAft>
          <a:spcPct val="0"/>
        </a:spcAft>
        <a:defRPr sz="3600">
          <a:solidFill>
            <a:srgbClr val="003399"/>
          </a:solidFill>
          <a:latin typeface="Tahoma" pitchFamily="34" charset="0"/>
        </a:defRPr>
      </a:lvl3pPr>
      <a:lvl4pPr algn="ctr" rtl="0" eaLnBrk="1" fontAlgn="base" hangingPunct="1">
        <a:spcBef>
          <a:spcPct val="0"/>
        </a:spcBef>
        <a:spcAft>
          <a:spcPct val="0"/>
        </a:spcAft>
        <a:defRPr sz="3600">
          <a:solidFill>
            <a:srgbClr val="003399"/>
          </a:solidFill>
          <a:latin typeface="Tahoma" pitchFamily="34" charset="0"/>
        </a:defRPr>
      </a:lvl4pPr>
      <a:lvl5pPr algn="ctr" rtl="0" eaLnBrk="1" fontAlgn="base" hangingPunct="1">
        <a:spcBef>
          <a:spcPct val="0"/>
        </a:spcBef>
        <a:spcAft>
          <a:spcPct val="0"/>
        </a:spcAft>
        <a:defRPr sz="3600">
          <a:solidFill>
            <a:srgbClr val="003399"/>
          </a:solidFill>
          <a:latin typeface="Tahoma" pitchFamily="34" charset="0"/>
        </a:defRPr>
      </a:lvl5pPr>
      <a:lvl6pPr marL="457200" algn="ctr" rtl="0" eaLnBrk="1" fontAlgn="base" hangingPunct="1">
        <a:spcBef>
          <a:spcPct val="0"/>
        </a:spcBef>
        <a:spcAft>
          <a:spcPct val="0"/>
        </a:spcAft>
        <a:defRPr sz="3600">
          <a:solidFill>
            <a:srgbClr val="003399"/>
          </a:solidFill>
          <a:latin typeface="Tahoma" pitchFamily="34" charset="0"/>
        </a:defRPr>
      </a:lvl6pPr>
      <a:lvl7pPr marL="914400" algn="ctr" rtl="0" eaLnBrk="1" fontAlgn="base" hangingPunct="1">
        <a:spcBef>
          <a:spcPct val="0"/>
        </a:spcBef>
        <a:spcAft>
          <a:spcPct val="0"/>
        </a:spcAft>
        <a:defRPr sz="3600">
          <a:solidFill>
            <a:srgbClr val="003399"/>
          </a:solidFill>
          <a:latin typeface="Tahoma" pitchFamily="34" charset="0"/>
        </a:defRPr>
      </a:lvl7pPr>
      <a:lvl8pPr marL="1371600" algn="ctr" rtl="0" eaLnBrk="1" fontAlgn="base" hangingPunct="1">
        <a:spcBef>
          <a:spcPct val="0"/>
        </a:spcBef>
        <a:spcAft>
          <a:spcPct val="0"/>
        </a:spcAft>
        <a:defRPr sz="3600">
          <a:solidFill>
            <a:srgbClr val="003399"/>
          </a:solidFill>
          <a:latin typeface="Tahoma" pitchFamily="34" charset="0"/>
        </a:defRPr>
      </a:lvl8pPr>
      <a:lvl9pPr marL="1828800" algn="ctr" rtl="0" eaLnBrk="1" fontAlgn="base" hangingPunct="1">
        <a:spcBef>
          <a:spcPct val="0"/>
        </a:spcBef>
        <a:spcAft>
          <a:spcPct val="0"/>
        </a:spcAft>
        <a:defRPr sz="3600">
          <a:solidFill>
            <a:srgbClr val="003399"/>
          </a:solidFill>
          <a:latin typeface="Tahoma" pitchFamily="34" charset="0"/>
        </a:defRPr>
      </a:lvl9pPr>
    </p:titleStyle>
    <p:bodyStyle>
      <a:lvl1pPr marL="342900" indent="-342900" algn="l" rtl="0" eaLnBrk="1" fontAlgn="base" hangingPunct="1">
        <a:spcBef>
          <a:spcPct val="20000"/>
        </a:spcBef>
        <a:spcAft>
          <a:spcPct val="0"/>
        </a:spcAft>
        <a:buChar char="•"/>
        <a:defRPr sz="2400">
          <a:solidFill>
            <a:srgbClr val="003399"/>
          </a:solidFill>
          <a:latin typeface="+mn-lt"/>
          <a:ea typeface="+mn-ea"/>
          <a:cs typeface="+mn-cs"/>
        </a:defRPr>
      </a:lvl1pPr>
      <a:lvl2pPr marL="742950" indent="-285750" algn="l" rtl="0" eaLnBrk="1" fontAlgn="base" hangingPunct="1">
        <a:spcBef>
          <a:spcPct val="20000"/>
        </a:spcBef>
        <a:spcAft>
          <a:spcPct val="0"/>
        </a:spcAft>
        <a:buChar char="–"/>
        <a:defRPr sz="2200">
          <a:solidFill>
            <a:srgbClr val="003399"/>
          </a:solidFill>
          <a:latin typeface="+mn-lt"/>
        </a:defRPr>
      </a:lvl2pPr>
      <a:lvl3pPr marL="1143000" indent="-228600" algn="l" rtl="0" eaLnBrk="1" fontAlgn="base" hangingPunct="1">
        <a:spcBef>
          <a:spcPct val="20000"/>
        </a:spcBef>
        <a:spcAft>
          <a:spcPct val="0"/>
        </a:spcAft>
        <a:buChar char="•"/>
        <a:defRPr sz="2000">
          <a:solidFill>
            <a:srgbClr val="003399"/>
          </a:solidFill>
          <a:latin typeface="+mn-lt"/>
        </a:defRPr>
      </a:lvl3pPr>
      <a:lvl4pPr marL="1600200" indent="-228600" algn="l" rtl="0" eaLnBrk="1" fontAlgn="base" hangingPunct="1">
        <a:spcBef>
          <a:spcPct val="20000"/>
        </a:spcBef>
        <a:spcAft>
          <a:spcPct val="0"/>
        </a:spcAft>
        <a:buChar char="–"/>
        <a:defRPr sz="1800">
          <a:solidFill>
            <a:srgbClr val="003399"/>
          </a:solidFill>
          <a:latin typeface="+mn-lt"/>
        </a:defRPr>
      </a:lvl4pPr>
      <a:lvl5pPr marL="2057400" indent="-228600" algn="l" rtl="0" eaLnBrk="1" fontAlgn="base" hangingPunct="1">
        <a:spcBef>
          <a:spcPct val="20000"/>
        </a:spcBef>
        <a:spcAft>
          <a:spcPct val="0"/>
        </a:spcAft>
        <a:buChar char="»"/>
        <a:defRPr sz="1600">
          <a:solidFill>
            <a:srgbClr val="003399"/>
          </a:solidFill>
          <a:latin typeface="+mn-lt"/>
        </a:defRPr>
      </a:lvl5pPr>
      <a:lvl6pPr marL="2514600" indent="-228600" algn="l" rtl="0" eaLnBrk="1" fontAlgn="base" hangingPunct="1">
        <a:spcBef>
          <a:spcPct val="20000"/>
        </a:spcBef>
        <a:spcAft>
          <a:spcPct val="0"/>
        </a:spcAft>
        <a:buChar char="»"/>
        <a:defRPr sz="2000">
          <a:solidFill>
            <a:srgbClr val="003399"/>
          </a:solidFill>
          <a:latin typeface="+mn-lt"/>
        </a:defRPr>
      </a:lvl6pPr>
      <a:lvl7pPr marL="2971800" indent="-228600" algn="l" rtl="0" eaLnBrk="1" fontAlgn="base" hangingPunct="1">
        <a:spcBef>
          <a:spcPct val="20000"/>
        </a:spcBef>
        <a:spcAft>
          <a:spcPct val="0"/>
        </a:spcAft>
        <a:buChar char="»"/>
        <a:defRPr sz="2000">
          <a:solidFill>
            <a:srgbClr val="003399"/>
          </a:solidFill>
          <a:latin typeface="+mn-lt"/>
        </a:defRPr>
      </a:lvl7pPr>
      <a:lvl8pPr marL="3429000" indent="-228600" algn="l" rtl="0" eaLnBrk="1" fontAlgn="base" hangingPunct="1">
        <a:spcBef>
          <a:spcPct val="20000"/>
        </a:spcBef>
        <a:spcAft>
          <a:spcPct val="0"/>
        </a:spcAft>
        <a:buChar char="»"/>
        <a:defRPr sz="2000">
          <a:solidFill>
            <a:srgbClr val="003399"/>
          </a:solidFill>
          <a:latin typeface="+mn-lt"/>
        </a:defRPr>
      </a:lvl8pPr>
      <a:lvl9pPr marL="3886200" indent="-228600" algn="l" rtl="0" eaLnBrk="1" fontAlgn="base" hangingPunct="1">
        <a:spcBef>
          <a:spcPct val="20000"/>
        </a:spcBef>
        <a:spcAft>
          <a:spcPct val="0"/>
        </a:spcAft>
        <a:buChar char="»"/>
        <a:defRPr sz="2000">
          <a:solidFill>
            <a:srgbClr val="0033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cstools.asme.org/csconnect/CommitteePages.cfm?Committee=L01000000&amp;Action=7609"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787400" y="4229100"/>
            <a:ext cx="7442200" cy="1409700"/>
          </a:xfrm>
        </p:spPr>
        <p:txBody>
          <a:bodyPr/>
          <a:lstStyle/>
          <a:p>
            <a:r>
              <a:rPr lang="en-US" sz="3200" dirty="0"/>
              <a:t>Module B – Process</a:t>
            </a:r>
          </a:p>
          <a:p>
            <a:r>
              <a:rPr lang="en-US" sz="3200" dirty="0"/>
              <a:t>B8.	ASME International Standards Development</a:t>
            </a:r>
          </a:p>
        </p:txBody>
      </p:sp>
      <p:sp>
        <p:nvSpPr>
          <p:cNvPr id="6" name="Title 5"/>
          <p:cNvSpPr>
            <a:spLocks noGrp="1"/>
          </p:cNvSpPr>
          <p:nvPr>
            <p:ph type="title"/>
          </p:nvPr>
        </p:nvSpPr>
        <p:spPr>
          <a:xfrm>
            <a:off x="685800" y="2130425"/>
            <a:ext cx="7772400" cy="1870075"/>
          </a:xfrm>
        </p:spPr>
        <p:txBody>
          <a:bodyPr/>
          <a:lstStyle/>
          <a:p>
            <a:r>
              <a:rPr lang="en-US" b="1" dirty="0"/>
              <a:t>Standards and Certification </a:t>
            </a:r>
            <a:r>
              <a:rPr lang="en-US" b="1" dirty="0">
                <a:solidFill>
                  <a:schemeClr val="accent2"/>
                </a:solidFill>
              </a:rPr>
              <a:t>Training</a:t>
            </a:r>
            <a:br>
              <a:rPr lang="en-US" sz="2800" b="1" dirty="0"/>
            </a:br>
            <a:endParaRPr lang="en-US" sz="2800" b="1" dirty="0"/>
          </a:p>
        </p:txBody>
      </p:sp>
      <p:pic>
        <p:nvPicPr>
          <p:cNvPr id="8" name="Picture 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306921" y="342900"/>
            <a:ext cx="2622233" cy="1563374"/>
          </a:xfrm>
          <a:prstGeom prst="rect">
            <a:avLst/>
          </a:prstGeom>
        </p:spPr>
      </p:pic>
    </p:spTree>
    <p:extLst>
      <p:ext uri="{BB962C8B-B14F-4D97-AF65-F5344CB8AC3E}">
        <p14:creationId xmlns:p14="http://schemas.microsoft.com/office/powerpoint/2010/main" val="41437837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3124200"/>
            <a:ext cx="8001000" cy="762000"/>
          </a:xfrm>
        </p:spPr>
        <p:txBody>
          <a:bodyPr/>
          <a:lstStyle/>
          <a:p>
            <a:r>
              <a:rPr lang="en-US" dirty="0"/>
              <a:t>II. INTERNATIONAL PARTICIPATION IN ASME STANDARDS DEVELOPMENT PROCESS</a:t>
            </a:r>
            <a:br>
              <a:rPr lang="en-US" dirty="0"/>
            </a:br>
            <a:endParaRPr lang="en-US" dirty="0"/>
          </a:p>
        </p:txBody>
      </p:sp>
      <p:sp>
        <p:nvSpPr>
          <p:cNvPr id="4" name="Footer Placeholder 2"/>
          <p:cNvSpPr>
            <a:spLocks noGrp="1"/>
          </p:cNvSpPr>
          <p:nvPr>
            <p:ph type="ftr" sz="quarter" idx="10"/>
          </p:nvPr>
        </p:nvSpPr>
        <p:spPr/>
        <p:txBody>
          <a:bodyPr/>
          <a:lstStyle/>
          <a:p>
            <a:r>
              <a:rPr lang="en-US"/>
              <a:t>ASME S&amp;C Training Module B8 ASME International Standards Development</a:t>
            </a:r>
          </a:p>
        </p:txBody>
      </p:sp>
      <p:sp>
        <p:nvSpPr>
          <p:cNvPr id="23555" name="Text Box 3"/>
          <p:cNvSpPr txBox="1">
            <a:spLocks noChangeArrowheads="1"/>
          </p:cNvSpPr>
          <p:nvPr/>
        </p:nvSpPr>
        <p:spPr bwMode="auto">
          <a:xfrm>
            <a:off x="1371600" y="4572000"/>
            <a:ext cx="6096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sz="2000" b="1">
              <a:latin typeface="Times New Roman" panose="02020603050405020304" pitchFamily="18" charset="0"/>
            </a:endParaRPr>
          </a:p>
        </p:txBody>
      </p:sp>
      <p:sp>
        <p:nvSpPr>
          <p:cNvPr id="2" name="Slide Number Placeholder 1"/>
          <p:cNvSpPr>
            <a:spLocks noGrp="1"/>
          </p:cNvSpPr>
          <p:nvPr>
            <p:ph type="sldNum" sz="quarter" idx="11"/>
          </p:nvPr>
        </p:nvSpPr>
        <p:spPr/>
        <p:txBody>
          <a:bodyPr/>
          <a:lstStyle/>
          <a:p>
            <a:fld id="{5AFD1872-61E6-4AEA-818F-91EEF72AE677}" type="slidenum">
              <a:rPr lang="en-US" smtClean="0"/>
              <a:pPr/>
              <a:t>9</a:t>
            </a:fld>
            <a:endParaRPr lang="en-US"/>
          </a:p>
        </p:txBody>
      </p:sp>
    </p:spTree>
    <p:extLst>
      <p:ext uri="{BB962C8B-B14F-4D97-AF65-F5344CB8AC3E}">
        <p14:creationId xmlns:p14="http://schemas.microsoft.com/office/powerpoint/2010/main" val="24291804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idx="1"/>
          </p:nvPr>
        </p:nvSpPr>
        <p:spPr/>
        <p:txBody>
          <a:bodyPr/>
          <a:lstStyle/>
          <a:p>
            <a:r>
              <a:rPr lang="en-US" dirty="0"/>
              <a:t>International participation e</a:t>
            </a:r>
            <a:r>
              <a:rPr lang="en-US" sz="2800" dirty="0"/>
              <a:t>nhances international acceptance and use </a:t>
            </a:r>
          </a:p>
          <a:p>
            <a:r>
              <a:rPr lang="en-US" sz="2800" dirty="0"/>
              <a:t>Membership is open to all qualified individuals</a:t>
            </a:r>
          </a:p>
          <a:p>
            <a:r>
              <a:rPr lang="en-US" dirty="0"/>
              <a:t>Additional membership options:</a:t>
            </a:r>
          </a:p>
          <a:p>
            <a:pPr lvl="1"/>
            <a:r>
              <a:rPr lang="en-US" dirty="0"/>
              <a:t>Delegates</a:t>
            </a:r>
          </a:p>
          <a:p>
            <a:pPr lvl="1"/>
            <a:r>
              <a:rPr lang="en-US" dirty="0"/>
              <a:t>International Working Groups (IWG)</a:t>
            </a:r>
          </a:p>
          <a:p>
            <a:pPr lvl="1"/>
            <a:r>
              <a:rPr lang="en-US" dirty="0"/>
              <a:t>Interest Review Groups (IRG)</a:t>
            </a:r>
          </a:p>
          <a:p>
            <a:pPr lvl="1"/>
            <a:endParaRPr lang="en-US" sz="2400" dirty="0"/>
          </a:p>
          <a:p>
            <a:pPr lvl="1"/>
            <a:endParaRPr lang="en-US" sz="2800" dirty="0"/>
          </a:p>
        </p:txBody>
      </p:sp>
      <p:sp>
        <p:nvSpPr>
          <p:cNvPr id="4" name="Footer Placeholder 3"/>
          <p:cNvSpPr>
            <a:spLocks noGrp="1"/>
          </p:cNvSpPr>
          <p:nvPr>
            <p:ph type="ftr" sz="quarter" idx="10"/>
          </p:nvPr>
        </p:nvSpPr>
        <p:spPr/>
        <p:txBody>
          <a:bodyPr/>
          <a:lstStyle/>
          <a:p>
            <a:r>
              <a:rPr lang="en-US"/>
              <a:t>ASME S&amp;C Training Module B8 ASME International Standards Development</a:t>
            </a:r>
          </a:p>
        </p:txBody>
      </p:sp>
      <p:sp>
        <p:nvSpPr>
          <p:cNvPr id="31746" name="Rectangle 2"/>
          <p:cNvSpPr>
            <a:spLocks noGrp="1" noChangeArrowheads="1"/>
          </p:cNvSpPr>
          <p:nvPr>
            <p:ph type="title"/>
          </p:nvPr>
        </p:nvSpPr>
        <p:spPr/>
        <p:txBody>
          <a:bodyPr/>
          <a:lstStyle/>
          <a:p>
            <a:r>
              <a:rPr lang="en-US" dirty="0"/>
              <a:t>INTERNATIONAL PARTICIPATION IN ASME STANDARDS DEVELOPMENT</a:t>
            </a:r>
          </a:p>
        </p:txBody>
      </p:sp>
      <p:sp>
        <p:nvSpPr>
          <p:cNvPr id="2" name="Slide Number Placeholder 1"/>
          <p:cNvSpPr>
            <a:spLocks noGrp="1"/>
          </p:cNvSpPr>
          <p:nvPr>
            <p:ph type="sldNum" sz="quarter" idx="11"/>
          </p:nvPr>
        </p:nvSpPr>
        <p:spPr/>
        <p:txBody>
          <a:bodyPr/>
          <a:lstStyle/>
          <a:p>
            <a:fld id="{B25DDA72-34E1-45F5-A193-EF59D9D351C4}" type="slidenum">
              <a:rPr lang="en-US" smtClean="0"/>
              <a:pPr/>
              <a:t>10</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Delegate position on ASME Committees</a:t>
            </a:r>
          </a:p>
          <a:p>
            <a:pPr lvl="1"/>
            <a:r>
              <a:rPr lang="en-US" dirty="0"/>
              <a:t>Represents recognized group of interested parties (e.g., individuals from a jurisdiction, professional society, trade organization, users group)</a:t>
            </a:r>
          </a:p>
          <a:p>
            <a:pPr lvl="1"/>
            <a:r>
              <a:rPr lang="en-US" dirty="0"/>
              <a:t>Represented group reviews/comments on work of committee or submits proposals</a:t>
            </a:r>
          </a:p>
          <a:p>
            <a:pPr lvl="1"/>
            <a:r>
              <a:rPr lang="en-US" dirty="0"/>
              <a:t>Group works in own country, in native language. </a:t>
            </a:r>
          </a:p>
          <a:p>
            <a:pPr lvl="1"/>
            <a:r>
              <a:rPr lang="en-US" dirty="0"/>
              <a:t>Delegate on a standards committee has first consideration voting privilege on standards actions.</a:t>
            </a:r>
          </a:p>
          <a:p>
            <a:endParaRPr lang="en-US" dirty="0"/>
          </a:p>
        </p:txBody>
      </p:sp>
      <p:sp>
        <p:nvSpPr>
          <p:cNvPr id="3" name="Footer Placeholder 2"/>
          <p:cNvSpPr>
            <a:spLocks noGrp="1"/>
          </p:cNvSpPr>
          <p:nvPr>
            <p:ph type="ftr" sz="quarter" idx="10"/>
          </p:nvPr>
        </p:nvSpPr>
        <p:spPr/>
        <p:txBody>
          <a:bodyPr/>
          <a:lstStyle/>
          <a:p>
            <a:r>
              <a:rPr lang="en-US"/>
              <a:t>ASME S&amp;C Training Module B8 ASME International Standards Development</a:t>
            </a:r>
          </a:p>
        </p:txBody>
      </p:sp>
      <p:sp>
        <p:nvSpPr>
          <p:cNvPr id="5" name="Title 4"/>
          <p:cNvSpPr>
            <a:spLocks noGrp="1"/>
          </p:cNvSpPr>
          <p:nvPr>
            <p:ph type="title"/>
          </p:nvPr>
        </p:nvSpPr>
        <p:spPr/>
        <p:txBody>
          <a:bodyPr/>
          <a:lstStyle/>
          <a:p>
            <a:r>
              <a:rPr lang="en-US" dirty="0"/>
              <a:t>DELEGATES</a:t>
            </a:r>
          </a:p>
        </p:txBody>
      </p:sp>
      <p:sp>
        <p:nvSpPr>
          <p:cNvPr id="6" name="Slide Number Placeholder 5"/>
          <p:cNvSpPr>
            <a:spLocks noGrp="1"/>
          </p:cNvSpPr>
          <p:nvPr>
            <p:ph type="sldNum" sz="quarter" idx="11"/>
          </p:nvPr>
        </p:nvSpPr>
        <p:spPr/>
        <p:txBody>
          <a:bodyPr/>
          <a:lstStyle/>
          <a:p>
            <a:fld id="{B25DDA72-34E1-45F5-A193-EF59D9D351C4}" type="slidenum">
              <a:rPr lang="en-US" smtClean="0"/>
              <a:pPr/>
              <a:t>11</a:t>
            </a:fld>
            <a:endParaRPr lang="en-US"/>
          </a:p>
        </p:txBody>
      </p:sp>
    </p:spTree>
    <p:extLst>
      <p:ext uri="{BB962C8B-B14F-4D97-AF65-F5344CB8AC3E}">
        <p14:creationId xmlns:p14="http://schemas.microsoft.com/office/powerpoint/2010/main" val="28143935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a:extLst>
              <a:ext uri="{FF2B5EF4-FFF2-40B4-BE49-F238E27FC236}">
                <a16:creationId xmlns:a16="http://schemas.microsoft.com/office/drawing/2014/main" id="{C9C482F9-5822-C041-F371-F5720B425857}"/>
              </a:ext>
            </a:extLst>
          </p:cNvPr>
          <p:cNvSpPr>
            <a:spLocks noGrp="1"/>
          </p:cNvSpPr>
          <p:nvPr>
            <p:ph idx="1"/>
          </p:nvPr>
        </p:nvSpPr>
        <p:spPr>
          <a:xfrm>
            <a:off x="457200" y="1600200"/>
            <a:ext cx="8686800" cy="4525963"/>
          </a:xfrm>
        </p:spPr>
        <p:txBody>
          <a:bodyPr/>
          <a:lstStyle/>
          <a:p>
            <a:r>
              <a:rPr lang="en-US" dirty="0"/>
              <a:t>Accommodates participation by members volunteers in a common geographic location who would otherwise be unable to meet the attendance expectations of ASME standards committees.</a:t>
            </a:r>
          </a:p>
          <a:p>
            <a:r>
              <a:rPr lang="en-US" dirty="0"/>
              <a:t>IWGs operate as subordinate groups but,</a:t>
            </a:r>
          </a:p>
          <a:p>
            <a:pPr lvl="1"/>
            <a:r>
              <a:rPr lang="en-US" dirty="0"/>
              <a:t>IWGs are populated by virtue of a common geographic location</a:t>
            </a:r>
          </a:p>
          <a:p>
            <a:pPr lvl="1"/>
            <a:r>
              <a:rPr lang="en-US" dirty="0"/>
              <a:t>IWGs typically conduct all of their meetings outside of the U.S. and Canada</a:t>
            </a:r>
          </a:p>
          <a:p>
            <a:pPr lvl="1"/>
            <a:r>
              <a:rPr lang="en-US" dirty="0"/>
              <a:t>IWGs may choose to conduct their meetings in a language other than English</a:t>
            </a:r>
          </a:p>
          <a:p>
            <a:endParaRPr lang="en-US" dirty="0"/>
          </a:p>
        </p:txBody>
      </p:sp>
      <p:sp>
        <p:nvSpPr>
          <p:cNvPr id="3" name="Footer Placeholder 2"/>
          <p:cNvSpPr>
            <a:spLocks noGrp="1"/>
          </p:cNvSpPr>
          <p:nvPr>
            <p:ph type="ftr" sz="quarter" idx="10"/>
          </p:nvPr>
        </p:nvSpPr>
        <p:spPr/>
        <p:txBody>
          <a:bodyPr/>
          <a:lstStyle/>
          <a:p>
            <a:r>
              <a:rPr lang="en-US"/>
              <a:t>ASME S&amp;C Training Module B8 ASME International Standards Development</a:t>
            </a:r>
          </a:p>
        </p:txBody>
      </p:sp>
      <p:sp>
        <p:nvSpPr>
          <p:cNvPr id="6" name="Slide Number Placeholder 5"/>
          <p:cNvSpPr>
            <a:spLocks noGrp="1"/>
          </p:cNvSpPr>
          <p:nvPr>
            <p:ph type="sldNum" sz="quarter" idx="11"/>
          </p:nvPr>
        </p:nvSpPr>
        <p:spPr/>
        <p:txBody>
          <a:bodyPr/>
          <a:lstStyle/>
          <a:p>
            <a:fld id="{B25DDA72-34E1-45F5-A193-EF59D9D351C4}" type="slidenum">
              <a:rPr lang="en-US" smtClean="0"/>
              <a:pPr/>
              <a:t>12</a:t>
            </a:fld>
            <a:endParaRPr lang="en-US"/>
          </a:p>
        </p:txBody>
      </p:sp>
      <p:sp>
        <p:nvSpPr>
          <p:cNvPr id="5" name="Title 4"/>
          <p:cNvSpPr>
            <a:spLocks noGrp="1"/>
          </p:cNvSpPr>
          <p:nvPr>
            <p:ph type="title"/>
          </p:nvPr>
        </p:nvSpPr>
        <p:spPr/>
        <p:txBody>
          <a:bodyPr/>
          <a:lstStyle/>
          <a:p>
            <a:r>
              <a:rPr lang="en-US" dirty="0"/>
              <a:t>INTERNATIONAL WORKING GROUPS (IWGs)</a:t>
            </a:r>
          </a:p>
        </p:txBody>
      </p:sp>
    </p:spTree>
    <p:extLst>
      <p:ext uri="{BB962C8B-B14F-4D97-AF65-F5344CB8AC3E}">
        <p14:creationId xmlns:p14="http://schemas.microsoft.com/office/powerpoint/2010/main" val="25034428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17638"/>
            <a:ext cx="8229600" cy="4708525"/>
          </a:xfrm>
        </p:spPr>
        <p:txBody>
          <a:bodyPr/>
          <a:lstStyle/>
          <a:p>
            <a:r>
              <a:rPr lang="en-US" dirty="0"/>
              <a:t>IWGs provide additional subordinate technical resources to standards committees.</a:t>
            </a:r>
          </a:p>
          <a:p>
            <a:r>
              <a:rPr lang="en-US" dirty="0"/>
              <a:t>Offers global stakeholders a forum to discuss ASME standards issues and experiences.</a:t>
            </a:r>
          </a:p>
          <a:p>
            <a:r>
              <a:rPr lang="en-US" dirty="0"/>
              <a:t>Active participation by IWGs will help to improve the usability and acceptance of the ASME standards around the world.</a:t>
            </a:r>
          </a:p>
          <a:p>
            <a:r>
              <a:rPr lang="en-US" dirty="0"/>
              <a:t>Participation may strengthen IWG members’ individual and collective understanding of ASME standards requirements.</a:t>
            </a:r>
          </a:p>
          <a:p>
            <a:endParaRPr lang="en-US" dirty="0"/>
          </a:p>
        </p:txBody>
      </p:sp>
      <p:sp>
        <p:nvSpPr>
          <p:cNvPr id="3" name="Footer Placeholder 2"/>
          <p:cNvSpPr>
            <a:spLocks noGrp="1"/>
          </p:cNvSpPr>
          <p:nvPr>
            <p:ph type="ftr" sz="quarter" idx="10"/>
          </p:nvPr>
        </p:nvSpPr>
        <p:spPr/>
        <p:txBody>
          <a:bodyPr/>
          <a:lstStyle/>
          <a:p>
            <a:r>
              <a:rPr lang="en-US"/>
              <a:t>ASME S&amp;C Training Module B8 ASME International Standards Development</a:t>
            </a:r>
          </a:p>
        </p:txBody>
      </p:sp>
      <p:sp>
        <p:nvSpPr>
          <p:cNvPr id="5" name="Title 4"/>
          <p:cNvSpPr>
            <a:spLocks noGrp="1"/>
          </p:cNvSpPr>
          <p:nvPr>
            <p:ph type="title"/>
          </p:nvPr>
        </p:nvSpPr>
        <p:spPr/>
        <p:txBody>
          <a:bodyPr/>
          <a:lstStyle/>
          <a:p>
            <a:r>
              <a:rPr lang="en-US" dirty="0"/>
              <a:t>BENEFITS OF IWGs</a:t>
            </a:r>
          </a:p>
        </p:txBody>
      </p:sp>
      <p:sp>
        <p:nvSpPr>
          <p:cNvPr id="6" name="Slide Number Placeholder 5"/>
          <p:cNvSpPr>
            <a:spLocks noGrp="1"/>
          </p:cNvSpPr>
          <p:nvPr>
            <p:ph type="sldNum" sz="quarter" idx="11"/>
          </p:nvPr>
        </p:nvSpPr>
        <p:spPr/>
        <p:txBody>
          <a:bodyPr/>
          <a:lstStyle/>
          <a:p>
            <a:fld id="{B25DDA72-34E1-45F5-A193-EF59D9D351C4}" type="slidenum">
              <a:rPr lang="en-US" smtClean="0"/>
              <a:pPr/>
              <a:t>13</a:t>
            </a:fld>
            <a:endParaRPr lang="en-US"/>
          </a:p>
        </p:txBody>
      </p:sp>
    </p:spTree>
    <p:extLst>
      <p:ext uri="{BB962C8B-B14F-4D97-AF65-F5344CB8AC3E}">
        <p14:creationId xmlns:p14="http://schemas.microsoft.com/office/powerpoint/2010/main" val="28756041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a:t>IWG MEMBERHIP</a:t>
            </a:r>
          </a:p>
        </p:txBody>
      </p:sp>
      <p:sp>
        <p:nvSpPr>
          <p:cNvPr id="3" name="Content Placeholder 2"/>
          <p:cNvSpPr>
            <a:spLocks noGrp="1"/>
          </p:cNvSpPr>
          <p:nvPr>
            <p:ph idx="1"/>
          </p:nvPr>
        </p:nvSpPr>
        <p:spPr>
          <a:xfrm>
            <a:off x="457200" y="1143000"/>
            <a:ext cx="8382000" cy="4648201"/>
          </a:xfrm>
        </p:spPr>
        <p:txBody>
          <a:bodyPr>
            <a:noAutofit/>
          </a:bodyPr>
          <a:lstStyle/>
          <a:p>
            <a:pPr>
              <a:spcBef>
                <a:spcPts val="0"/>
              </a:spcBef>
            </a:pPr>
            <a:r>
              <a:rPr lang="en-US" sz="2800" dirty="0"/>
              <a:t>All typical privileges and benefits of participation as a standards committee subordinate group.</a:t>
            </a:r>
          </a:p>
          <a:p>
            <a:pPr marL="0" indent="0">
              <a:spcBef>
                <a:spcPts val="0"/>
              </a:spcBef>
              <a:buNone/>
            </a:pPr>
            <a:endParaRPr lang="en-US" sz="1000" dirty="0"/>
          </a:p>
          <a:p>
            <a:pPr lvl="1">
              <a:spcBef>
                <a:spcPts val="0"/>
              </a:spcBef>
            </a:pPr>
            <a:r>
              <a:rPr lang="en-US" sz="2400" dirty="0"/>
              <a:t>CS-Connect accounts and </a:t>
            </a:r>
            <a:r>
              <a:rPr lang="en-US" dirty="0"/>
              <a:t>volunteer access</a:t>
            </a:r>
            <a:r>
              <a:rPr lang="en-US" sz="2400" dirty="0"/>
              <a:t>.</a:t>
            </a:r>
          </a:p>
          <a:p>
            <a:pPr marL="0" indent="0">
              <a:spcBef>
                <a:spcPts val="0"/>
              </a:spcBef>
              <a:buNone/>
            </a:pPr>
            <a:endParaRPr lang="en-US" sz="1000" dirty="0"/>
          </a:p>
          <a:p>
            <a:pPr lvl="1">
              <a:spcBef>
                <a:spcPts val="0"/>
              </a:spcBef>
            </a:pPr>
            <a:r>
              <a:rPr lang="en-US" sz="2400" dirty="0"/>
              <a:t>Vote on IWG proposals and administrative matters.</a:t>
            </a:r>
          </a:p>
          <a:p>
            <a:pPr marL="0" indent="0">
              <a:spcBef>
                <a:spcPts val="0"/>
              </a:spcBef>
              <a:buNone/>
            </a:pPr>
            <a:endParaRPr lang="en-US" sz="1000" dirty="0"/>
          </a:p>
          <a:p>
            <a:pPr lvl="1">
              <a:spcBef>
                <a:spcPts val="0"/>
              </a:spcBef>
            </a:pPr>
            <a:r>
              <a:rPr lang="en-US" sz="2400" dirty="0"/>
              <a:t>Opportunity to provide comments when the IWG is included in “Review &amp; Comment” distributions.</a:t>
            </a:r>
          </a:p>
        </p:txBody>
      </p:sp>
      <p:sp>
        <p:nvSpPr>
          <p:cNvPr id="4" name="Footer Placeholder 3"/>
          <p:cNvSpPr>
            <a:spLocks noGrp="1"/>
          </p:cNvSpPr>
          <p:nvPr>
            <p:ph type="ftr" sz="quarter" idx="10"/>
          </p:nvPr>
        </p:nvSpPr>
        <p:spPr/>
        <p:txBody>
          <a:bodyPr/>
          <a:lstStyle/>
          <a:p>
            <a:r>
              <a:rPr lang="en-US"/>
              <a:t>ASME S&amp;C Training Module B8 ASME International Standards Development</a:t>
            </a:r>
          </a:p>
        </p:txBody>
      </p:sp>
      <p:sp>
        <p:nvSpPr>
          <p:cNvPr id="5" name="Slide Number Placeholder 4"/>
          <p:cNvSpPr>
            <a:spLocks noGrp="1"/>
          </p:cNvSpPr>
          <p:nvPr>
            <p:ph type="sldNum" sz="quarter" idx="11"/>
          </p:nvPr>
        </p:nvSpPr>
        <p:spPr/>
        <p:txBody>
          <a:bodyPr/>
          <a:lstStyle/>
          <a:p>
            <a:fld id="{B25DDA72-34E1-45F5-A193-EF59D9D351C4}" type="slidenum">
              <a:rPr lang="en-US" smtClean="0"/>
              <a:pPr/>
              <a:t>14</a:t>
            </a:fld>
            <a:endParaRPr lang="en-US"/>
          </a:p>
        </p:txBody>
      </p:sp>
    </p:spTree>
    <p:extLst>
      <p:ext uri="{BB962C8B-B14F-4D97-AF65-F5344CB8AC3E}">
        <p14:creationId xmlns:p14="http://schemas.microsoft.com/office/powerpoint/2010/main" val="42161624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9" name="Rectangle 3"/>
          <p:cNvSpPr>
            <a:spLocks noGrp="1" noChangeArrowheads="1"/>
          </p:cNvSpPr>
          <p:nvPr>
            <p:ph idx="1"/>
          </p:nvPr>
        </p:nvSpPr>
        <p:spPr>
          <a:xfrm>
            <a:off x="457200" y="1417638"/>
            <a:ext cx="8305800" cy="5135562"/>
          </a:xfrm>
        </p:spPr>
        <p:txBody>
          <a:bodyPr/>
          <a:lstStyle/>
          <a:p>
            <a:pPr>
              <a:spcBef>
                <a:spcPts val="0"/>
              </a:spcBef>
            </a:pPr>
            <a:r>
              <a:rPr lang="en-US" dirty="0"/>
              <a:t>Subordinate group under the standards committee</a:t>
            </a:r>
          </a:p>
          <a:p>
            <a:pPr>
              <a:spcBef>
                <a:spcPts val="0"/>
              </a:spcBef>
            </a:pPr>
            <a:endParaRPr lang="en-US" dirty="0"/>
          </a:p>
          <a:p>
            <a:pPr>
              <a:spcBef>
                <a:spcPts val="0"/>
              </a:spcBef>
            </a:pPr>
            <a:r>
              <a:rPr lang="en-US" dirty="0"/>
              <a:t>All typical privileges and benefits of participation as a standards committee subordinate group.</a:t>
            </a:r>
          </a:p>
          <a:p>
            <a:pPr marL="0" indent="0">
              <a:spcBef>
                <a:spcPts val="0"/>
              </a:spcBef>
              <a:buNone/>
            </a:pPr>
            <a:endParaRPr lang="en-US" sz="1000" dirty="0"/>
          </a:p>
          <a:p>
            <a:pPr lvl="1">
              <a:spcBef>
                <a:spcPts val="0"/>
              </a:spcBef>
            </a:pPr>
            <a:r>
              <a:rPr lang="en-US" dirty="0"/>
              <a:t>CS-Connect accounts and volunteer access.</a:t>
            </a:r>
          </a:p>
          <a:p>
            <a:pPr marL="0" indent="0">
              <a:spcBef>
                <a:spcPts val="0"/>
              </a:spcBef>
              <a:buNone/>
            </a:pPr>
            <a:endParaRPr lang="en-US" sz="1000" dirty="0"/>
          </a:p>
          <a:p>
            <a:pPr marL="0" indent="0">
              <a:spcBef>
                <a:spcPts val="0"/>
              </a:spcBef>
              <a:buNone/>
            </a:pPr>
            <a:endParaRPr lang="en-US" sz="1000" dirty="0"/>
          </a:p>
          <a:p>
            <a:pPr lvl="1">
              <a:spcBef>
                <a:spcPts val="0"/>
              </a:spcBef>
            </a:pPr>
            <a:r>
              <a:rPr lang="en-US" dirty="0"/>
              <a:t>Opportunity to provide comments on first consideration standards committee ballots when included in “Review &amp; Comment” distributions.</a:t>
            </a:r>
          </a:p>
        </p:txBody>
      </p:sp>
      <p:sp>
        <p:nvSpPr>
          <p:cNvPr id="4" name="Footer Placeholder 3"/>
          <p:cNvSpPr>
            <a:spLocks noGrp="1"/>
          </p:cNvSpPr>
          <p:nvPr>
            <p:ph type="ftr" sz="quarter" idx="10"/>
          </p:nvPr>
        </p:nvSpPr>
        <p:spPr/>
        <p:txBody>
          <a:bodyPr/>
          <a:lstStyle/>
          <a:p>
            <a:r>
              <a:rPr lang="en-US"/>
              <a:t>ASME S&amp;C Training Module B8 ASME International Standards Development</a:t>
            </a:r>
          </a:p>
        </p:txBody>
      </p:sp>
      <p:sp>
        <p:nvSpPr>
          <p:cNvPr id="126978" name="Rectangle 2"/>
          <p:cNvSpPr>
            <a:spLocks noGrp="1" noChangeArrowheads="1"/>
          </p:cNvSpPr>
          <p:nvPr>
            <p:ph type="title"/>
          </p:nvPr>
        </p:nvSpPr>
        <p:spPr/>
        <p:txBody>
          <a:bodyPr/>
          <a:lstStyle/>
          <a:p>
            <a:r>
              <a:rPr lang="en-US" dirty="0"/>
              <a:t>INTEREST/INTERNATIONAL</a:t>
            </a:r>
            <a:br>
              <a:rPr lang="en-US" dirty="0"/>
            </a:br>
            <a:r>
              <a:rPr lang="en-US" dirty="0"/>
              <a:t> REVIEW GROUPS</a:t>
            </a:r>
          </a:p>
        </p:txBody>
      </p:sp>
      <p:sp>
        <p:nvSpPr>
          <p:cNvPr id="2" name="Slide Number Placeholder 1"/>
          <p:cNvSpPr>
            <a:spLocks noGrp="1"/>
          </p:cNvSpPr>
          <p:nvPr>
            <p:ph type="sldNum" sz="quarter" idx="11"/>
          </p:nvPr>
        </p:nvSpPr>
        <p:spPr/>
        <p:txBody>
          <a:bodyPr/>
          <a:lstStyle/>
          <a:p>
            <a:fld id="{B25DDA72-34E1-45F5-A193-EF59D9D351C4}" type="slidenum">
              <a:rPr lang="en-US" smtClean="0"/>
              <a:pPr/>
              <a:t>15</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457200" y="3124200"/>
            <a:ext cx="8001000" cy="762000"/>
          </a:xfrm>
        </p:spPr>
        <p:txBody>
          <a:bodyPr/>
          <a:lstStyle/>
          <a:p>
            <a:r>
              <a:rPr lang="en-US" dirty="0"/>
              <a:t>III. Other Methods of Developing ASME International Standards</a:t>
            </a:r>
          </a:p>
        </p:txBody>
      </p:sp>
      <p:sp>
        <p:nvSpPr>
          <p:cNvPr id="4" name="Footer Placeholder 2"/>
          <p:cNvSpPr>
            <a:spLocks noGrp="1"/>
          </p:cNvSpPr>
          <p:nvPr>
            <p:ph type="ftr" sz="quarter" idx="10"/>
          </p:nvPr>
        </p:nvSpPr>
        <p:spPr/>
        <p:txBody>
          <a:bodyPr/>
          <a:lstStyle/>
          <a:p>
            <a:r>
              <a:rPr lang="en-US"/>
              <a:t>ASME S&amp;C Training Module B8 ASME International Standards Development</a:t>
            </a:r>
          </a:p>
        </p:txBody>
      </p:sp>
      <p:sp>
        <p:nvSpPr>
          <p:cNvPr id="48131" name="Text Box 3"/>
          <p:cNvSpPr txBox="1">
            <a:spLocks noChangeArrowheads="1"/>
          </p:cNvSpPr>
          <p:nvPr/>
        </p:nvSpPr>
        <p:spPr bwMode="auto">
          <a:xfrm>
            <a:off x="1371600" y="4572000"/>
            <a:ext cx="6096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sz="2000" b="1">
              <a:latin typeface="Times New Roman" panose="02020603050405020304" pitchFamily="18" charset="0"/>
            </a:endParaRPr>
          </a:p>
        </p:txBody>
      </p:sp>
      <p:sp>
        <p:nvSpPr>
          <p:cNvPr id="2" name="Slide Number Placeholder 1"/>
          <p:cNvSpPr>
            <a:spLocks noGrp="1"/>
          </p:cNvSpPr>
          <p:nvPr>
            <p:ph type="sldNum" sz="quarter" idx="11"/>
          </p:nvPr>
        </p:nvSpPr>
        <p:spPr/>
        <p:txBody>
          <a:bodyPr/>
          <a:lstStyle/>
          <a:p>
            <a:fld id="{5AFD1872-61E6-4AEA-818F-91EEF72AE677}" type="slidenum">
              <a:rPr lang="en-US" smtClean="0"/>
              <a:pPr/>
              <a:t>16</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idx="1"/>
          </p:nvPr>
        </p:nvSpPr>
        <p:spPr/>
        <p:txBody>
          <a:bodyPr/>
          <a:lstStyle/>
          <a:p>
            <a:r>
              <a:rPr lang="en-US" dirty="0"/>
              <a:t>Normative References to ASME Standards </a:t>
            </a:r>
          </a:p>
          <a:p>
            <a:r>
              <a:rPr lang="en-US" dirty="0"/>
              <a:t>Joint Development of ASME Standards</a:t>
            </a:r>
          </a:p>
          <a:p>
            <a:r>
              <a:rPr lang="en-US" dirty="0"/>
              <a:t>U.S. National Adoption of ISO Standards</a:t>
            </a:r>
          </a:p>
          <a:p>
            <a:endParaRPr lang="en-US" sz="2000" dirty="0"/>
          </a:p>
        </p:txBody>
      </p:sp>
      <p:sp>
        <p:nvSpPr>
          <p:cNvPr id="4" name="Footer Placeholder 3"/>
          <p:cNvSpPr>
            <a:spLocks noGrp="1"/>
          </p:cNvSpPr>
          <p:nvPr>
            <p:ph type="ftr" sz="quarter" idx="10"/>
          </p:nvPr>
        </p:nvSpPr>
        <p:spPr/>
        <p:txBody>
          <a:bodyPr/>
          <a:lstStyle/>
          <a:p>
            <a:r>
              <a:rPr lang="en-US"/>
              <a:t>ASME S&amp;C Training Module B8 ASME International Standards Development</a:t>
            </a:r>
          </a:p>
        </p:txBody>
      </p:sp>
      <p:sp>
        <p:nvSpPr>
          <p:cNvPr id="35842" name="Rectangle 2"/>
          <p:cNvSpPr>
            <a:spLocks noGrp="1" noChangeArrowheads="1"/>
          </p:cNvSpPr>
          <p:nvPr>
            <p:ph type="title"/>
          </p:nvPr>
        </p:nvSpPr>
        <p:spPr/>
        <p:txBody>
          <a:bodyPr/>
          <a:lstStyle/>
          <a:p>
            <a:r>
              <a:rPr lang="en-US" dirty="0"/>
              <a:t>ASME International Standards</a:t>
            </a:r>
          </a:p>
        </p:txBody>
      </p:sp>
      <p:sp>
        <p:nvSpPr>
          <p:cNvPr id="2" name="Slide Number Placeholder 1"/>
          <p:cNvSpPr>
            <a:spLocks noGrp="1"/>
          </p:cNvSpPr>
          <p:nvPr>
            <p:ph type="sldNum" sz="quarter" idx="11"/>
          </p:nvPr>
        </p:nvSpPr>
        <p:spPr/>
        <p:txBody>
          <a:bodyPr/>
          <a:lstStyle/>
          <a:p>
            <a:fld id="{B25DDA72-34E1-45F5-A193-EF59D9D351C4}" type="slidenum">
              <a:rPr lang="en-US" smtClean="0"/>
              <a:pPr/>
              <a:t>17</a:t>
            </a:fld>
            <a:endParaRPr lang="en-US"/>
          </a:p>
        </p:txBody>
      </p:sp>
    </p:spTree>
    <p:extLst>
      <p:ext uri="{BB962C8B-B14F-4D97-AF65-F5344CB8AC3E}">
        <p14:creationId xmlns:p14="http://schemas.microsoft.com/office/powerpoint/2010/main" val="3064401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idx="1"/>
          </p:nvPr>
        </p:nvSpPr>
        <p:spPr>
          <a:xfrm>
            <a:off x="457200" y="1417638"/>
            <a:ext cx="8229600" cy="4708525"/>
          </a:xfrm>
        </p:spPr>
        <p:txBody>
          <a:bodyPr/>
          <a:lstStyle/>
          <a:p>
            <a:r>
              <a:rPr lang="en-US" sz="2000" dirty="0"/>
              <a:t>Approach</a:t>
            </a:r>
          </a:p>
          <a:p>
            <a:pPr lvl="1"/>
            <a:r>
              <a:rPr lang="en-US" sz="2000" dirty="0"/>
              <a:t>Incorporate normative reference to ASME Standard in international Standards Development Organization (SDO) Standards</a:t>
            </a:r>
            <a:br>
              <a:rPr lang="en-US" sz="2000" dirty="0"/>
            </a:br>
            <a:endParaRPr lang="en-US" sz="2000" dirty="0"/>
          </a:p>
          <a:p>
            <a:r>
              <a:rPr lang="en-US" sz="2000" dirty="0"/>
              <a:t>Example</a:t>
            </a:r>
          </a:p>
          <a:p>
            <a:pPr lvl="1"/>
            <a:r>
              <a:rPr lang="en-US" sz="2000" dirty="0"/>
              <a:t>B31.3 Process Piping Code referenced in </a:t>
            </a:r>
            <a:br>
              <a:rPr lang="en-US" sz="2000" dirty="0"/>
            </a:br>
            <a:r>
              <a:rPr lang="en-US" sz="2000" dirty="0"/>
              <a:t>ISO 15649:2001, Petroleum and natural gas industries – Piping</a:t>
            </a:r>
            <a:br>
              <a:rPr lang="en-US" sz="2000" dirty="0"/>
            </a:br>
            <a:endParaRPr lang="en-US" sz="2000" dirty="0"/>
          </a:p>
          <a:p>
            <a:r>
              <a:rPr lang="en-US" sz="2000" dirty="0"/>
              <a:t>Advantages</a:t>
            </a:r>
          </a:p>
          <a:p>
            <a:pPr lvl="1"/>
            <a:r>
              <a:rPr lang="en-US" sz="2000" dirty="0"/>
              <a:t>Maintain control of technical content</a:t>
            </a:r>
          </a:p>
          <a:p>
            <a:pPr lvl="1"/>
            <a:r>
              <a:rPr lang="en-US" sz="2000" dirty="0"/>
              <a:t>No need to exert the potentially extensive effort in creating new standard</a:t>
            </a:r>
          </a:p>
          <a:p>
            <a:pPr lvl="1"/>
            <a:r>
              <a:rPr lang="en-US" sz="2000" dirty="0"/>
              <a:t>Users can continue to use familiar requirements</a:t>
            </a:r>
          </a:p>
        </p:txBody>
      </p:sp>
      <p:sp>
        <p:nvSpPr>
          <p:cNvPr id="4" name="Footer Placeholder 3"/>
          <p:cNvSpPr>
            <a:spLocks noGrp="1"/>
          </p:cNvSpPr>
          <p:nvPr>
            <p:ph type="ftr" sz="quarter" idx="10"/>
          </p:nvPr>
        </p:nvSpPr>
        <p:spPr/>
        <p:txBody>
          <a:bodyPr/>
          <a:lstStyle/>
          <a:p>
            <a:r>
              <a:rPr lang="en-US"/>
              <a:t>ASME S&amp;C Training Module B8 ASME International Standards Development</a:t>
            </a:r>
          </a:p>
        </p:txBody>
      </p:sp>
      <p:sp>
        <p:nvSpPr>
          <p:cNvPr id="35842" name="Rectangle 2"/>
          <p:cNvSpPr>
            <a:spLocks noGrp="1" noChangeArrowheads="1"/>
          </p:cNvSpPr>
          <p:nvPr>
            <p:ph type="title"/>
          </p:nvPr>
        </p:nvSpPr>
        <p:spPr/>
        <p:txBody>
          <a:bodyPr/>
          <a:lstStyle/>
          <a:p>
            <a:r>
              <a:rPr lang="en-US" dirty="0"/>
              <a:t>NORMATIVE REFERENCES TO ASME DOCUMENTS</a:t>
            </a:r>
          </a:p>
        </p:txBody>
      </p:sp>
      <p:sp>
        <p:nvSpPr>
          <p:cNvPr id="2" name="Slide Number Placeholder 1"/>
          <p:cNvSpPr>
            <a:spLocks noGrp="1"/>
          </p:cNvSpPr>
          <p:nvPr>
            <p:ph type="sldNum" sz="quarter" idx="11"/>
          </p:nvPr>
        </p:nvSpPr>
        <p:spPr/>
        <p:txBody>
          <a:bodyPr/>
          <a:lstStyle/>
          <a:p>
            <a:fld id="{B25DDA72-34E1-45F5-A193-EF59D9D351C4}" type="slidenum">
              <a:rPr lang="en-US" smtClean="0"/>
              <a:pPr/>
              <a:t>18</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1027381" y="1219200"/>
            <a:ext cx="7659419" cy="4906963"/>
          </a:xfrm>
        </p:spPr>
        <p:txBody>
          <a:bodyPr/>
          <a:lstStyle/>
          <a:p>
            <a:pPr marL="274320" indent="-569913">
              <a:spcBef>
                <a:spcPts val="30"/>
              </a:spcBef>
              <a:buNone/>
              <a:tabLst>
                <a:tab pos="569913" algn="l"/>
              </a:tabLst>
            </a:pPr>
            <a:r>
              <a:rPr lang="en-US" sz="2000" dirty="0"/>
              <a:t>B1. 	ASME Organizational Structure</a:t>
            </a:r>
          </a:p>
          <a:p>
            <a:pPr marL="274320" indent="-569913">
              <a:spcBef>
                <a:spcPts val="30"/>
              </a:spcBef>
              <a:buNone/>
              <a:tabLst>
                <a:tab pos="569913" algn="l"/>
              </a:tabLst>
            </a:pPr>
            <a:r>
              <a:rPr lang="en-US" sz="2000" dirty="0"/>
              <a:t>B2. 	Standards Development: Staff and Volunteer Roles and 	Responsibilities</a:t>
            </a:r>
          </a:p>
          <a:p>
            <a:pPr marL="274320" indent="-569913">
              <a:spcBef>
                <a:spcPts val="30"/>
              </a:spcBef>
              <a:buNone/>
              <a:tabLst>
                <a:tab pos="569913" algn="l"/>
              </a:tabLst>
            </a:pPr>
            <a:r>
              <a:rPr lang="en-US" sz="2000" dirty="0"/>
              <a:t>B3.	Conformity Assessment: Staff and Volunteer Roles and 	Responsibilities</a:t>
            </a:r>
          </a:p>
          <a:p>
            <a:pPr marL="274320" indent="-569913">
              <a:spcBef>
                <a:spcPts val="30"/>
              </a:spcBef>
              <a:buNone/>
              <a:tabLst>
                <a:tab pos="569913" algn="l"/>
              </a:tabLst>
            </a:pPr>
            <a:r>
              <a:rPr lang="en-US" sz="2000" dirty="0"/>
              <a:t>B4.	Initiating and Terminating Standards Projects</a:t>
            </a:r>
          </a:p>
          <a:p>
            <a:pPr marL="274320" indent="-569913">
              <a:spcBef>
                <a:spcPts val="30"/>
              </a:spcBef>
              <a:buNone/>
              <a:tabLst>
                <a:tab pos="569913" algn="l"/>
              </a:tabLst>
            </a:pPr>
            <a:r>
              <a:rPr lang="en-US" sz="2000" dirty="0"/>
              <a:t>B5.	Consensus Process for Standards Development</a:t>
            </a:r>
          </a:p>
          <a:p>
            <a:pPr marL="274320" indent="-569913">
              <a:spcBef>
                <a:spcPts val="30"/>
              </a:spcBef>
              <a:buNone/>
              <a:tabLst>
                <a:tab pos="569913" algn="l"/>
              </a:tabLst>
            </a:pPr>
            <a:r>
              <a:rPr lang="en-US" sz="2000" dirty="0"/>
              <a:t>		B5a. Project Management</a:t>
            </a:r>
          </a:p>
          <a:p>
            <a:pPr marL="274320" indent="-569913">
              <a:spcBef>
                <a:spcPts val="30"/>
              </a:spcBef>
              <a:buNone/>
              <a:tabLst>
                <a:tab pos="569913" algn="l"/>
              </a:tabLst>
            </a:pPr>
            <a:r>
              <a:rPr lang="en-US" sz="2000" dirty="0"/>
              <a:t>B6.	The Basics of Parliamentary Procedure</a:t>
            </a:r>
          </a:p>
          <a:p>
            <a:pPr marL="274320" indent="-569913">
              <a:spcBef>
                <a:spcPts val="30"/>
              </a:spcBef>
              <a:buNone/>
              <a:tabLst>
                <a:tab pos="569913" algn="l"/>
              </a:tabLst>
            </a:pPr>
            <a:r>
              <a:rPr lang="en-US" sz="2000" dirty="0"/>
              <a:t>B7.	The Appeals Process</a:t>
            </a:r>
          </a:p>
          <a:p>
            <a:pPr marL="274320" indent="-569913">
              <a:spcBef>
                <a:spcPts val="30"/>
              </a:spcBef>
              <a:buNone/>
              <a:tabLst>
                <a:tab pos="569913" algn="l"/>
              </a:tabLst>
            </a:pPr>
            <a:r>
              <a:rPr lang="en-US" sz="2000" b="1" dirty="0"/>
              <a:t>B8.	International Standards Development</a:t>
            </a:r>
          </a:p>
          <a:p>
            <a:pPr marL="569913" indent="-569913">
              <a:spcBef>
                <a:spcPts val="30"/>
              </a:spcBef>
              <a:buNone/>
              <a:tabLst>
                <a:tab pos="569913" algn="l"/>
              </a:tabLst>
            </a:pPr>
            <a:r>
              <a:rPr lang="en-US" sz="2000" b="1" dirty="0"/>
              <a:t>	</a:t>
            </a:r>
            <a:r>
              <a:rPr lang="en-US" sz="2000" dirty="0"/>
              <a:t>B8a. US TAG to ISO Standards Development </a:t>
            </a:r>
          </a:p>
          <a:p>
            <a:pPr marL="274320" indent="-569913">
              <a:spcBef>
                <a:spcPts val="30"/>
              </a:spcBef>
              <a:buNone/>
              <a:tabLst>
                <a:tab pos="569913" algn="l"/>
              </a:tabLst>
            </a:pPr>
            <a:r>
              <a:rPr lang="en-US" sz="2000" dirty="0"/>
              <a:t>B9.	ASME Conformity Assessment Programs</a:t>
            </a:r>
          </a:p>
          <a:p>
            <a:pPr marL="274320" indent="-569913">
              <a:spcBef>
                <a:spcPts val="30"/>
              </a:spcBef>
              <a:buNone/>
              <a:tabLst>
                <a:tab pos="569913" algn="l"/>
              </a:tabLst>
            </a:pPr>
            <a:r>
              <a:rPr lang="en-US" sz="2000" dirty="0"/>
              <a:t>B10.	Performance Based Standards</a:t>
            </a:r>
          </a:p>
          <a:p>
            <a:pPr marL="274320" indent="-569913">
              <a:spcBef>
                <a:spcPts val="30"/>
              </a:spcBef>
              <a:buNone/>
              <a:tabLst>
                <a:tab pos="569913" algn="l"/>
              </a:tabLst>
            </a:pPr>
            <a:r>
              <a:rPr lang="en-US" sz="2000" dirty="0"/>
              <a:t>B11. Standards Inquiries, Interpretations and Cases</a:t>
            </a:r>
          </a:p>
        </p:txBody>
      </p:sp>
      <p:sp>
        <p:nvSpPr>
          <p:cNvPr id="8" name="Footer Placeholder 3"/>
          <p:cNvSpPr>
            <a:spLocks noGrp="1"/>
          </p:cNvSpPr>
          <p:nvPr>
            <p:ph type="ftr" sz="quarter" idx="10"/>
          </p:nvPr>
        </p:nvSpPr>
        <p:spPr/>
        <p:txBody>
          <a:bodyPr/>
          <a:lstStyle/>
          <a:p>
            <a:pPr algn="ctr"/>
            <a:r>
              <a:rPr lang="en-US"/>
              <a:t>ASME S&amp;C Training Module B8 ASME International Standards Development</a:t>
            </a:r>
            <a:endParaRPr lang="en-US" dirty="0"/>
          </a:p>
        </p:txBody>
      </p:sp>
      <p:sp>
        <p:nvSpPr>
          <p:cNvPr id="6" name="Title 5"/>
          <p:cNvSpPr>
            <a:spLocks noGrp="1"/>
          </p:cNvSpPr>
          <p:nvPr>
            <p:ph type="title"/>
          </p:nvPr>
        </p:nvSpPr>
        <p:spPr/>
        <p:txBody>
          <a:bodyPr/>
          <a:lstStyle/>
          <a:p>
            <a:r>
              <a:rPr lang="en-US" dirty="0"/>
              <a:t>Module B Course Outline</a:t>
            </a:r>
          </a:p>
        </p:txBody>
      </p:sp>
      <p:grpSp>
        <p:nvGrpSpPr>
          <p:cNvPr id="10" name="Group 4"/>
          <p:cNvGrpSpPr>
            <a:grpSpLocks/>
          </p:cNvGrpSpPr>
          <p:nvPr/>
        </p:nvGrpSpPr>
        <p:grpSpPr bwMode="auto">
          <a:xfrm>
            <a:off x="355604" y="4114800"/>
            <a:ext cx="666750" cy="628650"/>
            <a:chOff x="624" y="2544"/>
            <a:chExt cx="420" cy="396"/>
          </a:xfrm>
        </p:grpSpPr>
        <p:sp>
          <p:nvSpPr>
            <p:cNvPr id="11" name="AutoShape 5"/>
            <p:cNvSpPr>
              <a:spLocks noChangeArrowheads="1"/>
            </p:cNvSpPr>
            <p:nvPr/>
          </p:nvSpPr>
          <p:spPr bwMode="auto">
            <a:xfrm>
              <a:off x="660" y="2604"/>
              <a:ext cx="384" cy="336"/>
            </a:xfrm>
            <a:prstGeom prst="rightArrow">
              <a:avLst>
                <a:gd name="adj1" fmla="val 50000"/>
                <a:gd name="adj2" fmla="val 42857"/>
              </a:avLst>
            </a:prstGeom>
            <a:solidFill>
              <a:schemeClr val="bg2"/>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2" name="AutoShape 6"/>
            <p:cNvSpPr>
              <a:spLocks noChangeArrowheads="1"/>
            </p:cNvSpPr>
            <p:nvPr/>
          </p:nvSpPr>
          <p:spPr bwMode="auto">
            <a:xfrm>
              <a:off x="624" y="2544"/>
              <a:ext cx="384" cy="336"/>
            </a:xfrm>
            <a:prstGeom prst="rightArrow">
              <a:avLst>
                <a:gd name="adj1" fmla="val 50000"/>
                <a:gd name="adj2" fmla="val 42857"/>
              </a:avLst>
            </a:prstGeom>
            <a:solidFill>
              <a:srgbClr val="FF9933"/>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pSp>
      <p:sp>
        <p:nvSpPr>
          <p:cNvPr id="2" name="Slide Number Placeholder 1"/>
          <p:cNvSpPr>
            <a:spLocks noGrp="1"/>
          </p:cNvSpPr>
          <p:nvPr>
            <p:ph type="sldNum" sz="quarter" idx="11"/>
          </p:nvPr>
        </p:nvSpPr>
        <p:spPr/>
        <p:txBody>
          <a:bodyPr/>
          <a:lstStyle/>
          <a:p>
            <a:fld id="{B25DDA72-34E1-45F5-A193-EF59D9D351C4}" type="slidenum">
              <a:rPr lang="en-US" smtClean="0"/>
              <a:pPr/>
              <a:t>1</a:t>
            </a:fld>
            <a:endParaRPr lang="en-US"/>
          </a:p>
        </p:txBody>
      </p:sp>
    </p:spTree>
    <p:extLst>
      <p:ext uri="{BB962C8B-B14F-4D97-AF65-F5344CB8AC3E}">
        <p14:creationId xmlns:p14="http://schemas.microsoft.com/office/powerpoint/2010/main" val="2244850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7">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7">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7">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3"/>
          <p:cNvSpPr>
            <a:spLocks noGrp="1" noChangeArrowheads="1"/>
          </p:cNvSpPr>
          <p:nvPr>
            <p:ph idx="1"/>
          </p:nvPr>
        </p:nvSpPr>
        <p:spPr>
          <a:xfrm>
            <a:off x="571500" y="1143000"/>
            <a:ext cx="8191500" cy="5334000"/>
          </a:xfrm>
        </p:spPr>
        <p:txBody>
          <a:bodyPr/>
          <a:lstStyle/>
          <a:p>
            <a:r>
              <a:rPr lang="en-US" sz="2000" dirty="0"/>
              <a:t>Rationale </a:t>
            </a:r>
          </a:p>
          <a:p>
            <a:pPr lvl="1"/>
            <a:r>
              <a:rPr lang="en-US" sz="2000" dirty="0"/>
              <a:t>Make the ASME standard more internationally recognized</a:t>
            </a:r>
          </a:p>
          <a:p>
            <a:r>
              <a:rPr lang="en-US" sz="2000" dirty="0"/>
              <a:t>Requirements </a:t>
            </a:r>
          </a:p>
          <a:p>
            <a:pPr lvl="1"/>
            <a:r>
              <a:rPr lang="en-US" sz="2000" dirty="0"/>
              <a:t>Obtain approval from</a:t>
            </a:r>
          </a:p>
          <a:p>
            <a:pPr lvl="2">
              <a:spcBef>
                <a:spcPct val="0"/>
              </a:spcBef>
            </a:pPr>
            <a:r>
              <a:rPr lang="en-US" sz="2000" dirty="0"/>
              <a:t>Consensus Committee</a:t>
            </a:r>
          </a:p>
          <a:p>
            <a:pPr lvl="2">
              <a:spcBef>
                <a:spcPct val="0"/>
              </a:spcBef>
            </a:pPr>
            <a:r>
              <a:rPr lang="en-US" dirty="0"/>
              <a:t>Supervisory</a:t>
            </a:r>
            <a:r>
              <a:rPr lang="en-US" sz="2000" dirty="0"/>
              <a:t> Board  </a:t>
            </a:r>
          </a:p>
          <a:p>
            <a:pPr lvl="2">
              <a:spcBef>
                <a:spcPct val="0"/>
              </a:spcBef>
            </a:pPr>
            <a:r>
              <a:rPr lang="en-US" sz="2000" dirty="0"/>
              <a:t>Council on Standards and Certification</a:t>
            </a:r>
          </a:p>
          <a:p>
            <a:pPr lvl="1"/>
            <a:r>
              <a:rPr lang="en-US" sz="2000" dirty="0"/>
              <a:t>Framework Agreement is developed between organization and ASME on the approval process, maintenance, publication, and copyright</a:t>
            </a:r>
          </a:p>
          <a:p>
            <a:pPr lvl="1"/>
            <a:r>
              <a:rPr lang="en-US" sz="2000" dirty="0"/>
              <a:t>Draft is concurrently approved by the ASME and SDO committees under their respective procedures or jointly developed procedures</a:t>
            </a:r>
          </a:p>
        </p:txBody>
      </p:sp>
      <p:sp>
        <p:nvSpPr>
          <p:cNvPr id="4" name="Footer Placeholder 3"/>
          <p:cNvSpPr>
            <a:spLocks noGrp="1"/>
          </p:cNvSpPr>
          <p:nvPr>
            <p:ph type="ftr" sz="quarter" idx="10"/>
          </p:nvPr>
        </p:nvSpPr>
        <p:spPr/>
        <p:txBody>
          <a:bodyPr/>
          <a:lstStyle/>
          <a:p>
            <a:r>
              <a:rPr lang="en-US"/>
              <a:t>ASME S&amp;C Training Module B8 ASME International Standards Development</a:t>
            </a:r>
          </a:p>
        </p:txBody>
      </p:sp>
      <p:sp>
        <p:nvSpPr>
          <p:cNvPr id="50178" name="Rectangle 2"/>
          <p:cNvSpPr>
            <a:spLocks noGrp="1" noChangeArrowheads="1"/>
          </p:cNvSpPr>
          <p:nvPr>
            <p:ph type="title"/>
          </p:nvPr>
        </p:nvSpPr>
        <p:spPr>
          <a:xfrm>
            <a:off x="806454" y="266228"/>
            <a:ext cx="7747000" cy="762000"/>
          </a:xfrm>
        </p:spPr>
        <p:txBody>
          <a:bodyPr/>
          <a:lstStyle/>
          <a:p>
            <a:r>
              <a:rPr lang="en-US" dirty="0"/>
              <a:t>JOINT DEVELOPMENT OF STANDARDS</a:t>
            </a:r>
          </a:p>
        </p:txBody>
      </p:sp>
      <p:sp>
        <p:nvSpPr>
          <p:cNvPr id="2" name="Slide Number Placeholder 1"/>
          <p:cNvSpPr>
            <a:spLocks noGrp="1"/>
          </p:cNvSpPr>
          <p:nvPr>
            <p:ph type="sldNum" sz="quarter" idx="11"/>
          </p:nvPr>
        </p:nvSpPr>
        <p:spPr/>
        <p:txBody>
          <a:bodyPr/>
          <a:lstStyle/>
          <a:p>
            <a:fld id="{B25DDA72-34E1-45F5-A193-EF59D9D351C4}" type="slidenum">
              <a:rPr lang="en-US" smtClean="0"/>
              <a:pPr/>
              <a:t>19</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3"/>
          <p:cNvSpPr>
            <a:spLocks noGrp="1" noChangeArrowheads="1"/>
          </p:cNvSpPr>
          <p:nvPr>
            <p:ph idx="1"/>
          </p:nvPr>
        </p:nvSpPr>
        <p:spPr>
          <a:xfrm>
            <a:off x="571500" y="1828800"/>
            <a:ext cx="8191500" cy="4648200"/>
          </a:xfrm>
        </p:spPr>
        <p:txBody>
          <a:bodyPr/>
          <a:lstStyle/>
          <a:p>
            <a:pPr>
              <a:defRPr/>
            </a:pPr>
            <a:r>
              <a:rPr lang="en-US" sz="2000" dirty="0">
                <a:latin typeface="Arial" panose="020B0604020202020204" pitchFamily="34" charset="0"/>
                <a:cs typeface="Arial" panose="020B0604020202020204" pitchFamily="34" charset="0"/>
              </a:rPr>
              <a:t>Examples:</a:t>
            </a:r>
          </a:p>
          <a:p>
            <a:pPr lvl="1">
              <a:defRPr/>
            </a:pPr>
            <a:r>
              <a:rPr lang="en-US" sz="1600" dirty="0">
                <a:latin typeface="Arial" panose="020B0604020202020204" pitchFamily="34" charset="0"/>
                <a:cs typeface="Arial" panose="020B0604020202020204" pitchFamily="34" charset="0"/>
              </a:rPr>
              <a:t>API 579-1/ASME FFS-1- Fitness-for Service</a:t>
            </a:r>
          </a:p>
          <a:p>
            <a:pPr lvl="1">
              <a:defRPr/>
            </a:pPr>
            <a:r>
              <a:rPr lang="en-US" sz="1600" dirty="0">
                <a:latin typeface="Arial" panose="020B0604020202020204" pitchFamily="34" charset="0"/>
                <a:cs typeface="Arial" panose="020B0604020202020204" pitchFamily="34" charset="0"/>
              </a:rPr>
              <a:t>ASME A17.1/CSA B44-13 - Safety Code for Elevators and Escalators</a:t>
            </a:r>
          </a:p>
          <a:p>
            <a:pPr lvl="1">
              <a:defRPr/>
            </a:pPr>
            <a:r>
              <a:rPr lang="en-US" sz="1600" dirty="0">
                <a:latin typeface="Arial" panose="020B0604020202020204" pitchFamily="34" charset="0"/>
                <a:cs typeface="Arial" panose="020B0604020202020204" pitchFamily="34" charset="0"/>
              </a:rPr>
              <a:t>ASME A112.4.2/CSA B45.16 - Personal Hygiene Devices for Water Closets</a:t>
            </a:r>
          </a:p>
          <a:p>
            <a:pPr lvl="1">
              <a:defRPr/>
            </a:pPr>
            <a:r>
              <a:rPr lang="en-US" sz="1600" dirty="0">
                <a:latin typeface="Arial" panose="020B0604020202020204" pitchFamily="34" charset="0"/>
                <a:cs typeface="Arial" panose="020B0604020202020204" pitchFamily="34" charset="0"/>
              </a:rPr>
              <a:t>ASME/ANS RA-S - Standard for Level 1/Large Early Release Frequency Probabilistic Risk Assessment for Nuclear Power Plant Applications</a:t>
            </a:r>
          </a:p>
          <a:p>
            <a:pPr lvl="1">
              <a:defRPr/>
            </a:pPr>
            <a:r>
              <a:rPr lang="en-US" sz="1600" dirty="0">
                <a:latin typeface="Arial" panose="020B0604020202020204" pitchFamily="34" charset="0"/>
                <a:cs typeface="Arial" panose="020B0604020202020204" pitchFamily="34" charset="0"/>
              </a:rPr>
              <a:t>ISO/ASME 14414 - Pump system energy assessment</a:t>
            </a:r>
          </a:p>
          <a:p>
            <a:pPr lvl="1">
              <a:defRPr/>
            </a:pPr>
            <a:r>
              <a:rPr lang="en-US" sz="1600" dirty="0">
                <a:latin typeface="Arial" panose="020B0604020202020204" pitchFamily="34" charset="0"/>
                <a:cs typeface="Arial" panose="020B0604020202020204" pitchFamily="34" charset="0"/>
              </a:rPr>
              <a:t>Joint ACI-ASME Committee on Concrete Components for Nuclear Service</a:t>
            </a:r>
          </a:p>
        </p:txBody>
      </p:sp>
      <p:sp>
        <p:nvSpPr>
          <p:cNvPr id="4" name="Footer Placeholder 3"/>
          <p:cNvSpPr>
            <a:spLocks noGrp="1"/>
          </p:cNvSpPr>
          <p:nvPr>
            <p:ph type="ftr" sz="quarter" idx="10"/>
          </p:nvPr>
        </p:nvSpPr>
        <p:spPr/>
        <p:txBody>
          <a:bodyPr/>
          <a:lstStyle/>
          <a:p>
            <a:r>
              <a:rPr lang="en-US"/>
              <a:t>ASME S&amp;C Training Module B8 ASME International Standards Development</a:t>
            </a:r>
          </a:p>
        </p:txBody>
      </p:sp>
      <p:sp>
        <p:nvSpPr>
          <p:cNvPr id="50178" name="Rectangle 2"/>
          <p:cNvSpPr>
            <a:spLocks noGrp="1" noChangeArrowheads="1"/>
          </p:cNvSpPr>
          <p:nvPr>
            <p:ph type="title"/>
          </p:nvPr>
        </p:nvSpPr>
        <p:spPr>
          <a:xfrm>
            <a:off x="806454" y="266228"/>
            <a:ext cx="7747000" cy="762000"/>
          </a:xfrm>
        </p:spPr>
        <p:txBody>
          <a:bodyPr/>
          <a:lstStyle/>
          <a:p>
            <a:r>
              <a:rPr lang="en-US" dirty="0"/>
              <a:t>JOINT DEVELOPMENT OF STANDARDS</a:t>
            </a:r>
          </a:p>
        </p:txBody>
      </p:sp>
      <p:sp>
        <p:nvSpPr>
          <p:cNvPr id="2" name="Slide Number Placeholder 1"/>
          <p:cNvSpPr>
            <a:spLocks noGrp="1"/>
          </p:cNvSpPr>
          <p:nvPr>
            <p:ph type="sldNum" sz="quarter" idx="11"/>
          </p:nvPr>
        </p:nvSpPr>
        <p:spPr/>
        <p:txBody>
          <a:bodyPr/>
          <a:lstStyle/>
          <a:p>
            <a:fld id="{B25DDA72-34E1-45F5-A193-EF59D9D351C4}" type="slidenum">
              <a:rPr lang="en-US" smtClean="0"/>
              <a:pPr/>
              <a:t>20</a:t>
            </a:fld>
            <a:endParaRPr lang="en-US"/>
          </a:p>
        </p:txBody>
      </p:sp>
    </p:spTree>
    <p:extLst>
      <p:ext uri="{BB962C8B-B14F-4D97-AF65-F5344CB8AC3E}">
        <p14:creationId xmlns:p14="http://schemas.microsoft.com/office/powerpoint/2010/main" val="18287749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ASME S&amp;C Training Module B8 ASME International Standards Development</a:t>
            </a:r>
          </a:p>
        </p:txBody>
      </p:sp>
      <p:sp>
        <p:nvSpPr>
          <p:cNvPr id="5" name="Slide Number Placeholder 4"/>
          <p:cNvSpPr>
            <a:spLocks noGrp="1"/>
          </p:cNvSpPr>
          <p:nvPr>
            <p:ph type="sldNum" sz="quarter" idx="11"/>
          </p:nvPr>
        </p:nvSpPr>
        <p:spPr/>
        <p:txBody>
          <a:bodyPr/>
          <a:lstStyle/>
          <a:p>
            <a:fld id="{90DAAFE8-9718-4F43-92FB-69F3C6D8401D}" type="slidenum">
              <a:rPr lang="en-US"/>
              <a:pPr/>
              <a:t>21</a:t>
            </a:fld>
            <a:endParaRPr lang="en-US"/>
          </a:p>
        </p:txBody>
      </p:sp>
      <p:sp>
        <p:nvSpPr>
          <p:cNvPr id="41986" name="Rectangle 2"/>
          <p:cNvSpPr>
            <a:spLocks noGrp="1" noChangeArrowheads="1"/>
          </p:cNvSpPr>
          <p:nvPr>
            <p:ph type="title"/>
          </p:nvPr>
        </p:nvSpPr>
        <p:spPr/>
        <p:txBody>
          <a:bodyPr/>
          <a:lstStyle/>
          <a:p>
            <a:r>
              <a:rPr lang="en-US"/>
              <a:t>U.S. NATIONAL ADOPTION</a:t>
            </a:r>
          </a:p>
        </p:txBody>
      </p:sp>
      <p:sp>
        <p:nvSpPr>
          <p:cNvPr id="41987" name="Rectangle 3"/>
          <p:cNvSpPr>
            <a:spLocks noGrp="1" noChangeArrowheads="1"/>
          </p:cNvSpPr>
          <p:nvPr>
            <p:ph type="body" idx="1"/>
          </p:nvPr>
        </p:nvSpPr>
        <p:spPr>
          <a:xfrm>
            <a:off x="457200" y="1314450"/>
            <a:ext cx="8229600" cy="5238750"/>
          </a:xfrm>
        </p:spPr>
        <p:txBody>
          <a:bodyPr/>
          <a:lstStyle/>
          <a:p>
            <a:r>
              <a:rPr lang="en-US" dirty="0"/>
              <a:t>Definition- Adoption of ISO standard as American National standard</a:t>
            </a:r>
          </a:p>
          <a:p>
            <a:r>
              <a:rPr lang="en-US" dirty="0"/>
              <a:t>Procedure</a:t>
            </a:r>
          </a:p>
          <a:p>
            <a:pPr lvl="1"/>
            <a:r>
              <a:rPr lang="en-US" dirty="0"/>
              <a:t>Process ISO standard in accordance with</a:t>
            </a:r>
          </a:p>
          <a:p>
            <a:pPr lvl="2"/>
            <a:r>
              <a:rPr lang="en-US" dirty="0"/>
              <a:t>ANSI procedures for</a:t>
            </a:r>
          </a:p>
          <a:p>
            <a:pPr lvl="3">
              <a:spcBef>
                <a:spcPct val="0"/>
              </a:spcBef>
            </a:pPr>
            <a:r>
              <a:rPr lang="en-US" dirty="0"/>
              <a:t>Identical adoption (and expedited approval), or</a:t>
            </a:r>
          </a:p>
          <a:p>
            <a:pPr lvl="3">
              <a:spcBef>
                <a:spcPct val="0"/>
              </a:spcBef>
            </a:pPr>
            <a:r>
              <a:rPr lang="en-US" dirty="0"/>
              <a:t>Modified adoption </a:t>
            </a:r>
          </a:p>
          <a:p>
            <a:pPr lvl="2"/>
            <a:r>
              <a:rPr lang="en-US" dirty="0"/>
              <a:t>ASME procedures require approval by appropriate Board and Council on Standards and Certification based on a business case provided by proponents for the action.</a:t>
            </a:r>
          </a:p>
        </p:txBody>
      </p:sp>
    </p:spTree>
    <p:extLst>
      <p:ext uri="{BB962C8B-B14F-4D97-AF65-F5344CB8AC3E}">
        <p14:creationId xmlns:p14="http://schemas.microsoft.com/office/powerpoint/2010/main" val="40762757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1" name="Rectangle 3"/>
          <p:cNvSpPr>
            <a:spLocks noGrp="1" noChangeArrowheads="1"/>
          </p:cNvSpPr>
          <p:nvPr>
            <p:ph idx="1"/>
          </p:nvPr>
        </p:nvSpPr>
        <p:spPr>
          <a:xfrm>
            <a:off x="457200" y="1143000"/>
            <a:ext cx="8229600" cy="4983163"/>
          </a:xfrm>
          <a:noFill/>
          <a:ln/>
          <a:extLs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r>
              <a:rPr lang="en-US" sz="2600" dirty="0"/>
              <a:t>ASME standards meet the requirements for international standards by following procedures that meet WTO requirements, offering a wide range of ways in which international members may participate and allowing use of normative references to other international standards.</a:t>
            </a:r>
          </a:p>
          <a:p>
            <a:r>
              <a:rPr lang="en-US" sz="2600" dirty="0"/>
              <a:t>ASME committee membership is open to qualified individuals from all countries. In addition, ASME has created a few further options to encourage international membership on committees such as; delegate memberships, interest review groups, and international working groups.</a:t>
            </a:r>
            <a:r>
              <a:rPr lang="en-US" dirty="0"/>
              <a:t> </a:t>
            </a:r>
          </a:p>
          <a:p>
            <a:endParaRPr lang="en-US" dirty="0"/>
          </a:p>
          <a:p>
            <a:endParaRPr lang="en-US" dirty="0"/>
          </a:p>
          <a:p>
            <a:endParaRPr lang="en-US" dirty="0"/>
          </a:p>
        </p:txBody>
      </p:sp>
      <p:sp>
        <p:nvSpPr>
          <p:cNvPr id="4" name="Footer Placeholder 3"/>
          <p:cNvSpPr>
            <a:spLocks noGrp="1"/>
          </p:cNvSpPr>
          <p:nvPr>
            <p:ph type="ftr" sz="quarter" idx="10"/>
          </p:nvPr>
        </p:nvSpPr>
        <p:spPr/>
        <p:txBody>
          <a:bodyPr/>
          <a:lstStyle/>
          <a:p>
            <a:r>
              <a:rPr lang="en-US"/>
              <a:t>ASME S&amp;C Training Module B8 ASME International Standards Development</a:t>
            </a:r>
            <a:endParaRPr lang="en-US" dirty="0"/>
          </a:p>
        </p:txBody>
      </p:sp>
      <p:sp>
        <p:nvSpPr>
          <p:cNvPr id="119810" name="Rectangle 2"/>
          <p:cNvSpPr>
            <a:spLocks noGrp="1" noChangeArrowheads="1"/>
          </p:cNvSpPr>
          <p:nvPr>
            <p:ph type="title"/>
          </p:nvPr>
        </p:nvSpPr>
        <p:spPr>
          <a:xfrm>
            <a:off x="457200" y="274638"/>
            <a:ext cx="8229600" cy="868362"/>
          </a:xfrm>
        </p:spPr>
        <p:txBody>
          <a:bodyPr/>
          <a:lstStyle/>
          <a:p>
            <a:r>
              <a:rPr lang="en-US" dirty="0"/>
              <a:t>MODULE SUMMARY</a:t>
            </a:r>
          </a:p>
        </p:txBody>
      </p:sp>
      <p:sp>
        <p:nvSpPr>
          <p:cNvPr id="2" name="Slide Number Placeholder 1"/>
          <p:cNvSpPr>
            <a:spLocks noGrp="1"/>
          </p:cNvSpPr>
          <p:nvPr>
            <p:ph type="sldNum" sz="quarter" idx="11"/>
          </p:nvPr>
        </p:nvSpPr>
        <p:spPr/>
        <p:txBody>
          <a:bodyPr/>
          <a:lstStyle/>
          <a:p>
            <a:fld id="{B25DDA72-34E1-45F5-A193-EF59D9D351C4}" type="slidenum">
              <a:rPr lang="en-US" smtClean="0"/>
              <a:pPr/>
              <a:t>22</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9" name="Rectangle 3"/>
          <p:cNvSpPr>
            <a:spLocks noGrp="1" noChangeArrowheads="1"/>
          </p:cNvSpPr>
          <p:nvPr>
            <p:ph idx="1"/>
          </p:nvPr>
        </p:nvSpPr>
        <p:spPr>
          <a:xfrm>
            <a:off x="457200" y="1828800"/>
            <a:ext cx="8686800" cy="4267200"/>
          </a:xfrm>
        </p:spPr>
        <p:txBody>
          <a:bodyPr/>
          <a:lstStyle/>
          <a:p>
            <a:pPr>
              <a:lnSpc>
                <a:spcPct val="80000"/>
              </a:lnSpc>
            </a:pPr>
            <a:r>
              <a:rPr lang="en-US" dirty="0"/>
              <a:t>S&amp;C Department Operation Guides</a:t>
            </a:r>
          </a:p>
          <a:p>
            <a:pPr>
              <a:lnSpc>
                <a:spcPct val="80000"/>
              </a:lnSpc>
            </a:pPr>
            <a:r>
              <a:rPr lang="en-US" dirty="0"/>
              <a:t>Codes and Standards Policy CSP-4, International Standardization</a:t>
            </a:r>
          </a:p>
          <a:p>
            <a:pPr>
              <a:lnSpc>
                <a:spcPct val="80000"/>
              </a:lnSpc>
            </a:pPr>
            <a:endParaRPr lang="en-US" dirty="0"/>
          </a:p>
          <a:p>
            <a:pPr marL="0" indent="0">
              <a:lnSpc>
                <a:spcPct val="80000"/>
              </a:lnSpc>
              <a:buNone/>
            </a:pPr>
            <a:r>
              <a:rPr lang="en-US" sz="1400" dirty="0">
                <a:hlinkClick r:id="rId3"/>
              </a:rPr>
              <a:t>https://cstools.asme.org/csconnect/CommitteePages.cfm?Committee=L01000000&amp;Action=7609 </a:t>
            </a:r>
            <a:endParaRPr lang="en-US" sz="1400" dirty="0"/>
          </a:p>
          <a:p>
            <a:pPr>
              <a:lnSpc>
                <a:spcPct val="80000"/>
              </a:lnSpc>
            </a:pPr>
            <a:endParaRPr lang="en-US" dirty="0"/>
          </a:p>
          <a:p>
            <a:pPr>
              <a:lnSpc>
                <a:spcPct val="80000"/>
              </a:lnSpc>
            </a:pPr>
            <a:endParaRPr lang="en-US" dirty="0"/>
          </a:p>
        </p:txBody>
      </p:sp>
      <p:sp>
        <p:nvSpPr>
          <p:cNvPr id="4" name="Footer Placeholder 3"/>
          <p:cNvSpPr>
            <a:spLocks noGrp="1"/>
          </p:cNvSpPr>
          <p:nvPr>
            <p:ph type="ftr" sz="quarter" idx="10"/>
          </p:nvPr>
        </p:nvSpPr>
        <p:spPr/>
        <p:txBody>
          <a:bodyPr/>
          <a:lstStyle/>
          <a:p>
            <a:r>
              <a:rPr lang="en-US"/>
              <a:t>ASME S&amp;C Training Module B8 ASME International Standards Development</a:t>
            </a:r>
            <a:endParaRPr lang="en-US" dirty="0"/>
          </a:p>
        </p:txBody>
      </p:sp>
      <p:sp>
        <p:nvSpPr>
          <p:cNvPr id="121858" name="Rectangle 2"/>
          <p:cNvSpPr>
            <a:spLocks noGrp="1" noChangeArrowheads="1"/>
          </p:cNvSpPr>
          <p:nvPr>
            <p:ph type="title"/>
          </p:nvPr>
        </p:nvSpPr>
        <p:spPr/>
        <p:txBody>
          <a:bodyPr/>
          <a:lstStyle/>
          <a:p>
            <a:r>
              <a:rPr lang="en-US" dirty="0"/>
              <a:t>REFERENCES</a:t>
            </a:r>
          </a:p>
        </p:txBody>
      </p:sp>
      <p:sp>
        <p:nvSpPr>
          <p:cNvPr id="2" name="Slide Number Placeholder 1"/>
          <p:cNvSpPr>
            <a:spLocks noGrp="1"/>
          </p:cNvSpPr>
          <p:nvPr>
            <p:ph type="sldNum" sz="quarter" idx="11"/>
          </p:nvPr>
        </p:nvSpPr>
        <p:spPr/>
        <p:txBody>
          <a:bodyPr/>
          <a:lstStyle/>
          <a:p>
            <a:fld id="{B25DDA72-34E1-45F5-A193-EF59D9D351C4}" type="slidenum">
              <a:rPr lang="en-US" smtClean="0"/>
              <a:pPr/>
              <a:t>23</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a:xfrm>
            <a:off x="0" y="304800"/>
            <a:ext cx="8001000" cy="838200"/>
          </a:xfrm>
        </p:spPr>
        <p:txBody>
          <a:bodyPr/>
          <a:lstStyle/>
          <a:p>
            <a:r>
              <a:rPr lang="en-US" dirty="0"/>
              <a:t>REVISIONS</a:t>
            </a:r>
          </a:p>
        </p:txBody>
      </p:sp>
      <p:sp>
        <p:nvSpPr>
          <p:cNvPr id="15363" name="Rectangle 3"/>
          <p:cNvSpPr>
            <a:spLocks noChangeArrowheads="1"/>
          </p:cNvSpPr>
          <p:nvPr/>
        </p:nvSpPr>
        <p:spPr bwMode="auto">
          <a:xfrm>
            <a:off x="1905000" y="1143000"/>
            <a:ext cx="7010400" cy="54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a:spcBef>
                <a:spcPct val="20000"/>
              </a:spcBef>
            </a:pPr>
            <a:r>
              <a:rPr lang="en-US" sz="2800" dirty="0">
                <a:solidFill>
                  <a:srgbClr val="003399"/>
                </a:solidFill>
                <a:latin typeface="+mn-lt"/>
              </a:rPr>
              <a:t>CHANGE </a:t>
            </a:r>
          </a:p>
        </p:txBody>
      </p:sp>
      <p:sp>
        <p:nvSpPr>
          <p:cNvPr id="15365" name="Rectangle 5"/>
          <p:cNvSpPr>
            <a:spLocks noChangeArrowheads="1"/>
          </p:cNvSpPr>
          <p:nvPr/>
        </p:nvSpPr>
        <p:spPr bwMode="auto">
          <a:xfrm>
            <a:off x="381000" y="1143000"/>
            <a:ext cx="1295400" cy="54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algn="ctr">
              <a:spcBef>
                <a:spcPct val="20000"/>
              </a:spcBef>
            </a:pPr>
            <a:r>
              <a:rPr lang="en-US" sz="2800" dirty="0">
                <a:solidFill>
                  <a:srgbClr val="003399"/>
                </a:solidFill>
                <a:latin typeface="+mn-lt"/>
              </a:rPr>
              <a:t>DATE</a:t>
            </a:r>
          </a:p>
        </p:txBody>
      </p:sp>
      <p:sp>
        <p:nvSpPr>
          <p:cNvPr id="15366" name="Line 6"/>
          <p:cNvSpPr>
            <a:spLocks noChangeShapeType="1"/>
          </p:cNvSpPr>
          <p:nvPr/>
        </p:nvSpPr>
        <p:spPr bwMode="auto">
          <a:xfrm>
            <a:off x="1711325" y="1143000"/>
            <a:ext cx="0" cy="5127625"/>
          </a:xfrm>
          <a:prstGeom prst="line">
            <a:avLst/>
          </a:prstGeom>
          <a:noFill/>
          <a:ln w="12700">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69" name="Rectangle 9"/>
          <p:cNvSpPr>
            <a:spLocks noChangeArrowheads="1"/>
          </p:cNvSpPr>
          <p:nvPr/>
        </p:nvSpPr>
        <p:spPr bwMode="auto">
          <a:xfrm>
            <a:off x="1905000" y="1676400"/>
            <a:ext cx="7239000" cy="458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endParaRPr lang="en-US" sz="1600" b="1" dirty="0">
              <a:solidFill>
                <a:srgbClr val="003399"/>
              </a:solidFill>
              <a:latin typeface="Arial" charset="0"/>
            </a:endParaRPr>
          </a:p>
        </p:txBody>
      </p:sp>
      <p:sp>
        <p:nvSpPr>
          <p:cNvPr id="15370" name="Rectangle 10"/>
          <p:cNvSpPr>
            <a:spLocks noChangeArrowheads="1"/>
          </p:cNvSpPr>
          <p:nvPr/>
        </p:nvSpPr>
        <p:spPr bwMode="auto">
          <a:xfrm>
            <a:off x="1711325" y="1676400"/>
            <a:ext cx="1330325" cy="458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algn="ctr"/>
            <a:endParaRPr lang="en-US" sz="1600" b="1">
              <a:solidFill>
                <a:schemeClr val="bg1"/>
              </a:solidFill>
              <a:latin typeface="Arial" charset="0"/>
            </a:endParaRPr>
          </a:p>
          <a:p>
            <a:pPr algn="ctr"/>
            <a:endParaRPr lang="en-US" sz="1600" b="1">
              <a:solidFill>
                <a:schemeClr val="bg1"/>
              </a:solidFill>
              <a:latin typeface="Arial" charset="0"/>
            </a:endParaRPr>
          </a:p>
        </p:txBody>
      </p:sp>
      <p:sp>
        <p:nvSpPr>
          <p:cNvPr id="15371" name="Rectangle 11"/>
          <p:cNvSpPr>
            <a:spLocks noChangeArrowheads="1"/>
          </p:cNvSpPr>
          <p:nvPr/>
        </p:nvSpPr>
        <p:spPr bwMode="auto">
          <a:xfrm>
            <a:off x="381000" y="1676400"/>
            <a:ext cx="1330325" cy="458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endParaRPr lang="en-US" sz="1200" b="1" dirty="0">
              <a:solidFill>
                <a:srgbClr val="003399"/>
              </a:solidFill>
              <a:latin typeface="+mn-lt"/>
            </a:endParaRPr>
          </a:p>
          <a:p>
            <a:r>
              <a:rPr lang="en-US" sz="1200" b="1" dirty="0">
                <a:solidFill>
                  <a:srgbClr val="003399"/>
                </a:solidFill>
                <a:latin typeface="+mn-lt"/>
              </a:rPr>
              <a:t>9/13/24</a:t>
            </a:r>
          </a:p>
          <a:p>
            <a:endParaRPr lang="en-US" sz="1200" b="1" dirty="0">
              <a:solidFill>
                <a:srgbClr val="003399"/>
              </a:solidFill>
              <a:latin typeface="+mn-lt"/>
            </a:endParaRPr>
          </a:p>
          <a:p>
            <a:endParaRPr lang="en-US" sz="1200" b="1" dirty="0">
              <a:solidFill>
                <a:srgbClr val="003399"/>
              </a:solidFill>
              <a:latin typeface="+mn-lt"/>
            </a:endParaRPr>
          </a:p>
          <a:p>
            <a:r>
              <a:rPr lang="en-US" sz="1200" b="1" dirty="0">
                <a:solidFill>
                  <a:srgbClr val="003399"/>
                </a:solidFill>
                <a:latin typeface="+mn-lt"/>
              </a:rPr>
              <a:t>6/8/23</a:t>
            </a:r>
          </a:p>
          <a:p>
            <a:endParaRPr lang="en-US" sz="1200" b="1" dirty="0">
              <a:solidFill>
                <a:srgbClr val="003399"/>
              </a:solidFill>
              <a:latin typeface="+mn-lt"/>
            </a:endParaRPr>
          </a:p>
          <a:p>
            <a:endParaRPr lang="en-US" sz="1200" b="1" dirty="0">
              <a:solidFill>
                <a:srgbClr val="003399"/>
              </a:solidFill>
              <a:latin typeface="+mn-lt"/>
            </a:endParaRPr>
          </a:p>
          <a:p>
            <a:r>
              <a:rPr lang="en-US" sz="1200" b="1" dirty="0">
                <a:solidFill>
                  <a:srgbClr val="003399"/>
                </a:solidFill>
                <a:latin typeface="+mn-lt"/>
              </a:rPr>
              <a:t>6/13/16</a:t>
            </a:r>
          </a:p>
          <a:p>
            <a:endParaRPr lang="en-US" sz="1200" b="1" dirty="0">
              <a:solidFill>
                <a:srgbClr val="003399"/>
              </a:solidFill>
              <a:latin typeface="+mn-lt"/>
            </a:endParaRPr>
          </a:p>
          <a:p>
            <a:endParaRPr lang="en-US" sz="1200" b="1" dirty="0">
              <a:solidFill>
                <a:srgbClr val="003399"/>
              </a:solidFill>
              <a:latin typeface="+mn-lt"/>
            </a:endParaRPr>
          </a:p>
          <a:p>
            <a:endParaRPr lang="en-US" sz="1200" b="1" dirty="0">
              <a:solidFill>
                <a:srgbClr val="003399"/>
              </a:solidFill>
              <a:latin typeface="+mn-lt"/>
            </a:endParaRPr>
          </a:p>
          <a:p>
            <a:r>
              <a:rPr lang="en-US" sz="1200" b="1" dirty="0">
                <a:solidFill>
                  <a:srgbClr val="003399"/>
                </a:solidFill>
                <a:latin typeface="+mn-lt"/>
              </a:rPr>
              <a:t>11/22/10</a:t>
            </a:r>
          </a:p>
          <a:p>
            <a:endParaRPr lang="en-US" sz="1200" b="1" dirty="0">
              <a:solidFill>
                <a:srgbClr val="003399"/>
              </a:solidFill>
              <a:latin typeface="+mn-lt"/>
            </a:endParaRPr>
          </a:p>
          <a:p>
            <a:endParaRPr lang="en-US" sz="1200" b="1" dirty="0">
              <a:solidFill>
                <a:srgbClr val="003399"/>
              </a:solidFill>
              <a:latin typeface="+mn-lt"/>
            </a:endParaRPr>
          </a:p>
          <a:p>
            <a:endParaRPr lang="en-US" sz="1200" b="1" dirty="0">
              <a:solidFill>
                <a:srgbClr val="003399"/>
              </a:solidFill>
              <a:latin typeface="+mn-lt"/>
            </a:endParaRPr>
          </a:p>
          <a:p>
            <a:endParaRPr lang="en-US" sz="1200" b="1" dirty="0">
              <a:solidFill>
                <a:srgbClr val="003399"/>
              </a:solidFill>
              <a:latin typeface="Tahoma" pitchFamily="34" charset="0"/>
              <a:cs typeface="Tahoma" pitchFamily="34" charset="0"/>
            </a:endParaRPr>
          </a:p>
          <a:p>
            <a:endParaRPr lang="en-US" sz="1200" b="1" dirty="0">
              <a:solidFill>
                <a:srgbClr val="003399"/>
              </a:solidFill>
              <a:latin typeface="Tahoma" pitchFamily="34" charset="0"/>
              <a:cs typeface="Tahoma" pitchFamily="34" charset="0"/>
            </a:endParaRPr>
          </a:p>
          <a:p>
            <a:endParaRPr lang="en-US" sz="1200" b="1" dirty="0">
              <a:solidFill>
                <a:srgbClr val="003399"/>
              </a:solidFill>
              <a:latin typeface="Tahoma" pitchFamily="34" charset="0"/>
              <a:cs typeface="Tahoma" pitchFamily="34" charset="0"/>
            </a:endParaRPr>
          </a:p>
          <a:p>
            <a:endParaRPr lang="en-US" sz="1200" b="1" dirty="0">
              <a:solidFill>
                <a:srgbClr val="003399"/>
              </a:solidFill>
              <a:latin typeface="Tahoma" pitchFamily="34" charset="0"/>
              <a:cs typeface="Tahoma" pitchFamily="34" charset="0"/>
            </a:endParaRPr>
          </a:p>
          <a:p>
            <a:r>
              <a:rPr lang="en-US" sz="1200" b="1" dirty="0">
                <a:solidFill>
                  <a:srgbClr val="003399"/>
                </a:solidFill>
                <a:latin typeface="Tahoma" pitchFamily="34" charset="0"/>
                <a:cs typeface="Tahoma" pitchFamily="34" charset="0"/>
              </a:rPr>
              <a:t>	</a:t>
            </a:r>
          </a:p>
          <a:p>
            <a:endParaRPr lang="en-US" sz="1200" b="1" dirty="0">
              <a:solidFill>
                <a:srgbClr val="003399"/>
              </a:solidFill>
              <a:latin typeface="Tahoma" pitchFamily="34" charset="0"/>
              <a:cs typeface="Tahoma" pitchFamily="34" charset="0"/>
            </a:endParaRPr>
          </a:p>
          <a:p>
            <a:endParaRPr lang="en-US" sz="1200" b="1" dirty="0">
              <a:solidFill>
                <a:srgbClr val="003399"/>
              </a:solidFill>
              <a:latin typeface="Tahoma" pitchFamily="34" charset="0"/>
              <a:cs typeface="Tahoma" pitchFamily="34" charset="0"/>
            </a:endParaRPr>
          </a:p>
          <a:p>
            <a:endParaRPr lang="en-US" sz="1200" b="1" dirty="0">
              <a:solidFill>
                <a:srgbClr val="003399"/>
              </a:solidFill>
              <a:latin typeface="Tahoma" pitchFamily="34" charset="0"/>
              <a:cs typeface="Tahoma" pitchFamily="34" charset="0"/>
            </a:endParaRPr>
          </a:p>
          <a:p>
            <a:endParaRPr lang="en-US" sz="1200" b="1" dirty="0">
              <a:solidFill>
                <a:srgbClr val="003399"/>
              </a:solidFill>
              <a:latin typeface="Tahoma" pitchFamily="34" charset="0"/>
              <a:cs typeface="Tahoma" pitchFamily="34" charset="0"/>
            </a:endParaRPr>
          </a:p>
          <a:p>
            <a:endParaRPr lang="en-US" sz="1200" b="1" dirty="0">
              <a:solidFill>
                <a:srgbClr val="003399"/>
              </a:solidFill>
              <a:latin typeface="Tahoma" pitchFamily="34" charset="0"/>
              <a:cs typeface="Tahoma" pitchFamily="34" charset="0"/>
            </a:endParaRPr>
          </a:p>
          <a:p>
            <a:endParaRPr lang="en-US" sz="1200" b="1" dirty="0">
              <a:solidFill>
                <a:srgbClr val="003399"/>
              </a:solidFill>
              <a:latin typeface="Tahoma" pitchFamily="34" charset="0"/>
              <a:cs typeface="Tahoma" pitchFamily="34" charset="0"/>
            </a:endParaRPr>
          </a:p>
          <a:p>
            <a:endParaRPr lang="en-US" sz="1200" b="1" dirty="0">
              <a:solidFill>
                <a:srgbClr val="003399"/>
              </a:solidFill>
              <a:latin typeface="Tahoma" pitchFamily="34" charset="0"/>
              <a:cs typeface="Tahoma" pitchFamily="34" charset="0"/>
            </a:endParaRPr>
          </a:p>
          <a:p>
            <a:endParaRPr lang="en-US" sz="1200" b="1" dirty="0">
              <a:solidFill>
                <a:srgbClr val="003399"/>
              </a:solidFill>
              <a:latin typeface="Tahoma" pitchFamily="34" charset="0"/>
              <a:cs typeface="Tahoma" pitchFamily="34" charset="0"/>
            </a:endParaRPr>
          </a:p>
          <a:p>
            <a:endParaRPr lang="en-US" sz="1200" b="1" dirty="0">
              <a:solidFill>
                <a:srgbClr val="003399"/>
              </a:solidFill>
              <a:latin typeface="Tahoma" pitchFamily="34" charset="0"/>
              <a:cs typeface="Tahoma" pitchFamily="34" charset="0"/>
            </a:endParaRPr>
          </a:p>
          <a:p>
            <a:endParaRPr lang="en-US" sz="1600" b="1" dirty="0">
              <a:solidFill>
                <a:srgbClr val="003399"/>
              </a:solidFill>
              <a:latin typeface="Arial" charset="0"/>
            </a:endParaRPr>
          </a:p>
          <a:p>
            <a:r>
              <a:rPr lang="en-US" sz="1600" b="1" dirty="0">
                <a:solidFill>
                  <a:srgbClr val="003399"/>
                </a:solidFill>
                <a:latin typeface="Arial" charset="0"/>
              </a:rPr>
              <a:t>	</a:t>
            </a:r>
          </a:p>
          <a:p>
            <a:endParaRPr lang="en-US" sz="1600" b="1" dirty="0">
              <a:solidFill>
                <a:srgbClr val="003399"/>
              </a:solidFill>
              <a:latin typeface="Arial" charset="0"/>
            </a:endParaRPr>
          </a:p>
          <a:p>
            <a:endParaRPr lang="en-US" sz="1600" b="1" dirty="0">
              <a:solidFill>
                <a:srgbClr val="003399"/>
              </a:solidFill>
              <a:latin typeface="Arial" charset="0"/>
            </a:endParaRPr>
          </a:p>
          <a:p>
            <a:endParaRPr lang="en-US" sz="1600" b="1" dirty="0">
              <a:solidFill>
                <a:srgbClr val="003399"/>
              </a:solidFill>
              <a:latin typeface="Arial" charset="0"/>
            </a:endParaRPr>
          </a:p>
          <a:p>
            <a:endParaRPr lang="en-US" sz="1600" b="1" dirty="0">
              <a:solidFill>
                <a:srgbClr val="003399"/>
              </a:solidFill>
              <a:latin typeface="Arial" charset="0"/>
            </a:endParaRPr>
          </a:p>
        </p:txBody>
      </p:sp>
      <p:sp>
        <p:nvSpPr>
          <p:cNvPr id="15372" name="Line 12"/>
          <p:cNvSpPr>
            <a:spLocks noChangeShapeType="1"/>
          </p:cNvSpPr>
          <p:nvPr/>
        </p:nvSpPr>
        <p:spPr bwMode="auto">
          <a:xfrm>
            <a:off x="381000" y="1676400"/>
            <a:ext cx="8763000" cy="0"/>
          </a:xfrm>
          <a:prstGeom prst="line">
            <a:avLst/>
          </a:prstGeom>
          <a:noFill/>
          <a:ln w="12700">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 name="TextBox 2"/>
          <p:cNvSpPr txBox="1"/>
          <p:nvPr/>
        </p:nvSpPr>
        <p:spPr>
          <a:xfrm>
            <a:off x="1828800" y="1905000"/>
            <a:ext cx="6629400" cy="3046988"/>
          </a:xfrm>
          <a:prstGeom prst="rect">
            <a:avLst/>
          </a:prstGeom>
          <a:noFill/>
        </p:spPr>
        <p:txBody>
          <a:bodyPr wrap="square" rtlCol="0">
            <a:spAutoFit/>
          </a:bodyPr>
          <a:lstStyle/>
          <a:p>
            <a:r>
              <a:rPr lang="en-US" sz="1200" b="1" dirty="0">
                <a:solidFill>
                  <a:srgbClr val="003399"/>
                </a:solidFill>
                <a:latin typeface="+mn-lt"/>
              </a:rPr>
              <a:t>Updated to align to Rev. 19 of Operating Procedures for ASME Codes and Standards Development Committees</a:t>
            </a:r>
          </a:p>
          <a:p>
            <a:endParaRPr lang="en-US" sz="1200" b="1" dirty="0">
              <a:solidFill>
                <a:srgbClr val="003399"/>
              </a:solidFill>
              <a:latin typeface="+mn-lt"/>
            </a:endParaRPr>
          </a:p>
          <a:p>
            <a:r>
              <a:rPr lang="en-US" sz="1200" b="1" dirty="0">
                <a:solidFill>
                  <a:srgbClr val="003399"/>
                </a:solidFill>
                <a:latin typeface="+mn-lt"/>
              </a:rPr>
              <a:t>Changed to align with Rev. 19 of ANSI accredited procedures.</a:t>
            </a:r>
          </a:p>
          <a:p>
            <a:r>
              <a:rPr lang="en-US" sz="1200" b="1" dirty="0">
                <a:solidFill>
                  <a:srgbClr val="003399"/>
                </a:solidFill>
                <a:latin typeface="+mn-lt"/>
              </a:rPr>
              <a:t>Updated to use consistent wording and updated referenced documents.</a:t>
            </a:r>
          </a:p>
          <a:p>
            <a:endParaRPr lang="en-US" sz="1200" b="1" dirty="0">
              <a:solidFill>
                <a:srgbClr val="003399"/>
              </a:solidFill>
              <a:latin typeface="+mn-lt"/>
            </a:endParaRPr>
          </a:p>
          <a:p>
            <a:r>
              <a:rPr lang="en-US" sz="1200" b="1" dirty="0">
                <a:solidFill>
                  <a:srgbClr val="003399"/>
                </a:solidFill>
                <a:latin typeface="+mn-lt"/>
              </a:rPr>
              <a:t>Reformatted entirely and revised or added notes throughout. Deleted Pop Quizzes and revised presentation to reflect current ASME policy. Moved all items related to U.S. TAGs and ISO standards process to Module B8a.</a:t>
            </a:r>
          </a:p>
          <a:p>
            <a:endParaRPr lang="en-US" sz="1200" b="1" dirty="0">
              <a:solidFill>
                <a:srgbClr val="003399"/>
              </a:solidFill>
              <a:latin typeface="+mn-lt"/>
            </a:endParaRPr>
          </a:p>
          <a:p>
            <a:r>
              <a:rPr lang="en-US" sz="1200" b="1" dirty="0">
                <a:solidFill>
                  <a:srgbClr val="003399"/>
                </a:solidFill>
                <a:latin typeface="+mn-lt"/>
              </a:rPr>
              <a:t>Changed “Codes and Standards Board of Directors” to “Council on Standards and Certification” throughout.</a:t>
            </a:r>
          </a:p>
          <a:p>
            <a:endParaRPr lang="en-US" sz="1200" b="1" dirty="0">
              <a:solidFill>
                <a:srgbClr val="003399"/>
              </a:solidFill>
              <a:latin typeface="+mn-lt"/>
            </a:endParaRPr>
          </a:p>
          <a:p>
            <a:endParaRPr lang="en-US" sz="1200" b="1" dirty="0">
              <a:solidFill>
                <a:srgbClr val="003399"/>
              </a:solidFill>
              <a:latin typeface="+mn-lt"/>
            </a:endParaRPr>
          </a:p>
          <a:p>
            <a:endParaRPr lang="en-US" sz="1200" b="1" dirty="0">
              <a:solidFill>
                <a:srgbClr val="003399"/>
              </a:solidFill>
              <a:latin typeface="+mn-lt"/>
            </a:endParaRPr>
          </a:p>
          <a:p>
            <a:endParaRPr lang="en-US" sz="1200" b="1" dirty="0">
              <a:solidFill>
                <a:srgbClr val="003399"/>
              </a:solidFill>
              <a:latin typeface="+mn-lt"/>
            </a:endParaRPr>
          </a:p>
        </p:txBody>
      </p:sp>
      <p:sp>
        <p:nvSpPr>
          <p:cNvPr id="4" name="Footer Placeholder 3"/>
          <p:cNvSpPr>
            <a:spLocks noGrp="1"/>
          </p:cNvSpPr>
          <p:nvPr>
            <p:ph type="ftr" sz="quarter" idx="10"/>
          </p:nvPr>
        </p:nvSpPr>
        <p:spPr/>
        <p:txBody>
          <a:bodyPr/>
          <a:lstStyle/>
          <a:p>
            <a:r>
              <a:rPr lang="en-US"/>
              <a:t>ASME S&amp;C Training Module B8 ASME International Standards Development</a:t>
            </a:r>
          </a:p>
        </p:txBody>
      </p:sp>
      <p:sp>
        <p:nvSpPr>
          <p:cNvPr id="2" name="Slide Number Placeholder 1"/>
          <p:cNvSpPr>
            <a:spLocks noGrp="1"/>
          </p:cNvSpPr>
          <p:nvPr>
            <p:ph type="sldNum" sz="quarter" idx="11"/>
          </p:nvPr>
        </p:nvSpPr>
        <p:spPr/>
        <p:txBody>
          <a:bodyPr/>
          <a:lstStyle/>
          <a:p>
            <a:pPr>
              <a:defRPr/>
            </a:pPr>
            <a:fld id="{82300C4D-DE0A-4B92-AEB5-94AFE3F3F3E1}" type="slidenum">
              <a:rPr lang="en-US" smtClean="0"/>
              <a:pPr>
                <a:defRPr/>
              </a:pPr>
              <a:t>2</a:t>
            </a:fld>
            <a:endParaRPr lang="en-US"/>
          </a:p>
        </p:txBody>
      </p:sp>
    </p:spTree>
    <p:extLst>
      <p:ext uri="{BB962C8B-B14F-4D97-AF65-F5344CB8AC3E}">
        <p14:creationId xmlns:p14="http://schemas.microsoft.com/office/powerpoint/2010/main" val="3811519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idx="1"/>
          </p:nvPr>
        </p:nvSpPr>
        <p:spPr/>
        <p:txBody>
          <a:bodyPr/>
          <a:lstStyle/>
          <a:p>
            <a:pPr>
              <a:buFontTx/>
              <a:buNone/>
            </a:pPr>
            <a:r>
              <a:rPr lang="en-US" dirty="0"/>
              <a:t>At the end of this module you will know… </a:t>
            </a:r>
          </a:p>
          <a:p>
            <a:pPr lvl="1"/>
            <a:r>
              <a:rPr lang="en-US" dirty="0"/>
              <a:t>What makes a Standard International</a:t>
            </a:r>
          </a:p>
          <a:p>
            <a:pPr lvl="1"/>
            <a:r>
              <a:rPr lang="en-US" dirty="0"/>
              <a:t>The process by which ASME Standards are developed meet the WTO TBT principles for international standards development</a:t>
            </a:r>
          </a:p>
          <a:p>
            <a:pPr lvl="1"/>
            <a:r>
              <a:rPr lang="en-US" dirty="0"/>
              <a:t>How to incorporate references to ASME standards in other international SDO and ISO documents </a:t>
            </a:r>
          </a:p>
        </p:txBody>
      </p:sp>
      <p:sp>
        <p:nvSpPr>
          <p:cNvPr id="4" name="Footer Placeholder 3"/>
          <p:cNvSpPr>
            <a:spLocks noGrp="1"/>
          </p:cNvSpPr>
          <p:nvPr>
            <p:ph type="ftr" sz="quarter" idx="10"/>
          </p:nvPr>
        </p:nvSpPr>
        <p:spPr/>
        <p:txBody>
          <a:bodyPr/>
          <a:lstStyle/>
          <a:p>
            <a:r>
              <a:rPr lang="en-US"/>
              <a:t>ASME S&amp;C Training Module B8 ASME International Standards Development</a:t>
            </a:r>
          </a:p>
        </p:txBody>
      </p:sp>
      <p:sp>
        <p:nvSpPr>
          <p:cNvPr id="19458" name="Rectangle 2"/>
          <p:cNvSpPr>
            <a:spLocks noGrp="1" noChangeArrowheads="1"/>
          </p:cNvSpPr>
          <p:nvPr>
            <p:ph type="title"/>
          </p:nvPr>
        </p:nvSpPr>
        <p:spPr/>
        <p:txBody>
          <a:bodyPr/>
          <a:lstStyle/>
          <a:p>
            <a:r>
              <a:rPr lang="en-US" dirty="0"/>
              <a:t>LEARNING OBJECTIVES</a:t>
            </a:r>
          </a:p>
        </p:txBody>
      </p:sp>
      <p:sp>
        <p:nvSpPr>
          <p:cNvPr id="2" name="Slide Number Placeholder 1"/>
          <p:cNvSpPr>
            <a:spLocks noGrp="1"/>
          </p:cNvSpPr>
          <p:nvPr>
            <p:ph type="sldNum" sz="quarter" idx="11"/>
          </p:nvPr>
        </p:nvSpPr>
        <p:spPr/>
        <p:txBody>
          <a:bodyPr/>
          <a:lstStyle/>
          <a:p>
            <a:fld id="{B25DDA72-34E1-45F5-A193-EF59D9D351C4}" type="slidenum">
              <a:rPr lang="en-US" smtClean="0"/>
              <a:pPr/>
              <a:t>3</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idx="1"/>
          </p:nvPr>
        </p:nvSpPr>
        <p:spPr/>
        <p:txBody>
          <a:bodyPr/>
          <a:lstStyle/>
          <a:p>
            <a:pPr marL="609600" indent="-609600">
              <a:buFontTx/>
              <a:buAutoNum type="romanUcPeriod"/>
            </a:pPr>
            <a:r>
              <a:rPr lang="en-US" dirty="0"/>
              <a:t>ASME International Standards</a:t>
            </a:r>
          </a:p>
          <a:p>
            <a:pPr marL="609600" indent="-609600">
              <a:buFontTx/>
              <a:buAutoNum type="romanUcPeriod"/>
            </a:pPr>
            <a:r>
              <a:rPr lang="en-US" dirty="0"/>
              <a:t>International Participation in ASME Standards Development Process</a:t>
            </a:r>
          </a:p>
          <a:p>
            <a:pPr marL="609600" indent="-609600">
              <a:buFontTx/>
              <a:buAutoNum type="romanUcPeriod"/>
            </a:pPr>
            <a:r>
              <a:rPr lang="en-US" dirty="0"/>
              <a:t>Other Methods of Developing ASME International Standards</a:t>
            </a:r>
          </a:p>
        </p:txBody>
      </p:sp>
      <p:sp>
        <p:nvSpPr>
          <p:cNvPr id="4" name="Footer Placeholder 3"/>
          <p:cNvSpPr>
            <a:spLocks noGrp="1"/>
          </p:cNvSpPr>
          <p:nvPr>
            <p:ph type="ftr" sz="quarter" idx="10"/>
          </p:nvPr>
        </p:nvSpPr>
        <p:spPr/>
        <p:txBody>
          <a:bodyPr/>
          <a:lstStyle/>
          <a:p>
            <a:r>
              <a:rPr lang="en-US"/>
              <a:t>ASME S&amp;C Training Module B8 ASME International Standards Development</a:t>
            </a:r>
          </a:p>
        </p:txBody>
      </p:sp>
      <p:sp>
        <p:nvSpPr>
          <p:cNvPr id="21506" name="Rectangle 2"/>
          <p:cNvSpPr>
            <a:spLocks noGrp="1" noChangeArrowheads="1"/>
          </p:cNvSpPr>
          <p:nvPr>
            <p:ph type="title"/>
          </p:nvPr>
        </p:nvSpPr>
        <p:spPr/>
        <p:txBody>
          <a:bodyPr/>
          <a:lstStyle/>
          <a:p>
            <a:r>
              <a:rPr lang="en-US"/>
              <a:t>AGENDA</a:t>
            </a:r>
          </a:p>
        </p:txBody>
      </p:sp>
      <p:sp>
        <p:nvSpPr>
          <p:cNvPr id="2" name="Slide Number Placeholder 1"/>
          <p:cNvSpPr>
            <a:spLocks noGrp="1"/>
          </p:cNvSpPr>
          <p:nvPr>
            <p:ph type="sldNum" sz="quarter" idx="11"/>
          </p:nvPr>
        </p:nvSpPr>
        <p:spPr/>
        <p:txBody>
          <a:bodyPr/>
          <a:lstStyle/>
          <a:p>
            <a:fld id="{B25DDA72-34E1-45F5-A193-EF59D9D351C4}" type="slidenum">
              <a:rPr lang="en-US" smtClean="0"/>
              <a:pPr/>
              <a:t>4</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3124200"/>
            <a:ext cx="8001000" cy="762000"/>
          </a:xfrm>
        </p:spPr>
        <p:txBody>
          <a:bodyPr/>
          <a:lstStyle/>
          <a:p>
            <a:r>
              <a:rPr lang="en-US"/>
              <a:t>I. ASME International  Standards</a:t>
            </a:r>
            <a:br>
              <a:rPr lang="en-US"/>
            </a:br>
            <a:endParaRPr lang="en-US"/>
          </a:p>
        </p:txBody>
      </p:sp>
      <p:sp>
        <p:nvSpPr>
          <p:cNvPr id="4" name="Footer Placeholder 2"/>
          <p:cNvSpPr>
            <a:spLocks noGrp="1"/>
          </p:cNvSpPr>
          <p:nvPr>
            <p:ph type="ftr" sz="quarter" idx="10"/>
          </p:nvPr>
        </p:nvSpPr>
        <p:spPr/>
        <p:txBody>
          <a:bodyPr/>
          <a:lstStyle/>
          <a:p>
            <a:r>
              <a:rPr lang="en-US"/>
              <a:t>ASME S&amp;C Training Module B8 ASME International Standards Development</a:t>
            </a:r>
          </a:p>
        </p:txBody>
      </p:sp>
      <p:sp>
        <p:nvSpPr>
          <p:cNvPr id="23555" name="Text Box 3"/>
          <p:cNvSpPr txBox="1">
            <a:spLocks noChangeArrowheads="1"/>
          </p:cNvSpPr>
          <p:nvPr/>
        </p:nvSpPr>
        <p:spPr bwMode="auto">
          <a:xfrm>
            <a:off x="1371600" y="4572000"/>
            <a:ext cx="6096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sz="2000" b="1">
              <a:latin typeface="Times New Roman" panose="02020603050405020304" pitchFamily="18" charset="0"/>
            </a:endParaRPr>
          </a:p>
        </p:txBody>
      </p:sp>
      <p:sp>
        <p:nvSpPr>
          <p:cNvPr id="2" name="Slide Number Placeholder 1"/>
          <p:cNvSpPr>
            <a:spLocks noGrp="1"/>
          </p:cNvSpPr>
          <p:nvPr>
            <p:ph type="sldNum" sz="quarter" idx="11"/>
          </p:nvPr>
        </p:nvSpPr>
        <p:spPr/>
        <p:txBody>
          <a:bodyPr/>
          <a:lstStyle/>
          <a:p>
            <a:fld id="{5AFD1872-61E6-4AEA-818F-91EEF72AE677}" type="slidenum">
              <a:rPr lang="en-US" smtClean="0"/>
              <a:pPr/>
              <a:t>5</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idx="1"/>
          </p:nvPr>
        </p:nvSpPr>
        <p:spPr>
          <a:xfrm>
            <a:off x="806454" y="2133600"/>
            <a:ext cx="7956546" cy="3233738"/>
          </a:xfrm>
        </p:spPr>
        <p:txBody>
          <a:bodyPr/>
          <a:lstStyle/>
          <a:p>
            <a:r>
              <a:rPr lang="en-US" dirty="0"/>
              <a:t>Criteria</a:t>
            </a:r>
          </a:p>
          <a:p>
            <a:pPr lvl="1"/>
            <a:r>
              <a:rPr lang="en-US" dirty="0"/>
              <a:t>A development process characterized by openness, transparency, impartiality and consensus, effectiveness and relevance, coherence and development dimension (WTO principles)</a:t>
            </a:r>
          </a:p>
          <a:p>
            <a:pPr lvl="1"/>
            <a:r>
              <a:rPr lang="en-US" dirty="0"/>
              <a:t>A record of success in meeting or a potential to meet global marketplace and public safety needs</a:t>
            </a:r>
          </a:p>
          <a:p>
            <a:pPr lvl="1"/>
            <a:r>
              <a:rPr lang="en-US" dirty="0"/>
              <a:t>International participation in the standards development process</a:t>
            </a:r>
          </a:p>
        </p:txBody>
      </p:sp>
      <p:sp>
        <p:nvSpPr>
          <p:cNvPr id="4" name="Footer Placeholder 3"/>
          <p:cNvSpPr>
            <a:spLocks noGrp="1"/>
          </p:cNvSpPr>
          <p:nvPr>
            <p:ph type="ftr" sz="quarter" idx="10"/>
          </p:nvPr>
        </p:nvSpPr>
        <p:spPr/>
        <p:txBody>
          <a:bodyPr/>
          <a:lstStyle/>
          <a:p>
            <a:r>
              <a:rPr lang="en-US"/>
              <a:t>ASME S&amp;C Training Module B8 ASME International Standards Development</a:t>
            </a:r>
          </a:p>
        </p:txBody>
      </p:sp>
      <p:sp>
        <p:nvSpPr>
          <p:cNvPr id="25602" name="Rectangle 2"/>
          <p:cNvSpPr>
            <a:spLocks noGrp="1" noChangeArrowheads="1"/>
          </p:cNvSpPr>
          <p:nvPr>
            <p:ph type="title"/>
          </p:nvPr>
        </p:nvSpPr>
        <p:spPr>
          <a:xfrm>
            <a:off x="457200" y="436563"/>
            <a:ext cx="8001000" cy="1066800"/>
          </a:xfrm>
        </p:spPr>
        <p:txBody>
          <a:bodyPr/>
          <a:lstStyle/>
          <a:p>
            <a:r>
              <a:rPr lang="en-US"/>
              <a:t>WHAT MAKES A STANDARD “INTERNATIONAL”?</a:t>
            </a:r>
          </a:p>
        </p:txBody>
      </p:sp>
      <p:sp>
        <p:nvSpPr>
          <p:cNvPr id="2" name="Slide Number Placeholder 1"/>
          <p:cNvSpPr>
            <a:spLocks noGrp="1"/>
          </p:cNvSpPr>
          <p:nvPr>
            <p:ph type="sldNum" sz="quarter" idx="11"/>
          </p:nvPr>
        </p:nvSpPr>
        <p:spPr/>
        <p:txBody>
          <a:bodyPr/>
          <a:lstStyle/>
          <a:p>
            <a:fld id="{B25DDA72-34E1-45F5-A193-EF59D9D351C4}" type="slidenum">
              <a:rPr lang="en-US" smtClean="0"/>
              <a:pPr/>
              <a:t>6</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a:noFill/>
          <a:ln/>
          <a:extLs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pPr>
              <a:lnSpc>
                <a:spcPct val="90000"/>
              </a:lnSpc>
            </a:pPr>
            <a:r>
              <a:rPr lang="en-US" sz="2200" dirty="0"/>
              <a:t>ASME develops standards intended to meet needs of industries and governments on global basis.</a:t>
            </a:r>
          </a:p>
          <a:p>
            <a:pPr>
              <a:lnSpc>
                <a:spcPct val="90000"/>
              </a:lnSpc>
            </a:pPr>
            <a:r>
              <a:rPr lang="en-US" sz="2200" dirty="0"/>
              <a:t>ASME standards developed under process that meets WTO principles for international standards development.</a:t>
            </a:r>
          </a:p>
          <a:p>
            <a:pPr>
              <a:lnSpc>
                <a:spcPct val="90000"/>
              </a:lnSpc>
            </a:pPr>
            <a:r>
              <a:rPr lang="en-US" sz="2200" dirty="0"/>
              <a:t>To address global relevance, an ASME committee may take various approaches, including:</a:t>
            </a:r>
          </a:p>
          <a:p>
            <a:pPr lvl="1">
              <a:lnSpc>
                <a:spcPct val="90000"/>
              </a:lnSpc>
            </a:pPr>
            <a:r>
              <a:rPr lang="en-US" sz="2200" dirty="0"/>
              <a:t>Development of performance based and prescriptive standards as means of compliance with regulations or essential safety requirements;</a:t>
            </a:r>
          </a:p>
          <a:p>
            <a:pPr lvl="1">
              <a:lnSpc>
                <a:spcPct val="90000"/>
              </a:lnSpc>
            </a:pPr>
            <a:r>
              <a:rPr lang="en-US" sz="2200" dirty="0"/>
              <a:t>Normative or informative references to non-ASME international, regional, or national standards; and</a:t>
            </a:r>
          </a:p>
          <a:p>
            <a:pPr lvl="1">
              <a:lnSpc>
                <a:spcPct val="90000"/>
              </a:lnSpc>
            </a:pPr>
            <a:r>
              <a:rPr lang="en-US" sz="2200" dirty="0"/>
              <a:t>Encouragement of international participation in the standards development </a:t>
            </a:r>
          </a:p>
        </p:txBody>
      </p:sp>
      <p:sp>
        <p:nvSpPr>
          <p:cNvPr id="4" name="Footer Placeholder 3"/>
          <p:cNvSpPr>
            <a:spLocks noGrp="1"/>
          </p:cNvSpPr>
          <p:nvPr>
            <p:ph type="ftr" sz="quarter" idx="10"/>
          </p:nvPr>
        </p:nvSpPr>
        <p:spPr/>
        <p:txBody>
          <a:bodyPr/>
          <a:lstStyle/>
          <a:p>
            <a:r>
              <a:rPr lang="en-US"/>
              <a:t>ASME S&amp;C Training Module B8 ASME International Standards Development</a:t>
            </a:r>
          </a:p>
        </p:txBody>
      </p:sp>
      <p:sp>
        <p:nvSpPr>
          <p:cNvPr id="27650" name="Rectangle 2"/>
          <p:cNvSpPr>
            <a:spLocks noGrp="1" noChangeArrowheads="1"/>
          </p:cNvSpPr>
          <p:nvPr>
            <p:ph type="title"/>
          </p:nvPr>
        </p:nvSpPr>
        <p:spPr/>
        <p:txBody>
          <a:bodyPr/>
          <a:lstStyle/>
          <a:p>
            <a:r>
              <a:rPr lang="en-US"/>
              <a:t>INTERNATIONAL STANDARDIZATION</a:t>
            </a:r>
          </a:p>
        </p:txBody>
      </p:sp>
      <p:sp>
        <p:nvSpPr>
          <p:cNvPr id="2" name="Slide Number Placeholder 1"/>
          <p:cNvSpPr>
            <a:spLocks noGrp="1"/>
          </p:cNvSpPr>
          <p:nvPr>
            <p:ph type="sldNum" sz="quarter" idx="11"/>
          </p:nvPr>
        </p:nvSpPr>
        <p:spPr/>
        <p:txBody>
          <a:bodyPr/>
          <a:lstStyle/>
          <a:p>
            <a:fld id="{B25DDA72-34E1-45F5-A193-EF59D9D351C4}" type="slidenum">
              <a:rPr lang="en-US" smtClean="0"/>
              <a:pPr/>
              <a:t>7</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idx="1"/>
          </p:nvPr>
        </p:nvSpPr>
        <p:spPr/>
        <p:txBody>
          <a:bodyPr/>
          <a:lstStyle/>
          <a:p>
            <a:r>
              <a:rPr lang="en-US" dirty="0"/>
              <a:t>Examples of ASME codes and standards in international use:</a:t>
            </a:r>
          </a:p>
          <a:p>
            <a:pPr lvl="1"/>
            <a:r>
              <a:rPr lang="en-US" dirty="0"/>
              <a:t>Boiler and Pressure Vessel Code (over 100 countries)</a:t>
            </a:r>
          </a:p>
          <a:p>
            <a:pPr lvl="1"/>
            <a:r>
              <a:rPr lang="en-US" dirty="0"/>
              <a:t>B31 Piping Codes</a:t>
            </a:r>
          </a:p>
          <a:p>
            <a:pPr lvl="1"/>
            <a:r>
              <a:rPr lang="en-US" dirty="0"/>
              <a:t>B16 Standards on Valves, Flanges, Fittings and Gaskets</a:t>
            </a:r>
          </a:p>
          <a:p>
            <a:pPr lvl="1"/>
            <a:r>
              <a:rPr lang="en-US" dirty="0"/>
              <a:t>Bioprocessing Equipment Standard</a:t>
            </a:r>
          </a:p>
          <a:p>
            <a:pPr lvl="1"/>
            <a:r>
              <a:rPr lang="en-US" dirty="0"/>
              <a:t>Y14 Engineering Product Definition and Related Documentation Practices</a:t>
            </a:r>
          </a:p>
        </p:txBody>
      </p:sp>
      <p:sp>
        <p:nvSpPr>
          <p:cNvPr id="4" name="Footer Placeholder 3"/>
          <p:cNvSpPr>
            <a:spLocks noGrp="1"/>
          </p:cNvSpPr>
          <p:nvPr>
            <p:ph type="ftr" sz="quarter" idx="10"/>
          </p:nvPr>
        </p:nvSpPr>
        <p:spPr/>
        <p:txBody>
          <a:bodyPr/>
          <a:lstStyle/>
          <a:p>
            <a:r>
              <a:rPr lang="en-US"/>
              <a:t>ASME S&amp;C Training Module B8 ASME International Standards Development</a:t>
            </a:r>
          </a:p>
        </p:txBody>
      </p:sp>
      <p:sp>
        <p:nvSpPr>
          <p:cNvPr id="29698" name="Rectangle 2"/>
          <p:cNvSpPr>
            <a:spLocks noGrp="1" noChangeArrowheads="1"/>
          </p:cNvSpPr>
          <p:nvPr>
            <p:ph type="title"/>
          </p:nvPr>
        </p:nvSpPr>
        <p:spPr/>
        <p:txBody>
          <a:bodyPr/>
          <a:lstStyle/>
          <a:p>
            <a:r>
              <a:rPr lang="en-US"/>
              <a:t>ASME  INTERNATIONAL STANDARDS</a:t>
            </a:r>
          </a:p>
        </p:txBody>
      </p:sp>
      <p:sp>
        <p:nvSpPr>
          <p:cNvPr id="2" name="Slide Number Placeholder 1"/>
          <p:cNvSpPr>
            <a:spLocks noGrp="1"/>
          </p:cNvSpPr>
          <p:nvPr>
            <p:ph type="sldNum" sz="quarter" idx="11"/>
          </p:nvPr>
        </p:nvSpPr>
        <p:spPr/>
        <p:txBody>
          <a:bodyPr/>
          <a:lstStyle/>
          <a:p>
            <a:fld id="{B25DDA72-34E1-45F5-A193-EF59D9D351C4}" type="slidenum">
              <a:rPr lang="en-US" smtClean="0"/>
              <a:pPr/>
              <a:t>8</a:t>
            </a:fld>
            <a:endParaRPr lang="en-US"/>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nyej\LOCALS~1\Temp\articulate\presenter\imgtemp\TSBJkxyJ_files\slide0001_image001.png"/>
</p:tagLst>
</file>

<file path=ppt/tags/tag2.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nyej\LOCALS~1\Temp\articulate\presenter\imgtemp\TSBJkxyJ_files\slide0001_image001.png"/>
</p:tagLst>
</file>

<file path=ppt/theme/theme1.xml><?xml version="1.0" encoding="utf-8"?>
<a:theme xmlns:a="http://schemas.openxmlformats.org/drawingml/2006/main" name="S&amp;C Modules">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amp;C Modules" id="{E3D1ABBA-B283-4086-8DB0-082B060ABCDB}" vid="{8F1530C0-A7EB-405C-AC9F-31715728C8B6}"/>
    </a:ext>
  </a:extLst>
</a:theme>
</file>

<file path=ppt/theme/theme2.xml><?xml version="1.0" encoding="utf-8"?>
<a:theme xmlns:a="http://schemas.openxmlformats.org/drawingml/2006/main" name="S&amp;C Theme">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1">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47417a7b-fc3a-4317-9477-0b74d20f82c8" xsi:nil="true"/>
    <lcf76f155ced4ddcb4097134ff3c332f xmlns="5255d7de-6481-42d5-b313-de1eee68472c">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E9B01ABEBE31A458A6D45E5B60F7637" ma:contentTypeVersion="14" ma:contentTypeDescription="Create a new document." ma:contentTypeScope="" ma:versionID="119712afe53c2e55dcc69a279cd1c972">
  <xsd:schema xmlns:xsd="http://www.w3.org/2001/XMLSchema" xmlns:xs="http://www.w3.org/2001/XMLSchema" xmlns:p="http://schemas.microsoft.com/office/2006/metadata/properties" xmlns:ns2="5255d7de-6481-42d5-b313-de1eee68472c" xmlns:ns3="47417a7b-fc3a-4317-9477-0b74d20f82c8" targetNamespace="http://schemas.microsoft.com/office/2006/metadata/properties" ma:root="true" ma:fieldsID="7fc459d34211d8f619762625e9b7ffed" ns2:_="" ns3:_="">
    <xsd:import namespace="5255d7de-6481-42d5-b313-de1eee68472c"/>
    <xsd:import namespace="47417a7b-fc3a-4317-9477-0b74d20f82c8"/>
    <xsd:element name="properties">
      <xsd:complexType>
        <xsd:sequence>
          <xsd:element name="documentManagement">
            <xsd:complexType>
              <xsd:all>
                <xsd:element ref="ns2:MediaServiceMetadata" minOccurs="0"/>
                <xsd:element ref="ns2:MediaServiceFastMetadata" minOccurs="0"/>
                <xsd:element ref="ns2:MediaServiceEventHashCode" minOccurs="0"/>
                <xsd:element ref="ns2:MediaServiceGenerationTime"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55d7de-6481-42d5-b313-de1eee68472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EventHashCode" ma:index="10" nillable="true" ma:displayName="MediaServiceEventHashCode" ma:hidden="true" ma:internalName="MediaServiceEventHashCode"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1f1287a5-1bef-4e99-ba2b-767c7ce7c34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7417a7b-fc3a-4317-9477-0b74d20f82c8"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c480a50b-61c4-4b67-a833-a69a5396c492}" ma:internalName="TaxCatchAll" ma:showField="CatchAllData" ma:web="47417a7b-fc3a-4317-9477-0b74d20f82c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21715B9-1CAF-4C84-860A-3890C83E06B0}">
  <ds:schemaRefs>
    <ds:schemaRef ds:uri="http://schemas.microsoft.com/office/2006/metadata/properties"/>
    <ds:schemaRef ds:uri="http://schemas.microsoft.com/office/infopath/2007/PartnerControls"/>
    <ds:schemaRef ds:uri="47417a7b-fc3a-4317-9477-0b74d20f82c8"/>
    <ds:schemaRef ds:uri="5255d7de-6481-42d5-b313-de1eee68472c"/>
  </ds:schemaRefs>
</ds:datastoreItem>
</file>

<file path=customXml/itemProps2.xml><?xml version="1.0" encoding="utf-8"?>
<ds:datastoreItem xmlns:ds="http://schemas.openxmlformats.org/officeDocument/2006/customXml" ds:itemID="{16D70054-8CE2-45D1-BCC1-72AACE6BEB5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255d7de-6481-42d5-b313-de1eee68472c"/>
    <ds:schemaRef ds:uri="47417a7b-fc3a-4317-9477-0b74d20f82c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74695A4-3674-44E2-BF39-17A85A6A654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S&amp;C Modules</Template>
  <TotalTime>2106</TotalTime>
  <Words>3921</Words>
  <Application>Microsoft Office PowerPoint</Application>
  <PresentationFormat>On-screen Show (4:3)</PresentationFormat>
  <Paragraphs>378</Paragraphs>
  <Slides>24</Slides>
  <Notes>24</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24</vt:i4>
      </vt:variant>
    </vt:vector>
  </HeadingPairs>
  <TitlesOfParts>
    <vt:vector size="30" baseType="lpstr">
      <vt:lpstr>Arial</vt:lpstr>
      <vt:lpstr>Tahoma</vt:lpstr>
      <vt:lpstr>Times</vt:lpstr>
      <vt:lpstr>Times New Roman</vt:lpstr>
      <vt:lpstr>S&amp;C Modules</vt:lpstr>
      <vt:lpstr>S&amp;C Theme</vt:lpstr>
      <vt:lpstr>Standards and Certification Training </vt:lpstr>
      <vt:lpstr>Module B Course Outline</vt:lpstr>
      <vt:lpstr>REVISIONS</vt:lpstr>
      <vt:lpstr>LEARNING OBJECTIVES</vt:lpstr>
      <vt:lpstr>AGENDA</vt:lpstr>
      <vt:lpstr>I. ASME International  Standards </vt:lpstr>
      <vt:lpstr>WHAT MAKES A STANDARD “INTERNATIONAL”?</vt:lpstr>
      <vt:lpstr>INTERNATIONAL STANDARDIZATION</vt:lpstr>
      <vt:lpstr>ASME  INTERNATIONAL STANDARDS</vt:lpstr>
      <vt:lpstr>II. INTERNATIONAL PARTICIPATION IN ASME STANDARDS DEVELOPMENT PROCESS </vt:lpstr>
      <vt:lpstr>INTERNATIONAL PARTICIPATION IN ASME STANDARDS DEVELOPMENT</vt:lpstr>
      <vt:lpstr>DELEGATES</vt:lpstr>
      <vt:lpstr>INTERNATIONAL WORKING GROUPS (IWGs)</vt:lpstr>
      <vt:lpstr>BENEFITS OF IWGs</vt:lpstr>
      <vt:lpstr>IWG MEMBERHIP</vt:lpstr>
      <vt:lpstr>INTEREST/INTERNATIONAL  REVIEW GROUPS</vt:lpstr>
      <vt:lpstr>III. Other Methods of Developing ASME International Standards</vt:lpstr>
      <vt:lpstr>ASME International Standards</vt:lpstr>
      <vt:lpstr>NORMATIVE REFERENCES TO ASME DOCUMENTS</vt:lpstr>
      <vt:lpstr>JOINT DEVELOPMENT OF STANDARDS</vt:lpstr>
      <vt:lpstr>JOINT DEVELOPMENT OF STANDARDS</vt:lpstr>
      <vt:lpstr>U.S. NATIONAL ADOPTION</vt:lpstr>
      <vt:lpstr>MODULE SUMMARY</vt:lpstr>
      <vt:lpstr>REFERENCES</vt:lpstr>
    </vt:vector>
  </TitlesOfParts>
  <Company>ASME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Mayra Santiago</dc:creator>
  <cp:lastModifiedBy>Adam Maslowski</cp:lastModifiedBy>
  <cp:revision>210</cp:revision>
  <cp:lastPrinted>2016-06-13T15:06:10Z</cp:lastPrinted>
  <dcterms:created xsi:type="dcterms:W3CDTF">2008-04-17T17:36:45Z</dcterms:created>
  <dcterms:modified xsi:type="dcterms:W3CDTF">2024-09-16T13:17:49Z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0x010100AE9B01ABEBE31A458A6D45E5B60F7637</vt:lpwstr>
  </property>
  <property fmtid="{D5CDD505-2E9C-101B-9397-08002B2CF9AE}" pid="3" name="MediaServiceImageTags">
    <vt:lpwstr/>
  </property>
</Properties>
</file>