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1" r:id="rId1"/>
    <p:sldMasterId id="2147483673" r:id="rId2"/>
  </p:sldMasterIdLst>
  <p:notesMasterIdLst>
    <p:notesMasterId r:id="rId39"/>
  </p:notesMasterIdLst>
  <p:handoutMasterIdLst>
    <p:handoutMasterId r:id="rId40"/>
  </p:handoutMasterIdLst>
  <p:sldIdLst>
    <p:sldId id="302" r:id="rId3"/>
    <p:sldId id="303" r:id="rId4"/>
    <p:sldId id="257" r:id="rId5"/>
    <p:sldId id="260" r:id="rId6"/>
    <p:sldId id="263" r:id="rId7"/>
    <p:sldId id="264" r:id="rId8"/>
    <p:sldId id="265" r:id="rId9"/>
    <p:sldId id="269" r:id="rId10"/>
    <p:sldId id="267" r:id="rId11"/>
    <p:sldId id="313" r:id="rId12"/>
    <p:sldId id="312" r:id="rId13"/>
    <p:sldId id="311" r:id="rId14"/>
    <p:sldId id="266" r:id="rId15"/>
    <p:sldId id="272" r:id="rId16"/>
    <p:sldId id="273" r:id="rId17"/>
    <p:sldId id="276" r:id="rId18"/>
    <p:sldId id="277" r:id="rId19"/>
    <p:sldId id="278" r:id="rId20"/>
    <p:sldId id="279" r:id="rId21"/>
    <p:sldId id="280" r:id="rId22"/>
    <p:sldId id="281" r:id="rId23"/>
    <p:sldId id="309" r:id="rId24"/>
    <p:sldId id="285" r:id="rId25"/>
    <p:sldId id="286" r:id="rId26"/>
    <p:sldId id="287" r:id="rId27"/>
    <p:sldId id="288" r:id="rId28"/>
    <p:sldId id="289" r:id="rId29"/>
    <p:sldId id="292" r:id="rId30"/>
    <p:sldId id="293" r:id="rId31"/>
    <p:sldId id="294" r:id="rId32"/>
    <p:sldId id="310" r:id="rId33"/>
    <p:sldId id="295" r:id="rId34"/>
    <p:sldId id="314" r:id="rId35"/>
    <p:sldId id="308" r:id="rId36"/>
    <p:sldId id="300" r:id="rId37"/>
    <p:sldId id="301" r:id="rId38"/>
  </p:sldIdLst>
  <p:sldSz cx="9144000" cy="6858000" type="screen4x3"/>
  <p:notesSz cx="7077075" cy="9363075"/>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p15:clr>
            <a:srgbClr val="A4A3A4"/>
          </p15:clr>
        </p15:guide>
        <p15:guide id="2" pos="222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lyson B. Byk" initials="ABB" lastIdx="17" clrIdx="0">
    <p:extLst>
      <p:ext uri="{19B8F6BF-5375-455C-9EA6-DF929625EA0E}">
        <p15:presenceInfo xmlns:p15="http://schemas.microsoft.com/office/powerpoint/2012/main" userId="S-1-5-21-2567133279-126380308-195766442-1373" providerId="AD"/>
      </p:ext>
    </p:extLst>
  </p:cmAuthor>
  <p:cmAuthor id="2" name="Carlton R. Ramcharran" initials="CRR" lastIdx="28" clrIdx="1">
    <p:extLst>
      <p:ext uri="{19B8F6BF-5375-455C-9EA6-DF929625EA0E}">
        <p15:presenceInfo xmlns:p15="http://schemas.microsoft.com/office/powerpoint/2012/main" userId="S-1-5-21-2567133279-126380308-195766442-8640" providerId="AD"/>
      </p:ext>
    </p:extLst>
  </p:cmAuthor>
  <p:cmAuthor id="3" name="William Berger" initials="WB" lastIdx="2" clrIdx="2">
    <p:extLst>
      <p:ext uri="{19B8F6BF-5375-455C-9EA6-DF929625EA0E}">
        <p15:presenceInfo xmlns:p15="http://schemas.microsoft.com/office/powerpoint/2012/main" userId="S-1-5-21-2567133279-126380308-195766442-13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969696"/>
    <a:srgbClr val="FFFF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320" autoAdjust="0"/>
    <p:restoredTop sz="59492" autoAdjust="0"/>
  </p:normalViewPr>
  <p:slideViewPr>
    <p:cSldViewPr>
      <p:cViewPr>
        <p:scale>
          <a:sx n="70" d="100"/>
          <a:sy n="70" d="100"/>
        </p:scale>
        <p:origin x="1842" y="48"/>
      </p:cViewPr>
      <p:guideLst>
        <p:guide orient="horz" pos="2160"/>
        <p:guide pos="2880"/>
      </p:guideLst>
    </p:cSldViewPr>
  </p:slideViewPr>
  <p:outlineViewPr>
    <p:cViewPr>
      <p:scale>
        <a:sx n="33" d="100"/>
        <a:sy n="33" d="100"/>
      </p:scale>
      <p:origin x="0" y="-37013"/>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1771" y="-101"/>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83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0"/>
            <a:ext cx="3067050" cy="468313"/>
          </a:xfrm>
          <a:prstGeom prst="rect">
            <a:avLst/>
          </a:prstGeom>
        </p:spPr>
        <p:txBody>
          <a:bodyPr vert="horz" lIns="91440" tIns="45720" rIns="91440" bIns="45720" rtlCol="0"/>
          <a:lstStyle>
            <a:lvl1pPr algn="r">
              <a:defRPr sz="1200"/>
            </a:lvl1pPr>
          </a:lstStyle>
          <a:p>
            <a:fld id="{C8C09AE5-079A-4D12-B847-9F58D081659E}" type="datetimeFigureOut">
              <a:rPr lang="en-US" smtClean="0"/>
              <a:t>12/14/2016</a:t>
            </a:fld>
            <a:endParaRPr lang="en-US"/>
          </a:p>
        </p:txBody>
      </p:sp>
      <p:sp>
        <p:nvSpPr>
          <p:cNvPr id="4" name="Footer Placeholder 3"/>
          <p:cNvSpPr>
            <a:spLocks noGrp="1"/>
          </p:cNvSpPr>
          <p:nvPr>
            <p:ph type="ftr" sz="quarter" idx="2"/>
          </p:nvPr>
        </p:nvSpPr>
        <p:spPr>
          <a:xfrm>
            <a:off x="0" y="8893175"/>
            <a:ext cx="3067050" cy="46831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893175"/>
            <a:ext cx="3067050" cy="468313"/>
          </a:xfrm>
          <a:prstGeom prst="rect">
            <a:avLst/>
          </a:prstGeom>
        </p:spPr>
        <p:txBody>
          <a:bodyPr vert="horz" lIns="91440" tIns="45720" rIns="91440" bIns="45720" rtlCol="0" anchor="b"/>
          <a:lstStyle>
            <a:lvl1pPr algn="r">
              <a:defRPr sz="1200"/>
            </a:lvl1pPr>
          </a:lstStyle>
          <a:p>
            <a:fld id="{5512A416-2224-4A90-AB2F-621C40DE2853}" type="slidenum">
              <a:rPr lang="en-US" smtClean="0"/>
              <a:t>‹#›</a:t>
            </a:fld>
            <a:endParaRPr lang="en-US"/>
          </a:p>
        </p:txBody>
      </p:sp>
    </p:spTree>
    <p:extLst>
      <p:ext uri="{BB962C8B-B14F-4D97-AF65-F5344CB8AC3E}">
        <p14:creationId xmlns:p14="http://schemas.microsoft.com/office/powerpoint/2010/main" val="82872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2" name="Rectangle 4"/>
          <p:cNvSpPr>
            <a:spLocks noGrp="1" noRot="1" noChangeAspect="1" noChangeArrowheads="1" noTextEdit="1"/>
          </p:cNvSpPr>
          <p:nvPr>
            <p:ph type="sldImg" idx="2"/>
          </p:nvPr>
        </p:nvSpPr>
        <p:spPr bwMode="auto">
          <a:xfrm>
            <a:off x="1198563" y="390525"/>
            <a:ext cx="4679950" cy="35099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07708" y="4057333"/>
            <a:ext cx="5661660" cy="491561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294" name="Rectangle 6"/>
          <p:cNvSpPr>
            <a:spLocks noGrp="1" noChangeArrowheads="1"/>
          </p:cNvSpPr>
          <p:nvPr>
            <p:ph type="ftr" sz="quarter" idx="4"/>
          </p:nvPr>
        </p:nvSpPr>
        <p:spPr bwMode="auto">
          <a:xfrm>
            <a:off x="0" y="8893296"/>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eaLnBrk="1" hangingPunct="1">
              <a:defRPr sz="1200">
                <a:latin typeface="Arial" charset="0"/>
              </a:defRPr>
            </a:lvl1pPr>
          </a:lstStyle>
          <a:p>
            <a:endParaRPr lang="en-US"/>
          </a:p>
        </p:txBody>
      </p:sp>
      <p:sp>
        <p:nvSpPr>
          <p:cNvPr id="12295" name="Rectangle 7"/>
          <p:cNvSpPr>
            <a:spLocks noGrp="1" noChangeArrowheads="1"/>
          </p:cNvSpPr>
          <p:nvPr>
            <p:ph type="sldNum" sz="quarter" idx="5"/>
          </p:nvPr>
        </p:nvSpPr>
        <p:spPr bwMode="auto">
          <a:xfrm>
            <a:off x="4008705" y="8893296"/>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algn="r" eaLnBrk="1" hangingPunct="1">
              <a:defRPr sz="1200">
                <a:latin typeface="Arial" charset="0"/>
              </a:defRPr>
            </a:lvl1pPr>
          </a:lstStyle>
          <a:p>
            <a:fld id="{B838330F-26F5-4E56-9601-4FD43A7FBF3F}" type="slidenum">
              <a:rPr lang="en-US"/>
              <a:pPr/>
              <a:t>‹#›</a:t>
            </a:fld>
            <a:endParaRPr lang="en-US"/>
          </a:p>
        </p:txBody>
      </p:sp>
    </p:spTree>
    <p:extLst>
      <p:ext uri="{BB962C8B-B14F-4D97-AF65-F5344CB8AC3E}">
        <p14:creationId xmlns:p14="http://schemas.microsoft.com/office/powerpoint/2010/main" val="27133612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100" kern="1200">
        <a:solidFill>
          <a:schemeClr val="tx1"/>
        </a:solidFill>
        <a:latin typeface="Arial" charset="0"/>
        <a:ea typeface="+mn-ea"/>
        <a:cs typeface="+mn-cs"/>
      </a:defRPr>
    </a:lvl1pPr>
    <a:lvl2pPr marL="228600" indent="-114300" algn="l" rtl="0" fontAlgn="base">
      <a:spcBef>
        <a:spcPct val="30000"/>
      </a:spcBef>
      <a:spcAft>
        <a:spcPct val="0"/>
      </a:spcAft>
      <a:buChar char="•"/>
      <a:defRPr sz="1100" kern="1200">
        <a:solidFill>
          <a:schemeClr val="tx1"/>
        </a:solidFill>
        <a:latin typeface="Arial" charset="0"/>
        <a:ea typeface="+mn-ea"/>
        <a:cs typeface="+mn-cs"/>
      </a:defRPr>
    </a:lvl2pPr>
    <a:lvl3pPr marL="457200" indent="-114300" algn="l" rtl="0" fontAlgn="base">
      <a:spcBef>
        <a:spcPct val="30000"/>
      </a:spcBef>
      <a:spcAft>
        <a:spcPct val="0"/>
      </a:spcAft>
      <a:buFont typeface="Arial" charset="0"/>
      <a:buChar char="–"/>
      <a:defRPr sz="1100" kern="1200">
        <a:solidFill>
          <a:schemeClr val="tx1"/>
        </a:solidFill>
        <a:latin typeface="Arial" charset="0"/>
        <a:ea typeface="+mn-ea"/>
        <a:cs typeface="+mn-cs"/>
      </a:defRPr>
    </a:lvl3pPr>
    <a:lvl4pPr marL="685800" indent="-114300" algn="l" rtl="0" fontAlgn="base">
      <a:spcBef>
        <a:spcPct val="30000"/>
      </a:spcBef>
      <a:spcAft>
        <a:spcPct val="0"/>
      </a:spcAft>
      <a:buFont typeface="Arial" charset="0"/>
      <a:buChar char="-"/>
      <a:defRPr sz="1100" kern="1200">
        <a:solidFill>
          <a:schemeClr val="tx1"/>
        </a:solidFill>
        <a:latin typeface="Arial" charset="0"/>
        <a:ea typeface="+mn-ea"/>
        <a:cs typeface="+mn-cs"/>
      </a:defRPr>
    </a:lvl4pPr>
    <a:lvl5pPr marL="1828800" indent="-279400" algn="l" rtl="0" fontAlgn="base">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0463" y="296863"/>
            <a:ext cx="4681537" cy="3511550"/>
          </a:xfrm>
          <a:prstGeom prst="rect">
            <a:avLst/>
          </a:prstGeom>
        </p:spPr>
      </p:sp>
      <p:sp>
        <p:nvSpPr>
          <p:cNvPr id="3" name="Notes Placeholder 2"/>
          <p:cNvSpPr>
            <a:spLocks noGrp="1"/>
          </p:cNvSpPr>
          <p:nvPr>
            <p:ph type="body" idx="1"/>
          </p:nvPr>
        </p:nvSpPr>
        <p:spPr>
          <a:xfrm>
            <a:off x="707708" y="4135358"/>
            <a:ext cx="5661660" cy="4837589"/>
          </a:xfrm>
          <a:prstGeom prst="rect">
            <a:avLst/>
          </a:prstGeom>
        </p:spPr>
        <p:txBody>
          <a:bodyPr/>
          <a:lstStyle/>
          <a:p>
            <a:pPr eaLnBrk="1" hangingPunct="1"/>
            <a:endParaRPr lang="en-US" dirty="0" smtClean="0"/>
          </a:p>
        </p:txBody>
      </p:sp>
      <p:sp>
        <p:nvSpPr>
          <p:cNvPr id="4" name="Slide Number Placeholder 3"/>
          <p:cNvSpPr>
            <a:spLocks noGrp="1"/>
          </p:cNvSpPr>
          <p:nvPr>
            <p:ph type="sldNum" sz="quarter" idx="10"/>
          </p:nvPr>
        </p:nvSpPr>
        <p:spPr>
          <a:xfrm>
            <a:off x="4008705" y="8893296"/>
            <a:ext cx="3066733" cy="468154"/>
          </a:xfrm>
          <a:prstGeom prst="rect">
            <a:avLst/>
          </a:prstGeom>
        </p:spPr>
        <p:txBody>
          <a:bodyPr/>
          <a:lstStyle/>
          <a:p>
            <a:pPr>
              <a:defRPr/>
            </a:pPr>
            <a:fld id="{83E48DBB-187F-4625-94D2-320195BC1BCC}" type="slidenum">
              <a:rPr lang="en-US" smtClean="0">
                <a:solidFill>
                  <a:prstClr val="black"/>
                </a:solidFill>
              </a:rPr>
              <a:pPr>
                <a:defRPr/>
              </a:pPr>
              <a:t>0</a:t>
            </a:fld>
            <a:endParaRPr lang="en-US" dirty="0">
              <a:solidFill>
                <a:prstClr val="black"/>
              </a:solidFill>
            </a:endParaRPr>
          </a:p>
        </p:txBody>
      </p:sp>
    </p:spTree>
    <p:extLst>
      <p:ext uri="{BB962C8B-B14F-4D97-AF65-F5344CB8AC3E}">
        <p14:creationId xmlns:p14="http://schemas.microsoft.com/office/powerpoint/2010/main" val="1330099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4A5A6220-04B0-4C07-9EFB-6FC25A1DABF5}" type="slidenum">
              <a:rPr lang="en-US"/>
              <a:pPr/>
              <a:t>9</a:t>
            </a:fld>
            <a:endParaRPr lang="en-US"/>
          </a:p>
        </p:txBody>
      </p:sp>
      <p:sp>
        <p:nvSpPr>
          <p:cNvPr id="34818" name="Rectangle 2"/>
          <p:cNvSpPr>
            <a:spLocks noGrp="1" noRot="1" noChangeAspect="1" noChangeArrowheads="1" noTextEdit="1"/>
          </p:cNvSpPr>
          <p:nvPr>
            <p:ph type="sldImg"/>
          </p:nvPr>
        </p:nvSpPr>
        <p:spPr>
          <a:xfrm>
            <a:off x="1341438" y="458788"/>
            <a:ext cx="4403725" cy="3303587"/>
          </a:xfrm>
          <a:ln/>
        </p:spPr>
      </p:sp>
      <p:sp>
        <p:nvSpPr>
          <p:cNvPr id="34819" name="Rectangle 3"/>
          <p:cNvSpPr>
            <a:spLocks noGrp="1" noChangeArrowheads="1"/>
          </p:cNvSpPr>
          <p:nvPr>
            <p:ph type="body" idx="1"/>
          </p:nvPr>
        </p:nvSpPr>
        <p:spPr>
          <a:xfrm>
            <a:off x="540610" y="4096345"/>
            <a:ext cx="5997494" cy="4787198"/>
          </a:xfrm>
          <a:ln/>
        </p:spPr>
        <p:txBody>
          <a:bodyPr/>
          <a:lstStyle/>
          <a:p>
            <a:pPr marL="0" marR="0" lvl="0" indent="0" algn="l" defTabSz="914400" rtl="0" eaLnBrk="1" fontAlgn="base" latinLnBrk="0" hangingPunct="0">
              <a:lnSpc>
                <a:spcPct val="100000"/>
              </a:lnSpc>
              <a:spcBef>
                <a:spcPct val="30000"/>
              </a:spcBef>
              <a:spcAft>
                <a:spcPct val="0"/>
              </a:spcAft>
              <a:buClrTx/>
              <a:buSzTx/>
              <a:buFontTx/>
              <a:buNone/>
              <a:tabLst/>
              <a:defRPr/>
            </a:pPr>
            <a:r>
              <a:rPr lang="en-US" dirty="0" smtClean="0"/>
              <a:t>The goal is to revise or reaffirm American National Standards within 5 years of previous approval. </a:t>
            </a:r>
          </a:p>
          <a:p>
            <a:pPr marL="171450" indent="-171450">
              <a:buFontTx/>
              <a:buChar char="-"/>
            </a:pPr>
            <a:r>
              <a:rPr lang="en-US" sz="1100" kern="1200" dirty="0" smtClean="0">
                <a:solidFill>
                  <a:schemeClr val="tx1"/>
                </a:solidFill>
                <a:effectLst/>
                <a:latin typeface="Arial" charset="0"/>
                <a:ea typeface="+mn-ea"/>
                <a:cs typeface="+mn-cs"/>
              </a:rPr>
              <a:t>For </a:t>
            </a:r>
            <a:r>
              <a:rPr lang="en-US" sz="1100" b="1" kern="1200" dirty="0" smtClean="0">
                <a:solidFill>
                  <a:schemeClr val="tx1"/>
                </a:solidFill>
                <a:effectLst/>
                <a:latin typeface="Arial" charset="0"/>
                <a:ea typeface="+mn-ea"/>
                <a:cs typeface="+mn-cs"/>
              </a:rPr>
              <a:t>continuous maintenance </a:t>
            </a:r>
            <a:r>
              <a:rPr lang="en-US" sz="1100" kern="1200" dirty="0" smtClean="0">
                <a:solidFill>
                  <a:schemeClr val="tx1"/>
                </a:solidFill>
                <a:effectLst/>
                <a:latin typeface="Arial" charset="0"/>
                <a:ea typeface="+mn-ea"/>
                <a:cs typeface="+mn-cs"/>
              </a:rPr>
              <a:t>- If a public review document (BSR-8) for proposed revision or reaffirmation has not been submitted to ANSI within 5 years of the previous approval, a request for extension may be filed, but the standard must then be maintained under periodic maintenance</a:t>
            </a:r>
            <a:r>
              <a:rPr lang="en-US" sz="1100" kern="1200" baseline="0" dirty="0" smtClean="0">
                <a:solidFill>
                  <a:schemeClr val="tx1"/>
                </a:solidFill>
                <a:effectLst/>
                <a:latin typeface="Arial" charset="0"/>
                <a:ea typeface="+mn-ea"/>
                <a:cs typeface="+mn-cs"/>
              </a:rPr>
              <a:t> </a:t>
            </a:r>
            <a:r>
              <a:rPr lang="en-US" dirty="0" smtClean="0"/>
              <a:t>until the next edition</a:t>
            </a:r>
            <a:r>
              <a:rPr lang="en-US" baseline="0" dirty="0" smtClean="0"/>
              <a:t> is published.</a:t>
            </a:r>
            <a:r>
              <a:rPr lang="en-US" dirty="0" smtClean="0"/>
              <a:t> (BSR =  Board of Standards Review). </a:t>
            </a:r>
          </a:p>
          <a:p>
            <a:pPr marL="0" indent="0">
              <a:buFontTx/>
              <a:buNone/>
            </a:pPr>
            <a:endParaRPr lang="en-US" dirty="0" smtClean="0"/>
          </a:p>
          <a:p>
            <a:pPr marL="171450" marR="0" indent="-171450" algn="l" defTabSz="914400" rtl="0" eaLnBrk="1" fontAlgn="base" latinLnBrk="0" hangingPunct="1">
              <a:lnSpc>
                <a:spcPct val="100000"/>
              </a:lnSpc>
              <a:spcBef>
                <a:spcPct val="30000"/>
              </a:spcBef>
              <a:spcAft>
                <a:spcPct val="0"/>
              </a:spcAft>
              <a:buClrTx/>
              <a:buSzTx/>
              <a:buFontTx/>
              <a:buChar char="-"/>
              <a:tabLst/>
              <a:defRPr/>
            </a:pPr>
            <a:r>
              <a:rPr lang="en-US" sz="1100" kern="1200" dirty="0" smtClean="0">
                <a:solidFill>
                  <a:schemeClr val="tx1"/>
                </a:solidFill>
                <a:effectLst/>
                <a:latin typeface="Arial" charset="0"/>
                <a:ea typeface="+mn-ea"/>
                <a:cs typeface="+mn-cs"/>
              </a:rPr>
              <a:t>For </a:t>
            </a:r>
            <a:r>
              <a:rPr lang="en-US" sz="1100" b="1" kern="1200" dirty="0" smtClean="0">
                <a:solidFill>
                  <a:schemeClr val="tx1"/>
                </a:solidFill>
                <a:effectLst/>
                <a:latin typeface="Arial" charset="0"/>
                <a:ea typeface="+mn-ea"/>
                <a:cs typeface="+mn-cs"/>
              </a:rPr>
              <a:t>periodic maintenance </a:t>
            </a:r>
            <a:r>
              <a:rPr lang="en-US" sz="1100" kern="1200" dirty="0" smtClean="0">
                <a:solidFill>
                  <a:schemeClr val="tx1"/>
                </a:solidFill>
                <a:effectLst/>
                <a:latin typeface="Arial" charset="0"/>
                <a:ea typeface="+mn-ea"/>
                <a:cs typeface="+mn-cs"/>
              </a:rPr>
              <a:t>- If a Project Initiation Notification (PINs) or public review document (BSR-8) for proposed revision or reaffirmation has not been submitted to ANSI within 5 years of the previous approval, a request for extension (BSR-11) shall be submitted to ANSI.” </a:t>
            </a:r>
          </a:p>
          <a:p>
            <a:pPr marL="0" indent="0">
              <a:buFontTx/>
              <a:buNone/>
            </a:pPr>
            <a:endParaRPr lang="en-US" sz="1100" kern="1200" dirty="0" smtClean="0">
              <a:solidFill>
                <a:schemeClr val="tx1"/>
              </a:solidFill>
              <a:effectLst/>
              <a:latin typeface="Arial" charset="0"/>
              <a:ea typeface="+mn-ea"/>
              <a:cs typeface="+mn-cs"/>
            </a:endParaRPr>
          </a:p>
          <a:p>
            <a:pPr lvl="0" fontAlgn="base" hangingPunct="0"/>
            <a:r>
              <a:rPr lang="en-US" sz="1100" kern="1200" dirty="0" smtClean="0">
                <a:solidFill>
                  <a:schemeClr val="tx1"/>
                </a:solidFill>
                <a:effectLst/>
                <a:latin typeface="Arial" charset="0"/>
                <a:ea typeface="+mn-ea"/>
                <a:cs typeface="+mn-cs"/>
              </a:rPr>
              <a:t>The request for an extension of time shall be submitted to ANSI within thirty days following five years after the approval date of the American National Standard. Requests for extensions </a:t>
            </a:r>
            <a:r>
              <a:rPr lang="en-US" sz="1100" strike="noStrike" kern="1200" dirty="0" smtClean="0">
                <a:solidFill>
                  <a:schemeClr val="tx1"/>
                </a:solidFill>
                <a:effectLst/>
                <a:latin typeface="Arial" charset="0"/>
                <a:ea typeface="+mn-ea"/>
                <a:cs typeface="+mn-cs"/>
              </a:rPr>
              <a:t>shall</a:t>
            </a:r>
            <a:r>
              <a:rPr lang="en-US" sz="1100" kern="1200" dirty="0" smtClean="0">
                <a:solidFill>
                  <a:schemeClr val="tx1"/>
                </a:solidFill>
                <a:effectLst/>
                <a:latin typeface="Arial" charset="0"/>
                <a:ea typeface="+mn-ea"/>
                <a:cs typeface="+mn-cs"/>
              </a:rPr>
              <a:t> provide the program and schedule of work that will lead to revision, reaffirmation, or withdrawal. </a:t>
            </a:r>
          </a:p>
          <a:p>
            <a:pPr lvl="0" fontAlgn="base" hangingPunct="0"/>
            <a:endParaRPr lang="en-US" sz="1100" kern="1200" dirty="0" smtClean="0">
              <a:solidFill>
                <a:schemeClr val="tx1"/>
              </a:solidFill>
              <a:effectLst/>
              <a:latin typeface="Arial" charset="0"/>
              <a:ea typeface="+mn-ea"/>
              <a:cs typeface="+mn-cs"/>
            </a:endParaRPr>
          </a:p>
          <a:p>
            <a:pPr lvl="0" fontAlgn="base" hangingPunct="0"/>
            <a:endParaRPr lang="en-US" sz="1100" kern="1200" dirty="0" smtClean="0">
              <a:solidFill>
                <a:schemeClr val="tx1"/>
              </a:solidFill>
              <a:effectLst/>
              <a:latin typeface="Arial" charset="0"/>
              <a:ea typeface="+mn-ea"/>
              <a:cs typeface="+mn-cs"/>
            </a:endParaRPr>
          </a:p>
        </p:txBody>
      </p:sp>
    </p:spTree>
    <p:extLst>
      <p:ext uri="{BB962C8B-B14F-4D97-AF65-F5344CB8AC3E}">
        <p14:creationId xmlns:p14="http://schemas.microsoft.com/office/powerpoint/2010/main" val="3764764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4A5A6220-04B0-4C07-9EFB-6FC25A1DABF5}" type="slidenum">
              <a:rPr lang="en-US"/>
              <a:pPr/>
              <a:t>10</a:t>
            </a:fld>
            <a:endParaRPr lang="en-US"/>
          </a:p>
        </p:txBody>
      </p:sp>
      <p:sp>
        <p:nvSpPr>
          <p:cNvPr id="34818" name="Rectangle 2"/>
          <p:cNvSpPr>
            <a:spLocks noGrp="1" noRot="1" noChangeAspect="1" noChangeArrowheads="1" noTextEdit="1"/>
          </p:cNvSpPr>
          <p:nvPr>
            <p:ph type="sldImg"/>
          </p:nvPr>
        </p:nvSpPr>
        <p:spPr>
          <a:xfrm>
            <a:off x="1341438" y="458788"/>
            <a:ext cx="4403725" cy="3303587"/>
          </a:xfrm>
          <a:ln/>
        </p:spPr>
      </p:sp>
      <p:sp>
        <p:nvSpPr>
          <p:cNvPr id="34819" name="Rectangle 3"/>
          <p:cNvSpPr>
            <a:spLocks noGrp="1" noChangeArrowheads="1"/>
          </p:cNvSpPr>
          <p:nvPr>
            <p:ph type="body" idx="1"/>
          </p:nvPr>
        </p:nvSpPr>
        <p:spPr>
          <a:xfrm>
            <a:off x="540610" y="4096345"/>
            <a:ext cx="5997494" cy="4787198"/>
          </a:xfrm>
          <a:ln/>
        </p:spPr>
        <p:txBody>
          <a:bodyPr/>
          <a:lstStyle/>
          <a:p>
            <a:r>
              <a:rPr lang="en-US" sz="1100" b="0" i="0" u="none" strike="noStrike" kern="1200" baseline="0" dirty="0" smtClean="0">
                <a:solidFill>
                  <a:schemeClr val="tx1"/>
                </a:solidFill>
                <a:latin typeface="Arial" charset="0"/>
                <a:ea typeface="+mn-ea"/>
                <a:cs typeface="+mn-cs"/>
              </a:rPr>
              <a:t>Stabilized maintenance is an option for maintenance of a standard that requires status review every 10 years rather than revision or reaffirmation every 5 years. Such a standard shall satisfy the following eligibility criteria: </a:t>
            </a:r>
          </a:p>
          <a:p>
            <a:r>
              <a:rPr lang="en-US" sz="1100" b="0" i="0" u="none" strike="noStrike" kern="1200" baseline="0" dirty="0" smtClean="0">
                <a:solidFill>
                  <a:schemeClr val="tx1"/>
                </a:solidFill>
                <a:latin typeface="Arial" charset="0"/>
                <a:ea typeface="+mn-ea"/>
                <a:cs typeface="+mn-cs"/>
              </a:rPr>
              <a:t>• The standard addresses a mature technology or practice(s), and as a result, is not likely to require a revision </a:t>
            </a:r>
          </a:p>
          <a:p>
            <a:r>
              <a:rPr lang="en-US" sz="1100" b="0" i="0" u="none" strike="noStrike" kern="1200" baseline="0" dirty="0" smtClean="0">
                <a:solidFill>
                  <a:schemeClr val="tx1"/>
                </a:solidFill>
                <a:latin typeface="Arial" charset="0"/>
                <a:ea typeface="+mn-ea"/>
                <a:cs typeface="+mn-cs"/>
              </a:rPr>
              <a:t>• The standard is unrelated to safety or health </a:t>
            </a:r>
          </a:p>
          <a:p>
            <a:r>
              <a:rPr lang="en-US" sz="1100" b="0" i="0" u="none" strike="noStrike" kern="1200" baseline="0" dirty="0" smtClean="0">
                <a:solidFill>
                  <a:schemeClr val="tx1"/>
                </a:solidFill>
                <a:latin typeface="Arial" charset="0"/>
                <a:ea typeface="+mn-ea"/>
                <a:cs typeface="+mn-cs"/>
              </a:rPr>
              <a:t>• The standard is currently designated as an American National Standard and has been reaffirmed as such at least once </a:t>
            </a:r>
          </a:p>
          <a:p>
            <a:r>
              <a:rPr lang="en-US" sz="1100" b="0" i="0" u="none" strike="noStrike" kern="1200" baseline="0" dirty="0" smtClean="0">
                <a:solidFill>
                  <a:schemeClr val="tx1"/>
                </a:solidFill>
                <a:latin typeface="Arial" charset="0"/>
                <a:ea typeface="+mn-ea"/>
                <a:cs typeface="+mn-cs"/>
              </a:rPr>
              <a:t>• The most recent edition of the standard was approved by ANSI at least ten years prior (this does not include ANSI reaffirmation dates) </a:t>
            </a:r>
          </a:p>
          <a:p>
            <a:r>
              <a:rPr lang="en-US" sz="1100" b="0" i="0" u="none" strike="noStrike" kern="1200" baseline="0" dirty="0" smtClean="0">
                <a:solidFill>
                  <a:schemeClr val="tx1"/>
                </a:solidFill>
                <a:latin typeface="Arial" charset="0"/>
                <a:ea typeface="+mn-ea"/>
                <a:cs typeface="+mn-cs"/>
              </a:rPr>
              <a:t>• The standard is required for use in connection with existing implementations or for reference purposes </a:t>
            </a:r>
          </a:p>
          <a:p>
            <a:pPr marL="0" indent="0">
              <a:buFontTx/>
              <a:buNone/>
            </a:pPr>
            <a:endParaRPr lang="en-US" sz="1100" kern="1200" dirty="0" smtClean="0">
              <a:solidFill>
                <a:schemeClr val="tx1"/>
              </a:solidFill>
              <a:effectLst/>
              <a:latin typeface="Arial" charset="0"/>
              <a:ea typeface="+mn-ea"/>
              <a:cs typeface="+mn-cs"/>
            </a:endParaRPr>
          </a:p>
          <a:p>
            <a:pPr lvl="0" fontAlgn="base" hangingPunct="0"/>
            <a:endParaRPr lang="en-US" sz="1100" kern="1200" dirty="0" smtClean="0">
              <a:solidFill>
                <a:schemeClr val="tx1"/>
              </a:solidFill>
              <a:effectLst/>
              <a:latin typeface="Arial" charset="0"/>
              <a:ea typeface="+mn-ea"/>
              <a:cs typeface="+mn-cs"/>
            </a:endParaRPr>
          </a:p>
        </p:txBody>
      </p:sp>
    </p:spTree>
    <p:extLst>
      <p:ext uri="{BB962C8B-B14F-4D97-AF65-F5344CB8AC3E}">
        <p14:creationId xmlns:p14="http://schemas.microsoft.com/office/powerpoint/2010/main" val="35400775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4A5A6220-04B0-4C07-9EFB-6FC25A1DABF5}" type="slidenum">
              <a:rPr lang="en-US"/>
              <a:pPr/>
              <a:t>11</a:t>
            </a:fld>
            <a:endParaRPr lang="en-US"/>
          </a:p>
        </p:txBody>
      </p:sp>
      <p:sp>
        <p:nvSpPr>
          <p:cNvPr id="34818" name="Rectangle 2"/>
          <p:cNvSpPr>
            <a:spLocks noGrp="1" noRot="1" noChangeAspect="1" noChangeArrowheads="1" noTextEdit="1"/>
          </p:cNvSpPr>
          <p:nvPr>
            <p:ph type="sldImg"/>
          </p:nvPr>
        </p:nvSpPr>
        <p:spPr>
          <a:xfrm>
            <a:off x="1341438" y="458788"/>
            <a:ext cx="4403725" cy="3303587"/>
          </a:xfrm>
          <a:ln/>
        </p:spPr>
      </p:sp>
      <p:sp>
        <p:nvSpPr>
          <p:cNvPr id="34819" name="Rectangle 3"/>
          <p:cNvSpPr>
            <a:spLocks noGrp="1" noChangeArrowheads="1"/>
          </p:cNvSpPr>
          <p:nvPr>
            <p:ph type="body" idx="1"/>
          </p:nvPr>
        </p:nvSpPr>
        <p:spPr>
          <a:xfrm>
            <a:off x="540610" y="4096345"/>
            <a:ext cx="5997494" cy="4787198"/>
          </a:xfrm>
          <a:ln/>
        </p:spPr>
        <p:txBody>
          <a:bodyPr/>
          <a:lstStyle/>
          <a:p>
            <a:pPr lvl="0" fontAlgn="base" hangingPunct="0"/>
            <a:endParaRPr lang="en-US" sz="1100" u="none" kern="1200" dirty="0" smtClean="0">
              <a:solidFill>
                <a:schemeClr val="tx1"/>
              </a:solidFill>
              <a:effectLst/>
              <a:latin typeface="Arial" charset="0"/>
              <a:ea typeface="+mn-ea"/>
              <a:cs typeface="+mn-cs"/>
            </a:endParaRPr>
          </a:p>
          <a:p>
            <a:pPr lvl="0" fontAlgn="base" hangingPunct="0"/>
            <a:r>
              <a:rPr lang="en-US" sz="1100" b="0" u="none" strike="noStrike" kern="1200" dirty="0" smtClean="0">
                <a:solidFill>
                  <a:schemeClr val="tx1"/>
                </a:solidFill>
                <a:effectLst/>
                <a:latin typeface="Arial" charset="0"/>
                <a:ea typeface="+mn-ea"/>
                <a:cs typeface="+mn-cs"/>
              </a:rPr>
              <a:t>For standards under continuous</a:t>
            </a:r>
            <a:r>
              <a:rPr lang="en-US" sz="1100" b="0" u="none" strike="noStrike" kern="1200" baseline="0" dirty="0" smtClean="0">
                <a:solidFill>
                  <a:schemeClr val="tx1"/>
                </a:solidFill>
                <a:effectLst/>
                <a:latin typeface="Arial" charset="0"/>
                <a:ea typeface="+mn-ea"/>
                <a:cs typeface="+mn-cs"/>
              </a:rPr>
              <a:t> or periodic maintenance there </a:t>
            </a:r>
            <a:r>
              <a:rPr lang="en-US" sz="1100" u="none" kern="1200" dirty="0" smtClean="0">
                <a:solidFill>
                  <a:schemeClr val="tx1"/>
                </a:solidFill>
                <a:effectLst/>
                <a:latin typeface="Arial" charset="0"/>
                <a:ea typeface="+mn-ea"/>
                <a:cs typeface="+mn-cs"/>
              </a:rPr>
              <a:t>are no extensions granted beyond 10 years from the previous date of ANSI approval.  If a standard</a:t>
            </a:r>
            <a:r>
              <a:rPr lang="en-US" sz="1100" u="none" kern="1200" baseline="0" dirty="0" smtClean="0">
                <a:solidFill>
                  <a:schemeClr val="tx1"/>
                </a:solidFill>
                <a:effectLst/>
                <a:latin typeface="Arial" charset="0"/>
                <a:ea typeface="+mn-ea"/>
                <a:cs typeface="+mn-cs"/>
              </a:rPr>
              <a:t> </a:t>
            </a:r>
            <a:r>
              <a:rPr lang="en-US" sz="1100" u="none" kern="1200" dirty="0" smtClean="0">
                <a:solidFill>
                  <a:schemeClr val="tx1"/>
                </a:solidFill>
                <a:effectLst/>
                <a:latin typeface="Arial" charset="0"/>
                <a:ea typeface="+mn-ea"/>
                <a:cs typeface="+mn-cs"/>
              </a:rPr>
              <a:t>is not revised or reaffirmed within 10 years, its status as a current American National Standard will automatically expire.</a:t>
            </a:r>
          </a:p>
          <a:p>
            <a:pPr lvl="0" fontAlgn="base" hangingPunct="0"/>
            <a:endParaRPr lang="en-US" sz="1100" u="none" kern="1200" dirty="0" smtClean="0">
              <a:solidFill>
                <a:schemeClr val="tx1"/>
              </a:solidFill>
              <a:effectLst/>
              <a:latin typeface="Arial" charset="0"/>
              <a:ea typeface="+mn-ea"/>
              <a:cs typeface="+mn-cs"/>
            </a:endParaRPr>
          </a:p>
          <a:p>
            <a:pPr lvl="0" fontAlgn="base" hangingPunct="0"/>
            <a:r>
              <a:rPr lang="en-US" sz="1100" u="none" kern="1200" dirty="0" smtClean="0">
                <a:solidFill>
                  <a:schemeClr val="tx1"/>
                </a:solidFill>
                <a:effectLst/>
                <a:latin typeface="Arial" charset="0"/>
                <a:ea typeface="+mn-ea"/>
                <a:cs typeface="+mn-cs"/>
              </a:rPr>
              <a:t>A standard that loses its status as an American National Standard may retain its status as an ASME Standard.</a:t>
            </a:r>
          </a:p>
          <a:p>
            <a:pPr marL="0" marR="0" lvl="0" indent="0" algn="l" defTabSz="914400" rtl="0" eaLnBrk="1" fontAlgn="base" latinLnBrk="0" hangingPunct="0">
              <a:lnSpc>
                <a:spcPct val="100000"/>
              </a:lnSpc>
              <a:spcBef>
                <a:spcPct val="30000"/>
              </a:spcBef>
              <a:spcAft>
                <a:spcPct val="0"/>
              </a:spcAft>
              <a:buClrTx/>
              <a:buSzTx/>
              <a:buFontTx/>
              <a:buNone/>
              <a:tabLst/>
              <a:defRPr/>
            </a:pPr>
            <a:endParaRPr lang="en-US" sz="1100" b="1" u="none" kern="1200" dirty="0" smtClean="0">
              <a:solidFill>
                <a:schemeClr val="tx1"/>
              </a:solidFill>
              <a:effectLst/>
              <a:latin typeface="Arial" charset="0"/>
              <a:ea typeface="+mn-ea"/>
              <a:cs typeface="+mn-cs"/>
            </a:endParaRPr>
          </a:p>
          <a:p>
            <a:pPr marL="0" marR="0" lvl="0" indent="0" algn="l" defTabSz="914400" rtl="0" eaLnBrk="1" fontAlgn="base" latinLnBrk="0" hangingPunct="0">
              <a:lnSpc>
                <a:spcPct val="100000"/>
              </a:lnSpc>
              <a:spcBef>
                <a:spcPct val="30000"/>
              </a:spcBef>
              <a:spcAft>
                <a:spcPct val="0"/>
              </a:spcAft>
              <a:buClrTx/>
              <a:buSzTx/>
              <a:buFontTx/>
              <a:buNone/>
              <a:tabLst/>
              <a:defRPr/>
            </a:pPr>
            <a:endParaRPr lang="en-US" sz="1100" b="1" u="none" kern="1200" dirty="0" smtClean="0">
              <a:solidFill>
                <a:schemeClr val="tx1"/>
              </a:solidFill>
              <a:effectLst/>
              <a:latin typeface="Arial" charset="0"/>
              <a:ea typeface="+mn-ea"/>
              <a:cs typeface="+mn-cs"/>
            </a:endParaRPr>
          </a:p>
          <a:p>
            <a:pPr lvl="0" fontAlgn="base" hangingPunct="0"/>
            <a:endParaRPr lang="en-US" sz="1100" u="none" kern="1200" dirty="0" smtClean="0">
              <a:solidFill>
                <a:schemeClr val="tx1"/>
              </a:solidFill>
              <a:effectLst/>
              <a:latin typeface="Arial" charset="0"/>
              <a:ea typeface="+mn-ea"/>
              <a:cs typeface="+mn-cs"/>
            </a:endParaRPr>
          </a:p>
          <a:p>
            <a:pPr lvl="1" eaLnBrk="0" hangingPunct="0">
              <a:spcBef>
                <a:spcPct val="40000"/>
              </a:spcBef>
              <a:buClr>
                <a:schemeClr val="tx1"/>
              </a:buClr>
            </a:pPr>
            <a:endParaRPr lang="en-US" u="none" dirty="0"/>
          </a:p>
        </p:txBody>
      </p:sp>
    </p:spTree>
    <p:extLst>
      <p:ext uri="{BB962C8B-B14F-4D97-AF65-F5344CB8AC3E}">
        <p14:creationId xmlns:p14="http://schemas.microsoft.com/office/powerpoint/2010/main" val="29778293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EC7CB904-52D1-40D6-B6F0-6B551A922237}" type="slidenum">
              <a:rPr lang="en-US"/>
              <a:pPr/>
              <a:t>12</a:t>
            </a:fld>
            <a:endParaRPr lang="en-US"/>
          </a:p>
        </p:txBody>
      </p:sp>
      <p:sp>
        <p:nvSpPr>
          <p:cNvPr id="32770" name="Rectangle 2"/>
          <p:cNvSpPr>
            <a:spLocks noGrp="1" noRot="1" noChangeAspect="1" noChangeArrowheads="1" noTextEdit="1"/>
          </p:cNvSpPr>
          <p:nvPr>
            <p:ph type="sldImg"/>
          </p:nvPr>
        </p:nvSpPr>
        <p:spPr>
          <a:xfrm>
            <a:off x="1341438" y="458788"/>
            <a:ext cx="4403725" cy="3303587"/>
          </a:xfrm>
          <a:ln/>
        </p:spPr>
      </p:sp>
      <p:sp>
        <p:nvSpPr>
          <p:cNvPr id="32771" name="Rectangle 3"/>
          <p:cNvSpPr>
            <a:spLocks noGrp="1" noChangeArrowheads="1"/>
          </p:cNvSpPr>
          <p:nvPr>
            <p:ph type="body" idx="1"/>
          </p:nvPr>
        </p:nvSpPr>
        <p:spPr>
          <a:xfrm>
            <a:off x="540610" y="4096345"/>
            <a:ext cx="5997494" cy="4787198"/>
          </a:xfrm>
          <a:ln/>
        </p:spPr>
        <p:txBody>
          <a:bodyPr/>
          <a:lstStyle/>
          <a:p>
            <a:pPr marL="0" marR="0" lvl="1" indent="0" algn="l" defTabSz="914400" rtl="0" eaLnBrk="0" fontAlgn="base" latinLnBrk="0" hangingPunct="0">
              <a:lnSpc>
                <a:spcPct val="100000"/>
              </a:lnSpc>
              <a:spcBef>
                <a:spcPct val="20000"/>
              </a:spcBef>
              <a:spcAft>
                <a:spcPct val="0"/>
              </a:spcAft>
              <a:buClr>
                <a:schemeClr val="tx1"/>
              </a:buClr>
              <a:buSzTx/>
              <a:buFontTx/>
              <a:buNone/>
              <a:tabLst/>
              <a:defRPr/>
            </a:pPr>
            <a:r>
              <a:rPr lang="en-US" i="0" u="none" dirty="0" smtClean="0"/>
              <a:t>In </a:t>
            </a:r>
            <a:r>
              <a:rPr lang="en-US" i="0" u="none" dirty="0"/>
              <a:t>order to </a:t>
            </a:r>
            <a:r>
              <a:rPr lang="en-US" b="0" i="0" u="none" dirty="0"/>
              <a:t>ensure </a:t>
            </a:r>
            <a:r>
              <a:rPr lang="en-US" b="0" i="0" u="none" dirty="0" smtClean="0"/>
              <a:t>that</a:t>
            </a:r>
            <a:r>
              <a:rPr lang="en-US" b="0" i="0" u="none" baseline="0" dirty="0" smtClean="0"/>
              <a:t> </a:t>
            </a:r>
            <a:r>
              <a:rPr lang="en-US" b="0" i="0" u="none" dirty="0" smtClean="0"/>
              <a:t>due process has</a:t>
            </a:r>
            <a:r>
              <a:rPr lang="en-US" b="0" i="0" u="none" baseline="0" dirty="0" smtClean="0"/>
              <a:t> been provided and that consensus has been achieved</a:t>
            </a:r>
            <a:r>
              <a:rPr lang="en-US" b="0" i="0" u="none" dirty="0" smtClean="0"/>
              <a:t>, all standards </a:t>
            </a:r>
            <a:r>
              <a:rPr lang="en-US" b="0" i="0" u="none" baseline="0" dirty="0" smtClean="0"/>
              <a:t>require: </a:t>
            </a:r>
          </a:p>
          <a:p>
            <a:pPr marL="171450" marR="0" lvl="1" indent="-171450" algn="l" defTabSz="914400" rtl="0" eaLnBrk="0" fontAlgn="base" latinLnBrk="0" hangingPunct="0">
              <a:lnSpc>
                <a:spcPct val="100000"/>
              </a:lnSpc>
              <a:spcBef>
                <a:spcPct val="20000"/>
              </a:spcBef>
              <a:spcAft>
                <a:spcPct val="0"/>
              </a:spcAft>
              <a:buClr>
                <a:schemeClr val="tx1"/>
              </a:buClr>
              <a:buSzTx/>
              <a:tabLst/>
              <a:defRPr/>
            </a:pPr>
            <a:r>
              <a:rPr lang="en-US" b="0" i="0" u="none" baseline="0" dirty="0" smtClean="0"/>
              <a:t>Approval of standards actions</a:t>
            </a:r>
            <a:r>
              <a:rPr lang="en-US" b="0" i="0" u="none" dirty="0" smtClean="0"/>
              <a:t> by the consensus committee</a:t>
            </a:r>
          </a:p>
          <a:p>
            <a:pPr marL="171450" marR="0" lvl="1" indent="-171450" algn="l" defTabSz="914400" rtl="0" eaLnBrk="0" fontAlgn="base" latinLnBrk="0" hangingPunct="0">
              <a:lnSpc>
                <a:spcPct val="100000"/>
              </a:lnSpc>
              <a:spcBef>
                <a:spcPct val="20000"/>
              </a:spcBef>
              <a:spcAft>
                <a:spcPct val="0"/>
              </a:spcAft>
              <a:buClr>
                <a:schemeClr val="tx1"/>
              </a:buClr>
              <a:buSzTx/>
              <a:tabLst/>
              <a:defRPr/>
            </a:pPr>
            <a:r>
              <a:rPr lang="en-US" b="0" i="0" u="none" dirty="0" smtClean="0"/>
              <a:t>Public review</a:t>
            </a:r>
          </a:p>
          <a:p>
            <a:pPr marL="171450" marR="0" lvl="1" indent="-171450" algn="l" defTabSz="914400" rtl="0" eaLnBrk="0" fontAlgn="base" latinLnBrk="0" hangingPunct="0">
              <a:lnSpc>
                <a:spcPct val="100000"/>
              </a:lnSpc>
              <a:spcBef>
                <a:spcPct val="20000"/>
              </a:spcBef>
              <a:spcAft>
                <a:spcPct val="0"/>
              </a:spcAft>
              <a:buClr>
                <a:schemeClr val="tx1"/>
              </a:buClr>
              <a:buSzTx/>
              <a:tabLst/>
              <a:defRPr/>
            </a:pPr>
            <a:r>
              <a:rPr lang="en-US" b="0" i="0" u="none" dirty="0" smtClean="0"/>
              <a:t>Procedural review and approval by the supervisory board </a:t>
            </a:r>
          </a:p>
          <a:p>
            <a:pPr marL="171450" marR="0" lvl="1" indent="-171450" algn="l" defTabSz="914400" rtl="0" eaLnBrk="0" fontAlgn="base" latinLnBrk="0" hangingPunct="0">
              <a:lnSpc>
                <a:spcPct val="100000"/>
              </a:lnSpc>
              <a:spcBef>
                <a:spcPct val="20000"/>
              </a:spcBef>
              <a:spcAft>
                <a:spcPct val="0"/>
              </a:spcAft>
              <a:buClr>
                <a:schemeClr val="tx1"/>
              </a:buClr>
              <a:buSzTx/>
              <a:buFontTx/>
              <a:buChar char="•"/>
              <a:tabLst/>
              <a:defRPr/>
            </a:pPr>
            <a:r>
              <a:rPr lang="en-US" b="0" i="0" u="none" baseline="0" dirty="0" smtClean="0"/>
              <a:t>Opportunity to appeal any action or inaction</a:t>
            </a:r>
            <a:endParaRPr lang="en-US" b="0" i="0" u="none" dirty="0" smtClean="0"/>
          </a:p>
          <a:p>
            <a:pPr marL="171450" marR="0" lvl="1" indent="-171450" algn="l" defTabSz="914400" rtl="0" eaLnBrk="0" fontAlgn="base" latinLnBrk="0" hangingPunct="0">
              <a:lnSpc>
                <a:spcPct val="100000"/>
              </a:lnSpc>
              <a:spcBef>
                <a:spcPct val="20000"/>
              </a:spcBef>
              <a:spcAft>
                <a:spcPct val="0"/>
              </a:spcAft>
              <a:buClr>
                <a:schemeClr val="tx1"/>
              </a:buClr>
              <a:buSzTx/>
              <a:tabLst/>
              <a:defRPr/>
            </a:pPr>
            <a:r>
              <a:rPr lang="en-US" b="0" i="0" u="none" dirty="0" smtClean="0"/>
              <a:t>Approval</a:t>
            </a:r>
            <a:r>
              <a:rPr lang="en-US" b="0" i="0" u="none" baseline="0" dirty="0" smtClean="0"/>
              <a:t> by </a:t>
            </a:r>
            <a:r>
              <a:rPr lang="en-US" b="0" i="0" u="none" dirty="0" smtClean="0"/>
              <a:t>ANSI</a:t>
            </a:r>
          </a:p>
          <a:p>
            <a:pPr marL="171450" marR="0" lvl="1" indent="-171450" algn="l" defTabSz="914400" rtl="0" eaLnBrk="0" fontAlgn="base" latinLnBrk="0" hangingPunct="0">
              <a:lnSpc>
                <a:spcPct val="100000"/>
              </a:lnSpc>
              <a:spcBef>
                <a:spcPct val="20000"/>
              </a:spcBef>
              <a:spcAft>
                <a:spcPct val="0"/>
              </a:spcAft>
              <a:buClr>
                <a:schemeClr val="tx1"/>
              </a:buClr>
              <a:buSzTx/>
              <a:tabLst/>
              <a:defRPr/>
            </a:pPr>
            <a:endParaRPr lang="en-US" b="0" i="0" u="none" dirty="0" smtClean="0"/>
          </a:p>
          <a:p>
            <a:pPr marL="0" marR="0" lvl="1" indent="0" algn="l" defTabSz="914400" rtl="0" eaLnBrk="0" fontAlgn="base" latinLnBrk="0" hangingPunct="0">
              <a:lnSpc>
                <a:spcPct val="100000"/>
              </a:lnSpc>
              <a:spcBef>
                <a:spcPct val="20000"/>
              </a:spcBef>
              <a:spcAft>
                <a:spcPct val="0"/>
              </a:spcAft>
              <a:buClr>
                <a:schemeClr val="tx1"/>
              </a:buClr>
              <a:buSzTx/>
              <a:buNone/>
              <a:tabLst/>
              <a:defRPr/>
            </a:pPr>
            <a:r>
              <a:rPr lang="en-US" b="0" i="0" u="none" dirty="0" smtClean="0"/>
              <a:t>These </a:t>
            </a:r>
            <a:r>
              <a:rPr lang="en-US" b="0" i="0" u="none" strike="noStrike" dirty="0" smtClean="0">
                <a:solidFill>
                  <a:srgbClr val="FF0000"/>
                </a:solidFill>
              </a:rPr>
              <a:t>are the</a:t>
            </a:r>
            <a:r>
              <a:rPr lang="en-US" b="0" i="0" u="none" strike="noStrike" dirty="0" smtClean="0"/>
              <a:t> p</a:t>
            </a:r>
            <a:r>
              <a:rPr lang="en-US" b="0" i="0" u="none" dirty="0" smtClean="0"/>
              <a:t>rimary steps in the process for the development of consensus standards</a:t>
            </a:r>
            <a:r>
              <a:rPr lang="en-US" b="0" i="0" u="none" baseline="0" dirty="0" smtClean="0"/>
              <a:t> which will be reviewed in detail throughout the remainder of this Module. </a:t>
            </a:r>
            <a:endParaRPr lang="en-US" b="0" i="0" u="none" dirty="0"/>
          </a:p>
          <a:p>
            <a:pPr eaLnBrk="0" hangingPunct="0">
              <a:spcBef>
                <a:spcPct val="20000"/>
              </a:spcBef>
              <a:buClr>
                <a:schemeClr val="tx1"/>
              </a:buClr>
            </a:pPr>
            <a:endParaRPr lang="en-US" b="0" i="0" u="none" dirty="0"/>
          </a:p>
          <a:p>
            <a:pPr eaLnBrk="0" hangingPunct="0">
              <a:spcBef>
                <a:spcPct val="20000"/>
              </a:spcBef>
              <a:buClr>
                <a:schemeClr val="tx1"/>
              </a:buClr>
            </a:pPr>
            <a:r>
              <a:rPr lang="en-US" b="0" i="0" u="none" dirty="0" smtClean="0"/>
              <a:t>It</a:t>
            </a:r>
            <a:r>
              <a:rPr lang="en-US" b="0" i="0" u="none" baseline="0" dirty="0" smtClean="0"/>
              <a:t> should also be noted that s</a:t>
            </a:r>
            <a:r>
              <a:rPr lang="en-US" b="0" i="0" u="none" dirty="0" smtClean="0"/>
              <a:t>ome standards developed by ASME do not go through the ANSI public review and approval process.</a:t>
            </a:r>
            <a:r>
              <a:rPr lang="en-US" b="0" i="0" u="none" baseline="0" dirty="0" smtClean="0"/>
              <a:t> For example, s</a:t>
            </a:r>
            <a:r>
              <a:rPr lang="en-US" b="0" i="0" u="none" dirty="0" smtClean="0"/>
              <a:t>tandards that contain </a:t>
            </a:r>
            <a:r>
              <a:rPr lang="en-US" b="0" i="0" u="none" dirty="0"/>
              <a:t>only administrative requirements – no technical requirements – as basis for </a:t>
            </a:r>
            <a:r>
              <a:rPr lang="en-US" b="0" i="0" u="none" dirty="0" smtClean="0"/>
              <a:t>a conformity </a:t>
            </a:r>
            <a:r>
              <a:rPr lang="en-US" b="0" i="0" u="none" dirty="0"/>
              <a:t>assessment </a:t>
            </a:r>
            <a:r>
              <a:rPr lang="en-US" i="0" u="none" dirty="0"/>
              <a:t>program (e.g., </a:t>
            </a:r>
            <a:r>
              <a:rPr lang="en-US" i="0" u="none" dirty="0" smtClean="0"/>
              <a:t>QAI-1 and CA-1)</a:t>
            </a:r>
            <a:endParaRPr lang="en-US" i="0" u="none" dirty="0"/>
          </a:p>
        </p:txBody>
      </p:sp>
    </p:spTree>
    <p:extLst>
      <p:ext uri="{BB962C8B-B14F-4D97-AF65-F5344CB8AC3E}">
        <p14:creationId xmlns:p14="http://schemas.microsoft.com/office/powerpoint/2010/main" val="39807924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6F65355F-12B0-4B05-B04C-BCBFF23D7403}" type="slidenum">
              <a:rPr lang="en-US"/>
              <a:pPr/>
              <a:t>13</a:t>
            </a:fld>
            <a:endParaRPr lang="en-US"/>
          </a:p>
        </p:txBody>
      </p:sp>
      <p:sp>
        <p:nvSpPr>
          <p:cNvPr id="45058" name="Rectangle 2"/>
          <p:cNvSpPr>
            <a:spLocks noGrp="1" noRot="1" noChangeAspect="1" noChangeArrowheads="1" noTextEdit="1"/>
          </p:cNvSpPr>
          <p:nvPr>
            <p:ph type="sldImg"/>
          </p:nvPr>
        </p:nvSpPr>
        <p:spPr>
          <a:xfrm>
            <a:off x="1341438" y="458788"/>
            <a:ext cx="4403725" cy="3303587"/>
          </a:xfrm>
          <a:ln/>
        </p:spPr>
      </p:sp>
      <p:sp>
        <p:nvSpPr>
          <p:cNvPr id="45059" name="Rectangle 3"/>
          <p:cNvSpPr>
            <a:spLocks noGrp="1" noChangeArrowheads="1"/>
          </p:cNvSpPr>
          <p:nvPr>
            <p:ph type="body" idx="1"/>
          </p:nvPr>
        </p:nvSpPr>
        <p:spPr>
          <a:xfrm>
            <a:off x="540610" y="4096345"/>
            <a:ext cx="5997494" cy="4787198"/>
          </a:xfrm>
          <a:ln/>
        </p:spPr>
        <p:txBody>
          <a:bodyPr/>
          <a:lstStyle/>
          <a:p>
            <a:r>
              <a:rPr lang="en-US" b="0" u="none" strike="noStrike" dirty="0" smtClean="0"/>
              <a:t>The</a:t>
            </a:r>
            <a:r>
              <a:rPr lang="en-US" b="0" u="none" strike="noStrike" baseline="0" dirty="0" smtClean="0"/>
              <a:t> first step in the process is the </a:t>
            </a:r>
            <a:r>
              <a:rPr lang="en-US" u="none" dirty="0" smtClean="0"/>
              <a:t>development of</a:t>
            </a:r>
            <a:r>
              <a:rPr lang="en-US" u="none" baseline="0" dirty="0" smtClean="0"/>
              <a:t> a standards action, which will be discussed </a:t>
            </a:r>
            <a:r>
              <a:rPr lang="en-US" u="none" dirty="0" smtClean="0"/>
              <a:t>in </a:t>
            </a:r>
            <a:r>
              <a:rPr lang="en-US" u="none" dirty="0"/>
              <a:t>the next </a:t>
            </a:r>
            <a:r>
              <a:rPr lang="en-US" u="none" dirty="0" smtClean="0"/>
              <a:t>slide.</a:t>
            </a:r>
            <a:endParaRPr lang="en-US" u="none" dirty="0"/>
          </a:p>
        </p:txBody>
      </p:sp>
    </p:spTree>
    <p:extLst>
      <p:ext uri="{BB962C8B-B14F-4D97-AF65-F5344CB8AC3E}">
        <p14:creationId xmlns:p14="http://schemas.microsoft.com/office/powerpoint/2010/main" val="36826047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83924089-3FC2-4ED4-B3C5-B344A90C81F1}" type="slidenum">
              <a:rPr lang="en-US"/>
              <a:pPr/>
              <a:t>14</a:t>
            </a:fld>
            <a:endParaRPr lang="en-US"/>
          </a:p>
        </p:txBody>
      </p:sp>
      <p:sp>
        <p:nvSpPr>
          <p:cNvPr id="47106" name="Rectangle 2"/>
          <p:cNvSpPr>
            <a:spLocks noGrp="1" noRot="1" noChangeAspect="1" noChangeArrowheads="1" noTextEdit="1"/>
          </p:cNvSpPr>
          <p:nvPr>
            <p:ph type="sldImg"/>
          </p:nvPr>
        </p:nvSpPr>
        <p:spPr>
          <a:xfrm>
            <a:off x="1341438" y="458788"/>
            <a:ext cx="4403725" cy="3303587"/>
          </a:xfrm>
          <a:ln/>
        </p:spPr>
      </p:sp>
      <p:sp>
        <p:nvSpPr>
          <p:cNvPr id="47107" name="Rectangle 3"/>
          <p:cNvSpPr>
            <a:spLocks noGrp="1" noChangeArrowheads="1"/>
          </p:cNvSpPr>
          <p:nvPr>
            <p:ph type="body" idx="1"/>
          </p:nvPr>
        </p:nvSpPr>
        <p:spPr>
          <a:xfrm>
            <a:off x="540610" y="4096346"/>
            <a:ext cx="5997494" cy="5110678"/>
          </a:xfrm>
          <a:ln/>
        </p:spPr>
        <p:txBody>
          <a:bodyPr/>
          <a:lstStyle/>
          <a:p>
            <a:pPr lvl="0" fontAlgn="base"/>
            <a:r>
              <a:rPr lang="en-US" sz="1100" u="none" kern="1200" dirty="0" smtClean="0">
                <a:solidFill>
                  <a:schemeClr val="tx1"/>
                </a:solidFill>
                <a:effectLst/>
                <a:latin typeface="Arial" charset="0"/>
                <a:ea typeface="+mn-ea"/>
                <a:cs typeface="+mn-cs"/>
              </a:rPr>
              <a:t>The standards development process begins when a committee</a:t>
            </a:r>
            <a:r>
              <a:rPr lang="en-US" sz="1100" u="none" kern="1200" baseline="0" dirty="0" smtClean="0">
                <a:solidFill>
                  <a:schemeClr val="tx1"/>
                </a:solidFill>
                <a:effectLst/>
                <a:latin typeface="Arial" charset="0"/>
                <a:ea typeface="+mn-ea"/>
                <a:cs typeface="+mn-cs"/>
              </a:rPr>
              <a:t> receives a request for a standards action or a </a:t>
            </a:r>
            <a:r>
              <a:rPr lang="en-US" sz="1100" u="none" kern="1200" dirty="0" smtClean="0">
                <a:solidFill>
                  <a:schemeClr val="tx1"/>
                </a:solidFill>
                <a:effectLst/>
                <a:latin typeface="Arial" charset="0"/>
                <a:ea typeface="+mn-ea"/>
                <a:cs typeface="+mn-cs"/>
              </a:rPr>
              <a:t>standard is due for periodic maintenance. A request can come from within the committee or outside the committee. A committee may ask that such requests be submitted in a specific format (e.g., a Project Initiation Form). </a:t>
            </a:r>
            <a:r>
              <a:rPr lang="en-US" sz="1100" b="0" u="none" kern="1200" dirty="0" smtClean="0">
                <a:solidFill>
                  <a:schemeClr val="tx1"/>
                </a:solidFill>
                <a:effectLst/>
                <a:latin typeface="Arial" charset="0"/>
                <a:ea typeface="+mn-ea"/>
                <a:cs typeface="+mn-cs"/>
              </a:rPr>
              <a:t>At the time of request, the </a:t>
            </a:r>
            <a:r>
              <a:rPr lang="en-US" sz="1100" u="none" kern="1200" dirty="0" smtClean="0">
                <a:solidFill>
                  <a:schemeClr val="tx1"/>
                </a:solidFill>
                <a:effectLst/>
                <a:latin typeface="Arial" charset="0"/>
                <a:ea typeface="+mn-ea"/>
                <a:cs typeface="+mn-cs"/>
              </a:rPr>
              <a:t>requestor will be asked if he or she is interested in participating in the development of a proposal. </a:t>
            </a:r>
          </a:p>
          <a:p>
            <a:pPr lvl="0" fontAlgn="base"/>
            <a:endParaRPr lang="en-US" sz="1100" u="none" kern="1200" dirty="0" smtClean="0">
              <a:solidFill>
                <a:schemeClr val="tx1"/>
              </a:solidFill>
              <a:effectLst/>
              <a:latin typeface="Arial" charset="0"/>
              <a:ea typeface="+mn-ea"/>
              <a:cs typeface="+mn-cs"/>
            </a:endParaRPr>
          </a:p>
          <a:p>
            <a:pPr lvl="0" fontAlgn="base"/>
            <a:r>
              <a:rPr lang="en-US" sz="1100" u="none" kern="1200" dirty="0" smtClean="0">
                <a:solidFill>
                  <a:schemeClr val="tx1"/>
                </a:solidFill>
                <a:effectLst/>
                <a:latin typeface="Arial" charset="0"/>
                <a:ea typeface="+mn-ea"/>
                <a:cs typeface="+mn-cs"/>
              </a:rPr>
              <a:t>A Project Team is usually established to develop a standards action.  For more information on how project teams are established, the project team function and responsibilities, and how proposals are prepared on C&amp;S Connect, please review Module B5a Standards &amp; Certification Project Management.</a:t>
            </a:r>
          </a:p>
          <a:p>
            <a:pPr lvl="0" fontAlgn="base"/>
            <a:endParaRPr lang="en-US" sz="1100" u="none" kern="1200" dirty="0" smtClean="0">
              <a:solidFill>
                <a:schemeClr val="tx1"/>
              </a:solidFill>
              <a:effectLst/>
              <a:latin typeface="Arial" charset="0"/>
              <a:ea typeface="+mn-ea"/>
              <a:cs typeface="+mn-cs"/>
            </a:endParaRPr>
          </a:p>
          <a:p>
            <a:pPr lvl="0" fontAlgn="base"/>
            <a:r>
              <a:rPr lang="en-US" sz="1100" u="none" kern="1200" dirty="0" smtClean="0">
                <a:solidFill>
                  <a:schemeClr val="tx1"/>
                </a:solidFill>
                <a:effectLst/>
                <a:latin typeface="Arial" charset="0"/>
                <a:ea typeface="+mn-ea"/>
                <a:cs typeface="+mn-cs"/>
              </a:rPr>
              <a:t>For new codes and standards, and for revisions under periodic maintenance, a notice of initiation of the activity shall be provided to ANSI via the ANSI Project Initiation Notification System (PINS) form, or equivalent.</a:t>
            </a:r>
            <a:r>
              <a:rPr lang="en-US" sz="1100" u="none" kern="1200" baseline="0" dirty="0" smtClean="0">
                <a:solidFill>
                  <a:schemeClr val="tx1"/>
                </a:solidFill>
                <a:effectLst/>
                <a:latin typeface="Arial" charset="0"/>
                <a:ea typeface="+mn-ea"/>
                <a:cs typeface="+mn-cs"/>
              </a:rPr>
              <a:t> For more information on the initiation of new standards project</a:t>
            </a:r>
            <a:r>
              <a:rPr lang="en-US" u="none" dirty="0" smtClean="0"/>
              <a:t>, please</a:t>
            </a:r>
            <a:r>
              <a:rPr lang="en-US" u="none" baseline="0" dirty="0" smtClean="0"/>
              <a:t> review </a:t>
            </a:r>
            <a:r>
              <a:rPr lang="en-US" u="none" dirty="0" smtClean="0"/>
              <a:t>Module B4 Initiating and Terminating Standards Projects.</a:t>
            </a:r>
          </a:p>
          <a:p>
            <a:pPr lvl="0" fontAlgn="base"/>
            <a:endParaRPr lang="en-US" sz="1100" u="none"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5148849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19748B04-C981-481E-AEC1-C6E26E6325EA}" type="slidenum">
              <a:rPr lang="en-US"/>
              <a:pPr/>
              <a:t>15</a:t>
            </a:fld>
            <a:endParaRPr lang="en-US"/>
          </a:p>
        </p:txBody>
      </p:sp>
      <p:sp>
        <p:nvSpPr>
          <p:cNvPr id="53250" name="Rectangle 2"/>
          <p:cNvSpPr>
            <a:spLocks noGrp="1" noRot="1" noChangeAspect="1" noChangeArrowheads="1" noTextEdit="1"/>
          </p:cNvSpPr>
          <p:nvPr>
            <p:ph type="sldImg"/>
          </p:nvPr>
        </p:nvSpPr>
        <p:spPr>
          <a:xfrm>
            <a:off x="1341438" y="458788"/>
            <a:ext cx="4403725" cy="3303587"/>
          </a:xfrm>
          <a:ln/>
        </p:spPr>
      </p:sp>
      <p:sp>
        <p:nvSpPr>
          <p:cNvPr id="53251" name="Rectangle 3"/>
          <p:cNvSpPr>
            <a:spLocks noGrp="1" noChangeArrowheads="1"/>
          </p:cNvSpPr>
          <p:nvPr>
            <p:ph type="body" idx="1"/>
          </p:nvPr>
        </p:nvSpPr>
        <p:spPr>
          <a:xfrm>
            <a:off x="540610" y="4096345"/>
            <a:ext cx="5997494" cy="4787198"/>
          </a:xfrm>
          <a:ln/>
        </p:spPr>
        <p:txBody>
          <a:bodyPr lIns="93609" tIns="46805" rIns="93609" bIns="46805"/>
          <a:lstStyle/>
          <a:p>
            <a:r>
              <a:rPr lang="en-US" b="0" u="none" dirty="0" smtClean="0"/>
              <a:t>Consensus committee</a:t>
            </a:r>
            <a:r>
              <a:rPr lang="en-US" b="0" u="none" baseline="0" dirty="0" smtClean="0"/>
              <a:t> approval </a:t>
            </a:r>
            <a:r>
              <a:rPr lang="en-US" b="0" u="none" dirty="0" smtClean="0"/>
              <a:t>is the</a:t>
            </a:r>
            <a:r>
              <a:rPr lang="en-US" b="0" u="none" baseline="0" dirty="0" smtClean="0"/>
              <a:t> second step in the process.</a:t>
            </a:r>
            <a:endParaRPr lang="en-US" b="0" u="none" dirty="0"/>
          </a:p>
          <a:p>
            <a:endParaRPr lang="en-US" b="1" u="none" dirty="0"/>
          </a:p>
        </p:txBody>
      </p:sp>
    </p:spTree>
    <p:extLst>
      <p:ext uri="{BB962C8B-B14F-4D97-AF65-F5344CB8AC3E}">
        <p14:creationId xmlns:p14="http://schemas.microsoft.com/office/powerpoint/2010/main" val="37362926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83BE1B8B-9F3F-4F29-AEED-0E11FDEA2953}" type="slidenum">
              <a:rPr lang="en-US"/>
              <a:pPr/>
              <a:t>16</a:t>
            </a:fld>
            <a:endParaRPr lang="en-US"/>
          </a:p>
        </p:txBody>
      </p:sp>
      <p:sp>
        <p:nvSpPr>
          <p:cNvPr id="55298" name="Rectangle 2"/>
          <p:cNvSpPr>
            <a:spLocks noGrp="1" noRot="1" noChangeAspect="1" noChangeArrowheads="1" noTextEdit="1"/>
          </p:cNvSpPr>
          <p:nvPr>
            <p:ph type="sldImg"/>
          </p:nvPr>
        </p:nvSpPr>
        <p:spPr>
          <a:xfrm>
            <a:off x="1341438" y="458788"/>
            <a:ext cx="4403725" cy="3303587"/>
          </a:xfrm>
          <a:ln/>
        </p:spPr>
      </p:sp>
      <p:sp>
        <p:nvSpPr>
          <p:cNvPr id="55299" name="Rectangle 3"/>
          <p:cNvSpPr>
            <a:spLocks noGrp="1" noChangeArrowheads="1"/>
          </p:cNvSpPr>
          <p:nvPr>
            <p:ph type="body" idx="1"/>
          </p:nvPr>
        </p:nvSpPr>
        <p:spPr>
          <a:xfrm>
            <a:off x="540610" y="4096345"/>
            <a:ext cx="5997494" cy="4787198"/>
          </a:xfrm>
          <a:ln/>
        </p:spPr>
        <p:txBody>
          <a:bodyPr/>
          <a:lstStyle/>
          <a:p>
            <a:pPr marL="182654" indent="-182654"/>
            <a:r>
              <a:rPr lang="en-US" i="0" u="none" dirty="0" smtClean="0"/>
              <a:t>The Standards Committee </a:t>
            </a:r>
            <a:r>
              <a:rPr lang="en-US" i="0" u="none" dirty="0"/>
              <a:t>votes on the </a:t>
            </a:r>
            <a:r>
              <a:rPr lang="en-US" b="0" i="0" u="none" dirty="0"/>
              <a:t>proposed standard in </a:t>
            </a:r>
            <a:r>
              <a:rPr lang="en-US" b="0" i="0" u="none" strike="noStrike" baseline="0" dirty="0" smtClean="0"/>
              <a:t>the following manner</a:t>
            </a:r>
            <a:r>
              <a:rPr lang="en-US" b="0" i="0" u="none" dirty="0" smtClean="0"/>
              <a:t>:</a:t>
            </a:r>
            <a:endParaRPr lang="en-US" b="0" i="0" u="none" dirty="0"/>
          </a:p>
          <a:p>
            <a:pPr marL="182654" indent="-182654">
              <a:spcBef>
                <a:spcPct val="40000"/>
              </a:spcBef>
              <a:buFontTx/>
              <a:buChar char="•"/>
            </a:pPr>
            <a:r>
              <a:rPr lang="en-US" b="0" i="0" u="none" dirty="0">
                <a:solidFill>
                  <a:srgbClr val="000000"/>
                </a:solidFill>
                <a:cs typeface="Times New Roman" pitchFamily="18" charset="0"/>
              </a:rPr>
              <a:t>Standards actions are submitted for first consideration </a:t>
            </a:r>
            <a:r>
              <a:rPr lang="en-US" b="0" i="0" u="none" dirty="0" smtClean="0">
                <a:solidFill>
                  <a:srgbClr val="FF0000"/>
                </a:solidFill>
                <a:cs typeface="Times New Roman" pitchFamily="18" charset="0"/>
              </a:rPr>
              <a:t>ballot</a:t>
            </a:r>
            <a:r>
              <a:rPr lang="en-US" b="0" i="0" u="none" dirty="0" smtClean="0">
                <a:cs typeface="Times New Roman" pitchFamily="18" charset="0"/>
              </a:rPr>
              <a:t> </a:t>
            </a:r>
            <a:endParaRPr lang="en-US" b="0" i="0" u="none" dirty="0" smtClean="0">
              <a:solidFill>
                <a:srgbClr val="000000"/>
              </a:solidFill>
              <a:cs typeface="Times New Roman" pitchFamily="18" charset="0"/>
            </a:endParaRPr>
          </a:p>
          <a:p>
            <a:pPr marL="182654" indent="-182654">
              <a:spcBef>
                <a:spcPct val="40000"/>
              </a:spcBef>
              <a:buFontTx/>
              <a:buChar char="•"/>
            </a:pPr>
            <a:r>
              <a:rPr lang="en-US" b="0" i="0" u="none" dirty="0" smtClean="0"/>
              <a:t>Votes </a:t>
            </a:r>
            <a:r>
              <a:rPr lang="en-US" b="0" i="0" u="none" dirty="0">
                <a:solidFill>
                  <a:srgbClr val="000000"/>
                </a:solidFill>
                <a:cs typeface="Times New Roman" pitchFamily="18" charset="0"/>
              </a:rPr>
              <a:t>shall be recorded in</a:t>
            </a:r>
            <a:r>
              <a:rPr lang="en-US" b="0" i="0" u="none" dirty="0"/>
              <a:t> C&amp;S </a:t>
            </a:r>
            <a:r>
              <a:rPr lang="en-US" b="0" i="0" u="none" dirty="0" smtClean="0"/>
              <a:t>Connect. The voting period is typically four weeks. The voting period can be longer or shorter if authorized by a standards committee officer, however, any voting period shorter than two weeks must be agreed to by the committee.</a:t>
            </a:r>
          </a:p>
          <a:p>
            <a:pPr marL="182654" marR="0" lvl="1" indent="-182654" algn="l" defTabSz="914400" rtl="0" eaLnBrk="1" fontAlgn="base" latinLnBrk="0" hangingPunct="1">
              <a:lnSpc>
                <a:spcPct val="100000"/>
              </a:lnSpc>
              <a:spcBef>
                <a:spcPct val="40000"/>
              </a:spcBef>
              <a:spcAft>
                <a:spcPct val="0"/>
              </a:spcAft>
              <a:buClrTx/>
              <a:buSzTx/>
              <a:buFontTx/>
              <a:buChar char="•"/>
              <a:tabLst/>
              <a:defRPr/>
            </a:pPr>
            <a:r>
              <a:rPr lang="en-US" b="0" i="0" u="none" dirty="0" smtClean="0">
                <a:cs typeface="Times New Roman" pitchFamily="18" charset="0"/>
              </a:rPr>
              <a:t>Votes may take place at a meeting, but</a:t>
            </a:r>
            <a:r>
              <a:rPr lang="en-US" b="0" i="0" u="none" strike="noStrike" dirty="0" smtClean="0">
                <a:cs typeface="Times New Roman" pitchFamily="18" charset="0"/>
              </a:rPr>
              <a:t> since </a:t>
            </a:r>
            <a:r>
              <a:rPr lang="en-US" b="0" i="0" u="none" dirty="0" smtClean="0">
                <a:cs typeface="Times New Roman" pitchFamily="18" charset="0"/>
              </a:rPr>
              <a:t>all voting members shall be provided the opportunity to vote, a ballot</a:t>
            </a:r>
            <a:r>
              <a:rPr lang="en-US" b="0" i="0" u="none" baseline="0" dirty="0" smtClean="0">
                <a:cs typeface="Times New Roman" pitchFamily="18" charset="0"/>
              </a:rPr>
              <a:t> will be opened</a:t>
            </a:r>
            <a:r>
              <a:rPr lang="en-US" b="0" i="0" u="none" dirty="0" smtClean="0">
                <a:cs typeface="Times New Roman" pitchFamily="18" charset="0"/>
              </a:rPr>
              <a:t> in C&amp;S connect after the meeting for a minimum of 2 weeks. </a:t>
            </a:r>
          </a:p>
          <a:p>
            <a:pPr marL="182654" marR="0" lvl="1" indent="-182654" algn="l" defTabSz="914400" rtl="0" eaLnBrk="1" fontAlgn="base" latinLnBrk="0" hangingPunct="1">
              <a:lnSpc>
                <a:spcPct val="100000"/>
              </a:lnSpc>
              <a:spcBef>
                <a:spcPct val="40000"/>
              </a:spcBef>
              <a:spcAft>
                <a:spcPct val="0"/>
              </a:spcAft>
              <a:buClrTx/>
              <a:buSzTx/>
              <a:buFontTx/>
              <a:buChar char="•"/>
              <a:tabLst/>
              <a:defRPr/>
            </a:pPr>
            <a:r>
              <a:rPr lang="en-US" sz="1100" b="0" i="0" u="none" kern="1200" dirty="0" smtClean="0">
                <a:solidFill>
                  <a:schemeClr val="tx1"/>
                </a:solidFill>
                <a:effectLst/>
                <a:latin typeface="Arial" charset="0"/>
                <a:ea typeface="+mn-ea"/>
                <a:cs typeface="+mn-cs"/>
              </a:rPr>
              <a:t>The Supervisory Board should be included for review and comment on the technical content.  Comments from the Supervisory Board shall be</a:t>
            </a:r>
            <a:r>
              <a:rPr lang="en-US" sz="1100" b="0" i="0" u="none" strike="noStrike" kern="1200" dirty="0" smtClean="0">
                <a:solidFill>
                  <a:schemeClr val="tx1"/>
                </a:solidFill>
                <a:effectLst/>
                <a:latin typeface="Arial" charset="0"/>
                <a:ea typeface="+mn-ea"/>
                <a:cs typeface="+mn-cs"/>
              </a:rPr>
              <a:t> considered in same manner </a:t>
            </a:r>
            <a:r>
              <a:rPr lang="en-US" sz="1100" b="0" i="0" u="none" kern="1200" dirty="0" smtClean="0">
                <a:solidFill>
                  <a:schemeClr val="tx1"/>
                </a:solidFill>
                <a:effectLst/>
                <a:latin typeface="Arial" charset="0"/>
                <a:ea typeface="+mn-ea"/>
                <a:cs typeface="+mn-cs"/>
              </a:rPr>
              <a:t>as comments from the standards committee members or the public. </a:t>
            </a:r>
            <a:endParaRPr lang="en-US" b="0" i="0" u="none" dirty="0" smtClean="0"/>
          </a:p>
          <a:p>
            <a:pPr marL="182654" indent="-182654">
              <a:spcBef>
                <a:spcPct val="40000"/>
              </a:spcBef>
              <a:buFontTx/>
              <a:buChar char="•"/>
            </a:pPr>
            <a:r>
              <a:rPr lang="en-US" b="0" i="0" u="none" dirty="0" smtClean="0">
                <a:solidFill>
                  <a:srgbClr val="000000"/>
                </a:solidFill>
                <a:cs typeface="Times New Roman" pitchFamily="18" charset="0"/>
              </a:rPr>
              <a:t>On a first consideration </a:t>
            </a:r>
            <a:r>
              <a:rPr lang="en-US" b="0" i="0" u="none" dirty="0" smtClean="0">
                <a:solidFill>
                  <a:srgbClr val="FF0000"/>
                </a:solidFill>
                <a:cs typeface="Times New Roman" pitchFamily="18" charset="0"/>
              </a:rPr>
              <a:t>ballot</a:t>
            </a:r>
            <a:r>
              <a:rPr lang="en-US" b="0" i="0" u="none" dirty="0" smtClean="0">
                <a:solidFill>
                  <a:srgbClr val="000000"/>
                </a:solidFill>
                <a:cs typeface="Times New Roman" pitchFamily="18" charset="0"/>
              </a:rPr>
              <a:t>, </a:t>
            </a:r>
            <a:r>
              <a:rPr lang="en-US" b="0" i="0" u="none" dirty="0">
                <a:solidFill>
                  <a:srgbClr val="000000"/>
                </a:solidFill>
                <a:cs typeface="Times New Roman" pitchFamily="18" charset="0"/>
              </a:rPr>
              <a:t>item is considered to have passed if there are </a:t>
            </a:r>
            <a:endParaRPr lang="en-US" b="0" i="0" u="none" dirty="0" smtClean="0">
              <a:solidFill>
                <a:srgbClr val="000000"/>
              </a:solidFill>
              <a:cs typeface="Times New Roman" pitchFamily="18" charset="0"/>
            </a:endParaRPr>
          </a:p>
          <a:p>
            <a:pPr marL="411254" lvl="1" indent="-182654">
              <a:spcBef>
                <a:spcPct val="40000"/>
              </a:spcBef>
              <a:buFontTx/>
              <a:buChar char="•"/>
            </a:pPr>
            <a:r>
              <a:rPr lang="en-US" b="0" i="0" u="none" dirty="0" smtClean="0">
                <a:solidFill>
                  <a:srgbClr val="000000"/>
                </a:solidFill>
                <a:cs typeface="Times New Roman" pitchFamily="18" charset="0"/>
              </a:rPr>
              <a:t>No </a:t>
            </a:r>
            <a:r>
              <a:rPr lang="en-US" b="0" i="0" u="none" dirty="0">
                <a:solidFill>
                  <a:srgbClr val="000000"/>
                </a:solidFill>
                <a:cs typeface="Times New Roman" pitchFamily="18" charset="0"/>
              </a:rPr>
              <a:t>“Disapproved” votes, </a:t>
            </a:r>
            <a:endParaRPr lang="en-US" b="0" i="0" u="none" dirty="0" smtClean="0">
              <a:solidFill>
                <a:srgbClr val="000000"/>
              </a:solidFill>
              <a:cs typeface="Times New Roman" pitchFamily="18" charset="0"/>
            </a:endParaRPr>
          </a:p>
          <a:p>
            <a:pPr marL="411254" lvl="1" indent="-182654">
              <a:spcBef>
                <a:spcPct val="40000"/>
              </a:spcBef>
              <a:buFontTx/>
              <a:buChar char="•"/>
            </a:pPr>
            <a:r>
              <a:rPr lang="en-US" b="0" i="0" u="none" dirty="0" smtClean="0">
                <a:solidFill>
                  <a:srgbClr val="000000"/>
                </a:solidFill>
                <a:cs typeface="Times New Roman" pitchFamily="18" charset="0"/>
              </a:rPr>
              <a:t>At </a:t>
            </a:r>
            <a:r>
              <a:rPr lang="en-US" b="0" i="0" u="none" dirty="0">
                <a:solidFill>
                  <a:srgbClr val="000000"/>
                </a:solidFill>
                <a:cs typeface="Times New Roman" pitchFamily="18" charset="0"/>
              </a:rPr>
              <a:t>least </a:t>
            </a:r>
            <a:r>
              <a:rPr lang="en-US" b="0" i="0" u="none" dirty="0" smtClean="0">
                <a:solidFill>
                  <a:srgbClr val="000000"/>
                </a:solidFill>
                <a:cs typeface="Times New Roman" pitchFamily="18" charset="0"/>
              </a:rPr>
              <a:t>2/3 </a:t>
            </a:r>
            <a:r>
              <a:rPr lang="en-US" b="0" i="0" u="none" dirty="0">
                <a:solidFill>
                  <a:srgbClr val="000000"/>
                </a:solidFill>
                <a:cs typeface="Times New Roman" pitchFamily="18" charset="0"/>
              </a:rPr>
              <a:t>of the </a:t>
            </a:r>
            <a:r>
              <a:rPr lang="en-US" b="0" i="0" u="none" dirty="0" smtClean="0">
                <a:solidFill>
                  <a:srgbClr val="000000"/>
                </a:solidFill>
                <a:cs typeface="Times New Roman" pitchFamily="18" charset="0"/>
              </a:rPr>
              <a:t>standards </a:t>
            </a:r>
            <a:r>
              <a:rPr lang="en-US" b="0" i="0" u="none" dirty="0">
                <a:solidFill>
                  <a:srgbClr val="000000"/>
                </a:solidFill>
                <a:cs typeface="Times New Roman" pitchFamily="18" charset="0"/>
              </a:rPr>
              <a:t>c</a:t>
            </a:r>
            <a:r>
              <a:rPr lang="en-US" b="0" i="0" u="none" dirty="0" smtClean="0">
                <a:solidFill>
                  <a:srgbClr val="000000"/>
                </a:solidFill>
                <a:cs typeface="Times New Roman" pitchFamily="18" charset="0"/>
              </a:rPr>
              <a:t>ommittee </a:t>
            </a:r>
            <a:r>
              <a:rPr lang="en-US" b="0" i="0" u="none" dirty="0">
                <a:solidFill>
                  <a:srgbClr val="000000"/>
                </a:solidFill>
                <a:cs typeface="Times New Roman" pitchFamily="18" charset="0"/>
              </a:rPr>
              <a:t>(exclusive of “Not Voting” and “Disapproved without Comment” returns) has voted </a:t>
            </a:r>
            <a:r>
              <a:rPr lang="en-US" b="0" i="0" u="none" strike="noStrike" dirty="0">
                <a:solidFill>
                  <a:srgbClr val="000000"/>
                </a:solidFill>
                <a:cs typeface="Times New Roman" pitchFamily="18" charset="0"/>
              </a:rPr>
              <a:t>in the </a:t>
            </a:r>
            <a:r>
              <a:rPr lang="en-US" b="0" i="0" u="none" dirty="0" smtClean="0">
                <a:solidFill>
                  <a:srgbClr val="000000"/>
                </a:solidFill>
                <a:cs typeface="Times New Roman" pitchFamily="18" charset="0"/>
              </a:rPr>
              <a:t>affirmative, </a:t>
            </a:r>
          </a:p>
          <a:p>
            <a:pPr marL="411254" lvl="1" indent="-182654">
              <a:spcBef>
                <a:spcPct val="40000"/>
              </a:spcBef>
              <a:buFontTx/>
              <a:buChar char="•"/>
            </a:pPr>
            <a:r>
              <a:rPr lang="en-US" b="0" i="0" u="none" baseline="0" dirty="0" smtClean="0">
                <a:solidFill>
                  <a:srgbClr val="000000"/>
                </a:solidFill>
                <a:cs typeface="Times New Roman" pitchFamily="18" charset="0"/>
              </a:rPr>
              <a:t>All comments have been addressed, </a:t>
            </a:r>
            <a:r>
              <a:rPr lang="en-US" b="0" i="0" u="none" baseline="0" dirty="0" smtClean="0">
                <a:solidFill>
                  <a:srgbClr val="000000"/>
                </a:solidFill>
                <a:cs typeface="Times New Roman" pitchFamily="18" charset="0"/>
              </a:rPr>
              <a:t>and </a:t>
            </a:r>
            <a:endParaRPr lang="en-US" b="0" i="0" u="none" baseline="0" dirty="0" smtClean="0">
              <a:solidFill>
                <a:srgbClr val="000000"/>
              </a:solidFill>
              <a:cs typeface="Times New Roman" pitchFamily="18" charset="0"/>
            </a:endParaRPr>
          </a:p>
          <a:p>
            <a:pPr marL="411254" lvl="1" indent="-182654">
              <a:spcBef>
                <a:spcPct val="40000"/>
              </a:spcBef>
              <a:buFontTx/>
              <a:buChar char="•"/>
            </a:pPr>
            <a:r>
              <a:rPr lang="en-US" i="0" u="none" baseline="0" dirty="0" smtClean="0">
                <a:solidFill>
                  <a:srgbClr val="000000"/>
                </a:solidFill>
                <a:cs typeface="Times New Roman" pitchFamily="18" charset="0"/>
              </a:rPr>
              <a:t>No </a:t>
            </a:r>
            <a:r>
              <a:rPr lang="en-US" i="0" u="none" baseline="0" dirty="0" smtClean="0">
                <a:solidFill>
                  <a:srgbClr val="000000"/>
                </a:solidFill>
                <a:cs typeface="Times New Roman" pitchFamily="18" charset="0"/>
              </a:rPr>
              <a:t>technical changes are made to the record.</a:t>
            </a:r>
          </a:p>
          <a:p>
            <a:pPr marL="182654" indent="-182654">
              <a:spcBef>
                <a:spcPct val="40000"/>
              </a:spcBef>
              <a:buFontTx/>
              <a:buChar char="•"/>
            </a:pPr>
            <a:endParaRPr lang="en-US" i="0" u="none" dirty="0"/>
          </a:p>
          <a:p>
            <a:pPr marL="182654" indent="-182654"/>
            <a:r>
              <a:rPr lang="en-US" i="0" u="none" dirty="0"/>
              <a:t>Let’s take a </a:t>
            </a:r>
            <a:r>
              <a:rPr lang="en-US" i="0" u="none" dirty="0" smtClean="0"/>
              <a:t>look </a:t>
            </a:r>
            <a:r>
              <a:rPr lang="en-US" i="0" u="none" dirty="0"/>
              <a:t>at the voting options and what they mean.</a:t>
            </a:r>
          </a:p>
          <a:p>
            <a:pPr marL="182654" indent="-182654"/>
            <a:r>
              <a:rPr lang="en-US" i="0" u="none" dirty="0"/>
              <a:t> </a:t>
            </a:r>
            <a:br>
              <a:rPr lang="en-US" i="0" u="none" dirty="0"/>
            </a:br>
            <a:endParaRPr lang="en-US" i="0" u="none" dirty="0"/>
          </a:p>
        </p:txBody>
      </p:sp>
    </p:spTree>
    <p:extLst>
      <p:ext uri="{BB962C8B-B14F-4D97-AF65-F5344CB8AC3E}">
        <p14:creationId xmlns:p14="http://schemas.microsoft.com/office/powerpoint/2010/main" val="2031662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7C5F7613-96B6-4995-AE4B-522B5F9D5DCA}" type="slidenum">
              <a:rPr lang="en-US"/>
              <a:pPr/>
              <a:t>17</a:t>
            </a:fld>
            <a:endParaRPr lang="en-US"/>
          </a:p>
        </p:txBody>
      </p:sp>
      <p:sp>
        <p:nvSpPr>
          <p:cNvPr id="57346" name="Rectangle 2"/>
          <p:cNvSpPr>
            <a:spLocks noGrp="1" noRot="1" noChangeAspect="1" noChangeArrowheads="1" noTextEdit="1"/>
          </p:cNvSpPr>
          <p:nvPr>
            <p:ph type="sldImg"/>
          </p:nvPr>
        </p:nvSpPr>
        <p:spPr>
          <a:xfrm>
            <a:off x="1341438" y="458788"/>
            <a:ext cx="4403725" cy="3303587"/>
          </a:xfrm>
          <a:ln/>
        </p:spPr>
      </p:sp>
      <p:sp>
        <p:nvSpPr>
          <p:cNvPr id="57347" name="Rectangle 3"/>
          <p:cNvSpPr>
            <a:spLocks noGrp="1" noChangeArrowheads="1"/>
          </p:cNvSpPr>
          <p:nvPr>
            <p:ph type="body" idx="1"/>
          </p:nvPr>
        </p:nvSpPr>
        <p:spPr>
          <a:xfrm>
            <a:off x="540610" y="4096345"/>
            <a:ext cx="5997494" cy="4787198"/>
          </a:xfrm>
          <a:ln/>
        </p:spPr>
        <p:txBody>
          <a:bodyPr/>
          <a:lstStyle/>
          <a:p>
            <a:pPr marL="0" indent="0">
              <a:spcBef>
                <a:spcPct val="40000"/>
              </a:spcBef>
              <a:buFontTx/>
              <a:buNone/>
            </a:pPr>
            <a:r>
              <a:rPr lang="en-US" u="none" dirty="0" smtClean="0"/>
              <a:t>The following voting options are available</a:t>
            </a:r>
            <a:r>
              <a:rPr lang="en-US" u="none" baseline="0" dirty="0" smtClean="0"/>
              <a:t> for each recorded vote ballot: approved (with or without comment), disapproved, not voting or abstain. </a:t>
            </a:r>
          </a:p>
          <a:p>
            <a:pPr marL="0" indent="0">
              <a:spcBef>
                <a:spcPct val="40000"/>
              </a:spcBef>
              <a:buFontTx/>
              <a:buNone/>
            </a:pPr>
            <a:endParaRPr lang="en-US" u="none" dirty="0" smtClean="0"/>
          </a:p>
          <a:p>
            <a:pPr marL="182654" indent="-182654">
              <a:spcBef>
                <a:spcPct val="40000"/>
              </a:spcBef>
              <a:buFontTx/>
              <a:buChar char="•"/>
            </a:pPr>
            <a:r>
              <a:rPr lang="en-US" b="1" u="none" dirty="0" smtClean="0"/>
              <a:t>Approved</a:t>
            </a:r>
            <a:r>
              <a:rPr lang="en-US" u="none" dirty="0" smtClean="0"/>
              <a:t> with</a:t>
            </a:r>
            <a:r>
              <a:rPr lang="en-US" u="none" baseline="0" dirty="0" smtClean="0"/>
              <a:t> comments is selected when the comments are gener</a:t>
            </a:r>
            <a:r>
              <a:rPr lang="en-US" u="none" dirty="0" smtClean="0"/>
              <a:t>ally editorial in nature.</a:t>
            </a:r>
          </a:p>
          <a:p>
            <a:pPr marL="182654" indent="-182654">
              <a:spcBef>
                <a:spcPct val="40000"/>
              </a:spcBef>
              <a:buFontTx/>
              <a:buChar char="•"/>
            </a:pPr>
            <a:endParaRPr lang="en-US" u="none" dirty="0" smtClean="0"/>
          </a:p>
          <a:p>
            <a:pPr marL="182654" indent="-182654">
              <a:spcBef>
                <a:spcPct val="40000"/>
              </a:spcBef>
              <a:buFontTx/>
              <a:buChar char="•"/>
            </a:pPr>
            <a:r>
              <a:rPr lang="en-US" u="none" dirty="0" smtClean="0"/>
              <a:t>All </a:t>
            </a:r>
            <a:r>
              <a:rPr lang="en-US" b="1" u="none" dirty="0" smtClean="0"/>
              <a:t>Disapproved</a:t>
            </a:r>
            <a:r>
              <a:rPr lang="en-US" u="none" dirty="0" smtClean="0"/>
              <a:t> votes must be supported by comments and</a:t>
            </a:r>
            <a:r>
              <a:rPr lang="en-US" u="none" baseline="0" dirty="0" smtClean="0"/>
              <a:t> preferably </a:t>
            </a:r>
            <a:r>
              <a:rPr lang="en-US" u="none" dirty="0" smtClean="0"/>
              <a:t>an alternative action that will resolve the disapproval vote. The committee must then attempt to resolve the disapproval</a:t>
            </a:r>
            <a:r>
              <a:rPr lang="en-US" u="none" strike="sngStrike" dirty="0" smtClean="0"/>
              <a:t>s</a:t>
            </a:r>
            <a:r>
              <a:rPr lang="en-US" u="none" dirty="0" smtClean="0"/>
              <a:t>. If no comments related to the proposal accompany the vote, the committee is not required to take any action to resolve the disapprovals, but the vote must be recorded as “Disapproved without Comment” and reported to ANSI as such.  A “Disapproved without Comment” response reduces the total </a:t>
            </a:r>
            <a:r>
              <a:rPr lang="en-US" b="0" u="none" dirty="0" smtClean="0"/>
              <a:t>number </a:t>
            </a:r>
            <a:r>
              <a:rPr lang="en-US" u="none" dirty="0" smtClean="0"/>
              <a:t>of the committee </a:t>
            </a:r>
            <a:r>
              <a:rPr lang="en-US" u="none" strike="noStrike" dirty="0" smtClean="0"/>
              <a:t>members</a:t>
            </a:r>
            <a:r>
              <a:rPr lang="en-US" b="1" u="none" strike="noStrike" dirty="0" smtClean="0"/>
              <a:t> </a:t>
            </a:r>
            <a:r>
              <a:rPr lang="en-US" b="0" u="none" strike="noStrike" dirty="0" smtClean="0"/>
              <a:t>considered</a:t>
            </a:r>
            <a:r>
              <a:rPr lang="en-US" b="0" u="none" strike="noStrike" baseline="0" dirty="0" smtClean="0"/>
              <a:t> in the determination of consensus </a:t>
            </a:r>
            <a:r>
              <a:rPr lang="en-US" u="none" dirty="0" smtClean="0"/>
              <a:t>for that action.</a:t>
            </a:r>
          </a:p>
          <a:p>
            <a:pPr marL="182654" indent="-182654">
              <a:spcBef>
                <a:spcPct val="40000"/>
              </a:spcBef>
              <a:buFontTx/>
              <a:buChar char="•"/>
            </a:pPr>
            <a:endParaRPr lang="en-US" u="none" dirty="0" smtClean="0"/>
          </a:p>
          <a:p>
            <a:pPr marL="182654" indent="-182654">
              <a:spcBef>
                <a:spcPct val="40000"/>
              </a:spcBef>
              <a:buFontTx/>
              <a:buChar char="•"/>
            </a:pPr>
            <a:r>
              <a:rPr lang="en-US" b="1" u="none" dirty="0" smtClean="0"/>
              <a:t>Not Voting </a:t>
            </a:r>
            <a:r>
              <a:rPr lang="en-US" u="none" dirty="0">
                <a:solidFill>
                  <a:srgbClr val="000000"/>
                </a:solidFill>
                <a:cs typeface="Times New Roman" pitchFamily="18" charset="0"/>
              </a:rPr>
              <a:t>shall </a:t>
            </a:r>
            <a:r>
              <a:rPr lang="en-US" u="none" dirty="0"/>
              <a:t>be used by individuals </a:t>
            </a:r>
            <a:r>
              <a:rPr lang="en-US" u="none" dirty="0" smtClean="0"/>
              <a:t>who </a:t>
            </a:r>
            <a:r>
              <a:rPr lang="en-US" u="none" dirty="0"/>
              <a:t>have an actual or </a:t>
            </a:r>
            <a:r>
              <a:rPr lang="en-US" u="none" strike="noStrike" dirty="0" smtClean="0"/>
              <a:t>apparent</a:t>
            </a:r>
            <a:r>
              <a:rPr lang="en-US" u="none" dirty="0" smtClean="0"/>
              <a:t> </a:t>
            </a:r>
            <a:r>
              <a:rPr lang="en-US" u="none" dirty="0"/>
              <a:t>conflict of interest.  A response of </a:t>
            </a:r>
            <a:r>
              <a:rPr lang="en-US" u="none" dirty="0" smtClean="0"/>
              <a:t>“Not Voting” </a:t>
            </a:r>
            <a:r>
              <a:rPr lang="en-US" u="none" dirty="0"/>
              <a:t>reduces the </a:t>
            </a:r>
            <a:r>
              <a:rPr lang="en-US" u="none" dirty="0" smtClean="0"/>
              <a:t>total </a:t>
            </a:r>
            <a:r>
              <a:rPr lang="en-US" b="0" u="none" dirty="0" smtClean="0"/>
              <a:t>number </a:t>
            </a:r>
            <a:r>
              <a:rPr lang="en-US" u="none" dirty="0"/>
              <a:t>of the </a:t>
            </a:r>
            <a:r>
              <a:rPr lang="en-US" u="none" dirty="0" smtClean="0"/>
              <a:t>committee </a:t>
            </a:r>
            <a:r>
              <a:rPr lang="en-US" u="none" strike="noStrike" dirty="0" smtClean="0"/>
              <a:t>members</a:t>
            </a:r>
            <a:r>
              <a:rPr lang="en-US" b="1" u="none" strike="noStrike" dirty="0" smtClean="0"/>
              <a:t> </a:t>
            </a:r>
            <a:r>
              <a:rPr lang="en-US" b="0" u="none" strike="noStrike" dirty="0" smtClean="0"/>
              <a:t>considered</a:t>
            </a:r>
            <a:r>
              <a:rPr lang="en-US" b="0" u="none" strike="noStrike" baseline="0" dirty="0" smtClean="0"/>
              <a:t> in the determination of consensus </a:t>
            </a:r>
            <a:r>
              <a:rPr lang="en-US" u="none" dirty="0" smtClean="0"/>
              <a:t>for </a:t>
            </a:r>
            <a:r>
              <a:rPr lang="en-US" u="none" dirty="0"/>
              <a:t>that action.</a:t>
            </a:r>
          </a:p>
          <a:p>
            <a:pPr marL="182654" indent="-182654">
              <a:spcBef>
                <a:spcPct val="40000"/>
              </a:spcBef>
              <a:buFontTx/>
              <a:buChar char="•"/>
            </a:pPr>
            <a:endParaRPr lang="en-US" u="none" dirty="0" smtClean="0"/>
          </a:p>
          <a:p>
            <a:pPr marL="182654" indent="-182654">
              <a:spcBef>
                <a:spcPct val="40000"/>
              </a:spcBef>
              <a:buFontTx/>
              <a:buChar char="•"/>
            </a:pPr>
            <a:r>
              <a:rPr lang="en-US" u="none" dirty="0" smtClean="0"/>
              <a:t>An </a:t>
            </a:r>
            <a:r>
              <a:rPr lang="en-US" b="1" u="none" dirty="0" smtClean="0"/>
              <a:t>Abstain</a:t>
            </a:r>
            <a:r>
              <a:rPr lang="en-US" u="none" dirty="0" smtClean="0"/>
              <a:t> </a:t>
            </a:r>
            <a:r>
              <a:rPr lang="en-US" u="none" dirty="0"/>
              <a:t>vote </a:t>
            </a:r>
            <a:r>
              <a:rPr lang="en-US" u="none" dirty="0">
                <a:solidFill>
                  <a:srgbClr val="000000"/>
                </a:solidFill>
                <a:cs typeface="Times New Roman" pitchFamily="18" charset="0"/>
              </a:rPr>
              <a:t>shall </a:t>
            </a:r>
            <a:r>
              <a:rPr lang="en-US" u="none" dirty="0"/>
              <a:t>be used by individuals who feel they lack the expertise to evaluate the proposal or </a:t>
            </a:r>
            <a:r>
              <a:rPr lang="en-US" u="none" dirty="0" smtClean="0"/>
              <a:t>who </a:t>
            </a:r>
            <a:r>
              <a:rPr lang="en-US" u="none" dirty="0"/>
              <a:t>have not had the time to review it. An </a:t>
            </a:r>
            <a:r>
              <a:rPr lang="en-US" u="none" dirty="0" smtClean="0"/>
              <a:t>“Abstain” </a:t>
            </a:r>
            <a:r>
              <a:rPr lang="en-US" u="none" dirty="0"/>
              <a:t>vote does </a:t>
            </a:r>
            <a:r>
              <a:rPr lang="en-US" u="none" dirty="0" smtClean="0"/>
              <a:t>NOT</a:t>
            </a:r>
            <a:r>
              <a:rPr lang="en-US" u="none" baseline="0" dirty="0" smtClean="0"/>
              <a:t> </a:t>
            </a:r>
            <a:r>
              <a:rPr lang="en-US" u="none" dirty="0" smtClean="0"/>
              <a:t>reduce </a:t>
            </a:r>
            <a:r>
              <a:rPr lang="en-US" u="none" dirty="0"/>
              <a:t>the total </a:t>
            </a:r>
            <a:r>
              <a:rPr lang="en-US" u="none" dirty="0" smtClean="0"/>
              <a:t>committee </a:t>
            </a:r>
            <a:r>
              <a:rPr lang="en-US" u="none" dirty="0"/>
              <a:t>membership.</a:t>
            </a:r>
            <a:br>
              <a:rPr lang="en-US" u="none" dirty="0"/>
            </a:br>
            <a:endParaRPr lang="en-US" u="none" dirty="0"/>
          </a:p>
        </p:txBody>
      </p:sp>
    </p:spTree>
    <p:extLst>
      <p:ext uri="{BB962C8B-B14F-4D97-AF65-F5344CB8AC3E}">
        <p14:creationId xmlns:p14="http://schemas.microsoft.com/office/powerpoint/2010/main" val="31130889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54B13F23-AA0B-4A9E-9C99-D522310DABD0}" type="slidenum">
              <a:rPr lang="en-US"/>
              <a:pPr/>
              <a:t>18</a:t>
            </a:fld>
            <a:endParaRPr lang="en-US"/>
          </a:p>
        </p:txBody>
      </p:sp>
      <p:sp>
        <p:nvSpPr>
          <p:cNvPr id="59394" name="Rectangle 2"/>
          <p:cNvSpPr>
            <a:spLocks noGrp="1" noRot="1" noChangeAspect="1" noChangeArrowheads="1" noTextEdit="1"/>
          </p:cNvSpPr>
          <p:nvPr>
            <p:ph type="sldImg"/>
          </p:nvPr>
        </p:nvSpPr>
        <p:spPr>
          <a:xfrm>
            <a:off x="1341438" y="458788"/>
            <a:ext cx="4403725" cy="3303587"/>
          </a:xfrm>
          <a:ln/>
        </p:spPr>
      </p:sp>
      <p:sp>
        <p:nvSpPr>
          <p:cNvPr id="59395" name="Rectangle 3"/>
          <p:cNvSpPr>
            <a:spLocks noGrp="1" noChangeArrowheads="1"/>
          </p:cNvSpPr>
          <p:nvPr>
            <p:ph type="body" idx="1"/>
          </p:nvPr>
        </p:nvSpPr>
        <p:spPr>
          <a:xfrm>
            <a:off x="540610" y="4096345"/>
            <a:ext cx="5997494" cy="4787198"/>
          </a:xfrm>
          <a:noFill/>
          <a:ln/>
        </p:spPr>
        <p:txBody>
          <a:bodyPr lIns="93609" tIns="46805" rIns="93609" bIns="46805"/>
          <a:lstStyle/>
          <a:p>
            <a:r>
              <a:rPr lang="en-US" u="none" dirty="0" smtClean="0"/>
              <a:t>Let’s </a:t>
            </a:r>
            <a:r>
              <a:rPr lang="en-US" u="none" dirty="0"/>
              <a:t>review the actions the committee must </a:t>
            </a:r>
            <a:r>
              <a:rPr lang="en-US" u="none" dirty="0" smtClean="0"/>
              <a:t>take while addressing all ballot comments.</a:t>
            </a:r>
            <a:endParaRPr lang="en-US" u="none" dirty="0"/>
          </a:p>
          <a:p>
            <a:pPr marL="228600" marR="0" lvl="1" indent="-114300" algn="l" defTabSz="914400" rtl="0" eaLnBrk="1" fontAlgn="base" latinLnBrk="0" hangingPunct="1">
              <a:lnSpc>
                <a:spcPct val="100000"/>
              </a:lnSpc>
              <a:spcBef>
                <a:spcPct val="40000"/>
              </a:spcBef>
              <a:spcAft>
                <a:spcPct val="0"/>
              </a:spcAft>
              <a:buClrTx/>
              <a:buSzTx/>
              <a:buFontTx/>
              <a:buChar char="•"/>
              <a:tabLst/>
              <a:defRPr/>
            </a:pPr>
            <a:r>
              <a:rPr lang="en-US" u="none" dirty="0" smtClean="0"/>
              <a:t>The committee shall attempt to resolve all disapproved comments and consider all other comments related to the proposal. </a:t>
            </a:r>
          </a:p>
          <a:p>
            <a:pPr lvl="1">
              <a:spcBef>
                <a:spcPct val="40000"/>
              </a:spcBef>
            </a:pPr>
            <a:r>
              <a:rPr lang="en-US" u="none" dirty="0" smtClean="0"/>
              <a:t>The committee must </a:t>
            </a:r>
            <a:r>
              <a:rPr lang="en-US" u="none" dirty="0"/>
              <a:t>prepare a response to </a:t>
            </a:r>
            <a:r>
              <a:rPr lang="en-US" u="none" dirty="0" smtClean="0"/>
              <a:t>all comments </a:t>
            </a:r>
            <a:r>
              <a:rPr lang="en-US" u="none" dirty="0"/>
              <a:t>related to the proposal. This response should describe any </a:t>
            </a:r>
            <a:r>
              <a:rPr lang="en-US" u="none" dirty="0">
                <a:cs typeface="Times New Roman" pitchFamily="18" charset="0"/>
              </a:rPr>
              <a:t>substantive </a:t>
            </a:r>
            <a:r>
              <a:rPr lang="en-US" u="none" dirty="0"/>
              <a:t>changes made in response to the comments and, if appropriate, explain why changes were not made.</a:t>
            </a:r>
          </a:p>
          <a:p>
            <a:pPr marL="228600" marR="0" lvl="1" indent="-114300" algn="l" defTabSz="914400" rtl="0" eaLnBrk="1" fontAlgn="base" latinLnBrk="0" hangingPunct="1">
              <a:lnSpc>
                <a:spcPct val="100000"/>
              </a:lnSpc>
              <a:spcBef>
                <a:spcPct val="40000"/>
              </a:spcBef>
              <a:spcAft>
                <a:spcPct val="0"/>
              </a:spcAft>
              <a:buClrTx/>
              <a:buSzTx/>
              <a:buFontTx/>
              <a:buChar char="•"/>
              <a:tabLst/>
              <a:defRPr/>
            </a:pPr>
            <a:r>
              <a:rPr lang="en-US" sz="1100" u="none" dirty="0" smtClean="0">
                <a:cs typeface="Times New Roman" pitchFamily="18" charset="0"/>
              </a:rPr>
              <a:t>Technical and editorial changes to the proposal are submitted to the committee for consideration. Editorial</a:t>
            </a:r>
            <a:r>
              <a:rPr lang="en-US" sz="1100" u="none" baseline="0" dirty="0" smtClean="0">
                <a:cs typeface="Times New Roman" pitchFamily="18" charset="0"/>
              </a:rPr>
              <a:t> </a:t>
            </a:r>
            <a:r>
              <a:rPr lang="en-US" sz="1100" u="none" dirty="0" smtClean="0">
                <a:cs typeface="Times New Roman" pitchFamily="18" charset="0"/>
              </a:rPr>
              <a:t>changes may be approved at a meeting. </a:t>
            </a:r>
          </a:p>
          <a:p>
            <a:pPr lvl="1">
              <a:spcBef>
                <a:spcPct val="40000"/>
              </a:spcBef>
            </a:pPr>
            <a:r>
              <a:rPr lang="en-US" u="none" dirty="0" smtClean="0"/>
              <a:t>Any </a:t>
            </a:r>
            <a:r>
              <a:rPr lang="en-US" u="none" dirty="0" smtClean="0">
                <a:cs typeface="Times New Roman" pitchFamily="18" charset="0"/>
              </a:rPr>
              <a:t>technical </a:t>
            </a:r>
            <a:r>
              <a:rPr lang="en-US" u="none" dirty="0" smtClean="0"/>
              <a:t>changes </a:t>
            </a:r>
            <a:r>
              <a:rPr lang="en-US" u="none" dirty="0"/>
              <a:t>made to the </a:t>
            </a:r>
            <a:r>
              <a:rPr lang="en-US" u="none" dirty="0" smtClean="0"/>
              <a:t>proposal, unresolved Disapproved votes and substantive Supervisory Board comments are submitted to the committee for recirculation ballot. </a:t>
            </a:r>
          </a:p>
          <a:p>
            <a:pPr lvl="1">
              <a:spcBef>
                <a:spcPct val="40000"/>
              </a:spcBef>
            </a:pPr>
            <a:endParaRPr lang="en-US" u="none" dirty="0" smtClean="0"/>
          </a:p>
          <a:p>
            <a:pPr>
              <a:spcBef>
                <a:spcPct val="40000"/>
              </a:spcBef>
              <a:buFontTx/>
              <a:buChar char="•"/>
            </a:pPr>
            <a:endParaRPr lang="en-US" u="none" dirty="0"/>
          </a:p>
        </p:txBody>
      </p:sp>
    </p:spTree>
    <p:extLst>
      <p:ext uri="{BB962C8B-B14F-4D97-AF65-F5344CB8AC3E}">
        <p14:creationId xmlns:p14="http://schemas.microsoft.com/office/powerpoint/2010/main" val="383650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008705" y="8893296"/>
            <a:ext cx="3066733" cy="468154"/>
          </a:xfrm>
          <a:prstGeom prst="rect">
            <a:avLst/>
          </a:prstGeom>
          <a:ln/>
        </p:spPr>
        <p:txBody>
          <a:bodyPr/>
          <a:lstStyle/>
          <a:p>
            <a:fld id="{AC7BF663-A82C-4A0D-993D-B20413BE4608}" type="slidenum">
              <a:rPr lang="en-US"/>
              <a:pPr/>
              <a:t>1</a:t>
            </a:fld>
            <a:endParaRPr lang="en-US"/>
          </a:p>
        </p:txBody>
      </p:sp>
      <p:sp>
        <p:nvSpPr>
          <p:cNvPr id="16386" name="Rectangle 2"/>
          <p:cNvSpPr>
            <a:spLocks noGrp="1" noRot="1" noChangeAspect="1" noChangeArrowheads="1" noTextEdit="1"/>
          </p:cNvSpPr>
          <p:nvPr>
            <p:ph type="sldImg"/>
          </p:nvPr>
        </p:nvSpPr>
        <p:spPr>
          <a:xfrm>
            <a:off x="1285875" y="466725"/>
            <a:ext cx="4479925" cy="3360738"/>
          </a:xfrm>
          <a:prstGeom prst="rect">
            <a:avLst/>
          </a:prstGeom>
          <a:ln/>
        </p:spPr>
      </p:sp>
      <p:sp>
        <p:nvSpPr>
          <p:cNvPr id="16387" name="Rectangle 3"/>
          <p:cNvSpPr>
            <a:spLocks noGrp="1" noChangeArrowheads="1"/>
          </p:cNvSpPr>
          <p:nvPr>
            <p:ph type="body" idx="1"/>
          </p:nvPr>
        </p:nvSpPr>
        <p:spPr>
          <a:xfrm>
            <a:off x="522591" y="4164619"/>
            <a:ext cx="6025343" cy="4866849"/>
          </a:xfrm>
          <a:prstGeom prst="rect">
            <a:avLst/>
          </a:prstGeom>
          <a:ln/>
        </p:spPr>
        <p:txBody>
          <a:bodyPr/>
          <a:lstStyle/>
          <a:p>
            <a:endParaRPr lang="en-US"/>
          </a:p>
        </p:txBody>
      </p:sp>
    </p:spTree>
    <p:extLst>
      <p:ext uri="{BB962C8B-B14F-4D97-AF65-F5344CB8AC3E}">
        <p14:creationId xmlns:p14="http://schemas.microsoft.com/office/powerpoint/2010/main" val="15313415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961C40A5-8D8D-4810-830F-E21A6FC653E1}" type="slidenum">
              <a:rPr lang="en-US"/>
              <a:pPr/>
              <a:t>19</a:t>
            </a:fld>
            <a:endParaRPr lang="en-US"/>
          </a:p>
        </p:txBody>
      </p:sp>
      <p:sp>
        <p:nvSpPr>
          <p:cNvPr id="61442" name="Rectangle 2"/>
          <p:cNvSpPr>
            <a:spLocks noGrp="1" noRot="1" noChangeAspect="1" noChangeArrowheads="1" noTextEdit="1"/>
          </p:cNvSpPr>
          <p:nvPr>
            <p:ph type="sldImg"/>
          </p:nvPr>
        </p:nvSpPr>
        <p:spPr>
          <a:xfrm>
            <a:off x="1341438" y="458788"/>
            <a:ext cx="4403725" cy="3303587"/>
          </a:xfrm>
          <a:ln/>
        </p:spPr>
      </p:sp>
      <p:sp>
        <p:nvSpPr>
          <p:cNvPr id="61443" name="Rectangle 3"/>
          <p:cNvSpPr>
            <a:spLocks noGrp="1" noChangeArrowheads="1"/>
          </p:cNvSpPr>
          <p:nvPr>
            <p:ph type="body" idx="1"/>
          </p:nvPr>
        </p:nvSpPr>
        <p:spPr>
          <a:xfrm>
            <a:off x="540610" y="4096345"/>
            <a:ext cx="5997494" cy="4787198"/>
          </a:xfrm>
          <a:ln/>
        </p:spPr>
        <p:txBody>
          <a:bodyPr/>
          <a:lstStyle/>
          <a:p>
            <a:pPr marL="228600" marR="0" lvl="1" indent="-114300" algn="l" defTabSz="914400" rtl="0" eaLnBrk="1" fontAlgn="base" latinLnBrk="0" hangingPunct="1">
              <a:lnSpc>
                <a:spcPct val="100000"/>
              </a:lnSpc>
              <a:spcBef>
                <a:spcPct val="40000"/>
              </a:spcBef>
              <a:spcAft>
                <a:spcPct val="0"/>
              </a:spcAft>
              <a:buClrTx/>
              <a:buSzTx/>
              <a:buFontTx/>
              <a:buChar char="•"/>
              <a:tabLst/>
              <a:defRPr/>
            </a:pPr>
            <a:r>
              <a:rPr lang="en-US" u="none" dirty="0" smtClean="0"/>
              <a:t>Committee members may change their votes if they wish to do so</a:t>
            </a:r>
            <a:r>
              <a:rPr lang="en-US" u="none" dirty="0" smtClean="0">
                <a:solidFill>
                  <a:srgbClr val="000000"/>
                </a:solidFill>
                <a:cs typeface="Times New Roman" pitchFamily="18" charset="0"/>
              </a:rPr>
              <a:t> on a recirculation ballot for the following reasons: </a:t>
            </a:r>
          </a:p>
          <a:p>
            <a:pPr marL="457200" marR="0" lvl="2" indent="-114300" algn="l" defTabSz="914400" rtl="0" eaLnBrk="1" fontAlgn="base" latinLnBrk="0" hangingPunct="1">
              <a:lnSpc>
                <a:spcPct val="100000"/>
              </a:lnSpc>
              <a:spcBef>
                <a:spcPct val="40000"/>
              </a:spcBef>
              <a:spcAft>
                <a:spcPct val="0"/>
              </a:spcAft>
              <a:buClrTx/>
              <a:buSzTx/>
              <a:buFontTx/>
              <a:buChar char="•"/>
              <a:tabLst/>
              <a:defRPr/>
            </a:pPr>
            <a:r>
              <a:rPr lang="en-US" u="none" dirty="0" smtClean="0">
                <a:solidFill>
                  <a:srgbClr val="000000"/>
                </a:solidFill>
                <a:cs typeface="Times New Roman" pitchFamily="18" charset="0"/>
              </a:rPr>
              <a:t>T</a:t>
            </a:r>
            <a:r>
              <a:rPr lang="en-US" u="none" baseline="0" dirty="0" smtClean="0">
                <a:solidFill>
                  <a:srgbClr val="000000"/>
                </a:solidFill>
                <a:cs typeface="Times New Roman" pitchFamily="18" charset="0"/>
              </a:rPr>
              <a:t>o approve the recirculated proposal based on the responses to the first consideration ballot and any applicable changes made to the </a:t>
            </a:r>
            <a:r>
              <a:rPr lang="en-US" u="none" baseline="0" dirty="0" smtClean="0">
                <a:solidFill>
                  <a:srgbClr val="000000"/>
                </a:solidFill>
                <a:cs typeface="Times New Roman" pitchFamily="18" charset="0"/>
              </a:rPr>
              <a:t>proposal, OR</a:t>
            </a:r>
            <a:r>
              <a:rPr lang="en-US" b="0" u="none" baseline="0" dirty="0" smtClean="0">
                <a:solidFill>
                  <a:srgbClr val="000000"/>
                </a:solidFill>
                <a:cs typeface="Times New Roman" pitchFamily="18" charset="0"/>
              </a:rPr>
              <a:t> </a:t>
            </a:r>
            <a:endParaRPr lang="en-US" b="0" u="none" baseline="0" dirty="0" smtClean="0">
              <a:solidFill>
                <a:srgbClr val="000000"/>
              </a:solidFill>
              <a:cs typeface="Times New Roman" pitchFamily="18" charset="0"/>
            </a:endParaRPr>
          </a:p>
          <a:p>
            <a:pPr marL="457200" marR="0" lvl="2" indent="-114300" algn="l" defTabSz="914400" rtl="0" eaLnBrk="1" fontAlgn="base" latinLnBrk="0" hangingPunct="1">
              <a:lnSpc>
                <a:spcPct val="100000"/>
              </a:lnSpc>
              <a:spcBef>
                <a:spcPct val="40000"/>
              </a:spcBef>
              <a:spcAft>
                <a:spcPct val="0"/>
              </a:spcAft>
              <a:buClrTx/>
              <a:buSzTx/>
              <a:buFontTx/>
              <a:buChar char="•"/>
              <a:tabLst/>
              <a:defRPr/>
            </a:pPr>
            <a:r>
              <a:rPr lang="en-US" b="0" u="none" baseline="0" dirty="0" smtClean="0">
                <a:solidFill>
                  <a:srgbClr val="000000"/>
                </a:solidFill>
                <a:cs typeface="Times New Roman" pitchFamily="18" charset="0"/>
              </a:rPr>
              <a:t>To disapprove the proposal in </a:t>
            </a:r>
            <a:r>
              <a:rPr lang="en-US" b="0" u="none" dirty="0" smtClean="0">
                <a:solidFill>
                  <a:srgbClr val="000000"/>
                </a:solidFill>
                <a:cs typeface="Times New Roman" pitchFamily="18" charset="0"/>
              </a:rPr>
              <a:t>support of </a:t>
            </a:r>
            <a:r>
              <a:rPr lang="en-US" u="none" dirty="0" smtClean="0">
                <a:solidFill>
                  <a:srgbClr val="000000"/>
                </a:solidFill>
                <a:cs typeface="Times New Roman" pitchFamily="18" charset="0"/>
              </a:rPr>
              <a:t>first consideration disapproved votes or</a:t>
            </a:r>
            <a:r>
              <a:rPr lang="en-US" u="none" baseline="0" dirty="0" smtClean="0">
                <a:solidFill>
                  <a:srgbClr val="000000"/>
                </a:solidFill>
                <a:cs typeface="Times New Roman" pitchFamily="18" charset="0"/>
              </a:rPr>
              <a:t> any </a:t>
            </a:r>
            <a:r>
              <a:rPr lang="en-US" u="none" dirty="0" smtClean="0">
                <a:solidFill>
                  <a:srgbClr val="000000"/>
                </a:solidFill>
                <a:cs typeface="Times New Roman" pitchFamily="18" charset="0"/>
              </a:rPr>
              <a:t>substantive Supervisory Board comments, OR</a:t>
            </a:r>
          </a:p>
          <a:p>
            <a:pPr marL="457200" marR="0" lvl="2" indent="-114300" algn="l" defTabSz="914400" rtl="0" eaLnBrk="1" fontAlgn="base" latinLnBrk="0" hangingPunct="1">
              <a:lnSpc>
                <a:spcPct val="100000"/>
              </a:lnSpc>
              <a:spcBef>
                <a:spcPct val="40000"/>
              </a:spcBef>
              <a:spcAft>
                <a:spcPct val="0"/>
              </a:spcAft>
              <a:buClrTx/>
              <a:buSzTx/>
              <a:buFontTx/>
              <a:buChar char="•"/>
              <a:tabLst/>
              <a:defRPr/>
            </a:pPr>
            <a:r>
              <a:rPr lang="en-US" u="none" dirty="0" smtClean="0">
                <a:solidFill>
                  <a:srgbClr val="000000"/>
                </a:solidFill>
                <a:cs typeface="Times New Roman" pitchFamily="18" charset="0"/>
              </a:rPr>
              <a:t>To</a:t>
            </a:r>
            <a:r>
              <a:rPr lang="en-US" u="none" baseline="0" dirty="0" smtClean="0">
                <a:solidFill>
                  <a:srgbClr val="000000"/>
                </a:solidFill>
                <a:cs typeface="Times New Roman" pitchFamily="18" charset="0"/>
              </a:rPr>
              <a:t> disapprove the revised proposal i</a:t>
            </a:r>
            <a:r>
              <a:rPr lang="en-US" u="none" dirty="0" smtClean="0">
                <a:solidFill>
                  <a:srgbClr val="000000"/>
                </a:solidFill>
                <a:cs typeface="Times New Roman" pitchFamily="18" charset="0"/>
              </a:rPr>
              <a:t>n disagreement with any changes introduced to the proposal.</a:t>
            </a:r>
            <a:r>
              <a:rPr lang="en-US" u="none" dirty="0" smtClean="0"/>
              <a:t> </a:t>
            </a:r>
          </a:p>
          <a:p>
            <a:pPr marL="228600" marR="0" lvl="1" indent="-114300" algn="l" defTabSz="914400" rtl="0" eaLnBrk="1" fontAlgn="base" latinLnBrk="0" hangingPunct="1">
              <a:lnSpc>
                <a:spcPct val="100000"/>
              </a:lnSpc>
              <a:spcBef>
                <a:spcPct val="40000"/>
              </a:spcBef>
              <a:spcAft>
                <a:spcPct val="0"/>
              </a:spcAft>
              <a:buClrTx/>
              <a:buSzTx/>
              <a:buFontTx/>
              <a:buChar char="•"/>
              <a:tabLst/>
              <a:defRPr/>
            </a:pPr>
            <a:r>
              <a:rPr lang="en-US" u="none" dirty="0" smtClean="0"/>
              <a:t>If, after a recirculation </a:t>
            </a:r>
            <a:r>
              <a:rPr lang="en-US" u="none" dirty="0" smtClean="0">
                <a:solidFill>
                  <a:srgbClr val="000000"/>
                </a:solidFill>
                <a:cs typeface="Times New Roman" pitchFamily="18" charset="0"/>
              </a:rPr>
              <a:t>ballot</a:t>
            </a:r>
            <a:r>
              <a:rPr lang="en-US" u="none" dirty="0" smtClean="0"/>
              <a:t>, and at least 2/3 of the membership of the Consensus Committee (exclusive of “Not Voting” and “Disapproved without Comment” returns) has voted in the affirmative, the action is considered to have passed. </a:t>
            </a:r>
          </a:p>
          <a:p>
            <a:pPr lvl="1">
              <a:spcBef>
                <a:spcPct val="40000"/>
              </a:spcBef>
            </a:pPr>
            <a:r>
              <a:rPr lang="en-US" u="none" dirty="0" smtClean="0"/>
              <a:t>If any unresolved </a:t>
            </a:r>
            <a:r>
              <a:rPr lang="en-US" u="none" dirty="0" smtClean="0">
                <a:solidFill>
                  <a:srgbClr val="000000"/>
                </a:solidFill>
                <a:cs typeface="Times New Roman" pitchFamily="18" charset="0"/>
              </a:rPr>
              <a:t>disapproved </a:t>
            </a:r>
            <a:r>
              <a:rPr lang="en-US" u="none" dirty="0" smtClean="0"/>
              <a:t>votes remain, those members shall be notified of their right to appeal the committee’s action.</a:t>
            </a:r>
          </a:p>
          <a:p>
            <a:endParaRPr lang="en-US" u="none" dirty="0" smtClean="0"/>
          </a:p>
          <a:p>
            <a:endParaRPr lang="en-US" u="none" dirty="0"/>
          </a:p>
        </p:txBody>
      </p:sp>
    </p:spTree>
    <p:extLst>
      <p:ext uri="{BB962C8B-B14F-4D97-AF65-F5344CB8AC3E}">
        <p14:creationId xmlns:p14="http://schemas.microsoft.com/office/powerpoint/2010/main" val="36117178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0C0CE09A-7128-4B6C-8A41-865B1957572B}" type="slidenum">
              <a:rPr lang="en-US"/>
              <a:pPr/>
              <a:t>20</a:t>
            </a:fld>
            <a:endParaRPr lang="en-US"/>
          </a:p>
        </p:txBody>
      </p:sp>
      <p:sp>
        <p:nvSpPr>
          <p:cNvPr id="63490" name="Rectangle 2"/>
          <p:cNvSpPr>
            <a:spLocks noGrp="1" noRot="1" noChangeAspect="1" noChangeArrowheads="1" noTextEdit="1"/>
          </p:cNvSpPr>
          <p:nvPr>
            <p:ph type="sldImg"/>
          </p:nvPr>
        </p:nvSpPr>
        <p:spPr>
          <a:xfrm>
            <a:off x="1341438" y="458788"/>
            <a:ext cx="4403725" cy="3303587"/>
          </a:xfrm>
          <a:ln/>
        </p:spPr>
      </p:sp>
      <p:sp>
        <p:nvSpPr>
          <p:cNvPr id="63491" name="Rectangle 3"/>
          <p:cNvSpPr>
            <a:spLocks noGrp="1" noChangeArrowheads="1"/>
          </p:cNvSpPr>
          <p:nvPr>
            <p:ph type="body" idx="1"/>
          </p:nvPr>
        </p:nvSpPr>
        <p:spPr>
          <a:xfrm>
            <a:off x="540610" y="4096345"/>
            <a:ext cx="5997494" cy="4787198"/>
          </a:xfrm>
          <a:ln/>
        </p:spPr>
        <p:txBody>
          <a:bodyPr/>
          <a:lstStyle/>
          <a:p>
            <a:pPr marL="114300" lvl="1" indent="0">
              <a:buNone/>
            </a:pPr>
            <a:r>
              <a:rPr lang="en-US" u="none" dirty="0" smtClean="0"/>
              <a:t>A </a:t>
            </a:r>
            <a:r>
              <a:rPr lang="en-US" u="none" dirty="0"/>
              <a:t>standards action approved by the </a:t>
            </a:r>
            <a:r>
              <a:rPr lang="en-US" u="none" dirty="0" smtClean="0"/>
              <a:t>consensus committee </a:t>
            </a:r>
            <a:r>
              <a:rPr lang="en-US" u="none" dirty="0"/>
              <a:t>may be put on hold or withdrawn by the </a:t>
            </a:r>
            <a:r>
              <a:rPr lang="en-US" u="none" dirty="0" smtClean="0"/>
              <a:t>consensus committee </a:t>
            </a:r>
            <a:r>
              <a:rPr lang="en-US" u="none" baseline="0" dirty="0" smtClean="0"/>
              <a:t>at any time prior</a:t>
            </a:r>
            <a:r>
              <a:rPr lang="en-US" u="none" dirty="0" smtClean="0"/>
              <a:t> </a:t>
            </a:r>
            <a:r>
              <a:rPr lang="en-US" u="none" dirty="0"/>
              <a:t>to submittal of approved action for ANSI </a:t>
            </a:r>
            <a:r>
              <a:rPr lang="en-US" u="none" dirty="0" smtClean="0"/>
              <a:t>approval.</a:t>
            </a:r>
            <a:r>
              <a:rPr lang="en-US" u="none" baseline="0" dirty="0"/>
              <a:t> </a:t>
            </a:r>
            <a:r>
              <a:rPr lang="en-US" u="none" baseline="0" dirty="0" smtClean="0"/>
              <a:t>A</a:t>
            </a:r>
            <a:r>
              <a:rPr lang="en-US" u="none" dirty="0" smtClean="0"/>
              <a:t>pproval </a:t>
            </a:r>
            <a:r>
              <a:rPr lang="en-US" u="none" dirty="0"/>
              <a:t>by </a:t>
            </a:r>
            <a:r>
              <a:rPr lang="en-US" u="none" dirty="0" smtClean="0"/>
              <a:t>2/3 </a:t>
            </a:r>
            <a:r>
              <a:rPr lang="en-US" u="none" dirty="0"/>
              <a:t>of </a:t>
            </a:r>
            <a:r>
              <a:rPr lang="en-US" u="none" dirty="0" smtClean="0"/>
              <a:t>the consensus committee </a:t>
            </a:r>
            <a:r>
              <a:rPr lang="en-US" u="none" dirty="0"/>
              <a:t>membership, excluding any “Not Voting” and “Disapproved without Comment” </a:t>
            </a:r>
            <a:r>
              <a:rPr lang="en-US" u="none" dirty="0" smtClean="0"/>
              <a:t>responses, is required. This vote can be recorded </a:t>
            </a:r>
            <a:r>
              <a:rPr lang="en-US" b="0" u="none" dirty="0" smtClean="0"/>
              <a:t>on</a:t>
            </a:r>
            <a:r>
              <a:rPr lang="en-US" b="0" u="none" baseline="0" dirty="0" smtClean="0"/>
              <a:t> C&amp;S Connect</a:t>
            </a:r>
            <a:r>
              <a:rPr lang="en-US" b="0" u="none" dirty="0" smtClean="0"/>
              <a:t> </a:t>
            </a:r>
            <a:r>
              <a:rPr lang="en-US" u="none" dirty="0" smtClean="0"/>
              <a:t>or taken at a meeting.</a:t>
            </a:r>
          </a:p>
          <a:p>
            <a:pPr marL="114300" lvl="1" indent="0">
              <a:buNone/>
            </a:pPr>
            <a:endParaRPr lang="en-US" u="none" dirty="0"/>
          </a:p>
          <a:p>
            <a:pPr marL="114300" lvl="1" indent="0">
              <a:buNone/>
            </a:pPr>
            <a:r>
              <a:rPr lang="en-US" u="none" dirty="0"/>
              <a:t>If </a:t>
            </a:r>
            <a:r>
              <a:rPr lang="en-US" u="none" dirty="0" smtClean="0"/>
              <a:t>the</a:t>
            </a:r>
            <a:r>
              <a:rPr lang="en-US" u="none" baseline="0" dirty="0" smtClean="0"/>
              <a:t> </a:t>
            </a:r>
            <a:r>
              <a:rPr lang="en-US" u="none" strike="noStrike" dirty="0" smtClean="0"/>
              <a:t>approved</a:t>
            </a:r>
            <a:r>
              <a:rPr lang="en-US" u="none" dirty="0" smtClean="0"/>
              <a:t> </a:t>
            </a:r>
            <a:r>
              <a:rPr lang="en-US" u="none" dirty="0"/>
              <a:t>standards action </a:t>
            </a:r>
            <a:r>
              <a:rPr lang="en-US" u="none" dirty="0" smtClean="0"/>
              <a:t>has already </a:t>
            </a:r>
            <a:r>
              <a:rPr lang="en-US" u="none" dirty="0"/>
              <a:t>been </a:t>
            </a:r>
            <a:r>
              <a:rPr lang="en-US" u="none" strike="noStrike" dirty="0" smtClean="0"/>
              <a:t>submitted </a:t>
            </a:r>
            <a:r>
              <a:rPr lang="en-US" u="none" strike="noStrike" dirty="0"/>
              <a:t>for </a:t>
            </a:r>
            <a:r>
              <a:rPr lang="en-US" u="none" dirty="0" smtClean="0"/>
              <a:t>Supervisory </a:t>
            </a:r>
            <a:r>
              <a:rPr lang="en-US" u="none" dirty="0"/>
              <a:t>Board </a:t>
            </a:r>
            <a:r>
              <a:rPr lang="en-US" u="none" strike="noStrike" dirty="0"/>
              <a:t>approval</a:t>
            </a:r>
            <a:r>
              <a:rPr lang="en-US" u="none" dirty="0"/>
              <a:t>, </a:t>
            </a:r>
            <a:r>
              <a:rPr lang="en-US" u="none" dirty="0" smtClean="0"/>
              <a:t>an</a:t>
            </a:r>
            <a:r>
              <a:rPr lang="en-US" u="none" baseline="0" dirty="0" smtClean="0"/>
              <a:t> </a:t>
            </a:r>
            <a:r>
              <a:rPr lang="en-US" u="none" dirty="0" smtClean="0"/>
              <a:t>action </a:t>
            </a:r>
            <a:r>
              <a:rPr lang="en-US" u="none" dirty="0"/>
              <a:t>to hold or </a:t>
            </a:r>
            <a:r>
              <a:rPr lang="en-US" u="none" dirty="0" smtClean="0"/>
              <a:t>withdraw the</a:t>
            </a:r>
            <a:r>
              <a:rPr lang="en-US" u="none" baseline="0" dirty="0" smtClean="0"/>
              <a:t> </a:t>
            </a:r>
            <a:r>
              <a:rPr lang="en-US" u="none" dirty="0" smtClean="0"/>
              <a:t>standards </a:t>
            </a:r>
            <a:r>
              <a:rPr lang="en-US" u="none" dirty="0"/>
              <a:t>action </a:t>
            </a:r>
            <a:r>
              <a:rPr lang="en-US" u="none" strike="noStrike" dirty="0" smtClean="0"/>
              <a:t>also</a:t>
            </a:r>
            <a:r>
              <a:rPr lang="en-US" u="none" dirty="0" smtClean="0"/>
              <a:t> </a:t>
            </a:r>
            <a:r>
              <a:rPr lang="en-US" u="none" dirty="0"/>
              <a:t>requires approval of </a:t>
            </a:r>
            <a:r>
              <a:rPr lang="en-US" u="none" dirty="0" smtClean="0"/>
              <a:t>the Supervisory</a:t>
            </a:r>
            <a:r>
              <a:rPr lang="en-US" u="none" baseline="0" dirty="0" smtClean="0"/>
              <a:t> Board</a:t>
            </a:r>
            <a:r>
              <a:rPr lang="en-US" u="none" dirty="0" smtClean="0"/>
              <a:t>, </a:t>
            </a:r>
            <a:r>
              <a:rPr lang="en-US" u="none" dirty="0"/>
              <a:t>in accordance with its </a:t>
            </a:r>
            <a:r>
              <a:rPr lang="en-US" u="none" dirty="0" smtClean="0"/>
              <a:t>procedures.</a:t>
            </a:r>
            <a:endParaRPr lang="en-US" u="none" dirty="0"/>
          </a:p>
          <a:p>
            <a:pPr lvl="1"/>
            <a:endParaRPr lang="en-US" u="none" dirty="0"/>
          </a:p>
          <a:p>
            <a:endParaRPr lang="en-US" u="none" dirty="0"/>
          </a:p>
        </p:txBody>
      </p:sp>
    </p:spTree>
    <p:extLst>
      <p:ext uri="{BB962C8B-B14F-4D97-AF65-F5344CB8AC3E}">
        <p14:creationId xmlns:p14="http://schemas.microsoft.com/office/powerpoint/2010/main" val="31180276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smtClean="0"/>
              <a:t>Editorial (i.e. non-substantive) revisions may be considered for approval using the same recorded vote process for standards actions.</a:t>
            </a:r>
          </a:p>
          <a:p>
            <a:endParaRPr lang="en-US" u="none"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en-US" u="none" dirty="0" smtClean="0"/>
              <a:t>Alternatively, editorial revisions may be considered for consensus committee approval at a meeting where a quorum is present. When approved at meetings with a quorum present, </a:t>
            </a:r>
            <a:r>
              <a:rPr lang="en-US" b="0" u="none" dirty="0" smtClean="0"/>
              <a:t>the proposal is approved when at least 2/3 of the </a:t>
            </a:r>
            <a:r>
              <a:rPr lang="en-US" u="none" dirty="0" smtClean="0"/>
              <a:t>consensus committee </a:t>
            </a:r>
            <a:r>
              <a:rPr lang="en-US" b="0" u="none" dirty="0" smtClean="0"/>
              <a:t>members present approve the action</a:t>
            </a:r>
            <a:r>
              <a:rPr lang="en-US" b="1" u="none" dirty="0" smtClean="0"/>
              <a:t>.  </a:t>
            </a:r>
            <a:r>
              <a:rPr lang="en-US" u="none" dirty="0" smtClean="0"/>
              <a:t>Members may vote </a:t>
            </a:r>
            <a:r>
              <a:rPr lang="en-US" u="none" dirty="0" smtClean="0">
                <a:solidFill>
                  <a:srgbClr val="000000"/>
                </a:solidFill>
                <a:cs typeface="Times New Roman" pitchFamily="18" charset="0"/>
              </a:rPr>
              <a:t>disapproved </a:t>
            </a:r>
            <a:r>
              <a:rPr lang="en-US" u="none" dirty="0" smtClean="0"/>
              <a:t>on the action. This means that they either disagree with the revision or believe the revision is substantive, not editorial.  It is not necessary to give all members an opportunity to vote </a:t>
            </a:r>
            <a:r>
              <a:rPr lang="en-US" b="0" u="none" dirty="0" smtClean="0"/>
              <a:t>following</a:t>
            </a:r>
            <a:r>
              <a:rPr lang="en-US" b="0" u="none" baseline="0" dirty="0" smtClean="0"/>
              <a:t> a vote at the meeting for editorial revisions</a:t>
            </a:r>
            <a:r>
              <a:rPr lang="en-US" u="none" dirty="0" smtClean="0"/>
              <a:t>.</a:t>
            </a:r>
          </a:p>
          <a:p>
            <a:endParaRPr lang="en-US" u="none" dirty="0" smtClean="0"/>
          </a:p>
          <a:p>
            <a:r>
              <a:rPr lang="en-US" u="none" dirty="0" smtClean="0"/>
              <a:t>If the action is not approved, it must then be processed as a standards action. </a:t>
            </a:r>
          </a:p>
          <a:p>
            <a:endParaRPr lang="en-US" u="none" dirty="0" smtClean="0"/>
          </a:p>
          <a:p>
            <a:r>
              <a:rPr lang="en-US" b="1" u="none" dirty="0" smtClean="0"/>
              <a:t>Note: </a:t>
            </a:r>
            <a:r>
              <a:rPr lang="en-US" u="none" dirty="0" smtClean="0"/>
              <a:t>A substantive revision is one that directly and materially affects the use of the standard.  Examples of substantive revisions include:</a:t>
            </a:r>
            <a:br>
              <a:rPr lang="en-US" u="none" dirty="0" smtClean="0"/>
            </a:br>
            <a:r>
              <a:rPr lang="en-US" u="none" dirty="0" smtClean="0"/>
              <a:t>“shall” to “should”, or “should” to “shall”</a:t>
            </a:r>
          </a:p>
          <a:p>
            <a:r>
              <a:rPr lang="en-US" u="none" dirty="0" smtClean="0"/>
              <a:t>addition, deletion, or revision of requirements, regardless of the number of changes</a:t>
            </a:r>
          </a:p>
          <a:p>
            <a:r>
              <a:rPr lang="en-US" u="none" dirty="0" smtClean="0"/>
              <a:t>addition of mandatory compliance with referenced standards</a:t>
            </a:r>
          </a:p>
          <a:p>
            <a:endParaRPr lang="en-US" u="none" dirty="0" smtClean="0"/>
          </a:p>
          <a:p>
            <a:endParaRPr lang="en-US" u="none" dirty="0"/>
          </a:p>
        </p:txBody>
      </p:sp>
      <p:sp>
        <p:nvSpPr>
          <p:cNvPr id="4" name="Slide Number Placeholder 3"/>
          <p:cNvSpPr>
            <a:spLocks noGrp="1"/>
          </p:cNvSpPr>
          <p:nvPr>
            <p:ph type="sldNum" sz="quarter" idx="10"/>
          </p:nvPr>
        </p:nvSpPr>
        <p:spPr/>
        <p:txBody>
          <a:bodyPr/>
          <a:lstStyle/>
          <a:p>
            <a:fld id="{B838330F-26F5-4E56-9601-4FD43A7FBF3F}" type="slidenum">
              <a:rPr lang="en-US" smtClean="0"/>
              <a:pPr/>
              <a:t>21</a:t>
            </a:fld>
            <a:endParaRPr lang="en-US"/>
          </a:p>
        </p:txBody>
      </p:sp>
    </p:spTree>
    <p:extLst>
      <p:ext uri="{BB962C8B-B14F-4D97-AF65-F5344CB8AC3E}">
        <p14:creationId xmlns:p14="http://schemas.microsoft.com/office/powerpoint/2010/main" val="29122899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37FD253-6B94-4427-8808-A6326690ECDE}" type="slidenum">
              <a:rPr lang="en-US"/>
              <a:pPr/>
              <a:t>22</a:t>
            </a:fld>
            <a:endParaRPr lang="en-US"/>
          </a:p>
        </p:txBody>
      </p:sp>
      <p:sp>
        <p:nvSpPr>
          <p:cNvPr id="71682" name="Rectangle 2"/>
          <p:cNvSpPr>
            <a:spLocks noGrp="1" noRot="1" noChangeAspect="1" noChangeArrowheads="1" noTextEdit="1"/>
          </p:cNvSpPr>
          <p:nvPr>
            <p:ph type="sldImg"/>
          </p:nvPr>
        </p:nvSpPr>
        <p:spPr>
          <a:xfrm>
            <a:off x="1341438" y="458788"/>
            <a:ext cx="4403725" cy="3303587"/>
          </a:xfrm>
          <a:ln/>
        </p:spPr>
      </p:sp>
      <p:sp>
        <p:nvSpPr>
          <p:cNvPr id="71683" name="Rectangle 3"/>
          <p:cNvSpPr>
            <a:spLocks noGrp="1" noChangeArrowheads="1"/>
          </p:cNvSpPr>
          <p:nvPr>
            <p:ph type="body" idx="1"/>
          </p:nvPr>
        </p:nvSpPr>
        <p:spPr>
          <a:xfrm>
            <a:off x="540610" y="4096345"/>
            <a:ext cx="5997494" cy="4787198"/>
          </a:xfrm>
          <a:ln/>
        </p:spPr>
        <p:txBody>
          <a:bodyPr lIns="93609" tIns="46805" rIns="93609" bIns="46805"/>
          <a:lstStyle/>
          <a:p>
            <a:r>
              <a:rPr lang="en-US" u="none" dirty="0" smtClean="0"/>
              <a:t>All proposed standards actions (new, revision, reaffirmation, stabilized</a:t>
            </a:r>
            <a:r>
              <a:rPr lang="en-US" u="none" baseline="0" dirty="0" smtClean="0"/>
              <a:t> maintenance, </a:t>
            </a:r>
            <a:r>
              <a:rPr lang="en-US" u="none" dirty="0" smtClean="0"/>
              <a:t>withdrawal) must be announced for public review.</a:t>
            </a:r>
            <a:endParaRPr lang="en-US" b="1" u="none" dirty="0"/>
          </a:p>
        </p:txBody>
      </p:sp>
    </p:spTree>
    <p:extLst>
      <p:ext uri="{BB962C8B-B14F-4D97-AF65-F5344CB8AC3E}">
        <p14:creationId xmlns:p14="http://schemas.microsoft.com/office/powerpoint/2010/main" val="29213221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82187127-365B-4270-A4FF-A41F7FFE8F37}" type="slidenum">
              <a:rPr lang="en-US"/>
              <a:pPr/>
              <a:t>23</a:t>
            </a:fld>
            <a:endParaRPr lang="en-US"/>
          </a:p>
        </p:txBody>
      </p:sp>
      <p:sp>
        <p:nvSpPr>
          <p:cNvPr id="73730" name="Rectangle 2"/>
          <p:cNvSpPr>
            <a:spLocks noGrp="1" noRot="1" noChangeAspect="1" noChangeArrowheads="1" noTextEdit="1"/>
          </p:cNvSpPr>
          <p:nvPr>
            <p:ph type="sldImg"/>
          </p:nvPr>
        </p:nvSpPr>
        <p:spPr>
          <a:xfrm>
            <a:off x="1341438" y="458788"/>
            <a:ext cx="4403725" cy="3303587"/>
          </a:xfrm>
          <a:ln/>
        </p:spPr>
      </p:sp>
      <p:sp>
        <p:nvSpPr>
          <p:cNvPr id="73731" name="Rectangle 3"/>
          <p:cNvSpPr>
            <a:spLocks noGrp="1" noChangeArrowheads="1"/>
          </p:cNvSpPr>
          <p:nvPr>
            <p:ph type="body" idx="1"/>
          </p:nvPr>
        </p:nvSpPr>
        <p:spPr>
          <a:xfrm>
            <a:off x="540610" y="4096345"/>
            <a:ext cx="5997494" cy="4787198"/>
          </a:xfrm>
          <a:ln/>
        </p:spPr>
        <p:txBody>
          <a:bodyPr/>
          <a:lstStyle/>
          <a:p>
            <a:r>
              <a:rPr lang="en-US" b="0" u="none" dirty="0" smtClean="0">
                <a:solidFill>
                  <a:srgbClr val="003399"/>
                </a:solidFill>
              </a:rPr>
              <a:t>Public Review announcements are made available on </a:t>
            </a:r>
            <a:r>
              <a:rPr lang="en-US" b="0" u="none" dirty="0">
                <a:solidFill>
                  <a:srgbClr val="003399"/>
                </a:solidFill>
              </a:rPr>
              <a:t>the C&amp;S </a:t>
            </a:r>
            <a:r>
              <a:rPr lang="en-US" b="0" u="none" dirty="0" smtClean="0">
                <a:solidFill>
                  <a:srgbClr val="003399"/>
                </a:solidFill>
              </a:rPr>
              <a:t>website,</a:t>
            </a:r>
            <a:r>
              <a:rPr lang="en-US" b="0" u="none" baseline="0" dirty="0" smtClean="0">
                <a:solidFill>
                  <a:srgbClr val="003399"/>
                </a:solidFill>
              </a:rPr>
              <a:t> which </a:t>
            </a:r>
            <a:r>
              <a:rPr lang="en-US" b="0" u="none" dirty="0" smtClean="0">
                <a:solidFill>
                  <a:srgbClr val="003399"/>
                </a:solidFill>
              </a:rPr>
              <a:t>includes </a:t>
            </a:r>
            <a:r>
              <a:rPr lang="en-US" b="0" u="none" dirty="0">
                <a:solidFill>
                  <a:srgbClr val="003399"/>
                </a:solidFill>
              </a:rPr>
              <a:t>a notice directing interested parties to the </a:t>
            </a:r>
            <a:r>
              <a:rPr lang="en-US" b="0" u="none" dirty="0" smtClean="0">
                <a:solidFill>
                  <a:srgbClr val="003399"/>
                </a:solidFill>
              </a:rPr>
              <a:t>public review drafts. </a:t>
            </a:r>
            <a:r>
              <a:rPr lang="en-US" b="0" u="none" dirty="0">
                <a:solidFill>
                  <a:srgbClr val="003399"/>
                </a:solidFill>
              </a:rPr>
              <a:t>If the action will also be submitted as an American National </a:t>
            </a:r>
            <a:r>
              <a:rPr lang="en-US" b="0" u="none" dirty="0" smtClean="0">
                <a:solidFill>
                  <a:srgbClr val="003399"/>
                </a:solidFill>
              </a:rPr>
              <a:t>Standard (ANS), </a:t>
            </a:r>
            <a:r>
              <a:rPr lang="en-US" b="0" u="none" dirty="0">
                <a:solidFill>
                  <a:srgbClr val="003399"/>
                </a:solidFill>
              </a:rPr>
              <a:t>it must also be announced in ANSI’s Standards Action via submittal </a:t>
            </a:r>
            <a:r>
              <a:rPr lang="en-US" b="0" u="none" dirty="0" smtClean="0">
                <a:solidFill>
                  <a:srgbClr val="003399"/>
                </a:solidFill>
              </a:rPr>
              <a:t>of a </a:t>
            </a:r>
            <a:r>
              <a:rPr lang="en-US" b="0" u="none" dirty="0">
                <a:solidFill>
                  <a:srgbClr val="003399"/>
                </a:solidFill>
              </a:rPr>
              <a:t>BSR-8 Form (BSR =  Board of Standards Review</a:t>
            </a:r>
            <a:r>
              <a:rPr lang="en-US" b="0" u="none" dirty="0" smtClean="0">
                <a:solidFill>
                  <a:srgbClr val="003399"/>
                </a:solidFill>
              </a:rPr>
              <a:t>).</a:t>
            </a:r>
          </a:p>
          <a:p>
            <a:endParaRPr lang="en-US" b="0" u="none" dirty="0">
              <a:solidFill>
                <a:srgbClr val="003399"/>
              </a:solidFill>
            </a:endParaRPr>
          </a:p>
          <a:p>
            <a:pPr>
              <a:spcBef>
                <a:spcPct val="40000"/>
              </a:spcBef>
            </a:pPr>
            <a:r>
              <a:rPr lang="en-US" b="0" u="none" dirty="0">
                <a:solidFill>
                  <a:srgbClr val="003399"/>
                </a:solidFill>
              </a:rPr>
              <a:t>Consideration should be given to conducting public review concurrently with the </a:t>
            </a:r>
            <a:r>
              <a:rPr lang="en-US" b="0" u="none" dirty="0" smtClean="0">
                <a:solidFill>
                  <a:srgbClr val="003399"/>
                </a:solidFill>
              </a:rPr>
              <a:t>standards committee </a:t>
            </a:r>
            <a:r>
              <a:rPr lang="en-US" b="0" u="none" dirty="0">
                <a:solidFill>
                  <a:srgbClr val="003399"/>
                </a:solidFill>
              </a:rPr>
              <a:t>vote. If, </a:t>
            </a:r>
            <a:r>
              <a:rPr lang="en-US" b="0" u="none" dirty="0" smtClean="0">
                <a:solidFill>
                  <a:srgbClr val="003399"/>
                </a:solidFill>
              </a:rPr>
              <a:t>at </a:t>
            </a:r>
            <a:r>
              <a:rPr lang="en-US" b="0" u="none" dirty="0">
                <a:solidFill>
                  <a:srgbClr val="003399"/>
                </a:solidFill>
              </a:rPr>
              <a:t>the time of the </a:t>
            </a:r>
            <a:r>
              <a:rPr lang="en-US" b="0" u="none" dirty="0" smtClean="0">
                <a:solidFill>
                  <a:srgbClr val="003399"/>
                </a:solidFill>
              </a:rPr>
              <a:t>standards committee </a:t>
            </a:r>
            <a:r>
              <a:rPr lang="en-US" b="0" u="none" dirty="0">
                <a:solidFill>
                  <a:srgbClr val="003399"/>
                </a:solidFill>
              </a:rPr>
              <a:t>vote, there are expected to be no major objections, conducting public review concurrently with the </a:t>
            </a:r>
            <a:r>
              <a:rPr lang="en-US" b="0" u="none" dirty="0" smtClean="0">
                <a:solidFill>
                  <a:srgbClr val="003399"/>
                </a:solidFill>
              </a:rPr>
              <a:t>standards committee </a:t>
            </a:r>
            <a:r>
              <a:rPr lang="en-US" b="0" u="none" dirty="0">
                <a:solidFill>
                  <a:srgbClr val="003399"/>
                </a:solidFill>
              </a:rPr>
              <a:t>recorded vote will save time in the development process. </a:t>
            </a:r>
          </a:p>
        </p:txBody>
      </p:sp>
    </p:spTree>
    <p:extLst>
      <p:ext uri="{BB962C8B-B14F-4D97-AF65-F5344CB8AC3E}">
        <p14:creationId xmlns:p14="http://schemas.microsoft.com/office/powerpoint/2010/main" val="37777988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8D110D46-FD1C-44A0-B028-06C9BE1964EB}" type="slidenum">
              <a:rPr lang="en-US"/>
              <a:pPr/>
              <a:t>24</a:t>
            </a:fld>
            <a:endParaRPr lang="en-US"/>
          </a:p>
        </p:txBody>
      </p:sp>
      <p:sp>
        <p:nvSpPr>
          <p:cNvPr id="75778" name="Rectangle 2"/>
          <p:cNvSpPr>
            <a:spLocks noGrp="1" noRot="1" noChangeAspect="1" noChangeArrowheads="1" noTextEdit="1"/>
          </p:cNvSpPr>
          <p:nvPr>
            <p:ph type="sldImg"/>
          </p:nvPr>
        </p:nvSpPr>
        <p:spPr>
          <a:xfrm>
            <a:off x="1341438" y="458788"/>
            <a:ext cx="4403725" cy="3303587"/>
          </a:xfrm>
          <a:ln/>
        </p:spPr>
      </p:sp>
      <p:sp>
        <p:nvSpPr>
          <p:cNvPr id="75779" name="Rectangle 3"/>
          <p:cNvSpPr>
            <a:spLocks noGrp="1" noChangeArrowheads="1"/>
          </p:cNvSpPr>
          <p:nvPr>
            <p:ph type="body" idx="1"/>
          </p:nvPr>
        </p:nvSpPr>
        <p:spPr>
          <a:xfrm>
            <a:off x="550439" y="4057332"/>
            <a:ext cx="5997494" cy="4787198"/>
          </a:xfrm>
          <a:ln/>
        </p:spPr>
        <p:txBody>
          <a:bodyPr/>
          <a:lstStyle/>
          <a:p>
            <a:pPr lvl="1">
              <a:spcBef>
                <a:spcPct val="40000"/>
              </a:spcBef>
            </a:pPr>
            <a:r>
              <a:rPr lang="en-US" u="none" dirty="0" smtClean="0"/>
              <a:t>The </a:t>
            </a:r>
            <a:r>
              <a:rPr lang="en-US" u="none" dirty="0"/>
              <a:t>required comment period is determined by the accessibility of the details of the action. The normal public comment period is 60 days, </a:t>
            </a:r>
            <a:r>
              <a:rPr lang="en-US" u="none" dirty="0" smtClean="0"/>
              <a:t>however it </a:t>
            </a:r>
            <a:r>
              <a:rPr lang="en-US" u="none" dirty="0"/>
              <a:t>can be reduced to 45 days if the proposal can be accessed electronically. </a:t>
            </a:r>
            <a:r>
              <a:rPr lang="en-US" u="none" strike="noStrike" dirty="0" smtClean="0"/>
              <a:t>The </a:t>
            </a:r>
            <a:r>
              <a:rPr lang="en-US" u="none" dirty="0" smtClean="0"/>
              <a:t>comment </a:t>
            </a:r>
            <a:r>
              <a:rPr lang="en-US" u="none" dirty="0"/>
              <a:t>period can be reduced further to 30 days if the complete proposal can be presented on the C&amp;S Web site and in ANSI’s Standards Action.</a:t>
            </a:r>
          </a:p>
          <a:p>
            <a:pPr lvl="1">
              <a:spcBef>
                <a:spcPct val="40000"/>
              </a:spcBef>
            </a:pPr>
            <a:r>
              <a:rPr lang="en-US" u="none" dirty="0"/>
              <a:t>The Project Team shall </a:t>
            </a:r>
            <a:r>
              <a:rPr lang="en-US" u="none" dirty="0" smtClean="0"/>
              <a:t>attempt </a:t>
            </a:r>
            <a:r>
              <a:rPr lang="en-US" u="none" dirty="0"/>
              <a:t>to </a:t>
            </a:r>
            <a:r>
              <a:rPr lang="en-US" u="none" dirty="0" smtClean="0"/>
              <a:t>resolve </a:t>
            </a:r>
            <a:r>
              <a:rPr lang="en-US" u="none" dirty="0"/>
              <a:t>all </a:t>
            </a:r>
            <a:r>
              <a:rPr lang="en-US" u="none" dirty="0" smtClean="0"/>
              <a:t>negative comments </a:t>
            </a:r>
            <a:r>
              <a:rPr lang="en-US" u="none" dirty="0"/>
              <a:t>and must send a response to each </a:t>
            </a:r>
            <a:r>
              <a:rPr lang="en-US" u="none" dirty="0" smtClean="0"/>
              <a:t>commenter </a:t>
            </a:r>
            <a:r>
              <a:rPr lang="en-US" u="none" dirty="0"/>
              <a:t>detailing changes made or the reasons why changes were not made.</a:t>
            </a:r>
          </a:p>
          <a:p>
            <a:pPr lvl="1">
              <a:spcBef>
                <a:spcPct val="40000"/>
              </a:spcBef>
            </a:pPr>
            <a:r>
              <a:rPr lang="en-US" u="none" dirty="0"/>
              <a:t>If </a:t>
            </a:r>
            <a:r>
              <a:rPr lang="en-US" b="0" i="0" u="none" strike="noStrike" dirty="0"/>
              <a:t>technical</a:t>
            </a:r>
            <a:r>
              <a:rPr lang="en-US" u="none" dirty="0"/>
              <a:t> changes are made to a proposed standards action, the action must be submitted for </a:t>
            </a:r>
            <a:r>
              <a:rPr lang="en-US" u="none" dirty="0" smtClean="0"/>
              <a:t>consensus committee approval and another </a:t>
            </a:r>
            <a:r>
              <a:rPr lang="en-US" u="none" dirty="0"/>
              <a:t>public review period.</a:t>
            </a:r>
          </a:p>
          <a:p>
            <a:pPr lvl="1">
              <a:spcBef>
                <a:spcPct val="40000"/>
              </a:spcBef>
            </a:pPr>
            <a:r>
              <a:rPr lang="en-US" u="none" dirty="0" smtClean="0"/>
              <a:t>Commenters are usually given a defined amount of time (20 working days) to inform the committee if </a:t>
            </a:r>
            <a:r>
              <a:rPr lang="en-US" u="none" baseline="0" dirty="0" smtClean="0"/>
              <a:t>their </a:t>
            </a:r>
            <a:r>
              <a:rPr lang="en-US" u="none" dirty="0" smtClean="0"/>
              <a:t>objection has not been resolved. Unresolved objections must </a:t>
            </a:r>
            <a:r>
              <a:rPr lang="en-US" u="none" dirty="0"/>
              <a:t>be reported to the consensus </a:t>
            </a:r>
            <a:r>
              <a:rPr lang="en-US" u="none" dirty="0" smtClean="0"/>
              <a:t>committee. The objections </a:t>
            </a:r>
            <a:r>
              <a:rPr lang="en-US" u="none" dirty="0"/>
              <a:t>along </a:t>
            </a:r>
            <a:r>
              <a:rPr lang="en-US" u="none" dirty="0" smtClean="0"/>
              <a:t>with the project team responses</a:t>
            </a:r>
            <a:r>
              <a:rPr lang="en-US" u="none" dirty="0" smtClean="0">
                <a:solidFill>
                  <a:srgbClr val="000000"/>
                </a:solidFill>
                <a:cs typeface="Times New Roman" pitchFamily="18" charset="0"/>
              </a:rPr>
              <a:t> shall be submitted for </a:t>
            </a:r>
            <a:r>
              <a:rPr lang="en-US" u="none" dirty="0">
                <a:solidFill>
                  <a:srgbClr val="000000"/>
                </a:solidFill>
                <a:cs typeface="Times New Roman" pitchFamily="18" charset="0"/>
              </a:rPr>
              <a:t>recirculation </a:t>
            </a:r>
            <a:r>
              <a:rPr lang="en-US" u="none" dirty="0" smtClean="0">
                <a:solidFill>
                  <a:srgbClr val="000000"/>
                </a:solidFill>
                <a:cs typeface="Times New Roman" pitchFamily="18" charset="0"/>
              </a:rPr>
              <a:t>vote. M</a:t>
            </a:r>
            <a:r>
              <a:rPr lang="en-US" u="none" dirty="0" smtClean="0"/>
              <a:t>embers are given </a:t>
            </a:r>
            <a:r>
              <a:rPr lang="en-US" u="none" dirty="0"/>
              <a:t>an opportunity to </a:t>
            </a:r>
            <a:r>
              <a:rPr lang="en-US" u="none" dirty="0" smtClean="0"/>
              <a:t>reaffirm or change their vote on the proposal.</a:t>
            </a:r>
            <a:endParaRPr lang="en-US" u="none" dirty="0"/>
          </a:p>
          <a:p>
            <a:pPr lvl="1">
              <a:spcBef>
                <a:spcPct val="40000"/>
              </a:spcBef>
            </a:pPr>
            <a:r>
              <a:rPr lang="en-US" u="none" dirty="0" smtClean="0"/>
              <a:t>In addition, each commenter </a:t>
            </a:r>
            <a:r>
              <a:rPr lang="en-US" u="none" dirty="0"/>
              <a:t>whose objection is not resolved must be informed of their right to appeal the committee’s action</a:t>
            </a:r>
            <a:r>
              <a:rPr lang="en-US" u="none" dirty="0" smtClean="0"/>
              <a:t>. (Further information on Appeals can be found in Module B7 The Appeals Process</a:t>
            </a:r>
            <a:r>
              <a:rPr lang="en-US" u="none" dirty="0" smtClean="0"/>
              <a:t>)</a:t>
            </a:r>
            <a:endParaRPr lang="en-US" u="none" dirty="0"/>
          </a:p>
          <a:p>
            <a:pPr>
              <a:spcBef>
                <a:spcPct val="40000"/>
              </a:spcBef>
            </a:pPr>
            <a:endParaRPr lang="en-US" u="none" dirty="0"/>
          </a:p>
        </p:txBody>
      </p:sp>
    </p:spTree>
    <p:extLst>
      <p:ext uri="{BB962C8B-B14F-4D97-AF65-F5344CB8AC3E}">
        <p14:creationId xmlns:p14="http://schemas.microsoft.com/office/powerpoint/2010/main" val="34968346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E2DAD6B3-EE28-41B4-9161-E88975224D0C}" type="slidenum">
              <a:rPr lang="en-US"/>
              <a:pPr/>
              <a:t>25</a:t>
            </a:fld>
            <a:endParaRPr lang="en-US"/>
          </a:p>
        </p:txBody>
      </p:sp>
      <p:sp>
        <p:nvSpPr>
          <p:cNvPr id="77826" name="Rectangle 2"/>
          <p:cNvSpPr>
            <a:spLocks noGrp="1" noRot="1" noChangeAspect="1" noChangeArrowheads="1" noTextEdit="1"/>
          </p:cNvSpPr>
          <p:nvPr>
            <p:ph type="sldImg"/>
          </p:nvPr>
        </p:nvSpPr>
        <p:spPr>
          <a:xfrm>
            <a:off x="1341438" y="458788"/>
            <a:ext cx="4403725" cy="3303587"/>
          </a:xfrm>
          <a:ln/>
        </p:spPr>
      </p:sp>
      <p:sp>
        <p:nvSpPr>
          <p:cNvPr id="77827" name="Rectangle 3"/>
          <p:cNvSpPr>
            <a:spLocks noGrp="1" noChangeArrowheads="1"/>
          </p:cNvSpPr>
          <p:nvPr>
            <p:ph type="body" idx="1"/>
          </p:nvPr>
        </p:nvSpPr>
        <p:spPr>
          <a:xfrm>
            <a:off x="540610" y="4096345"/>
            <a:ext cx="5997494" cy="4787198"/>
          </a:xfrm>
          <a:ln/>
        </p:spPr>
        <p:txBody>
          <a:bodyPr lIns="93609" tIns="46805" rIns="93609" bIns="46805"/>
          <a:lstStyle/>
          <a:p>
            <a:r>
              <a:rPr lang="en-US" dirty="0" smtClean="0"/>
              <a:t>After the consensus committee reaches consensus, the standards committee submits its proposed standards action to the Supervisory Board for procedural review and approval. </a:t>
            </a:r>
            <a:endParaRPr lang="en-US" b="1" dirty="0"/>
          </a:p>
        </p:txBody>
      </p:sp>
    </p:spTree>
    <p:extLst>
      <p:ext uri="{BB962C8B-B14F-4D97-AF65-F5344CB8AC3E}">
        <p14:creationId xmlns:p14="http://schemas.microsoft.com/office/powerpoint/2010/main" val="6044332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091504BC-DC5F-4697-BC2E-EA44BAE55EE3}" type="slidenum">
              <a:rPr lang="en-US"/>
              <a:pPr/>
              <a:t>26</a:t>
            </a:fld>
            <a:endParaRPr lang="en-US"/>
          </a:p>
        </p:txBody>
      </p:sp>
      <p:sp>
        <p:nvSpPr>
          <p:cNvPr id="79874" name="Rectangle 2"/>
          <p:cNvSpPr>
            <a:spLocks noGrp="1" noRot="1" noChangeAspect="1" noChangeArrowheads="1" noTextEdit="1"/>
          </p:cNvSpPr>
          <p:nvPr>
            <p:ph type="sldImg"/>
          </p:nvPr>
        </p:nvSpPr>
        <p:spPr>
          <a:xfrm>
            <a:off x="1341438" y="458788"/>
            <a:ext cx="4403725" cy="3303587"/>
          </a:xfrm>
          <a:ln/>
        </p:spPr>
      </p:sp>
      <p:sp>
        <p:nvSpPr>
          <p:cNvPr id="79875" name="Rectangle 3"/>
          <p:cNvSpPr>
            <a:spLocks noGrp="1" noChangeArrowheads="1"/>
          </p:cNvSpPr>
          <p:nvPr>
            <p:ph type="body" idx="1"/>
          </p:nvPr>
        </p:nvSpPr>
        <p:spPr>
          <a:xfrm>
            <a:off x="540610" y="4096345"/>
            <a:ext cx="5997494" cy="4787198"/>
          </a:xfrm>
          <a:ln/>
        </p:spPr>
        <p:txBody>
          <a:bodyPr/>
          <a:lstStyle/>
          <a:p>
            <a:pPr lvl="0" fontAlgn="base"/>
            <a:r>
              <a:rPr lang="en-US" sz="1100" kern="1200" dirty="0" smtClean="0">
                <a:solidFill>
                  <a:schemeClr val="tx1"/>
                </a:solidFill>
                <a:effectLst/>
                <a:latin typeface="Arial" charset="0"/>
                <a:ea typeface="+mn-ea"/>
                <a:cs typeface="+mn-cs"/>
              </a:rPr>
              <a:t>The Supervisory Board Procedural Ballot is conducted after consensus committee approval in accordance with the</a:t>
            </a:r>
            <a:r>
              <a:rPr lang="en-US" sz="1100" kern="1200" baseline="0" dirty="0" smtClean="0">
                <a:solidFill>
                  <a:schemeClr val="tx1"/>
                </a:solidFill>
                <a:effectLst/>
                <a:latin typeface="Arial" charset="0"/>
                <a:ea typeface="+mn-ea"/>
                <a:cs typeface="+mn-cs"/>
              </a:rPr>
              <a:t> Supervisory Board Procedures.</a:t>
            </a:r>
            <a:endParaRPr lang="en-US" sz="1100" kern="1200" dirty="0" smtClean="0">
              <a:solidFill>
                <a:schemeClr val="tx1"/>
              </a:solidFill>
              <a:effectLst/>
              <a:latin typeface="Arial" charset="0"/>
              <a:ea typeface="+mn-ea"/>
              <a:cs typeface="+mn-cs"/>
            </a:endParaRPr>
          </a:p>
          <a:p>
            <a:pPr lvl="0" fontAlgn="base"/>
            <a:endParaRPr lang="en-US" sz="1100" kern="1200" dirty="0" smtClean="0">
              <a:solidFill>
                <a:schemeClr val="tx1"/>
              </a:solidFill>
              <a:effectLst/>
              <a:latin typeface="Arial" charset="0"/>
              <a:ea typeface="+mn-ea"/>
              <a:cs typeface="+mn-cs"/>
            </a:endParaRPr>
          </a:p>
          <a:p>
            <a:pPr lvl="0" fontAlgn="base"/>
            <a:r>
              <a:rPr lang="en-US" sz="1100" kern="1200" dirty="0" smtClean="0">
                <a:solidFill>
                  <a:schemeClr val="tx1"/>
                </a:solidFill>
                <a:effectLst/>
                <a:latin typeface="Arial" charset="0"/>
                <a:ea typeface="+mn-ea"/>
                <a:cs typeface="+mn-cs"/>
              </a:rPr>
              <a:t>The purpose of the Board’s review is to verify that the action is consistent with Codes and Standards policies and procedures, and that the action is within the charter of the standards committee.  The Board will review consensus committee votes and public review comments to ensure that the</a:t>
            </a:r>
            <a:r>
              <a:rPr lang="en-US" sz="1100" kern="1200" baseline="0" dirty="0" smtClean="0">
                <a:solidFill>
                  <a:schemeClr val="tx1"/>
                </a:solidFill>
                <a:effectLst/>
                <a:latin typeface="Arial" charset="0"/>
                <a:ea typeface="+mn-ea"/>
                <a:cs typeface="+mn-cs"/>
              </a:rPr>
              <a:t> committee has considered and provided a response to each comment</a:t>
            </a:r>
            <a:r>
              <a:rPr lang="en-US" sz="1100" kern="1200" dirty="0" smtClean="0">
                <a:solidFill>
                  <a:schemeClr val="tx1"/>
                </a:solidFill>
                <a:effectLst/>
                <a:latin typeface="Arial" charset="0"/>
                <a:ea typeface="+mn-ea"/>
                <a:cs typeface="+mn-cs"/>
              </a:rPr>
              <a:t>. Board approval can be administratively declared without formal vote if there are no unresolved consensus committee disapproved votes, public review objections, or substantive Supervisory Board comments.</a:t>
            </a:r>
          </a:p>
          <a:p>
            <a:pPr lvl="0" fontAlgn="base"/>
            <a:endParaRPr lang="en-US" sz="1100" kern="1200" dirty="0" smtClean="0">
              <a:solidFill>
                <a:schemeClr val="tx1"/>
              </a:solidFill>
              <a:effectLst/>
              <a:latin typeface="Arial" charset="0"/>
              <a:ea typeface="+mn-ea"/>
              <a:cs typeface="+mn-cs"/>
            </a:endParaRPr>
          </a:p>
          <a:p>
            <a:pPr lvl="0" fontAlgn="base"/>
            <a:r>
              <a:rPr lang="en-US" sz="1100" kern="1200" dirty="0" smtClean="0">
                <a:solidFill>
                  <a:schemeClr val="tx1"/>
                </a:solidFill>
                <a:effectLst/>
                <a:latin typeface="Arial" charset="0"/>
                <a:ea typeface="+mn-ea"/>
                <a:cs typeface="+mn-cs"/>
              </a:rPr>
              <a:t>Should a voting Board Member develop a concern where the safety, health, or welfare of the public is believed to be endangered, the concern shall be brought to the attention of the standards committee for consideration. The standards committee may withdraw the item for further consideration. Otherwise the Board member has had the opportunity to comment on the content</a:t>
            </a:r>
            <a:r>
              <a:rPr lang="en-US" sz="1100" kern="1200" baseline="0" dirty="0" smtClean="0">
                <a:solidFill>
                  <a:schemeClr val="tx1"/>
                </a:solidFill>
                <a:effectLst/>
                <a:latin typeface="Arial" charset="0"/>
                <a:ea typeface="+mn-ea"/>
                <a:cs typeface="+mn-cs"/>
              </a:rPr>
              <a:t> of the record during the balloting phase and all other comments should have been made at that time.</a:t>
            </a:r>
            <a:endParaRPr lang="en-US" sz="11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12862277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BE82665D-631E-4097-A560-B0BC7BBEB380}" type="slidenum">
              <a:rPr lang="en-US"/>
              <a:pPr/>
              <a:t>27</a:t>
            </a:fld>
            <a:endParaRPr lang="en-US"/>
          </a:p>
        </p:txBody>
      </p:sp>
      <p:sp>
        <p:nvSpPr>
          <p:cNvPr id="86018" name="Rectangle 2"/>
          <p:cNvSpPr>
            <a:spLocks noGrp="1" noRot="1" noChangeAspect="1" noChangeArrowheads="1" noTextEdit="1"/>
          </p:cNvSpPr>
          <p:nvPr>
            <p:ph type="sldImg"/>
          </p:nvPr>
        </p:nvSpPr>
        <p:spPr>
          <a:xfrm>
            <a:off x="1341438" y="458788"/>
            <a:ext cx="4403725" cy="3303587"/>
          </a:xfrm>
          <a:ln/>
        </p:spPr>
      </p:sp>
      <p:sp>
        <p:nvSpPr>
          <p:cNvPr id="86019" name="Rectangle 3"/>
          <p:cNvSpPr>
            <a:spLocks noGrp="1" noChangeArrowheads="1"/>
          </p:cNvSpPr>
          <p:nvPr>
            <p:ph type="body" idx="1"/>
          </p:nvPr>
        </p:nvSpPr>
        <p:spPr>
          <a:xfrm>
            <a:off x="540610" y="4096345"/>
            <a:ext cx="5997494" cy="4787198"/>
          </a:xfrm>
          <a:ln/>
        </p:spPr>
        <p:txBody>
          <a:bodyPr lIns="93609" tIns="46805" rIns="93609" bIns="46805"/>
          <a:lstStyle/>
          <a:p>
            <a:r>
              <a:rPr lang="en-US" dirty="0" smtClean="0"/>
              <a:t>Anyone who objects to an ASME standards action may appeal, at the appropriate time, to</a:t>
            </a:r>
            <a:r>
              <a:rPr lang="en-US" baseline="0" dirty="0" smtClean="0"/>
              <a:t> </a:t>
            </a:r>
            <a:r>
              <a:rPr lang="en-US" dirty="0" smtClean="0"/>
              <a:t>both ASME and ANSI.</a:t>
            </a:r>
            <a:endParaRPr lang="en-US" dirty="0"/>
          </a:p>
        </p:txBody>
      </p:sp>
    </p:spTree>
    <p:extLst>
      <p:ext uri="{BB962C8B-B14F-4D97-AF65-F5344CB8AC3E}">
        <p14:creationId xmlns:p14="http://schemas.microsoft.com/office/powerpoint/2010/main" val="18788307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D55A78E5-7D58-4608-B8A0-148E506EC570}" type="slidenum">
              <a:rPr lang="en-US"/>
              <a:pPr/>
              <a:t>28</a:t>
            </a:fld>
            <a:endParaRPr lang="en-US"/>
          </a:p>
        </p:txBody>
      </p:sp>
      <p:sp>
        <p:nvSpPr>
          <p:cNvPr id="88066" name="Rectangle 2"/>
          <p:cNvSpPr>
            <a:spLocks noGrp="1" noRot="1" noChangeAspect="1" noChangeArrowheads="1" noTextEdit="1"/>
          </p:cNvSpPr>
          <p:nvPr>
            <p:ph type="sldImg"/>
          </p:nvPr>
        </p:nvSpPr>
        <p:spPr>
          <a:xfrm>
            <a:off x="1341438" y="458788"/>
            <a:ext cx="4403725" cy="3303587"/>
          </a:xfrm>
          <a:ln/>
        </p:spPr>
      </p:sp>
      <p:sp>
        <p:nvSpPr>
          <p:cNvPr id="88067" name="Rectangle 3"/>
          <p:cNvSpPr>
            <a:spLocks noGrp="1" noChangeArrowheads="1"/>
          </p:cNvSpPr>
          <p:nvPr>
            <p:ph type="body" idx="1"/>
          </p:nvPr>
        </p:nvSpPr>
        <p:spPr>
          <a:xfrm>
            <a:off x="540610" y="4096345"/>
            <a:ext cx="5997494" cy="4787198"/>
          </a:xfrm>
          <a:ln/>
        </p:spPr>
        <p:txBody>
          <a:bodyPr lIns="93609" tIns="46805" rIns="93609" bIns="46805"/>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u="none" dirty="0" smtClean="0">
                <a:solidFill>
                  <a:srgbClr val="FF0000"/>
                </a:solidFill>
              </a:rPr>
              <a:t>ASME affords an individual the right to appeal any action or inaction. The process is detailed in depth </a:t>
            </a:r>
            <a:r>
              <a:rPr lang="en-US" u="none" dirty="0" smtClean="0"/>
              <a:t>in Module B7</a:t>
            </a:r>
            <a:br>
              <a:rPr lang="en-US" u="none" dirty="0" smtClean="0"/>
            </a:br>
            <a:endParaRPr lang="en-US" u="none" dirty="0" smtClean="0"/>
          </a:p>
          <a:p>
            <a:r>
              <a:rPr lang="en-US" u="none" dirty="0" smtClean="0"/>
              <a:t>ANSI </a:t>
            </a:r>
            <a:r>
              <a:rPr lang="en-US" u="none" dirty="0"/>
              <a:t>will not hear an appeal of a standards action until:</a:t>
            </a:r>
            <a:endParaRPr lang="en-US" u="none" strike="noStrike" dirty="0"/>
          </a:p>
          <a:p>
            <a:pPr marL="457200" marR="0" lvl="2" indent="-114300" algn="l" defTabSz="914400" rtl="0" eaLnBrk="1" fontAlgn="base" latinLnBrk="0" hangingPunct="1">
              <a:lnSpc>
                <a:spcPct val="100000"/>
              </a:lnSpc>
              <a:spcBef>
                <a:spcPct val="30000"/>
              </a:spcBef>
              <a:spcAft>
                <a:spcPct val="0"/>
              </a:spcAft>
              <a:buClrTx/>
              <a:buSzTx/>
              <a:buFont typeface="Arial" charset="0"/>
              <a:buChar char="–"/>
              <a:tabLst/>
              <a:defRPr/>
            </a:pPr>
            <a:r>
              <a:rPr lang="en-US" u="none" strike="noStrike" dirty="0" smtClean="0"/>
              <a:t>The </a:t>
            </a:r>
            <a:r>
              <a:rPr lang="en-US" u="none" dirty="0" smtClean="0"/>
              <a:t>standards developer’s appeal process has been completed.</a:t>
            </a:r>
          </a:p>
          <a:p>
            <a:pPr lvl="2"/>
            <a:r>
              <a:rPr lang="en-US" u="none" dirty="0" smtClean="0"/>
              <a:t>It </a:t>
            </a:r>
            <a:r>
              <a:rPr lang="en-US" u="none" dirty="0"/>
              <a:t>has taken action on approval of </a:t>
            </a:r>
            <a:r>
              <a:rPr lang="en-US" u="none" dirty="0" smtClean="0"/>
              <a:t>the standards </a:t>
            </a:r>
            <a:r>
              <a:rPr lang="en-US" u="none" dirty="0"/>
              <a:t>action.  </a:t>
            </a:r>
          </a:p>
          <a:p>
            <a:pPr lvl="1">
              <a:spcBef>
                <a:spcPct val="40000"/>
              </a:spcBef>
            </a:pPr>
            <a:r>
              <a:rPr lang="en-US" u="none" dirty="0" smtClean="0"/>
              <a:t>An </a:t>
            </a:r>
            <a:r>
              <a:rPr lang="en-US" u="none" dirty="0"/>
              <a:t>ANSI appeal may target a standards </a:t>
            </a:r>
            <a:r>
              <a:rPr lang="en-US" u="none" dirty="0" smtClean="0"/>
              <a:t>development</a:t>
            </a:r>
            <a:r>
              <a:rPr lang="en-US" u="none" baseline="0" dirty="0" smtClean="0"/>
              <a:t> organization’s </a:t>
            </a:r>
            <a:r>
              <a:rPr lang="en-US" u="none" dirty="0" smtClean="0"/>
              <a:t>ANSI </a:t>
            </a:r>
            <a:r>
              <a:rPr lang="en-US" u="none" dirty="0"/>
              <a:t>accreditation, rather than a specific standards action, when it is believed that the standards developer is not acting in compliance with the operating procedures against which they were accredited.</a:t>
            </a:r>
          </a:p>
          <a:p>
            <a:pPr>
              <a:spcBef>
                <a:spcPct val="40000"/>
              </a:spcBef>
            </a:pPr>
            <a:endParaRPr lang="en-US" u="none" dirty="0"/>
          </a:p>
          <a:p>
            <a:pPr eaLnBrk="0" hangingPunct="0"/>
            <a:endParaRPr lang="en-US" b="1" u="none" dirty="0"/>
          </a:p>
        </p:txBody>
      </p:sp>
    </p:spTree>
    <p:extLst>
      <p:ext uri="{BB962C8B-B14F-4D97-AF65-F5344CB8AC3E}">
        <p14:creationId xmlns:p14="http://schemas.microsoft.com/office/powerpoint/2010/main" val="3908727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4EEA7563-22D7-44CF-A1FC-9A4118221D99}" type="slidenum">
              <a:rPr lang="en-US"/>
              <a:pPr/>
              <a:t>2</a:t>
            </a:fld>
            <a:endParaRPr lang="en-US"/>
          </a:p>
        </p:txBody>
      </p:sp>
      <p:sp>
        <p:nvSpPr>
          <p:cNvPr id="14338" name="Rectangle 2"/>
          <p:cNvSpPr>
            <a:spLocks noGrp="1" noRot="1" noChangeAspect="1" noChangeArrowheads="1" noTextEdit="1"/>
          </p:cNvSpPr>
          <p:nvPr>
            <p:ph type="sldImg"/>
          </p:nvPr>
        </p:nvSpPr>
        <p:spPr>
          <a:xfrm>
            <a:off x="1331913" y="458788"/>
            <a:ext cx="4403725" cy="3303587"/>
          </a:xfrm>
          <a:ln/>
        </p:spPr>
      </p:sp>
      <p:sp>
        <p:nvSpPr>
          <p:cNvPr id="14339" name="Rectangle 3"/>
          <p:cNvSpPr>
            <a:spLocks noGrp="1" noChangeArrowheads="1"/>
          </p:cNvSpPr>
          <p:nvPr>
            <p:ph type="body" idx="1"/>
          </p:nvPr>
        </p:nvSpPr>
        <p:spPr>
          <a:xfrm>
            <a:off x="538973" y="4096345"/>
            <a:ext cx="5997493" cy="4787198"/>
          </a:xfrm>
          <a:ln/>
        </p:spPr>
        <p:txBody>
          <a:bodyPr/>
          <a:lstStyle/>
          <a:p>
            <a:pPr marL="114300" lvl="1" indent="0">
              <a:spcBef>
                <a:spcPct val="40000"/>
              </a:spcBef>
              <a:buNone/>
            </a:pPr>
            <a:r>
              <a:rPr lang="en-US" dirty="0" smtClean="0"/>
              <a:t>This presentation represents ASME’s consensus process for standards development.</a:t>
            </a:r>
          </a:p>
          <a:p>
            <a:endParaRPr lang="en-US" b="1" dirty="0"/>
          </a:p>
        </p:txBody>
      </p:sp>
    </p:spTree>
    <p:extLst>
      <p:ext uri="{BB962C8B-B14F-4D97-AF65-F5344CB8AC3E}">
        <p14:creationId xmlns:p14="http://schemas.microsoft.com/office/powerpoint/2010/main" val="25460901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B96AF7D7-51E7-415C-B768-B43F423DAED3}" type="slidenum">
              <a:rPr lang="en-US"/>
              <a:pPr/>
              <a:t>29</a:t>
            </a:fld>
            <a:endParaRPr lang="en-US"/>
          </a:p>
        </p:txBody>
      </p:sp>
      <p:sp>
        <p:nvSpPr>
          <p:cNvPr id="90114" name="Rectangle 2"/>
          <p:cNvSpPr>
            <a:spLocks noGrp="1" noRot="1" noChangeAspect="1" noChangeArrowheads="1" noTextEdit="1"/>
          </p:cNvSpPr>
          <p:nvPr>
            <p:ph type="sldImg"/>
          </p:nvPr>
        </p:nvSpPr>
        <p:spPr>
          <a:xfrm>
            <a:off x="1341438" y="458788"/>
            <a:ext cx="4403725" cy="3303587"/>
          </a:xfrm>
          <a:ln/>
        </p:spPr>
      </p:sp>
      <p:sp>
        <p:nvSpPr>
          <p:cNvPr id="90115" name="Rectangle 3"/>
          <p:cNvSpPr>
            <a:spLocks noGrp="1" noChangeArrowheads="1"/>
          </p:cNvSpPr>
          <p:nvPr>
            <p:ph type="body" idx="1"/>
          </p:nvPr>
        </p:nvSpPr>
        <p:spPr>
          <a:xfrm>
            <a:off x="540610" y="4096345"/>
            <a:ext cx="5997494" cy="4787198"/>
          </a:xfrm>
          <a:ln/>
        </p:spPr>
        <p:txBody>
          <a:bodyPr lIns="93609" tIns="46805" rIns="93609" bIns="46805"/>
          <a:lstStyle/>
          <a:p>
            <a:r>
              <a:rPr lang="en-US" dirty="0" smtClean="0"/>
              <a:t>Following Supervisory Board approval, ANSI approval may be requested. </a:t>
            </a:r>
            <a:endParaRPr lang="en-US" b="1" dirty="0"/>
          </a:p>
        </p:txBody>
      </p:sp>
    </p:spTree>
    <p:extLst>
      <p:ext uri="{BB962C8B-B14F-4D97-AF65-F5344CB8AC3E}">
        <p14:creationId xmlns:p14="http://schemas.microsoft.com/office/powerpoint/2010/main" val="7181025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6909F61C-A7C1-430E-BA9E-A4882BA466ED}" type="slidenum">
              <a:rPr lang="en-US"/>
              <a:pPr/>
              <a:t>30</a:t>
            </a:fld>
            <a:endParaRPr lang="en-US"/>
          </a:p>
        </p:txBody>
      </p:sp>
      <p:sp>
        <p:nvSpPr>
          <p:cNvPr id="92162" name="Rectangle 2"/>
          <p:cNvSpPr>
            <a:spLocks noGrp="1" noRot="1" noChangeAspect="1" noChangeArrowheads="1" noTextEdit="1"/>
          </p:cNvSpPr>
          <p:nvPr>
            <p:ph type="sldImg"/>
          </p:nvPr>
        </p:nvSpPr>
        <p:spPr>
          <a:xfrm>
            <a:off x="1341438" y="458788"/>
            <a:ext cx="4403725" cy="3303587"/>
          </a:xfrm>
          <a:ln/>
        </p:spPr>
      </p:sp>
      <p:sp>
        <p:nvSpPr>
          <p:cNvPr id="92163" name="Rectangle 3"/>
          <p:cNvSpPr>
            <a:spLocks noGrp="1" noChangeArrowheads="1"/>
          </p:cNvSpPr>
          <p:nvPr>
            <p:ph type="body" idx="1"/>
          </p:nvPr>
        </p:nvSpPr>
        <p:spPr>
          <a:xfrm>
            <a:off x="540610" y="4096345"/>
            <a:ext cx="5997494" cy="4787198"/>
          </a:xfrm>
          <a:ln/>
        </p:spPr>
        <p:txBody>
          <a:bodyPr/>
          <a:lstStyle/>
          <a:p>
            <a:pPr marL="0" marR="0" indent="0" algn="l" defTabSz="914400" rtl="0" eaLnBrk="1" fontAlgn="base" latinLnBrk="0" hangingPunct="1">
              <a:lnSpc>
                <a:spcPct val="100000"/>
              </a:lnSpc>
              <a:spcBef>
                <a:spcPct val="40000"/>
              </a:spcBef>
              <a:spcAft>
                <a:spcPct val="0"/>
              </a:spcAft>
              <a:buClrTx/>
              <a:buSzTx/>
              <a:buFontTx/>
              <a:buNone/>
              <a:tabLst/>
              <a:defRPr/>
            </a:pPr>
            <a:r>
              <a:rPr lang="en-US" sz="1100" u="none" dirty="0" smtClean="0"/>
              <a:t>ANSI is responsible for overseeing the process by which American National Standards are developed. ANSI accredits standards developers, provides a venue for public review of proposed standards actions, approves proposed standards actions and audits standards developers approximately every 5 years.</a:t>
            </a:r>
          </a:p>
          <a:p>
            <a:pPr marL="0" marR="0" indent="0" algn="l" defTabSz="914400" rtl="0" eaLnBrk="1" fontAlgn="base" latinLnBrk="0" hangingPunct="1">
              <a:lnSpc>
                <a:spcPct val="100000"/>
              </a:lnSpc>
              <a:spcBef>
                <a:spcPct val="40000"/>
              </a:spcBef>
              <a:spcAft>
                <a:spcPct val="0"/>
              </a:spcAft>
              <a:buClrTx/>
              <a:buSzTx/>
              <a:buFontTx/>
              <a:buNone/>
              <a:tabLst/>
              <a:defRPr/>
            </a:pPr>
            <a:r>
              <a:rPr lang="en-US" sz="1100" u="none" dirty="0" smtClean="0"/>
              <a:t>With few exceptions, </a:t>
            </a:r>
            <a:r>
              <a:rPr lang="en-US" u="none" dirty="0" smtClean="0"/>
              <a:t>ASME usually submits standards to ANSI for approval as American National Standards. Two known exceptions include:</a:t>
            </a:r>
          </a:p>
          <a:p>
            <a:pPr marL="182654" marR="0" indent="-182654" algn="l" defTabSz="914400" rtl="0" eaLnBrk="1" fontAlgn="base" latinLnBrk="0" hangingPunct="1">
              <a:lnSpc>
                <a:spcPct val="100000"/>
              </a:lnSpc>
              <a:spcBef>
                <a:spcPct val="40000"/>
              </a:spcBef>
              <a:spcAft>
                <a:spcPct val="0"/>
              </a:spcAft>
              <a:buClrTx/>
              <a:buSzTx/>
              <a:buFontTx/>
              <a:buChar char="•"/>
              <a:tabLst/>
              <a:defRPr/>
            </a:pPr>
            <a:r>
              <a:rPr lang="en-US" u="none" dirty="0" smtClean="0"/>
              <a:t>Per CSP-39, a Supervisory Board may elect to have a code or standard published as an ASME code or standard if the supervisory board has determined and documented that it is in the broad interest of public health, safety and welfare to expedite publication of the code or standard</a:t>
            </a:r>
            <a:r>
              <a:rPr lang="en-US" u="none" baseline="0" dirty="0" smtClean="0"/>
              <a:t> or</a:t>
            </a:r>
          </a:p>
          <a:p>
            <a:pPr marL="182654" marR="0" indent="-182654" algn="l" defTabSz="914400" rtl="0" eaLnBrk="1" fontAlgn="base" latinLnBrk="0" hangingPunct="1">
              <a:lnSpc>
                <a:spcPct val="100000"/>
              </a:lnSpc>
              <a:spcBef>
                <a:spcPct val="40000"/>
              </a:spcBef>
              <a:spcAft>
                <a:spcPct val="0"/>
              </a:spcAft>
              <a:buClrTx/>
              <a:buSzTx/>
              <a:buFontTx/>
              <a:buChar char="•"/>
              <a:tabLst/>
              <a:defRPr/>
            </a:pPr>
            <a:r>
              <a:rPr lang="en-US" u="none" strike="noStrike" baseline="0" dirty="0" smtClean="0"/>
              <a:t>The </a:t>
            </a:r>
            <a:r>
              <a:rPr lang="en-US" u="none" baseline="0" dirty="0" smtClean="0"/>
              <a:t>s</a:t>
            </a:r>
            <a:r>
              <a:rPr lang="en-US" u="none" dirty="0" smtClean="0"/>
              <a:t>tandard contains only administrative requirements and is</a:t>
            </a:r>
            <a:r>
              <a:rPr lang="en-US" u="none" baseline="0" dirty="0" smtClean="0"/>
              <a:t> used</a:t>
            </a:r>
            <a:r>
              <a:rPr lang="en-US" u="none" dirty="0" smtClean="0"/>
              <a:t> for a conformity assessment program (e.g., QAI-1 and CA-1)</a:t>
            </a:r>
          </a:p>
          <a:p>
            <a:pPr marL="182654" marR="0" indent="-182654" algn="l" defTabSz="914400" rtl="0" eaLnBrk="1" fontAlgn="base" latinLnBrk="0" hangingPunct="1">
              <a:lnSpc>
                <a:spcPct val="100000"/>
              </a:lnSpc>
              <a:spcBef>
                <a:spcPct val="40000"/>
              </a:spcBef>
              <a:spcAft>
                <a:spcPct val="0"/>
              </a:spcAft>
              <a:buClrTx/>
              <a:buSzTx/>
              <a:buFontTx/>
              <a:buChar char="•"/>
              <a:tabLst/>
              <a:defRPr/>
            </a:pPr>
            <a:endParaRPr lang="en-US" u="none" dirty="0" smtClean="0"/>
          </a:p>
          <a:p>
            <a:pPr marL="182654" marR="0" indent="-182654" algn="l" defTabSz="914400" rtl="0" eaLnBrk="1" fontAlgn="base" latinLnBrk="0" hangingPunct="1">
              <a:lnSpc>
                <a:spcPct val="100000"/>
              </a:lnSpc>
              <a:spcBef>
                <a:spcPct val="40000"/>
              </a:spcBef>
              <a:spcAft>
                <a:spcPct val="0"/>
              </a:spcAft>
              <a:buClrTx/>
              <a:buSzTx/>
              <a:buFontTx/>
              <a:buChar char="•"/>
              <a:tabLst/>
              <a:defRPr/>
            </a:pPr>
            <a:endParaRPr lang="en-US" u="none" dirty="0" smtClean="0"/>
          </a:p>
        </p:txBody>
      </p:sp>
    </p:spTree>
    <p:extLst>
      <p:ext uri="{BB962C8B-B14F-4D97-AF65-F5344CB8AC3E}">
        <p14:creationId xmlns:p14="http://schemas.microsoft.com/office/powerpoint/2010/main" val="8546208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6909F61C-A7C1-430E-BA9E-A4882BA466ED}" type="slidenum">
              <a:rPr lang="en-US"/>
              <a:pPr/>
              <a:t>31</a:t>
            </a:fld>
            <a:endParaRPr lang="en-US"/>
          </a:p>
        </p:txBody>
      </p:sp>
      <p:sp>
        <p:nvSpPr>
          <p:cNvPr id="92162" name="Rectangle 2"/>
          <p:cNvSpPr>
            <a:spLocks noGrp="1" noRot="1" noChangeAspect="1" noChangeArrowheads="1" noTextEdit="1"/>
          </p:cNvSpPr>
          <p:nvPr>
            <p:ph type="sldImg"/>
          </p:nvPr>
        </p:nvSpPr>
        <p:spPr>
          <a:xfrm>
            <a:off x="1341438" y="458788"/>
            <a:ext cx="4403725" cy="3303587"/>
          </a:xfrm>
          <a:ln/>
        </p:spPr>
      </p:sp>
      <p:sp>
        <p:nvSpPr>
          <p:cNvPr id="92163" name="Rectangle 3"/>
          <p:cNvSpPr>
            <a:spLocks noGrp="1" noChangeArrowheads="1"/>
          </p:cNvSpPr>
          <p:nvPr>
            <p:ph type="body" idx="1"/>
          </p:nvPr>
        </p:nvSpPr>
        <p:spPr>
          <a:xfrm>
            <a:off x="540610" y="4096345"/>
            <a:ext cx="5997494" cy="4787198"/>
          </a:xfrm>
          <a:ln/>
        </p:spPr>
        <p:txBody>
          <a:bodyPr/>
          <a:lstStyle/>
          <a:p>
            <a:pPr marL="0" indent="0">
              <a:spcBef>
                <a:spcPct val="40000"/>
              </a:spcBef>
              <a:buFontTx/>
              <a:buNone/>
            </a:pPr>
            <a:r>
              <a:rPr lang="en-US" u="none" dirty="0" smtClean="0"/>
              <a:t>After all of the other steps are complete, if</a:t>
            </a:r>
            <a:r>
              <a:rPr lang="en-US" u="none" baseline="0" dirty="0" smtClean="0"/>
              <a:t> the standard is intended to be an American National Standard, t</a:t>
            </a:r>
            <a:r>
              <a:rPr lang="en-US" u="none" dirty="0" smtClean="0"/>
              <a:t>he </a:t>
            </a:r>
            <a:r>
              <a:rPr lang="en-US" u="none" dirty="0"/>
              <a:t>proposed standards action is submitted to ANSI’s Board of Standards Review </a:t>
            </a:r>
            <a:r>
              <a:rPr lang="en-US" u="none" dirty="0" smtClean="0"/>
              <a:t>(BSR) via </a:t>
            </a:r>
            <a:r>
              <a:rPr lang="en-US" u="none" dirty="0"/>
              <a:t>BSR-9 form.</a:t>
            </a:r>
          </a:p>
          <a:p>
            <a:pPr marL="182654" indent="-182654">
              <a:spcBef>
                <a:spcPct val="40000"/>
              </a:spcBef>
              <a:buFontTx/>
              <a:buChar char="•"/>
            </a:pPr>
            <a:r>
              <a:rPr lang="en-US" u="none" dirty="0" smtClean="0"/>
              <a:t>Similar</a:t>
            </a:r>
            <a:r>
              <a:rPr lang="en-US" u="none" baseline="0" dirty="0" smtClean="0"/>
              <a:t> documentation </a:t>
            </a:r>
            <a:r>
              <a:rPr lang="en-US" u="none" dirty="0" smtClean="0"/>
              <a:t>provided to </a:t>
            </a:r>
            <a:r>
              <a:rPr lang="en-US" u="none" dirty="0"/>
              <a:t>the </a:t>
            </a:r>
            <a:r>
              <a:rPr lang="en-US" u="none" dirty="0" smtClean="0"/>
              <a:t>applicable</a:t>
            </a:r>
            <a:r>
              <a:rPr lang="en-US" u="none" baseline="0" dirty="0" smtClean="0"/>
              <a:t> </a:t>
            </a:r>
            <a:r>
              <a:rPr lang="en-US" u="none" dirty="0" smtClean="0"/>
              <a:t>ASME </a:t>
            </a:r>
            <a:r>
              <a:rPr lang="en-US" u="none" dirty="0"/>
              <a:t>Supervisory </a:t>
            </a:r>
            <a:r>
              <a:rPr lang="en-US" u="none" dirty="0" smtClean="0"/>
              <a:t>Board for </a:t>
            </a:r>
            <a:r>
              <a:rPr lang="en-US" u="none" dirty="0"/>
              <a:t>approval is </a:t>
            </a:r>
            <a:r>
              <a:rPr lang="en-US" u="none" dirty="0" smtClean="0"/>
              <a:t>also provided </a:t>
            </a:r>
            <a:r>
              <a:rPr lang="en-US" u="none" dirty="0"/>
              <a:t>to ANSI</a:t>
            </a:r>
            <a:r>
              <a:rPr lang="en-US" u="none" dirty="0" smtClean="0"/>
              <a:t>, for example:</a:t>
            </a:r>
          </a:p>
          <a:p>
            <a:pPr marL="411254" lvl="1" indent="-182654">
              <a:spcBef>
                <a:spcPct val="40000"/>
              </a:spcBef>
              <a:buFontTx/>
              <a:buChar char="•"/>
            </a:pPr>
            <a:r>
              <a:rPr lang="en-US" u="none" dirty="0" smtClean="0"/>
              <a:t>the </a:t>
            </a:r>
            <a:r>
              <a:rPr lang="en-US" u="none" dirty="0"/>
              <a:t>final vote of the </a:t>
            </a:r>
            <a:r>
              <a:rPr lang="en-US" u="none" dirty="0" smtClean="0"/>
              <a:t>consensus </a:t>
            </a:r>
            <a:r>
              <a:rPr lang="en-US" u="none" dirty="0" smtClean="0"/>
              <a:t>committee, </a:t>
            </a:r>
            <a:r>
              <a:rPr lang="en-US" u="none" dirty="0"/>
              <a:t>and </a:t>
            </a:r>
            <a:endParaRPr lang="en-US" u="none" dirty="0" smtClean="0"/>
          </a:p>
          <a:p>
            <a:pPr marL="411254" lvl="1" indent="-182654">
              <a:spcBef>
                <a:spcPct val="40000"/>
              </a:spcBef>
              <a:buFontTx/>
              <a:buChar char="•"/>
            </a:pPr>
            <a:r>
              <a:rPr lang="en-US" u="none" dirty="0" smtClean="0"/>
              <a:t>documentation </a:t>
            </a:r>
            <a:r>
              <a:rPr lang="en-US" u="none" dirty="0"/>
              <a:t>of attempts to resolve any outstanding </a:t>
            </a:r>
            <a:r>
              <a:rPr lang="en-US" u="none" dirty="0" smtClean="0"/>
              <a:t>committee disapproved votes </a:t>
            </a:r>
            <a:r>
              <a:rPr lang="en-US" u="none" dirty="0"/>
              <a:t>or </a:t>
            </a:r>
            <a:r>
              <a:rPr lang="en-US" u="none" dirty="0" smtClean="0"/>
              <a:t>public </a:t>
            </a:r>
            <a:r>
              <a:rPr lang="en-US" u="none" dirty="0"/>
              <a:t>review </a:t>
            </a:r>
            <a:r>
              <a:rPr lang="en-US" u="none" dirty="0" smtClean="0"/>
              <a:t>comments</a:t>
            </a:r>
          </a:p>
          <a:p>
            <a:pPr marL="228600" lvl="1" indent="0">
              <a:spcBef>
                <a:spcPct val="40000"/>
              </a:spcBef>
              <a:buFontTx/>
              <a:buNone/>
            </a:pPr>
            <a:r>
              <a:rPr lang="en-US" u="none" dirty="0" smtClean="0"/>
              <a:t>Additionally,</a:t>
            </a:r>
            <a:r>
              <a:rPr lang="en-US" u="none" baseline="0" dirty="0" smtClean="0"/>
              <a:t> </a:t>
            </a:r>
            <a:r>
              <a:rPr lang="en-US" u="none" dirty="0" smtClean="0"/>
              <a:t>ANSI </a:t>
            </a:r>
            <a:r>
              <a:rPr lang="en-US" u="none" dirty="0"/>
              <a:t>is </a:t>
            </a:r>
            <a:r>
              <a:rPr lang="en-US" u="none" dirty="0" smtClean="0"/>
              <a:t>also provided a </a:t>
            </a:r>
            <a:r>
              <a:rPr lang="en-US" u="none" dirty="0"/>
              <a:t>committee roster indicating how each member voted</a:t>
            </a:r>
            <a:r>
              <a:rPr lang="en-US" u="none" dirty="0" smtClean="0"/>
              <a:t>.</a:t>
            </a:r>
          </a:p>
          <a:p>
            <a:pPr marL="228600" lvl="1" indent="0">
              <a:spcBef>
                <a:spcPct val="40000"/>
              </a:spcBef>
              <a:buFontTx/>
              <a:buNone/>
            </a:pPr>
            <a:endParaRPr lang="en-US" u="none" dirty="0"/>
          </a:p>
          <a:p>
            <a:pPr marL="182654" indent="-182654">
              <a:spcBef>
                <a:spcPct val="40000"/>
              </a:spcBef>
              <a:buFontTx/>
              <a:buChar char="•"/>
            </a:pPr>
            <a:r>
              <a:rPr lang="en-US" u="none" dirty="0"/>
              <a:t>BSR does not consider any technical issues when considering approval of a standards action</a:t>
            </a:r>
            <a:r>
              <a:rPr lang="en-US" u="none" dirty="0" smtClean="0"/>
              <a:t>. </a:t>
            </a:r>
            <a:endParaRPr lang="en-US" u="none" dirty="0"/>
          </a:p>
          <a:p>
            <a:pPr marL="182654" indent="-182654">
              <a:spcBef>
                <a:spcPct val="40000"/>
              </a:spcBef>
              <a:buFontTx/>
              <a:buChar char="•"/>
            </a:pPr>
            <a:r>
              <a:rPr lang="en-US" u="none" dirty="0"/>
              <a:t>If there are no outstanding unresolved committee </a:t>
            </a:r>
            <a:r>
              <a:rPr lang="en-US" u="none" dirty="0" smtClean="0"/>
              <a:t>disapproved votes </a:t>
            </a:r>
            <a:r>
              <a:rPr lang="en-US" u="none" dirty="0"/>
              <a:t>or public review objections, ANSI may administratively approve the proposed standards action without referring it to the BSR for a formal vote. If there are unresolved committee </a:t>
            </a:r>
            <a:r>
              <a:rPr lang="en-US" u="none" dirty="0" smtClean="0"/>
              <a:t>disapproved votes </a:t>
            </a:r>
            <a:r>
              <a:rPr lang="en-US" u="none" dirty="0"/>
              <a:t>or pubic review objections, the BSR must formally vote on the action.</a:t>
            </a:r>
            <a:br>
              <a:rPr lang="en-US" u="none" dirty="0"/>
            </a:br>
            <a:endParaRPr lang="en-US" u="none" dirty="0"/>
          </a:p>
        </p:txBody>
      </p:sp>
    </p:spTree>
    <p:extLst>
      <p:ext uri="{BB962C8B-B14F-4D97-AF65-F5344CB8AC3E}">
        <p14:creationId xmlns:p14="http://schemas.microsoft.com/office/powerpoint/2010/main" val="12914301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BE82665D-631E-4097-A560-B0BC7BBEB380}" type="slidenum">
              <a:rPr lang="en-US"/>
              <a:pPr/>
              <a:t>32</a:t>
            </a:fld>
            <a:endParaRPr lang="en-US"/>
          </a:p>
        </p:txBody>
      </p:sp>
      <p:sp>
        <p:nvSpPr>
          <p:cNvPr id="86018" name="Rectangle 2"/>
          <p:cNvSpPr>
            <a:spLocks noGrp="1" noRot="1" noChangeAspect="1" noChangeArrowheads="1" noTextEdit="1"/>
          </p:cNvSpPr>
          <p:nvPr>
            <p:ph type="sldImg"/>
          </p:nvPr>
        </p:nvSpPr>
        <p:spPr>
          <a:xfrm>
            <a:off x="1341438" y="458788"/>
            <a:ext cx="4403725" cy="3303587"/>
          </a:xfrm>
          <a:ln/>
        </p:spPr>
      </p:sp>
      <p:sp>
        <p:nvSpPr>
          <p:cNvPr id="86019" name="Rectangle 3"/>
          <p:cNvSpPr>
            <a:spLocks noGrp="1" noChangeArrowheads="1"/>
          </p:cNvSpPr>
          <p:nvPr>
            <p:ph type="body" idx="1"/>
          </p:nvPr>
        </p:nvSpPr>
        <p:spPr>
          <a:xfrm>
            <a:off x="540610" y="4096345"/>
            <a:ext cx="5997494" cy="4787198"/>
          </a:xfrm>
          <a:ln/>
        </p:spPr>
        <p:txBody>
          <a:bodyPr lIns="93609" tIns="46805" rIns="93609" bIns="46805"/>
          <a:lstStyle/>
          <a:p>
            <a:r>
              <a:rPr lang="en-US" u="none" strike="noStrike" dirty="0" smtClean="0"/>
              <a:t>The </a:t>
            </a:r>
            <a:r>
              <a:rPr lang="en-US" u="none" strike="noStrike" baseline="0" dirty="0" smtClean="0"/>
              <a:t>standard may be submitted to ASME’s Publication Department before obtaining final approval from ANSI.  </a:t>
            </a:r>
            <a:endParaRPr lang="en-US" u="none" strike="sngStrike" dirty="0"/>
          </a:p>
        </p:txBody>
      </p:sp>
    </p:spTree>
    <p:extLst>
      <p:ext uri="{BB962C8B-B14F-4D97-AF65-F5344CB8AC3E}">
        <p14:creationId xmlns:p14="http://schemas.microsoft.com/office/powerpoint/2010/main" val="32110887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u="none" dirty="0" smtClean="0"/>
              <a:t>Typically ASME</a:t>
            </a:r>
            <a:r>
              <a:rPr lang="en-US" u="none" baseline="0" dirty="0" smtClean="0"/>
              <a:t> publication staff will receive a draft of the standard prior to ANSI approval, usually after the changes have received consensus committee approval. The ASME Staff Secretary works with the publication</a:t>
            </a:r>
            <a:r>
              <a:rPr lang="en-US" u="none" strike="sngStrike" baseline="0" dirty="0" smtClean="0"/>
              <a:t>s</a:t>
            </a:r>
            <a:r>
              <a:rPr lang="en-US" u="none" baseline="0" dirty="0" smtClean="0"/>
              <a:t> department to update them with any changes, if applicable. The ASME Staff Secretary and the applicable project manager (PM) </a:t>
            </a:r>
            <a:r>
              <a:rPr lang="en-US" u="none" dirty="0" smtClean="0"/>
              <a:t>for</a:t>
            </a:r>
            <a:r>
              <a:rPr lang="en-US" u="none" baseline="0" dirty="0" smtClean="0"/>
              <a:t> the </a:t>
            </a:r>
            <a:r>
              <a:rPr lang="en-US" u="none" dirty="0" smtClean="0"/>
              <a:t>standard will</a:t>
            </a:r>
            <a:r>
              <a:rPr lang="en-US" u="none" baseline="0" dirty="0" smtClean="0"/>
              <a:t> have the opportunity to review the document before it goes to print.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u="none"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u="none" dirty="0" smtClean="0"/>
              <a:t>After ANSI’s approval, ASME publishes the standard. American National Standards must be published no later than six months after approval as an American National Standard.</a:t>
            </a:r>
            <a:endParaRPr lang="en-US" u="none" baseline="0" dirty="0" smtClean="0"/>
          </a:p>
          <a:p>
            <a:endParaRPr lang="en-US" u="none" dirty="0"/>
          </a:p>
        </p:txBody>
      </p:sp>
      <p:sp>
        <p:nvSpPr>
          <p:cNvPr id="4" name="Slide Number Placeholder 3"/>
          <p:cNvSpPr>
            <a:spLocks noGrp="1"/>
          </p:cNvSpPr>
          <p:nvPr>
            <p:ph type="sldNum" sz="quarter" idx="10"/>
          </p:nvPr>
        </p:nvSpPr>
        <p:spPr/>
        <p:txBody>
          <a:bodyPr/>
          <a:lstStyle/>
          <a:p>
            <a:fld id="{B838330F-26F5-4E56-9601-4FD43A7FBF3F}" type="slidenum">
              <a:rPr lang="en-US" smtClean="0"/>
              <a:pPr/>
              <a:t>33</a:t>
            </a:fld>
            <a:endParaRPr lang="en-US"/>
          </a:p>
        </p:txBody>
      </p:sp>
    </p:spTree>
    <p:extLst>
      <p:ext uri="{BB962C8B-B14F-4D97-AF65-F5344CB8AC3E}">
        <p14:creationId xmlns:p14="http://schemas.microsoft.com/office/powerpoint/2010/main" val="25750876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1108FB4-803A-45F5-9D83-7CE385700A38}" type="slidenum">
              <a:rPr lang="en-US"/>
              <a:pPr/>
              <a:t>34</a:t>
            </a:fld>
            <a:endParaRPr lang="en-US"/>
          </a:p>
        </p:txBody>
      </p:sp>
      <p:sp>
        <p:nvSpPr>
          <p:cNvPr id="102402" name="Rectangle 2"/>
          <p:cNvSpPr>
            <a:spLocks noGrp="1" noRot="1" noChangeAspect="1" noChangeArrowheads="1" noTextEdit="1"/>
          </p:cNvSpPr>
          <p:nvPr>
            <p:ph type="sldImg"/>
          </p:nvPr>
        </p:nvSpPr>
        <p:spPr>
          <a:xfrm>
            <a:off x="1341438" y="458788"/>
            <a:ext cx="4403725" cy="3303587"/>
          </a:xfrm>
          <a:ln/>
        </p:spPr>
      </p:sp>
      <p:sp>
        <p:nvSpPr>
          <p:cNvPr id="102403" name="Rectangle 3"/>
          <p:cNvSpPr>
            <a:spLocks noGrp="1" noChangeArrowheads="1"/>
          </p:cNvSpPr>
          <p:nvPr>
            <p:ph type="body" idx="1"/>
          </p:nvPr>
        </p:nvSpPr>
        <p:spPr>
          <a:xfrm>
            <a:off x="540610" y="4096345"/>
            <a:ext cx="5997494" cy="4787198"/>
          </a:xfrm>
          <a:ln/>
        </p:spPr>
        <p:txBody>
          <a:bodyPr/>
          <a:lstStyle/>
          <a:p>
            <a:pPr marL="171450" indent="-171450">
              <a:buFont typeface="Arial" pitchFamily="34" charset="0"/>
              <a:buChar char="•"/>
            </a:pPr>
            <a:r>
              <a:rPr lang="en-US" sz="1100" dirty="0" smtClean="0"/>
              <a:t>Consensus means substantial agreement by affected interest categories, consideration of views and attempted resolution. Unanimity is not </a:t>
            </a:r>
            <a:r>
              <a:rPr lang="en-US" sz="1100" dirty="0" smtClean="0"/>
              <a:t>required.</a:t>
            </a:r>
            <a:endParaRPr lang="en-US" sz="1100" dirty="0" smtClean="0"/>
          </a:p>
          <a:p>
            <a:pPr marL="171450" indent="-171450">
              <a:buFont typeface="Arial" pitchFamily="34" charset="0"/>
              <a:buChar char="•"/>
            </a:pPr>
            <a:r>
              <a:rPr lang="en-US" sz="1100" dirty="0" smtClean="0"/>
              <a:t>The Steps in the standards development and approval process include development of a standards action, recorded vote, public review, Supervisory Board approval, ANSI approval and finally publication.</a:t>
            </a:r>
          </a:p>
          <a:p>
            <a:pPr marL="171450" indent="-171450">
              <a:buFont typeface="Arial" pitchFamily="34" charset="0"/>
              <a:buChar char="•"/>
            </a:pPr>
            <a:r>
              <a:rPr lang="en-US" sz="1100" dirty="0" smtClean="0"/>
              <a:t>ANSI is responsible for overseeing the process by which American National Standards are developed. ANSI accredits standards developers, provides a venue for public review of proposed standards actions, approves proposed standards actions and audits standards developers approximately every 5 years.</a:t>
            </a:r>
          </a:p>
          <a:p>
            <a:endParaRPr lang="en-US" dirty="0"/>
          </a:p>
        </p:txBody>
      </p:sp>
    </p:spTree>
    <p:extLst>
      <p:ext uri="{BB962C8B-B14F-4D97-AF65-F5344CB8AC3E}">
        <p14:creationId xmlns:p14="http://schemas.microsoft.com/office/powerpoint/2010/main" val="19440825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A110B465-7BB0-414E-9424-FA654D4344CF}" type="slidenum">
              <a:rPr lang="en-US"/>
              <a:pPr/>
              <a:t>35</a:t>
            </a:fld>
            <a:endParaRPr lang="en-US"/>
          </a:p>
        </p:txBody>
      </p:sp>
      <p:sp>
        <p:nvSpPr>
          <p:cNvPr id="104450" name="Rectangle 2"/>
          <p:cNvSpPr>
            <a:spLocks noGrp="1" noRot="1" noChangeAspect="1" noChangeArrowheads="1" noTextEdit="1"/>
          </p:cNvSpPr>
          <p:nvPr>
            <p:ph type="sldImg"/>
          </p:nvPr>
        </p:nvSpPr>
        <p:spPr>
          <a:xfrm>
            <a:off x="1341438" y="458788"/>
            <a:ext cx="4403725" cy="3303587"/>
          </a:xfrm>
          <a:ln/>
        </p:spPr>
      </p:sp>
      <p:sp>
        <p:nvSpPr>
          <p:cNvPr id="104451" name="Rectangle 3"/>
          <p:cNvSpPr>
            <a:spLocks noGrp="1" noChangeArrowheads="1"/>
          </p:cNvSpPr>
          <p:nvPr>
            <p:ph type="body" idx="1"/>
          </p:nvPr>
        </p:nvSpPr>
        <p:spPr>
          <a:xfrm>
            <a:off x="540610" y="4096345"/>
            <a:ext cx="5997494" cy="4787198"/>
          </a:xfrm>
          <a:ln/>
        </p:spPr>
        <p:txBody>
          <a:bodyPr/>
          <a:lstStyle/>
          <a:p>
            <a:r>
              <a:rPr lang="en-US" b="1" dirty="0"/>
              <a:t>References</a:t>
            </a:r>
          </a:p>
        </p:txBody>
      </p:sp>
    </p:spTree>
    <p:extLst>
      <p:ext uri="{BB962C8B-B14F-4D97-AF65-F5344CB8AC3E}">
        <p14:creationId xmlns:p14="http://schemas.microsoft.com/office/powerpoint/2010/main" val="677542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05E24F8F-8A95-433B-B0C8-C62F082123AC}" type="slidenum">
              <a:rPr lang="en-US"/>
              <a:pPr/>
              <a:t>3</a:t>
            </a:fld>
            <a:endParaRPr lang="en-US"/>
          </a:p>
        </p:txBody>
      </p:sp>
      <p:sp>
        <p:nvSpPr>
          <p:cNvPr id="20482" name="Rectangle 2"/>
          <p:cNvSpPr>
            <a:spLocks noGrp="1" noRot="1" noChangeAspect="1" noChangeArrowheads="1" noTextEdit="1"/>
          </p:cNvSpPr>
          <p:nvPr>
            <p:ph type="sldImg"/>
          </p:nvPr>
        </p:nvSpPr>
        <p:spPr>
          <a:xfrm>
            <a:off x="1341438" y="458788"/>
            <a:ext cx="4403725" cy="3303587"/>
          </a:xfrm>
          <a:ln/>
        </p:spPr>
      </p:sp>
      <p:sp>
        <p:nvSpPr>
          <p:cNvPr id="20483" name="Rectangle 3"/>
          <p:cNvSpPr>
            <a:spLocks noGrp="1" noChangeArrowheads="1"/>
          </p:cNvSpPr>
          <p:nvPr>
            <p:ph type="body" idx="1"/>
          </p:nvPr>
        </p:nvSpPr>
        <p:spPr>
          <a:xfrm>
            <a:off x="540610" y="4096345"/>
            <a:ext cx="5997494" cy="4787198"/>
          </a:xfrm>
          <a:ln/>
        </p:spPr>
        <p:txBody>
          <a:bodyPr/>
          <a:lstStyle/>
          <a:p>
            <a:pPr marL="344488" indent="-298450">
              <a:buNone/>
            </a:pPr>
            <a:r>
              <a:rPr lang="en-US" dirty="0" smtClean="0"/>
              <a:t>At</a:t>
            </a:r>
            <a:r>
              <a:rPr lang="en-US" sz="1100" dirty="0" smtClean="0"/>
              <a:t> the end of this module, you will be able to:</a:t>
            </a:r>
          </a:p>
          <a:p>
            <a:pPr lvl="1"/>
            <a:r>
              <a:rPr lang="en-US" sz="1100" dirty="0" smtClean="0"/>
              <a:t>Understand the definition</a:t>
            </a:r>
            <a:r>
              <a:rPr lang="en-US" sz="1100" baseline="0" dirty="0" smtClean="0"/>
              <a:t> and </a:t>
            </a:r>
            <a:r>
              <a:rPr lang="en-US" sz="1100" dirty="0" smtClean="0"/>
              <a:t>key principles of consensus</a:t>
            </a:r>
          </a:p>
          <a:p>
            <a:pPr lvl="1"/>
            <a:r>
              <a:rPr lang="en-US" sz="1100" dirty="0" smtClean="0"/>
              <a:t>Define the steps in the standards development and approval process</a:t>
            </a:r>
          </a:p>
          <a:p>
            <a:pPr lvl="1"/>
            <a:r>
              <a:rPr lang="en-US" sz="1100" dirty="0" smtClean="0"/>
              <a:t>Understand the role of ANSI and the use of ASME’s ANSI-accredited procedure for developing standards by consensus</a:t>
            </a:r>
          </a:p>
          <a:p>
            <a:endParaRPr lang="en-US" dirty="0"/>
          </a:p>
        </p:txBody>
      </p:sp>
    </p:spTree>
    <p:extLst>
      <p:ext uri="{BB962C8B-B14F-4D97-AF65-F5344CB8AC3E}">
        <p14:creationId xmlns:p14="http://schemas.microsoft.com/office/powerpoint/2010/main" val="1685503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1F0AD7CC-1DE0-4497-B132-93777065D51C}" type="slidenum">
              <a:rPr lang="en-US"/>
              <a:pPr/>
              <a:t>4</a:t>
            </a:fld>
            <a:endParaRPr lang="en-US"/>
          </a:p>
        </p:txBody>
      </p:sp>
      <p:sp>
        <p:nvSpPr>
          <p:cNvPr id="26626" name="Rectangle 2"/>
          <p:cNvSpPr>
            <a:spLocks noGrp="1" noRot="1" noChangeAspect="1" noChangeArrowheads="1" noTextEdit="1"/>
          </p:cNvSpPr>
          <p:nvPr>
            <p:ph type="sldImg"/>
          </p:nvPr>
        </p:nvSpPr>
        <p:spPr>
          <a:xfrm>
            <a:off x="1341438" y="458788"/>
            <a:ext cx="4403725" cy="3303587"/>
          </a:xfrm>
          <a:ln/>
        </p:spPr>
      </p:sp>
      <p:sp>
        <p:nvSpPr>
          <p:cNvPr id="26627" name="Rectangle 3"/>
          <p:cNvSpPr>
            <a:spLocks noGrp="1" noChangeArrowheads="1"/>
          </p:cNvSpPr>
          <p:nvPr>
            <p:ph type="body" idx="1"/>
          </p:nvPr>
        </p:nvSpPr>
        <p:spPr>
          <a:xfrm>
            <a:off x="540610" y="4096345"/>
            <a:ext cx="5997494" cy="4787198"/>
          </a:xfrm>
          <a:noFill/>
          <a:ln/>
        </p:spPr>
        <p:txBody>
          <a:bodyPr/>
          <a:lstStyle/>
          <a:p>
            <a:pPr marL="0" marR="0" indent="0" algn="l" defTabSz="914400" rtl="0" eaLnBrk="1" fontAlgn="base" latinLnBrk="0" hangingPunct="1">
              <a:lnSpc>
                <a:spcPct val="100000"/>
              </a:lnSpc>
              <a:spcBef>
                <a:spcPct val="40000"/>
              </a:spcBef>
              <a:spcAft>
                <a:spcPct val="0"/>
              </a:spcAft>
              <a:buClrTx/>
              <a:buSzTx/>
              <a:buFontTx/>
              <a:buNone/>
              <a:tabLst/>
              <a:defRPr/>
            </a:pPr>
            <a:r>
              <a:rPr lang="en-US" i="0" u="none" dirty="0" smtClean="0"/>
              <a:t>Consensus as defined by ASME and ANSI means that:</a:t>
            </a:r>
            <a:endParaRPr lang="en-US" i="0" u="none" dirty="0"/>
          </a:p>
          <a:p>
            <a:pPr marL="228600" marR="0" lvl="1" indent="-114300" algn="l" defTabSz="914400" rtl="0" eaLnBrk="1" fontAlgn="base" latinLnBrk="0" hangingPunct="1">
              <a:lnSpc>
                <a:spcPct val="100000"/>
              </a:lnSpc>
              <a:spcBef>
                <a:spcPct val="40000"/>
              </a:spcBef>
              <a:spcAft>
                <a:spcPct val="0"/>
              </a:spcAft>
              <a:buClrTx/>
              <a:buSzTx/>
              <a:buFontTx/>
              <a:buChar char="•"/>
              <a:tabLst/>
              <a:defRPr/>
            </a:pPr>
            <a:r>
              <a:rPr lang="en-US" i="0" u="none" dirty="0" smtClean="0"/>
              <a:t>There is substantial agreement by </a:t>
            </a:r>
            <a:r>
              <a:rPr lang="en-US" i="0" u="none" baseline="0" dirty="0" smtClean="0"/>
              <a:t>a minimum of </a:t>
            </a:r>
            <a:r>
              <a:rPr lang="en-US" i="0" u="none" dirty="0" smtClean="0"/>
              <a:t>2/3 affirmative vote of the full consensus committee membership on</a:t>
            </a:r>
            <a:r>
              <a:rPr lang="en-US" i="0" u="none" baseline="0" dirty="0" smtClean="0"/>
              <a:t> standards actions </a:t>
            </a:r>
            <a:r>
              <a:rPr lang="en-US" i="0" u="none" strike="noStrike" dirty="0" smtClean="0">
                <a:solidFill>
                  <a:srgbClr val="FF0000"/>
                </a:solidFill>
              </a:rPr>
              <a:t>(exclusive of “Not Voting” and “Disapproved without Comment” responses)</a:t>
            </a:r>
            <a:r>
              <a:rPr lang="en-US" i="0" u="none" strike="noStrike" dirty="0" smtClean="0"/>
              <a:t> </a:t>
            </a:r>
            <a:r>
              <a:rPr lang="en-US" i="0" u="none" dirty="0" smtClean="0"/>
              <a:t>to proceed. </a:t>
            </a:r>
          </a:p>
          <a:p>
            <a:pPr marL="228600" marR="0" lvl="1" indent="-114300" algn="l" defTabSz="914400" rtl="0" eaLnBrk="1" fontAlgn="base" latinLnBrk="0" hangingPunct="1">
              <a:lnSpc>
                <a:spcPct val="100000"/>
              </a:lnSpc>
              <a:spcBef>
                <a:spcPct val="40000"/>
              </a:spcBef>
              <a:spcAft>
                <a:spcPct val="0"/>
              </a:spcAft>
              <a:buClrTx/>
              <a:buSzTx/>
              <a:buFontTx/>
              <a:buChar char="•"/>
              <a:tabLst/>
              <a:defRPr/>
            </a:pPr>
            <a:r>
              <a:rPr lang="en-US" i="0" u="none" dirty="0" smtClean="0"/>
              <a:t>All views have been considered and attempts have been made to resolve any objections from the consensus body or any other source. </a:t>
            </a:r>
          </a:p>
          <a:p>
            <a:pPr marL="114300" marR="0" lvl="1" indent="0" algn="l" defTabSz="914400" rtl="0" eaLnBrk="1" fontAlgn="base" latinLnBrk="0" hangingPunct="1">
              <a:lnSpc>
                <a:spcPct val="100000"/>
              </a:lnSpc>
              <a:spcBef>
                <a:spcPct val="40000"/>
              </a:spcBef>
              <a:spcAft>
                <a:spcPct val="0"/>
              </a:spcAft>
              <a:buClrTx/>
              <a:buSzTx/>
              <a:buFontTx/>
              <a:buNone/>
              <a:tabLst/>
              <a:defRPr/>
            </a:pPr>
            <a:endParaRPr lang="en-US" i="0" u="none" dirty="0" smtClean="0"/>
          </a:p>
          <a:p>
            <a:pPr marL="114300" marR="0" lvl="1" indent="0" algn="l" defTabSz="914400" rtl="0" eaLnBrk="1" fontAlgn="base" latinLnBrk="0" hangingPunct="1">
              <a:lnSpc>
                <a:spcPct val="100000"/>
              </a:lnSpc>
              <a:spcBef>
                <a:spcPct val="40000"/>
              </a:spcBef>
              <a:spcAft>
                <a:spcPct val="0"/>
              </a:spcAft>
              <a:buClrTx/>
              <a:buSzTx/>
              <a:buFontTx/>
              <a:buNone/>
              <a:tabLst/>
              <a:defRPr/>
            </a:pPr>
            <a:r>
              <a:rPr lang="en-US" i="0" u="none" dirty="0" smtClean="0"/>
              <a:t>Voting options will be described</a:t>
            </a:r>
            <a:r>
              <a:rPr lang="en-US" i="0" u="none" baseline="0" dirty="0" smtClean="0"/>
              <a:t> later in the presentation. </a:t>
            </a:r>
            <a:endParaRPr lang="en-US" i="0" u="none" dirty="0" smtClean="0"/>
          </a:p>
          <a:p>
            <a:pPr lvl="1">
              <a:spcBef>
                <a:spcPct val="40000"/>
              </a:spcBef>
            </a:pPr>
            <a:endParaRPr lang="en-US" i="0" u="none" dirty="0" smtClean="0"/>
          </a:p>
          <a:p>
            <a:pPr>
              <a:spcBef>
                <a:spcPct val="40000"/>
              </a:spcBef>
            </a:pPr>
            <a:endParaRPr lang="en-US" i="0" u="none" dirty="0"/>
          </a:p>
        </p:txBody>
      </p:sp>
    </p:spTree>
    <p:extLst>
      <p:ext uri="{BB962C8B-B14F-4D97-AF65-F5344CB8AC3E}">
        <p14:creationId xmlns:p14="http://schemas.microsoft.com/office/powerpoint/2010/main" val="1454924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2E6525F-ED3E-47A8-9682-00FD49A80888}" type="slidenum">
              <a:rPr lang="en-US"/>
              <a:pPr/>
              <a:t>5</a:t>
            </a:fld>
            <a:endParaRPr lang="en-US"/>
          </a:p>
        </p:txBody>
      </p:sp>
      <p:sp>
        <p:nvSpPr>
          <p:cNvPr id="28674" name="Rectangle 2"/>
          <p:cNvSpPr>
            <a:spLocks noGrp="1" noRot="1" noChangeAspect="1" noChangeArrowheads="1" noTextEdit="1"/>
          </p:cNvSpPr>
          <p:nvPr>
            <p:ph type="sldImg"/>
          </p:nvPr>
        </p:nvSpPr>
        <p:spPr>
          <a:xfrm>
            <a:off x="1341438" y="458788"/>
            <a:ext cx="4403725" cy="3303587"/>
          </a:xfrm>
          <a:ln/>
        </p:spPr>
      </p:sp>
      <p:sp>
        <p:nvSpPr>
          <p:cNvPr id="28675" name="Rectangle 3"/>
          <p:cNvSpPr>
            <a:spLocks noGrp="1" noChangeArrowheads="1"/>
          </p:cNvSpPr>
          <p:nvPr>
            <p:ph type="body" idx="1"/>
          </p:nvPr>
        </p:nvSpPr>
        <p:spPr>
          <a:xfrm>
            <a:off x="540610" y="4096345"/>
            <a:ext cx="5997494" cy="4787198"/>
          </a:xfrm>
          <a:noFill/>
          <a:ln/>
        </p:spPr>
        <p:txBody>
          <a:bodyPr/>
          <a:lstStyle/>
          <a:p>
            <a:r>
              <a:rPr lang="en-US" u="none" dirty="0"/>
              <a:t>ASME codes and standards are developed under the consensus process.  Key principles of the voluntary consensus process </a:t>
            </a:r>
            <a:r>
              <a:rPr lang="en-US" u="none" dirty="0" smtClean="0"/>
              <a:t>are</a:t>
            </a:r>
            <a:r>
              <a:rPr lang="en-US" u="none" baseline="0" dirty="0" smtClean="0"/>
              <a:t> Openness, Transparency, Balance of Interest, and Due Process. </a:t>
            </a:r>
          </a:p>
          <a:p>
            <a:endParaRPr lang="en-US" u="none" dirty="0"/>
          </a:p>
          <a:p>
            <a:r>
              <a:rPr lang="en-US" b="1" u="none" dirty="0" smtClean="0"/>
              <a:t>Openness</a:t>
            </a:r>
            <a:r>
              <a:rPr lang="en-US" b="0" u="none" baseline="0" dirty="0" smtClean="0"/>
              <a:t> </a:t>
            </a:r>
            <a:r>
              <a:rPr lang="en-US" b="0" i="1" u="none" baseline="0" dirty="0" smtClean="0">
                <a:solidFill>
                  <a:srgbClr val="FF0000"/>
                </a:solidFill>
              </a:rPr>
              <a:t>refers to</a:t>
            </a:r>
            <a:r>
              <a:rPr lang="en-US" b="0" i="1" u="none" baseline="0" dirty="0" smtClean="0"/>
              <a:t> the fact that </a:t>
            </a:r>
            <a:r>
              <a:rPr lang="en-US" b="0" u="none" baseline="0" dirty="0" smtClean="0"/>
              <a:t>par</a:t>
            </a:r>
            <a:r>
              <a:rPr lang="en-US" u="none" dirty="0" smtClean="0"/>
              <a:t>ticipation </a:t>
            </a:r>
            <a:r>
              <a:rPr lang="en-US" u="none" dirty="0"/>
              <a:t>in the process is open to all persons who are directly and materially affected by the activity, without regard to country of citizenship or residence.  Meetings for the consideration of standards actions are open to the public.</a:t>
            </a:r>
          </a:p>
          <a:p>
            <a:endParaRPr lang="en-US" u="none" dirty="0"/>
          </a:p>
          <a:p>
            <a:r>
              <a:rPr lang="en-US" b="1" u="none" dirty="0"/>
              <a:t>Transparency</a:t>
            </a:r>
            <a:r>
              <a:rPr lang="en-US" b="0" u="none" dirty="0"/>
              <a:t> </a:t>
            </a:r>
            <a:r>
              <a:rPr lang="en-US" b="0" u="none" dirty="0" smtClean="0"/>
              <a:t>involves</a:t>
            </a:r>
            <a:r>
              <a:rPr lang="en-US" b="0" u="none" baseline="0" dirty="0" smtClean="0"/>
              <a:t> e</a:t>
            </a:r>
            <a:r>
              <a:rPr lang="en-US" u="none" dirty="0" smtClean="0"/>
              <a:t>arly notification of initiation of </a:t>
            </a:r>
            <a:r>
              <a:rPr lang="en-US" u="none" dirty="0"/>
              <a:t>standards activities </a:t>
            </a:r>
            <a:r>
              <a:rPr lang="en-US" b="0" i="1" u="none" dirty="0" smtClean="0"/>
              <a:t>which</a:t>
            </a:r>
            <a:r>
              <a:rPr lang="en-US" b="1" i="1" u="none" dirty="0" smtClean="0"/>
              <a:t> </a:t>
            </a:r>
            <a:r>
              <a:rPr lang="en-US" u="none" dirty="0" smtClean="0"/>
              <a:t>is </a:t>
            </a:r>
            <a:r>
              <a:rPr lang="en-US" u="none" dirty="0"/>
              <a:t>provided in order to allow interested parties </a:t>
            </a:r>
            <a:r>
              <a:rPr lang="en-US" b="0" i="1" u="none" dirty="0" smtClean="0"/>
              <a:t>an opportunity </a:t>
            </a:r>
            <a:r>
              <a:rPr lang="en-US" u="none" dirty="0" smtClean="0"/>
              <a:t>to </a:t>
            </a:r>
            <a:r>
              <a:rPr lang="en-US" u="none" dirty="0"/>
              <a:t>express interest in participating.  Widely </a:t>
            </a:r>
            <a:r>
              <a:rPr lang="en-US" u="none" dirty="0" smtClean="0"/>
              <a:t>available </a:t>
            </a:r>
            <a:r>
              <a:rPr lang="en-US" u="none" dirty="0"/>
              <a:t>notification of </a:t>
            </a:r>
            <a:r>
              <a:rPr lang="en-US" b="0" i="1" u="none" dirty="0" smtClean="0"/>
              <a:t>the</a:t>
            </a:r>
            <a:r>
              <a:rPr lang="en-US" b="1" i="1" u="none" dirty="0" smtClean="0"/>
              <a:t> </a:t>
            </a:r>
            <a:r>
              <a:rPr lang="en-US" u="none" dirty="0" smtClean="0"/>
              <a:t>status </a:t>
            </a:r>
            <a:r>
              <a:rPr lang="en-US" u="none" dirty="0"/>
              <a:t>of standards activities as well as proposals </a:t>
            </a:r>
            <a:r>
              <a:rPr lang="en-US" b="0" i="0" u="none" dirty="0" smtClean="0"/>
              <a:t>are</a:t>
            </a:r>
            <a:r>
              <a:rPr lang="en-US" b="0" i="1" u="none" dirty="0" smtClean="0"/>
              <a:t> </a:t>
            </a:r>
            <a:r>
              <a:rPr lang="en-US" u="none" dirty="0" smtClean="0"/>
              <a:t>provided </a:t>
            </a:r>
            <a:r>
              <a:rPr lang="en-US" u="none" dirty="0"/>
              <a:t>in order to permit review and comment by interested parties.</a:t>
            </a:r>
            <a:endParaRPr lang="en-US" b="1" u="none" dirty="0"/>
          </a:p>
          <a:p>
            <a:endParaRPr lang="en-US" u="none" dirty="0"/>
          </a:p>
          <a:p>
            <a:r>
              <a:rPr lang="en-US" b="1" u="none" dirty="0" smtClean="0"/>
              <a:t>Balance</a:t>
            </a:r>
            <a:r>
              <a:rPr lang="en-US" b="1" u="none" baseline="0" dirty="0" smtClean="0"/>
              <a:t> of Interest </a:t>
            </a:r>
            <a:r>
              <a:rPr lang="en-US" b="0" i="1" u="none" baseline="0" dirty="0" smtClean="0"/>
              <a:t>refers to the individual committee members. </a:t>
            </a:r>
            <a:r>
              <a:rPr lang="en-US" u="none" dirty="0" smtClean="0"/>
              <a:t>Interest groups’ participation is balanced so not </a:t>
            </a:r>
            <a:r>
              <a:rPr lang="en-US" u="none" dirty="0"/>
              <a:t>more than 1/3 of the membership of a consensus committee dealing with safety codes and standards shall come from any single interest category; and not more than ½ of the membership of a consensus committee dealing with product standards shall come from any single category.</a:t>
            </a:r>
          </a:p>
          <a:p>
            <a:endParaRPr lang="en-US" u="none" dirty="0"/>
          </a:p>
          <a:p>
            <a:r>
              <a:rPr lang="en-US" b="1" u="none" dirty="0" smtClean="0"/>
              <a:t>Due </a:t>
            </a:r>
            <a:r>
              <a:rPr lang="en-US" b="1" u="none" dirty="0"/>
              <a:t>process </a:t>
            </a:r>
            <a:r>
              <a:rPr lang="en-US" u="none" dirty="0"/>
              <a:t>means that any person (organization, company, government agency, individual, etc.) with a direct and material interest has a right to participate by:  </a:t>
            </a:r>
            <a:endParaRPr lang="en-US" u="none" dirty="0" smtClean="0"/>
          </a:p>
          <a:p>
            <a:pPr marL="228600" indent="-228600">
              <a:buAutoNum type="alphaLcParenR"/>
            </a:pPr>
            <a:r>
              <a:rPr lang="en-US" u="none" dirty="0" smtClean="0"/>
              <a:t>expressing </a:t>
            </a:r>
            <a:r>
              <a:rPr lang="en-US" u="none" dirty="0"/>
              <a:t>a position and its basis, </a:t>
            </a:r>
            <a:endParaRPr lang="en-US" u="none" dirty="0" smtClean="0"/>
          </a:p>
          <a:p>
            <a:pPr marL="228600" indent="-228600">
              <a:buAutoNum type="alphaLcParenR"/>
            </a:pPr>
            <a:r>
              <a:rPr lang="en-US" u="none" dirty="0" smtClean="0"/>
              <a:t>b</a:t>
            </a:r>
            <a:r>
              <a:rPr lang="en-US" u="none" dirty="0"/>
              <a:t>) having that position considered, and </a:t>
            </a:r>
            <a:endParaRPr lang="en-US" u="none" dirty="0" smtClean="0"/>
          </a:p>
          <a:p>
            <a:pPr marL="228600" indent="-228600">
              <a:buAutoNum type="alphaLcParenR"/>
            </a:pPr>
            <a:r>
              <a:rPr lang="en-US" u="none" dirty="0" smtClean="0"/>
              <a:t>c</a:t>
            </a:r>
            <a:r>
              <a:rPr lang="en-US" u="none" dirty="0"/>
              <a:t>) having the right to appeal.</a:t>
            </a:r>
            <a:endParaRPr lang="en-US" b="1" u="none" dirty="0"/>
          </a:p>
        </p:txBody>
      </p:sp>
    </p:spTree>
    <p:extLst>
      <p:ext uri="{BB962C8B-B14F-4D97-AF65-F5344CB8AC3E}">
        <p14:creationId xmlns:p14="http://schemas.microsoft.com/office/powerpoint/2010/main" val="33284665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5CDA846C-2162-4BFD-9961-CD0C698C035E}" type="slidenum">
              <a:rPr lang="en-US"/>
              <a:pPr/>
              <a:t>6</a:t>
            </a:fld>
            <a:endParaRPr lang="en-US"/>
          </a:p>
        </p:txBody>
      </p:sp>
      <p:sp>
        <p:nvSpPr>
          <p:cNvPr id="30722" name="Rectangle 2"/>
          <p:cNvSpPr>
            <a:spLocks noGrp="1" noRot="1" noChangeAspect="1" noChangeArrowheads="1" noTextEdit="1"/>
          </p:cNvSpPr>
          <p:nvPr>
            <p:ph type="sldImg"/>
          </p:nvPr>
        </p:nvSpPr>
        <p:spPr>
          <a:xfrm>
            <a:off x="1341438" y="458788"/>
            <a:ext cx="4403725" cy="3303587"/>
          </a:xfrm>
          <a:ln/>
        </p:spPr>
      </p:sp>
      <p:sp>
        <p:nvSpPr>
          <p:cNvPr id="30723" name="Rectangle 3"/>
          <p:cNvSpPr>
            <a:spLocks noGrp="1" noChangeArrowheads="1"/>
          </p:cNvSpPr>
          <p:nvPr>
            <p:ph type="body" idx="1"/>
          </p:nvPr>
        </p:nvSpPr>
        <p:spPr>
          <a:xfrm>
            <a:off x="540610" y="4096345"/>
            <a:ext cx="5997494" cy="4787198"/>
          </a:xfrm>
          <a:ln/>
        </p:spPr>
        <p:txBody>
          <a:bodyPr/>
          <a:lstStyle/>
          <a:p>
            <a:pPr eaLnBrk="0" hangingPunct="0">
              <a:spcBef>
                <a:spcPct val="20000"/>
              </a:spcBef>
              <a:buClr>
                <a:schemeClr val="tx1"/>
              </a:buClr>
            </a:pPr>
            <a:r>
              <a:rPr lang="en-US" u="none" dirty="0" smtClean="0"/>
              <a:t>Standards actions</a:t>
            </a:r>
            <a:r>
              <a:rPr lang="en-US" u="none" baseline="0" dirty="0" smtClean="0"/>
              <a:t> include</a:t>
            </a:r>
            <a:r>
              <a:rPr lang="en-US" u="none" dirty="0" smtClean="0"/>
              <a:t>:</a:t>
            </a:r>
            <a:endParaRPr lang="en-US" u="none" dirty="0"/>
          </a:p>
          <a:p>
            <a:pPr lvl="1" eaLnBrk="0" hangingPunct="0">
              <a:spcBef>
                <a:spcPct val="40000"/>
              </a:spcBef>
              <a:buClr>
                <a:schemeClr val="tx1"/>
              </a:buClr>
            </a:pPr>
            <a:r>
              <a:rPr lang="en-US" u="none" dirty="0" smtClean="0"/>
              <a:t>Development </a:t>
            </a:r>
            <a:r>
              <a:rPr lang="en-US" u="none" dirty="0"/>
              <a:t>of a new standard</a:t>
            </a:r>
          </a:p>
          <a:p>
            <a:pPr lvl="1" eaLnBrk="0" hangingPunct="0">
              <a:spcBef>
                <a:spcPct val="40000"/>
              </a:spcBef>
              <a:buClr>
                <a:schemeClr val="tx1"/>
              </a:buClr>
            </a:pPr>
            <a:r>
              <a:rPr lang="en-US" u="none" dirty="0"/>
              <a:t>Revision of an existing standard</a:t>
            </a:r>
          </a:p>
          <a:p>
            <a:pPr lvl="1" eaLnBrk="0" hangingPunct="0">
              <a:spcBef>
                <a:spcPct val="40000"/>
              </a:spcBef>
              <a:buClr>
                <a:schemeClr val="tx1"/>
              </a:buClr>
            </a:pPr>
            <a:r>
              <a:rPr lang="en-US" u="none" dirty="0"/>
              <a:t>Reaffirmation of an existing </a:t>
            </a:r>
            <a:r>
              <a:rPr lang="en-US" u="none" dirty="0" smtClean="0"/>
              <a:t>standard,</a:t>
            </a:r>
            <a:r>
              <a:rPr lang="en-US" u="none" baseline="0" dirty="0" smtClean="0"/>
              <a:t> </a:t>
            </a:r>
            <a:r>
              <a:rPr lang="en-US" u="none" strike="noStrike" dirty="0" smtClean="0"/>
              <a:t>which </a:t>
            </a:r>
            <a:r>
              <a:rPr lang="en-US" u="none" dirty="0" smtClean="0"/>
              <a:t>is the </a:t>
            </a:r>
            <a:r>
              <a:rPr lang="en-US" b="0" u="none" dirty="0" smtClean="0"/>
              <a:t>approval of an</a:t>
            </a:r>
            <a:r>
              <a:rPr lang="en-US" b="0" u="none" baseline="0" dirty="0" smtClean="0"/>
              <a:t> existing </a:t>
            </a:r>
            <a:r>
              <a:rPr lang="en-US" b="0" u="none" dirty="0" smtClean="0"/>
              <a:t>standard that </a:t>
            </a:r>
            <a:r>
              <a:rPr lang="en-US" b="0" u="none" dirty="0"/>
              <a:t>contains no </a:t>
            </a:r>
            <a:r>
              <a:rPr lang="en-US" b="0" u="none" dirty="0" smtClean="0"/>
              <a:t>substantive changes </a:t>
            </a:r>
            <a:r>
              <a:rPr lang="en-US" b="0" u="none" dirty="0"/>
              <a:t>to the main text of the </a:t>
            </a:r>
            <a:r>
              <a:rPr lang="en-US" b="0" u="none" dirty="0" smtClean="0"/>
              <a:t>standard </a:t>
            </a:r>
            <a:endParaRPr lang="en-US" b="0" u="none" dirty="0"/>
          </a:p>
          <a:p>
            <a:pPr lvl="1" eaLnBrk="0" hangingPunct="0">
              <a:spcBef>
                <a:spcPct val="40000"/>
              </a:spcBef>
              <a:buClr>
                <a:schemeClr val="tx1"/>
              </a:buClr>
            </a:pPr>
            <a:r>
              <a:rPr lang="en-US" b="0" u="none" dirty="0"/>
              <a:t>Withdrawal of an existing </a:t>
            </a:r>
            <a:r>
              <a:rPr lang="en-US" b="0" u="none" dirty="0" smtClean="0"/>
              <a:t>standard</a:t>
            </a:r>
          </a:p>
          <a:p>
            <a:pPr lvl="1" eaLnBrk="0" hangingPunct="0">
              <a:spcBef>
                <a:spcPct val="40000"/>
              </a:spcBef>
              <a:buClr>
                <a:schemeClr val="tx1"/>
              </a:buClr>
            </a:pPr>
            <a:r>
              <a:rPr lang="en-US" sz="1100" b="0" i="0" u="none" strike="noStrike" kern="1200" baseline="0" dirty="0" smtClean="0">
                <a:solidFill>
                  <a:schemeClr val="tx1"/>
                </a:solidFill>
                <a:latin typeface="Arial" charset="0"/>
                <a:ea typeface="+mn-ea"/>
                <a:cs typeface="+mn-cs"/>
              </a:rPr>
              <a:t>Proposals to maintain a standard under stabilized maintenance </a:t>
            </a:r>
          </a:p>
          <a:p>
            <a:pPr lvl="1" eaLnBrk="0" hangingPunct="0">
              <a:spcBef>
                <a:spcPct val="40000"/>
              </a:spcBef>
              <a:buClr>
                <a:schemeClr val="tx1"/>
              </a:buClr>
            </a:pPr>
            <a:r>
              <a:rPr lang="en-US" b="0" u="none" dirty="0" smtClean="0"/>
              <a:t>National adoption of an ISO or IEC standard </a:t>
            </a:r>
          </a:p>
          <a:p>
            <a:pPr lvl="2" eaLnBrk="0" hangingPunct="0">
              <a:spcBef>
                <a:spcPct val="40000"/>
              </a:spcBef>
              <a:buClr>
                <a:schemeClr val="tx1"/>
              </a:buClr>
            </a:pPr>
            <a:r>
              <a:rPr lang="en-US" b="0" i="1" u="none" dirty="0" smtClean="0"/>
              <a:t>ISO:</a:t>
            </a:r>
            <a:r>
              <a:rPr lang="en-US" b="0" i="1" u="none" baseline="0" dirty="0" smtClean="0"/>
              <a:t> International Organization for Standardization</a:t>
            </a:r>
            <a:endParaRPr lang="en-US" b="0" i="1" u="none" strike="sngStrike" baseline="0" dirty="0" smtClean="0"/>
          </a:p>
          <a:p>
            <a:pPr lvl="2" eaLnBrk="0" hangingPunct="0">
              <a:spcBef>
                <a:spcPct val="40000"/>
              </a:spcBef>
              <a:buClr>
                <a:schemeClr val="tx1"/>
              </a:buClr>
            </a:pPr>
            <a:r>
              <a:rPr lang="en-US" b="0" i="1" u="none" baseline="0" dirty="0" smtClean="0"/>
              <a:t>IEC: </a:t>
            </a:r>
            <a:r>
              <a:rPr lang="en-US" sz="1100" b="0" i="1" u="none" kern="1200" dirty="0" smtClean="0">
                <a:solidFill>
                  <a:schemeClr val="tx1"/>
                </a:solidFill>
                <a:effectLst/>
                <a:latin typeface="Arial" charset="0"/>
                <a:ea typeface="+mn-ea"/>
                <a:cs typeface="+mn-cs"/>
              </a:rPr>
              <a:t>International </a:t>
            </a:r>
            <a:r>
              <a:rPr lang="en-US" sz="1100" b="0" i="1" u="none" kern="1200" dirty="0" err="1" smtClean="0">
                <a:solidFill>
                  <a:schemeClr val="tx1"/>
                </a:solidFill>
                <a:effectLst/>
                <a:latin typeface="Arial" charset="0"/>
                <a:ea typeface="+mn-ea"/>
                <a:cs typeface="+mn-cs"/>
              </a:rPr>
              <a:t>Electrotechnical</a:t>
            </a:r>
            <a:r>
              <a:rPr lang="en-US" sz="1100" b="0" i="1" u="none" kern="1200" dirty="0" smtClean="0">
                <a:solidFill>
                  <a:schemeClr val="tx1"/>
                </a:solidFill>
                <a:effectLst/>
                <a:latin typeface="Arial" charset="0"/>
                <a:ea typeface="+mn-ea"/>
                <a:cs typeface="+mn-cs"/>
              </a:rPr>
              <a:t> Commission</a:t>
            </a:r>
            <a:endParaRPr lang="en-US" b="0" i="1" u="none" dirty="0"/>
          </a:p>
        </p:txBody>
      </p:sp>
    </p:spTree>
    <p:extLst>
      <p:ext uri="{BB962C8B-B14F-4D97-AF65-F5344CB8AC3E}">
        <p14:creationId xmlns:p14="http://schemas.microsoft.com/office/powerpoint/2010/main" val="3827829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4F0A793A-B442-464F-ACC5-1F921BEE8655}" type="slidenum">
              <a:rPr lang="en-US"/>
              <a:pPr/>
              <a:t>7</a:t>
            </a:fld>
            <a:endParaRPr lang="en-US"/>
          </a:p>
        </p:txBody>
      </p:sp>
      <p:sp>
        <p:nvSpPr>
          <p:cNvPr id="38914" name="Rectangle 2"/>
          <p:cNvSpPr>
            <a:spLocks noGrp="1" noRot="1" noChangeAspect="1" noChangeArrowheads="1" noTextEdit="1"/>
          </p:cNvSpPr>
          <p:nvPr>
            <p:ph type="sldImg"/>
          </p:nvPr>
        </p:nvSpPr>
        <p:spPr>
          <a:xfrm>
            <a:off x="1341438" y="458788"/>
            <a:ext cx="4403725" cy="3303587"/>
          </a:xfrm>
          <a:ln/>
        </p:spPr>
      </p:sp>
      <p:sp>
        <p:nvSpPr>
          <p:cNvPr id="38915" name="Rectangle 3"/>
          <p:cNvSpPr>
            <a:spLocks noGrp="1" noChangeArrowheads="1"/>
          </p:cNvSpPr>
          <p:nvPr>
            <p:ph type="body" idx="1"/>
          </p:nvPr>
        </p:nvSpPr>
        <p:spPr>
          <a:xfrm>
            <a:off x="540610" y="4096345"/>
            <a:ext cx="5997494" cy="4787198"/>
          </a:xfrm>
          <a:ln/>
        </p:spPr>
        <p:txBody>
          <a:bodyPr/>
          <a:lstStyle/>
          <a:p>
            <a:r>
              <a:rPr lang="en-US" i="0" u="none" dirty="0" smtClean="0"/>
              <a:t>All standards</a:t>
            </a:r>
            <a:r>
              <a:rPr lang="en-US" i="0" u="none" baseline="0" dirty="0" smtClean="0"/>
              <a:t> committees develop standards actions following the ANSI accredited procedures for codes and standards development committees. In addition, </a:t>
            </a:r>
            <a:r>
              <a:rPr lang="en-US" i="0" u="none" dirty="0" smtClean="0"/>
              <a:t>standards committees </a:t>
            </a:r>
            <a:r>
              <a:rPr lang="en-US" i="0" u="none" dirty="0"/>
              <a:t>have </a:t>
            </a:r>
            <a:r>
              <a:rPr lang="en-US" i="0" u="none" dirty="0" smtClean="0"/>
              <a:t>either committee specific or Board supplemental </a:t>
            </a:r>
            <a:r>
              <a:rPr lang="en-US" i="0" u="none" dirty="0"/>
              <a:t>requirements to suit the unique needs of their operations. </a:t>
            </a:r>
            <a:r>
              <a:rPr lang="en-US" i="0" u="none" dirty="0" smtClean="0"/>
              <a:t>Therefore, the process might vary slightly from committee to committee. If</a:t>
            </a:r>
            <a:r>
              <a:rPr lang="en-US" i="0" u="none" baseline="0" dirty="0" smtClean="0"/>
              <a:t> a standards committee develops their own supplement, they</a:t>
            </a:r>
            <a:r>
              <a:rPr lang="en-US" i="0" u="none" dirty="0" smtClean="0"/>
              <a:t> </a:t>
            </a:r>
            <a:r>
              <a:rPr lang="en-US" i="0" u="none" dirty="0"/>
              <a:t>must be approved by the responsible supervisory </a:t>
            </a:r>
            <a:r>
              <a:rPr lang="en-US" i="0" u="none" dirty="0" smtClean="0"/>
              <a:t>board.</a:t>
            </a:r>
            <a:r>
              <a:rPr lang="en-US" i="0" u="none" baseline="0" dirty="0" smtClean="0"/>
              <a:t> Standards committee and Board supplemental requirements </a:t>
            </a:r>
            <a:r>
              <a:rPr lang="en-US" i="0" u="none" dirty="0" smtClean="0"/>
              <a:t>must </a:t>
            </a:r>
            <a:r>
              <a:rPr lang="en-US" i="0" u="none" dirty="0"/>
              <a:t>refer to the current ANSI-accredited procedures no later than 6 months after ANSI acceptance. </a:t>
            </a:r>
            <a:r>
              <a:rPr lang="en-US" i="0" u="none" dirty="0" smtClean="0"/>
              <a:t>Any </a:t>
            </a:r>
            <a:r>
              <a:rPr lang="en-US" i="0" u="none" dirty="0"/>
              <a:t>proposed deviations to the accredited procedures contained in </a:t>
            </a:r>
            <a:r>
              <a:rPr lang="en-US" i="0" u="none" dirty="0" smtClean="0"/>
              <a:t>standards committee or Board </a:t>
            </a:r>
            <a:r>
              <a:rPr lang="en-US" i="0" u="none" dirty="0"/>
              <a:t>supplemental requirements must be approved by the </a:t>
            </a:r>
            <a:r>
              <a:rPr lang="en-US" i="0" u="none" dirty="0" smtClean="0"/>
              <a:t>Board </a:t>
            </a:r>
            <a:r>
              <a:rPr lang="en-US" i="0" u="none" dirty="0"/>
              <a:t>and by the Council on Standards and Certification.</a:t>
            </a:r>
          </a:p>
          <a:p>
            <a:endParaRPr lang="en-US" i="0" u="none" dirty="0"/>
          </a:p>
          <a:p>
            <a:r>
              <a:rPr lang="en-US" i="0" u="none" dirty="0" smtClean="0"/>
              <a:t>Standards </a:t>
            </a:r>
            <a:r>
              <a:rPr lang="en-US" i="0" u="none" dirty="0"/>
              <a:t>committees </a:t>
            </a:r>
            <a:r>
              <a:rPr lang="en-US" b="0" i="0" u="none" dirty="0" smtClean="0"/>
              <a:t>may also choose to develop </a:t>
            </a:r>
            <a:r>
              <a:rPr lang="en-US" b="0" i="0" u="none" dirty="0"/>
              <a:t>administrative </a:t>
            </a:r>
            <a:r>
              <a:rPr lang="en-US" b="0" i="0" u="none" dirty="0" smtClean="0"/>
              <a:t>guidelines for </a:t>
            </a:r>
            <a:r>
              <a:rPr lang="en-US" b="0" i="0" u="none" strike="noStrike" dirty="0" smtClean="0"/>
              <a:t>their</a:t>
            </a:r>
            <a:r>
              <a:rPr lang="en-US" b="0" i="0" u="none" strike="noStrike" baseline="0" dirty="0" smtClean="0"/>
              <a:t> operation</a:t>
            </a:r>
            <a:r>
              <a:rPr lang="en-US" b="0" i="0" u="none" dirty="0" smtClean="0"/>
              <a:t>.  </a:t>
            </a:r>
            <a:r>
              <a:rPr lang="en-US" b="0" i="0" u="none" dirty="0"/>
              <a:t>Such guidelines </a:t>
            </a:r>
            <a:r>
              <a:rPr lang="en-US" b="0" i="0" u="none" strike="noStrike" dirty="0" smtClean="0"/>
              <a:t>shall </a:t>
            </a:r>
            <a:r>
              <a:rPr lang="en-US" b="0" i="0" u="none" dirty="0" smtClean="0"/>
              <a:t>not </a:t>
            </a:r>
            <a:r>
              <a:rPr lang="en-US" b="0" i="0" u="none" dirty="0"/>
              <a:t>conflict with the procedures and don‘t require approval by the supervisory board.</a:t>
            </a:r>
          </a:p>
        </p:txBody>
      </p:sp>
    </p:spTree>
    <p:extLst>
      <p:ext uri="{BB962C8B-B14F-4D97-AF65-F5344CB8AC3E}">
        <p14:creationId xmlns:p14="http://schemas.microsoft.com/office/powerpoint/2010/main" val="10014821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4A5A6220-04B0-4C07-9EFB-6FC25A1DABF5}" type="slidenum">
              <a:rPr lang="en-US"/>
              <a:pPr/>
              <a:t>8</a:t>
            </a:fld>
            <a:endParaRPr lang="en-US"/>
          </a:p>
        </p:txBody>
      </p:sp>
      <p:sp>
        <p:nvSpPr>
          <p:cNvPr id="34818" name="Rectangle 2"/>
          <p:cNvSpPr>
            <a:spLocks noGrp="1" noRot="1" noChangeAspect="1" noChangeArrowheads="1" noTextEdit="1"/>
          </p:cNvSpPr>
          <p:nvPr>
            <p:ph type="sldImg"/>
          </p:nvPr>
        </p:nvSpPr>
        <p:spPr>
          <a:xfrm>
            <a:off x="1341438" y="458788"/>
            <a:ext cx="4403725" cy="3303587"/>
          </a:xfrm>
          <a:ln/>
        </p:spPr>
      </p:sp>
      <p:sp>
        <p:nvSpPr>
          <p:cNvPr id="34819" name="Rectangle 3"/>
          <p:cNvSpPr>
            <a:spLocks noGrp="1" noChangeArrowheads="1"/>
          </p:cNvSpPr>
          <p:nvPr>
            <p:ph type="body" idx="1"/>
          </p:nvPr>
        </p:nvSpPr>
        <p:spPr>
          <a:xfrm>
            <a:off x="540610" y="4096345"/>
            <a:ext cx="5997494" cy="4787198"/>
          </a:xfrm>
          <a:ln/>
        </p:spPr>
        <p:txBody>
          <a:bodyPr/>
          <a:lstStyle/>
          <a:p>
            <a:pPr fontAlgn="base" hangingPunct="0"/>
            <a:r>
              <a:rPr lang="en-US" sz="1100" i="0" u="none" kern="1200" dirty="0" smtClean="0">
                <a:solidFill>
                  <a:schemeClr val="tx1"/>
                </a:solidFill>
                <a:effectLst/>
                <a:latin typeface="Arial" charset="0"/>
                <a:ea typeface="+mn-ea"/>
                <a:cs typeface="+mn-cs"/>
              </a:rPr>
              <a:t>There are </a:t>
            </a:r>
            <a:r>
              <a:rPr lang="en-US" sz="1100" b="0" i="0" u="none" strike="noStrike" kern="1200" dirty="0" smtClean="0">
                <a:solidFill>
                  <a:schemeClr val="tx1"/>
                </a:solidFill>
                <a:effectLst/>
                <a:latin typeface="Arial" charset="0"/>
                <a:ea typeface="+mn-ea"/>
                <a:cs typeface="+mn-cs"/>
              </a:rPr>
              <a:t>three </a:t>
            </a:r>
            <a:r>
              <a:rPr lang="en-US" sz="1100" i="0" u="none" kern="1200" dirty="0" smtClean="0">
                <a:solidFill>
                  <a:schemeClr val="tx1"/>
                </a:solidFill>
                <a:effectLst/>
                <a:latin typeface="Arial" charset="0"/>
                <a:ea typeface="+mn-ea"/>
                <a:cs typeface="+mn-cs"/>
              </a:rPr>
              <a:t>ways in which standards can be maintained: </a:t>
            </a:r>
          </a:p>
          <a:p>
            <a:pPr fontAlgn="base" hangingPunct="0"/>
            <a:r>
              <a:rPr lang="en-US" sz="1100" i="0" u="none" kern="1200" dirty="0" smtClean="0">
                <a:solidFill>
                  <a:schemeClr val="tx1"/>
                </a:solidFill>
                <a:effectLst/>
                <a:latin typeface="Arial" charset="0"/>
                <a:ea typeface="+mn-ea"/>
                <a:cs typeface="+mn-cs"/>
              </a:rPr>
              <a:t>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100" b="1" i="0" u="none" kern="1200" dirty="0" smtClean="0">
                <a:solidFill>
                  <a:schemeClr val="tx1"/>
                </a:solidFill>
                <a:effectLst/>
                <a:latin typeface="Arial" charset="0"/>
                <a:ea typeface="+mn-ea"/>
                <a:cs typeface="+mn-cs"/>
              </a:rPr>
              <a:t>Continuous maintenance </a:t>
            </a:r>
            <a:r>
              <a:rPr lang="en-US" sz="1100" i="0" u="none" kern="1200" dirty="0" smtClean="0">
                <a:solidFill>
                  <a:schemeClr val="tx1"/>
                </a:solidFill>
                <a:effectLst/>
                <a:latin typeface="Arial" charset="0"/>
                <a:ea typeface="+mn-ea"/>
                <a:cs typeface="+mn-cs"/>
              </a:rPr>
              <a:t>maintains the standard with recommended changes to any part</a:t>
            </a:r>
            <a:r>
              <a:rPr lang="en-US" sz="1100" i="0" u="none" kern="1200" baseline="0" dirty="0" smtClean="0">
                <a:solidFill>
                  <a:schemeClr val="tx1"/>
                </a:solidFill>
                <a:effectLst/>
                <a:latin typeface="Arial" charset="0"/>
                <a:ea typeface="+mn-ea"/>
                <a:cs typeface="+mn-cs"/>
              </a:rPr>
              <a:t> or s</a:t>
            </a:r>
            <a:r>
              <a:rPr lang="en-US" sz="1100" i="0" u="none" kern="1200" dirty="0" smtClean="0">
                <a:solidFill>
                  <a:schemeClr val="tx1"/>
                </a:solidFill>
                <a:effectLst/>
                <a:latin typeface="Arial" charset="0"/>
                <a:ea typeface="+mn-ea"/>
                <a:cs typeface="+mn-cs"/>
              </a:rPr>
              <a:t>ection according to a documented schedule for consideration and action by the standards committee. The published standard shall include a clear statement of the intent to consider requests for change and information on the submittal of such requests. </a:t>
            </a:r>
          </a:p>
          <a:p>
            <a:pPr fontAlgn="base" hangingPunct="0"/>
            <a:endParaRPr lang="en-US" sz="1100" b="0" i="0" u="none" kern="1200" dirty="0" smtClean="0">
              <a:solidFill>
                <a:schemeClr val="tx1"/>
              </a:solidFill>
              <a:effectLst/>
              <a:latin typeface="Arial" charset="0"/>
              <a:ea typeface="+mn-ea"/>
              <a:cs typeface="+mn-cs"/>
            </a:endParaRPr>
          </a:p>
          <a:p>
            <a:pPr fontAlgn="base" hangingPunct="0"/>
            <a:r>
              <a:rPr lang="en-US" sz="1100" b="1" i="0" u="none" kern="1200" dirty="0" smtClean="0">
                <a:solidFill>
                  <a:schemeClr val="tx1"/>
                </a:solidFill>
                <a:effectLst/>
                <a:latin typeface="Arial" charset="0"/>
                <a:ea typeface="+mn-ea"/>
                <a:cs typeface="+mn-cs"/>
              </a:rPr>
              <a:t>Periodic maintenance </a:t>
            </a:r>
            <a:r>
              <a:rPr lang="en-US" sz="1100" i="0" u="none" kern="1200" dirty="0" smtClean="0">
                <a:solidFill>
                  <a:schemeClr val="tx1"/>
                </a:solidFill>
                <a:effectLst/>
                <a:latin typeface="Arial" charset="0"/>
                <a:ea typeface="+mn-ea"/>
                <a:cs typeface="+mn-cs"/>
              </a:rPr>
              <a:t>maintains the standard by review of the entire document and action to revise or reaffirm by the standards committee </a:t>
            </a:r>
            <a:r>
              <a:rPr lang="en-US" sz="1100" b="0" i="0" u="none" kern="1200" dirty="0" smtClean="0">
                <a:solidFill>
                  <a:schemeClr val="tx1"/>
                </a:solidFill>
                <a:effectLst/>
                <a:latin typeface="Arial" charset="0"/>
                <a:ea typeface="+mn-ea"/>
                <a:cs typeface="+mn-cs"/>
              </a:rPr>
              <a:t>on a schedule not to exceed</a:t>
            </a:r>
            <a:r>
              <a:rPr lang="en-US" sz="1100" b="0" i="0" u="none" kern="1200" baseline="0" dirty="0" smtClean="0">
                <a:solidFill>
                  <a:schemeClr val="tx1"/>
                </a:solidFill>
                <a:effectLst/>
                <a:latin typeface="Arial" charset="0"/>
                <a:ea typeface="+mn-ea"/>
                <a:cs typeface="+mn-cs"/>
              </a:rPr>
              <a:t> </a:t>
            </a:r>
            <a:r>
              <a:rPr lang="en-US" sz="1100" b="0" i="0" u="none" kern="1200" dirty="0" smtClean="0">
                <a:solidFill>
                  <a:schemeClr val="tx1"/>
                </a:solidFill>
                <a:effectLst/>
                <a:latin typeface="Arial" charset="0"/>
                <a:ea typeface="+mn-ea"/>
                <a:cs typeface="+mn-cs"/>
              </a:rPr>
              <a:t>5</a:t>
            </a:r>
            <a:r>
              <a:rPr lang="en-US" sz="1100" b="0" i="0" u="none" kern="1200" baseline="0" dirty="0" smtClean="0">
                <a:solidFill>
                  <a:schemeClr val="tx1"/>
                </a:solidFill>
                <a:effectLst/>
                <a:latin typeface="Arial" charset="0"/>
                <a:ea typeface="+mn-ea"/>
                <a:cs typeface="+mn-cs"/>
              </a:rPr>
              <a:t> years</a:t>
            </a:r>
            <a:r>
              <a:rPr lang="en-US" sz="1100" b="0" i="0" u="none" kern="1200" dirty="0" smtClean="0">
                <a:solidFill>
                  <a:schemeClr val="tx1"/>
                </a:solidFill>
                <a:effectLst/>
                <a:latin typeface="Arial" charset="0"/>
                <a:ea typeface="+mn-ea"/>
                <a:cs typeface="+mn-cs"/>
              </a:rPr>
              <a:t>. </a:t>
            </a:r>
          </a:p>
          <a:p>
            <a:pPr fontAlgn="base" hangingPunct="0"/>
            <a:endParaRPr lang="en-US" sz="1100" i="0" u="none" kern="1200" dirty="0" smtClean="0">
              <a:solidFill>
                <a:schemeClr val="tx1"/>
              </a:solidFill>
              <a:effectLst/>
              <a:latin typeface="Arial"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100" b="1" i="0" u="none" kern="1200" dirty="0" smtClean="0">
                <a:solidFill>
                  <a:schemeClr val="tx1"/>
                </a:solidFill>
                <a:effectLst/>
                <a:latin typeface="Arial" charset="0"/>
                <a:ea typeface="+mn-ea"/>
                <a:cs typeface="+mn-cs"/>
              </a:rPr>
              <a:t>Stabilized</a:t>
            </a:r>
            <a:r>
              <a:rPr lang="en-US" sz="1100" b="1" i="0" u="none" kern="1200" baseline="0" dirty="0" smtClean="0">
                <a:solidFill>
                  <a:schemeClr val="tx1"/>
                </a:solidFill>
                <a:effectLst/>
                <a:latin typeface="Arial" charset="0"/>
                <a:ea typeface="+mn-ea"/>
                <a:cs typeface="+mn-cs"/>
              </a:rPr>
              <a:t> </a:t>
            </a:r>
            <a:r>
              <a:rPr lang="en-US" sz="1100" b="1" i="0" u="none" kern="1200" dirty="0" smtClean="0">
                <a:solidFill>
                  <a:schemeClr val="tx1"/>
                </a:solidFill>
                <a:effectLst/>
                <a:latin typeface="Arial" charset="0"/>
                <a:ea typeface="+mn-ea"/>
                <a:cs typeface="+mn-cs"/>
              </a:rPr>
              <a:t>maintenance </a:t>
            </a:r>
            <a:r>
              <a:rPr lang="en-US" sz="1100" i="0" u="none" kern="1200" dirty="0" smtClean="0">
                <a:solidFill>
                  <a:schemeClr val="tx1"/>
                </a:solidFill>
                <a:effectLst/>
                <a:latin typeface="Arial" charset="0"/>
                <a:ea typeface="+mn-ea"/>
                <a:cs typeface="+mn-cs"/>
              </a:rPr>
              <a:t>maintains the standard by requiring a status</a:t>
            </a:r>
            <a:r>
              <a:rPr lang="en-US" sz="1100" i="0" u="none" kern="1200" baseline="0" dirty="0" smtClean="0">
                <a:solidFill>
                  <a:schemeClr val="tx1"/>
                </a:solidFill>
                <a:effectLst/>
                <a:latin typeface="Arial" charset="0"/>
                <a:ea typeface="+mn-ea"/>
                <a:cs typeface="+mn-cs"/>
              </a:rPr>
              <a:t> </a:t>
            </a:r>
            <a:r>
              <a:rPr lang="en-US" sz="1100" i="0" u="none" kern="1200" dirty="0" smtClean="0">
                <a:solidFill>
                  <a:schemeClr val="tx1"/>
                </a:solidFill>
                <a:effectLst/>
                <a:latin typeface="Arial" charset="0"/>
                <a:ea typeface="+mn-ea"/>
                <a:cs typeface="+mn-cs"/>
              </a:rPr>
              <a:t>review of the entire document by the standards committee every ten years.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100" b="1" i="0" u="none" strike="sngStrike" kern="1200" dirty="0" smtClean="0">
              <a:solidFill>
                <a:schemeClr val="tx1"/>
              </a:solidFill>
              <a:effectLst/>
              <a:latin typeface="Arial" charset="0"/>
              <a:ea typeface="+mn-ea"/>
              <a:cs typeface="+mn-cs"/>
            </a:endParaRPr>
          </a:p>
        </p:txBody>
      </p:sp>
    </p:spTree>
    <p:extLst>
      <p:ext uri="{BB962C8B-B14F-4D97-AF65-F5344CB8AC3E}">
        <p14:creationId xmlns:p14="http://schemas.microsoft.com/office/powerpoint/2010/main" val="991513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lgn="ctr">
              <a:defRPr/>
            </a:lvl1pPr>
          </a:lstStyle>
          <a:p>
            <a:r>
              <a:rPr lang="en-US" smtClean="0"/>
              <a:t>ASME S&amp;C Training Module B5 Consensus Process for Standards Development</a:t>
            </a:r>
            <a:endParaRPr lang="en-US" dirty="0"/>
          </a:p>
        </p:txBody>
      </p:sp>
      <p:sp>
        <p:nvSpPr>
          <p:cNvPr id="5" name="Rectangle 6"/>
          <p:cNvSpPr>
            <a:spLocks noGrp="1" noChangeArrowheads="1"/>
          </p:cNvSpPr>
          <p:nvPr>
            <p:ph type="sldNum" sz="quarter" idx="11"/>
          </p:nvPr>
        </p:nvSpPr>
        <p:spPr>
          <a:ln/>
        </p:spPr>
        <p:txBody>
          <a:bodyPr/>
          <a:lstStyle>
            <a:lvl1pPr>
              <a:defRPr/>
            </a:lvl1pPr>
          </a:lstStyle>
          <a:p>
            <a:fld id="{5F143B07-3B84-4C99-983A-CC6663CA2E1E}" type="slidenum">
              <a:rPr lang="en-US" smtClean="0"/>
              <a:pPr/>
              <a:t>‹#›</a:t>
            </a:fld>
            <a:endParaRPr lang="en-US"/>
          </a:p>
        </p:txBody>
      </p:sp>
    </p:spTree>
    <p:extLst>
      <p:ext uri="{BB962C8B-B14F-4D97-AF65-F5344CB8AC3E}">
        <p14:creationId xmlns:p14="http://schemas.microsoft.com/office/powerpoint/2010/main" val="355511434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r>
              <a:rPr lang="en-US" smtClean="0"/>
              <a:t>ASME S&amp;C Training Module B5 Consensus Process for Standards Development</a:t>
            </a:r>
            <a:endParaRPr lang="en-US" dirty="0"/>
          </a:p>
        </p:txBody>
      </p:sp>
      <p:sp>
        <p:nvSpPr>
          <p:cNvPr id="5" name="Rectangle 6"/>
          <p:cNvSpPr>
            <a:spLocks noGrp="1" noChangeArrowheads="1"/>
          </p:cNvSpPr>
          <p:nvPr>
            <p:ph type="sldNum" sz="quarter" idx="11"/>
          </p:nvPr>
        </p:nvSpPr>
        <p:spPr>
          <a:ln/>
        </p:spPr>
        <p:txBody>
          <a:bodyPr/>
          <a:lstStyle>
            <a:lvl1pPr>
              <a:defRPr/>
            </a:lvl1pPr>
          </a:lstStyle>
          <a:p>
            <a:fld id="{D3B4651D-4B1E-4A3A-BD9C-0E1408DCBBE3}" type="slidenum">
              <a:rPr lang="en-US" smtClean="0"/>
              <a:pPr/>
              <a:t>‹#›</a:t>
            </a:fld>
            <a:endParaRPr lang="en-US"/>
          </a:p>
        </p:txBody>
      </p:sp>
    </p:spTree>
    <p:extLst>
      <p:ext uri="{BB962C8B-B14F-4D97-AF65-F5344CB8AC3E}">
        <p14:creationId xmlns:p14="http://schemas.microsoft.com/office/powerpoint/2010/main" val="94643500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r>
              <a:rPr lang="en-US" smtClean="0"/>
              <a:t>ASME S&amp;C Training Module B5 Consensus Process for Standards Development</a:t>
            </a:r>
            <a:endParaRPr lang="en-US" dirty="0"/>
          </a:p>
        </p:txBody>
      </p:sp>
      <p:sp>
        <p:nvSpPr>
          <p:cNvPr id="5" name="Rectangle 6"/>
          <p:cNvSpPr>
            <a:spLocks noGrp="1" noChangeArrowheads="1"/>
          </p:cNvSpPr>
          <p:nvPr>
            <p:ph type="sldNum" sz="quarter" idx="11"/>
          </p:nvPr>
        </p:nvSpPr>
        <p:spPr>
          <a:ln/>
        </p:spPr>
        <p:txBody>
          <a:bodyPr/>
          <a:lstStyle>
            <a:lvl1pPr>
              <a:defRPr/>
            </a:lvl1pPr>
          </a:lstStyle>
          <a:p>
            <a:fld id="{628157C0-DC0E-475C-8257-426E2BB180EF}" type="slidenum">
              <a:rPr lang="en-US" smtClean="0"/>
              <a:pPr/>
              <a:t>‹#›</a:t>
            </a:fld>
            <a:endParaRPr lang="en-US"/>
          </a:p>
        </p:txBody>
      </p:sp>
    </p:spTree>
    <p:extLst>
      <p:ext uri="{BB962C8B-B14F-4D97-AF65-F5344CB8AC3E}">
        <p14:creationId xmlns:p14="http://schemas.microsoft.com/office/powerpoint/2010/main" val="16533977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a:lvl1p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lvl1pPr>
              <a:defRPr/>
            </a:lvl1pPr>
          </a:lstStyle>
          <a:p>
            <a:fld id="{6C43C965-B3AD-4836-A6C6-98E1C6D57A15}" type="slidenum">
              <a:rPr lang="en-US" smtClean="0"/>
              <a:pPr/>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27949480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1397000" y="6476999"/>
            <a:ext cx="6096000" cy="244475"/>
          </a:xfrm>
        </p:spPr>
        <p:txBody>
          <a:bodyPr/>
          <a:lstStyle>
            <a:lvl1pPr>
              <a:defRPr/>
            </a:lvl1p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lvl1pPr>
              <a:defRPr/>
            </a:lvl1pPr>
          </a:lstStyle>
          <a:p>
            <a:fld id="{0A37F96D-5217-4621-8A17-FD606798CBD0}"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66231865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4" name="Slide Number Placeholder 3"/>
          <p:cNvSpPr>
            <a:spLocks noGrp="1"/>
          </p:cNvSpPr>
          <p:nvPr>
            <p:ph type="sldNum" sz="quarter" idx="11"/>
          </p:nvPr>
        </p:nvSpPr>
        <p:spPr/>
        <p:txBody>
          <a:bodyPr/>
          <a:lstStyle/>
          <a:p>
            <a:fld id="{6C43C965-B3AD-4836-A6C6-98E1C6D57A15}" type="slidenum">
              <a:rPr lang="en-US" smtClean="0"/>
              <a:pPr/>
              <a:t>‹#›</a:t>
            </a:fld>
            <a:endParaRPr lang="en-US"/>
          </a:p>
        </p:txBody>
      </p:sp>
    </p:spTree>
    <p:extLst>
      <p:ext uri="{BB962C8B-B14F-4D97-AF65-F5344CB8AC3E}">
        <p14:creationId xmlns:p14="http://schemas.microsoft.com/office/powerpoint/2010/main" val="4293548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4" name="Slide Number Placeholder 3"/>
          <p:cNvSpPr>
            <a:spLocks noGrp="1"/>
          </p:cNvSpPr>
          <p:nvPr>
            <p:ph type="sldNum" sz="quarter" idx="11"/>
          </p:nvPr>
        </p:nvSpPr>
        <p:spPr/>
        <p:txBody>
          <a:bodyPr/>
          <a:lstStyle/>
          <a:p>
            <a:fld id="{6C43C965-B3AD-4836-A6C6-98E1C6D57A15}" type="slidenum">
              <a:rPr lang="en-US" smtClean="0"/>
              <a:pPr/>
              <a:t>‹#›</a:t>
            </a:fld>
            <a:endParaRPr lang="en-US"/>
          </a:p>
        </p:txBody>
      </p:sp>
    </p:spTree>
    <p:extLst>
      <p:ext uri="{BB962C8B-B14F-4D97-AF65-F5344CB8AC3E}">
        <p14:creationId xmlns:p14="http://schemas.microsoft.com/office/powerpoint/2010/main" val="4246075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4" name="Slide Number Placeholder 3"/>
          <p:cNvSpPr>
            <a:spLocks noGrp="1"/>
          </p:cNvSpPr>
          <p:nvPr>
            <p:ph type="sldNum" sz="quarter" idx="11"/>
          </p:nvPr>
        </p:nvSpPr>
        <p:spPr/>
        <p:txBody>
          <a:bodyPr/>
          <a:lstStyle/>
          <a:p>
            <a:fld id="{6C43C965-B3AD-4836-A6C6-98E1C6D57A15}" type="slidenum">
              <a:rPr lang="en-US" smtClean="0"/>
              <a:pPr/>
              <a:t>‹#›</a:t>
            </a:fld>
            <a:endParaRPr lang="en-US"/>
          </a:p>
        </p:txBody>
      </p:sp>
    </p:spTree>
    <p:extLst>
      <p:ext uri="{BB962C8B-B14F-4D97-AF65-F5344CB8AC3E}">
        <p14:creationId xmlns:p14="http://schemas.microsoft.com/office/powerpoint/2010/main" val="15728666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smtClean="0"/>
              <a:t>ASME S&amp;C Training Module B5 Consensus Process for Standards Development</a:t>
            </a:r>
            <a:endParaRPr lang="en-US" dirty="0"/>
          </a:p>
        </p:txBody>
      </p:sp>
      <p:sp>
        <p:nvSpPr>
          <p:cNvPr id="6" name="Slide Number Placeholder 5"/>
          <p:cNvSpPr>
            <a:spLocks noGrp="1"/>
          </p:cNvSpPr>
          <p:nvPr>
            <p:ph type="sldNum" sz="quarter" idx="11"/>
          </p:nvPr>
        </p:nvSpPr>
        <p:spPr/>
        <p:txBody>
          <a:bodyPr/>
          <a:lstStyle>
            <a:lvl1pPr>
              <a:defRPr/>
            </a:lvl1pPr>
          </a:lstStyle>
          <a:p>
            <a:fld id="{7CA2F6A7-9A99-4BC9-8BC9-C685444444C9}" type="slidenum">
              <a:rPr lang="en-US" smtClean="0"/>
              <a:pPr/>
              <a:t>‹#›</a:t>
            </a:fld>
            <a:endParaRPr lang="en-US"/>
          </a:p>
        </p:txBody>
      </p:sp>
    </p:spTree>
    <p:extLst>
      <p:ext uri="{BB962C8B-B14F-4D97-AF65-F5344CB8AC3E}">
        <p14:creationId xmlns:p14="http://schemas.microsoft.com/office/powerpoint/2010/main" val="1551040462"/>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smtClean="0"/>
              <a:t>ASME S&amp;C Training Module B5 Consensus Process for Standards Development</a:t>
            </a:r>
            <a:endParaRPr lang="en-US" dirty="0"/>
          </a:p>
        </p:txBody>
      </p:sp>
      <p:sp>
        <p:nvSpPr>
          <p:cNvPr id="8" name="Slide Number Placeholder 7"/>
          <p:cNvSpPr>
            <a:spLocks noGrp="1"/>
          </p:cNvSpPr>
          <p:nvPr>
            <p:ph type="sldNum" sz="quarter" idx="11"/>
          </p:nvPr>
        </p:nvSpPr>
        <p:spPr/>
        <p:txBody>
          <a:bodyPr/>
          <a:lstStyle>
            <a:lvl1pPr>
              <a:defRPr/>
            </a:lvl1pPr>
          </a:lstStyle>
          <a:p>
            <a:fld id="{A9EBAD81-A111-4588-BE4B-55CC9E4FA5AA}" type="slidenum">
              <a:rPr lang="en-US" smtClean="0"/>
              <a:pPr/>
              <a:t>‹#›</a:t>
            </a:fld>
            <a:endParaRPr lang="en-US"/>
          </a:p>
        </p:txBody>
      </p:sp>
    </p:spTree>
    <p:extLst>
      <p:ext uri="{BB962C8B-B14F-4D97-AF65-F5344CB8AC3E}">
        <p14:creationId xmlns:p14="http://schemas.microsoft.com/office/powerpoint/2010/main" val="41519911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smtClean="0"/>
              <a:t>ASME S&amp;C Training Module B5 Consensus Process for Standards Development</a:t>
            </a:r>
            <a:endParaRPr lang="en-US" dirty="0"/>
          </a:p>
        </p:txBody>
      </p:sp>
      <p:sp>
        <p:nvSpPr>
          <p:cNvPr id="4" name="Slide Number Placeholder 3"/>
          <p:cNvSpPr>
            <a:spLocks noGrp="1"/>
          </p:cNvSpPr>
          <p:nvPr>
            <p:ph type="sldNum" sz="quarter" idx="11"/>
          </p:nvPr>
        </p:nvSpPr>
        <p:spPr/>
        <p:txBody>
          <a:bodyPr/>
          <a:lstStyle>
            <a:lvl1pPr>
              <a:defRPr/>
            </a:lvl1pPr>
          </a:lstStyle>
          <a:p>
            <a:fld id="{9B68247C-D7EB-4F86-8C72-69F67755D4B2}" type="slidenum">
              <a:rPr lang="en-US" smtClean="0"/>
              <a:pPr/>
              <a:t>‹#›</a:t>
            </a:fld>
            <a:endParaRPr lang="en-US"/>
          </a:p>
        </p:txBody>
      </p:sp>
    </p:spTree>
    <p:extLst>
      <p:ext uri="{BB962C8B-B14F-4D97-AF65-F5344CB8AC3E}">
        <p14:creationId xmlns:p14="http://schemas.microsoft.com/office/powerpoint/2010/main" val="242358097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ln/>
        </p:spPr>
        <p:txBody>
          <a:bodyPr/>
          <a:lstStyle>
            <a:lvl1pPr algn="ctr">
              <a:defRPr/>
            </a:lvl1pPr>
          </a:lstStyle>
          <a:p>
            <a:r>
              <a:rPr lang="en-US" smtClean="0"/>
              <a:t>ASME S&amp;C Training Module B5 Consensus Process for Standards Development</a:t>
            </a:r>
            <a:endParaRPr lang="en-US" dirty="0"/>
          </a:p>
        </p:txBody>
      </p:sp>
      <p:sp>
        <p:nvSpPr>
          <p:cNvPr id="5" name="Rectangle 6"/>
          <p:cNvSpPr>
            <a:spLocks noGrp="1" noChangeArrowheads="1"/>
          </p:cNvSpPr>
          <p:nvPr>
            <p:ph type="sldNum" sz="quarter" idx="11"/>
          </p:nvPr>
        </p:nvSpPr>
        <p:spPr>
          <a:ln/>
        </p:spPr>
        <p:txBody>
          <a:bodyPr/>
          <a:lstStyle>
            <a:lvl1pPr>
              <a:defRPr/>
            </a:lvl1pPr>
          </a:lstStyle>
          <a:p>
            <a:fld id="{4DCDEBFB-29A3-46D8-9E13-D78F5B626317}" type="slidenum">
              <a:rPr lang="en-US" smtClean="0"/>
              <a:pPr/>
              <a:t>‹#›</a:t>
            </a:fld>
            <a:endParaRPr lang="en-US"/>
          </a:p>
        </p:txBody>
      </p:sp>
    </p:spTree>
    <p:extLst>
      <p:ext uri="{BB962C8B-B14F-4D97-AF65-F5344CB8AC3E}">
        <p14:creationId xmlns:p14="http://schemas.microsoft.com/office/powerpoint/2010/main" val="121020641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smtClean="0"/>
              <a:t>ASME S&amp;C Training Module B5 Consensus Process for Standards Development</a:t>
            </a:r>
            <a:endParaRPr lang="en-US" dirty="0"/>
          </a:p>
        </p:txBody>
      </p:sp>
      <p:sp>
        <p:nvSpPr>
          <p:cNvPr id="3" name="Slide Number Placeholder 2"/>
          <p:cNvSpPr>
            <a:spLocks noGrp="1"/>
          </p:cNvSpPr>
          <p:nvPr>
            <p:ph type="sldNum" sz="quarter" idx="11"/>
          </p:nvPr>
        </p:nvSpPr>
        <p:spPr/>
        <p:txBody>
          <a:bodyPr/>
          <a:lstStyle>
            <a:lvl1pPr>
              <a:defRPr/>
            </a:lvl1pPr>
          </a:lstStyle>
          <a:p>
            <a:fld id="{8D3B81DA-1D40-40EC-BE1F-8D78EE62FA07}" type="slidenum">
              <a:rPr lang="en-US" smtClean="0"/>
              <a:pPr/>
              <a:t>‹#›</a:t>
            </a:fld>
            <a:endParaRPr lang="en-US"/>
          </a:p>
        </p:txBody>
      </p:sp>
    </p:spTree>
    <p:extLst>
      <p:ext uri="{BB962C8B-B14F-4D97-AF65-F5344CB8AC3E}">
        <p14:creationId xmlns:p14="http://schemas.microsoft.com/office/powerpoint/2010/main" val="2966039943"/>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smtClean="0"/>
              <a:t>ASME S&amp;C Training Module B5 Consensus Process for Standards Development</a:t>
            </a:r>
            <a:endParaRPr lang="en-US" dirty="0"/>
          </a:p>
        </p:txBody>
      </p:sp>
      <p:sp>
        <p:nvSpPr>
          <p:cNvPr id="6" name="Slide Number Placeholder 5"/>
          <p:cNvSpPr>
            <a:spLocks noGrp="1"/>
          </p:cNvSpPr>
          <p:nvPr>
            <p:ph type="sldNum" sz="quarter" idx="11"/>
          </p:nvPr>
        </p:nvSpPr>
        <p:spPr/>
        <p:txBody>
          <a:bodyPr/>
          <a:lstStyle>
            <a:lvl1pPr>
              <a:defRPr/>
            </a:lvl1pPr>
          </a:lstStyle>
          <a:p>
            <a:fld id="{8D660834-740C-49C5-8E2E-DD16742170B0}" type="slidenum">
              <a:rPr lang="en-US" smtClean="0"/>
              <a:pPr/>
              <a:t>‹#›</a:t>
            </a:fld>
            <a:endParaRPr lang="en-US"/>
          </a:p>
        </p:txBody>
      </p:sp>
    </p:spTree>
    <p:extLst>
      <p:ext uri="{BB962C8B-B14F-4D97-AF65-F5344CB8AC3E}">
        <p14:creationId xmlns:p14="http://schemas.microsoft.com/office/powerpoint/2010/main" val="209820543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lgn="ctr">
              <a:defRPr/>
            </a:lvl1pPr>
          </a:lstStyle>
          <a:p>
            <a:r>
              <a:rPr lang="en-US" smtClean="0"/>
              <a:t>ASME S&amp;C Training Module B5 Consensus Process for Standards Development</a:t>
            </a:r>
            <a:endParaRPr lang="en-US" dirty="0"/>
          </a:p>
        </p:txBody>
      </p:sp>
      <p:sp>
        <p:nvSpPr>
          <p:cNvPr id="5" name="Rectangle 6"/>
          <p:cNvSpPr>
            <a:spLocks noGrp="1" noChangeArrowheads="1"/>
          </p:cNvSpPr>
          <p:nvPr>
            <p:ph type="sldNum" sz="quarter" idx="11"/>
          </p:nvPr>
        </p:nvSpPr>
        <p:spPr>
          <a:ln/>
        </p:spPr>
        <p:txBody>
          <a:bodyPr/>
          <a:lstStyle>
            <a:lvl1pPr>
              <a:defRPr/>
            </a:lvl1pPr>
          </a:lstStyle>
          <a:p>
            <a:fld id="{B5187AE4-63C5-4576-B06E-A557B769088C}" type="slidenum">
              <a:rPr lang="en-US" smtClean="0"/>
              <a:pPr/>
              <a:t>‹#›</a:t>
            </a:fld>
            <a:endParaRPr lang="en-US"/>
          </a:p>
        </p:txBody>
      </p:sp>
    </p:spTree>
    <p:extLst>
      <p:ext uri="{BB962C8B-B14F-4D97-AF65-F5344CB8AC3E}">
        <p14:creationId xmlns:p14="http://schemas.microsoft.com/office/powerpoint/2010/main" val="376842686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r>
              <a:rPr lang="en-US" smtClean="0"/>
              <a:t>ASME S&amp;C Training Module B5 Consensus Process for Standards Development</a:t>
            </a:r>
            <a:endParaRPr lang="en-US" dirty="0"/>
          </a:p>
        </p:txBody>
      </p:sp>
      <p:sp>
        <p:nvSpPr>
          <p:cNvPr id="6" name="Rectangle 6"/>
          <p:cNvSpPr>
            <a:spLocks noGrp="1" noChangeArrowheads="1"/>
          </p:cNvSpPr>
          <p:nvPr>
            <p:ph type="sldNum" sz="quarter" idx="11"/>
          </p:nvPr>
        </p:nvSpPr>
        <p:spPr>
          <a:ln/>
        </p:spPr>
        <p:txBody>
          <a:bodyPr/>
          <a:lstStyle>
            <a:lvl1pPr>
              <a:defRPr/>
            </a:lvl1pPr>
          </a:lstStyle>
          <a:p>
            <a:fld id="{4BCD601E-EAAE-4F26-AC56-8115D659CE21}" type="slidenum">
              <a:rPr lang="en-US" smtClean="0"/>
              <a:pPr/>
              <a:t>‹#›</a:t>
            </a:fld>
            <a:endParaRPr lang="en-US"/>
          </a:p>
        </p:txBody>
      </p:sp>
    </p:spTree>
    <p:extLst>
      <p:ext uri="{BB962C8B-B14F-4D97-AF65-F5344CB8AC3E}">
        <p14:creationId xmlns:p14="http://schemas.microsoft.com/office/powerpoint/2010/main" val="78255334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r>
              <a:rPr lang="en-US" smtClean="0"/>
              <a:t>ASME S&amp;C Training Module B5 Consensus Process for Standards Development</a:t>
            </a:r>
            <a:endParaRPr lang="en-US" dirty="0"/>
          </a:p>
        </p:txBody>
      </p:sp>
      <p:sp>
        <p:nvSpPr>
          <p:cNvPr id="8" name="Rectangle 6"/>
          <p:cNvSpPr>
            <a:spLocks noGrp="1" noChangeArrowheads="1"/>
          </p:cNvSpPr>
          <p:nvPr>
            <p:ph type="sldNum" sz="quarter" idx="11"/>
          </p:nvPr>
        </p:nvSpPr>
        <p:spPr>
          <a:ln/>
        </p:spPr>
        <p:txBody>
          <a:bodyPr/>
          <a:lstStyle>
            <a:lvl1pPr>
              <a:defRPr/>
            </a:lvl1pPr>
          </a:lstStyle>
          <a:p>
            <a:fld id="{80C70FBE-7B8F-4C3C-A2B2-FEA00E30F1BC}" type="slidenum">
              <a:rPr lang="en-US" smtClean="0"/>
              <a:pPr/>
              <a:t>‹#›</a:t>
            </a:fld>
            <a:endParaRPr lang="en-US"/>
          </a:p>
        </p:txBody>
      </p:sp>
    </p:spTree>
    <p:extLst>
      <p:ext uri="{BB962C8B-B14F-4D97-AF65-F5344CB8AC3E}">
        <p14:creationId xmlns:p14="http://schemas.microsoft.com/office/powerpoint/2010/main" val="23847243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r>
              <a:rPr lang="en-US" smtClean="0"/>
              <a:t>ASME S&amp;C Training Module B5 Consensus Process for Standards Development</a:t>
            </a:r>
            <a:endParaRPr lang="en-US" dirty="0"/>
          </a:p>
        </p:txBody>
      </p:sp>
      <p:sp>
        <p:nvSpPr>
          <p:cNvPr id="4" name="Rectangle 6"/>
          <p:cNvSpPr>
            <a:spLocks noGrp="1" noChangeArrowheads="1"/>
          </p:cNvSpPr>
          <p:nvPr>
            <p:ph type="sldNum" sz="quarter" idx="11"/>
          </p:nvPr>
        </p:nvSpPr>
        <p:spPr>
          <a:ln/>
        </p:spPr>
        <p:txBody>
          <a:bodyPr/>
          <a:lstStyle>
            <a:lvl1pPr>
              <a:defRPr/>
            </a:lvl1pPr>
          </a:lstStyle>
          <a:p>
            <a:fld id="{90066EAD-329B-4023-8996-835AD830E261}" type="slidenum">
              <a:rPr lang="en-US" smtClean="0"/>
              <a:pPr/>
              <a:t>‹#›</a:t>
            </a:fld>
            <a:endParaRPr lang="en-US"/>
          </a:p>
        </p:txBody>
      </p:sp>
    </p:spTree>
    <p:extLst>
      <p:ext uri="{BB962C8B-B14F-4D97-AF65-F5344CB8AC3E}">
        <p14:creationId xmlns:p14="http://schemas.microsoft.com/office/powerpoint/2010/main" val="323931204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en-US" smtClean="0"/>
              <a:t>ASME S&amp;C Training Module B5 Consensus Process for Standards Development</a:t>
            </a:r>
            <a:endParaRPr lang="en-US" dirty="0"/>
          </a:p>
        </p:txBody>
      </p:sp>
      <p:sp>
        <p:nvSpPr>
          <p:cNvPr id="3" name="Rectangle 6"/>
          <p:cNvSpPr>
            <a:spLocks noGrp="1" noChangeArrowheads="1"/>
          </p:cNvSpPr>
          <p:nvPr>
            <p:ph type="sldNum" sz="quarter" idx="11"/>
          </p:nvPr>
        </p:nvSpPr>
        <p:spPr>
          <a:ln/>
        </p:spPr>
        <p:txBody>
          <a:bodyPr/>
          <a:lstStyle>
            <a:lvl1pPr>
              <a:defRPr/>
            </a:lvl1pPr>
          </a:lstStyle>
          <a:p>
            <a:fld id="{DB7A75C5-92F5-435C-948E-55F79D73D735}" type="slidenum">
              <a:rPr lang="en-US" smtClean="0"/>
              <a:pPr/>
              <a:t>‹#›</a:t>
            </a:fld>
            <a:endParaRPr lang="en-US"/>
          </a:p>
        </p:txBody>
      </p:sp>
    </p:spTree>
    <p:extLst>
      <p:ext uri="{BB962C8B-B14F-4D97-AF65-F5344CB8AC3E}">
        <p14:creationId xmlns:p14="http://schemas.microsoft.com/office/powerpoint/2010/main" val="38441830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smtClean="0"/>
              <a:t>ASME S&amp;C Training Module B5 Consensus Process for Standards Development</a:t>
            </a:r>
            <a:endParaRPr lang="en-US" dirty="0"/>
          </a:p>
        </p:txBody>
      </p:sp>
      <p:sp>
        <p:nvSpPr>
          <p:cNvPr id="6" name="Rectangle 6"/>
          <p:cNvSpPr>
            <a:spLocks noGrp="1" noChangeArrowheads="1"/>
          </p:cNvSpPr>
          <p:nvPr>
            <p:ph type="sldNum" sz="quarter" idx="11"/>
          </p:nvPr>
        </p:nvSpPr>
        <p:spPr>
          <a:ln/>
        </p:spPr>
        <p:txBody>
          <a:bodyPr/>
          <a:lstStyle>
            <a:lvl1pPr>
              <a:defRPr/>
            </a:lvl1pPr>
          </a:lstStyle>
          <a:p>
            <a:fld id="{F2836224-D3AB-4ACC-8124-68FDBE745719}" type="slidenum">
              <a:rPr lang="en-US" smtClean="0"/>
              <a:pPr/>
              <a:t>‹#›</a:t>
            </a:fld>
            <a:endParaRPr lang="en-US"/>
          </a:p>
        </p:txBody>
      </p:sp>
    </p:spTree>
    <p:extLst>
      <p:ext uri="{BB962C8B-B14F-4D97-AF65-F5344CB8AC3E}">
        <p14:creationId xmlns:p14="http://schemas.microsoft.com/office/powerpoint/2010/main" val="14177921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smtClean="0"/>
              <a:t>ASME S&amp;C Training Module B5 Consensus Process for Standards Development</a:t>
            </a:r>
            <a:endParaRPr lang="en-US" dirty="0"/>
          </a:p>
        </p:txBody>
      </p:sp>
      <p:sp>
        <p:nvSpPr>
          <p:cNvPr id="6" name="Rectangle 6"/>
          <p:cNvSpPr>
            <a:spLocks noGrp="1" noChangeArrowheads="1"/>
          </p:cNvSpPr>
          <p:nvPr>
            <p:ph type="sldNum" sz="quarter" idx="11"/>
          </p:nvPr>
        </p:nvSpPr>
        <p:spPr>
          <a:ln/>
        </p:spPr>
        <p:txBody>
          <a:bodyPr/>
          <a:lstStyle>
            <a:lvl1pPr>
              <a:defRPr/>
            </a:lvl1pPr>
          </a:lstStyle>
          <a:p>
            <a:fld id="{EAAEB04D-C0C4-419E-9CA9-277AC0A7FCFB}" type="slidenum">
              <a:rPr lang="en-US" smtClean="0"/>
              <a:pPr/>
              <a:t>‹#›</a:t>
            </a:fld>
            <a:endParaRPr lang="en-US"/>
          </a:p>
        </p:txBody>
      </p:sp>
    </p:spTree>
    <p:extLst>
      <p:ext uri="{BB962C8B-B14F-4D97-AF65-F5344CB8AC3E}">
        <p14:creationId xmlns:p14="http://schemas.microsoft.com/office/powerpoint/2010/main" val="22854245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ags" Target="../tags/tag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429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mn-lt"/>
              </a:defRPr>
            </a:lvl1pPr>
          </a:lstStyle>
          <a:p>
            <a:r>
              <a:rPr lang="en-US" smtClean="0"/>
              <a:t>ASME S&amp;C Training Module B5 Consensus Process for Standards Development</a:t>
            </a:r>
            <a:endParaRPr lang="en-US" dirty="0"/>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fld id="{5F143B07-3B84-4C99-983A-CC6663CA2E1E}" type="slidenum">
              <a:rPr lang="en-US" smtClean="0"/>
              <a:pPr/>
              <a:t>‹#›</a:t>
            </a:fld>
            <a:endParaRPr lang="en-US"/>
          </a:p>
        </p:txBody>
      </p:sp>
      <p:pic>
        <p:nvPicPr>
          <p:cNvPr id="1030" name="Picture 7" descr="Picture2"/>
          <p:cNvPicPr>
            <a:picLocks noChangeAspect="1" noChangeArrowheads="1"/>
          </p:cNvPicPr>
          <p:nvPr>
            <p:custDataLst>
              <p:tags r:id="rId13"/>
            </p:custDataLst>
          </p:nvPr>
        </p:nvPicPr>
        <p:blipFill>
          <a:blip r:embed="rId14" cstate="email">
            <a:extLst>
              <a:ext uri="{28A0092B-C50C-407E-A947-70E740481C1C}">
                <a14:useLocalDpi xmlns:a14="http://schemas.microsoft.com/office/drawing/2010/main"/>
              </a:ext>
            </a:extLst>
          </a:blip>
          <a:srcRect/>
          <a:stretch>
            <a:fillRect/>
          </a:stretch>
        </p:blipFill>
        <p:spPr bwMode="auto">
          <a:xfrm>
            <a:off x="7888288" y="62420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sz="1800" dirty="0">
              <a:solidFill>
                <a:srgbClr val="000000"/>
              </a:solidFill>
              <a:latin typeface="Arial" charset="0"/>
            </a:endParaRPr>
          </a:p>
        </p:txBody>
      </p:sp>
      <p:sp>
        <p:nvSpPr>
          <p:cNvPr id="1032"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dirty="0">
                <a:solidFill>
                  <a:srgbClr val="003399"/>
                </a:solidFill>
                <a:latin typeface="Tahoma" pitchFamily="34" charset="0"/>
              </a:rPr>
              <a:t>Page</a:t>
            </a:r>
          </a:p>
        </p:txBody>
      </p:sp>
      <p:sp>
        <p:nvSpPr>
          <p:cNvPr id="9" name="TextBox 8"/>
          <p:cNvSpPr txBox="1">
            <a:spLocks noChangeArrowheads="1"/>
          </p:cNvSpPr>
          <p:nvPr/>
        </p:nvSpPr>
        <p:spPr bwMode="auto">
          <a:xfrm>
            <a:off x="311150" y="6481763"/>
            <a:ext cx="103906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100" dirty="0" smtClean="0">
                <a:solidFill>
                  <a:srgbClr val="004D9A"/>
                </a:solidFill>
              </a:rPr>
              <a:t> </a:t>
            </a:r>
            <a:r>
              <a:rPr lang="en-US" sz="1100" dirty="0" smtClean="0">
                <a:solidFill>
                  <a:srgbClr val="004D9A"/>
                </a:solidFill>
                <a:sym typeface="Symbol" pitchFamily="18" charset="2"/>
              </a:rPr>
              <a:t></a:t>
            </a:r>
            <a:r>
              <a:rPr lang="en-US" sz="1100" dirty="0" smtClean="0">
                <a:solidFill>
                  <a:srgbClr val="004D9A"/>
                </a:solidFill>
                <a:latin typeface="Tahoma" pitchFamily="34" charset="0"/>
              </a:rPr>
              <a:t>ASME </a:t>
            </a:r>
            <a:r>
              <a:rPr lang="en-US" sz="1100" dirty="0" smtClean="0">
                <a:solidFill>
                  <a:srgbClr val="004D9A"/>
                </a:solidFill>
                <a:latin typeface="Tahoma" pitchFamily="34" charset="0"/>
                <a:sym typeface="Symbol" pitchFamily="18" charset="2"/>
              </a:rPr>
              <a:t>2016</a:t>
            </a:r>
            <a:endParaRPr lang="en-US" sz="1100" dirty="0" smtClean="0">
              <a:solidFill>
                <a:srgbClr val="004D9A"/>
              </a:solidFill>
              <a:latin typeface="Tahoma" pitchFamily="34" charset="0"/>
            </a:endParaRPr>
          </a:p>
        </p:txBody>
      </p:sp>
    </p:spTree>
    <p:extLst>
      <p:ext uri="{BB962C8B-B14F-4D97-AF65-F5344CB8AC3E}">
        <p14:creationId xmlns:p14="http://schemas.microsoft.com/office/powerpoint/2010/main" val="36126293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par>
    </p:tnLst>
  </p:timing>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200">
          <a:solidFill>
            <a:srgbClr val="003399"/>
          </a:solidFill>
          <a:latin typeface="+mn-lt"/>
        </a:defRPr>
      </a:lvl2pPr>
      <a:lvl3pPr marL="1143000" indent="-228600" algn="l" rtl="0" eaLnBrk="1" fontAlgn="base" hangingPunct="1">
        <a:spcBef>
          <a:spcPct val="20000"/>
        </a:spcBef>
        <a:spcAft>
          <a:spcPct val="0"/>
        </a:spcAft>
        <a:buChar char="•"/>
        <a:defRPr sz="2000">
          <a:solidFill>
            <a:srgbClr val="003399"/>
          </a:solidFill>
          <a:latin typeface="+mn-lt"/>
        </a:defRPr>
      </a:lvl3pPr>
      <a:lvl4pPr marL="1600200" indent="-228600" algn="l" rtl="0" eaLnBrk="1" fontAlgn="base" hangingPunct="1">
        <a:spcBef>
          <a:spcPct val="20000"/>
        </a:spcBef>
        <a:spcAft>
          <a:spcPct val="0"/>
        </a:spcAft>
        <a:buChar char="–"/>
        <a:defRPr sz="1800">
          <a:solidFill>
            <a:srgbClr val="003399"/>
          </a:solidFill>
          <a:latin typeface="+mn-lt"/>
        </a:defRPr>
      </a:lvl4pPr>
      <a:lvl5pPr marL="2057400" indent="-228600" algn="l" rtl="0" eaLnBrk="1" fontAlgn="base" hangingPunct="1">
        <a:spcBef>
          <a:spcPct val="20000"/>
        </a:spcBef>
        <a:spcAft>
          <a:spcPct val="0"/>
        </a:spcAft>
        <a:buChar char="»"/>
        <a:defRPr sz="16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008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00805" name="Rectangle 5"/>
          <p:cNvSpPr>
            <a:spLocks noGrp="1" noChangeArrowheads="1"/>
          </p:cNvSpPr>
          <p:nvPr>
            <p:ph type="ftr" sz="quarter" idx="3"/>
          </p:nvPr>
        </p:nvSpPr>
        <p:spPr bwMode="auto">
          <a:xfrm>
            <a:off x="1397000" y="6483349"/>
            <a:ext cx="60960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mn-lt"/>
              </a:defRPr>
            </a:lvl1pPr>
          </a:lstStyle>
          <a:p>
            <a:r>
              <a:rPr lang="en-US" smtClean="0"/>
              <a:t>ASME S&amp;C Training Module B5 Consensus Process for Standards Development</a:t>
            </a:r>
            <a:endParaRPr lang="en-US" dirty="0"/>
          </a:p>
        </p:txBody>
      </p:sp>
      <p:sp>
        <p:nvSpPr>
          <p:cNvPr id="1100806" name="Rectangle 6"/>
          <p:cNvSpPr>
            <a:spLocks noGrp="1" noChangeArrowheads="1"/>
          </p:cNvSpPr>
          <p:nvPr>
            <p:ph type="sldNum" sz="quarter" idx="4"/>
          </p:nvPr>
        </p:nvSpPr>
        <p:spPr bwMode="auto">
          <a:xfrm>
            <a:off x="787400" y="6400800"/>
            <a:ext cx="431800" cy="212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fld id="{6C43C965-B3AD-4836-A6C6-98E1C6D57A15}" type="slidenum">
              <a:rPr lang="en-US" smtClean="0"/>
              <a:pPr/>
              <a:t>‹#›</a:t>
            </a:fld>
            <a:endParaRPr lang="en-US" dirty="0"/>
          </a:p>
        </p:txBody>
      </p:sp>
      <p:pic>
        <p:nvPicPr>
          <p:cNvPr id="1100807" name="Picture 7" descr="Picture2"/>
          <p:cNvPicPr>
            <a:picLocks noChangeAspect="1" noChangeArrowheads="1"/>
          </p:cNvPicPr>
          <p:nvPr>
            <p:custDataLst>
              <p:tags r:id="rId12"/>
            </p:custDataLst>
          </p:nvPr>
        </p:nvPicPr>
        <p:blipFill>
          <a:blip r:embed="rId13" cstate="print">
            <a:extLst>
              <a:ext uri="{28A0092B-C50C-407E-A947-70E740481C1C}">
                <a14:useLocalDpi xmlns:a14="http://schemas.microsoft.com/office/drawing/2010/main" val="0"/>
              </a:ext>
            </a:extLst>
          </a:blip>
          <a:srcRect/>
          <a:stretch>
            <a:fillRect/>
          </a:stretch>
        </p:blipFill>
        <p:spPr bwMode="auto">
          <a:xfrm>
            <a:off x="7907338" y="6373516"/>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344941"/>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100809" name="Rectangle 9"/>
          <p:cNvSpPr>
            <a:spLocks noChangeArrowheads="1"/>
          </p:cNvSpPr>
          <p:nvPr/>
        </p:nvSpPr>
        <p:spPr bwMode="auto">
          <a:xfrm>
            <a:off x="412750" y="6400800"/>
            <a:ext cx="70644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dirty="0">
                <a:solidFill>
                  <a:srgbClr val="003399"/>
                </a:solidFill>
                <a:latin typeface="Tahoma" pitchFamily="34" charset="0"/>
              </a:rPr>
              <a:t>Page</a:t>
            </a:r>
          </a:p>
        </p:txBody>
      </p:sp>
      <p:sp>
        <p:nvSpPr>
          <p:cNvPr id="9" name="TextBox 8"/>
          <p:cNvSpPr txBox="1"/>
          <p:nvPr/>
        </p:nvSpPr>
        <p:spPr>
          <a:xfrm>
            <a:off x="479777" y="6674785"/>
            <a:ext cx="620363" cy="123111"/>
          </a:xfrm>
          <a:prstGeom prst="rect">
            <a:avLst/>
          </a:prstGeom>
          <a:noFill/>
        </p:spPr>
        <p:txBody>
          <a:bodyPr wrap="none" lIns="0" tIns="0" rIns="0" bIns="0" rtlCol="0">
            <a:spAutoFit/>
          </a:bodyPr>
          <a:lstStyle/>
          <a:p>
            <a:r>
              <a:rPr lang="en-US" sz="800" dirty="0">
                <a:solidFill>
                  <a:srgbClr val="003399"/>
                </a:solidFill>
              </a:rPr>
              <a:t>© ASME 2013</a:t>
            </a:r>
          </a:p>
        </p:txBody>
      </p:sp>
    </p:spTree>
    <p:extLst>
      <p:ext uri="{BB962C8B-B14F-4D97-AF65-F5344CB8AC3E}">
        <p14:creationId xmlns:p14="http://schemas.microsoft.com/office/powerpoint/2010/main" val="3445653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iming>
    <p:tnLst>
      <p:par>
        <p:cTn id="1" dur="indefinite" restart="never" nodeType="tmRoot"/>
      </p:par>
    </p:tnLst>
  </p:timing>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000">
          <a:solidFill>
            <a:srgbClr val="003399"/>
          </a:solidFill>
          <a:latin typeface="+mn-lt"/>
        </a:defRPr>
      </a:lvl2pPr>
      <a:lvl3pPr marL="1143000" indent="-228600" algn="l" rtl="0" eaLnBrk="1" fontAlgn="base" hangingPunct="1">
        <a:spcBef>
          <a:spcPct val="20000"/>
        </a:spcBef>
        <a:spcAft>
          <a:spcPct val="0"/>
        </a:spcAft>
        <a:buChar char="•"/>
        <a:defRPr>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cstools.asme.org/csconnect/CommitteePages.cfm?Committee=L01200000&amp;Action=7609"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5" Type="http://schemas.openxmlformats.org/officeDocument/2006/relationships/hyperlink" Target="http://cstools.asme.org/trainingmodules.cfm" TargetMode="External"/><Relationship Id="rId4" Type="http://schemas.openxmlformats.org/officeDocument/2006/relationships/hyperlink" Target="http://cstools.asme.org/csconnect/committeepages.cf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2130425"/>
            <a:ext cx="7772400" cy="1870075"/>
          </a:xfrm>
        </p:spPr>
        <p:txBody>
          <a:bodyPr/>
          <a:lstStyle/>
          <a:p>
            <a:r>
              <a:rPr lang="en-US" b="1" dirty="0"/>
              <a:t>Standards and </a:t>
            </a:r>
            <a:r>
              <a:rPr lang="en-US" b="1" dirty="0" smtClean="0"/>
              <a:t>Certification</a:t>
            </a:r>
            <a:br>
              <a:rPr lang="en-US" b="1" dirty="0" smtClean="0"/>
            </a:br>
            <a:r>
              <a:rPr lang="en-US" b="1" dirty="0" smtClean="0"/>
              <a:t>Training</a:t>
            </a:r>
            <a:endParaRPr lang="en-US" sz="2800" b="1" dirty="0"/>
          </a:p>
        </p:txBody>
      </p:sp>
      <p:sp>
        <p:nvSpPr>
          <p:cNvPr id="7" name="Subtitle 6"/>
          <p:cNvSpPr>
            <a:spLocks noGrp="1"/>
          </p:cNvSpPr>
          <p:nvPr>
            <p:ph type="subTitle" idx="1"/>
          </p:nvPr>
        </p:nvSpPr>
        <p:spPr>
          <a:xfrm>
            <a:off x="152400" y="4229100"/>
            <a:ext cx="8686800" cy="1409700"/>
          </a:xfrm>
        </p:spPr>
        <p:txBody>
          <a:bodyPr/>
          <a:lstStyle/>
          <a:p>
            <a:r>
              <a:rPr lang="en-US" sz="2800" dirty="0"/>
              <a:t>Module </a:t>
            </a:r>
            <a:r>
              <a:rPr lang="en-US" sz="2800" dirty="0" smtClean="0"/>
              <a:t>B </a:t>
            </a:r>
            <a:r>
              <a:rPr lang="en-US" sz="2800" dirty="0"/>
              <a:t>– </a:t>
            </a:r>
            <a:r>
              <a:rPr lang="en-US" sz="2800" dirty="0" smtClean="0"/>
              <a:t>Process</a:t>
            </a:r>
            <a:endParaRPr lang="en-US" sz="2800" dirty="0"/>
          </a:p>
          <a:p>
            <a:pPr marL="569913" indent="-569913">
              <a:spcBef>
                <a:spcPts val="600"/>
              </a:spcBef>
              <a:tabLst>
                <a:tab pos="569913" algn="l"/>
              </a:tabLst>
            </a:pPr>
            <a:r>
              <a:rPr lang="en-US" sz="2800" dirty="0" smtClean="0"/>
              <a:t>B5</a:t>
            </a:r>
            <a:r>
              <a:rPr lang="en-US" sz="2800" dirty="0"/>
              <a:t>	</a:t>
            </a:r>
            <a:r>
              <a:rPr lang="en-US" sz="2800" dirty="0">
                <a:latin typeface="Tahoma" pitchFamily="34" charset="0"/>
                <a:cs typeface="Tahoma" pitchFamily="34" charset="0"/>
              </a:rPr>
              <a:t>Consensus Process for Standards Development</a:t>
            </a:r>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06921" y="342900"/>
            <a:ext cx="2622233" cy="1563374"/>
          </a:xfrm>
          <a:prstGeom prst="rect">
            <a:avLst/>
          </a:prstGeom>
        </p:spPr>
      </p:pic>
      <p:sp>
        <p:nvSpPr>
          <p:cNvPr id="2" name="Footer Placeholder 1"/>
          <p:cNvSpPr>
            <a:spLocks noGrp="1"/>
          </p:cNvSpPr>
          <p:nvPr>
            <p:ph type="ftr" sz="quarter" idx="10"/>
          </p:nvPr>
        </p:nvSpPr>
        <p:spPr/>
        <p:txBody>
          <a:bodyPr/>
          <a:lstStyle/>
          <a:p>
            <a:r>
              <a:rPr lang="en-US" smtClean="0"/>
              <a:t>ASME S&amp;C Training Module B5 Consensus Process for Standards Development</a:t>
            </a:r>
            <a:endParaRPr lang="en-US" dirty="0"/>
          </a:p>
        </p:txBody>
      </p:sp>
    </p:spTree>
    <p:extLst>
      <p:ext uri="{BB962C8B-B14F-4D97-AF65-F5344CB8AC3E}">
        <p14:creationId xmlns:p14="http://schemas.microsoft.com/office/powerpoint/2010/main" val="1891649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81000" y="203199"/>
            <a:ext cx="8229600" cy="1143000"/>
          </a:xfrm>
        </p:spPr>
        <p:txBody>
          <a:bodyPr/>
          <a:lstStyle/>
          <a:p>
            <a:r>
              <a:rPr lang="en-US" dirty="0" smtClean="0"/>
              <a:t>CONTINUOUS </a:t>
            </a:r>
            <a:r>
              <a:rPr lang="en-US" dirty="0"/>
              <a:t>AND PERIODIC MAINTENANCE</a:t>
            </a:r>
          </a:p>
        </p:txBody>
      </p:sp>
      <p:sp>
        <p:nvSpPr>
          <p:cNvPr id="33795" name="Rectangle 3"/>
          <p:cNvSpPr>
            <a:spLocks noGrp="1" noChangeArrowheads="1"/>
          </p:cNvSpPr>
          <p:nvPr>
            <p:ph idx="1"/>
          </p:nvPr>
        </p:nvSpPr>
        <p:spPr>
          <a:xfrm>
            <a:off x="558800" y="1447800"/>
            <a:ext cx="7772400" cy="4343400"/>
          </a:xfrm>
        </p:spPr>
        <p:txBody>
          <a:bodyPr/>
          <a:lstStyle/>
          <a:p>
            <a:r>
              <a:rPr lang="en-US" dirty="0" smtClean="0"/>
              <a:t>Revise or reaffirm the ANS within </a:t>
            </a:r>
            <a:r>
              <a:rPr lang="en-US" dirty="0"/>
              <a:t>5 </a:t>
            </a:r>
            <a:r>
              <a:rPr lang="en-US" dirty="0" smtClean="0"/>
              <a:t>years of previous </a:t>
            </a:r>
            <a:r>
              <a:rPr lang="en-US" dirty="0" smtClean="0"/>
              <a:t>approval </a:t>
            </a:r>
            <a:endParaRPr lang="en-US" dirty="0"/>
          </a:p>
          <a:p>
            <a:pPr lvl="1"/>
            <a:r>
              <a:rPr lang="en-US" sz="1900" b="1" dirty="0" smtClean="0"/>
              <a:t>Continuous Maintenance</a:t>
            </a:r>
            <a:r>
              <a:rPr lang="en-US" sz="1900" dirty="0" smtClean="0"/>
              <a:t>. </a:t>
            </a:r>
          </a:p>
          <a:p>
            <a:pPr lvl="2"/>
            <a:r>
              <a:rPr lang="en-US" sz="1900" dirty="0" smtClean="0"/>
              <a:t>Public </a:t>
            </a:r>
            <a:r>
              <a:rPr lang="en-US" sz="1900" dirty="0"/>
              <a:t>review document (BSR-8) </a:t>
            </a:r>
            <a:r>
              <a:rPr lang="en-US" sz="1900" dirty="0" smtClean="0"/>
              <a:t>must be submitted with ANSI within 5 years of previous approval or, </a:t>
            </a:r>
          </a:p>
          <a:p>
            <a:pPr lvl="2"/>
            <a:r>
              <a:rPr lang="en-US" sz="1900" dirty="0"/>
              <a:t>A</a:t>
            </a:r>
            <a:r>
              <a:rPr lang="en-US" sz="1900" dirty="0" smtClean="0"/>
              <a:t> </a:t>
            </a:r>
            <a:r>
              <a:rPr lang="en-US" sz="1900" dirty="0"/>
              <a:t>request for </a:t>
            </a:r>
            <a:r>
              <a:rPr lang="en-US" sz="1900" dirty="0" smtClean="0"/>
              <a:t>extension (BSR-11) </a:t>
            </a:r>
            <a:r>
              <a:rPr lang="en-US" sz="1900" dirty="0"/>
              <a:t>may be </a:t>
            </a:r>
            <a:r>
              <a:rPr lang="en-US" sz="1900" dirty="0" smtClean="0"/>
              <a:t>submitted, </a:t>
            </a:r>
            <a:r>
              <a:rPr lang="en-US" sz="1900" dirty="0"/>
              <a:t>but the standard must then be maintained under periodic </a:t>
            </a:r>
            <a:r>
              <a:rPr lang="en-US" sz="1900" dirty="0" smtClean="0"/>
              <a:t>maintenance</a:t>
            </a:r>
            <a:endParaRPr lang="en-US" sz="1900" dirty="0" smtClean="0"/>
          </a:p>
          <a:p>
            <a:pPr lvl="1"/>
            <a:r>
              <a:rPr lang="en-US" sz="1900" dirty="0" smtClean="0"/>
              <a:t> </a:t>
            </a:r>
            <a:r>
              <a:rPr lang="en-US" sz="1900" b="1" dirty="0"/>
              <a:t>Periodic </a:t>
            </a:r>
            <a:r>
              <a:rPr lang="en-US" sz="1900" b="1" dirty="0" smtClean="0"/>
              <a:t>Maintenance</a:t>
            </a:r>
            <a:r>
              <a:rPr lang="en-US" sz="1900" dirty="0"/>
              <a:t>. </a:t>
            </a:r>
          </a:p>
          <a:p>
            <a:pPr lvl="2"/>
            <a:r>
              <a:rPr lang="en-US" sz="1900" dirty="0" smtClean="0"/>
              <a:t>Project Initiation Notification (PINs) or public review document (BSR-8) must be submitted to ANSI within 5 years of the previous approval or, </a:t>
            </a:r>
          </a:p>
          <a:p>
            <a:pPr lvl="2"/>
            <a:r>
              <a:rPr lang="en-US" sz="1900" dirty="0" smtClean="0"/>
              <a:t>A request for extension (BSR-11) shall be submitted to </a:t>
            </a:r>
            <a:r>
              <a:rPr lang="en-US" sz="1900" dirty="0" smtClean="0"/>
              <a:t>ANSI</a:t>
            </a:r>
            <a:endParaRPr lang="en-US" sz="1900" dirty="0" smtClean="0"/>
          </a:p>
          <a:p>
            <a:pPr lvl="1"/>
            <a:endParaRPr lang="en-US" sz="1900" dirty="0" smtClean="0"/>
          </a:p>
        </p:txBody>
      </p:sp>
      <p:sp>
        <p:nvSpPr>
          <p:cNvPr id="4" name="Footer Placeholder 3"/>
          <p:cNvSpPr>
            <a:spLocks noGrp="1"/>
          </p:cNvSpPr>
          <p:nvPr>
            <p:ph type="ftr" sz="quarter" idx="10"/>
          </p:nvPr>
        </p:nvSpPr>
        <p:spPr/>
        <p:txBody>
          <a:bodyPr/>
          <a:lstStyle/>
          <a:p>
            <a:r>
              <a:rPr lang="en-US" dirty="0"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B91E7308-434E-462C-9B6A-94C12C30DAFC}" type="slidenum">
              <a:rPr lang="en-US"/>
              <a:pPr/>
              <a:t>9</a:t>
            </a:fld>
            <a:endParaRPr lang="en-US"/>
          </a:p>
        </p:txBody>
      </p:sp>
    </p:spTree>
    <p:extLst>
      <p:ext uri="{BB962C8B-B14F-4D97-AF65-F5344CB8AC3E}">
        <p14:creationId xmlns:p14="http://schemas.microsoft.com/office/powerpoint/2010/main" val="6455325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81000" y="25400"/>
            <a:ext cx="8229600" cy="917575"/>
          </a:xfrm>
        </p:spPr>
        <p:txBody>
          <a:bodyPr/>
          <a:lstStyle/>
          <a:p>
            <a:r>
              <a:rPr lang="en-US" dirty="0" smtClean="0"/>
              <a:t>STABILIZED MAINTENANCE</a:t>
            </a:r>
            <a:endParaRPr lang="en-US" dirty="0"/>
          </a:p>
        </p:txBody>
      </p:sp>
      <p:sp>
        <p:nvSpPr>
          <p:cNvPr id="33795" name="Rectangle 3"/>
          <p:cNvSpPr>
            <a:spLocks noGrp="1" noChangeArrowheads="1"/>
          </p:cNvSpPr>
          <p:nvPr>
            <p:ph idx="1"/>
          </p:nvPr>
        </p:nvSpPr>
        <p:spPr>
          <a:xfrm>
            <a:off x="609600" y="1524000"/>
            <a:ext cx="7772400" cy="4343400"/>
          </a:xfrm>
        </p:spPr>
        <p:txBody>
          <a:bodyPr/>
          <a:lstStyle/>
          <a:p>
            <a:r>
              <a:rPr lang="en-US" dirty="0" smtClean="0"/>
              <a:t>Requires status review every 10 years. </a:t>
            </a:r>
          </a:p>
          <a:p>
            <a:r>
              <a:rPr lang="en-US" dirty="0" smtClean="0"/>
              <a:t>Eligibility criteria:</a:t>
            </a:r>
          </a:p>
          <a:p>
            <a:pPr lvl="1"/>
            <a:r>
              <a:rPr lang="en-US" dirty="0" smtClean="0"/>
              <a:t>Address </a:t>
            </a:r>
            <a:r>
              <a:rPr lang="en-US" dirty="0"/>
              <a:t>a mature technology or practice(s</a:t>
            </a:r>
            <a:r>
              <a:rPr lang="en-US" dirty="0" smtClean="0"/>
              <a:t>)</a:t>
            </a:r>
          </a:p>
          <a:p>
            <a:pPr lvl="1"/>
            <a:r>
              <a:rPr lang="en-US" dirty="0" smtClean="0"/>
              <a:t>Unrelated to safety or health</a:t>
            </a:r>
          </a:p>
          <a:p>
            <a:pPr lvl="1"/>
            <a:r>
              <a:rPr lang="en-US" dirty="0" smtClean="0"/>
              <a:t>Currently designated as an ANS and has been reaffirmed at least once</a:t>
            </a:r>
          </a:p>
          <a:p>
            <a:pPr lvl="1"/>
            <a:r>
              <a:rPr lang="en-US" dirty="0" smtClean="0"/>
              <a:t>Most recent edition was approved by ANSI at least ten years prior</a:t>
            </a:r>
          </a:p>
          <a:p>
            <a:pPr lvl="1"/>
            <a:r>
              <a:rPr lang="en-US" dirty="0" smtClean="0"/>
              <a:t>Required for use in connection with existing implementations or for reference purposes </a:t>
            </a:r>
          </a:p>
          <a:p>
            <a:pPr lvl="1"/>
            <a:endParaRPr lang="en-US" dirty="0" smtClean="0"/>
          </a:p>
        </p:txBody>
      </p:sp>
      <p:sp>
        <p:nvSpPr>
          <p:cNvPr id="4" name="Footer Placeholder 3"/>
          <p:cNvSpPr>
            <a:spLocks noGrp="1"/>
          </p:cNvSpPr>
          <p:nvPr>
            <p:ph type="ftr" sz="quarter" idx="10"/>
          </p:nvPr>
        </p:nvSpPr>
        <p:spPr/>
        <p:txBody>
          <a:bodyPr/>
          <a:lstStyle/>
          <a:p>
            <a:r>
              <a:rPr lang="en-US" dirty="0"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B91E7308-434E-462C-9B6A-94C12C30DAFC}" type="slidenum">
              <a:rPr lang="en-US"/>
              <a:pPr/>
              <a:t>10</a:t>
            </a:fld>
            <a:endParaRPr lang="en-US"/>
          </a:p>
        </p:txBody>
      </p:sp>
    </p:spTree>
    <p:extLst>
      <p:ext uri="{BB962C8B-B14F-4D97-AF65-F5344CB8AC3E}">
        <p14:creationId xmlns:p14="http://schemas.microsoft.com/office/powerpoint/2010/main" val="15280172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952500" y="1066800"/>
            <a:ext cx="7239000" cy="3905250"/>
          </a:xfrm>
        </p:spPr>
        <p:txBody>
          <a:bodyPr/>
          <a:lstStyle/>
          <a:p>
            <a:endParaRPr lang="en-US" dirty="0" smtClean="0"/>
          </a:p>
          <a:p>
            <a:pPr marL="0" indent="0">
              <a:buNone/>
            </a:pPr>
            <a:r>
              <a:rPr lang="en-US" dirty="0" smtClean="0"/>
              <a:t>Standards under continuous or periodic maintenance not revised or reaffirmed within 10 years will lose their status as an American National </a:t>
            </a:r>
            <a:r>
              <a:rPr lang="en-US" dirty="0" smtClean="0"/>
              <a:t>Standard</a:t>
            </a:r>
            <a:endParaRPr lang="en-US" dirty="0"/>
          </a:p>
        </p:txBody>
      </p:sp>
      <p:sp>
        <p:nvSpPr>
          <p:cNvPr id="4"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B91E7308-434E-462C-9B6A-94C12C30DAFC}" type="slidenum">
              <a:rPr lang="en-US"/>
              <a:pPr/>
              <a:t>11</a:t>
            </a:fld>
            <a:endParaRPr lang="en-US"/>
          </a:p>
        </p:txBody>
      </p:sp>
      <p:sp>
        <p:nvSpPr>
          <p:cNvPr id="8" name="Rectangle 2"/>
          <p:cNvSpPr>
            <a:spLocks noGrp="1" noChangeArrowheads="1"/>
          </p:cNvSpPr>
          <p:nvPr>
            <p:ph type="title"/>
          </p:nvPr>
        </p:nvSpPr>
        <p:spPr>
          <a:xfrm>
            <a:off x="1371600" y="201613"/>
            <a:ext cx="6146800" cy="1143000"/>
          </a:xfrm>
        </p:spPr>
        <p:txBody>
          <a:bodyPr/>
          <a:lstStyle/>
          <a:p>
            <a:r>
              <a:rPr lang="en-US" dirty="0" smtClean="0"/>
              <a:t>MAINTENANCE </a:t>
            </a:r>
            <a:r>
              <a:rPr lang="en-US" dirty="0"/>
              <a:t>OF STANDARDS</a:t>
            </a:r>
          </a:p>
        </p:txBody>
      </p:sp>
    </p:spTree>
    <p:extLst>
      <p:ext uri="{BB962C8B-B14F-4D97-AF65-F5344CB8AC3E}">
        <p14:creationId xmlns:p14="http://schemas.microsoft.com/office/powerpoint/2010/main" val="2264528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30200" y="152400"/>
            <a:ext cx="8229600" cy="1257300"/>
          </a:xfrm>
        </p:spPr>
        <p:txBody>
          <a:bodyPr/>
          <a:lstStyle/>
          <a:p>
            <a:r>
              <a:rPr lang="en-US" dirty="0"/>
              <a:t>THE STANDARDS </a:t>
            </a:r>
            <a:r>
              <a:rPr lang="en-US" dirty="0" smtClean="0"/>
              <a:t/>
            </a:r>
            <a:br>
              <a:rPr lang="en-US" dirty="0" smtClean="0"/>
            </a:br>
            <a:r>
              <a:rPr lang="en-US" dirty="0" smtClean="0"/>
              <a:t>DEVELOPMENT </a:t>
            </a:r>
            <a:r>
              <a:rPr lang="en-US" dirty="0"/>
              <a:t>PROCESS</a:t>
            </a:r>
          </a:p>
        </p:txBody>
      </p:sp>
      <p:sp>
        <p:nvSpPr>
          <p:cNvPr id="4"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4164153A-5D2B-4534-8466-35A81926478C}" type="slidenum">
              <a:rPr lang="en-US"/>
              <a:pPr/>
              <a:t>12</a:t>
            </a:fld>
            <a:endParaRPr lang="en-US"/>
          </a:p>
        </p:txBody>
      </p:sp>
      <p:sp>
        <p:nvSpPr>
          <p:cNvPr id="6" name="Rectangle 3"/>
          <p:cNvSpPr txBox="1">
            <a:spLocks noChangeArrowheads="1"/>
          </p:cNvSpPr>
          <p:nvPr/>
        </p:nvSpPr>
        <p:spPr bwMode="auto">
          <a:xfrm>
            <a:off x="558800" y="1524000"/>
            <a:ext cx="80010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200">
                <a:solidFill>
                  <a:srgbClr val="003399"/>
                </a:solidFill>
                <a:latin typeface="+mn-lt"/>
              </a:defRPr>
            </a:lvl2pPr>
            <a:lvl3pPr marL="1143000" indent="-228600" algn="l" rtl="0" eaLnBrk="1" fontAlgn="base" hangingPunct="1">
              <a:spcBef>
                <a:spcPct val="20000"/>
              </a:spcBef>
              <a:spcAft>
                <a:spcPct val="0"/>
              </a:spcAft>
              <a:buChar char="•"/>
              <a:defRPr sz="2000">
                <a:solidFill>
                  <a:srgbClr val="003399"/>
                </a:solidFill>
                <a:latin typeface="+mn-lt"/>
              </a:defRPr>
            </a:lvl3pPr>
            <a:lvl4pPr marL="1600200" indent="-228600" algn="l" rtl="0" eaLnBrk="1" fontAlgn="base" hangingPunct="1">
              <a:spcBef>
                <a:spcPct val="20000"/>
              </a:spcBef>
              <a:spcAft>
                <a:spcPct val="0"/>
              </a:spcAft>
              <a:buChar char="–"/>
              <a:defRPr sz="1800">
                <a:solidFill>
                  <a:srgbClr val="003399"/>
                </a:solidFill>
                <a:latin typeface="+mn-lt"/>
              </a:defRPr>
            </a:lvl4pPr>
            <a:lvl5pPr marL="2057400" indent="-228600" algn="l" rtl="0" eaLnBrk="1" fontAlgn="base" hangingPunct="1">
              <a:spcBef>
                <a:spcPct val="20000"/>
              </a:spcBef>
              <a:spcAft>
                <a:spcPct val="0"/>
              </a:spcAft>
              <a:buChar char="»"/>
              <a:defRPr sz="16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a:lstStyle>
          <a:p>
            <a:pPr marL="457200" indent="-457200"/>
            <a:r>
              <a:rPr lang="en-US" kern="0" dirty="0" smtClean="0"/>
              <a:t>Initiation &amp; Development of a standards action</a:t>
            </a:r>
          </a:p>
          <a:p>
            <a:pPr marL="457200" indent="-457200"/>
            <a:r>
              <a:rPr lang="en-US" kern="0" dirty="0" smtClean="0"/>
              <a:t>Consensus committee approval</a:t>
            </a:r>
          </a:p>
          <a:p>
            <a:pPr marL="457200" indent="-457200"/>
            <a:r>
              <a:rPr lang="en-US" kern="0" dirty="0" smtClean="0"/>
              <a:t>Public review</a:t>
            </a:r>
          </a:p>
          <a:p>
            <a:pPr marL="457200" indent="-457200"/>
            <a:r>
              <a:rPr lang="en-US" kern="0" dirty="0" smtClean="0"/>
              <a:t>Supervisory Board approval</a:t>
            </a:r>
          </a:p>
          <a:p>
            <a:pPr marL="457200" indent="-457200"/>
            <a:r>
              <a:rPr lang="en-US" kern="0" dirty="0" smtClean="0"/>
              <a:t>Appeals</a:t>
            </a:r>
            <a:endParaRPr lang="en-US" kern="0" dirty="0"/>
          </a:p>
          <a:p>
            <a:pPr marL="457200" indent="-457200"/>
            <a:r>
              <a:rPr lang="en-US" kern="0" dirty="0" smtClean="0"/>
              <a:t>ANSI approval</a:t>
            </a:r>
          </a:p>
          <a:p>
            <a:pPr marL="457200" indent="-457200"/>
            <a:r>
              <a:rPr lang="en-US" kern="0" dirty="0" smtClean="0"/>
              <a:t>Publication</a:t>
            </a:r>
            <a:endParaRPr lang="en-US" kern="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a:xfrm>
            <a:off x="558800" y="1524000"/>
            <a:ext cx="8001000" cy="3810000"/>
          </a:xfrm>
        </p:spPr>
        <p:txBody>
          <a:bodyPr/>
          <a:lstStyle/>
          <a:p>
            <a:pPr marL="457200" indent="-457200"/>
            <a:r>
              <a:rPr lang="en-US" dirty="0"/>
              <a:t>Initiation &amp; </a:t>
            </a:r>
            <a:r>
              <a:rPr lang="en-US" dirty="0" smtClean="0"/>
              <a:t>Development </a:t>
            </a:r>
            <a:r>
              <a:rPr lang="en-US" dirty="0"/>
              <a:t>of </a:t>
            </a:r>
            <a:r>
              <a:rPr lang="en-US" dirty="0" smtClean="0"/>
              <a:t>a standards </a:t>
            </a:r>
            <a:r>
              <a:rPr lang="en-US" dirty="0"/>
              <a:t>action</a:t>
            </a:r>
          </a:p>
          <a:p>
            <a:pPr marL="457200" indent="-457200"/>
            <a:r>
              <a:rPr lang="en-US" dirty="0">
                <a:solidFill>
                  <a:schemeClr val="bg2"/>
                </a:solidFill>
              </a:rPr>
              <a:t>Consensus committee approval</a:t>
            </a:r>
          </a:p>
          <a:p>
            <a:pPr marL="457200" indent="-457200">
              <a:buClr>
                <a:srgbClr val="969696"/>
              </a:buClr>
            </a:pPr>
            <a:r>
              <a:rPr lang="en-US" dirty="0">
                <a:solidFill>
                  <a:schemeClr val="bg2"/>
                </a:solidFill>
              </a:rPr>
              <a:t>Public review</a:t>
            </a:r>
          </a:p>
          <a:p>
            <a:pPr marL="457200" indent="-457200"/>
            <a:r>
              <a:rPr lang="en-US" dirty="0">
                <a:solidFill>
                  <a:schemeClr val="bg2"/>
                </a:solidFill>
              </a:rPr>
              <a:t>Supervisory Board approval</a:t>
            </a:r>
          </a:p>
          <a:p>
            <a:pPr marL="457200" indent="-457200">
              <a:buClr>
                <a:srgbClr val="969696"/>
              </a:buClr>
            </a:pPr>
            <a:r>
              <a:rPr lang="en-US" dirty="0">
                <a:solidFill>
                  <a:schemeClr val="bg2"/>
                </a:solidFill>
              </a:rPr>
              <a:t>Appeals</a:t>
            </a:r>
          </a:p>
          <a:p>
            <a:pPr marL="457200" indent="-457200">
              <a:buClr>
                <a:srgbClr val="969696"/>
              </a:buClr>
            </a:pPr>
            <a:r>
              <a:rPr lang="en-US" dirty="0">
                <a:solidFill>
                  <a:schemeClr val="bg2"/>
                </a:solidFill>
              </a:rPr>
              <a:t>ANSI approval</a:t>
            </a:r>
          </a:p>
          <a:p>
            <a:pPr marL="457200" indent="-457200">
              <a:buClr>
                <a:srgbClr val="969696"/>
              </a:buClr>
            </a:pPr>
            <a:r>
              <a:rPr lang="en-US" dirty="0">
                <a:solidFill>
                  <a:schemeClr val="bg2"/>
                </a:solidFill>
              </a:rPr>
              <a:t>Publication</a:t>
            </a:r>
          </a:p>
        </p:txBody>
      </p:sp>
      <p:sp>
        <p:nvSpPr>
          <p:cNvPr id="4"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1F6AAE05-B6E0-44F7-810C-C5D8C24A3F7F}" type="slidenum">
              <a:rPr lang="en-US"/>
              <a:pPr/>
              <a:t>13</a:t>
            </a:fld>
            <a:endParaRPr lang="en-US"/>
          </a:p>
        </p:txBody>
      </p:sp>
      <p:sp>
        <p:nvSpPr>
          <p:cNvPr id="7" name="Rectangle 2"/>
          <p:cNvSpPr>
            <a:spLocks noGrp="1" noChangeArrowheads="1"/>
          </p:cNvSpPr>
          <p:nvPr>
            <p:ph type="title"/>
          </p:nvPr>
        </p:nvSpPr>
        <p:spPr>
          <a:xfrm>
            <a:off x="330200" y="228600"/>
            <a:ext cx="8229600" cy="1066800"/>
          </a:xfrm>
        </p:spPr>
        <p:txBody>
          <a:bodyPr/>
          <a:lstStyle/>
          <a:p>
            <a:r>
              <a:rPr lang="en-US" dirty="0"/>
              <a:t>THE STANDARDS </a:t>
            </a:r>
            <a:r>
              <a:rPr lang="en-US" dirty="0" smtClean="0"/>
              <a:t/>
            </a:r>
            <a:br>
              <a:rPr lang="en-US" dirty="0" smtClean="0"/>
            </a:br>
            <a:r>
              <a:rPr lang="en-US" dirty="0" smtClean="0"/>
              <a:t>DEVELOPMENT </a:t>
            </a:r>
            <a:r>
              <a:rPr lang="en-US" dirty="0"/>
              <a:t>PROCESS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30200" y="198438"/>
            <a:ext cx="8229600" cy="1143000"/>
          </a:xfrm>
        </p:spPr>
        <p:txBody>
          <a:bodyPr/>
          <a:lstStyle/>
          <a:p>
            <a:r>
              <a:rPr lang="en-US" dirty="0" smtClean="0"/>
              <a:t>INITIATION &amp; DEVELOPMENT OF </a:t>
            </a:r>
            <a:br>
              <a:rPr lang="en-US" dirty="0" smtClean="0"/>
            </a:br>
            <a:r>
              <a:rPr lang="en-US" dirty="0" smtClean="0"/>
              <a:t>A STANDARDS ACTION</a:t>
            </a:r>
            <a:endParaRPr lang="en-US" strike="sngStrike" dirty="0"/>
          </a:p>
        </p:txBody>
      </p:sp>
      <p:sp>
        <p:nvSpPr>
          <p:cNvPr id="46083" name="Rectangle 3"/>
          <p:cNvSpPr>
            <a:spLocks noGrp="1" noChangeArrowheads="1"/>
          </p:cNvSpPr>
          <p:nvPr>
            <p:ph idx="1"/>
          </p:nvPr>
        </p:nvSpPr>
        <p:spPr>
          <a:xfrm>
            <a:off x="609600" y="1524000"/>
            <a:ext cx="8229600" cy="5405437"/>
          </a:xfrm>
        </p:spPr>
        <p:txBody>
          <a:bodyPr/>
          <a:lstStyle/>
          <a:p>
            <a:r>
              <a:rPr lang="en-US" dirty="0" smtClean="0"/>
              <a:t>Request </a:t>
            </a:r>
            <a:r>
              <a:rPr lang="en-US" dirty="0"/>
              <a:t>for standards action is </a:t>
            </a:r>
            <a:r>
              <a:rPr lang="en-US" dirty="0" smtClean="0"/>
              <a:t>received or a periodic maintenance review is scheduled </a:t>
            </a:r>
          </a:p>
          <a:p>
            <a:r>
              <a:rPr lang="en-US" sz="2800" dirty="0"/>
              <a:t>Project Team is </a:t>
            </a:r>
            <a:r>
              <a:rPr lang="en-US" sz="2800" dirty="0" smtClean="0"/>
              <a:t>established</a:t>
            </a:r>
            <a:endParaRPr lang="en-US" sz="2000" dirty="0"/>
          </a:p>
          <a:p>
            <a:pPr lvl="1"/>
            <a:r>
              <a:rPr lang="en-US" sz="2400" dirty="0" smtClean="0"/>
              <a:t>See Module B5a for information on Standards </a:t>
            </a:r>
            <a:r>
              <a:rPr lang="en-US" sz="2400" dirty="0"/>
              <a:t>&amp; Certification Project </a:t>
            </a:r>
            <a:r>
              <a:rPr lang="en-US" sz="2400" dirty="0" smtClean="0"/>
              <a:t>Management</a:t>
            </a:r>
            <a:endParaRPr lang="en-US" sz="2400" strike="sngStrike" dirty="0"/>
          </a:p>
          <a:p>
            <a:r>
              <a:rPr lang="en-US" dirty="0" smtClean="0"/>
              <a:t>ANSI Project Initiation Notification System (PINS) is filed </a:t>
            </a:r>
            <a:endParaRPr lang="en-US" dirty="0"/>
          </a:p>
          <a:p>
            <a:pPr lvl="1"/>
            <a:r>
              <a:rPr lang="en-US" sz="2400" dirty="0" smtClean="0"/>
              <a:t>See Module B4 for information on Initiating and Terminating Standards Projects </a:t>
            </a:r>
          </a:p>
          <a:p>
            <a:pPr lvl="1"/>
            <a:endParaRPr lang="en-US" sz="2000" dirty="0"/>
          </a:p>
        </p:txBody>
      </p:sp>
      <p:sp>
        <p:nvSpPr>
          <p:cNvPr id="6" name="Footer Placeholder 3"/>
          <p:cNvSpPr>
            <a:spLocks noGrp="1"/>
          </p:cNvSpPr>
          <p:nvPr>
            <p:ph type="ftr" sz="quarter" idx="10"/>
          </p:nvPr>
        </p:nvSpPr>
        <p:spPr/>
        <p:txBody>
          <a:bodyPr/>
          <a:lstStyle/>
          <a:p>
            <a:r>
              <a:rPr lang="en-US" dirty="0" smtClean="0"/>
              <a:t>ASME S&amp;C Training Module B5 Consensus Process for Standards Development</a:t>
            </a:r>
            <a:endParaRPr lang="en-US" dirty="0"/>
          </a:p>
        </p:txBody>
      </p:sp>
      <p:sp>
        <p:nvSpPr>
          <p:cNvPr id="7" name="Slide Number Placeholder 4"/>
          <p:cNvSpPr>
            <a:spLocks noGrp="1"/>
          </p:cNvSpPr>
          <p:nvPr>
            <p:ph type="sldNum" sz="quarter" idx="11"/>
          </p:nvPr>
        </p:nvSpPr>
        <p:spPr/>
        <p:txBody>
          <a:bodyPr/>
          <a:lstStyle/>
          <a:p>
            <a:fld id="{6B50C7EF-83B9-4C03-8664-9B8848145831}" type="slidenum">
              <a:rPr lang="en-US"/>
              <a:pPr/>
              <a:t>14</a:t>
            </a:fld>
            <a:endParaRPr lang="en-US"/>
          </a:p>
        </p:txBody>
      </p:sp>
      <p:sp>
        <p:nvSpPr>
          <p:cNvPr id="46086" name="Line 6"/>
          <p:cNvSpPr>
            <a:spLocks noChangeShapeType="1"/>
          </p:cNvSpPr>
          <p:nvPr/>
        </p:nvSpPr>
        <p:spPr bwMode="auto">
          <a:xfrm>
            <a:off x="5659438" y="6283325"/>
            <a:ext cx="1066800" cy="0"/>
          </a:xfrm>
          <a:prstGeom prst="line">
            <a:avLst/>
          </a:prstGeom>
          <a:noFill/>
          <a:ln w="38100">
            <a:solidFill>
              <a:schemeClr val="bg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44500" y="228600"/>
            <a:ext cx="8001000" cy="1066800"/>
          </a:xfrm>
        </p:spPr>
        <p:txBody>
          <a:bodyPr/>
          <a:lstStyle/>
          <a:p>
            <a:r>
              <a:rPr lang="en-US" dirty="0"/>
              <a:t>THE STANDARDS </a:t>
            </a:r>
            <a:br>
              <a:rPr lang="en-US" dirty="0"/>
            </a:br>
            <a:r>
              <a:rPr lang="en-US" dirty="0"/>
              <a:t>DEVELOPMENT PROCESS</a:t>
            </a:r>
          </a:p>
        </p:txBody>
      </p:sp>
      <p:sp>
        <p:nvSpPr>
          <p:cNvPr id="52227" name="Rectangle 3"/>
          <p:cNvSpPr>
            <a:spLocks noGrp="1" noChangeArrowheads="1"/>
          </p:cNvSpPr>
          <p:nvPr>
            <p:ph idx="1"/>
          </p:nvPr>
        </p:nvSpPr>
        <p:spPr>
          <a:xfrm>
            <a:off x="520700" y="1567656"/>
            <a:ext cx="7848600" cy="3722688"/>
          </a:xfrm>
          <a:ln/>
          <a:extLst>
            <a:ext uri="{91240B29-F687-4F45-9708-019B960494DF}">
              <a14:hiddenLine xmlns:a14="http://schemas.microsoft.com/office/drawing/2010/main" w="9525">
                <a:solidFill>
                  <a:schemeClr val="bg1"/>
                </a:solidFill>
                <a:miter lim="800000"/>
                <a:headEnd/>
                <a:tailEnd/>
              </a14:hiddenLine>
            </a:ext>
          </a:extLst>
        </p:spPr>
        <p:txBody>
          <a:bodyPr/>
          <a:lstStyle/>
          <a:p>
            <a:pPr marL="457200" indent="-457200">
              <a:buClr>
                <a:srgbClr val="969696"/>
              </a:buClr>
            </a:pPr>
            <a:r>
              <a:rPr lang="en-US" dirty="0">
                <a:solidFill>
                  <a:schemeClr val="bg2"/>
                </a:solidFill>
              </a:rPr>
              <a:t>Initiating &amp; Development of a standards action</a:t>
            </a:r>
          </a:p>
          <a:p>
            <a:pPr marL="457200" indent="-457200"/>
            <a:r>
              <a:rPr lang="en-US" dirty="0"/>
              <a:t>Consensus committee </a:t>
            </a:r>
            <a:r>
              <a:rPr lang="en-US" dirty="0" smtClean="0"/>
              <a:t>approval</a:t>
            </a:r>
            <a:endParaRPr lang="en-US" dirty="0">
              <a:solidFill>
                <a:srgbClr val="FF0000"/>
              </a:solidFill>
            </a:endParaRPr>
          </a:p>
          <a:p>
            <a:pPr marL="457200" indent="-457200">
              <a:buClr>
                <a:srgbClr val="969696"/>
              </a:buClr>
            </a:pPr>
            <a:r>
              <a:rPr lang="en-US" dirty="0">
                <a:solidFill>
                  <a:schemeClr val="bg2"/>
                </a:solidFill>
              </a:rPr>
              <a:t>Public review</a:t>
            </a:r>
          </a:p>
          <a:p>
            <a:pPr marL="457200" indent="-457200">
              <a:buClr>
                <a:srgbClr val="969696"/>
              </a:buClr>
            </a:pPr>
            <a:r>
              <a:rPr lang="en-US" dirty="0">
                <a:solidFill>
                  <a:schemeClr val="bg2"/>
                </a:solidFill>
              </a:rPr>
              <a:t>Supervisory Board approval</a:t>
            </a:r>
          </a:p>
          <a:p>
            <a:pPr marL="457200" indent="-457200">
              <a:buClr>
                <a:srgbClr val="969696"/>
              </a:buClr>
            </a:pPr>
            <a:r>
              <a:rPr lang="en-US" dirty="0">
                <a:solidFill>
                  <a:schemeClr val="bg2"/>
                </a:solidFill>
              </a:rPr>
              <a:t>Appeals</a:t>
            </a:r>
          </a:p>
          <a:p>
            <a:pPr marL="457200" indent="-457200">
              <a:buClr>
                <a:srgbClr val="969696"/>
              </a:buClr>
            </a:pPr>
            <a:r>
              <a:rPr lang="en-US" dirty="0">
                <a:solidFill>
                  <a:schemeClr val="bg2"/>
                </a:solidFill>
              </a:rPr>
              <a:t>ANSI approval</a:t>
            </a:r>
          </a:p>
          <a:p>
            <a:pPr marL="457200" indent="-457200">
              <a:buClr>
                <a:srgbClr val="969696"/>
              </a:buClr>
            </a:pPr>
            <a:r>
              <a:rPr lang="en-US" dirty="0">
                <a:solidFill>
                  <a:schemeClr val="bg2"/>
                </a:solidFill>
              </a:rPr>
              <a:t>Publication</a:t>
            </a:r>
          </a:p>
        </p:txBody>
      </p:sp>
      <p:sp>
        <p:nvSpPr>
          <p:cNvPr id="4"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149DC684-D93D-4A46-98A5-31856505ECD5}" type="slidenum">
              <a:rPr lang="en-US"/>
              <a:pPr/>
              <a:t>15</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19100" y="200023"/>
            <a:ext cx="8229600" cy="1143000"/>
          </a:xfrm>
        </p:spPr>
        <p:txBody>
          <a:bodyPr/>
          <a:lstStyle/>
          <a:p>
            <a:r>
              <a:rPr lang="en-US" dirty="0" smtClean="0"/>
              <a:t>CONSENSUS COMMITTEE </a:t>
            </a:r>
            <a:br>
              <a:rPr lang="en-US" dirty="0" smtClean="0"/>
            </a:br>
            <a:r>
              <a:rPr lang="en-US" dirty="0" smtClean="0"/>
              <a:t>APPROVAL</a:t>
            </a:r>
            <a:endParaRPr lang="en-US" dirty="0"/>
          </a:p>
        </p:txBody>
      </p:sp>
      <p:sp>
        <p:nvSpPr>
          <p:cNvPr id="54275" name="Rectangle 3"/>
          <p:cNvSpPr>
            <a:spLocks noGrp="1" noChangeArrowheads="1"/>
          </p:cNvSpPr>
          <p:nvPr>
            <p:ph idx="1"/>
          </p:nvPr>
        </p:nvSpPr>
        <p:spPr>
          <a:xfrm>
            <a:off x="457200" y="1584324"/>
            <a:ext cx="8153400" cy="4419600"/>
          </a:xfrm>
        </p:spPr>
        <p:txBody>
          <a:bodyPr/>
          <a:lstStyle/>
          <a:p>
            <a:r>
              <a:rPr lang="en-US" dirty="0" smtClean="0"/>
              <a:t>Recorded </a:t>
            </a:r>
            <a:r>
              <a:rPr lang="en-US" dirty="0"/>
              <a:t>vote</a:t>
            </a:r>
          </a:p>
          <a:p>
            <a:pPr lvl="1"/>
            <a:r>
              <a:rPr lang="en-US" dirty="0">
                <a:cs typeface="Times New Roman" pitchFamily="18" charset="0"/>
              </a:rPr>
              <a:t>First </a:t>
            </a:r>
            <a:r>
              <a:rPr lang="en-US" dirty="0" smtClean="0">
                <a:cs typeface="Times New Roman" pitchFamily="18" charset="0"/>
              </a:rPr>
              <a:t>consideration ballot (4 weeks)</a:t>
            </a:r>
            <a:endParaRPr lang="en-US" strike="sngStrike" dirty="0" smtClean="0"/>
          </a:p>
          <a:p>
            <a:pPr lvl="1"/>
            <a:r>
              <a:rPr lang="en-US" dirty="0" smtClean="0"/>
              <a:t>Votes </a:t>
            </a:r>
            <a:r>
              <a:rPr lang="en-US" dirty="0" smtClean="0">
                <a:cs typeface="Times New Roman" pitchFamily="18" charset="0"/>
              </a:rPr>
              <a:t>shall be recorded in C&amp;S Connect</a:t>
            </a:r>
          </a:p>
          <a:p>
            <a:pPr lvl="2"/>
            <a:r>
              <a:rPr lang="en-US" dirty="0" smtClean="0">
                <a:cs typeface="Times New Roman" pitchFamily="18" charset="0"/>
              </a:rPr>
              <a:t>Votes may </a:t>
            </a:r>
            <a:r>
              <a:rPr lang="en-US" dirty="0">
                <a:cs typeface="Times New Roman" pitchFamily="18" charset="0"/>
              </a:rPr>
              <a:t>take place at a </a:t>
            </a:r>
            <a:r>
              <a:rPr lang="en-US" dirty="0" smtClean="0">
                <a:cs typeface="Times New Roman" pitchFamily="18" charset="0"/>
              </a:rPr>
              <a:t>meeting, but all voting members are provided the opportunity to vote via C&amp;S connect after the </a:t>
            </a:r>
            <a:r>
              <a:rPr lang="en-US" dirty="0" smtClean="0">
                <a:cs typeface="Times New Roman" pitchFamily="18" charset="0"/>
              </a:rPr>
              <a:t>meeting</a:t>
            </a:r>
            <a:endParaRPr lang="en-US" strike="sngStrike" dirty="0" smtClean="0"/>
          </a:p>
          <a:p>
            <a:pPr lvl="1"/>
            <a:r>
              <a:rPr lang="en-US" dirty="0">
                <a:cs typeface="Times New Roman" pitchFamily="18" charset="0"/>
              </a:rPr>
              <a:t>The Supervisory Board is included for review and </a:t>
            </a:r>
            <a:r>
              <a:rPr lang="en-US" dirty="0" smtClean="0">
                <a:cs typeface="Times New Roman" pitchFamily="18" charset="0"/>
              </a:rPr>
              <a:t>comment</a:t>
            </a:r>
            <a:endParaRPr lang="en-US" dirty="0"/>
          </a:p>
          <a:p>
            <a:pPr lvl="1"/>
            <a:r>
              <a:rPr lang="en-US" dirty="0" smtClean="0">
                <a:cs typeface="Times New Roman" pitchFamily="18" charset="0"/>
              </a:rPr>
              <a:t>Item </a:t>
            </a:r>
            <a:r>
              <a:rPr lang="en-US" dirty="0">
                <a:cs typeface="Times New Roman" pitchFamily="18" charset="0"/>
              </a:rPr>
              <a:t>passes on </a:t>
            </a:r>
            <a:r>
              <a:rPr lang="en-US" dirty="0" smtClean="0">
                <a:cs typeface="Times New Roman" pitchFamily="18" charset="0"/>
              </a:rPr>
              <a:t>a first </a:t>
            </a:r>
            <a:r>
              <a:rPr lang="en-US" dirty="0">
                <a:cs typeface="Times New Roman" pitchFamily="18" charset="0"/>
              </a:rPr>
              <a:t>consideration </a:t>
            </a:r>
            <a:r>
              <a:rPr lang="en-US" dirty="0" smtClean="0">
                <a:cs typeface="Times New Roman" pitchFamily="18" charset="0"/>
              </a:rPr>
              <a:t>ballot with no disapproved votes </a:t>
            </a:r>
            <a:r>
              <a:rPr lang="en-US" dirty="0">
                <a:cs typeface="Times New Roman" pitchFamily="18" charset="0"/>
              </a:rPr>
              <a:t>and minimum 2/3 affirmative </a:t>
            </a:r>
            <a:r>
              <a:rPr lang="en-US" dirty="0" smtClean="0">
                <a:cs typeface="Times New Roman" pitchFamily="18" charset="0"/>
              </a:rPr>
              <a:t>votes</a:t>
            </a:r>
          </a:p>
          <a:p>
            <a:pPr lvl="1"/>
            <a:endParaRPr lang="en-US" sz="1800" dirty="0" smtClean="0">
              <a:cs typeface="Times New Roman" pitchFamily="18" charset="0"/>
            </a:endParaRPr>
          </a:p>
        </p:txBody>
      </p:sp>
      <p:sp>
        <p:nvSpPr>
          <p:cNvPr id="7"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8" name="Slide Number Placeholder 4"/>
          <p:cNvSpPr>
            <a:spLocks noGrp="1"/>
          </p:cNvSpPr>
          <p:nvPr>
            <p:ph type="sldNum" sz="quarter" idx="11"/>
          </p:nvPr>
        </p:nvSpPr>
        <p:spPr/>
        <p:txBody>
          <a:bodyPr/>
          <a:lstStyle/>
          <a:p>
            <a:fld id="{BA80E12F-4396-4E1B-9BFB-688B47B9CBD7}" type="slidenum">
              <a:rPr lang="en-US"/>
              <a:pPr/>
              <a:t>16</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768350" y="228600"/>
            <a:ext cx="7353300" cy="1143000"/>
          </a:xfrm>
        </p:spPr>
        <p:txBody>
          <a:bodyPr/>
          <a:lstStyle/>
          <a:p>
            <a:r>
              <a:rPr lang="en-US" dirty="0" smtClean="0"/>
              <a:t>CONSENSUS </a:t>
            </a:r>
            <a:r>
              <a:rPr lang="en-US" dirty="0"/>
              <a:t>COMMITTEE </a:t>
            </a:r>
            <a:r>
              <a:rPr lang="en-US" dirty="0" smtClean="0"/>
              <a:t>APPROVAL</a:t>
            </a:r>
            <a:endParaRPr lang="en-US" dirty="0">
              <a:solidFill>
                <a:srgbClr val="FF0000"/>
              </a:solidFill>
            </a:endParaRPr>
          </a:p>
        </p:txBody>
      </p:sp>
      <p:sp>
        <p:nvSpPr>
          <p:cNvPr id="56323" name="Rectangle 3"/>
          <p:cNvSpPr>
            <a:spLocks noGrp="1" noChangeArrowheads="1"/>
          </p:cNvSpPr>
          <p:nvPr>
            <p:ph idx="1"/>
          </p:nvPr>
        </p:nvSpPr>
        <p:spPr>
          <a:xfrm>
            <a:off x="571500" y="1546225"/>
            <a:ext cx="8001000" cy="4724400"/>
          </a:xfrm>
        </p:spPr>
        <p:txBody>
          <a:bodyPr/>
          <a:lstStyle/>
          <a:p>
            <a:pPr>
              <a:lnSpc>
                <a:spcPct val="90000"/>
              </a:lnSpc>
            </a:pPr>
            <a:r>
              <a:rPr lang="en-US" dirty="0" smtClean="0"/>
              <a:t>Voting options Approved (with or without comment)</a:t>
            </a:r>
          </a:p>
          <a:p>
            <a:pPr lvl="1">
              <a:lnSpc>
                <a:spcPct val="90000"/>
              </a:lnSpc>
            </a:pPr>
            <a:r>
              <a:rPr lang="en-US" dirty="0"/>
              <a:t>Disapproved </a:t>
            </a:r>
            <a:r>
              <a:rPr lang="en-US" dirty="0" smtClean="0"/>
              <a:t>(with comment)</a:t>
            </a:r>
          </a:p>
          <a:p>
            <a:pPr lvl="2">
              <a:lnSpc>
                <a:spcPct val="90000"/>
              </a:lnSpc>
            </a:pPr>
            <a:r>
              <a:rPr lang="en-US" sz="2200" dirty="0" smtClean="0"/>
              <a:t>The committee is not responsible for resolving disapproved votes without </a:t>
            </a:r>
            <a:r>
              <a:rPr lang="en-US" sz="2200" dirty="0" smtClean="0"/>
              <a:t>comment </a:t>
            </a:r>
            <a:endParaRPr lang="en-US" sz="2200" dirty="0" smtClean="0"/>
          </a:p>
          <a:p>
            <a:pPr lvl="1">
              <a:lnSpc>
                <a:spcPct val="90000"/>
              </a:lnSpc>
            </a:pPr>
            <a:r>
              <a:rPr lang="en-US" dirty="0" smtClean="0"/>
              <a:t>Not Voting </a:t>
            </a:r>
            <a:endParaRPr lang="en-US" dirty="0"/>
          </a:p>
          <a:p>
            <a:pPr lvl="2">
              <a:lnSpc>
                <a:spcPct val="90000"/>
              </a:lnSpc>
            </a:pPr>
            <a:r>
              <a:rPr lang="en-US" sz="2200" dirty="0"/>
              <a:t>Indicates conflict of interest</a:t>
            </a:r>
          </a:p>
          <a:p>
            <a:pPr lvl="2">
              <a:lnSpc>
                <a:spcPct val="90000"/>
              </a:lnSpc>
            </a:pPr>
            <a:r>
              <a:rPr lang="en-US" sz="2200" dirty="0"/>
              <a:t>Reduces </a:t>
            </a:r>
            <a:r>
              <a:rPr lang="en-US" sz="2200" dirty="0" smtClean="0"/>
              <a:t>committee </a:t>
            </a:r>
            <a:r>
              <a:rPr lang="en-US" sz="2200" dirty="0"/>
              <a:t>membership </a:t>
            </a:r>
          </a:p>
          <a:p>
            <a:pPr lvl="1">
              <a:lnSpc>
                <a:spcPct val="90000"/>
              </a:lnSpc>
            </a:pPr>
            <a:r>
              <a:rPr lang="en-US" dirty="0" smtClean="0"/>
              <a:t>Abstain</a:t>
            </a:r>
            <a:endParaRPr lang="en-US" dirty="0"/>
          </a:p>
          <a:p>
            <a:pPr lvl="2">
              <a:lnSpc>
                <a:spcPct val="90000"/>
              </a:lnSpc>
            </a:pPr>
            <a:r>
              <a:rPr lang="en-US" sz="2200" dirty="0"/>
              <a:t>Indicates a lack of expertise or an insufficient review</a:t>
            </a:r>
          </a:p>
          <a:p>
            <a:pPr lvl="2">
              <a:lnSpc>
                <a:spcPct val="90000"/>
              </a:lnSpc>
            </a:pPr>
            <a:r>
              <a:rPr lang="en-US" sz="2200" dirty="0"/>
              <a:t>Does not reduce </a:t>
            </a:r>
            <a:r>
              <a:rPr lang="en-US" sz="2200" dirty="0" smtClean="0"/>
              <a:t>committee membership</a:t>
            </a:r>
          </a:p>
        </p:txBody>
      </p:sp>
      <p:sp>
        <p:nvSpPr>
          <p:cNvPr id="7"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8" name="Slide Number Placeholder 4"/>
          <p:cNvSpPr>
            <a:spLocks noGrp="1"/>
          </p:cNvSpPr>
          <p:nvPr>
            <p:ph type="sldNum" sz="quarter" idx="11"/>
          </p:nvPr>
        </p:nvSpPr>
        <p:spPr/>
        <p:txBody>
          <a:bodyPr/>
          <a:lstStyle/>
          <a:p>
            <a:fld id="{4C73A5D4-8405-44F2-9D8D-4393DC02629A}" type="slidenum">
              <a:rPr lang="en-US"/>
              <a:pPr/>
              <a:t>17</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952500" y="203200"/>
            <a:ext cx="7543800" cy="1168400"/>
          </a:xfrm>
        </p:spPr>
        <p:txBody>
          <a:bodyPr/>
          <a:lstStyle/>
          <a:p>
            <a:r>
              <a:rPr lang="en-US" dirty="0" smtClean="0"/>
              <a:t>CONSENSUS </a:t>
            </a:r>
            <a:r>
              <a:rPr lang="en-US" dirty="0"/>
              <a:t>COMMITTEE </a:t>
            </a:r>
            <a:r>
              <a:rPr lang="en-US" dirty="0" smtClean="0"/>
              <a:t>APPROVAL</a:t>
            </a:r>
            <a:endParaRPr lang="en-US" dirty="0">
              <a:solidFill>
                <a:srgbClr val="FF0000"/>
              </a:solidFill>
            </a:endParaRPr>
          </a:p>
        </p:txBody>
      </p:sp>
      <p:sp>
        <p:nvSpPr>
          <p:cNvPr id="58371" name="Rectangle 3"/>
          <p:cNvSpPr>
            <a:spLocks noGrp="1" noChangeArrowheads="1"/>
          </p:cNvSpPr>
          <p:nvPr>
            <p:ph idx="1"/>
          </p:nvPr>
        </p:nvSpPr>
        <p:spPr>
          <a:xfrm>
            <a:off x="533400" y="1524000"/>
            <a:ext cx="8229600" cy="4297363"/>
          </a:xfrm>
        </p:spPr>
        <p:txBody>
          <a:bodyPr/>
          <a:lstStyle/>
          <a:p>
            <a:pPr>
              <a:lnSpc>
                <a:spcPct val="90000"/>
              </a:lnSpc>
            </a:pPr>
            <a:r>
              <a:rPr lang="en-US" dirty="0" smtClean="0"/>
              <a:t> Resolution of ballot comments</a:t>
            </a:r>
            <a:endParaRPr lang="en-US" dirty="0"/>
          </a:p>
          <a:p>
            <a:pPr lvl="1">
              <a:lnSpc>
                <a:spcPct val="90000"/>
              </a:lnSpc>
            </a:pPr>
            <a:r>
              <a:rPr lang="en-US" dirty="0"/>
              <a:t>The committee shall attempt to resolve all disapproved comments and consider all other comments related to the </a:t>
            </a:r>
            <a:r>
              <a:rPr lang="en-US" dirty="0" smtClean="0"/>
              <a:t>proposal</a:t>
            </a:r>
            <a:endParaRPr lang="en-US" dirty="0"/>
          </a:p>
          <a:p>
            <a:pPr lvl="1">
              <a:lnSpc>
                <a:spcPct val="90000"/>
              </a:lnSpc>
            </a:pPr>
            <a:r>
              <a:rPr lang="en-US" dirty="0" smtClean="0"/>
              <a:t>The </a:t>
            </a:r>
            <a:r>
              <a:rPr lang="en-US" dirty="0"/>
              <a:t>committee must respond </a:t>
            </a:r>
            <a:r>
              <a:rPr lang="en-US" dirty="0" smtClean="0"/>
              <a:t>to </a:t>
            </a:r>
            <a:r>
              <a:rPr lang="en-US" dirty="0"/>
              <a:t>all comments related to the </a:t>
            </a:r>
            <a:r>
              <a:rPr lang="en-US" dirty="0" smtClean="0"/>
              <a:t>proposal</a:t>
            </a:r>
            <a:endParaRPr lang="en-US" dirty="0"/>
          </a:p>
          <a:p>
            <a:pPr lvl="1">
              <a:lnSpc>
                <a:spcPct val="90000"/>
              </a:lnSpc>
            </a:pPr>
            <a:r>
              <a:rPr lang="en-US" sz="2200" dirty="0" smtClean="0">
                <a:cs typeface="Times New Roman" pitchFamily="18" charset="0"/>
              </a:rPr>
              <a:t>Technical and editorial changes to the proposal are submitted to the committee for consideration</a:t>
            </a:r>
            <a:endParaRPr lang="en-US" sz="2200" strike="sngStrike" dirty="0" smtClean="0">
              <a:cs typeface="Times New Roman" pitchFamily="18" charset="0"/>
            </a:endParaRPr>
          </a:p>
          <a:p>
            <a:pPr lvl="2">
              <a:lnSpc>
                <a:spcPct val="90000"/>
              </a:lnSpc>
            </a:pPr>
            <a:r>
              <a:rPr lang="en-US" sz="2000" dirty="0" smtClean="0">
                <a:cs typeface="Times New Roman" pitchFamily="18" charset="0"/>
              </a:rPr>
              <a:t>Editorial changes may be approved at a </a:t>
            </a:r>
            <a:r>
              <a:rPr lang="en-US" sz="2000" dirty="0" smtClean="0">
                <a:cs typeface="Times New Roman" pitchFamily="18" charset="0"/>
              </a:rPr>
              <a:t>meeting </a:t>
            </a:r>
            <a:endParaRPr lang="en-US" sz="2000" dirty="0" smtClean="0">
              <a:cs typeface="Times New Roman" pitchFamily="18" charset="0"/>
            </a:endParaRPr>
          </a:p>
          <a:p>
            <a:pPr lvl="2">
              <a:lnSpc>
                <a:spcPct val="90000"/>
              </a:lnSpc>
            </a:pPr>
            <a:r>
              <a:rPr lang="en-US" sz="2000" dirty="0" smtClean="0"/>
              <a:t>Technical changes, made to the proposal in an attempt to resolve the ballot comments, are </a:t>
            </a:r>
            <a:r>
              <a:rPr lang="en-US" sz="2000" dirty="0">
                <a:cs typeface="Times New Roman" pitchFamily="18" charset="0"/>
              </a:rPr>
              <a:t>submitted </a:t>
            </a:r>
            <a:r>
              <a:rPr lang="en-US" sz="2000" dirty="0"/>
              <a:t>to the committee</a:t>
            </a:r>
            <a:r>
              <a:rPr lang="en-US" sz="2000" dirty="0">
                <a:cs typeface="Times New Roman" pitchFamily="18" charset="0"/>
              </a:rPr>
              <a:t> for </a:t>
            </a:r>
            <a:r>
              <a:rPr lang="en-US" sz="2000" dirty="0" smtClean="0">
                <a:cs typeface="Times New Roman" pitchFamily="18" charset="0"/>
              </a:rPr>
              <a:t>a recirculation </a:t>
            </a:r>
            <a:r>
              <a:rPr lang="en-US" dirty="0" smtClean="0">
                <a:cs typeface="Times New Roman" pitchFamily="18" charset="0"/>
              </a:rPr>
              <a:t>ballot</a:t>
            </a:r>
            <a:r>
              <a:rPr lang="en-US" sz="2000" dirty="0" smtClean="0"/>
              <a:t> </a:t>
            </a:r>
            <a:endParaRPr lang="en-US" sz="2000" dirty="0"/>
          </a:p>
        </p:txBody>
      </p:sp>
      <p:sp>
        <p:nvSpPr>
          <p:cNvPr id="7"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8" name="Slide Number Placeholder 4"/>
          <p:cNvSpPr>
            <a:spLocks noGrp="1"/>
          </p:cNvSpPr>
          <p:nvPr>
            <p:ph type="sldNum" sz="quarter" idx="11"/>
          </p:nvPr>
        </p:nvSpPr>
        <p:spPr/>
        <p:txBody>
          <a:bodyPr/>
          <a:lstStyle/>
          <a:p>
            <a:fld id="{E92FB090-D69B-4CB6-9B40-250BA6B03DB1}" type="slidenum">
              <a:rPr lang="en-US"/>
              <a:pPr/>
              <a:t>18</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1"/>
          <p:cNvSpPr>
            <a:spLocks noGrp="1"/>
          </p:cNvSpPr>
          <p:nvPr>
            <p:ph type="ftr" sz="quarter" idx="10"/>
          </p:nvPr>
        </p:nvSpPr>
        <p:spPr/>
        <p:txBody>
          <a:bodyPr/>
          <a:lstStyle/>
          <a:p>
            <a:pPr algn="ctr"/>
            <a:r>
              <a:rPr lang="en-US" dirty="0" smtClean="0"/>
              <a:t>ASME S&amp;C Training Module B5 Consensus Process for Standards Development</a:t>
            </a:r>
            <a:endParaRPr lang="en-US" dirty="0"/>
          </a:p>
        </p:txBody>
      </p:sp>
      <p:sp>
        <p:nvSpPr>
          <p:cNvPr id="15362" name="Rectangle 2"/>
          <p:cNvSpPr>
            <a:spLocks noGrp="1" noChangeArrowheads="1"/>
          </p:cNvSpPr>
          <p:nvPr>
            <p:ph type="title" idx="4294967295"/>
          </p:nvPr>
        </p:nvSpPr>
        <p:spPr>
          <a:xfrm>
            <a:off x="762000" y="114300"/>
            <a:ext cx="8001000" cy="762000"/>
          </a:xfrm>
        </p:spPr>
        <p:txBody>
          <a:bodyPr/>
          <a:lstStyle/>
          <a:p>
            <a:r>
              <a:rPr lang="en-US" dirty="0"/>
              <a:t>REVISIONS</a:t>
            </a:r>
          </a:p>
        </p:txBody>
      </p:sp>
      <p:sp>
        <p:nvSpPr>
          <p:cNvPr id="15363" name="Rectangle 3"/>
          <p:cNvSpPr>
            <a:spLocks noChangeArrowheads="1"/>
          </p:cNvSpPr>
          <p:nvPr/>
        </p:nvSpPr>
        <p:spPr bwMode="auto">
          <a:xfrm>
            <a:off x="1905000" y="1173162"/>
            <a:ext cx="59436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r>
              <a:rPr lang="en-US" sz="2800" b="1" dirty="0">
                <a:solidFill>
                  <a:srgbClr val="003399"/>
                </a:solidFill>
                <a:latin typeface="Arial" charset="0"/>
              </a:rPr>
              <a:t>CHANGE </a:t>
            </a:r>
          </a:p>
        </p:txBody>
      </p:sp>
      <p:sp>
        <p:nvSpPr>
          <p:cNvPr id="15365" name="Rectangle 5"/>
          <p:cNvSpPr>
            <a:spLocks noChangeArrowheads="1"/>
          </p:cNvSpPr>
          <p:nvPr/>
        </p:nvSpPr>
        <p:spPr bwMode="auto">
          <a:xfrm>
            <a:off x="381000" y="1143000"/>
            <a:ext cx="12954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r>
              <a:rPr lang="en-US" sz="2800" b="1" dirty="0">
                <a:solidFill>
                  <a:srgbClr val="003399"/>
                </a:solidFill>
                <a:latin typeface="Arial" charset="0"/>
              </a:rPr>
              <a:t>DATE</a:t>
            </a:r>
          </a:p>
        </p:txBody>
      </p:sp>
      <p:sp>
        <p:nvSpPr>
          <p:cNvPr id="15366" name="Line 6"/>
          <p:cNvSpPr>
            <a:spLocks noChangeShapeType="1"/>
          </p:cNvSpPr>
          <p:nvPr/>
        </p:nvSpPr>
        <p:spPr bwMode="auto">
          <a:xfrm>
            <a:off x="1711325" y="1143000"/>
            <a:ext cx="0" cy="5127625"/>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9" name="Rectangle 9"/>
          <p:cNvSpPr>
            <a:spLocks noChangeArrowheads="1"/>
          </p:cNvSpPr>
          <p:nvPr/>
        </p:nvSpPr>
        <p:spPr bwMode="auto">
          <a:xfrm>
            <a:off x="1905000" y="1676400"/>
            <a:ext cx="72390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600" b="1" dirty="0">
              <a:solidFill>
                <a:srgbClr val="003399"/>
              </a:solidFill>
              <a:latin typeface="Arial" charset="0"/>
            </a:endParaRPr>
          </a:p>
        </p:txBody>
      </p:sp>
      <p:sp>
        <p:nvSpPr>
          <p:cNvPr id="15370" name="Rectangle 10"/>
          <p:cNvSpPr>
            <a:spLocks noChangeArrowheads="1"/>
          </p:cNvSpPr>
          <p:nvPr/>
        </p:nvSpPr>
        <p:spPr bwMode="auto">
          <a:xfrm>
            <a:off x="1711325"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endParaRPr lang="en-US" sz="1600" b="1">
              <a:solidFill>
                <a:schemeClr val="bg1"/>
              </a:solidFill>
              <a:latin typeface="Arial" charset="0"/>
            </a:endParaRPr>
          </a:p>
          <a:p>
            <a:pPr algn="ctr"/>
            <a:endParaRPr lang="en-US" sz="1600" b="1">
              <a:solidFill>
                <a:schemeClr val="bg1"/>
              </a:solidFill>
              <a:latin typeface="Arial" charset="0"/>
            </a:endParaRPr>
          </a:p>
        </p:txBody>
      </p:sp>
      <p:sp>
        <p:nvSpPr>
          <p:cNvPr id="15371" name="Rectangle 11"/>
          <p:cNvSpPr>
            <a:spLocks noChangeArrowheads="1"/>
          </p:cNvSpPr>
          <p:nvPr/>
        </p:nvSpPr>
        <p:spPr bwMode="auto">
          <a:xfrm>
            <a:off x="381000"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600" b="1" dirty="0" smtClean="0">
              <a:solidFill>
                <a:srgbClr val="003399"/>
              </a:solidFill>
              <a:latin typeface="Arial" charset="0"/>
            </a:endParaRPr>
          </a:p>
          <a:p>
            <a:pPr lvl="0"/>
            <a:r>
              <a:rPr lang="en-US" sz="1200" b="1" dirty="0" smtClean="0">
                <a:solidFill>
                  <a:srgbClr val="003399"/>
                </a:solidFill>
                <a:latin typeface="Tahoma" pitchFamily="34" charset="0"/>
                <a:cs typeface="Tahoma" pitchFamily="34" charset="0"/>
              </a:rPr>
              <a:t>12/14/2016</a:t>
            </a:r>
            <a:endParaRPr lang="en-US" sz="1200" b="1" dirty="0">
              <a:solidFill>
                <a:srgbClr val="003399"/>
              </a:solidFill>
              <a:latin typeface="Tahoma" pitchFamily="34" charset="0"/>
              <a:cs typeface="Tahoma" pitchFamily="34" charset="0"/>
            </a:endParaRPr>
          </a:p>
          <a:p>
            <a:endParaRPr lang="en-US" sz="1600" b="1" dirty="0" smtClean="0">
              <a:solidFill>
                <a:srgbClr val="003399"/>
              </a:solidFill>
              <a:latin typeface="Arial" charset="0"/>
            </a:endParaRPr>
          </a:p>
          <a:p>
            <a:endParaRPr lang="en-US" sz="1200" b="1" dirty="0" smtClean="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r>
              <a:rPr lang="en-US" sz="1200" b="1" dirty="0" smtClean="0">
                <a:solidFill>
                  <a:srgbClr val="003399"/>
                </a:solidFill>
                <a:latin typeface="Tahoma" pitchFamily="34" charset="0"/>
                <a:cs typeface="Tahoma" pitchFamily="34" charset="0"/>
              </a:rPr>
              <a:t>9/20/13</a:t>
            </a:r>
          </a:p>
          <a:p>
            <a:endParaRPr lang="en-US" sz="1200" b="1" dirty="0">
              <a:solidFill>
                <a:srgbClr val="003399"/>
              </a:solidFill>
              <a:latin typeface="Tahoma" pitchFamily="34" charset="0"/>
              <a:cs typeface="Tahoma" pitchFamily="34" charset="0"/>
            </a:endParaRPr>
          </a:p>
          <a:p>
            <a:endParaRPr lang="en-US" sz="1200" b="1" dirty="0" smtClean="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smtClean="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r>
              <a:rPr lang="en-US" sz="1200" b="1" dirty="0" smtClean="0">
                <a:solidFill>
                  <a:srgbClr val="003399"/>
                </a:solidFill>
                <a:latin typeface="Tahoma" pitchFamily="34" charset="0"/>
                <a:cs typeface="Tahoma" pitchFamily="34" charset="0"/>
              </a:rPr>
              <a:t>11/22/10</a:t>
            </a:r>
          </a:p>
          <a:p>
            <a:endParaRPr lang="en-US" sz="1600" b="1" dirty="0">
              <a:solidFill>
                <a:srgbClr val="003399"/>
              </a:solidFill>
              <a:latin typeface="Arial" charset="0"/>
            </a:endParaRPr>
          </a:p>
          <a:p>
            <a:r>
              <a:rPr lang="en-US" sz="1600" b="1" dirty="0" smtClean="0">
                <a:solidFill>
                  <a:srgbClr val="003399"/>
                </a:solidFill>
                <a:latin typeface="Arial" charset="0"/>
              </a:rPr>
              <a:t>	</a:t>
            </a:r>
          </a:p>
          <a:p>
            <a:pPr algn="ctr"/>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p:txBody>
      </p:sp>
      <p:sp>
        <p:nvSpPr>
          <p:cNvPr id="15372" name="Line 12"/>
          <p:cNvSpPr>
            <a:spLocks noChangeShapeType="1"/>
          </p:cNvSpPr>
          <p:nvPr/>
        </p:nvSpPr>
        <p:spPr bwMode="auto">
          <a:xfrm>
            <a:off x="381000" y="1676400"/>
            <a:ext cx="8763000" cy="0"/>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Slide Number Placeholder 1"/>
          <p:cNvSpPr>
            <a:spLocks noGrp="1"/>
          </p:cNvSpPr>
          <p:nvPr>
            <p:ph type="sldNum" sz="quarter" idx="11"/>
          </p:nvPr>
        </p:nvSpPr>
        <p:spPr/>
        <p:txBody>
          <a:bodyPr/>
          <a:lstStyle/>
          <a:p>
            <a:fld id="{8D3B81DA-1D40-40EC-BE1F-8D78EE62FA07}" type="slidenum">
              <a:rPr lang="en-US" smtClean="0"/>
              <a:pPr/>
              <a:t>1</a:t>
            </a:fld>
            <a:endParaRPr lang="en-US"/>
          </a:p>
        </p:txBody>
      </p:sp>
      <p:sp>
        <p:nvSpPr>
          <p:cNvPr id="3" name="TextBox 2"/>
          <p:cNvSpPr txBox="1"/>
          <p:nvPr/>
        </p:nvSpPr>
        <p:spPr>
          <a:xfrm>
            <a:off x="1828800" y="1849120"/>
            <a:ext cx="6629400" cy="2923877"/>
          </a:xfrm>
          <a:prstGeom prst="rect">
            <a:avLst/>
          </a:prstGeom>
          <a:noFill/>
        </p:spPr>
        <p:txBody>
          <a:bodyPr wrap="square" rtlCol="0">
            <a:spAutoFit/>
          </a:bodyPr>
          <a:lstStyle/>
          <a:p>
            <a:r>
              <a:rPr lang="en-US" sz="1200" b="1" dirty="0">
                <a:solidFill>
                  <a:srgbClr val="003399"/>
                </a:solidFill>
                <a:latin typeface="Tahoma" pitchFamily="34" charset="0"/>
                <a:cs typeface="Tahoma" pitchFamily="34" charset="0"/>
              </a:rPr>
              <a:t>Editorially revised </a:t>
            </a:r>
            <a:r>
              <a:rPr lang="en-US" sz="1200" b="1" dirty="0" smtClean="0">
                <a:solidFill>
                  <a:srgbClr val="003399"/>
                </a:solidFill>
                <a:latin typeface="Tahoma" pitchFamily="34" charset="0"/>
                <a:cs typeface="Tahoma" pitchFamily="34" charset="0"/>
              </a:rPr>
              <a:t>and restructured presentation as well as added </a:t>
            </a:r>
            <a:r>
              <a:rPr lang="en-US" sz="1200" b="1" dirty="0">
                <a:solidFill>
                  <a:srgbClr val="003399"/>
                </a:solidFill>
                <a:latin typeface="Tahoma" pitchFamily="34" charset="0"/>
                <a:cs typeface="Tahoma" pitchFamily="34" charset="0"/>
              </a:rPr>
              <a:t>slides for “Stabilized Maintenance”</a:t>
            </a:r>
          </a:p>
          <a:p>
            <a:endParaRPr lang="en-US" sz="1200" b="1" dirty="0" smtClean="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smtClean="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r>
              <a:rPr lang="en-US" sz="1200" b="1" dirty="0" smtClean="0">
                <a:solidFill>
                  <a:srgbClr val="003399"/>
                </a:solidFill>
                <a:latin typeface="Tahoma" pitchFamily="34" charset="0"/>
                <a:cs typeface="Tahoma" pitchFamily="34" charset="0"/>
              </a:rPr>
              <a:t>Revised the format throughout. Deleted Slides 4, 5, 9, 10, 11, 13, 14, 18, 25, 26, 34, 39 and 42 to consolidate and remove pop quizzes. Revised all other slides to allow for learning objectives and module summary </a:t>
            </a:r>
            <a:r>
              <a:rPr lang="en-US" sz="1200" b="1" dirty="0">
                <a:solidFill>
                  <a:srgbClr val="003399"/>
                </a:solidFill>
                <a:latin typeface="Tahoma" pitchFamily="34" charset="0"/>
                <a:cs typeface="Tahoma" pitchFamily="34" charset="0"/>
              </a:rPr>
              <a:t>,</a:t>
            </a:r>
            <a:r>
              <a:rPr lang="en-US" sz="1200" b="1" dirty="0" smtClean="0">
                <a:solidFill>
                  <a:srgbClr val="003399"/>
                </a:solidFill>
                <a:latin typeface="Tahoma" pitchFamily="34" charset="0"/>
                <a:cs typeface="Tahoma" pitchFamily="34" charset="0"/>
              </a:rPr>
              <a:t> references to periodic maintenance,  and to improve the flow of the Module.</a:t>
            </a: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r>
              <a:rPr lang="en-US" sz="1200" b="1" dirty="0" smtClean="0">
                <a:solidFill>
                  <a:srgbClr val="003399"/>
                </a:solidFill>
                <a:latin typeface="Tahoma" pitchFamily="34" charset="0"/>
                <a:cs typeface="Tahoma" pitchFamily="34" charset="0"/>
              </a:rPr>
              <a:t>Changed “Codes and Standards Board of Directors” to “Council on Standards and Certification” throughout.</a:t>
            </a:r>
          </a:p>
          <a:p>
            <a:endParaRPr lang="en-US" sz="1200" b="1" dirty="0">
              <a:solidFill>
                <a:srgbClr val="003399"/>
              </a:solidFill>
              <a:latin typeface="Tahoma" pitchFamily="34" charset="0"/>
              <a:cs typeface="Tahoma" pitchFamily="34" charset="0"/>
            </a:endParaRPr>
          </a:p>
        </p:txBody>
      </p:sp>
    </p:spTree>
    <p:extLst>
      <p:ext uri="{BB962C8B-B14F-4D97-AF65-F5344CB8AC3E}">
        <p14:creationId xmlns:p14="http://schemas.microsoft.com/office/powerpoint/2010/main" val="8821044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850900" y="231775"/>
            <a:ext cx="7569200" cy="1143000"/>
          </a:xfrm>
        </p:spPr>
        <p:txBody>
          <a:bodyPr/>
          <a:lstStyle/>
          <a:p>
            <a:r>
              <a:rPr lang="en-US" dirty="0" smtClean="0"/>
              <a:t>CONSENSUS </a:t>
            </a:r>
            <a:r>
              <a:rPr lang="en-US" dirty="0"/>
              <a:t>COMMITTEE </a:t>
            </a:r>
            <a:r>
              <a:rPr lang="en-US" dirty="0" smtClean="0"/>
              <a:t>APPROVAL</a:t>
            </a:r>
            <a:endParaRPr lang="en-US" dirty="0">
              <a:solidFill>
                <a:srgbClr val="FF0000"/>
              </a:solidFill>
            </a:endParaRPr>
          </a:p>
        </p:txBody>
      </p:sp>
      <p:sp>
        <p:nvSpPr>
          <p:cNvPr id="60419" name="Rectangle 3"/>
          <p:cNvSpPr>
            <a:spLocks noGrp="1" noChangeArrowheads="1"/>
          </p:cNvSpPr>
          <p:nvPr>
            <p:ph idx="1"/>
          </p:nvPr>
        </p:nvSpPr>
        <p:spPr>
          <a:xfrm>
            <a:off x="558800" y="1524000"/>
            <a:ext cx="8153400" cy="4572000"/>
          </a:xfrm>
        </p:spPr>
        <p:txBody>
          <a:bodyPr/>
          <a:lstStyle/>
          <a:p>
            <a:r>
              <a:rPr lang="en-US" dirty="0" smtClean="0"/>
              <a:t>Recirculation Ballot</a:t>
            </a:r>
            <a:endParaRPr lang="en-US" strike="sngStrike" dirty="0" smtClean="0"/>
          </a:p>
          <a:p>
            <a:pPr lvl="1"/>
            <a:r>
              <a:rPr lang="en-US" dirty="0" smtClean="0"/>
              <a:t>Committee </a:t>
            </a:r>
            <a:r>
              <a:rPr lang="en-US" dirty="0"/>
              <a:t>members may change </a:t>
            </a:r>
            <a:r>
              <a:rPr lang="en-US" dirty="0" smtClean="0"/>
              <a:t>votes during the voting period </a:t>
            </a:r>
          </a:p>
          <a:p>
            <a:pPr lvl="1"/>
            <a:r>
              <a:rPr lang="en-US" dirty="0" smtClean="0"/>
              <a:t>New disapproved votes shall only be permitted for:</a:t>
            </a:r>
            <a:endParaRPr lang="en-US" dirty="0"/>
          </a:p>
          <a:p>
            <a:pPr lvl="2"/>
            <a:r>
              <a:rPr lang="en-US" dirty="0" smtClean="0"/>
              <a:t>In support of first consideration disapproved votes or any substantive Supervisory Board comments</a:t>
            </a:r>
            <a:endParaRPr lang="en-US" strike="sngStrike" dirty="0" smtClean="0"/>
          </a:p>
          <a:p>
            <a:pPr lvl="2"/>
            <a:r>
              <a:rPr lang="en-US" dirty="0" smtClean="0"/>
              <a:t>Disagreement with changes introduced in the proposal </a:t>
            </a:r>
            <a:endParaRPr lang="en-US" dirty="0"/>
          </a:p>
          <a:p>
            <a:pPr lvl="1"/>
            <a:r>
              <a:rPr lang="en-US" dirty="0"/>
              <a:t>Action </a:t>
            </a:r>
            <a:r>
              <a:rPr lang="en-US" dirty="0" smtClean="0"/>
              <a:t>passes with a minimum of 2/3 affirmative vote</a:t>
            </a:r>
            <a:endParaRPr lang="en-US" dirty="0"/>
          </a:p>
          <a:p>
            <a:pPr lvl="1"/>
            <a:r>
              <a:rPr lang="en-US" dirty="0" smtClean="0"/>
              <a:t>Unresolved </a:t>
            </a:r>
            <a:r>
              <a:rPr lang="en-US" dirty="0"/>
              <a:t>Disapproved </a:t>
            </a:r>
            <a:r>
              <a:rPr lang="en-US" dirty="0" smtClean="0"/>
              <a:t>votes (if any)</a:t>
            </a:r>
            <a:endParaRPr lang="en-US" dirty="0"/>
          </a:p>
          <a:p>
            <a:pPr lvl="2"/>
            <a:r>
              <a:rPr lang="en-US" dirty="0" smtClean="0"/>
              <a:t>Notification </a:t>
            </a:r>
            <a:r>
              <a:rPr lang="en-US" dirty="0"/>
              <a:t>of </a:t>
            </a:r>
            <a:r>
              <a:rPr lang="en-US" dirty="0" smtClean="0"/>
              <a:t>the Right to Appeal</a:t>
            </a:r>
            <a:endParaRPr lang="en-US" dirty="0"/>
          </a:p>
          <a:p>
            <a:pPr lvl="1"/>
            <a:endParaRPr lang="en-US" dirty="0"/>
          </a:p>
          <a:p>
            <a:endParaRPr lang="en-US" dirty="0"/>
          </a:p>
        </p:txBody>
      </p:sp>
      <p:sp>
        <p:nvSpPr>
          <p:cNvPr id="4" name="Footer Placeholder 3"/>
          <p:cNvSpPr>
            <a:spLocks noGrp="1"/>
          </p:cNvSpPr>
          <p:nvPr>
            <p:ph type="ftr" sz="quarter" idx="10"/>
          </p:nvPr>
        </p:nvSpPr>
        <p:spPr/>
        <p:txBody>
          <a:bodyPr/>
          <a:lstStyle/>
          <a:p>
            <a:r>
              <a:rPr lang="en-US" dirty="0"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8647E5A4-F9B3-415D-97CD-833CA099D18C}" type="slidenum">
              <a:rPr lang="en-US"/>
              <a:pPr/>
              <a:t>19</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60400" y="304800"/>
            <a:ext cx="7569200" cy="954088"/>
          </a:xfrm>
        </p:spPr>
        <p:txBody>
          <a:bodyPr/>
          <a:lstStyle/>
          <a:p>
            <a:r>
              <a:rPr lang="en-US" dirty="0" smtClean="0"/>
              <a:t>CONSENSUS </a:t>
            </a:r>
            <a:r>
              <a:rPr lang="en-US" dirty="0"/>
              <a:t>COMMITTEE </a:t>
            </a:r>
            <a:r>
              <a:rPr lang="en-US" dirty="0" smtClean="0"/>
              <a:t>APPROVAL</a:t>
            </a:r>
            <a:endParaRPr lang="en-US" dirty="0">
              <a:solidFill>
                <a:srgbClr val="FF0000"/>
              </a:solidFill>
            </a:endParaRPr>
          </a:p>
        </p:txBody>
      </p:sp>
      <p:sp>
        <p:nvSpPr>
          <p:cNvPr id="62467" name="Rectangle 3"/>
          <p:cNvSpPr>
            <a:spLocks noGrp="1" noChangeArrowheads="1"/>
          </p:cNvSpPr>
          <p:nvPr>
            <p:ph idx="1"/>
          </p:nvPr>
        </p:nvSpPr>
        <p:spPr>
          <a:xfrm>
            <a:off x="647700" y="1562100"/>
            <a:ext cx="7848600" cy="3733800"/>
          </a:xfrm>
        </p:spPr>
        <p:txBody>
          <a:bodyPr/>
          <a:lstStyle/>
          <a:p>
            <a:r>
              <a:rPr lang="en-US" dirty="0"/>
              <a:t>Withdrawing or </a:t>
            </a:r>
            <a:r>
              <a:rPr lang="en-US" dirty="0" smtClean="0"/>
              <a:t>holding an approved standards action </a:t>
            </a:r>
            <a:endParaRPr lang="en-US" strike="sngStrike" dirty="0" smtClean="0"/>
          </a:p>
          <a:p>
            <a:pPr lvl="1"/>
            <a:r>
              <a:rPr lang="en-US" dirty="0" smtClean="0"/>
              <a:t>Consensus committee has ability to hold or withdraw approved standards </a:t>
            </a:r>
            <a:r>
              <a:rPr lang="en-US" dirty="0" smtClean="0"/>
              <a:t>action</a:t>
            </a:r>
            <a:endParaRPr lang="en-US" dirty="0" smtClean="0"/>
          </a:p>
          <a:p>
            <a:pPr lvl="1"/>
            <a:r>
              <a:rPr lang="en-US" dirty="0" smtClean="0"/>
              <a:t>Action must be initiated </a:t>
            </a:r>
            <a:r>
              <a:rPr lang="en-US" dirty="0"/>
              <a:t>prior to submittal for ANSI </a:t>
            </a:r>
            <a:r>
              <a:rPr lang="en-US" dirty="0" smtClean="0"/>
              <a:t>approval</a:t>
            </a:r>
            <a:endParaRPr lang="en-US" dirty="0"/>
          </a:p>
          <a:p>
            <a:pPr lvl="1"/>
            <a:r>
              <a:rPr lang="en-US" dirty="0"/>
              <a:t>Approval of </a:t>
            </a:r>
            <a:r>
              <a:rPr lang="en-US" dirty="0" smtClean="0"/>
              <a:t>2/3 of the consensus committee </a:t>
            </a:r>
            <a:r>
              <a:rPr lang="en-US" dirty="0"/>
              <a:t>membership </a:t>
            </a:r>
            <a:r>
              <a:rPr lang="en-US" dirty="0" smtClean="0"/>
              <a:t>is </a:t>
            </a:r>
            <a:r>
              <a:rPr lang="en-US" dirty="0" smtClean="0"/>
              <a:t>required</a:t>
            </a:r>
            <a:endParaRPr lang="en-US" dirty="0"/>
          </a:p>
          <a:p>
            <a:pPr lvl="1"/>
            <a:r>
              <a:rPr lang="en-US" dirty="0"/>
              <a:t>Supervisory Board approval </a:t>
            </a:r>
            <a:r>
              <a:rPr lang="en-US" dirty="0" smtClean="0"/>
              <a:t>is required </a:t>
            </a:r>
            <a:r>
              <a:rPr lang="en-US" dirty="0"/>
              <a:t>if approved standards action </a:t>
            </a:r>
            <a:r>
              <a:rPr lang="en-US" dirty="0" smtClean="0"/>
              <a:t>has already </a:t>
            </a:r>
            <a:r>
              <a:rPr lang="en-US" dirty="0"/>
              <a:t>been </a:t>
            </a:r>
            <a:r>
              <a:rPr lang="en-US" dirty="0" smtClean="0"/>
              <a:t>submitted for </a:t>
            </a:r>
            <a:r>
              <a:rPr lang="en-US" dirty="0"/>
              <a:t>Board </a:t>
            </a:r>
            <a:r>
              <a:rPr lang="en-US" dirty="0" smtClean="0"/>
              <a:t>procedural </a:t>
            </a:r>
            <a:r>
              <a:rPr lang="en-US" dirty="0" smtClean="0"/>
              <a:t>approval</a:t>
            </a:r>
            <a:endParaRPr lang="en-US" dirty="0"/>
          </a:p>
          <a:p>
            <a:pPr>
              <a:buFontTx/>
              <a:buNone/>
            </a:pPr>
            <a:endParaRPr lang="en-US" dirty="0"/>
          </a:p>
          <a:p>
            <a:pPr lvl="1"/>
            <a:endParaRPr lang="en-US" dirty="0"/>
          </a:p>
          <a:p>
            <a:endParaRPr lang="en-US" dirty="0"/>
          </a:p>
        </p:txBody>
      </p:sp>
      <p:sp>
        <p:nvSpPr>
          <p:cNvPr id="4"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29C3F567-6BEF-412C-997B-E1DE163C8907}" type="slidenum">
              <a:rPr lang="en-US"/>
              <a:pPr/>
              <a:t>20</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001000" cy="990600"/>
          </a:xfrm>
        </p:spPr>
        <p:txBody>
          <a:bodyPr/>
          <a:lstStyle/>
          <a:p>
            <a:r>
              <a:rPr lang="en-US" dirty="0" smtClean="0"/>
              <a:t>EDITORIAL REVISIONS</a:t>
            </a:r>
            <a:endParaRPr lang="en-US" dirty="0"/>
          </a:p>
        </p:txBody>
      </p:sp>
      <p:sp>
        <p:nvSpPr>
          <p:cNvPr id="3" name="Content Placeholder 2"/>
          <p:cNvSpPr>
            <a:spLocks noGrp="1"/>
          </p:cNvSpPr>
          <p:nvPr>
            <p:ph idx="1"/>
          </p:nvPr>
        </p:nvSpPr>
        <p:spPr>
          <a:xfrm>
            <a:off x="609600" y="1528762"/>
            <a:ext cx="8229600" cy="4297363"/>
          </a:xfrm>
        </p:spPr>
        <p:txBody>
          <a:bodyPr/>
          <a:lstStyle/>
          <a:p>
            <a:r>
              <a:rPr lang="en-US" dirty="0"/>
              <a:t>Editorial </a:t>
            </a:r>
            <a:r>
              <a:rPr lang="en-US" dirty="0" smtClean="0"/>
              <a:t>revisions may be approved by: </a:t>
            </a:r>
          </a:p>
          <a:p>
            <a:pPr lvl="1"/>
            <a:r>
              <a:rPr lang="en-US" dirty="0" smtClean="0"/>
              <a:t>Ballot (</a:t>
            </a:r>
            <a:r>
              <a:rPr lang="en-US" dirty="0"/>
              <a:t>same as for standards actions</a:t>
            </a:r>
            <a:r>
              <a:rPr lang="en-US" dirty="0" smtClean="0"/>
              <a:t>), </a:t>
            </a:r>
            <a:r>
              <a:rPr lang="en-US" dirty="0" smtClean="0"/>
              <a:t>or</a:t>
            </a:r>
          </a:p>
          <a:p>
            <a:pPr lvl="1"/>
            <a:r>
              <a:rPr lang="en-US" dirty="0" smtClean="0"/>
              <a:t>Recorded vote at </a:t>
            </a:r>
            <a:r>
              <a:rPr lang="en-US" dirty="0"/>
              <a:t>meeting where quorum is </a:t>
            </a:r>
            <a:r>
              <a:rPr lang="en-US" dirty="0" smtClean="0"/>
              <a:t>present</a:t>
            </a:r>
          </a:p>
          <a:p>
            <a:pPr lvl="2"/>
            <a:r>
              <a:rPr lang="en-US" dirty="0" smtClean="0"/>
              <a:t>Members </a:t>
            </a:r>
            <a:r>
              <a:rPr lang="en-US" dirty="0"/>
              <a:t>may </a:t>
            </a:r>
            <a:r>
              <a:rPr lang="en-US" dirty="0" smtClean="0"/>
              <a:t>disapprove in </a:t>
            </a:r>
            <a:r>
              <a:rPr lang="en-US" dirty="0"/>
              <a:t>disagreement with change or asserting change is not </a:t>
            </a:r>
            <a:r>
              <a:rPr lang="en-US" dirty="0" smtClean="0"/>
              <a:t>editorial</a:t>
            </a:r>
          </a:p>
          <a:p>
            <a:pPr lvl="2"/>
            <a:r>
              <a:rPr lang="en-US" dirty="0" smtClean="0"/>
              <a:t>2/3 </a:t>
            </a:r>
            <a:r>
              <a:rPr lang="en-US" dirty="0"/>
              <a:t>approval of consensus </a:t>
            </a:r>
            <a:r>
              <a:rPr lang="en-US" dirty="0" smtClean="0"/>
              <a:t>committee members </a:t>
            </a:r>
            <a:r>
              <a:rPr lang="en-US" dirty="0"/>
              <a:t>present </a:t>
            </a:r>
            <a:r>
              <a:rPr lang="en-US" dirty="0" smtClean="0"/>
              <a:t>required</a:t>
            </a:r>
          </a:p>
          <a:p>
            <a:pPr lvl="2"/>
            <a:r>
              <a:rPr lang="en-US" dirty="0" smtClean="0"/>
              <a:t>If </a:t>
            </a:r>
            <a:r>
              <a:rPr lang="en-US" dirty="0"/>
              <a:t>not approved, must be processed as standards action</a:t>
            </a:r>
          </a:p>
        </p:txBody>
      </p:sp>
      <p:sp>
        <p:nvSpPr>
          <p:cNvPr id="4"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21</a:t>
            </a:fld>
            <a:endParaRPr lang="en-US"/>
          </a:p>
        </p:txBody>
      </p:sp>
    </p:spTree>
    <p:extLst>
      <p:ext uri="{BB962C8B-B14F-4D97-AF65-F5344CB8AC3E}">
        <p14:creationId xmlns:p14="http://schemas.microsoft.com/office/powerpoint/2010/main" val="11594600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44500" y="228600"/>
            <a:ext cx="8001000" cy="1066800"/>
          </a:xfrm>
        </p:spPr>
        <p:txBody>
          <a:bodyPr/>
          <a:lstStyle/>
          <a:p>
            <a:r>
              <a:rPr lang="en-US" dirty="0"/>
              <a:t>THE STANDARDS </a:t>
            </a:r>
            <a:br>
              <a:rPr lang="en-US" dirty="0"/>
            </a:br>
            <a:r>
              <a:rPr lang="en-US" dirty="0"/>
              <a:t>DEVELOPMENT PROCESS</a:t>
            </a:r>
          </a:p>
        </p:txBody>
      </p:sp>
      <p:sp>
        <p:nvSpPr>
          <p:cNvPr id="70659" name="Rectangle 3"/>
          <p:cNvSpPr>
            <a:spLocks noGrp="1" noChangeArrowheads="1"/>
          </p:cNvSpPr>
          <p:nvPr>
            <p:ph idx="1"/>
          </p:nvPr>
        </p:nvSpPr>
        <p:spPr>
          <a:xfrm>
            <a:off x="635000" y="1596231"/>
            <a:ext cx="7620000" cy="4449763"/>
          </a:xfrm>
        </p:spPr>
        <p:txBody>
          <a:bodyPr/>
          <a:lstStyle/>
          <a:p>
            <a:pPr marL="457200" indent="-457200">
              <a:buClr>
                <a:srgbClr val="969696"/>
              </a:buClr>
            </a:pPr>
            <a:r>
              <a:rPr lang="en-US" dirty="0">
                <a:solidFill>
                  <a:schemeClr val="bg2"/>
                </a:solidFill>
              </a:rPr>
              <a:t>Initiating &amp; Development of a standards action</a:t>
            </a:r>
          </a:p>
          <a:p>
            <a:pPr marL="457200" indent="-457200"/>
            <a:r>
              <a:rPr lang="en-US" dirty="0">
                <a:solidFill>
                  <a:schemeClr val="bg2"/>
                </a:solidFill>
              </a:rPr>
              <a:t>Consensus committee </a:t>
            </a:r>
            <a:r>
              <a:rPr lang="en-US" dirty="0" smtClean="0">
                <a:solidFill>
                  <a:schemeClr val="bg2"/>
                </a:solidFill>
              </a:rPr>
              <a:t>approval</a:t>
            </a:r>
            <a:endParaRPr lang="en-US" dirty="0">
              <a:solidFill>
                <a:schemeClr val="bg2"/>
              </a:solidFill>
            </a:endParaRPr>
          </a:p>
          <a:p>
            <a:pPr marL="457200" indent="-457200"/>
            <a:r>
              <a:rPr lang="en-US" dirty="0" smtClean="0"/>
              <a:t>Public </a:t>
            </a:r>
            <a:r>
              <a:rPr lang="en-US" dirty="0"/>
              <a:t>review</a:t>
            </a:r>
          </a:p>
          <a:p>
            <a:pPr marL="457200" indent="-457200"/>
            <a:r>
              <a:rPr lang="en-US" dirty="0">
                <a:solidFill>
                  <a:schemeClr val="bg2"/>
                </a:solidFill>
              </a:rPr>
              <a:t>Supervisory Board </a:t>
            </a:r>
            <a:r>
              <a:rPr lang="en-US" dirty="0" smtClean="0">
                <a:solidFill>
                  <a:schemeClr val="bg2"/>
                </a:solidFill>
              </a:rPr>
              <a:t>approval</a:t>
            </a:r>
            <a:endParaRPr lang="en-US" dirty="0">
              <a:solidFill>
                <a:schemeClr val="bg2"/>
              </a:solidFill>
            </a:endParaRPr>
          </a:p>
          <a:p>
            <a:pPr marL="457200" indent="-457200">
              <a:buClr>
                <a:srgbClr val="969696"/>
              </a:buClr>
            </a:pPr>
            <a:r>
              <a:rPr lang="en-US" dirty="0" smtClean="0">
                <a:solidFill>
                  <a:srgbClr val="969696"/>
                </a:solidFill>
              </a:rPr>
              <a:t>Appeals</a:t>
            </a:r>
            <a:endParaRPr lang="en-US" dirty="0">
              <a:solidFill>
                <a:srgbClr val="969696"/>
              </a:solidFill>
            </a:endParaRPr>
          </a:p>
          <a:p>
            <a:pPr marL="457200" indent="-457200">
              <a:buClr>
                <a:srgbClr val="969696"/>
              </a:buClr>
            </a:pPr>
            <a:r>
              <a:rPr lang="en-US" dirty="0">
                <a:solidFill>
                  <a:srgbClr val="969696"/>
                </a:solidFill>
              </a:rPr>
              <a:t>ANSI </a:t>
            </a:r>
            <a:r>
              <a:rPr lang="en-US" dirty="0" smtClean="0">
                <a:solidFill>
                  <a:srgbClr val="969696"/>
                </a:solidFill>
              </a:rPr>
              <a:t>approval</a:t>
            </a:r>
            <a:endParaRPr lang="en-US" strike="sngStrike" dirty="0">
              <a:solidFill>
                <a:srgbClr val="969696"/>
              </a:solidFill>
            </a:endParaRPr>
          </a:p>
          <a:p>
            <a:pPr marL="457200" indent="-457200">
              <a:buClr>
                <a:srgbClr val="969696"/>
              </a:buClr>
            </a:pPr>
            <a:r>
              <a:rPr lang="en-US" dirty="0">
                <a:solidFill>
                  <a:srgbClr val="969696"/>
                </a:solidFill>
              </a:rPr>
              <a:t>Publication</a:t>
            </a:r>
          </a:p>
        </p:txBody>
      </p:sp>
      <p:sp>
        <p:nvSpPr>
          <p:cNvPr id="4"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C36CA533-24A5-4DF1-B257-43231C335FE6}" type="slidenum">
              <a:rPr lang="en-US"/>
              <a:pPr/>
              <a:t>22</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342900" y="76200"/>
            <a:ext cx="8229600" cy="914400"/>
          </a:xfrm>
        </p:spPr>
        <p:txBody>
          <a:bodyPr/>
          <a:lstStyle/>
          <a:p>
            <a:r>
              <a:rPr lang="en-US" dirty="0" smtClean="0"/>
              <a:t>PUBLIC REVIEW</a:t>
            </a:r>
            <a:endParaRPr lang="en-US" dirty="0"/>
          </a:p>
        </p:txBody>
      </p:sp>
      <p:sp>
        <p:nvSpPr>
          <p:cNvPr id="72707" name="Rectangle 3"/>
          <p:cNvSpPr>
            <a:spLocks noGrp="1" noChangeArrowheads="1"/>
          </p:cNvSpPr>
          <p:nvPr>
            <p:ph idx="1"/>
          </p:nvPr>
        </p:nvSpPr>
        <p:spPr>
          <a:xfrm>
            <a:off x="571500" y="1485900"/>
            <a:ext cx="8001000" cy="4648200"/>
          </a:xfrm>
        </p:spPr>
        <p:txBody>
          <a:bodyPr/>
          <a:lstStyle/>
          <a:p>
            <a:r>
              <a:rPr lang="en-US" dirty="0" smtClean="0"/>
              <a:t>All </a:t>
            </a:r>
            <a:r>
              <a:rPr lang="en-US" dirty="0"/>
              <a:t>proposed standards actions must be announced for public review</a:t>
            </a:r>
          </a:p>
          <a:p>
            <a:pPr lvl="1"/>
            <a:r>
              <a:rPr lang="en-US" dirty="0" smtClean="0"/>
              <a:t>C&amp;S website</a:t>
            </a:r>
            <a:endParaRPr lang="en-US" dirty="0"/>
          </a:p>
          <a:p>
            <a:pPr lvl="1"/>
            <a:r>
              <a:rPr lang="en-US" dirty="0" smtClean="0"/>
              <a:t>ANSI’s </a:t>
            </a:r>
            <a:r>
              <a:rPr lang="en-US" dirty="0"/>
              <a:t>Standards </a:t>
            </a:r>
            <a:r>
              <a:rPr lang="en-US" dirty="0" smtClean="0"/>
              <a:t>Action (for American National Standards)</a:t>
            </a:r>
            <a:endParaRPr lang="en-US" dirty="0"/>
          </a:p>
          <a:p>
            <a:r>
              <a:rPr lang="en-US" dirty="0"/>
              <a:t>Can be conducted concurrently with committee vote</a:t>
            </a:r>
          </a:p>
        </p:txBody>
      </p:sp>
      <p:sp>
        <p:nvSpPr>
          <p:cNvPr id="7"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8" name="Slide Number Placeholder 4"/>
          <p:cNvSpPr>
            <a:spLocks noGrp="1"/>
          </p:cNvSpPr>
          <p:nvPr>
            <p:ph type="sldNum" sz="quarter" idx="11"/>
          </p:nvPr>
        </p:nvSpPr>
        <p:spPr/>
        <p:txBody>
          <a:bodyPr/>
          <a:lstStyle/>
          <a:p>
            <a:fld id="{06CB3102-AF11-4BAC-A12B-6C74F59C2E1F}" type="slidenum">
              <a:rPr lang="en-US"/>
              <a:pPr/>
              <a:t>23</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304800" y="76200"/>
            <a:ext cx="8229600" cy="829866"/>
          </a:xfrm>
        </p:spPr>
        <p:txBody>
          <a:bodyPr/>
          <a:lstStyle/>
          <a:p>
            <a:r>
              <a:rPr lang="en-US" dirty="0" smtClean="0"/>
              <a:t>PUBLIC REVIEW</a:t>
            </a:r>
            <a:endParaRPr lang="en-US" dirty="0">
              <a:solidFill>
                <a:srgbClr val="FF0000"/>
              </a:solidFill>
            </a:endParaRPr>
          </a:p>
        </p:txBody>
      </p:sp>
      <p:sp>
        <p:nvSpPr>
          <p:cNvPr id="74755" name="Rectangle 3"/>
          <p:cNvSpPr>
            <a:spLocks noGrp="1" noChangeArrowheads="1"/>
          </p:cNvSpPr>
          <p:nvPr>
            <p:ph idx="1"/>
          </p:nvPr>
        </p:nvSpPr>
        <p:spPr>
          <a:xfrm>
            <a:off x="609600" y="1431131"/>
            <a:ext cx="8229600" cy="4525963"/>
          </a:xfrm>
        </p:spPr>
        <p:txBody>
          <a:bodyPr/>
          <a:lstStyle/>
          <a:p>
            <a:r>
              <a:rPr lang="en-US" dirty="0" smtClean="0"/>
              <a:t>Comment </a:t>
            </a:r>
            <a:r>
              <a:rPr lang="en-US" dirty="0"/>
              <a:t>period </a:t>
            </a:r>
            <a:r>
              <a:rPr lang="en-US" dirty="0" smtClean="0"/>
              <a:t>is determined </a:t>
            </a:r>
            <a:r>
              <a:rPr lang="en-US" dirty="0"/>
              <a:t>by accessibility of </a:t>
            </a:r>
            <a:r>
              <a:rPr lang="en-US" dirty="0" smtClean="0"/>
              <a:t>the details </a:t>
            </a:r>
            <a:r>
              <a:rPr lang="en-US" dirty="0"/>
              <a:t>(60, 45, 30 </a:t>
            </a:r>
            <a:r>
              <a:rPr lang="en-US" dirty="0" smtClean="0"/>
              <a:t>days</a:t>
            </a:r>
            <a:r>
              <a:rPr lang="en-US" dirty="0" smtClean="0"/>
              <a:t>)</a:t>
            </a:r>
            <a:endParaRPr lang="en-US" dirty="0" smtClean="0"/>
          </a:p>
          <a:p>
            <a:r>
              <a:rPr lang="en-US" dirty="0" smtClean="0"/>
              <a:t>Attempt resolution of comments (if any</a:t>
            </a:r>
            <a:r>
              <a:rPr lang="en-US" dirty="0" smtClean="0"/>
              <a:t>)</a:t>
            </a:r>
            <a:endParaRPr lang="en-US" dirty="0" smtClean="0"/>
          </a:p>
          <a:p>
            <a:pPr lvl="1"/>
            <a:r>
              <a:rPr lang="en-US" dirty="0" smtClean="0"/>
              <a:t>All comments must be responded </a:t>
            </a:r>
            <a:r>
              <a:rPr lang="en-US" dirty="0" smtClean="0"/>
              <a:t>to</a:t>
            </a:r>
            <a:endParaRPr lang="en-US" dirty="0" smtClean="0"/>
          </a:p>
          <a:p>
            <a:pPr lvl="1"/>
            <a:r>
              <a:rPr lang="en-US" dirty="0" smtClean="0"/>
              <a:t>Revised proposals require further consensus committee recorded vote and another public </a:t>
            </a:r>
            <a:r>
              <a:rPr lang="en-US" dirty="0" smtClean="0"/>
              <a:t>review</a:t>
            </a:r>
            <a:endParaRPr lang="en-US" dirty="0" smtClean="0"/>
          </a:p>
          <a:p>
            <a:r>
              <a:rPr lang="en-US" dirty="0" smtClean="0"/>
              <a:t>Unresolved </a:t>
            </a:r>
            <a:r>
              <a:rPr lang="en-US" dirty="0"/>
              <a:t>objections are </a:t>
            </a:r>
            <a:r>
              <a:rPr lang="en-US" dirty="0">
                <a:cs typeface="Times New Roman" pitchFamily="18" charset="0"/>
              </a:rPr>
              <a:t>submitted </a:t>
            </a:r>
            <a:r>
              <a:rPr lang="en-US" dirty="0"/>
              <a:t>to the committee</a:t>
            </a:r>
            <a:r>
              <a:rPr lang="en-US" dirty="0">
                <a:cs typeface="Times New Roman" pitchFamily="18" charset="0"/>
              </a:rPr>
              <a:t> for recirculation </a:t>
            </a:r>
            <a:r>
              <a:rPr lang="en-US" dirty="0" smtClean="0">
                <a:cs typeface="Times New Roman" pitchFamily="18" charset="0"/>
              </a:rPr>
              <a:t>vote</a:t>
            </a:r>
            <a:endParaRPr lang="en-US" dirty="0"/>
          </a:p>
          <a:p>
            <a:r>
              <a:rPr lang="en-US" dirty="0" smtClean="0"/>
              <a:t>Commenters with unresolved objections are notified of their right to </a:t>
            </a:r>
            <a:r>
              <a:rPr lang="en-US" dirty="0" smtClean="0"/>
              <a:t>appeal</a:t>
            </a:r>
            <a:endParaRPr lang="en-US" dirty="0" smtClean="0"/>
          </a:p>
          <a:p>
            <a:pPr lvl="1"/>
            <a:endParaRPr lang="en-US" dirty="0"/>
          </a:p>
        </p:txBody>
      </p:sp>
      <p:sp>
        <p:nvSpPr>
          <p:cNvPr id="4"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4F479816-C681-41F5-AC74-9794F56C8BEA}" type="slidenum">
              <a:rPr lang="en-US"/>
              <a:pPr/>
              <a:t>24</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44500" y="157163"/>
            <a:ext cx="8001000" cy="1219200"/>
          </a:xfrm>
        </p:spPr>
        <p:txBody>
          <a:bodyPr/>
          <a:lstStyle/>
          <a:p>
            <a:r>
              <a:rPr lang="en-US" dirty="0"/>
              <a:t>THE STANDARDS </a:t>
            </a:r>
            <a:br>
              <a:rPr lang="en-US" dirty="0"/>
            </a:br>
            <a:r>
              <a:rPr lang="en-US" dirty="0"/>
              <a:t>DEVELOPMENT PROCESS</a:t>
            </a:r>
          </a:p>
        </p:txBody>
      </p:sp>
      <p:sp>
        <p:nvSpPr>
          <p:cNvPr id="76803" name="Rectangle 3"/>
          <p:cNvSpPr>
            <a:spLocks noGrp="1" noChangeArrowheads="1"/>
          </p:cNvSpPr>
          <p:nvPr>
            <p:ph idx="1"/>
          </p:nvPr>
        </p:nvSpPr>
        <p:spPr>
          <a:xfrm>
            <a:off x="609600" y="1600200"/>
            <a:ext cx="8153400" cy="3200400"/>
          </a:xfrm>
        </p:spPr>
        <p:txBody>
          <a:bodyPr/>
          <a:lstStyle/>
          <a:p>
            <a:pPr marL="457200" indent="-457200">
              <a:buClr>
                <a:srgbClr val="969696"/>
              </a:buClr>
            </a:pPr>
            <a:r>
              <a:rPr lang="en-US" dirty="0">
                <a:solidFill>
                  <a:schemeClr val="bg2"/>
                </a:solidFill>
              </a:rPr>
              <a:t>Initiating &amp; Development of a standards action</a:t>
            </a:r>
          </a:p>
          <a:p>
            <a:pPr marL="457200" indent="-457200"/>
            <a:r>
              <a:rPr lang="en-US" dirty="0">
                <a:solidFill>
                  <a:schemeClr val="bg2"/>
                </a:solidFill>
              </a:rPr>
              <a:t>Consensus committee approval</a:t>
            </a:r>
          </a:p>
          <a:p>
            <a:pPr marL="457200" indent="-457200">
              <a:buClr>
                <a:srgbClr val="969696"/>
              </a:buClr>
            </a:pPr>
            <a:r>
              <a:rPr lang="en-US" dirty="0">
                <a:solidFill>
                  <a:schemeClr val="bg2"/>
                </a:solidFill>
              </a:rPr>
              <a:t>Public review</a:t>
            </a:r>
          </a:p>
          <a:p>
            <a:pPr marL="457200" indent="-457200"/>
            <a:r>
              <a:rPr lang="en-US" dirty="0"/>
              <a:t>Supervisory Board </a:t>
            </a:r>
            <a:r>
              <a:rPr lang="en-US" dirty="0" smtClean="0"/>
              <a:t>approval</a:t>
            </a:r>
          </a:p>
          <a:p>
            <a:pPr marL="457200" indent="-457200">
              <a:buClr>
                <a:srgbClr val="969696"/>
              </a:buClr>
            </a:pPr>
            <a:r>
              <a:rPr lang="en-US" dirty="0">
                <a:solidFill>
                  <a:schemeClr val="bg2"/>
                </a:solidFill>
              </a:rPr>
              <a:t>Appeals</a:t>
            </a:r>
          </a:p>
          <a:p>
            <a:pPr marL="457200" indent="-457200">
              <a:buClr>
                <a:srgbClr val="969696"/>
              </a:buClr>
            </a:pPr>
            <a:r>
              <a:rPr lang="en-US" dirty="0">
                <a:solidFill>
                  <a:schemeClr val="bg2"/>
                </a:solidFill>
              </a:rPr>
              <a:t>ANSI approval</a:t>
            </a:r>
          </a:p>
          <a:p>
            <a:pPr marL="457200" indent="-457200">
              <a:buClr>
                <a:srgbClr val="969696"/>
              </a:buClr>
            </a:pPr>
            <a:r>
              <a:rPr lang="en-US" dirty="0">
                <a:solidFill>
                  <a:schemeClr val="bg2"/>
                </a:solidFill>
              </a:rPr>
              <a:t>Publication</a:t>
            </a:r>
          </a:p>
        </p:txBody>
      </p:sp>
      <p:sp>
        <p:nvSpPr>
          <p:cNvPr id="4"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4EE7D80C-26B0-42E2-A240-E5E89B105DB1}" type="slidenum">
              <a:rPr lang="en-US"/>
              <a:pPr/>
              <a:t>25</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457200" y="228600"/>
            <a:ext cx="8229600" cy="1143000"/>
          </a:xfrm>
        </p:spPr>
        <p:txBody>
          <a:bodyPr/>
          <a:lstStyle/>
          <a:p>
            <a:r>
              <a:rPr lang="en-US" dirty="0" smtClean="0"/>
              <a:t>SUPERVISORY BOARD </a:t>
            </a:r>
            <a:br>
              <a:rPr lang="en-US" dirty="0" smtClean="0"/>
            </a:br>
            <a:r>
              <a:rPr lang="en-US" dirty="0" smtClean="0"/>
              <a:t>APPROVAL</a:t>
            </a:r>
            <a:endParaRPr lang="en-US" dirty="0"/>
          </a:p>
        </p:txBody>
      </p:sp>
      <p:sp>
        <p:nvSpPr>
          <p:cNvPr id="78851" name="Rectangle 3"/>
          <p:cNvSpPr>
            <a:spLocks noGrp="1" noChangeArrowheads="1"/>
          </p:cNvSpPr>
          <p:nvPr>
            <p:ph idx="1"/>
          </p:nvPr>
        </p:nvSpPr>
        <p:spPr>
          <a:xfrm>
            <a:off x="571500" y="1568450"/>
            <a:ext cx="8001000" cy="4876800"/>
          </a:xfrm>
        </p:spPr>
        <p:txBody>
          <a:bodyPr/>
          <a:lstStyle/>
          <a:p>
            <a:pPr lvl="0"/>
            <a:r>
              <a:rPr lang="en-US" dirty="0"/>
              <a:t>Supervisory Board Procedural </a:t>
            </a:r>
            <a:r>
              <a:rPr lang="en-US" dirty="0" smtClean="0"/>
              <a:t>Ballot*</a:t>
            </a:r>
            <a:endParaRPr lang="en-US" sz="1800" dirty="0"/>
          </a:p>
          <a:p>
            <a:pPr lvl="1"/>
            <a:r>
              <a:rPr lang="en-US" dirty="0"/>
              <a:t>Conducted after consensus committee </a:t>
            </a:r>
            <a:r>
              <a:rPr lang="en-US" dirty="0" smtClean="0"/>
              <a:t>approval.</a:t>
            </a:r>
            <a:endParaRPr lang="en-US" dirty="0"/>
          </a:p>
          <a:p>
            <a:pPr lvl="1"/>
            <a:r>
              <a:rPr lang="en-US" dirty="0"/>
              <a:t>Verifies adherence to policies, procedures and </a:t>
            </a:r>
            <a:r>
              <a:rPr lang="en-US" dirty="0" smtClean="0"/>
              <a:t>the committee </a:t>
            </a:r>
            <a:r>
              <a:rPr lang="en-US" dirty="0" smtClean="0"/>
              <a:t>charter</a:t>
            </a:r>
            <a:endParaRPr lang="en-US" dirty="0"/>
          </a:p>
          <a:p>
            <a:pPr lvl="1"/>
            <a:r>
              <a:rPr lang="en-US" dirty="0" smtClean="0"/>
              <a:t>If there is a </a:t>
            </a:r>
            <a:r>
              <a:rPr lang="en-US" dirty="0"/>
              <a:t>concern where the safety, health, or welfare of the public is believed to be endangered, </a:t>
            </a:r>
            <a:r>
              <a:rPr lang="en-US" dirty="0" smtClean="0"/>
              <a:t>this may be brought up during this </a:t>
            </a:r>
            <a:r>
              <a:rPr lang="en-US" dirty="0" smtClean="0"/>
              <a:t>ballot</a:t>
            </a:r>
            <a:endParaRPr lang="en-US" dirty="0" smtClean="0"/>
          </a:p>
          <a:p>
            <a:pPr lvl="1"/>
            <a:endParaRPr lang="en-US" sz="2400" dirty="0"/>
          </a:p>
          <a:p>
            <a:pPr marL="457200" lvl="1" indent="0">
              <a:buNone/>
            </a:pPr>
            <a:endParaRPr lang="en-US" dirty="0"/>
          </a:p>
          <a:p>
            <a:pPr marL="457200" lvl="1" indent="0">
              <a:buNone/>
            </a:pPr>
            <a:endParaRPr lang="en-US" sz="2000" dirty="0" smtClean="0"/>
          </a:p>
          <a:p>
            <a:pPr marL="57150" indent="0">
              <a:buNone/>
            </a:pPr>
            <a:r>
              <a:rPr lang="en-US" sz="2000" dirty="0" smtClean="0"/>
              <a:t>*</a:t>
            </a:r>
            <a:r>
              <a:rPr lang="en-US" sz="1600" dirty="0" smtClean="0"/>
              <a:t>Reference</a:t>
            </a:r>
            <a:r>
              <a:rPr lang="en-US" sz="1600" dirty="0"/>
              <a:t>: CSP-52, Consideration of Standards Actions by Supervisory Boards</a:t>
            </a:r>
          </a:p>
          <a:p>
            <a:pPr lvl="1"/>
            <a:endParaRPr lang="en-US" dirty="0"/>
          </a:p>
        </p:txBody>
      </p:sp>
      <p:sp>
        <p:nvSpPr>
          <p:cNvPr id="6"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7" name="Slide Number Placeholder 4"/>
          <p:cNvSpPr>
            <a:spLocks noGrp="1"/>
          </p:cNvSpPr>
          <p:nvPr>
            <p:ph type="sldNum" sz="quarter" idx="11"/>
          </p:nvPr>
        </p:nvSpPr>
        <p:spPr/>
        <p:txBody>
          <a:bodyPr/>
          <a:lstStyle/>
          <a:p>
            <a:fld id="{0B7BA714-0217-4DB3-8464-B1B8D8EA73E7}" type="slidenum">
              <a:rPr lang="en-US"/>
              <a:pPr/>
              <a:t>26</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571500" y="155575"/>
            <a:ext cx="8001000" cy="1219200"/>
          </a:xfrm>
        </p:spPr>
        <p:txBody>
          <a:bodyPr/>
          <a:lstStyle/>
          <a:p>
            <a:r>
              <a:rPr lang="en-US" dirty="0"/>
              <a:t>THE STANDARDS </a:t>
            </a:r>
            <a:br>
              <a:rPr lang="en-US" dirty="0"/>
            </a:br>
            <a:r>
              <a:rPr lang="en-US" dirty="0"/>
              <a:t>DEVELOPMENT PROCESS</a:t>
            </a:r>
          </a:p>
        </p:txBody>
      </p:sp>
      <p:sp>
        <p:nvSpPr>
          <p:cNvPr id="84995" name="Rectangle 3"/>
          <p:cNvSpPr>
            <a:spLocks noGrp="1" noChangeArrowheads="1"/>
          </p:cNvSpPr>
          <p:nvPr>
            <p:ph idx="1"/>
          </p:nvPr>
        </p:nvSpPr>
        <p:spPr>
          <a:xfrm>
            <a:off x="520700" y="1524000"/>
            <a:ext cx="7848600" cy="3657600"/>
          </a:xfrm>
        </p:spPr>
        <p:txBody>
          <a:bodyPr/>
          <a:lstStyle/>
          <a:p>
            <a:pPr marL="457200" indent="-457200">
              <a:buClr>
                <a:srgbClr val="969696"/>
              </a:buClr>
            </a:pPr>
            <a:r>
              <a:rPr lang="en-US" dirty="0">
                <a:solidFill>
                  <a:schemeClr val="bg2"/>
                </a:solidFill>
              </a:rPr>
              <a:t>Initiating &amp; Development of a standards action</a:t>
            </a:r>
          </a:p>
          <a:p>
            <a:pPr marL="457200" indent="-457200"/>
            <a:r>
              <a:rPr lang="en-US" dirty="0">
                <a:solidFill>
                  <a:schemeClr val="bg2"/>
                </a:solidFill>
              </a:rPr>
              <a:t>Consensus committee approval</a:t>
            </a:r>
          </a:p>
          <a:p>
            <a:pPr marL="457200" indent="-457200">
              <a:buClr>
                <a:srgbClr val="969696"/>
              </a:buClr>
            </a:pPr>
            <a:r>
              <a:rPr lang="en-US" dirty="0">
                <a:solidFill>
                  <a:schemeClr val="bg2"/>
                </a:solidFill>
              </a:rPr>
              <a:t>Public review</a:t>
            </a:r>
          </a:p>
          <a:p>
            <a:pPr marL="457200" indent="-457200"/>
            <a:r>
              <a:rPr lang="en-US" dirty="0">
                <a:solidFill>
                  <a:schemeClr val="bg2"/>
                </a:solidFill>
              </a:rPr>
              <a:t>Supervisory Board approval</a:t>
            </a:r>
          </a:p>
          <a:p>
            <a:pPr marL="457200" indent="-457200">
              <a:buClr>
                <a:srgbClr val="969696"/>
              </a:buClr>
            </a:pPr>
            <a:r>
              <a:rPr lang="en-US" dirty="0" smtClean="0"/>
              <a:t>Appeals</a:t>
            </a:r>
            <a:endParaRPr lang="en-US" dirty="0"/>
          </a:p>
          <a:p>
            <a:pPr marL="457200" indent="-457200">
              <a:buClr>
                <a:srgbClr val="969696"/>
              </a:buClr>
            </a:pPr>
            <a:r>
              <a:rPr lang="en-US" dirty="0">
                <a:solidFill>
                  <a:schemeClr val="bg2"/>
                </a:solidFill>
              </a:rPr>
              <a:t>ANSI approval</a:t>
            </a:r>
          </a:p>
          <a:p>
            <a:pPr marL="457200" indent="-457200">
              <a:buClr>
                <a:srgbClr val="969696"/>
              </a:buClr>
            </a:pPr>
            <a:r>
              <a:rPr lang="en-US" dirty="0">
                <a:solidFill>
                  <a:schemeClr val="bg2"/>
                </a:solidFill>
              </a:rPr>
              <a:t>Publication</a:t>
            </a:r>
          </a:p>
        </p:txBody>
      </p:sp>
      <p:sp>
        <p:nvSpPr>
          <p:cNvPr id="4"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5353F734-0F3B-461A-8778-2C2EB8F81416}" type="slidenum">
              <a:rPr lang="en-US"/>
              <a:pPr/>
              <a:t>27</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304800" y="228601"/>
            <a:ext cx="8229600" cy="609600"/>
          </a:xfrm>
        </p:spPr>
        <p:txBody>
          <a:bodyPr/>
          <a:lstStyle/>
          <a:p>
            <a:r>
              <a:rPr lang="en-US" dirty="0" smtClean="0"/>
              <a:t>APPEALS</a:t>
            </a:r>
            <a:endParaRPr lang="en-US" dirty="0"/>
          </a:p>
        </p:txBody>
      </p:sp>
      <p:sp>
        <p:nvSpPr>
          <p:cNvPr id="87043" name="Rectangle 3"/>
          <p:cNvSpPr>
            <a:spLocks noGrp="1" noChangeArrowheads="1"/>
          </p:cNvSpPr>
          <p:nvPr>
            <p:ph idx="1"/>
          </p:nvPr>
        </p:nvSpPr>
        <p:spPr>
          <a:xfrm>
            <a:off x="571500" y="1524000"/>
            <a:ext cx="8001000" cy="4648200"/>
          </a:xfrm>
        </p:spPr>
        <p:txBody>
          <a:bodyPr/>
          <a:lstStyle/>
          <a:p>
            <a:r>
              <a:rPr lang="en-US" dirty="0" smtClean="0"/>
              <a:t>ASME affords an individual the right to appeal any action or inaction. The process is detailed in depth in </a:t>
            </a:r>
            <a:r>
              <a:rPr lang="en-US" dirty="0"/>
              <a:t>M</a:t>
            </a:r>
            <a:r>
              <a:rPr lang="en-US" dirty="0" smtClean="0"/>
              <a:t>odule B7</a:t>
            </a:r>
            <a:endParaRPr lang="en-US" dirty="0"/>
          </a:p>
          <a:p>
            <a:r>
              <a:rPr lang="en-US" dirty="0" smtClean="0"/>
              <a:t>ANSI </a:t>
            </a:r>
            <a:r>
              <a:rPr lang="en-US" dirty="0"/>
              <a:t>appeals process</a:t>
            </a:r>
          </a:p>
          <a:p>
            <a:pPr lvl="1"/>
            <a:r>
              <a:rPr lang="en-US" dirty="0"/>
              <a:t>Not heard until</a:t>
            </a:r>
          </a:p>
          <a:p>
            <a:pPr lvl="2"/>
            <a:r>
              <a:rPr lang="en-US" dirty="0"/>
              <a:t>Standard Development Organization's </a:t>
            </a:r>
            <a:r>
              <a:rPr lang="en-US" dirty="0" smtClean="0"/>
              <a:t>appeal </a:t>
            </a:r>
            <a:r>
              <a:rPr lang="en-US" dirty="0"/>
              <a:t>process completed</a:t>
            </a:r>
          </a:p>
          <a:p>
            <a:pPr lvl="2"/>
            <a:r>
              <a:rPr lang="en-US" dirty="0"/>
              <a:t>ANSI has taken action on approval</a:t>
            </a:r>
          </a:p>
          <a:p>
            <a:pPr lvl="1"/>
            <a:r>
              <a:rPr lang="en-US" dirty="0"/>
              <a:t>May also appeal </a:t>
            </a:r>
            <a:r>
              <a:rPr lang="en-US" dirty="0" smtClean="0"/>
              <a:t>Standard Development Organization's ANSI </a:t>
            </a:r>
            <a:r>
              <a:rPr lang="en-US" dirty="0"/>
              <a:t>accreditation</a:t>
            </a:r>
          </a:p>
        </p:txBody>
      </p:sp>
      <p:sp>
        <p:nvSpPr>
          <p:cNvPr id="4"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D06F3940-4C0C-4767-BFBE-B855774FA07E}" type="slidenum">
              <a:rPr lang="en-US"/>
              <a:pPr/>
              <a:t>28</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30200" y="155575"/>
            <a:ext cx="8229600" cy="723900"/>
          </a:xfrm>
        </p:spPr>
        <p:txBody>
          <a:bodyPr/>
          <a:lstStyle/>
          <a:p>
            <a:r>
              <a:rPr lang="en-US" dirty="0" smtClean="0"/>
              <a:t>MODULE </a:t>
            </a:r>
            <a:r>
              <a:rPr lang="en-US" dirty="0"/>
              <a:t>B </a:t>
            </a:r>
            <a:r>
              <a:rPr lang="en-US" dirty="0" smtClean="0"/>
              <a:t>COURSE OUTLINE</a:t>
            </a:r>
            <a:endParaRPr lang="en-US" dirty="0"/>
          </a:p>
        </p:txBody>
      </p:sp>
      <p:sp>
        <p:nvSpPr>
          <p:cNvPr id="13318" name="Rectangle 6"/>
          <p:cNvSpPr>
            <a:spLocks noGrp="1" noChangeArrowheads="1"/>
          </p:cNvSpPr>
          <p:nvPr>
            <p:ph idx="1"/>
          </p:nvPr>
        </p:nvSpPr>
        <p:spPr>
          <a:xfrm>
            <a:off x="1066800" y="1066800"/>
            <a:ext cx="7772400" cy="4953000"/>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marL="569913" indent="-569913">
              <a:spcBef>
                <a:spcPts val="600"/>
              </a:spcBef>
              <a:buNone/>
              <a:tabLst>
                <a:tab pos="569913" algn="l"/>
              </a:tabLst>
            </a:pPr>
            <a:r>
              <a:rPr lang="en-US" sz="1800" dirty="0" smtClean="0">
                <a:latin typeface="Tahoma" pitchFamily="34" charset="0"/>
                <a:cs typeface="Tahoma" pitchFamily="34" charset="0"/>
              </a:rPr>
              <a:t>B1</a:t>
            </a:r>
            <a:r>
              <a:rPr lang="en-US" sz="1800" dirty="0">
                <a:latin typeface="Tahoma" pitchFamily="34" charset="0"/>
                <a:cs typeface="Tahoma" pitchFamily="34" charset="0"/>
              </a:rPr>
              <a:t>. 	ASME Organizational Structure</a:t>
            </a:r>
          </a:p>
          <a:p>
            <a:pPr marL="569913" indent="-569913">
              <a:spcBef>
                <a:spcPts val="600"/>
              </a:spcBef>
              <a:buNone/>
              <a:tabLst>
                <a:tab pos="569913" algn="l"/>
              </a:tabLst>
            </a:pPr>
            <a:r>
              <a:rPr lang="en-US" sz="1800" dirty="0">
                <a:latin typeface="Tahoma" pitchFamily="34" charset="0"/>
                <a:cs typeface="Tahoma" pitchFamily="34" charset="0"/>
              </a:rPr>
              <a:t>B2. 	Standards Development: Staff and Volunteer Roles and Responsibilities</a:t>
            </a:r>
          </a:p>
          <a:p>
            <a:pPr marL="569913" indent="-569913">
              <a:spcBef>
                <a:spcPts val="600"/>
              </a:spcBef>
              <a:buNone/>
              <a:tabLst>
                <a:tab pos="569913" algn="l"/>
              </a:tabLst>
            </a:pPr>
            <a:r>
              <a:rPr lang="en-US" sz="1800" dirty="0">
                <a:latin typeface="Tahoma" pitchFamily="34" charset="0"/>
                <a:cs typeface="Tahoma" pitchFamily="34" charset="0"/>
              </a:rPr>
              <a:t>B3.	Conformity Assessment: Staff and Volunteer Roles and Responsibilities</a:t>
            </a:r>
          </a:p>
          <a:p>
            <a:pPr marL="569913" indent="-569913">
              <a:spcBef>
                <a:spcPts val="600"/>
              </a:spcBef>
              <a:buNone/>
              <a:tabLst>
                <a:tab pos="569913" algn="l"/>
              </a:tabLst>
            </a:pPr>
            <a:r>
              <a:rPr lang="en-US" sz="1800" dirty="0">
                <a:latin typeface="Tahoma" pitchFamily="34" charset="0"/>
                <a:cs typeface="Tahoma" pitchFamily="34" charset="0"/>
              </a:rPr>
              <a:t>B4.	Initiating and Terminating Standards Projects</a:t>
            </a:r>
          </a:p>
          <a:p>
            <a:pPr marL="569913" indent="-569913">
              <a:spcBef>
                <a:spcPts val="600"/>
              </a:spcBef>
              <a:buNone/>
              <a:tabLst>
                <a:tab pos="569913" algn="l"/>
              </a:tabLst>
            </a:pPr>
            <a:r>
              <a:rPr lang="en-US" sz="1800" b="1" dirty="0">
                <a:latin typeface="Tahoma" pitchFamily="34" charset="0"/>
                <a:cs typeface="Tahoma" pitchFamily="34" charset="0"/>
              </a:rPr>
              <a:t>B5.	Consensus Process for Standards Development</a:t>
            </a:r>
          </a:p>
          <a:p>
            <a:pPr marL="569913" indent="-569913">
              <a:spcBef>
                <a:spcPts val="600"/>
              </a:spcBef>
              <a:buNone/>
              <a:tabLst>
                <a:tab pos="569913" algn="l"/>
              </a:tabLst>
            </a:pPr>
            <a:r>
              <a:rPr lang="en-US" sz="1800" dirty="0">
                <a:latin typeface="Tahoma" pitchFamily="34" charset="0"/>
                <a:cs typeface="Tahoma" pitchFamily="34" charset="0"/>
              </a:rPr>
              <a:t>B5A.  Standards &amp; Certification Project Management</a:t>
            </a:r>
          </a:p>
          <a:p>
            <a:pPr marL="569913" indent="-569913">
              <a:spcBef>
                <a:spcPts val="600"/>
              </a:spcBef>
              <a:buNone/>
              <a:tabLst>
                <a:tab pos="569913" algn="l"/>
              </a:tabLst>
            </a:pPr>
            <a:r>
              <a:rPr lang="en-US" sz="1800" dirty="0">
                <a:latin typeface="Tahoma" pitchFamily="34" charset="0"/>
                <a:cs typeface="Tahoma" pitchFamily="34" charset="0"/>
              </a:rPr>
              <a:t>B6.	The Basics of Parliamentary Procedure</a:t>
            </a:r>
          </a:p>
          <a:p>
            <a:pPr marL="569913" indent="-569913">
              <a:spcBef>
                <a:spcPts val="600"/>
              </a:spcBef>
              <a:buNone/>
              <a:tabLst>
                <a:tab pos="569913" algn="l"/>
              </a:tabLst>
            </a:pPr>
            <a:r>
              <a:rPr lang="en-US" sz="1800" dirty="0">
                <a:latin typeface="Tahoma" pitchFamily="34" charset="0"/>
                <a:cs typeface="Tahoma" pitchFamily="34" charset="0"/>
              </a:rPr>
              <a:t>B7.	The Appeals Process</a:t>
            </a:r>
          </a:p>
          <a:p>
            <a:pPr marL="569913" indent="-569913">
              <a:spcBef>
                <a:spcPts val="600"/>
              </a:spcBef>
              <a:buNone/>
              <a:tabLst>
                <a:tab pos="569913" algn="l"/>
              </a:tabLst>
            </a:pPr>
            <a:r>
              <a:rPr lang="en-US" sz="1800" dirty="0">
                <a:latin typeface="Tahoma" pitchFamily="34" charset="0"/>
                <a:cs typeface="Tahoma" pitchFamily="34" charset="0"/>
              </a:rPr>
              <a:t>B8.	International Standards Development</a:t>
            </a:r>
          </a:p>
          <a:p>
            <a:pPr marL="569913" indent="-569913">
              <a:spcBef>
                <a:spcPts val="600"/>
              </a:spcBef>
              <a:buNone/>
              <a:tabLst>
                <a:tab pos="569913" algn="l"/>
              </a:tabLst>
            </a:pPr>
            <a:r>
              <a:rPr lang="en-US" sz="1800" dirty="0">
                <a:latin typeface="Tahoma" pitchFamily="34" charset="0"/>
                <a:cs typeface="Tahoma" pitchFamily="34" charset="0"/>
              </a:rPr>
              <a:t>B9.	ASME Conformity Assessment Programs</a:t>
            </a:r>
          </a:p>
          <a:p>
            <a:pPr marL="569913" indent="-569913">
              <a:spcBef>
                <a:spcPts val="600"/>
              </a:spcBef>
              <a:buNone/>
              <a:tabLst>
                <a:tab pos="569913" algn="l"/>
              </a:tabLst>
            </a:pPr>
            <a:r>
              <a:rPr lang="en-US" sz="1800" dirty="0">
                <a:latin typeface="Tahoma" pitchFamily="34" charset="0"/>
                <a:cs typeface="Tahoma" pitchFamily="34" charset="0"/>
              </a:rPr>
              <a:t>B10.	Performance Based Standards</a:t>
            </a:r>
          </a:p>
          <a:p>
            <a:pPr marL="569913" indent="-569913">
              <a:spcBef>
                <a:spcPts val="600"/>
              </a:spcBef>
              <a:buNone/>
              <a:tabLst>
                <a:tab pos="569913" algn="l"/>
              </a:tabLst>
            </a:pPr>
            <a:r>
              <a:rPr lang="en-US" sz="1800" dirty="0">
                <a:latin typeface="Tahoma" pitchFamily="34" charset="0"/>
                <a:cs typeface="Tahoma" pitchFamily="34" charset="0"/>
              </a:rPr>
              <a:t>B11. 	Consensus Process for Standards Interpretation and Code Cases (under development)</a:t>
            </a:r>
            <a:endParaRPr lang="en-US" sz="1800" i="1" dirty="0">
              <a:solidFill>
                <a:srgbClr val="66FF33"/>
              </a:solidFill>
              <a:latin typeface="Tahoma" pitchFamily="34" charset="0"/>
              <a:cs typeface="Tahoma" pitchFamily="34" charset="0"/>
            </a:endParaRPr>
          </a:p>
        </p:txBody>
      </p:sp>
      <p:sp>
        <p:nvSpPr>
          <p:cNvPr id="2" name="Footer Placeholder 1"/>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3" name="Slide Number Placeholder 2"/>
          <p:cNvSpPr>
            <a:spLocks noGrp="1"/>
          </p:cNvSpPr>
          <p:nvPr>
            <p:ph type="sldNum" sz="quarter" idx="11"/>
          </p:nvPr>
        </p:nvSpPr>
        <p:spPr/>
        <p:txBody>
          <a:bodyPr/>
          <a:lstStyle/>
          <a:p>
            <a:fld id="{4DCDEBFB-29A3-46D8-9E13-D78F5B626317}" type="slidenum">
              <a:rPr lang="en-US" smtClean="0"/>
              <a:pPr/>
              <a:t>2</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444500" y="228600"/>
            <a:ext cx="8001000" cy="1066800"/>
          </a:xfrm>
        </p:spPr>
        <p:txBody>
          <a:bodyPr/>
          <a:lstStyle/>
          <a:p>
            <a:r>
              <a:rPr lang="en-US" dirty="0"/>
              <a:t>THE STANDARDS </a:t>
            </a:r>
            <a:br>
              <a:rPr lang="en-US" dirty="0"/>
            </a:br>
            <a:r>
              <a:rPr lang="en-US" dirty="0"/>
              <a:t>DEVELOPMENT PROCESS</a:t>
            </a:r>
          </a:p>
        </p:txBody>
      </p:sp>
      <p:sp>
        <p:nvSpPr>
          <p:cNvPr id="89091" name="Rectangle 3"/>
          <p:cNvSpPr>
            <a:spLocks noGrp="1" noChangeArrowheads="1"/>
          </p:cNvSpPr>
          <p:nvPr>
            <p:ph idx="1"/>
          </p:nvPr>
        </p:nvSpPr>
        <p:spPr>
          <a:xfrm>
            <a:off x="457200" y="1524000"/>
            <a:ext cx="8001000" cy="3581400"/>
          </a:xfrm>
        </p:spPr>
        <p:txBody>
          <a:bodyPr/>
          <a:lstStyle/>
          <a:p>
            <a:pPr marL="457200" indent="-457200">
              <a:buClr>
                <a:srgbClr val="969696"/>
              </a:buClr>
            </a:pPr>
            <a:r>
              <a:rPr lang="en-US" dirty="0">
                <a:solidFill>
                  <a:schemeClr val="bg2"/>
                </a:solidFill>
              </a:rPr>
              <a:t>Initiating &amp; Development of a standards action</a:t>
            </a:r>
          </a:p>
          <a:p>
            <a:pPr marL="457200" indent="-457200"/>
            <a:r>
              <a:rPr lang="en-US" dirty="0">
                <a:solidFill>
                  <a:schemeClr val="bg2"/>
                </a:solidFill>
              </a:rPr>
              <a:t>Consensus committee approval</a:t>
            </a:r>
          </a:p>
          <a:p>
            <a:pPr marL="457200" indent="-457200">
              <a:buClr>
                <a:srgbClr val="969696"/>
              </a:buClr>
            </a:pPr>
            <a:r>
              <a:rPr lang="en-US" dirty="0">
                <a:solidFill>
                  <a:schemeClr val="bg2"/>
                </a:solidFill>
              </a:rPr>
              <a:t>Public review</a:t>
            </a:r>
          </a:p>
          <a:p>
            <a:pPr marL="457200" indent="-457200"/>
            <a:r>
              <a:rPr lang="en-US" dirty="0">
                <a:solidFill>
                  <a:schemeClr val="bg2"/>
                </a:solidFill>
              </a:rPr>
              <a:t>Supervisory Board approval</a:t>
            </a:r>
          </a:p>
          <a:p>
            <a:pPr marL="457200" indent="-457200">
              <a:buClr>
                <a:srgbClr val="969696"/>
              </a:buClr>
            </a:pPr>
            <a:r>
              <a:rPr lang="en-US" dirty="0">
                <a:solidFill>
                  <a:schemeClr val="bg2"/>
                </a:solidFill>
              </a:rPr>
              <a:t>Appeals</a:t>
            </a:r>
          </a:p>
          <a:p>
            <a:pPr marL="457200" indent="-457200">
              <a:buClr>
                <a:srgbClr val="969696"/>
              </a:buClr>
            </a:pPr>
            <a:r>
              <a:rPr lang="en-US" dirty="0">
                <a:solidFill>
                  <a:schemeClr val="accent2"/>
                </a:solidFill>
              </a:rPr>
              <a:t>ANSI </a:t>
            </a:r>
            <a:r>
              <a:rPr lang="en-US" dirty="0" smtClean="0">
                <a:solidFill>
                  <a:schemeClr val="accent2"/>
                </a:solidFill>
              </a:rPr>
              <a:t>approval</a:t>
            </a:r>
            <a:endParaRPr lang="en-US" strike="sngStrike" dirty="0">
              <a:solidFill>
                <a:srgbClr val="FF0000"/>
              </a:solidFill>
            </a:endParaRPr>
          </a:p>
          <a:p>
            <a:pPr marL="457200" indent="-457200">
              <a:buClr>
                <a:srgbClr val="969696"/>
              </a:buClr>
            </a:pPr>
            <a:r>
              <a:rPr lang="en-US" dirty="0">
                <a:solidFill>
                  <a:schemeClr val="bg2"/>
                </a:solidFill>
              </a:rPr>
              <a:t>Publication</a:t>
            </a:r>
          </a:p>
          <a:p>
            <a:pPr marL="457200" indent="-457200">
              <a:buClr>
                <a:srgbClr val="003399"/>
              </a:buClr>
            </a:pPr>
            <a:endParaRPr lang="en-US" dirty="0" smtClean="0"/>
          </a:p>
          <a:p>
            <a:pPr marL="457200" indent="-457200">
              <a:buClr>
                <a:srgbClr val="003399"/>
              </a:buClr>
            </a:pPr>
            <a:endParaRPr lang="en-US" dirty="0"/>
          </a:p>
        </p:txBody>
      </p:sp>
      <p:sp>
        <p:nvSpPr>
          <p:cNvPr id="4"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EC6A003D-13AD-477F-A5BB-EE1A8D776DEF}" type="slidenum">
              <a:rPr lang="en-US"/>
              <a:pPr/>
              <a:t>29</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609600" y="152400"/>
            <a:ext cx="8229600" cy="685800"/>
          </a:xfrm>
        </p:spPr>
        <p:txBody>
          <a:bodyPr/>
          <a:lstStyle/>
          <a:p>
            <a:r>
              <a:rPr lang="en-US" dirty="0" smtClean="0"/>
              <a:t>ANSI APPROVAL</a:t>
            </a:r>
            <a:endParaRPr lang="en-US" dirty="0"/>
          </a:p>
        </p:txBody>
      </p:sp>
      <p:sp>
        <p:nvSpPr>
          <p:cNvPr id="91139" name="Rectangle 3"/>
          <p:cNvSpPr>
            <a:spLocks noGrp="1" noChangeArrowheads="1"/>
          </p:cNvSpPr>
          <p:nvPr>
            <p:ph idx="1"/>
          </p:nvPr>
        </p:nvSpPr>
        <p:spPr>
          <a:xfrm>
            <a:off x="609600" y="1151731"/>
            <a:ext cx="8229600" cy="4830763"/>
          </a:xfrm>
        </p:spPr>
        <p:txBody>
          <a:bodyPr/>
          <a:lstStyle/>
          <a:p>
            <a:r>
              <a:rPr lang="en-US" dirty="0"/>
              <a:t>ANSI is responsible for overseeing the process by which American National Standards are </a:t>
            </a:r>
            <a:r>
              <a:rPr lang="en-US" dirty="0" smtClean="0"/>
              <a:t>developed </a:t>
            </a:r>
            <a:endParaRPr lang="en-US" dirty="0" smtClean="0"/>
          </a:p>
          <a:p>
            <a:pPr lvl="1"/>
            <a:r>
              <a:rPr lang="en-US" dirty="0" smtClean="0"/>
              <a:t>accredits </a:t>
            </a:r>
            <a:r>
              <a:rPr lang="en-US" dirty="0"/>
              <a:t>standards </a:t>
            </a:r>
            <a:r>
              <a:rPr lang="en-US" dirty="0" smtClean="0"/>
              <a:t>developers </a:t>
            </a:r>
          </a:p>
          <a:p>
            <a:pPr lvl="1"/>
            <a:r>
              <a:rPr lang="en-US" dirty="0" smtClean="0"/>
              <a:t>provides </a:t>
            </a:r>
            <a:r>
              <a:rPr lang="en-US" dirty="0"/>
              <a:t>a venue for public review of proposed standards </a:t>
            </a:r>
            <a:r>
              <a:rPr lang="en-US" dirty="0" smtClean="0"/>
              <a:t>actions</a:t>
            </a:r>
          </a:p>
          <a:p>
            <a:pPr lvl="1"/>
            <a:r>
              <a:rPr lang="en-US" dirty="0" smtClean="0"/>
              <a:t>approves </a:t>
            </a:r>
            <a:r>
              <a:rPr lang="en-US" dirty="0"/>
              <a:t>proposed standards </a:t>
            </a:r>
            <a:r>
              <a:rPr lang="en-US" dirty="0" smtClean="0"/>
              <a:t>actions, </a:t>
            </a:r>
            <a:r>
              <a:rPr lang="en-US" dirty="0"/>
              <a:t>and </a:t>
            </a:r>
            <a:endParaRPr lang="en-US" dirty="0" smtClean="0"/>
          </a:p>
          <a:p>
            <a:pPr lvl="1"/>
            <a:r>
              <a:rPr lang="en-US" dirty="0" smtClean="0"/>
              <a:t>audits </a:t>
            </a:r>
            <a:r>
              <a:rPr lang="en-US" dirty="0"/>
              <a:t>standards developers approximately every 5 </a:t>
            </a:r>
            <a:r>
              <a:rPr lang="en-US" dirty="0" smtClean="0"/>
              <a:t>years</a:t>
            </a:r>
            <a:endParaRPr lang="en-US" dirty="0"/>
          </a:p>
          <a:p>
            <a:r>
              <a:rPr lang="en-US" dirty="0" smtClean="0"/>
              <a:t>ASME usually submits standards </a:t>
            </a:r>
            <a:r>
              <a:rPr lang="en-US" dirty="0"/>
              <a:t>to ANSI for </a:t>
            </a:r>
            <a:r>
              <a:rPr lang="en-US" dirty="0" smtClean="0"/>
              <a:t>approval </a:t>
            </a:r>
            <a:r>
              <a:rPr lang="en-US" dirty="0"/>
              <a:t>as American National </a:t>
            </a:r>
            <a:r>
              <a:rPr lang="en-US" dirty="0" smtClean="0"/>
              <a:t>Standards</a:t>
            </a:r>
            <a:endParaRPr lang="en-US" dirty="0" smtClean="0"/>
          </a:p>
          <a:p>
            <a:pPr lvl="1"/>
            <a:r>
              <a:rPr lang="en-US" dirty="0" smtClean="0"/>
              <a:t>Exceptions, if the standard meets criteria outlined in CSP-39 or contains only administrative requirements and is used for a conformity assessment </a:t>
            </a:r>
            <a:r>
              <a:rPr lang="en-US" dirty="0" smtClean="0"/>
              <a:t>program</a:t>
            </a:r>
            <a:endParaRPr lang="en-US" dirty="0" smtClean="0"/>
          </a:p>
          <a:p>
            <a:endParaRPr lang="en-US" dirty="0"/>
          </a:p>
        </p:txBody>
      </p:sp>
      <p:sp>
        <p:nvSpPr>
          <p:cNvPr id="4" name="Footer Placeholder 3"/>
          <p:cNvSpPr>
            <a:spLocks noGrp="1"/>
          </p:cNvSpPr>
          <p:nvPr>
            <p:ph type="ftr" sz="quarter" idx="10"/>
          </p:nvPr>
        </p:nvSpPr>
        <p:spPr/>
        <p:txBody>
          <a:bodyPr/>
          <a:lstStyle/>
          <a:p>
            <a:r>
              <a:rPr lang="en-US" dirty="0"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C02F1C34-79F5-438F-8031-FFE4BF44FA02}" type="slidenum">
              <a:rPr lang="en-US"/>
              <a:pPr/>
              <a:t>30</a:t>
            </a:fld>
            <a:endParaRPr lang="en-US"/>
          </a:p>
        </p:txBody>
      </p:sp>
    </p:spTree>
    <p:extLst>
      <p:ext uri="{BB962C8B-B14F-4D97-AF65-F5344CB8AC3E}">
        <p14:creationId xmlns:p14="http://schemas.microsoft.com/office/powerpoint/2010/main" val="42645542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609600" y="228600"/>
            <a:ext cx="8229600" cy="533400"/>
          </a:xfrm>
        </p:spPr>
        <p:txBody>
          <a:bodyPr/>
          <a:lstStyle/>
          <a:p>
            <a:r>
              <a:rPr lang="en-US" dirty="0" smtClean="0"/>
              <a:t>ANSI APPROVAL</a:t>
            </a:r>
            <a:endParaRPr lang="en-US" dirty="0">
              <a:solidFill>
                <a:srgbClr val="FF0000"/>
              </a:solidFill>
            </a:endParaRPr>
          </a:p>
        </p:txBody>
      </p:sp>
      <p:sp>
        <p:nvSpPr>
          <p:cNvPr id="91139" name="Rectangle 3"/>
          <p:cNvSpPr>
            <a:spLocks noGrp="1" noChangeArrowheads="1"/>
          </p:cNvSpPr>
          <p:nvPr>
            <p:ph idx="1"/>
          </p:nvPr>
        </p:nvSpPr>
        <p:spPr>
          <a:xfrm>
            <a:off x="584200" y="1524000"/>
            <a:ext cx="8229600" cy="4449763"/>
          </a:xfrm>
        </p:spPr>
        <p:txBody>
          <a:bodyPr/>
          <a:lstStyle/>
          <a:p>
            <a:r>
              <a:rPr lang="en-US" dirty="0" smtClean="0"/>
              <a:t>Proposed standards action </a:t>
            </a:r>
            <a:r>
              <a:rPr lang="en-US" dirty="0"/>
              <a:t>submitted to ANSI Board of Standards Review (BSR)</a:t>
            </a:r>
          </a:p>
          <a:p>
            <a:r>
              <a:rPr lang="en-US" dirty="0" smtClean="0"/>
              <a:t>Documentation provided </a:t>
            </a:r>
            <a:r>
              <a:rPr lang="en-US" dirty="0"/>
              <a:t>includes committee roster and </a:t>
            </a:r>
            <a:r>
              <a:rPr lang="en-US" dirty="0" smtClean="0"/>
              <a:t>how each member voted</a:t>
            </a:r>
            <a:endParaRPr lang="en-US" strike="sngStrike" dirty="0"/>
          </a:p>
          <a:p>
            <a:r>
              <a:rPr lang="en-US" dirty="0"/>
              <a:t>Technical issues </a:t>
            </a:r>
            <a:r>
              <a:rPr lang="en-US" dirty="0" smtClean="0"/>
              <a:t>are not </a:t>
            </a:r>
            <a:r>
              <a:rPr lang="en-US" dirty="0"/>
              <a:t>considered</a:t>
            </a:r>
          </a:p>
          <a:p>
            <a:r>
              <a:rPr lang="en-US" dirty="0"/>
              <a:t>Administrative </a:t>
            </a:r>
            <a:r>
              <a:rPr lang="en-US" dirty="0" smtClean="0"/>
              <a:t>vs. Formal </a:t>
            </a:r>
            <a:r>
              <a:rPr lang="en-US" dirty="0"/>
              <a:t>approval</a:t>
            </a:r>
            <a:endParaRPr lang="en-US" dirty="0" smtClean="0"/>
          </a:p>
          <a:p>
            <a:pPr lvl="1"/>
            <a:r>
              <a:rPr lang="en-US" dirty="0" smtClean="0"/>
              <a:t>Administrative: No BSR </a:t>
            </a:r>
            <a:r>
              <a:rPr lang="en-US" dirty="0" smtClean="0"/>
              <a:t>vote </a:t>
            </a:r>
            <a:endParaRPr lang="en-US" dirty="0" smtClean="0"/>
          </a:p>
          <a:p>
            <a:pPr lvl="2"/>
            <a:r>
              <a:rPr lang="en-US" dirty="0" smtClean="0"/>
              <a:t>Permitted only </a:t>
            </a:r>
            <a:r>
              <a:rPr lang="en-US" dirty="0"/>
              <a:t>if no unresolved disapproved </a:t>
            </a:r>
            <a:r>
              <a:rPr lang="en-US" dirty="0" smtClean="0"/>
              <a:t>votes </a:t>
            </a:r>
            <a:r>
              <a:rPr lang="en-US" dirty="0"/>
              <a:t>and no public review objections</a:t>
            </a:r>
          </a:p>
          <a:p>
            <a:pPr lvl="1"/>
            <a:r>
              <a:rPr lang="en-US" dirty="0" smtClean="0"/>
              <a:t>Formal</a:t>
            </a:r>
            <a:r>
              <a:rPr lang="en-US" dirty="0"/>
              <a:t>: Requires BSR </a:t>
            </a:r>
            <a:r>
              <a:rPr lang="en-US" dirty="0" smtClean="0"/>
              <a:t>vote</a:t>
            </a:r>
            <a:endParaRPr lang="en-US" dirty="0"/>
          </a:p>
        </p:txBody>
      </p:sp>
      <p:sp>
        <p:nvSpPr>
          <p:cNvPr id="4"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C02F1C34-79F5-438F-8031-FFE4BF44FA02}" type="slidenum">
              <a:rPr lang="en-US"/>
              <a:pPr/>
              <a:t>31</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457200" y="152400"/>
            <a:ext cx="8001000" cy="1219200"/>
          </a:xfrm>
        </p:spPr>
        <p:txBody>
          <a:bodyPr/>
          <a:lstStyle/>
          <a:p>
            <a:r>
              <a:rPr lang="en-US" dirty="0"/>
              <a:t>THE STANDARDS </a:t>
            </a:r>
            <a:br>
              <a:rPr lang="en-US" dirty="0"/>
            </a:br>
            <a:r>
              <a:rPr lang="en-US" dirty="0"/>
              <a:t>DEVELOPMENT PROCESS</a:t>
            </a:r>
          </a:p>
        </p:txBody>
      </p:sp>
      <p:sp>
        <p:nvSpPr>
          <p:cNvPr id="84995" name="Rectangle 3"/>
          <p:cNvSpPr>
            <a:spLocks noGrp="1" noChangeArrowheads="1"/>
          </p:cNvSpPr>
          <p:nvPr>
            <p:ph idx="1"/>
          </p:nvPr>
        </p:nvSpPr>
        <p:spPr>
          <a:xfrm>
            <a:off x="457200" y="1524000"/>
            <a:ext cx="7848600" cy="4114800"/>
          </a:xfrm>
        </p:spPr>
        <p:txBody>
          <a:bodyPr/>
          <a:lstStyle/>
          <a:p>
            <a:pPr marL="457200" indent="-457200">
              <a:buClr>
                <a:srgbClr val="969696"/>
              </a:buClr>
            </a:pPr>
            <a:r>
              <a:rPr lang="en-US" dirty="0">
                <a:solidFill>
                  <a:schemeClr val="bg2"/>
                </a:solidFill>
              </a:rPr>
              <a:t>Initiating &amp; Development of a standards action</a:t>
            </a:r>
          </a:p>
          <a:p>
            <a:pPr marL="457200" indent="-457200"/>
            <a:r>
              <a:rPr lang="en-US" dirty="0">
                <a:solidFill>
                  <a:schemeClr val="bg2"/>
                </a:solidFill>
              </a:rPr>
              <a:t>Consensus committee approval</a:t>
            </a:r>
          </a:p>
          <a:p>
            <a:pPr marL="457200" indent="-457200">
              <a:buClr>
                <a:srgbClr val="969696"/>
              </a:buClr>
            </a:pPr>
            <a:r>
              <a:rPr lang="en-US" dirty="0">
                <a:solidFill>
                  <a:schemeClr val="bg2"/>
                </a:solidFill>
              </a:rPr>
              <a:t>Public review</a:t>
            </a:r>
          </a:p>
          <a:p>
            <a:pPr marL="457200" indent="-457200"/>
            <a:r>
              <a:rPr lang="en-US" dirty="0">
                <a:solidFill>
                  <a:schemeClr val="bg2"/>
                </a:solidFill>
              </a:rPr>
              <a:t>Supervisory Board approval</a:t>
            </a:r>
          </a:p>
          <a:p>
            <a:pPr marL="457200" indent="-457200">
              <a:buClr>
                <a:srgbClr val="969696"/>
              </a:buClr>
            </a:pPr>
            <a:r>
              <a:rPr lang="en-US" dirty="0">
                <a:solidFill>
                  <a:schemeClr val="bg2"/>
                </a:solidFill>
              </a:rPr>
              <a:t>Appeals</a:t>
            </a:r>
          </a:p>
          <a:p>
            <a:pPr marL="457200" indent="-457200">
              <a:buClr>
                <a:srgbClr val="969696"/>
              </a:buClr>
            </a:pPr>
            <a:r>
              <a:rPr lang="en-US" dirty="0">
                <a:solidFill>
                  <a:schemeClr val="bg2"/>
                </a:solidFill>
              </a:rPr>
              <a:t>ANSI approva</a:t>
            </a:r>
            <a:r>
              <a:rPr lang="en-US" dirty="0" smtClean="0">
                <a:solidFill>
                  <a:srgbClr val="969696"/>
                </a:solidFill>
              </a:rPr>
              <a:t>l</a:t>
            </a:r>
            <a:endParaRPr lang="en-US" strike="sngStrike" dirty="0">
              <a:solidFill>
                <a:srgbClr val="969696"/>
              </a:solidFill>
            </a:endParaRPr>
          </a:p>
          <a:p>
            <a:pPr marL="457200" indent="-457200">
              <a:buClr>
                <a:srgbClr val="969696"/>
              </a:buClr>
            </a:pPr>
            <a:r>
              <a:rPr lang="en-US" dirty="0"/>
              <a:t>Publication</a:t>
            </a:r>
          </a:p>
        </p:txBody>
      </p:sp>
      <p:sp>
        <p:nvSpPr>
          <p:cNvPr id="4"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5353F734-0F3B-461A-8778-2C2EB8F81416}" type="slidenum">
              <a:rPr lang="en-US"/>
              <a:pPr/>
              <a:t>32</a:t>
            </a:fld>
            <a:endParaRPr lang="en-US"/>
          </a:p>
        </p:txBody>
      </p:sp>
    </p:spTree>
    <p:extLst>
      <p:ext uri="{BB962C8B-B14F-4D97-AF65-F5344CB8AC3E}">
        <p14:creationId xmlns:p14="http://schemas.microsoft.com/office/powerpoint/2010/main" val="23361134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0" y="25400"/>
            <a:ext cx="8229600" cy="965200"/>
          </a:xfrm>
        </p:spPr>
        <p:txBody>
          <a:bodyPr/>
          <a:lstStyle/>
          <a:p>
            <a:r>
              <a:rPr lang="en-US" dirty="0" smtClean="0"/>
              <a:t>PUBLICATION</a:t>
            </a:r>
            <a:endParaRPr lang="en-US" dirty="0"/>
          </a:p>
        </p:txBody>
      </p:sp>
      <p:sp>
        <p:nvSpPr>
          <p:cNvPr id="3" name="Content Placeholder 2"/>
          <p:cNvSpPr>
            <a:spLocks noGrp="1"/>
          </p:cNvSpPr>
          <p:nvPr>
            <p:ph idx="1"/>
          </p:nvPr>
        </p:nvSpPr>
        <p:spPr>
          <a:xfrm>
            <a:off x="533400" y="1524000"/>
            <a:ext cx="8229600" cy="4525963"/>
          </a:xfrm>
        </p:spPr>
        <p:txBody>
          <a:bodyPr/>
          <a:lstStyle/>
          <a:p>
            <a:r>
              <a:rPr lang="en-US" dirty="0" smtClean="0"/>
              <a:t>Prior to ANSI approval: </a:t>
            </a:r>
          </a:p>
          <a:p>
            <a:pPr lvl="1"/>
            <a:r>
              <a:rPr lang="en-US" dirty="0" smtClean="0"/>
              <a:t>ASME Publication Staff receives a draft of the standard </a:t>
            </a:r>
          </a:p>
          <a:p>
            <a:pPr lvl="1"/>
            <a:r>
              <a:rPr lang="en-US" dirty="0" smtClean="0"/>
              <a:t>ASME Staff Secretary and Project Manager (PM) will update the publication </a:t>
            </a:r>
            <a:r>
              <a:rPr lang="en-US" dirty="0"/>
              <a:t>s</a:t>
            </a:r>
            <a:r>
              <a:rPr lang="en-US" dirty="0" smtClean="0"/>
              <a:t>taff with any changes (if applicable</a:t>
            </a:r>
            <a:r>
              <a:rPr lang="en-US" dirty="0" smtClean="0"/>
              <a:t>)</a:t>
            </a:r>
            <a:endParaRPr lang="en-US" dirty="0" smtClean="0"/>
          </a:p>
          <a:p>
            <a:pPr lvl="1"/>
            <a:r>
              <a:rPr lang="en-US" dirty="0" smtClean="0"/>
              <a:t>The staff and PM will have an opportunity to review the document prior to printing </a:t>
            </a:r>
          </a:p>
          <a:p>
            <a:r>
              <a:rPr lang="en-US" dirty="0" smtClean="0"/>
              <a:t>After ANSI approval</a:t>
            </a:r>
            <a:r>
              <a:rPr lang="en-US" dirty="0"/>
              <a:t>, ASME publishes the </a:t>
            </a:r>
            <a:r>
              <a:rPr lang="en-US" dirty="0" smtClean="0"/>
              <a:t>standard.</a:t>
            </a:r>
          </a:p>
          <a:p>
            <a:pPr lvl="1"/>
            <a:r>
              <a:rPr lang="en-US" dirty="0" smtClean="0"/>
              <a:t>American National Standards must be published no </a:t>
            </a:r>
            <a:r>
              <a:rPr lang="en-US" dirty="0"/>
              <a:t>later than </a:t>
            </a:r>
            <a:r>
              <a:rPr lang="en-US" dirty="0" smtClean="0"/>
              <a:t>six months </a:t>
            </a:r>
            <a:r>
              <a:rPr lang="en-US" dirty="0"/>
              <a:t>after approval as an American National </a:t>
            </a:r>
            <a:r>
              <a:rPr lang="en-US" dirty="0" smtClean="0"/>
              <a:t>Standard</a:t>
            </a:r>
            <a:endParaRPr lang="en-US" dirty="0" smtClean="0"/>
          </a:p>
          <a:p>
            <a:pPr marL="457200" lvl="1" indent="0">
              <a:buNone/>
            </a:pPr>
            <a:endParaRPr lang="en-US" dirty="0"/>
          </a:p>
        </p:txBody>
      </p:sp>
      <p:sp>
        <p:nvSpPr>
          <p:cNvPr id="4" name="Footer Placeholder 3"/>
          <p:cNvSpPr>
            <a:spLocks noGrp="1"/>
          </p:cNvSpPr>
          <p:nvPr>
            <p:ph type="ftr" sz="quarter" idx="10"/>
          </p:nvPr>
        </p:nvSpPr>
        <p:spPr/>
        <p:txBody>
          <a:bodyPr/>
          <a:lstStyle/>
          <a:p>
            <a:r>
              <a:rPr lang="en-US" dirty="0"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33</a:t>
            </a:fld>
            <a:endParaRPr lang="en-US"/>
          </a:p>
        </p:txBody>
      </p:sp>
    </p:spTree>
    <p:extLst>
      <p:ext uri="{BB962C8B-B14F-4D97-AF65-F5344CB8AC3E}">
        <p14:creationId xmlns:p14="http://schemas.microsoft.com/office/powerpoint/2010/main" val="33991947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330200" y="25400"/>
            <a:ext cx="8229600" cy="965200"/>
          </a:xfrm>
        </p:spPr>
        <p:txBody>
          <a:bodyPr/>
          <a:lstStyle/>
          <a:p>
            <a:r>
              <a:rPr lang="en-US" dirty="0" smtClean="0"/>
              <a:t>MODULE SUMMARY</a:t>
            </a:r>
            <a:endParaRPr lang="en-US" dirty="0"/>
          </a:p>
        </p:txBody>
      </p:sp>
      <p:sp>
        <p:nvSpPr>
          <p:cNvPr id="101379" name="Rectangle 3"/>
          <p:cNvSpPr>
            <a:spLocks noGrp="1" noChangeArrowheads="1"/>
          </p:cNvSpPr>
          <p:nvPr>
            <p:ph idx="1"/>
          </p:nvPr>
        </p:nvSpPr>
        <p:spPr>
          <a:xfrm>
            <a:off x="533400" y="965200"/>
            <a:ext cx="8382000" cy="4754563"/>
          </a:xfrm>
        </p:spPr>
        <p:txBody>
          <a:bodyPr/>
          <a:lstStyle/>
          <a:p>
            <a:pPr>
              <a:spcAft>
                <a:spcPts val="1800"/>
              </a:spcAft>
            </a:pPr>
            <a:r>
              <a:rPr lang="en-US" sz="2200" dirty="0" smtClean="0"/>
              <a:t>Consensus means substantial </a:t>
            </a:r>
            <a:r>
              <a:rPr lang="en-US" sz="2200" dirty="0"/>
              <a:t>agreement by affected interest </a:t>
            </a:r>
            <a:r>
              <a:rPr lang="en-US" sz="2200" dirty="0" smtClean="0"/>
              <a:t>categories, consideration </a:t>
            </a:r>
            <a:r>
              <a:rPr lang="en-US" sz="2200" dirty="0"/>
              <a:t>of </a:t>
            </a:r>
            <a:r>
              <a:rPr lang="en-US" sz="2200" dirty="0" smtClean="0"/>
              <a:t>views and </a:t>
            </a:r>
            <a:r>
              <a:rPr lang="en-US" sz="2200" dirty="0"/>
              <a:t>attempted </a:t>
            </a:r>
            <a:r>
              <a:rPr lang="en-US" sz="2200" dirty="0" smtClean="0"/>
              <a:t>resolution. Unanimity is not </a:t>
            </a:r>
            <a:r>
              <a:rPr lang="en-US" sz="2200" dirty="0" smtClean="0"/>
              <a:t>required</a:t>
            </a:r>
            <a:endParaRPr lang="en-US" sz="2200" dirty="0"/>
          </a:p>
          <a:p>
            <a:pPr>
              <a:spcAft>
                <a:spcPts val="1800"/>
              </a:spcAft>
            </a:pPr>
            <a:r>
              <a:rPr lang="en-US" sz="2200" dirty="0" smtClean="0"/>
              <a:t>The </a:t>
            </a:r>
            <a:r>
              <a:rPr lang="en-US" sz="2200" dirty="0"/>
              <a:t>Steps in the standards development and approval </a:t>
            </a:r>
            <a:r>
              <a:rPr lang="en-US" sz="2200" dirty="0" smtClean="0"/>
              <a:t>process include development </a:t>
            </a:r>
            <a:r>
              <a:rPr lang="en-US" sz="2200" dirty="0"/>
              <a:t>of </a:t>
            </a:r>
            <a:r>
              <a:rPr lang="en-US" sz="2200" dirty="0" smtClean="0"/>
              <a:t>a standards </a:t>
            </a:r>
            <a:r>
              <a:rPr lang="en-US" sz="2200" dirty="0"/>
              <a:t>action, </a:t>
            </a:r>
            <a:r>
              <a:rPr lang="en-US" sz="2200" dirty="0" smtClean="0"/>
              <a:t>recorded </a:t>
            </a:r>
            <a:r>
              <a:rPr lang="en-US" sz="2200" dirty="0"/>
              <a:t>vote, </a:t>
            </a:r>
            <a:r>
              <a:rPr lang="en-US" sz="2200" dirty="0" smtClean="0"/>
              <a:t>public </a:t>
            </a:r>
            <a:r>
              <a:rPr lang="en-US" sz="2200" dirty="0"/>
              <a:t>review, S</a:t>
            </a:r>
            <a:r>
              <a:rPr lang="en-US" sz="2200" dirty="0" smtClean="0"/>
              <a:t>upervisory </a:t>
            </a:r>
            <a:r>
              <a:rPr lang="en-US" sz="2200" dirty="0"/>
              <a:t>Board approval, </a:t>
            </a:r>
            <a:r>
              <a:rPr lang="en-US" sz="2200" dirty="0" smtClean="0"/>
              <a:t>ANSI approval and </a:t>
            </a:r>
            <a:r>
              <a:rPr lang="en-US" sz="2200" dirty="0" smtClean="0"/>
              <a:t>publication</a:t>
            </a:r>
            <a:endParaRPr lang="en-US" sz="2200" dirty="0"/>
          </a:p>
          <a:p>
            <a:pPr>
              <a:spcAft>
                <a:spcPts val="1800"/>
              </a:spcAft>
            </a:pPr>
            <a:r>
              <a:rPr lang="en-US" sz="2200" dirty="0"/>
              <a:t>ANSI is responsible for overseeing the process by which American National Standards </a:t>
            </a:r>
            <a:r>
              <a:rPr lang="en-US" sz="2200" dirty="0" smtClean="0"/>
              <a:t>are developed</a:t>
            </a:r>
            <a:r>
              <a:rPr lang="en-US" sz="2200" dirty="0"/>
              <a:t>. </a:t>
            </a:r>
            <a:r>
              <a:rPr lang="en-US" sz="2200" dirty="0" smtClean="0"/>
              <a:t>ANSI accredits </a:t>
            </a:r>
            <a:r>
              <a:rPr lang="en-US" sz="2200" dirty="0"/>
              <a:t>standards </a:t>
            </a:r>
            <a:r>
              <a:rPr lang="en-US" sz="2200" dirty="0" smtClean="0"/>
              <a:t>developers, provides a venue for public </a:t>
            </a:r>
            <a:r>
              <a:rPr lang="en-US" sz="2200" dirty="0"/>
              <a:t>review of proposed standards </a:t>
            </a:r>
            <a:r>
              <a:rPr lang="en-US" sz="2200" dirty="0" smtClean="0"/>
              <a:t>actions, approves </a:t>
            </a:r>
            <a:r>
              <a:rPr lang="en-US" sz="2200" dirty="0"/>
              <a:t>proposed standards actions </a:t>
            </a:r>
            <a:r>
              <a:rPr lang="en-US" sz="2200" dirty="0" smtClean="0"/>
              <a:t>and audits standards </a:t>
            </a:r>
            <a:r>
              <a:rPr lang="en-US" sz="2200" dirty="0"/>
              <a:t>developers approximately every 5 </a:t>
            </a:r>
            <a:r>
              <a:rPr lang="en-US" sz="2200" dirty="0" smtClean="0"/>
              <a:t>years</a:t>
            </a:r>
            <a:endParaRPr lang="en-US" sz="2200" dirty="0"/>
          </a:p>
          <a:p>
            <a:pPr lvl="1"/>
            <a:endParaRPr lang="en-US" sz="2400" dirty="0" smtClean="0"/>
          </a:p>
          <a:p>
            <a:endParaRPr lang="en-US" dirty="0"/>
          </a:p>
        </p:txBody>
      </p:sp>
      <p:sp>
        <p:nvSpPr>
          <p:cNvPr id="4"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B6D544FB-E4C0-43E7-9035-43CB170C9F71}" type="slidenum">
              <a:rPr lang="en-US"/>
              <a:pPr/>
              <a:t>34</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457200" y="77788"/>
            <a:ext cx="8229600" cy="836612"/>
          </a:xfrm>
        </p:spPr>
        <p:txBody>
          <a:bodyPr/>
          <a:lstStyle/>
          <a:p>
            <a:r>
              <a:rPr lang="en-US" dirty="0"/>
              <a:t>REFERENCES</a:t>
            </a:r>
          </a:p>
        </p:txBody>
      </p:sp>
      <p:sp>
        <p:nvSpPr>
          <p:cNvPr id="103427" name="Rectangle 3"/>
          <p:cNvSpPr>
            <a:spLocks noGrp="1" noChangeArrowheads="1"/>
          </p:cNvSpPr>
          <p:nvPr>
            <p:ph idx="1"/>
          </p:nvPr>
        </p:nvSpPr>
        <p:spPr>
          <a:xfrm>
            <a:off x="609600" y="1179512"/>
            <a:ext cx="7315200" cy="4800600"/>
          </a:xfrm>
        </p:spPr>
        <p:txBody>
          <a:bodyPr/>
          <a:lstStyle/>
          <a:p>
            <a:r>
              <a:rPr lang="en-US" dirty="0"/>
              <a:t>Procedures for ASME Codes and Standards Development </a:t>
            </a:r>
            <a:r>
              <a:rPr lang="en-US" dirty="0" smtClean="0"/>
              <a:t>Committees </a:t>
            </a:r>
            <a:r>
              <a:rPr lang="en-US" dirty="0"/>
              <a:t>(Primarily </a:t>
            </a:r>
            <a:r>
              <a:rPr lang="en-US" dirty="0" smtClean="0"/>
              <a:t>Section 7) </a:t>
            </a:r>
            <a:r>
              <a:rPr lang="en-US" sz="1400" dirty="0">
                <a:hlinkClick r:id="rId3"/>
              </a:rPr>
              <a:t>http://cstools.asme.org/csconnect/CommitteePages.cfm?Committee=L01200000&amp;Action=7609</a:t>
            </a:r>
            <a:r>
              <a:rPr lang="en-US" sz="1400" dirty="0"/>
              <a:t> </a:t>
            </a:r>
          </a:p>
          <a:p>
            <a:r>
              <a:rPr lang="en-US" dirty="0" smtClean="0"/>
              <a:t>Codes </a:t>
            </a:r>
            <a:r>
              <a:rPr lang="en-US" dirty="0"/>
              <a:t>and Standards Policy CSP-52, Policy for Consideration of Standards Actions by Supervisory </a:t>
            </a:r>
            <a:r>
              <a:rPr lang="en-US" dirty="0" smtClean="0"/>
              <a:t>Boards</a:t>
            </a:r>
          </a:p>
          <a:p>
            <a:pPr marL="400050" lvl="1" indent="0">
              <a:buNone/>
            </a:pPr>
            <a:r>
              <a:rPr lang="en-US" sz="1400" dirty="0" smtClean="0">
                <a:hlinkClick r:id="rId3"/>
              </a:rPr>
              <a:t>http</a:t>
            </a:r>
            <a:r>
              <a:rPr lang="en-US" sz="1400" dirty="0">
                <a:hlinkClick r:id="rId3"/>
              </a:rPr>
              <a:t>://</a:t>
            </a:r>
            <a:r>
              <a:rPr lang="en-US" sz="1400" dirty="0" smtClean="0">
                <a:hlinkClick r:id="rId3"/>
              </a:rPr>
              <a:t>cstools.asme.org/csconnect/CommitteePages.cfm?Committee=L01200000&amp;Action=7609</a:t>
            </a:r>
            <a:r>
              <a:rPr lang="en-US" sz="1400" dirty="0" smtClean="0"/>
              <a:t> </a:t>
            </a:r>
            <a:endParaRPr lang="en-US" sz="1400" dirty="0"/>
          </a:p>
          <a:p>
            <a:r>
              <a:rPr lang="en-US" dirty="0" smtClean="0"/>
              <a:t>Supervisory </a:t>
            </a:r>
            <a:r>
              <a:rPr lang="en-US" dirty="0"/>
              <a:t>Board Procedures</a:t>
            </a:r>
          </a:p>
          <a:p>
            <a:pPr marL="457200" lvl="1" indent="0">
              <a:buNone/>
            </a:pPr>
            <a:r>
              <a:rPr lang="en-US" sz="1400" dirty="0">
                <a:hlinkClick r:id="rId4"/>
              </a:rPr>
              <a:t>http://cstools.asme.org/csconnect/committeepages.cfm</a:t>
            </a:r>
            <a:r>
              <a:rPr lang="en-US" sz="1400" dirty="0"/>
              <a:t> </a:t>
            </a:r>
          </a:p>
          <a:p>
            <a:r>
              <a:rPr lang="en-US" dirty="0" smtClean="0"/>
              <a:t>S&amp;C Training Module B5a </a:t>
            </a:r>
          </a:p>
          <a:p>
            <a:pPr marL="457200" lvl="1" indent="0">
              <a:buNone/>
            </a:pPr>
            <a:r>
              <a:rPr lang="en-US" sz="1400" dirty="0">
                <a:hlinkClick r:id="rId5"/>
              </a:rPr>
              <a:t>http://</a:t>
            </a:r>
            <a:r>
              <a:rPr lang="en-US" sz="1400" dirty="0" smtClean="0">
                <a:hlinkClick r:id="rId5"/>
              </a:rPr>
              <a:t>cstools.asme.org/trainingmodules.cfm</a:t>
            </a:r>
            <a:r>
              <a:rPr lang="en-US" sz="1400" dirty="0" smtClean="0"/>
              <a:t> </a:t>
            </a:r>
            <a:endParaRPr lang="en-US" sz="1400" dirty="0"/>
          </a:p>
        </p:txBody>
      </p:sp>
      <p:sp>
        <p:nvSpPr>
          <p:cNvPr id="4"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AF37A79B-242A-4EF0-8ED6-5AFE2AC9A9C6}" type="slidenum">
              <a:rPr lang="en-US"/>
              <a:pPr/>
              <a:t>35</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04800" y="152400"/>
            <a:ext cx="8229600" cy="685800"/>
          </a:xfrm>
        </p:spPr>
        <p:txBody>
          <a:bodyPr/>
          <a:lstStyle/>
          <a:p>
            <a:r>
              <a:rPr lang="en-US" dirty="0" smtClean="0"/>
              <a:t>LEARNING OBJECTIVES</a:t>
            </a:r>
            <a:endParaRPr lang="en-US" dirty="0"/>
          </a:p>
        </p:txBody>
      </p:sp>
      <p:sp>
        <p:nvSpPr>
          <p:cNvPr id="19459" name="Rectangle 3"/>
          <p:cNvSpPr>
            <a:spLocks noGrp="1" noChangeArrowheads="1"/>
          </p:cNvSpPr>
          <p:nvPr>
            <p:ph idx="1"/>
          </p:nvPr>
        </p:nvSpPr>
        <p:spPr>
          <a:xfrm>
            <a:off x="685800" y="1371600"/>
            <a:ext cx="8229600" cy="2425700"/>
          </a:xfrm>
        </p:spPr>
        <p:txBody>
          <a:bodyPr/>
          <a:lstStyle/>
          <a:p>
            <a:pPr marL="344488" indent="-298450">
              <a:buNone/>
            </a:pPr>
            <a:r>
              <a:rPr lang="en-US" dirty="0"/>
              <a:t>At the end of this module, you will be able to:</a:t>
            </a:r>
          </a:p>
          <a:p>
            <a:pPr lvl="1"/>
            <a:r>
              <a:rPr lang="en-US" sz="2400" dirty="0" smtClean="0"/>
              <a:t>Understand the definition and key principles of consensus</a:t>
            </a:r>
          </a:p>
          <a:p>
            <a:pPr lvl="1"/>
            <a:r>
              <a:rPr lang="en-US" sz="2400" dirty="0" smtClean="0"/>
              <a:t>Define the steps in the standards development and approval process</a:t>
            </a:r>
          </a:p>
          <a:p>
            <a:pPr lvl="1"/>
            <a:r>
              <a:rPr lang="en-US" sz="2400" dirty="0" smtClean="0"/>
              <a:t>Understand the role of ANSI and the use of ASME’s </a:t>
            </a:r>
            <a:r>
              <a:rPr lang="en-US" sz="2400" dirty="0"/>
              <a:t>ANSI-accredited procedure for developing standards by consensus</a:t>
            </a:r>
          </a:p>
        </p:txBody>
      </p:sp>
      <p:sp>
        <p:nvSpPr>
          <p:cNvPr id="4"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A2BDC48A-862B-4849-8070-0F7A5BF305C7}" type="slidenum">
              <a:rPr lang="en-US"/>
              <a:pPr/>
              <a:t>3</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28600"/>
            <a:ext cx="8229600" cy="1143000"/>
          </a:xfrm>
        </p:spPr>
        <p:txBody>
          <a:bodyPr/>
          <a:lstStyle/>
          <a:p>
            <a:r>
              <a:rPr lang="en-US" dirty="0" smtClean="0"/>
              <a:t>CONSENSUS ON </a:t>
            </a:r>
            <a:br>
              <a:rPr lang="en-US" dirty="0" smtClean="0"/>
            </a:br>
            <a:r>
              <a:rPr lang="en-US" dirty="0" smtClean="0"/>
              <a:t>STANDARDS ACTIONS</a:t>
            </a:r>
            <a:endParaRPr lang="en-US" dirty="0"/>
          </a:p>
        </p:txBody>
      </p:sp>
      <p:sp>
        <p:nvSpPr>
          <p:cNvPr id="25603" name="Rectangle 3"/>
          <p:cNvSpPr>
            <a:spLocks noGrp="1" noChangeArrowheads="1"/>
          </p:cNvSpPr>
          <p:nvPr>
            <p:ph idx="1"/>
          </p:nvPr>
        </p:nvSpPr>
        <p:spPr>
          <a:xfrm>
            <a:off x="571500" y="1552575"/>
            <a:ext cx="8001000" cy="3752850"/>
          </a:xfrm>
        </p:spPr>
        <p:txBody>
          <a:bodyPr/>
          <a:lstStyle/>
          <a:p>
            <a:pPr>
              <a:lnSpc>
                <a:spcPct val="90000"/>
              </a:lnSpc>
            </a:pPr>
            <a:r>
              <a:rPr lang="en-US" dirty="0" smtClean="0"/>
              <a:t>Consensus as defined by ASME and ANSI means that the standards committee has achieved:</a:t>
            </a:r>
          </a:p>
          <a:p>
            <a:pPr>
              <a:lnSpc>
                <a:spcPct val="90000"/>
              </a:lnSpc>
            </a:pPr>
            <a:endParaRPr lang="en-US" dirty="0"/>
          </a:p>
          <a:p>
            <a:pPr lvl="1">
              <a:lnSpc>
                <a:spcPct val="90000"/>
              </a:lnSpc>
            </a:pPr>
            <a:r>
              <a:rPr lang="en-US" sz="2400" dirty="0"/>
              <a:t>Substantial agreement by </a:t>
            </a:r>
            <a:r>
              <a:rPr lang="en-US" sz="2400" dirty="0" smtClean="0"/>
              <a:t>a minimum of 2/3 </a:t>
            </a:r>
            <a:r>
              <a:rPr lang="en-US" sz="2400" dirty="0"/>
              <a:t>approval of the </a:t>
            </a:r>
            <a:r>
              <a:rPr lang="en-US" sz="2400" dirty="0" smtClean="0"/>
              <a:t>consensus committee membership</a:t>
            </a:r>
          </a:p>
          <a:p>
            <a:pPr marL="457200" lvl="1" indent="0">
              <a:lnSpc>
                <a:spcPct val="90000"/>
              </a:lnSpc>
              <a:buNone/>
            </a:pPr>
            <a:endParaRPr lang="en-US" sz="2400" dirty="0"/>
          </a:p>
          <a:p>
            <a:pPr lvl="1">
              <a:lnSpc>
                <a:spcPct val="90000"/>
              </a:lnSpc>
            </a:pPr>
            <a:r>
              <a:rPr lang="en-US" sz="2400" dirty="0" smtClean="0"/>
              <a:t>All views have been considered </a:t>
            </a:r>
            <a:r>
              <a:rPr lang="en-US" sz="2400" dirty="0"/>
              <a:t>and attempts have been made to resolve any objections </a:t>
            </a:r>
            <a:endParaRPr lang="en-US" dirty="0"/>
          </a:p>
        </p:txBody>
      </p:sp>
      <p:sp>
        <p:nvSpPr>
          <p:cNvPr id="4"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B662EDBF-D58F-4785-B3E9-0283D3C036E5}" type="slidenum">
              <a:rPr lang="en-US"/>
              <a:pPr/>
              <a:t>4</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30200" y="190499"/>
            <a:ext cx="8229600" cy="1143000"/>
          </a:xfrm>
        </p:spPr>
        <p:txBody>
          <a:bodyPr/>
          <a:lstStyle/>
          <a:p>
            <a:r>
              <a:rPr lang="en-US" dirty="0" smtClean="0"/>
              <a:t>KEY PRINCIPLES OF </a:t>
            </a:r>
            <a:br>
              <a:rPr lang="en-US" dirty="0" smtClean="0"/>
            </a:br>
            <a:r>
              <a:rPr lang="en-US" dirty="0" smtClean="0"/>
              <a:t>CONSENSUS </a:t>
            </a:r>
            <a:r>
              <a:rPr lang="en-US" dirty="0"/>
              <a:t>PROCESS</a:t>
            </a:r>
          </a:p>
        </p:txBody>
      </p:sp>
      <p:sp>
        <p:nvSpPr>
          <p:cNvPr id="27651" name="Rectangle 3"/>
          <p:cNvSpPr>
            <a:spLocks noGrp="1" noChangeArrowheads="1"/>
          </p:cNvSpPr>
          <p:nvPr>
            <p:ph idx="1"/>
          </p:nvPr>
        </p:nvSpPr>
        <p:spPr>
          <a:xfrm>
            <a:off x="615950" y="1541462"/>
            <a:ext cx="7658100" cy="4495800"/>
          </a:xfrm>
        </p:spPr>
        <p:txBody>
          <a:bodyPr/>
          <a:lstStyle/>
          <a:p>
            <a:pPr>
              <a:lnSpc>
                <a:spcPct val="90000"/>
              </a:lnSpc>
            </a:pPr>
            <a:r>
              <a:rPr lang="en-US" dirty="0"/>
              <a:t>Openness</a:t>
            </a:r>
          </a:p>
          <a:p>
            <a:pPr>
              <a:lnSpc>
                <a:spcPct val="90000"/>
              </a:lnSpc>
            </a:pPr>
            <a:r>
              <a:rPr lang="en-US" dirty="0"/>
              <a:t>Transparency</a:t>
            </a:r>
          </a:p>
          <a:p>
            <a:pPr>
              <a:lnSpc>
                <a:spcPct val="90000"/>
              </a:lnSpc>
            </a:pPr>
            <a:r>
              <a:rPr lang="en-US" dirty="0"/>
              <a:t>Balance of </a:t>
            </a:r>
            <a:r>
              <a:rPr lang="en-US" dirty="0" smtClean="0"/>
              <a:t>Interest</a:t>
            </a:r>
          </a:p>
          <a:p>
            <a:pPr lvl="1">
              <a:lnSpc>
                <a:spcPct val="90000"/>
              </a:lnSpc>
            </a:pPr>
            <a:r>
              <a:rPr lang="en-US" dirty="0" smtClean="0"/>
              <a:t>Examples of interest categories include:</a:t>
            </a:r>
            <a:endParaRPr lang="en-US" dirty="0"/>
          </a:p>
          <a:p>
            <a:pPr lvl="2">
              <a:lnSpc>
                <a:spcPct val="90000"/>
              </a:lnSpc>
            </a:pPr>
            <a:r>
              <a:rPr lang="en-US" sz="1800" dirty="0"/>
              <a:t>Manufacturers</a:t>
            </a:r>
          </a:p>
          <a:p>
            <a:pPr lvl="2">
              <a:lnSpc>
                <a:spcPct val="90000"/>
              </a:lnSpc>
            </a:pPr>
            <a:r>
              <a:rPr lang="en-US" sz="1800" dirty="0"/>
              <a:t>Installers</a:t>
            </a:r>
          </a:p>
          <a:p>
            <a:pPr lvl="2">
              <a:lnSpc>
                <a:spcPct val="90000"/>
              </a:lnSpc>
            </a:pPr>
            <a:r>
              <a:rPr lang="en-US" sz="1800" dirty="0"/>
              <a:t>Enforcing </a:t>
            </a:r>
            <a:r>
              <a:rPr lang="en-US" sz="1800" dirty="0" smtClean="0"/>
              <a:t>Authorities </a:t>
            </a:r>
          </a:p>
          <a:p>
            <a:pPr lvl="2">
              <a:lnSpc>
                <a:spcPct val="90000"/>
              </a:lnSpc>
            </a:pPr>
            <a:r>
              <a:rPr lang="en-US" sz="1800" dirty="0" smtClean="0"/>
              <a:t>Inspection </a:t>
            </a:r>
            <a:r>
              <a:rPr lang="en-US" sz="1800" dirty="0"/>
              <a:t>Agencies</a:t>
            </a:r>
          </a:p>
          <a:p>
            <a:pPr lvl="2">
              <a:lnSpc>
                <a:spcPct val="90000"/>
              </a:lnSpc>
            </a:pPr>
            <a:r>
              <a:rPr lang="en-US" sz="1800" dirty="0"/>
              <a:t>Specialists having expert knowledge</a:t>
            </a:r>
          </a:p>
          <a:p>
            <a:pPr lvl="2">
              <a:lnSpc>
                <a:spcPct val="90000"/>
              </a:lnSpc>
            </a:pPr>
            <a:r>
              <a:rPr lang="en-US" sz="1800" dirty="0"/>
              <a:t>Designers</a:t>
            </a:r>
          </a:p>
          <a:p>
            <a:pPr lvl="2">
              <a:lnSpc>
                <a:spcPct val="90000"/>
              </a:lnSpc>
            </a:pPr>
            <a:r>
              <a:rPr lang="en-US" sz="1800" dirty="0"/>
              <a:t>Users or owners of </a:t>
            </a:r>
            <a:r>
              <a:rPr lang="en-US" sz="1800" dirty="0" smtClean="0"/>
              <a:t>equipment</a:t>
            </a:r>
          </a:p>
          <a:p>
            <a:pPr>
              <a:lnSpc>
                <a:spcPct val="90000"/>
              </a:lnSpc>
            </a:pPr>
            <a:r>
              <a:rPr lang="en-US" dirty="0" smtClean="0"/>
              <a:t>Due </a:t>
            </a:r>
            <a:r>
              <a:rPr lang="en-US" dirty="0"/>
              <a:t>Process</a:t>
            </a:r>
          </a:p>
        </p:txBody>
      </p:sp>
      <p:sp>
        <p:nvSpPr>
          <p:cNvPr id="4"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94EAAA97-D5A1-46A4-B278-847DEE1CD172}" type="slidenum">
              <a:rPr lang="en-US"/>
              <a:pPr/>
              <a:t>5</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76200"/>
            <a:ext cx="8229600" cy="863600"/>
          </a:xfrm>
        </p:spPr>
        <p:txBody>
          <a:bodyPr/>
          <a:lstStyle/>
          <a:p>
            <a:r>
              <a:rPr lang="en-US" dirty="0"/>
              <a:t>STANDARDS ACTIONS</a:t>
            </a:r>
          </a:p>
        </p:txBody>
      </p:sp>
      <p:sp>
        <p:nvSpPr>
          <p:cNvPr id="29699" name="Rectangle 3"/>
          <p:cNvSpPr>
            <a:spLocks noGrp="1" noChangeArrowheads="1"/>
          </p:cNvSpPr>
          <p:nvPr>
            <p:ph idx="1"/>
          </p:nvPr>
        </p:nvSpPr>
        <p:spPr>
          <a:xfrm>
            <a:off x="609600" y="1485900"/>
            <a:ext cx="7543800" cy="4876800"/>
          </a:xfrm>
        </p:spPr>
        <p:txBody>
          <a:bodyPr/>
          <a:lstStyle/>
          <a:p>
            <a:r>
              <a:rPr lang="en-US" dirty="0" smtClean="0"/>
              <a:t>Types:</a:t>
            </a:r>
            <a:endParaRPr lang="en-US" dirty="0"/>
          </a:p>
          <a:p>
            <a:pPr lvl="1"/>
            <a:r>
              <a:rPr lang="en-US" dirty="0"/>
              <a:t>New </a:t>
            </a:r>
            <a:r>
              <a:rPr lang="en-US" dirty="0" smtClean="0"/>
              <a:t>standard</a:t>
            </a:r>
          </a:p>
          <a:p>
            <a:pPr lvl="1"/>
            <a:r>
              <a:rPr lang="en-US" dirty="0" smtClean="0"/>
              <a:t>Revision</a:t>
            </a:r>
          </a:p>
          <a:p>
            <a:pPr lvl="1"/>
            <a:r>
              <a:rPr lang="en-US" dirty="0" smtClean="0"/>
              <a:t>Reaffirmation</a:t>
            </a:r>
          </a:p>
          <a:p>
            <a:pPr lvl="1"/>
            <a:r>
              <a:rPr lang="en-US" dirty="0"/>
              <a:t>Withdrawal</a:t>
            </a:r>
          </a:p>
          <a:p>
            <a:pPr lvl="1"/>
            <a:r>
              <a:rPr lang="en-US" dirty="0" smtClean="0"/>
              <a:t>Stabilized Maintenance</a:t>
            </a:r>
          </a:p>
          <a:p>
            <a:pPr lvl="1"/>
            <a:r>
              <a:rPr lang="en-US" dirty="0"/>
              <a:t>National Adoption of an ISO or IEC Standard </a:t>
            </a:r>
          </a:p>
          <a:p>
            <a:pPr>
              <a:buFontTx/>
              <a:buNone/>
            </a:pPr>
            <a:r>
              <a:rPr lang="en-US" dirty="0" smtClean="0"/>
              <a:t>   </a:t>
            </a:r>
            <a:endParaRPr lang="en-US" dirty="0"/>
          </a:p>
        </p:txBody>
      </p:sp>
      <p:sp>
        <p:nvSpPr>
          <p:cNvPr id="4"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A348EED2-B88A-47AD-A0C6-8E6CB6AA7914}" type="slidenum">
              <a:rPr lang="en-US"/>
              <a:pPr/>
              <a:t>6</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30200" y="228600"/>
            <a:ext cx="8229600" cy="1143000"/>
          </a:xfrm>
        </p:spPr>
        <p:txBody>
          <a:bodyPr/>
          <a:lstStyle/>
          <a:p>
            <a:r>
              <a:rPr lang="en-US" dirty="0" smtClean="0"/>
              <a:t>STANDARDS COMMITTEE PROCEDURES</a:t>
            </a:r>
            <a:endParaRPr lang="en-US" dirty="0"/>
          </a:p>
        </p:txBody>
      </p:sp>
      <p:sp>
        <p:nvSpPr>
          <p:cNvPr id="37891" name="Rectangle 3"/>
          <p:cNvSpPr>
            <a:spLocks noGrp="1" noChangeArrowheads="1"/>
          </p:cNvSpPr>
          <p:nvPr>
            <p:ph idx="1"/>
          </p:nvPr>
        </p:nvSpPr>
        <p:spPr>
          <a:xfrm>
            <a:off x="596900" y="1511300"/>
            <a:ext cx="7696200" cy="4343400"/>
          </a:xfrm>
        </p:spPr>
        <p:txBody>
          <a:bodyPr/>
          <a:lstStyle/>
          <a:p>
            <a:r>
              <a:rPr lang="en-US" dirty="0" smtClean="0"/>
              <a:t>ASME’s </a:t>
            </a:r>
            <a:r>
              <a:rPr lang="en-US" dirty="0"/>
              <a:t>current, ANSI-accredited procedures </a:t>
            </a:r>
          </a:p>
          <a:p>
            <a:r>
              <a:rPr lang="en-US" dirty="0" smtClean="0"/>
              <a:t>Committees </a:t>
            </a:r>
            <a:r>
              <a:rPr lang="en-US" dirty="0"/>
              <a:t>have </a:t>
            </a:r>
            <a:r>
              <a:rPr lang="en-US" dirty="0" smtClean="0"/>
              <a:t>supplemental requirements which may include:</a:t>
            </a:r>
            <a:endParaRPr lang="en-US" strike="sngStrike" dirty="0" smtClean="0"/>
          </a:p>
          <a:p>
            <a:pPr lvl="1"/>
            <a:r>
              <a:rPr lang="en-US" dirty="0" smtClean="0"/>
              <a:t>Committee specific requirements</a:t>
            </a:r>
          </a:p>
          <a:p>
            <a:pPr lvl="1"/>
            <a:r>
              <a:rPr lang="en-US" dirty="0" smtClean="0"/>
              <a:t>Deviations from the accredited procedures </a:t>
            </a:r>
          </a:p>
          <a:p>
            <a:pPr lvl="2"/>
            <a:r>
              <a:rPr lang="en-US" dirty="0" smtClean="0"/>
              <a:t>must be approved by supervisory board and Council on Standards and Certification </a:t>
            </a:r>
          </a:p>
          <a:p>
            <a:pPr lvl="1"/>
            <a:r>
              <a:rPr lang="en-US" dirty="0" smtClean="0"/>
              <a:t>Administrative guidelines</a:t>
            </a:r>
            <a:endParaRPr lang="en-US" sz="1800" dirty="0"/>
          </a:p>
          <a:p>
            <a:pPr lvl="2"/>
            <a:endParaRPr lang="en-US" sz="1800" dirty="0"/>
          </a:p>
          <a:p>
            <a:pPr lvl="2"/>
            <a:endParaRPr lang="en-US" sz="1800" dirty="0"/>
          </a:p>
        </p:txBody>
      </p:sp>
      <p:sp>
        <p:nvSpPr>
          <p:cNvPr id="4"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D62173AF-4415-4200-8732-DBA9C811D2A4}" type="slidenum">
              <a:rPr lang="en-US"/>
              <a:pPr/>
              <a:t>7</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155700" y="177799"/>
            <a:ext cx="6578600" cy="1143000"/>
          </a:xfrm>
        </p:spPr>
        <p:txBody>
          <a:bodyPr/>
          <a:lstStyle/>
          <a:p>
            <a:r>
              <a:rPr lang="en-US" dirty="0" smtClean="0"/>
              <a:t>MAINTENANCE OF STANDARDS</a:t>
            </a:r>
            <a:endParaRPr lang="en-US" dirty="0"/>
          </a:p>
        </p:txBody>
      </p:sp>
      <p:sp>
        <p:nvSpPr>
          <p:cNvPr id="33795" name="Rectangle 3"/>
          <p:cNvSpPr>
            <a:spLocks noGrp="1" noChangeArrowheads="1"/>
          </p:cNvSpPr>
          <p:nvPr>
            <p:ph idx="1"/>
          </p:nvPr>
        </p:nvSpPr>
        <p:spPr>
          <a:xfrm>
            <a:off x="635000" y="1458912"/>
            <a:ext cx="7620000" cy="4648200"/>
          </a:xfrm>
        </p:spPr>
        <p:txBody>
          <a:bodyPr/>
          <a:lstStyle/>
          <a:p>
            <a:r>
              <a:rPr lang="en-US" dirty="0"/>
              <a:t>Continuous Maintenance </a:t>
            </a:r>
          </a:p>
          <a:p>
            <a:pPr lvl="1"/>
            <a:r>
              <a:rPr lang="en-US" sz="2000" dirty="0" smtClean="0"/>
              <a:t>Revisions to </a:t>
            </a:r>
            <a:r>
              <a:rPr lang="en-US" sz="2000" dirty="0"/>
              <a:t>any </a:t>
            </a:r>
            <a:r>
              <a:rPr lang="en-US" sz="2000" dirty="0" smtClean="0"/>
              <a:t>part</a:t>
            </a:r>
            <a:r>
              <a:rPr lang="en-US" sz="2000" dirty="0"/>
              <a:t> </a:t>
            </a:r>
            <a:r>
              <a:rPr lang="en-US" sz="2000" dirty="0" smtClean="0"/>
              <a:t>or section </a:t>
            </a:r>
            <a:r>
              <a:rPr lang="en-US" sz="2000" dirty="0"/>
              <a:t>according to a documented schedule for consideration and action by the standards </a:t>
            </a:r>
            <a:r>
              <a:rPr lang="en-US" sz="2000" dirty="0" smtClean="0"/>
              <a:t>committee</a:t>
            </a:r>
            <a:endParaRPr lang="en-US" sz="2000" dirty="0" smtClean="0"/>
          </a:p>
          <a:p>
            <a:r>
              <a:rPr lang="en-US" dirty="0" smtClean="0"/>
              <a:t>Periodic </a:t>
            </a:r>
            <a:r>
              <a:rPr lang="en-US" dirty="0"/>
              <a:t>Maintenance </a:t>
            </a:r>
          </a:p>
          <a:p>
            <a:pPr lvl="1"/>
            <a:r>
              <a:rPr lang="en-US" sz="2000" dirty="0" smtClean="0"/>
              <a:t>Review </a:t>
            </a:r>
            <a:r>
              <a:rPr lang="en-US" sz="2000" dirty="0"/>
              <a:t>of the entire document and action to revise or reaffirm by the standards </a:t>
            </a:r>
            <a:r>
              <a:rPr lang="en-US" sz="2000" dirty="0" smtClean="0"/>
              <a:t>committee </a:t>
            </a:r>
            <a:endParaRPr lang="en-US" sz="2000" dirty="0" smtClean="0"/>
          </a:p>
          <a:p>
            <a:r>
              <a:rPr lang="en-US" dirty="0"/>
              <a:t>Stabilized Maintenance </a:t>
            </a:r>
          </a:p>
          <a:p>
            <a:pPr lvl="1"/>
            <a:r>
              <a:rPr lang="en-US" sz="2000" dirty="0"/>
              <a:t>Requires a status review of the entire document by the standards committee every 10 </a:t>
            </a:r>
            <a:r>
              <a:rPr lang="en-US" sz="2000" dirty="0" smtClean="0"/>
              <a:t>years </a:t>
            </a:r>
            <a:endParaRPr lang="en-US" sz="2000" dirty="0"/>
          </a:p>
          <a:p>
            <a:pPr lvl="1"/>
            <a:endParaRPr lang="en-US" sz="2000" dirty="0" smtClean="0"/>
          </a:p>
          <a:p>
            <a:pPr lvl="1"/>
            <a:endParaRPr lang="en-US" sz="2000" dirty="0" smtClean="0"/>
          </a:p>
          <a:p>
            <a:pPr lvl="1"/>
            <a:endParaRPr lang="en-US" sz="2000" dirty="0"/>
          </a:p>
        </p:txBody>
      </p:sp>
      <p:sp>
        <p:nvSpPr>
          <p:cNvPr id="4" name="Footer Placeholder 3"/>
          <p:cNvSpPr>
            <a:spLocks noGrp="1"/>
          </p:cNvSpPr>
          <p:nvPr>
            <p:ph type="ftr" sz="quarter" idx="10"/>
          </p:nvPr>
        </p:nvSpPr>
        <p:spPr/>
        <p:txBody>
          <a:bodyPr/>
          <a:lstStyle/>
          <a:p>
            <a:r>
              <a:rPr lang="en-US" smtClean="0"/>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B91E7308-434E-462C-9B6A-94C12C30DAFC}" type="slidenum">
              <a:rPr lang="en-US"/>
              <a:pPr/>
              <a:t>8</a:t>
            </a:fld>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S&amp;C Them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012 Theme1">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S&amp;C Theme</Template>
  <TotalTime>4131</TotalTime>
  <Words>5604</Words>
  <Application>Microsoft Office PowerPoint</Application>
  <PresentationFormat>On-screen Show (4:3)</PresentationFormat>
  <Paragraphs>561</Paragraphs>
  <Slides>36</Slides>
  <Notes>36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36</vt:i4>
      </vt:variant>
    </vt:vector>
  </HeadingPairs>
  <TitlesOfParts>
    <vt:vector size="43" baseType="lpstr">
      <vt:lpstr>Arial</vt:lpstr>
      <vt:lpstr>Symbol</vt:lpstr>
      <vt:lpstr>Tahoma</vt:lpstr>
      <vt:lpstr>Times</vt:lpstr>
      <vt:lpstr>Times New Roman</vt:lpstr>
      <vt:lpstr>S&amp;C Theme</vt:lpstr>
      <vt:lpstr>2012 Theme1</vt:lpstr>
      <vt:lpstr>Standards and Certification Training</vt:lpstr>
      <vt:lpstr>REVISIONS</vt:lpstr>
      <vt:lpstr>MODULE B COURSE OUTLINE</vt:lpstr>
      <vt:lpstr>LEARNING OBJECTIVES</vt:lpstr>
      <vt:lpstr>CONSENSUS ON  STANDARDS ACTIONS</vt:lpstr>
      <vt:lpstr>KEY PRINCIPLES OF  CONSENSUS PROCESS</vt:lpstr>
      <vt:lpstr>STANDARDS ACTIONS</vt:lpstr>
      <vt:lpstr>STANDARDS COMMITTEE PROCEDURES</vt:lpstr>
      <vt:lpstr>MAINTENANCE OF STANDARDS</vt:lpstr>
      <vt:lpstr>CONTINUOUS AND PERIODIC MAINTENANCE</vt:lpstr>
      <vt:lpstr>STABILIZED MAINTENANCE</vt:lpstr>
      <vt:lpstr>MAINTENANCE OF STANDARDS</vt:lpstr>
      <vt:lpstr>THE STANDARDS  DEVELOPMENT PROCESS</vt:lpstr>
      <vt:lpstr>THE STANDARDS  DEVELOPMENT PROCESS</vt:lpstr>
      <vt:lpstr>INITIATION &amp; DEVELOPMENT OF  A STANDARDS ACTION</vt:lpstr>
      <vt:lpstr>THE STANDARDS  DEVELOPMENT PROCESS</vt:lpstr>
      <vt:lpstr>CONSENSUS COMMITTEE  APPROVAL</vt:lpstr>
      <vt:lpstr>CONSENSUS COMMITTEE APPROVAL</vt:lpstr>
      <vt:lpstr>CONSENSUS COMMITTEE APPROVAL</vt:lpstr>
      <vt:lpstr>CONSENSUS COMMITTEE APPROVAL</vt:lpstr>
      <vt:lpstr>CONSENSUS COMMITTEE APPROVAL</vt:lpstr>
      <vt:lpstr>EDITORIAL REVISIONS</vt:lpstr>
      <vt:lpstr>THE STANDARDS  DEVELOPMENT PROCESS</vt:lpstr>
      <vt:lpstr>PUBLIC REVIEW</vt:lpstr>
      <vt:lpstr>PUBLIC REVIEW</vt:lpstr>
      <vt:lpstr>THE STANDARDS  DEVELOPMENT PROCESS</vt:lpstr>
      <vt:lpstr>SUPERVISORY BOARD  APPROVAL</vt:lpstr>
      <vt:lpstr>THE STANDARDS  DEVELOPMENT PROCESS</vt:lpstr>
      <vt:lpstr>APPEALS</vt:lpstr>
      <vt:lpstr>THE STANDARDS  DEVELOPMENT PROCESS</vt:lpstr>
      <vt:lpstr>ANSI APPROVAL</vt:lpstr>
      <vt:lpstr>ANSI APPROVAL</vt:lpstr>
      <vt:lpstr>THE STANDARDS  DEVELOPMENT PROCESS</vt:lpstr>
      <vt:lpstr>PUBLICATION</vt:lpstr>
      <vt:lpstr>MODULE SUMMARY</vt:lpstr>
      <vt:lpstr>REFERENCES</vt:lpstr>
    </vt:vector>
  </TitlesOfParts>
  <Company>ASME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Carlton R. Ramcharran</cp:lastModifiedBy>
  <cp:revision>452</cp:revision>
  <cp:lastPrinted>2013-10-17T12:12:09Z</cp:lastPrinted>
  <dcterms:created xsi:type="dcterms:W3CDTF">2008-04-17T17:36:45Z</dcterms:created>
  <dcterms:modified xsi:type="dcterms:W3CDTF">2016-12-14T15:52:34Z</dcterms:modified>
</cp:coreProperties>
</file>