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3" r:id="rId1"/>
  </p:sldMasterIdLst>
  <p:notesMasterIdLst>
    <p:notesMasterId r:id="rId35"/>
  </p:notesMasterIdLst>
  <p:handoutMasterIdLst>
    <p:handoutMasterId r:id="rId36"/>
  </p:handoutMasterIdLst>
  <p:sldIdLst>
    <p:sldId id="308" r:id="rId2"/>
    <p:sldId id="257" r:id="rId3"/>
    <p:sldId id="288" r:id="rId4"/>
    <p:sldId id="260" r:id="rId5"/>
    <p:sldId id="261" r:id="rId6"/>
    <p:sldId id="265" r:id="rId7"/>
    <p:sldId id="263" r:id="rId8"/>
    <p:sldId id="329" r:id="rId9"/>
    <p:sldId id="309" r:id="rId10"/>
    <p:sldId id="266" r:id="rId11"/>
    <p:sldId id="314" r:id="rId12"/>
    <p:sldId id="267" r:id="rId13"/>
    <p:sldId id="289" r:id="rId14"/>
    <p:sldId id="294" r:id="rId15"/>
    <p:sldId id="295" r:id="rId16"/>
    <p:sldId id="301" r:id="rId17"/>
    <p:sldId id="313" r:id="rId18"/>
    <p:sldId id="270" r:id="rId19"/>
    <p:sldId id="272" r:id="rId20"/>
    <p:sldId id="274" r:id="rId21"/>
    <p:sldId id="290" r:id="rId22"/>
    <p:sldId id="310" r:id="rId23"/>
    <p:sldId id="315" r:id="rId24"/>
    <p:sldId id="316" r:id="rId25"/>
    <p:sldId id="317" r:id="rId26"/>
    <p:sldId id="318" r:id="rId27"/>
    <p:sldId id="319" r:id="rId28"/>
    <p:sldId id="320" r:id="rId29"/>
    <p:sldId id="321" r:id="rId30"/>
    <p:sldId id="322" r:id="rId31"/>
    <p:sldId id="323" r:id="rId32"/>
    <p:sldId id="325" r:id="rId33"/>
    <p:sldId id="326" r:id="rId34"/>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 lastIdx="32" clrIdx="0">
    <p:extLst>
      <p:ext uri="{19B8F6BF-5375-455C-9EA6-DF929625EA0E}">
        <p15:presenceInfo xmlns:p15="http://schemas.microsoft.com/office/powerpoint/2012/main" userId="S-1-5-21-2567133279-126380308-195766442-8640" providerId="AD"/>
      </p:ext>
    </p:extLst>
  </p:cmAuthor>
  <p:cmAuthor id="2" name="Allyson B. Byk" initials="ABB" lastIdx="19" clrIdx="1">
    <p:extLst>
      <p:ext uri="{19B8F6BF-5375-455C-9EA6-DF929625EA0E}">
        <p15:presenceInfo xmlns:p15="http://schemas.microsoft.com/office/powerpoint/2012/main" userId="S-1-5-21-2567133279-126380308-195766442-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9520F"/>
    <a:srgbClr val="0066FF"/>
    <a:srgbClr val="777777"/>
    <a:srgbClr val="3399FF"/>
    <a:srgbClr val="E44506"/>
    <a:srgbClr val="B2B2B2"/>
    <a:srgbClr val="FF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76346" autoAdjust="0"/>
  </p:normalViewPr>
  <p:slideViewPr>
    <p:cSldViewPr>
      <p:cViewPr varScale="1">
        <p:scale>
          <a:sx n="98" d="100"/>
          <a:sy n="98" d="100"/>
        </p:scale>
        <p:origin x="894" y="108"/>
      </p:cViewPr>
      <p:guideLst>
        <p:guide orient="horz" pos="2160"/>
        <p:guide pos="2880"/>
      </p:guideLst>
    </p:cSldViewPr>
  </p:slideViewPr>
  <p:outlineViewPr>
    <p:cViewPr>
      <p:scale>
        <a:sx n="33" d="100"/>
        <a:sy n="33" d="100"/>
      </p:scale>
      <p:origin x="0" y="-8502"/>
    </p:cViewPr>
  </p:outlineViewPr>
  <p:notesTextViewPr>
    <p:cViewPr>
      <p:scale>
        <a:sx n="100" d="100"/>
        <a:sy n="100" d="100"/>
      </p:scale>
      <p:origin x="0" y="-534"/>
    </p:cViewPr>
  </p:notesTextViewPr>
  <p:sorterViewPr>
    <p:cViewPr>
      <p:scale>
        <a:sx n="66" d="100"/>
        <a:sy n="66" d="100"/>
      </p:scale>
      <p:origin x="0" y="0"/>
    </p:cViewPr>
  </p:sorterViewPr>
  <p:notesViewPr>
    <p:cSldViewPr>
      <p:cViewPr>
        <p:scale>
          <a:sx n="75" d="100"/>
          <a:sy n="75" d="100"/>
        </p:scale>
        <p:origin x="3102" y="726"/>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249" cy="480223"/>
          </a:xfrm>
          <a:prstGeom prst="rect">
            <a:avLst/>
          </a:prstGeom>
        </p:spPr>
        <p:txBody>
          <a:bodyPr vert="horz" lIns="94058" tIns="47028" rIns="94058" bIns="47028" rtlCol="0"/>
          <a:lstStyle>
            <a:lvl1pPr algn="l">
              <a:defRPr sz="1200"/>
            </a:lvl1pPr>
          </a:lstStyle>
          <a:p>
            <a:endParaRPr lang="en-US"/>
          </a:p>
        </p:txBody>
      </p:sp>
      <p:sp>
        <p:nvSpPr>
          <p:cNvPr id="3" name="Date Placeholder 2"/>
          <p:cNvSpPr>
            <a:spLocks noGrp="1"/>
          </p:cNvSpPr>
          <p:nvPr>
            <p:ph type="dt" sz="quarter" idx="1"/>
          </p:nvPr>
        </p:nvSpPr>
        <p:spPr>
          <a:xfrm>
            <a:off x="4143311" y="2"/>
            <a:ext cx="3170249" cy="480223"/>
          </a:xfrm>
          <a:prstGeom prst="rect">
            <a:avLst/>
          </a:prstGeom>
        </p:spPr>
        <p:txBody>
          <a:bodyPr vert="horz" lIns="94058" tIns="47028" rIns="94058" bIns="47028" rtlCol="0"/>
          <a:lstStyle>
            <a:lvl1pPr algn="r">
              <a:defRPr sz="1200"/>
            </a:lvl1pPr>
          </a:lstStyle>
          <a:p>
            <a:fld id="{29F4C5CB-D72F-4255-8443-2989C9735E39}" type="datetimeFigureOut">
              <a:rPr lang="en-US" smtClean="0"/>
              <a:t>6/12/2018</a:t>
            </a:fld>
            <a:endParaRPr lang="en-US"/>
          </a:p>
        </p:txBody>
      </p:sp>
      <p:sp>
        <p:nvSpPr>
          <p:cNvPr id="4" name="Footer Placeholder 3"/>
          <p:cNvSpPr>
            <a:spLocks noGrp="1"/>
          </p:cNvSpPr>
          <p:nvPr>
            <p:ph type="ftr" sz="quarter" idx="2"/>
          </p:nvPr>
        </p:nvSpPr>
        <p:spPr>
          <a:xfrm>
            <a:off x="0" y="9119351"/>
            <a:ext cx="3170249" cy="480223"/>
          </a:xfrm>
          <a:prstGeom prst="rect">
            <a:avLst/>
          </a:prstGeom>
        </p:spPr>
        <p:txBody>
          <a:bodyPr vert="horz" lIns="94058" tIns="47028" rIns="94058" bIns="47028" rtlCol="0" anchor="b"/>
          <a:lstStyle>
            <a:lvl1pPr algn="l">
              <a:defRPr sz="1200"/>
            </a:lvl1pPr>
          </a:lstStyle>
          <a:p>
            <a:endParaRPr lang="en-US"/>
          </a:p>
        </p:txBody>
      </p:sp>
      <p:sp>
        <p:nvSpPr>
          <p:cNvPr id="5" name="Slide Number Placeholder 4"/>
          <p:cNvSpPr>
            <a:spLocks noGrp="1"/>
          </p:cNvSpPr>
          <p:nvPr>
            <p:ph type="sldNum" sz="quarter" idx="3"/>
          </p:nvPr>
        </p:nvSpPr>
        <p:spPr>
          <a:xfrm>
            <a:off x="4143311" y="9119351"/>
            <a:ext cx="3170249" cy="480223"/>
          </a:xfrm>
          <a:prstGeom prst="rect">
            <a:avLst/>
          </a:prstGeom>
        </p:spPr>
        <p:txBody>
          <a:bodyPr vert="horz" lIns="94058" tIns="47028" rIns="94058" bIns="47028" rtlCol="0" anchor="b"/>
          <a:lstStyle>
            <a:lvl1pPr algn="r">
              <a:defRPr sz="1200"/>
            </a:lvl1pPr>
          </a:lstStyle>
          <a:p>
            <a:fld id="{151D9028-6D31-4DFA-8E8C-3BE564AC6655}" type="slidenum">
              <a:rPr lang="en-US" smtClean="0"/>
              <a:t>‹#›</a:t>
            </a:fld>
            <a:endParaRPr lang="en-US"/>
          </a:p>
        </p:txBody>
      </p:sp>
    </p:spTree>
    <p:extLst>
      <p:ext uri="{BB962C8B-B14F-4D97-AF65-F5344CB8AC3E}">
        <p14:creationId xmlns:p14="http://schemas.microsoft.com/office/powerpoint/2010/main" val="150832491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4"/>
          <p:cNvSpPr>
            <a:spLocks noGrp="1" noRot="1" noChangeAspect="1" noChangeArrowheads="1" noTextEdit="1"/>
          </p:cNvSpPr>
          <p:nvPr>
            <p:ph type="sldImg" idx="2"/>
          </p:nvPr>
        </p:nvSpPr>
        <p:spPr bwMode="auto">
          <a:xfrm>
            <a:off x="1339850" y="320675"/>
            <a:ext cx="4799013"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50" y="4240612"/>
            <a:ext cx="5851504" cy="49601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26" tIns="48313" rIns="96626" bIns="48313"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12294" name="Rectangle 6"/>
          <p:cNvSpPr>
            <a:spLocks noGrp="1" noChangeArrowheads="1"/>
          </p:cNvSpPr>
          <p:nvPr>
            <p:ph type="ftr" sz="quarter" idx="4"/>
          </p:nvPr>
        </p:nvSpPr>
        <p:spPr bwMode="auto">
          <a:xfrm>
            <a:off x="0" y="9119351"/>
            <a:ext cx="3170249"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26" tIns="48313" rIns="96626" bIns="48313"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11" y="9119351"/>
            <a:ext cx="3170249"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26" tIns="48313" rIns="96626" bIns="48313" numCol="1" anchor="b" anchorCtr="0" compatLnSpc="1">
            <a:prstTxWarp prst="textNoShape">
              <a:avLst/>
            </a:prstTxWarp>
          </a:bodyPr>
          <a:lstStyle>
            <a:lvl1pPr algn="r" eaLnBrk="1" hangingPunct="1">
              <a:defRPr sz="1200">
                <a:latin typeface="Arial" charset="0"/>
              </a:defRPr>
            </a:lvl1pPr>
          </a:lstStyle>
          <a:p>
            <a:pPr>
              <a:defRPr/>
            </a:pPr>
            <a:fld id="{74BAB1BF-7F08-49F1-B758-BC2F38D2ACBE}" type="slidenum">
              <a:rPr lang="en-US"/>
              <a:pPr>
                <a:defRPr/>
              </a:pPr>
              <a:t>‹#›</a:t>
            </a:fld>
            <a:endParaRPr lang="en-US"/>
          </a:p>
        </p:txBody>
      </p:sp>
    </p:spTree>
    <p:extLst>
      <p:ext uri="{BB962C8B-B14F-4D97-AF65-F5344CB8AC3E}">
        <p14:creationId xmlns:p14="http://schemas.microsoft.com/office/powerpoint/2010/main" val="30998152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304800"/>
            <a:ext cx="4802187" cy="3600450"/>
          </a:xfrm>
          <a:prstGeom prst="rect">
            <a:avLst/>
          </a:prstGeom>
        </p:spPr>
      </p:sp>
      <p:sp>
        <p:nvSpPr>
          <p:cNvPr id="3" name="Notes Placeholder 2"/>
          <p:cNvSpPr>
            <a:spLocks noGrp="1"/>
          </p:cNvSpPr>
          <p:nvPr>
            <p:ph type="body" idx="1"/>
          </p:nvPr>
        </p:nvSpPr>
        <p:spPr>
          <a:xfrm>
            <a:off x="731520" y="4240530"/>
            <a:ext cx="5852160" cy="4960620"/>
          </a:xfrm>
          <a:prstGeom prst="rect">
            <a:avLst/>
          </a:prstGeom>
        </p:spPr>
        <p:txBody>
          <a:bodyPr/>
          <a:lstStyle/>
          <a:p>
            <a:pPr eaLnBrk="1" hangingPunct="1"/>
            <a:endParaRPr lang="en-US" dirty="0" smtClean="0"/>
          </a:p>
        </p:txBody>
      </p:sp>
    </p:spTree>
    <p:extLst>
      <p:ext uri="{BB962C8B-B14F-4D97-AF65-F5344CB8AC3E}">
        <p14:creationId xmlns:p14="http://schemas.microsoft.com/office/powerpoint/2010/main" val="227615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Rot="1" noChangeAspect="1" noChangeArrowheads="1" noTextEdit="1"/>
          </p:cNvSpPr>
          <p:nvPr>
            <p:ph type="sldImg"/>
          </p:nvPr>
        </p:nvSpPr>
        <p:spPr>
          <a:xfrm>
            <a:off x="1408113" y="469900"/>
            <a:ext cx="4518025" cy="3387725"/>
          </a:xfrm>
          <a:ln/>
        </p:spPr>
      </p:sp>
      <p:sp>
        <p:nvSpPr>
          <p:cNvPr id="41988" name="Rectangle 3"/>
          <p:cNvSpPr>
            <a:spLocks noGrp="1" noChangeArrowheads="1"/>
          </p:cNvSpPr>
          <p:nvPr>
            <p:ph type="body" idx="1"/>
          </p:nvPr>
        </p:nvSpPr>
        <p:spPr>
          <a:xfrm>
            <a:off x="559555" y="4199916"/>
            <a:ext cx="6197736" cy="4909667"/>
          </a:xfrm>
          <a:noFill/>
        </p:spPr>
        <p:txBody>
          <a:bodyPr/>
          <a:lstStyle/>
          <a:p>
            <a:pPr eaLnBrk="1" hangingPunct="1">
              <a:spcBef>
                <a:spcPct val="0"/>
              </a:spcBef>
            </a:pPr>
            <a:r>
              <a:rPr lang="en-US" dirty="0" smtClean="0"/>
              <a:t>Some of the specific responsibilities of the Council on Standards and Certification with regard to Conformity Assessment are:</a:t>
            </a:r>
          </a:p>
          <a:p>
            <a:pPr lvl="1" eaLnBrk="1" hangingPunct="1"/>
            <a:r>
              <a:rPr lang="en-US" dirty="0" smtClean="0"/>
              <a:t>Establishment of overall policies governing the operations of accreditation and certification programs</a:t>
            </a:r>
          </a:p>
          <a:p>
            <a:pPr marL="235182" lvl="1" indent="-117591" defTabSz="940729" eaLnBrk="1" hangingPunct="1">
              <a:defRPr/>
            </a:pPr>
            <a:r>
              <a:rPr lang="en-US" dirty="0" smtClean="0"/>
              <a:t>Approval of initiating and sun-setting of programs</a:t>
            </a:r>
          </a:p>
          <a:p>
            <a:pPr lvl="1" eaLnBrk="1" hangingPunct="1"/>
            <a:r>
              <a:rPr lang="en-US" dirty="0" smtClean="0"/>
              <a:t>Approval of the membership of the Board on Conformity Assessment </a:t>
            </a:r>
            <a:r>
              <a:rPr lang="en-US" strike="noStrike" dirty="0" smtClean="0"/>
              <a:t>(By Board on Codes and Standards Operations)</a:t>
            </a:r>
          </a:p>
          <a:p>
            <a:pPr lvl="1" eaLnBrk="1" hangingPunct="1"/>
            <a:r>
              <a:rPr lang="en-US" dirty="0" smtClean="0"/>
              <a:t>Annual evaluation of Standards and Certification programs and activities, to determine continuation or sun-setting</a:t>
            </a:r>
          </a:p>
          <a:p>
            <a:pPr lvl="1" eaLnBrk="1" hangingPunct="1"/>
            <a:r>
              <a:rPr lang="en-US" dirty="0" smtClean="0"/>
              <a:t>The final level of due process within the Society for appeals related to accreditation and certification, accomplished through its Board on Hearings and </a:t>
            </a:r>
            <a:r>
              <a:rPr lang="en-US" dirty="0" smtClean="0"/>
              <a:t>Appeals</a:t>
            </a:r>
            <a:endParaRPr lang="en-US" dirty="0" smtClean="0"/>
          </a:p>
        </p:txBody>
      </p:sp>
    </p:spTree>
    <p:extLst>
      <p:ext uri="{BB962C8B-B14F-4D97-AF65-F5344CB8AC3E}">
        <p14:creationId xmlns:p14="http://schemas.microsoft.com/office/powerpoint/2010/main" val="1382666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729">
              <a:defRPr/>
            </a:pPr>
            <a:r>
              <a:rPr lang="en-US" u="none" baseline="0" dirty="0" smtClean="0"/>
              <a:t>All </a:t>
            </a:r>
            <a:r>
              <a:rPr lang="en-US" u="none" baseline="0" dirty="0" smtClean="0"/>
              <a:t>Accreditation &amp; Certification Committee meetings and correspondence are confidential. All meetings are closed to the public. The reason being that the Committee discusses confidential information about Applicants and Certificate Holders. </a:t>
            </a:r>
            <a:r>
              <a:rPr lang="en-US" u="none" dirty="0" smtClean="0"/>
              <a:t>Per</a:t>
            </a:r>
            <a:r>
              <a:rPr lang="en-US" u="none" baseline="0" dirty="0" smtClean="0"/>
              <a:t> CAP-9, it is required that all Conformity Assessment Committees and BCA members and alternates sign a confidentiality statement, when appointed to the Committee or Board. </a:t>
            </a:r>
          </a:p>
          <a:p>
            <a:pPr defTabSz="940729">
              <a:defRPr/>
            </a:pPr>
            <a:endParaRPr lang="en-US" u="none" baseline="0" dirty="0" smtClean="0"/>
          </a:p>
          <a:p>
            <a:pPr defTabSz="940729">
              <a:defRPr/>
            </a:pPr>
            <a:r>
              <a:rPr lang="en-US" u="none" baseline="0" dirty="0" smtClean="0"/>
              <a:t>The Board on Conformity Assessment (BCA); Committee on Conformity Assessment Requirements (CAR); Committee on Conduct of Conformity Assessment Activities (C3A2); Committee on Designees (COD); and Standards Committee on Qualifications for Authorized Inspection (QAI); hold public meetings. The exception being that the Board on Conformity Assessment appeals are also confidential and closed meetings.  </a:t>
            </a:r>
          </a:p>
          <a:p>
            <a:endParaRPr lang="en-US" u="none" dirty="0" smtClean="0"/>
          </a:p>
          <a:p>
            <a:endParaRPr lang="en-US" u="none" dirty="0"/>
          </a:p>
        </p:txBody>
      </p:sp>
    </p:spTree>
    <p:extLst>
      <p:ext uri="{BB962C8B-B14F-4D97-AF65-F5344CB8AC3E}">
        <p14:creationId xmlns:p14="http://schemas.microsoft.com/office/powerpoint/2010/main" val="1042251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Rot="1" noChangeAspect="1" noChangeArrowheads="1" noTextEdit="1"/>
          </p:cNvSpPr>
          <p:nvPr>
            <p:ph type="sldImg"/>
          </p:nvPr>
        </p:nvSpPr>
        <p:spPr>
          <a:xfrm>
            <a:off x="1408113" y="469900"/>
            <a:ext cx="4518025" cy="3387725"/>
          </a:xfrm>
          <a:ln/>
        </p:spPr>
      </p:sp>
      <p:sp>
        <p:nvSpPr>
          <p:cNvPr id="43012" name="Rectangle 3"/>
          <p:cNvSpPr>
            <a:spLocks noGrp="1" noChangeArrowheads="1"/>
          </p:cNvSpPr>
          <p:nvPr>
            <p:ph type="body" idx="1"/>
          </p:nvPr>
        </p:nvSpPr>
        <p:spPr>
          <a:xfrm>
            <a:off x="559555" y="4199916"/>
            <a:ext cx="6197736" cy="4909667"/>
          </a:xfrm>
          <a:noFill/>
        </p:spPr>
        <p:txBody>
          <a:bodyPr/>
          <a:lstStyle/>
          <a:p>
            <a:pPr eaLnBrk="1" hangingPunct="1"/>
            <a:r>
              <a:rPr lang="en-US" u="none" dirty="0" smtClean="0"/>
              <a:t>Board on Conformity Assessment</a:t>
            </a:r>
            <a:r>
              <a:rPr lang="en-US" u="none" baseline="0" dirty="0" smtClean="0"/>
              <a:t> r</a:t>
            </a:r>
            <a:r>
              <a:rPr lang="en-US" u="none" dirty="0" smtClean="0"/>
              <a:t>esponsibilities include:</a:t>
            </a:r>
          </a:p>
          <a:p>
            <a:pPr lvl="1" eaLnBrk="1" hangingPunct="1"/>
            <a:r>
              <a:rPr lang="en-US" u="none" dirty="0" smtClean="0"/>
              <a:t>Supervision</a:t>
            </a:r>
            <a:r>
              <a:rPr lang="en-US" u="none" baseline="0" dirty="0" smtClean="0"/>
              <a:t> of</a:t>
            </a:r>
            <a:r>
              <a:rPr lang="en-US" u="none" dirty="0" smtClean="0"/>
              <a:t> Conformity Assessment Programs, including</a:t>
            </a:r>
          </a:p>
          <a:p>
            <a:pPr marL="470365" lvl="2" indent="-117591" defTabSz="940729" eaLnBrk="1" hangingPunct="1">
              <a:spcBef>
                <a:spcPct val="0"/>
              </a:spcBef>
              <a:defRPr/>
            </a:pPr>
            <a:r>
              <a:rPr lang="en-US" u="none" dirty="0" smtClean="0"/>
              <a:t>Approval of procedures including committee procedures and procedures on the conduct of ASME reviews, surveys, investigations and audits</a:t>
            </a:r>
          </a:p>
          <a:p>
            <a:pPr lvl="2" eaLnBrk="1" hangingPunct="1">
              <a:spcBef>
                <a:spcPct val="0"/>
              </a:spcBef>
            </a:pPr>
            <a:r>
              <a:rPr lang="en-US" u="none" dirty="0" smtClean="0"/>
              <a:t>Approval of committee personnel for committees reporting directly to BCA</a:t>
            </a:r>
          </a:p>
          <a:p>
            <a:pPr lvl="2" eaLnBrk="1" hangingPunct="1">
              <a:spcBef>
                <a:spcPct val="0"/>
              </a:spcBef>
            </a:pPr>
            <a:r>
              <a:rPr lang="en-US" u="none" dirty="0" smtClean="0">
                <a:solidFill>
                  <a:schemeClr val="tx1"/>
                </a:solidFill>
              </a:rPr>
              <a:t>Monitoring of the internal audit program.  </a:t>
            </a:r>
            <a:r>
              <a:rPr lang="en-US" u="none" dirty="0" smtClean="0"/>
              <a:t>Internal audits are conducted for various aspects of the Conformity Assessment Programs (e.g., conduct of review/survey; conduct of Accreditation Subcommittee meeting; ASME Conformity Assessment Dept.; Designated Organization </a:t>
            </a:r>
            <a:r>
              <a:rPr lang="en-US" u="none" dirty="0" smtClean="0"/>
              <a:t>activities) </a:t>
            </a:r>
            <a:endParaRPr lang="en-US" u="none" dirty="0" smtClean="0">
              <a:solidFill>
                <a:schemeClr val="tx1"/>
              </a:solidFill>
            </a:endParaRPr>
          </a:p>
          <a:p>
            <a:pPr lvl="1" eaLnBrk="1" hangingPunct="1"/>
            <a:r>
              <a:rPr lang="en-US" u="none" dirty="0" smtClean="0">
                <a:solidFill>
                  <a:schemeClr val="tx1"/>
                </a:solidFill>
              </a:rPr>
              <a:t>Establishment of </a:t>
            </a:r>
            <a:r>
              <a:rPr lang="en-US" u="none" dirty="0" smtClean="0"/>
              <a:t>policies for protection of the ASME Single Certification</a:t>
            </a:r>
            <a:r>
              <a:rPr lang="en-US" u="none" baseline="0" dirty="0" smtClean="0"/>
              <a:t> </a:t>
            </a:r>
            <a:r>
              <a:rPr lang="en-US" u="none" dirty="0" smtClean="0"/>
              <a:t>Mark </a:t>
            </a:r>
          </a:p>
          <a:p>
            <a:pPr lvl="1" eaLnBrk="1" hangingPunct="1"/>
            <a:r>
              <a:rPr lang="en-US" b="0" u="none" dirty="0" smtClean="0"/>
              <a:t>Works with Standards Committees on accreditation and certification requirement issues</a:t>
            </a:r>
          </a:p>
          <a:p>
            <a:pPr lvl="1" eaLnBrk="1" hangingPunct="1"/>
            <a:r>
              <a:rPr lang="en-US" u="none" dirty="0" smtClean="0"/>
              <a:t>Approve criteria developed by the Committee on Designees for qualification of ASME Team Leaders and Designees</a:t>
            </a:r>
          </a:p>
          <a:p>
            <a:pPr lvl="1" eaLnBrk="1" hangingPunct="1"/>
            <a:r>
              <a:rPr lang="en-US" u="none" dirty="0" smtClean="0"/>
              <a:t>Prepares and approves</a:t>
            </a:r>
            <a:r>
              <a:rPr lang="en-US" u="none" baseline="0" dirty="0" smtClean="0"/>
              <a:t> </a:t>
            </a:r>
            <a:r>
              <a:rPr lang="en-US" u="none" dirty="0" smtClean="0"/>
              <a:t>Conformity Assessment Policies (CAP) </a:t>
            </a:r>
            <a:endParaRPr lang="en-US" u="none" strike="sngStrike" dirty="0" smtClean="0"/>
          </a:p>
          <a:p>
            <a:pPr marL="117591" lvl="1" indent="0" eaLnBrk="1" hangingPunct="1">
              <a:buNone/>
            </a:pPr>
            <a:endParaRPr lang="en-US" b="1" u="none" dirty="0" smtClean="0">
              <a:solidFill>
                <a:srgbClr val="C00000"/>
              </a:solidFill>
            </a:endParaRPr>
          </a:p>
          <a:p>
            <a:pPr eaLnBrk="1" hangingPunct="1"/>
            <a:endParaRPr lang="en-US" u="none" dirty="0" smtClean="0"/>
          </a:p>
          <a:p>
            <a:pPr eaLnBrk="1" hangingPunct="1"/>
            <a:endParaRPr lang="en-US" u="none" dirty="0" smtClean="0"/>
          </a:p>
          <a:p>
            <a:pPr eaLnBrk="1" hangingPunct="1"/>
            <a:endParaRPr lang="en-US" u="none" dirty="0" smtClean="0"/>
          </a:p>
          <a:p>
            <a:pPr eaLnBrk="1" hangingPunct="1"/>
            <a:endParaRPr lang="en-US" u="none" dirty="0" smtClean="0"/>
          </a:p>
          <a:p>
            <a:pPr eaLnBrk="1" hangingPunct="1"/>
            <a:endParaRPr lang="en-US" u="none" dirty="0" smtClean="0"/>
          </a:p>
        </p:txBody>
      </p:sp>
    </p:spTree>
    <p:extLst>
      <p:ext uri="{BB962C8B-B14F-4D97-AF65-F5344CB8AC3E}">
        <p14:creationId xmlns:p14="http://schemas.microsoft.com/office/powerpoint/2010/main" val="1024847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729">
              <a:defRPr/>
            </a:pPr>
            <a:r>
              <a:rPr lang="en-US" u="none" dirty="0" smtClean="0"/>
              <a:t>Committee on Conformity Assessment Requirements Committee</a:t>
            </a:r>
            <a:r>
              <a:rPr lang="en-US" u="none" baseline="0" dirty="0" smtClean="0"/>
              <a:t> is r</a:t>
            </a:r>
            <a:r>
              <a:rPr lang="en-US" u="none" dirty="0" smtClean="0"/>
              <a:t>esponsible for the development and maintenance of CA-1. This standard:</a:t>
            </a:r>
          </a:p>
          <a:p>
            <a:pPr marL="176387" indent="-176387" defTabSz="940729">
              <a:buFont typeface="Arial" panose="020B0604020202020204" pitchFamily="34" charset="0"/>
              <a:buChar char="•"/>
              <a:defRPr/>
            </a:pPr>
            <a:r>
              <a:rPr lang="en-US" u="none" dirty="0" smtClean="0"/>
              <a:t>includes </a:t>
            </a:r>
            <a:r>
              <a:rPr lang="en-US" u="none" dirty="0" smtClean="0"/>
              <a:t>the necessary ASME accreditation and product certification </a:t>
            </a:r>
            <a:r>
              <a:rPr lang="en-US" u="none" dirty="0" smtClean="0"/>
              <a:t>requirements</a:t>
            </a:r>
            <a:endParaRPr lang="en-US" u="none" dirty="0" smtClean="0"/>
          </a:p>
          <a:p>
            <a:pPr marL="176387" indent="-176387" defTabSz="940729">
              <a:buFont typeface="Arial" panose="020B0604020202020204" pitchFamily="34" charset="0"/>
              <a:buChar char="•"/>
              <a:defRPr/>
            </a:pPr>
            <a:r>
              <a:rPr lang="en-US" u="none" dirty="0" smtClean="0"/>
              <a:t>was </a:t>
            </a:r>
            <a:r>
              <a:rPr lang="en-US" u="none" dirty="0" smtClean="0"/>
              <a:t>developed to replace current conformity assessment requirements in all ASME Codes and Standards by reference to the CA-1 </a:t>
            </a:r>
            <a:r>
              <a:rPr lang="en-US" u="none" dirty="0" smtClean="0"/>
              <a:t>standard</a:t>
            </a:r>
            <a:endParaRPr lang="en-US" b="0" u="none" dirty="0" smtClean="0"/>
          </a:p>
          <a:p>
            <a:pPr marL="176387" indent="-176387" defTabSz="940729">
              <a:buFont typeface="Arial" panose="020B0604020202020204" pitchFamily="34" charset="0"/>
              <a:buChar char="•"/>
              <a:defRPr/>
            </a:pPr>
            <a:r>
              <a:rPr lang="en-US" b="0" u="none" dirty="0" smtClean="0"/>
              <a:t>does </a:t>
            </a:r>
            <a:r>
              <a:rPr lang="en-US" b="0" u="none" dirty="0" smtClean="0"/>
              <a:t>not cover personnel certification </a:t>
            </a:r>
            <a:r>
              <a:rPr lang="en-US" b="0" u="none" dirty="0" smtClean="0"/>
              <a:t>requirements</a:t>
            </a:r>
            <a:endParaRPr lang="en-US" b="0" u="none" dirty="0" smtClean="0"/>
          </a:p>
          <a:p>
            <a:pPr marL="176387" indent="-176387" defTabSz="940581">
              <a:buFont typeface="Arial" panose="020B0604020202020204" pitchFamily="34" charset="0"/>
              <a:buChar char="•"/>
              <a:defRPr/>
            </a:pPr>
            <a:endParaRPr lang="en-US" b="1" dirty="0" smtClean="0"/>
          </a:p>
          <a:p>
            <a:pPr marL="176387" indent="-176387">
              <a:buFont typeface="Arial" panose="020B0604020202020204" pitchFamily="34" charset="0"/>
              <a:buChar char="•"/>
            </a:pPr>
            <a:endParaRPr lang="en-US" dirty="0"/>
          </a:p>
        </p:txBody>
      </p:sp>
    </p:spTree>
    <p:extLst>
      <p:ext uri="{BB962C8B-B14F-4D97-AF65-F5344CB8AC3E}">
        <p14:creationId xmlns:p14="http://schemas.microsoft.com/office/powerpoint/2010/main" val="1328063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The Committee on Designees (COD) is responsible for the following:</a:t>
            </a:r>
          </a:p>
          <a:p>
            <a:pPr marL="176387" indent="-176387">
              <a:buFont typeface="Arial" panose="020B0604020202020204" pitchFamily="34" charset="0"/>
              <a:buChar char="•"/>
            </a:pPr>
            <a:r>
              <a:rPr lang="en-US" u="none" dirty="0" smtClean="0"/>
              <a:t>Serves </a:t>
            </a:r>
            <a:r>
              <a:rPr lang="en-US" u="none" dirty="0" smtClean="0"/>
              <a:t>as an approval body for new Designees (e.g. ASME team leaders, team members and auditors.</a:t>
            </a:r>
            <a:r>
              <a:rPr lang="en-US" u="none" baseline="0" dirty="0" smtClean="0"/>
              <a:t> These </a:t>
            </a:r>
            <a:r>
              <a:rPr lang="en-US" u="none" dirty="0" smtClean="0"/>
              <a:t>will be discussed later</a:t>
            </a:r>
            <a:r>
              <a:rPr lang="en-US" u="none" baseline="0" dirty="0" smtClean="0"/>
              <a:t> on</a:t>
            </a:r>
            <a:r>
              <a:rPr lang="en-US" u="none" dirty="0" smtClean="0"/>
              <a:t> in</a:t>
            </a:r>
            <a:r>
              <a:rPr lang="en-US" u="none" baseline="0" dirty="0" smtClean="0"/>
              <a:t> this Module</a:t>
            </a:r>
            <a:r>
              <a:rPr lang="en-US" u="none" dirty="0" smtClean="0"/>
              <a:t>)</a:t>
            </a:r>
            <a:endParaRPr lang="en-US" u="none" dirty="0" smtClean="0"/>
          </a:p>
          <a:p>
            <a:pPr marL="176387" indent="-176387" defTabSz="940729">
              <a:buFont typeface="Arial" panose="020B0604020202020204" pitchFamily="34" charset="0"/>
              <a:buChar char="•"/>
              <a:defRPr/>
            </a:pPr>
            <a:r>
              <a:rPr lang="en-US" u="none" dirty="0" smtClean="0"/>
              <a:t>Establishes </a:t>
            </a:r>
            <a:r>
              <a:rPr lang="en-US" u="none" strike="noStrike" dirty="0" smtClean="0"/>
              <a:t>elements that provide </a:t>
            </a:r>
            <a:r>
              <a:rPr lang="en-US" u="none" dirty="0" smtClean="0"/>
              <a:t>for uniform qualification of Designees that participate in various ASME Conformity</a:t>
            </a:r>
            <a:r>
              <a:rPr lang="en-US" u="none" baseline="0" dirty="0" smtClean="0"/>
              <a:t> Assessment </a:t>
            </a:r>
            <a:r>
              <a:rPr lang="en-US" u="none" baseline="0" dirty="0" smtClean="0"/>
              <a:t>programs</a:t>
            </a:r>
            <a:endParaRPr lang="en-US" u="none" dirty="0" smtClean="0"/>
          </a:p>
          <a:p>
            <a:pPr marL="176387" indent="-176387">
              <a:buFont typeface="Arial" panose="020B0604020202020204" pitchFamily="34" charset="0"/>
              <a:buChar char="•"/>
            </a:pPr>
            <a:r>
              <a:rPr lang="en-US" u="none" dirty="0" smtClean="0"/>
              <a:t>Reviews allegations of misconduct of Designees and makes recommendations to the Board</a:t>
            </a:r>
            <a:r>
              <a:rPr lang="en-US" u="none" baseline="0" dirty="0" smtClean="0"/>
              <a:t> on Conformity </a:t>
            </a:r>
            <a:r>
              <a:rPr lang="en-US" u="none" baseline="0" dirty="0" smtClean="0"/>
              <a:t>Assessment</a:t>
            </a:r>
            <a:endParaRPr lang="en-US" u="none" strike="sngStrike" dirty="0" smtClean="0"/>
          </a:p>
          <a:p>
            <a:endParaRPr lang="en-US" dirty="0"/>
          </a:p>
        </p:txBody>
      </p:sp>
    </p:spTree>
    <p:extLst>
      <p:ext uri="{BB962C8B-B14F-4D97-AF65-F5344CB8AC3E}">
        <p14:creationId xmlns:p14="http://schemas.microsoft.com/office/powerpoint/2010/main" val="2350394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Committee on Conduct of Conformity Assessment Activities (C3A2) is responsible for the following documents:</a:t>
            </a:r>
          </a:p>
          <a:p>
            <a:pPr marL="176387" indent="-176387">
              <a:buFont typeface="Arial" panose="020B0604020202020204" pitchFamily="34" charset="0"/>
              <a:buChar char="•"/>
            </a:pPr>
            <a:r>
              <a:rPr lang="en-US" dirty="0">
                <a:solidFill>
                  <a:schemeClr val="tx1"/>
                </a:solidFill>
              </a:rPr>
              <a:t>Standards Qualification Criteria for Designees for Accreditations and Product Certification Activities and, </a:t>
            </a:r>
          </a:p>
          <a:p>
            <a:pPr marL="176387" indent="-176387">
              <a:buFont typeface="Arial" panose="020B0604020202020204" pitchFamily="34" charset="0"/>
              <a:buChar char="•"/>
            </a:pPr>
            <a:r>
              <a:rPr lang="en-US" dirty="0">
                <a:solidFill>
                  <a:schemeClr val="tx1"/>
                </a:solidFill>
              </a:rPr>
              <a:t>Conduct of ASME Surveys, Reviews, Audits, Investigations and Interviews document</a:t>
            </a:r>
          </a:p>
          <a:p>
            <a:endParaRPr lang="en-US" dirty="0">
              <a:solidFill>
                <a:schemeClr val="tx1"/>
              </a:solidFill>
            </a:endParaRPr>
          </a:p>
          <a:p>
            <a:r>
              <a:rPr lang="en-US" dirty="0">
                <a:solidFill>
                  <a:schemeClr val="tx1"/>
                </a:solidFill>
              </a:rPr>
              <a:t>The Standards Qualification Criteria document: </a:t>
            </a:r>
          </a:p>
          <a:p>
            <a:pPr marL="293978" indent="-293978">
              <a:buFont typeface="Arial" panose="020B0604020202020204" pitchFamily="34" charset="0"/>
              <a:buChar char="•"/>
            </a:pPr>
            <a:r>
              <a:rPr lang="en-US" dirty="0">
                <a:solidFill>
                  <a:schemeClr val="tx1"/>
                </a:solidFill>
              </a:rPr>
              <a:t>Establishes minimum requirements for all ASME Designees who either lead or participate on conformity assessment activities</a:t>
            </a:r>
          </a:p>
          <a:p>
            <a:pPr marL="293978" indent="-293978">
              <a:buFont typeface="Arial" panose="020B0604020202020204" pitchFamily="34" charset="0"/>
              <a:buChar char="•"/>
            </a:pPr>
            <a:r>
              <a:rPr lang="en-US" dirty="0">
                <a:solidFill>
                  <a:schemeClr val="tx1"/>
                </a:solidFill>
              </a:rPr>
              <a:t>Used for initial qualification and renewal of ASME Designee certification</a:t>
            </a:r>
          </a:p>
          <a:p>
            <a:endParaRPr lang="en-US" dirty="0">
              <a:solidFill>
                <a:schemeClr val="tx1"/>
              </a:solidFill>
            </a:endParaRPr>
          </a:p>
          <a:p>
            <a:r>
              <a:rPr lang="en-US" dirty="0">
                <a:solidFill>
                  <a:schemeClr val="tx1"/>
                </a:solidFill>
              </a:rPr>
              <a:t>The conduct document:</a:t>
            </a:r>
          </a:p>
          <a:p>
            <a:pPr marL="176387" lvl="1" indent="-176387" defTabSz="940729">
              <a:defRPr/>
            </a:pPr>
            <a:r>
              <a:rPr lang="en-US" dirty="0">
                <a:solidFill>
                  <a:schemeClr val="tx1"/>
                </a:solidFill>
              </a:rPr>
              <a:t>Establishes guidelines for the ASME Review Team for conducting ASME surveys, reviews, audits, and investigation for all ASME certification and accreditation programs. An important aspect of the guidelines for the ASME Team Leaders is ASME’s Confidentiality and Due Process Policy which is part of the “Conduct Document.” </a:t>
            </a:r>
          </a:p>
          <a:p>
            <a:pPr marL="176387" lvl="1" indent="-176387" defTabSz="940729">
              <a:defRPr/>
            </a:pPr>
            <a:r>
              <a:rPr lang="en-US" dirty="0">
                <a:solidFill>
                  <a:schemeClr val="tx1"/>
                </a:solidFill>
              </a:rPr>
              <a:t>The purpose of these guidelines is to protect the ASME Single Certification Mark and ensure that the Applicant has demonstrated the ability to comply with requirements of applicable ASME Codes and Standards</a:t>
            </a:r>
          </a:p>
          <a:p>
            <a:pPr marL="176387" lvl="1" indent="-176387" defTabSz="940729">
              <a:defRPr/>
            </a:pPr>
            <a:endParaRPr lang="en-US" dirty="0">
              <a:solidFill>
                <a:schemeClr val="tx1"/>
              </a:solidFill>
            </a:endParaRPr>
          </a:p>
          <a:p>
            <a:pPr marL="0" lvl="1" indent="0" defTabSz="940729">
              <a:buNone/>
              <a:defRPr/>
            </a:pPr>
            <a:endParaRPr lang="en-US" dirty="0">
              <a:solidFill>
                <a:schemeClr val="tx1"/>
              </a:solidFill>
            </a:endParaRPr>
          </a:p>
          <a:p>
            <a:endParaRPr lang="en-US" dirty="0">
              <a:solidFill>
                <a:schemeClr val="tx1"/>
              </a:solidFill>
            </a:endParaRPr>
          </a:p>
          <a:p>
            <a:endParaRPr lang="en-US" strike="sngStrike" dirty="0">
              <a:solidFill>
                <a:schemeClr val="tx1"/>
              </a:solidFill>
            </a:endParaRPr>
          </a:p>
          <a:p>
            <a:endParaRPr lang="en-US" strike="sngStrike" dirty="0">
              <a:solidFill>
                <a:schemeClr val="tx1"/>
              </a:solidFill>
            </a:endParaRPr>
          </a:p>
        </p:txBody>
      </p:sp>
    </p:spTree>
    <p:extLst>
      <p:ext uri="{BB962C8B-B14F-4D97-AF65-F5344CB8AC3E}">
        <p14:creationId xmlns:p14="http://schemas.microsoft.com/office/powerpoint/2010/main" val="1099782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solidFill>
                  <a:schemeClr val="tx1"/>
                </a:solidFill>
              </a:rPr>
              <a:t>The Committee on</a:t>
            </a:r>
            <a:r>
              <a:rPr lang="en-US" u="none" baseline="0" dirty="0" smtClean="0">
                <a:solidFill>
                  <a:schemeClr val="tx1"/>
                </a:solidFill>
              </a:rPr>
              <a:t> Qualifications for Authorized Inspection (QAI) </a:t>
            </a:r>
            <a:r>
              <a:rPr lang="en-US" u="none" dirty="0" smtClean="0">
                <a:solidFill>
                  <a:schemeClr val="tx1"/>
                </a:solidFill>
              </a:rPr>
              <a:t>is </a:t>
            </a:r>
            <a:r>
              <a:rPr lang="en-US" u="none" dirty="0" smtClean="0">
                <a:solidFill>
                  <a:schemeClr val="tx1"/>
                </a:solidFill>
              </a:rPr>
              <a:t>responsible for the development and maintenance of the standard on “Qualifications for Authorized Inspections” (QAI-1).</a:t>
            </a:r>
          </a:p>
          <a:p>
            <a:r>
              <a:rPr lang="en-US" u="none" dirty="0" smtClean="0">
                <a:solidFill>
                  <a:schemeClr val="tx1"/>
                </a:solidFill>
              </a:rPr>
              <a:t>QAI-1 Standard provides requirements for: </a:t>
            </a:r>
          </a:p>
          <a:p>
            <a:pPr lvl="1"/>
            <a:r>
              <a:rPr lang="en-US" u="none" dirty="0" smtClean="0">
                <a:solidFill>
                  <a:schemeClr val="tx1"/>
                </a:solidFill>
              </a:rPr>
              <a:t>The accreditation of organizations as Authorized Inspection Agencies (AIA</a:t>
            </a:r>
            <a:r>
              <a:rPr lang="en-US" u="none" dirty="0" smtClean="0">
                <a:solidFill>
                  <a:schemeClr val="tx1"/>
                </a:solidFill>
              </a:rPr>
              <a:t>)</a:t>
            </a:r>
            <a:endParaRPr lang="en-US" u="none" dirty="0" smtClean="0">
              <a:solidFill>
                <a:schemeClr val="tx1"/>
              </a:solidFill>
            </a:endParaRPr>
          </a:p>
          <a:p>
            <a:pPr lvl="1"/>
            <a:r>
              <a:rPr lang="en-US" u="none" dirty="0" smtClean="0">
                <a:solidFill>
                  <a:schemeClr val="tx1"/>
                </a:solidFill>
              </a:rPr>
              <a:t>the certification of individual Authorized Inspectors/Authorize</a:t>
            </a:r>
            <a:r>
              <a:rPr lang="en-US" u="none" baseline="0" dirty="0" smtClean="0">
                <a:solidFill>
                  <a:schemeClr val="tx1"/>
                </a:solidFill>
              </a:rPr>
              <a:t> Inspector Supervisors</a:t>
            </a:r>
            <a:r>
              <a:rPr lang="en-US" u="none" dirty="0" smtClean="0">
                <a:solidFill>
                  <a:schemeClr val="tx1"/>
                </a:solidFill>
              </a:rPr>
              <a:t> (AI/AIS). Certification</a:t>
            </a:r>
            <a:r>
              <a:rPr lang="en-US" u="none" baseline="0" dirty="0" smtClean="0">
                <a:solidFill>
                  <a:schemeClr val="tx1"/>
                </a:solidFill>
              </a:rPr>
              <a:t> is done by </a:t>
            </a:r>
            <a:r>
              <a:rPr lang="en-US" u="none" dirty="0" smtClean="0">
                <a:solidFill>
                  <a:schemeClr val="tx1"/>
                </a:solidFill>
              </a:rPr>
              <a:t>the </a:t>
            </a:r>
            <a:r>
              <a:rPr lang="en-US" u="none" dirty="0" smtClean="0">
                <a:solidFill>
                  <a:schemeClr val="tx1"/>
                </a:solidFill>
              </a:rPr>
              <a:t>AIA</a:t>
            </a:r>
            <a:endParaRPr lang="en-US" u="none" dirty="0" smtClean="0">
              <a:solidFill>
                <a:schemeClr val="tx1"/>
              </a:solidFill>
            </a:endParaRPr>
          </a:p>
          <a:p>
            <a:pPr marL="235182" lvl="1" indent="-117591" defTabSz="940729">
              <a:defRPr/>
            </a:pPr>
            <a:r>
              <a:rPr lang="en-US" u="none" dirty="0" smtClean="0">
                <a:solidFill>
                  <a:schemeClr val="tx1"/>
                </a:solidFill>
              </a:rPr>
              <a:t>The certification of Certified Individuals (CI). Certification</a:t>
            </a:r>
            <a:r>
              <a:rPr lang="en-US" u="none" baseline="0" dirty="0" smtClean="0">
                <a:solidFill>
                  <a:schemeClr val="tx1"/>
                </a:solidFill>
              </a:rPr>
              <a:t> is done</a:t>
            </a:r>
            <a:r>
              <a:rPr lang="en-US" u="none" dirty="0" smtClean="0">
                <a:solidFill>
                  <a:schemeClr val="tx1"/>
                </a:solidFill>
              </a:rPr>
              <a:t> by their </a:t>
            </a:r>
            <a:r>
              <a:rPr lang="en-US" u="none" dirty="0" smtClean="0">
                <a:solidFill>
                  <a:schemeClr val="tx1"/>
                </a:solidFill>
              </a:rPr>
              <a:t>employer</a:t>
            </a:r>
            <a:endParaRPr lang="en-US" u="none" dirty="0" smtClean="0">
              <a:solidFill>
                <a:schemeClr val="tx1"/>
              </a:solidFill>
            </a:endParaRPr>
          </a:p>
          <a:p>
            <a:pPr marL="470365" lvl="2" indent="-117591" defTabSz="940729">
              <a:buFontTx/>
              <a:buChar char="•"/>
              <a:defRPr/>
            </a:pPr>
            <a:r>
              <a:rPr lang="en-US" u="none" dirty="0" smtClean="0">
                <a:solidFill>
                  <a:schemeClr val="tx1"/>
                </a:solidFill>
              </a:rPr>
              <a:t>For Boiler Code certification, the CI is certified by the Certificate </a:t>
            </a:r>
            <a:r>
              <a:rPr lang="en-US" u="none" dirty="0" smtClean="0">
                <a:solidFill>
                  <a:schemeClr val="tx1"/>
                </a:solidFill>
              </a:rPr>
              <a:t>Holder</a:t>
            </a:r>
            <a:endParaRPr lang="en-US" u="none" dirty="0" smtClean="0">
              <a:solidFill>
                <a:schemeClr val="tx1"/>
              </a:solidFill>
            </a:endParaRPr>
          </a:p>
          <a:p>
            <a:pPr marL="470365" lvl="2" indent="-117591" defTabSz="940729">
              <a:buFontTx/>
              <a:buChar char="•"/>
              <a:defRPr/>
            </a:pPr>
            <a:endParaRPr lang="en-US" u="none" dirty="0" smtClean="0">
              <a:solidFill>
                <a:schemeClr val="tx1"/>
              </a:solidFill>
            </a:endParaRPr>
          </a:p>
          <a:p>
            <a:r>
              <a:rPr lang="en-US" u="none" dirty="0" smtClean="0">
                <a:solidFill>
                  <a:schemeClr val="tx1"/>
                </a:solidFill>
              </a:rPr>
              <a:t>Additionally, the Committee on Qualifications for Authorized Inspection (QAI):  </a:t>
            </a:r>
          </a:p>
          <a:p>
            <a:pPr marL="176387" indent="-176387">
              <a:buFont typeface="Arial" panose="020B0604020202020204" pitchFamily="34" charset="0"/>
              <a:buChar char="•"/>
            </a:pPr>
            <a:r>
              <a:rPr lang="en-US" u="none" dirty="0" smtClean="0">
                <a:solidFill>
                  <a:schemeClr val="tx1"/>
                </a:solidFill>
              </a:rPr>
              <a:t>Accredits organizations as ASME  “Authorized Inspection Agencies“ (AIA</a:t>
            </a:r>
            <a:r>
              <a:rPr lang="en-US" u="none" dirty="0" smtClean="0">
                <a:solidFill>
                  <a:schemeClr val="tx1"/>
                </a:solidFill>
              </a:rPr>
              <a:t>)</a:t>
            </a:r>
            <a:endParaRPr lang="en-US" u="none" dirty="0" smtClean="0">
              <a:solidFill>
                <a:schemeClr val="tx1"/>
              </a:solidFill>
            </a:endParaRPr>
          </a:p>
          <a:p>
            <a:pPr marL="176387" indent="-176387">
              <a:buFont typeface="Arial" panose="020B0604020202020204" pitchFamily="34" charset="0"/>
              <a:buChar char="•"/>
            </a:pPr>
            <a:r>
              <a:rPr lang="en-US" u="none" dirty="0" smtClean="0">
                <a:solidFill>
                  <a:schemeClr val="tx1"/>
                </a:solidFill>
              </a:rPr>
              <a:t>Holds hearing on reports of misconduct or failure to provide adequate inspection services involving AIAs and may terminate or suspend ASME accreditation</a:t>
            </a:r>
          </a:p>
          <a:p>
            <a:pPr marL="411570" lvl="1" indent="-176387" defTabSz="940729">
              <a:buFont typeface="Arial" panose="020B0604020202020204" pitchFamily="34" charset="0"/>
              <a:buChar char="•"/>
              <a:defRPr/>
            </a:pPr>
            <a:r>
              <a:rPr lang="en-US" dirty="0">
                <a:solidFill>
                  <a:schemeClr val="tx1"/>
                </a:solidFill>
              </a:rPr>
              <a:t>Note: For individual Inspectors, these Hearing would be conducted by the National Board and may result in the loss or suspension of the Inspector’s certification</a:t>
            </a:r>
          </a:p>
          <a:p>
            <a:pPr marL="176387" indent="-176387">
              <a:buFont typeface="Arial" panose="020B0604020202020204" pitchFamily="34" charset="0"/>
              <a:buChar char="•"/>
            </a:pPr>
            <a:endParaRPr lang="en-US" u="none" dirty="0" smtClean="0">
              <a:solidFill>
                <a:schemeClr val="tx1"/>
              </a:solidFill>
            </a:endParaRPr>
          </a:p>
          <a:p>
            <a:endParaRPr lang="en-US" u="none" dirty="0">
              <a:solidFill>
                <a:schemeClr val="tx1"/>
              </a:solidFill>
            </a:endParaRPr>
          </a:p>
        </p:txBody>
      </p:sp>
    </p:spTree>
    <p:extLst>
      <p:ext uri="{BB962C8B-B14F-4D97-AF65-F5344CB8AC3E}">
        <p14:creationId xmlns:p14="http://schemas.microsoft.com/office/powerpoint/2010/main" val="2661094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solidFill>
                  <a:schemeClr val="tx1"/>
                </a:solidFill>
              </a:rPr>
              <a:t>Currently, the following accreditation</a:t>
            </a:r>
            <a:r>
              <a:rPr lang="en-US" u="none" baseline="0" dirty="0" smtClean="0">
                <a:solidFill>
                  <a:schemeClr val="tx1"/>
                </a:solidFill>
              </a:rPr>
              <a:t> &amp; certification committees report to the Board on Conformity Assessment (BCA): </a:t>
            </a:r>
          </a:p>
          <a:p>
            <a:pPr marL="176387" indent="-176387">
              <a:buFont typeface="Arial" panose="020B0604020202020204" pitchFamily="34" charset="0"/>
              <a:buChar char="•"/>
            </a:pPr>
            <a:r>
              <a:rPr lang="en-US" dirty="0">
                <a:solidFill>
                  <a:schemeClr val="tx1"/>
                </a:solidFill>
              </a:rPr>
              <a:t>Committee on Boiler &amp; Pressure Vessel Conformity Assessment (CBPVCA)</a:t>
            </a:r>
          </a:p>
          <a:p>
            <a:pPr marL="176387" indent="-176387">
              <a:buFont typeface="Arial" panose="020B0604020202020204" pitchFamily="34" charset="0"/>
              <a:buChar char="•"/>
            </a:pPr>
            <a:r>
              <a:rPr lang="en-US" dirty="0">
                <a:solidFill>
                  <a:schemeClr val="tx1"/>
                </a:solidFill>
              </a:rPr>
              <a:t>Committee on Nuclear Certification (CNC)</a:t>
            </a:r>
          </a:p>
          <a:p>
            <a:pPr marL="176387" indent="-176387">
              <a:buFont typeface="Arial" panose="020B0604020202020204" pitchFamily="34" charset="0"/>
              <a:buChar char="•"/>
            </a:pPr>
            <a:r>
              <a:rPr lang="en-US" dirty="0">
                <a:solidFill>
                  <a:schemeClr val="tx1"/>
                </a:solidFill>
              </a:rPr>
              <a:t>Committee on AIA Accreditation</a:t>
            </a:r>
          </a:p>
          <a:p>
            <a:pPr marL="176387" indent="-176387">
              <a:buFont typeface="Arial" panose="020B0604020202020204" pitchFamily="34" charset="0"/>
              <a:buChar char="•"/>
            </a:pPr>
            <a:r>
              <a:rPr lang="en-US" dirty="0">
                <a:solidFill>
                  <a:schemeClr val="tx1"/>
                </a:solidFill>
              </a:rPr>
              <a:t>Committee on RTP Certification</a:t>
            </a:r>
          </a:p>
          <a:p>
            <a:pPr marL="176387" indent="-176387">
              <a:buFont typeface="Arial" panose="020B0604020202020204" pitchFamily="34" charset="0"/>
              <a:buChar char="•"/>
            </a:pPr>
            <a:r>
              <a:rPr lang="en-US" dirty="0">
                <a:solidFill>
                  <a:schemeClr val="tx1"/>
                </a:solidFill>
              </a:rPr>
              <a:t>Committee on BPE Certification</a:t>
            </a:r>
          </a:p>
          <a:p>
            <a:pPr marL="176387" indent="-176387">
              <a:buFont typeface="Arial" panose="020B0604020202020204" pitchFamily="34" charset="0"/>
              <a:buChar char="•"/>
            </a:pPr>
            <a:r>
              <a:rPr lang="en-US" dirty="0">
                <a:solidFill>
                  <a:schemeClr val="tx1"/>
                </a:solidFill>
              </a:rPr>
              <a:t>Y14 Subcommittee 5.2 – Certification</a:t>
            </a:r>
          </a:p>
          <a:p>
            <a:pPr marL="176387" indent="-176387">
              <a:buFont typeface="Arial" panose="020B0604020202020204" pitchFamily="34" charset="0"/>
              <a:buChar char="•"/>
            </a:pPr>
            <a:r>
              <a:rPr lang="en-US" dirty="0">
                <a:solidFill>
                  <a:schemeClr val="tx1"/>
                </a:solidFill>
              </a:rPr>
              <a:t>Committee on Qualification for Resource Recovery Facility Operators (QRO)</a:t>
            </a:r>
          </a:p>
          <a:p>
            <a:pPr marL="176387" indent="-176387">
              <a:buFont typeface="Arial" panose="020B0604020202020204" pitchFamily="34" charset="0"/>
              <a:buChar char="•"/>
            </a:pPr>
            <a:r>
              <a:rPr lang="en-US" dirty="0">
                <a:solidFill>
                  <a:schemeClr val="tx1"/>
                </a:solidFill>
              </a:rPr>
              <a:t>Committee on Certification Non-Destructive Examination Personnel and Quality Control Technicians (ANDE) </a:t>
            </a:r>
          </a:p>
          <a:p>
            <a:endParaRPr lang="en-US" u="none" dirty="0">
              <a:solidFill>
                <a:schemeClr val="tx1"/>
              </a:solidFill>
            </a:endParaRPr>
          </a:p>
        </p:txBody>
      </p:sp>
    </p:spTree>
    <p:extLst>
      <p:ext uri="{BB962C8B-B14F-4D97-AF65-F5344CB8AC3E}">
        <p14:creationId xmlns:p14="http://schemas.microsoft.com/office/powerpoint/2010/main" val="309611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xfrm>
            <a:off x="1408113" y="469900"/>
            <a:ext cx="4518025" cy="3387725"/>
          </a:xfrm>
          <a:ln/>
        </p:spPr>
      </p:sp>
      <p:sp>
        <p:nvSpPr>
          <p:cNvPr id="46084" name="Rectangle 3"/>
          <p:cNvSpPr>
            <a:spLocks noGrp="1" noChangeArrowheads="1"/>
          </p:cNvSpPr>
          <p:nvPr>
            <p:ph type="body" idx="1"/>
          </p:nvPr>
        </p:nvSpPr>
        <p:spPr>
          <a:xfrm>
            <a:off x="559555" y="4199916"/>
            <a:ext cx="6197736" cy="4909667"/>
          </a:xfrm>
          <a:noFill/>
        </p:spPr>
        <p:txBody>
          <a:bodyPr/>
          <a:lstStyle/>
          <a:p>
            <a:pPr eaLnBrk="1" hangingPunct="1">
              <a:buClr>
                <a:schemeClr val="accent2"/>
              </a:buClr>
            </a:pPr>
            <a:r>
              <a:rPr lang="en-US" u="none" dirty="0" smtClean="0">
                <a:solidFill>
                  <a:schemeClr val="tx1"/>
                </a:solidFill>
              </a:rPr>
              <a:t>As mentioned earlier,</a:t>
            </a:r>
            <a:r>
              <a:rPr lang="en-US" u="none" baseline="0" dirty="0" smtClean="0">
                <a:solidFill>
                  <a:schemeClr val="tx1"/>
                </a:solidFill>
              </a:rPr>
              <a:t> </a:t>
            </a:r>
            <a:r>
              <a:rPr lang="en-US" u="none" dirty="0" smtClean="0">
                <a:solidFill>
                  <a:schemeClr val="tx1"/>
                </a:solidFill>
              </a:rPr>
              <a:t>Accreditation and Certification Committees</a:t>
            </a:r>
            <a:r>
              <a:rPr lang="en-US" u="none" baseline="0" dirty="0" smtClean="0">
                <a:solidFill>
                  <a:schemeClr val="tx1"/>
                </a:solidFill>
              </a:rPr>
              <a:t> utilize existing ASME codes and standards developed by Standards Committees operating under other Boards.</a:t>
            </a:r>
          </a:p>
          <a:p>
            <a:pPr eaLnBrk="1" hangingPunct="1">
              <a:buClr>
                <a:schemeClr val="accent2"/>
              </a:buClr>
            </a:pPr>
            <a:r>
              <a:rPr lang="en-US" u="none" baseline="0" dirty="0" smtClean="0">
                <a:solidFill>
                  <a:schemeClr val="tx1"/>
                </a:solidFill>
              </a:rPr>
              <a:t>They are responsible for</a:t>
            </a:r>
            <a:r>
              <a:rPr lang="en-US" u="none" dirty="0" smtClean="0">
                <a:solidFill>
                  <a:schemeClr val="tx1"/>
                </a:solidFill>
              </a:rPr>
              <a:t>:</a:t>
            </a:r>
          </a:p>
          <a:p>
            <a:pPr lvl="1" eaLnBrk="1" hangingPunct="1">
              <a:buClr>
                <a:schemeClr val="tx1"/>
              </a:buClr>
            </a:pPr>
            <a:r>
              <a:rPr lang="en-US" u="none" dirty="0" smtClean="0">
                <a:solidFill>
                  <a:schemeClr val="tx1"/>
                </a:solidFill>
              </a:rPr>
              <a:t>Approve the issuance, renewal, revision, suspension, and termination of ASME certification/accreditation  based on reports submitted by ASME </a:t>
            </a:r>
            <a:r>
              <a:rPr lang="en-US" u="none" dirty="0" smtClean="0">
                <a:solidFill>
                  <a:schemeClr val="tx1"/>
                </a:solidFill>
              </a:rPr>
              <a:t>designees</a:t>
            </a:r>
            <a:endParaRPr lang="en-US" u="none" dirty="0" smtClean="0">
              <a:solidFill>
                <a:schemeClr val="tx1"/>
              </a:solidFill>
            </a:endParaRPr>
          </a:p>
          <a:p>
            <a:pPr lvl="1" eaLnBrk="1" hangingPunct="1">
              <a:buClr>
                <a:schemeClr val="tx1"/>
              </a:buClr>
            </a:pPr>
            <a:r>
              <a:rPr lang="en-US" u="none" dirty="0" smtClean="0">
                <a:solidFill>
                  <a:schemeClr val="tx1"/>
                </a:solidFill>
              </a:rPr>
              <a:t>Review and evaluate all apparent deficiencies, non-conformities, or alleged violations and the corrective actions </a:t>
            </a:r>
            <a:r>
              <a:rPr lang="en-US" u="none" dirty="0" smtClean="0">
                <a:solidFill>
                  <a:schemeClr val="tx1"/>
                </a:solidFill>
              </a:rPr>
              <a:t>taken</a:t>
            </a:r>
            <a:endParaRPr lang="en-US" u="none" dirty="0" smtClean="0">
              <a:solidFill>
                <a:schemeClr val="tx1"/>
              </a:solidFill>
            </a:endParaRPr>
          </a:p>
          <a:p>
            <a:pPr lvl="1" eaLnBrk="1" hangingPunct="1">
              <a:buClr>
                <a:schemeClr val="tx1"/>
              </a:buClr>
            </a:pPr>
            <a:r>
              <a:rPr lang="en-US" u="none" dirty="0" smtClean="0">
                <a:solidFill>
                  <a:schemeClr val="tx1"/>
                </a:solidFill>
              </a:rPr>
              <a:t>Recommend changes for the improvement of the conformity assessment </a:t>
            </a:r>
            <a:r>
              <a:rPr lang="en-US" u="none" dirty="0" smtClean="0">
                <a:solidFill>
                  <a:schemeClr val="tx1"/>
                </a:solidFill>
              </a:rPr>
              <a:t>programs</a:t>
            </a:r>
            <a:endParaRPr lang="en-US" u="none" dirty="0" smtClean="0">
              <a:solidFill>
                <a:schemeClr val="tx1"/>
              </a:solidFill>
            </a:endParaRPr>
          </a:p>
          <a:p>
            <a:pPr lvl="1" eaLnBrk="1" hangingPunct="1">
              <a:buClr>
                <a:schemeClr val="tx1"/>
              </a:buClr>
            </a:pPr>
            <a:r>
              <a:rPr lang="en-US" u="none" dirty="0" smtClean="0">
                <a:solidFill>
                  <a:schemeClr val="tx1"/>
                </a:solidFill>
              </a:rPr>
              <a:t>Prepare Accreditation and Certification Committee Procedures for BCA </a:t>
            </a:r>
            <a:r>
              <a:rPr lang="en-US" u="none" dirty="0" smtClean="0">
                <a:solidFill>
                  <a:schemeClr val="tx1"/>
                </a:solidFill>
              </a:rPr>
              <a:t>approval</a:t>
            </a:r>
            <a:endParaRPr lang="en-US" u="none" dirty="0" smtClean="0">
              <a:solidFill>
                <a:schemeClr val="tx1"/>
              </a:solidFill>
            </a:endParaRPr>
          </a:p>
          <a:p>
            <a:pPr lvl="1" eaLnBrk="1" hangingPunct="1">
              <a:buClr>
                <a:schemeClr val="tx1"/>
              </a:buClr>
            </a:pPr>
            <a:r>
              <a:rPr lang="en-US" u="none" dirty="0" smtClean="0">
                <a:solidFill>
                  <a:schemeClr val="tx1"/>
                </a:solidFill>
              </a:rPr>
              <a:t>Hear initial appeals or requests</a:t>
            </a:r>
            <a:r>
              <a:rPr lang="en-US" u="none" baseline="0" dirty="0" smtClean="0">
                <a:solidFill>
                  <a:schemeClr val="tx1"/>
                </a:solidFill>
              </a:rPr>
              <a:t> for re-consideration </a:t>
            </a:r>
            <a:r>
              <a:rPr lang="en-US" u="none" dirty="0" smtClean="0">
                <a:solidFill>
                  <a:schemeClr val="tx1"/>
                </a:solidFill>
              </a:rPr>
              <a:t>from Applicants and Certificate Holders</a:t>
            </a:r>
            <a:r>
              <a:rPr lang="en-US" u="none" baseline="0" dirty="0" smtClean="0">
                <a:solidFill>
                  <a:schemeClr val="tx1"/>
                </a:solidFill>
              </a:rPr>
              <a:t> </a:t>
            </a:r>
            <a:r>
              <a:rPr lang="en-US" b="0" u="none" strike="noStrike" dirty="0" smtClean="0">
                <a:solidFill>
                  <a:schemeClr val="tx1"/>
                </a:solidFill>
              </a:rPr>
              <a:t>on committee or Staff actions regarding certification and accreditation matters</a:t>
            </a:r>
          </a:p>
        </p:txBody>
      </p:sp>
    </p:spTree>
    <p:extLst>
      <p:ext uri="{BB962C8B-B14F-4D97-AF65-F5344CB8AC3E}">
        <p14:creationId xmlns:p14="http://schemas.microsoft.com/office/powerpoint/2010/main" val="787075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Rot="1" noChangeAspect="1" noChangeArrowheads="1" noTextEdit="1"/>
          </p:cNvSpPr>
          <p:nvPr>
            <p:ph type="sldImg"/>
          </p:nvPr>
        </p:nvSpPr>
        <p:spPr>
          <a:xfrm>
            <a:off x="1408113" y="469900"/>
            <a:ext cx="4518025" cy="3387725"/>
          </a:xfrm>
          <a:ln/>
        </p:spPr>
      </p:sp>
      <p:sp>
        <p:nvSpPr>
          <p:cNvPr id="48132" name="Rectangle 3"/>
          <p:cNvSpPr>
            <a:spLocks noGrp="1" noChangeArrowheads="1"/>
          </p:cNvSpPr>
          <p:nvPr>
            <p:ph type="body" idx="1"/>
          </p:nvPr>
        </p:nvSpPr>
        <p:spPr>
          <a:xfrm>
            <a:off x="559555" y="4199916"/>
            <a:ext cx="6197736" cy="4909667"/>
          </a:xfrm>
          <a:noFill/>
        </p:spPr>
        <p:txBody>
          <a:bodyPr/>
          <a:lstStyle/>
          <a:p>
            <a:pPr eaLnBrk="1" hangingPunct="1">
              <a:spcBef>
                <a:spcPct val="0"/>
              </a:spcBef>
            </a:pPr>
            <a:r>
              <a:rPr lang="en-US" dirty="0" smtClean="0"/>
              <a:t>Some of the </a:t>
            </a:r>
            <a:r>
              <a:rPr lang="en-US" u="none" dirty="0" smtClean="0"/>
              <a:t>people and organizations performing the conformity assessment activities </a:t>
            </a:r>
            <a:r>
              <a:rPr lang="en-US" b="0" u="none" dirty="0" smtClean="0"/>
              <a:t>are not members of ASME staff or ASME committees. These are the ASME </a:t>
            </a:r>
            <a:r>
              <a:rPr lang="en-US" b="0" u="none" dirty="0" smtClean="0"/>
              <a:t>Designees </a:t>
            </a:r>
            <a:r>
              <a:rPr lang="en-US" u="none" dirty="0" smtClean="0"/>
              <a:t>and Designated Organizations, or </a:t>
            </a:r>
            <a:r>
              <a:rPr lang="en-US" u="none" dirty="0" smtClean="0"/>
              <a:t>Authorized </a:t>
            </a:r>
            <a:r>
              <a:rPr lang="en-US" u="none" dirty="0" smtClean="0"/>
              <a:t>Inspection Agencies.</a:t>
            </a:r>
          </a:p>
        </p:txBody>
      </p:sp>
    </p:spTree>
    <p:extLst>
      <p:ext uri="{BB962C8B-B14F-4D97-AF65-F5344CB8AC3E}">
        <p14:creationId xmlns:p14="http://schemas.microsoft.com/office/powerpoint/2010/main" val="231175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Rot="1" noChangeAspect="1" noChangeArrowheads="1" noTextEdit="1"/>
          </p:cNvSpPr>
          <p:nvPr>
            <p:ph type="sldImg"/>
          </p:nvPr>
        </p:nvSpPr>
        <p:spPr>
          <a:xfrm>
            <a:off x="1406525" y="469900"/>
            <a:ext cx="4516438" cy="3387725"/>
          </a:xfrm>
          <a:ln/>
        </p:spPr>
      </p:sp>
      <p:sp>
        <p:nvSpPr>
          <p:cNvPr id="32772" name="Rectangle 3"/>
          <p:cNvSpPr>
            <a:spLocks noGrp="1" noChangeArrowheads="1"/>
          </p:cNvSpPr>
          <p:nvPr>
            <p:ph type="body" idx="1"/>
          </p:nvPr>
        </p:nvSpPr>
        <p:spPr>
          <a:xfrm>
            <a:off x="557911" y="4199916"/>
            <a:ext cx="6197737" cy="4909667"/>
          </a:xfrm>
          <a:noFill/>
        </p:spPr>
        <p:txBody>
          <a:bodyPr/>
          <a:lstStyle/>
          <a:p>
            <a:pPr defTabSz="940729" eaLnBrk="1" hangingPunct="1">
              <a:defRPr/>
            </a:pPr>
            <a:r>
              <a:rPr lang="en-US" u="none" dirty="0" smtClean="0"/>
              <a:t>Module </a:t>
            </a:r>
            <a:r>
              <a:rPr lang="en-US" u="none" dirty="0" smtClean="0"/>
              <a:t>B contains eleven submodules. This is Module B3</a:t>
            </a:r>
            <a:r>
              <a:rPr lang="en-US" u="none" dirty="0" smtClean="0"/>
              <a:t>., Conformity</a:t>
            </a:r>
            <a:r>
              <a:rPr lang="en-US" u="none" baseline="0" dirty="0" smtClean="0"/>
              <a:t> </a:t>
            </a:r>
            <a:r>
              <a:rPr lang="en-US" u="none" baseline="0" dirty="0" smtClean="0"/>
              <a:t>Assessment: Committees and Staff Roles and </a:t>
            </a:r>
            <a:r>
              <a:rPr lang="en-US" u="none" baseline="0" dirty="0" smtClean="0"/>
              <a:t>Responsibilities</a:t>
            </a:r>
            <a:endParaRPr lang="en-US" b="1" u="none" strike="sngStrike" dirty="0" smtClean="0"/>
          </a:p>
        </p:txBody>
      </p:sp>
    </p:spTree>
    <p:extLst>
      <p:ext uri="{BB962C8B-B14F-4D97-AF65-F5344CB8AC3E}">
        <p14:creationId xmlns:p14="http://schemas.microsoft.com/office/powerpoint/2010/main" val="30151718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Rot="1" noChangeAspect="1" noChangeArrowheads="1" noTextEdit="1"/>
          </p:cNvSpPr>
          <p:nvPr>
            <p:ph type="sldImg"/>
          </p:nvPr>
        </p:nvSpPr>
        <p:spPr>
          <a:xfrm>
            <a:off x="1408113" y="469900"/>
            <a:ext cx="4518025" cy="3387725"/>
          </a:xfrm>
          <a:ln/>
        </p:spPr>
      </p:sp>
      <p:sp>
        <p:nvSpPr>
          <p:cNvPr id="50180" name="Rectangle 3"/>
          <p:cNvSpPr>
            <a:spLocks noGrp="1" noChangeArrowheads="1"/>
          </p:cNvSpPr>
          <p:nvPr>
            <p:ph type="body" idx="1"/>
          </p:nvPr>
        </p:nvSpPr>
        <p:spPr>
          <a:xfrm>
            <a:off x="559555" y="4199916"/>
            <a:ext cx="6197736" cy="4909667"/>
          </a:xfrm>
          <a:noFill/>
        </p:spPr>
        <p:txBody>
          <a:bodyPr/>
          <a:lstStyle/>
          <a:p>
            <a:r>
              <a:rPr lang="en-US" dirty="0"/>
              <a:t>An ASME Designee is:</a:t>
            </a:r>
          </a:p>
          <a:p>
            <a:pPr marL="176387" indent="-176387" defTabSz="940729">
              <a:buFont typeface="Arial" panose="020B0604020202020204" pitchFamily="34" charset="0"/>
              <a:buChar char="•"/>
              <a:defRPr/>
            </a:pPr>
            <a:r>
              <a:rPr lang="en-US" dirty="0"/>
              <a:t>An ASME Consultant under contract to ASME</a:t>
            </a:r>
          </a:p>
          <a:p>
            <a:pPr marL="176387" indent="-176387" defTabSz="940729">
              <a:buFont typeface="Arial" panose="020B0604020202020204" pitchFamily="34" charset="0"/>
              <a:buChar char="•"/>
              <a:defRPr/>
            </a:pPr>
            <a:r>
              <a:rPr lang="en-US" dirty="0"/>
              <a:t>Accepted by the BCA Committee on Designees (COD) based on criteria developed by C3A2, and approved by BCA, and obtain Certification as an ASME Designee</a:t>
            </a:r>
          </a:p>
          <a:p>
            <a:pPr marL="176387" indent="-176387">
              <a:buFont typeface="Arial" panose="020B0604020202020204" pitchFamily="34" charset="0"/>
              <a:buChar char="•"/>
            </a:pPr>
            <a:r>
              <a:rPr lang="en-US" dirty="0"/>
              <a:t>Acts on ASME’s behalf for the purpose of performing reviews, surveys, audits, and examinations of organizations or persons holding, or applying for, accreditation or certification in accordance with the applicable ASME Code or Standard</a:t>
            </a:r>
          </a:p>
          <a:p>
            <a:pPr marL="176387" indent="-176387">
              <a:buFont typeface="Arial" panose="020B0604020202020204" pitchFamily="34" charset="0"/>
              <a:buChar char="•"/>
            </a:pPr>
            <a:r>
              <a:rPr lang="en-US" dirty="0" smtClean="0"/>
              <a:t>For reviews for Boiler Code certification (non nuclear) Designees can be employees of, or independent consultants under contract with any of the following:</a:t>
            </a:r>
          </a:p>
          <a:p>
            <a:pPr marL="117591" lvl="1" indent="0">
              <a:buNone/>
            </a:pPr>
            <a:r>
              <a:rPr lang="en-US" dirty="0" smtClean="0"/>
              <a:t>- ASME, Jurisdictional Authority, or ASME Designated Organizations  (i.e. National Board)</a:t>
            </a:r>
          </a:p>
          <a:p>
            <a:endParaRPr lang="en-US" dirty="0"/>
          </a:p>
        </p:txBody>
      </p:sp>
    </p:spTree>
    <p:extLst>
      <p:ext uri="{BB962C8B-B14F-4D97-AF65-F5344CB8AC3E}">
        <p14:creationId xmlns:p14="http://schemas.microsoft.com/office/powerpoint/2010/main" val="3879882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Rot="1" noChangeAspect="1" noChangeArrowheads="1" noTextEdit="1"/>
          </p:cNvSpPr>
          <p:nvPr>
            <p:ph type="sldImg"/>
          </p:nvPr>
        </p:nvSpPr>
        <p:spPr>
          <a:xfrm>
            <a:off x="1408113" y="469900"/>
            <a:ext cx="4518025" cy="3387725"/>
          </a:xfrm>
          <a:ln/>
        </p:spPr>
      </p:sp>
      <p:sp>
        <p:nvSpPr>
          <p:cNvPr id="50180" name="Rectangle 3"/>
          <p:cNvSpPr>
            <a:spLocks noGrp="1" noChangeArrowheads="1"/>
          </p:cNvSpPr>
          <p:nvPr>
            <p:ph type="body" idx="1"/>
          </p:nvPr>
        </p:nvSpPr>
        <p:spPr>
          <a:xfrm>
            <a:off x="559555" y="4199916"/>
            <a:ext cx="6197736" cy="4909667"/>
          </a:xfrm>
          <a:noFill/>
        </p:spPr>
        <p:txBody>
          <a:bodyPr/>
          <a:lstStyle/>
          <a:p>
            <a:pPr marL="176387" indent="-176387">
              <a:buFont typeface="Arial" panose="020B0604020202020204" pitchFamily="34" charset="0"/>
              <a:buChar char="•"/>
            </a:pPr>
            <a:r>
              <a:rPr lang="en-US" dirty="0"/>
              <a:t>Designees are prohibited from providing consulting services in any area which might lead to a conflict of interest</a:t>
            </a:r>
          </a:p>
          <a:p>
            <a:pPr marL="176387" indent="-176387">
              <a:buFont typeface="Arial" panose="020B0604020202020204" pitchFamily="34" charset="0"/>
              <a:buChar char="•"/>
            </a:pPr>
            <a:r>
              <a:rPr lang="en-US" dirty="0"/>
              <a:t>All Designees who are employed by, or under contract with ASME, Jurisdictional Authority, or ASME Designated Organization are required to sign an agreement to adhere to ASME policies and maintain confidentiality with regards to any information obtained while conducting an ASME review, survey, investigation or audit at an Applicant’s facility</a:t>
            </a:r>
          </a:p>
          <a:p>
            <a:pPr marL="176387" lvl="1" indent="-176387" defTabSz="940729">
              <a:defRPr/>
            </a:pPr>
            <a:r>
              <a:rPr lang="en-US" dirty="0" smtClean="0"/>
              <a:t>Qualification criteria for accreditation of a Designees performing accreditation and certification activities on behalf of ASME are contained in internal document “Standard Qualification Criteria for Designees for Accreditation and Product Certification Activities</a:t>
            </a:r>
            <a:r>
              <a:rPr lang="en-US" dirty="0" smtClean="0"/>
              <a:t>”</a:t>
            </a:r>
            <a:endParaRPr lang="en-US" dirty="0" smtClean="0"/>
          </a:p>
          <a:p>
            <a:pPr lvl="0" eaLnBrk="1" hangingPunct="1"/>
            <a:r>
              <a:rPr lang="en-US" baseline="0" dirty="0" smtClean="0"/>
              <a:t>     </a:t>
            </a:r>
            <a:endParaRPr lang="en-US" dirty="0" smtClean="0"/>
          </a:p>
          <a:p>
            <a:pPr eaLnBrk="1" hangingPunct="1"/>
            <a:endParaRPr lang="en-US" dirty="0" smtClean="0"/>
          </a:p>
        </p:txBody>
      </p:sp>
    </p:spTree>
    <p:extLst>
      <p:ext uri="{BB962C8B-B14F-4D97-AF65-F5344CB8AC3E}">
        <p14:creationId xmlns:p14="http://schemas.microsoft.com/office/powerpoint/2010/main" val="442627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387" indent="-176387" eaLnBrk="1" hangingPunct="1">
              <a:buFont typeface="Arial" panose="020B0604020202020204" pitchFamily="34" charset="0"/>
              <a:buChar char="•"/>
            </a:pPr>
            <a:r>
              <a:rPr lang="en-US" dirty="0" smtClean="0"/>
              <a:t>An ASME Designee may not be any of the following:</a:t>
            </a:r>
          </a:p>
          <a:p>
            <a:pPr lvl="2" eaLnBrk="1" hangingPunct="1"/>
            <a:r>
              <a:rPr lang="en-US" dirty="0" smtClean="0"/>
              <a:t>An employee of the Authorized Inspection Agency (AIA) performing "in-house" inspection for the organization under </a:t>
            </a:r>
            <a:r>
              <a:rPr lang="en-US" dirty="0" smtClean="0"/>
              <a:t>review</a:t>
            </a:r>
            <a:endParaRPr lang="en-US" dirty="0" smtClean="0"/>
          </a:p>
          <a:p>
            <a:pPr lvl="2" eaLnBrk="1" hangingPunct="1"/>
            <a:r>
              <a:rPr lang="en-US" dirty="0" smtClean="0"/>
              <a:t>An employee of another organization applying for, or </a:t>
            </a:r>
            <a:r>
              <a:rPr lang="en-US" b="0" dirty="0" smtClean="0"/>
              <a:t>holding, ASME accreditation or certification in the program for which the individual is acting as a </a:t>
            </a:r>
            <a:r>
              <a:rPr lang="en-US" b="0" dirty="0" smtClean="0"/>
              <a:t>Designee</a:t>
            </a:r>
            <a:endParaRPr lang="en-US" b="0" dirty="0" smtClean="0"/>
          </a:p>
          <a:p>
            <a:pPr marL="470365" lvl="2" indent="-117591" defTabSz="940729" eaLnBrk="1" hangingPunct="1">
              <a:defRPr/>
            </a:pPr>
            <a:r>
              <a:rPr lang="en-US" dirty="0" smtClean="0"/>
              <a:t>An individual having a financial interest in the organization being </a:t>
            </a:r>
            <a:r>
              <a:rPr lang="en-US" dirty="0" smtClean="0"/>
              <a:t>reviewed</a:t>
            </a:r>
            <a:endParaRPr lang="en-US" b="0" dirty="0" smtClean="0"/>
          </a:p>
          <a:p>
            <a:pPr marL="58795" indent="-176387" defTabSz="940729" eaLnBrk="1" hangingPunct="1">
              <a:buFont typeface="Arial" panose="020B0604020202020204" pitchFamily="34" charset="0"/>
              <a:buChar char="•"/>
              <a:defRPr/>
            </a:pPr>
            <a:r>
              <a:rPr lang="en-US" b="0" dirty="0" smtClean="0"/>
              <a:t>In </a:t>
            </a:r>
            <a:r>
              <a:rPr lang="en-US" b="0" dirty="0" smtClean="0"/>
              <a:t>cases where an ASME Designee has either worked for or provided consulting or inspection services to an Applicant, the ASME Designee is required to inform ASME of this </a:t>
            </a:r>
            <a:r>
              <a:rPr lang="en-US" b="0" dirty="0" smtClean="0"/>
              <a:t>situation</a:t>
            </a:r>
            <a:endParaRPr lang="en-US" dirty="0" smtClean="0"/>
          </a:p>
          <a:p>
            <a:endParaRPr lang="en-US" dirty="0"/>
          </a:p>
        </p:txBody>
      </p:sp>
    </p:spTree>
    <p:extLst>
      <p:ext uri="{BB962C8B-B14F-4D97-AF65-F5344CB8AC3E}">
        <p14:creationId xmlns:p14="http://schemas.microsoft.com/office/powerpoint/2010/main" val="322447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xfrm>
            <a:off x="1408113" y="469900"/>
            <a:ext cx="4518025" cy="3387725"/>
          </a:xfrm>
          <a:ln/>
        </p:spPr>
      </p:sp>
      <p:sp>
        <p:nvSpPr>
          <p:cNvPr id="52228" name="Rectangle 3"/>
          <p:cNvSpPr>
            <a:spLocks noGrp="1" noChangeArrowheads="1"/>
          </p:cNvSpPr>
          <p:nvPr>
            <p:ph type="body" idx="1"/>
          </p:nvPr>
        </p:nvSpPr>
        <p:spPr>
          <a:xfrm>
            <a:off x="559555" y="4199916"/>
            <a:ext cx="6197736" cy="4909667"/>
          </a:xfrm>
          <a:noFill/>
        </p:spPr>
        <p:txBody>
          <a:bodyPr/>
          <a:lstStyle/>
          <a:p>
            <a:pPr indent="-117591" defTabSz="940729" eaLnBrk="1" hangingPunct="1">
              <a:defRPr/>
            </a:pPr>
            <a:r>
              <a:rPr lang="en-US" dirty="0"/>
              <a:t>The National Board of Boiler and Pressure Vessel Inspectors is the only current ASME Designated Organization and is qualified to conduct the following: </a:t>
            </a:r>
          </a:p>
          <a:p>
            <a:pPr marL="235182" lvl="1" indent="-117591">
              <a:lnSpc>
                <a:spcPct val="90000"/>
              </a:lnSpc>
            </a:pPr>
            <a:r>
              <a:rPr lang="en-US" dirty="0"/>
              <a:t>BPV Team Leader Examinations to determine Code knowledge for type of boiler reviews Team Leader will perform</a:t>
            </a:r>
          </a:p>
          <a:p>
            <a:pPr marL="235182" lvl="1" indent="-117591" defTabSz="940729" eaLnBrk="1" hangingPunct="1">
              <a:lnSpc>
                <a:spcPct val="90000"/>
              </a:lnSpc>
              <a:defRPr/>
            </a:pPr>
            <a:r>
              <a:rPr lang="en-US" dirty="0"/>
              <a:t>Boiler Code reviews on behalf of Jurisdictional Authorities where the Jurisdiction due to lack of resources is unable to conduct Boiler reviews for companies located within their Jurisdiction. This only applies within the United States.</a:t>
            </a:r>
          </a:p>
          <a:p>
            <a:pPr marL="235182" lvl="1" indent="-117591" eaLnBrk="1" hangingPunct="1">
              <a:lnSpc>
                <a:spcPct val="90000"/>
              </a:lnSpc>
            </a:pPr>
            <a:r>
              <a:rPr lang="en-US" dirty="0"/>
              <a:t>all reviews of Pressure Relief Device Manufactures /Assemblers and Valve Testing Laboratory Reviews. This includes conducting reviews of Testing Labs and the personnel performing the testing, know as (Authorized Observers)</a:t>
            </a:r>
          </a:p>
          <a:p>
            <a:pPr marL="235182" lvl="1" indent="-117591" eaLnBrk="1" hangingPunct="1">
              <a:lnSpc>
                <a:spcPct val="90000"/>
              </a:lnSpc>
            </a:pPr>
            <a:r>
              <a:rPr lang="en-US" dirty="0"/>
              <a:t>Team Leader Seminars for Continued Certification. This function is also performed by ASME.</a:t>
            </a:r>
          </a:p>
          <a:p>
            <a:pPr lvl="2" eaLnBrk="1" hangingPunct="1">
              <a:spcBef>
                <a:spcPct val="0"/>
              </a:spcBef>
              <a:buFont typeface="Times New Roman" pitchFamily="18" charset="0"/>
              <a:buChar char="–"/>
            </a:pPr>
            <a:endParaRPr lang="en-US" dirty="0" smtClean="0"/>
          </a:p>
          <a:p>
            <a:pPr marL="117591" lvl="1" indent="0" eaLnBrk="1" hangingPunct="1">
              <a:buNone/>
            </a:pPr>
            <a:endParaRPr lang="en-US" dirty="0" smtClean="0"/>
          </a:p>
        </p:txBody>
      </p:sp>
    </p:spTree>
    <p:extLst>
      <p:ext uri="{BB962C8B-B14F-4D97-AF65-F5344CB8AC3E}">
        <p14:creationId xmlns:p14="http://schemas.microsoft.com/office/powerpoint/2010/main" val="20847334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387" indent="-176387">
              <a:buFont typeface="Arial" panose="020B0604020202020204" pitchFamily="34" charset="0"/>
              <a:buChar char="•"/>
            </a:pPr>
            <a:r>
              <a:rPr lang="en-US" u="none" dirty="0" smtClean="0"/>
              <a:t>An Authorized Inspection Agency is an organization that is accredited by ASME in compliance with the QAI-1 </a:t>
            </a:r>
            <a:r>
              <a:rPr lang="en-US" u="none" dirty="0" smtClean="0"/>
              <a:t>Standard</a:t>
            </a:r>
            <a:endParaRPr lang="en-US" u="none" dirty="0" smtClean="0"/>
          </a:p>
          <a:p>
            <a:pPr marL="176387" indent="-176387" defTabSz="940729">
              <a:buFont typeface="Arial" panose="020B0604020202020204" pitchFamily="34" charset="0"/>
              <a:buChar char="•"/>
              <a:defRPr/>
            </a:pPr>
            <a:r>
              <a:rPr lang="en-US" b="0" u="none" dirty="0" smtClean="0"/>
              <a:t>ASME accredited Authorized Inspection Agencies provide inspection service for ASME conformity assessment programs when third party inspection is required</a:t>
            </a:r>
          </a:p>
          <a:p>
            <a:pPr marL="176387" indent="-176387">
              <a:buFont typeface="Arial" panose="020B0604020202020204" pitchFamily="34" charset="0"/>
              <a:buChar char="•"/>
            </a:pPr>
            <a:r>
              <a:rPr lang="en-US" u="none" dirty="0" smtClean="0"/>
              <a:t>The AIA shall perform all required inspections at the shop location identified in the Certificate of Authorization and for the type of work listed in the scope of the ASME Certificate of Authorization</a:t>
            </a:r>
          </a:p>
          <a:p>
            <a:pPr marL="176387" indent="-176387" defTabSz="940729">
              <a:buFont typeface="Arial" panose="020B0604020202020204" pitchFamily="34" charset="0"/>
              <a:buChar char="•"/>
              <a:defRPr/>
            </a:pPr>
            <a:r>
              <a:rPr lang="en-US" u="none" dirty="0" smtClean="0"/>
              <a:t>As a requirement for obtaining and maintaining certain types of ASME Certificates of Authorization </a:t>
            </a:r>
            <a:r>
              <a:rPr lang="en-US" u="none" dirty="0" smtClean="0"/>
              <a:t>(BPVC Section </a:t>
            </a:r>
            <a:r>
              <a:rPr lang="en-US" u="none" dirty="0" smtClean="0"/>
              <a:t>I, III, IV, VIII, X and XII) the manufacturer must have an inspection contract or agreement with an ASME accredited Authorization Inspection Agency (AIA</a:t>
            </a:r>
            <a:r>
              <a:rPr lang="en-US" u="none" dirty="0" smtClean="0"/>
              <a:t>)</a:t>
            </a:r>
            <a:endParaRPr lang="en-US" u="none" dirty="0" smtClean="0"/>
          </a:p>
          <a:p>
            <a:pPr marL="176387" indent="-176387" defTabSz="940729">
              <a:buFont typeface="Arial" panose="020B0604020202020204" pitchFamily="34" charset="0"/>
              <a:buChar char="•"/>
              <a:defRPr/>
            </a:pPr>
            <a:endParaRPr lang="en-US" u="none" dirty="0" smtClean="0"/>
          </a:p>
          <a:p>
            <a:endParaRPr lang="en-US" u="none" baseline="0" dirty="0" smtClean="0"/>
          </a:p>
          <a:p>
            <a:endParaRPr lang="en-US" u="none" baseline="0" dirty="0" smtClean="0"/>
          </a:p>
        </p:txBody>
      </p:sp>
    </p:spTree>
    <p:extLst>
      <p:ext uri="{BB962C8B-B14F-4D97-AF65-F5344CB8AC3E}">
        <p14:creationId xmlns:p14="http://schemas.microsoft.com/office/powerpoint/2010/main" val="3882291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The Certified</a:t>
            </a:r>
            <a:r>
              <a:rPr lang="en-US" u="none" baseline="0" dirty="0" smtClean="0"/>
              <a:t> Individual (CI) is allowed under specific ASME certification programs within the Boiler and Pressure Vessel Code to provide inspection services to the Certificate Holder.</a:t>
            </a:r>
          </a:p>
          <a:p>
            <a:r>
              <a:rPr lang="en-US" u="none" dirty="0" smtClean="0"/>
              <a:t>Certified Individuals:</a:t>
            </a:r>
          </a:p>
          <a:p>
            <a:pPr marL="176387" indent="-176387" defTabSz="940729">
              <a:buFont typeface="Arial" panose="020B0604020202020204" pitchFamily="34" charset="0"/>
              <a:buChar char="•"/>
              <a:defRPr/>
            </a:pPr>
            <a:r>
              <a:rPr lang="en-US" u="none" dirty="0" smtClean="0"/>
              <a:t>Must comply with the requirements </a:t>
            </a:r>
            <a:r>
              <a:rPr lang="en-US" u="none" dirty="0" smtClean="0"/>
              <a:t>in </a:t>
            </a:r>
            <a:r>
              <a:rPr lang="en-US" u="none" dirty="0" smtClean="0"/>
              <a:t>the QAI-1 standard and Boiler and Pressure</a:t>
            </a:r>
            <a:r>
              <a:rPr lang="en-US" u="none" baseline="0" dirty="0" smtClean="0"/>
              <a:t> Vessel </a:t>
            </a:r>
            <a:r>
              <a:rPr lang="en-US" u="none" dirty="0" smtClean="0"/>
              <a:t>Code Sections.</a:t>
            </a:r>
          </a:p>
          <a:p>
            <a:pPr marL="176387" indent="-176387" defTabSz="940729">
              <a:buFont typeface="Arial" panose="020B0604020202020204" pitchFamily="34" charset="0"/>
              <a:buChar char="•"/>
              <a:defRPr/>
            </a:pPr>
            <a:r>
              <a:rPr lang="en-US" b="0" u="none" strike="noStrike" dirty="0" smtClean="0"/>
              <a:t>Are </a:t>
            </a:r>
            <a:r>
              <a:rPr lang="en-US" b="0" u="none" dirty="0" smtClean="0"/>
              <a:t>employees </a:t>
            </a:r>
            <a:r>
              <a:rPr lang="en-US" u="none" dirty="0" smtClean="0"/>
              <a:t>of the Certificate Holder</a:t>
            </a:r>
          </a:p>
          <a:p>
            <a:pPr marL="176387" indent="-176387" defTabSz="940729">
              <a:buFont typeface="Arial" panose="020B0604020202020204" pitchFamily="34" charset="0"/>
              <a:buChar char="•"/>
              <a:defRPr/>
            </a:pPr>
            <a:r>
              <a:rPr lang="en-US" u="none" baseline="0" dirty="0" smtClean="0"/>
              <a:t>M</a:t>
            </a:r>
            <a:r>
              <a:rPr lang="en-US" u="none" dirty="0" smtClean="0"/>
              <a:t>ust be certified by the Certificate Holder via written examination as to knowledge of Code requirements and manufacturing process for the specific program that allows for the use of a Certified Individual by the Certificate </a:t>
            </a:r>
            <a:r>
              <a:rPr lang="en-US" u="none" dirty="0" smtClean="0"/>
              <a:t>Holder</a:t>
            </a:r>
            <a:endParaRPr lang="en-US" u="none" dirty="0" smtClean="0"/>
          </a:p>
          <a:p>
            <a:pPr marL="176387" indent="-176387" defTabSz="940729">
              <a:buFont typeface="Arial" panose="020B0604020202020204" pitchFamily="34" charset="0"/>
              <a:buChar char="•"/>
              <a:defRPr/>
            </a:pPr>
            <a:r>
              <a:rPr lang="en-US" u="none" dirty="0" smtClean="0"/>
              <a:t>May be the Certificate Holder’s authorized representative responsible for signing data reports or certificates of conformance </a:t>
            </a:r>
          </a:p>
          <a:p>
            <a:pPr marL="176387" indent="-176387" defTabSz="940729">
              <a:buFont typeface="Arial" panose="020B0604020202020204" pitchFamily="34" charset="0"/>
              <a:buChar char="•"/>
              <a:defRPr/>
            </a:pPr>
            <a:r>
              <a:rPr lang="en-US" u="none" dirty="0" smtClean="0"/>
              <a:t>Are required to be used for certain types of Boiler and Pressure Vessel Code activities as defined by the Boiler </a:t>
            </a:r>
            <a:r>
              <a:rPr lang="en-US" u="none" baseline="0" dirty="0" smtClean="0"/>
              <a:t>and Pressure Vessel </a:t>
            </a:r>
            <a:r>
              <a:rPr lang="en-US" u="none" dirty="0" smtClean="0"/>
              <a:t>Code Book sections when an AIA is not </a:t>
            </a:r>
            <a:r>
              <a:rPr lang="en-US" u="none" dirty="0" smtClean="0"/>
              <a:t>required</a:t>
            </a:r>
            <a:endParaRPr lang="en-US" u="none" dirty="0" smtClean="0"/>
          </a:p>
          <a:p>
            <a:endParaRPr lang="en-US" u="none" dirty="0" smtClean="0"/>
          </a:p>
          <a:p>
            <a:r>
              <a:rPr lang="en-US" b="1" u="none" dirty="0" smtClean="0"/>
              <a:t>NOTE</a:t>
            </a:r>
            <a:r>
              <a:rPr lang="en-US" u="none" dirty="0" smtClean="0"/>
              <a:t>: CI’s </a:t>
            </a:r>
            <a:r>
              <a:rPr lang="en-US" u="none" dirty="0" smtClean="0"/>
              <a:t>are used in the following Boiler Code certification programs:</a:t>
            </a:r>
          </a:p>
          <a:p>
            <a:pPr lvl="1"/>
            <a:r>
              <a:rPr lang="en-US" u="none" dirty="0" smtClean="0"/>
              <a:t>UM (miniature pressure vessels) certification</a:t>
            </a:r>
          </a:p>
          <a:p>
            <a:pPr lvl="1"/>
            <a:r>
              <a:rPr lang="en-US" u="none" dirty="0" smtClean="0"/>
              <a:t>Manufacture/assembly of valves and rupture discs</a:t>
            </a:r>
          </a:p>
          <a:p>
            <a:pPr lvl="1"/>
            <a:r>
              <a:rPr lang="en-US" u="none" dirty="0" smtClean="0"/>
              <a:t>Manufacture/assembly of H[cast] heating boilers</a:t>
            </a:r>
          </a:p>
          <a:p>
            <a:pPr lvl="1"/>
            <a:r>
              <a:rPr lang="en-US" u="none" dirty="0" smtClean="0"/>
              <a:t>Mass production of certain types of Section I, IV, VIII, X and XII Code stamped items</a:t>
            </a:r>
          </a:p>
          <a:p>
            <a:endParaRPr lang="en-US" u="none" dirty="0"/>
          </a:p>
        </p:txBody>
      </p:sp>
    </p:spTree>
    <p:extLst>
      <p:ext uri="{BB962C8B-B14F-4D97-AF65-F5344CB8AC3E}">
        <p14:creationId xmlns:p14="http://schemas.microsoft.com/office/powerpoint/2010/main" val="31684827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Rot="1" noChangeAspect="1" noChangeArrowheads="1" noTextEdit="1"/>
          </p:cNvSpPr>
          <p:nvPr>
            <p:ph type="sldImg"/>
          </p:nvPr>
        </p:nvSpPr>
        <p:spPr>
          <a:xfrm>
            <a:off x="1408113" y="469900"/>
            <a:ext cx="4518025" cy="3387725"/>
          </a:xfrm>
          <a:ln/>
        </p:spPr>
      </p:sp>
      <p:sp>
        <p:nvSpPr>
          <p:cNvPr id="56324" name="Rectangle 3"/>
          <p:cNvSpPr>
            <a:spLocks noGrp="1" noChangeArrowheads="1"/>
          </p:cNvSpPr>
          <p:nvPr>
            <p:ph type="body" idx="1"/>
          </p:nvPr>
        </p:nvSpPr>
        <p:spPr>
          <a:xfrm>
            <a:off x="559555" y="4199916"/>
            <a:ext cx="6197736" cy="4909667"/>
          </a:xfrm>
          <a:noFill/>
        </p:spPr>
        <p:txBody>
          <a:bodyPr/>
          <a:lstStyle/>
          <a:p>
            <a:pPr eaLnBrk="1" hangingPunct="1">
              <a:buClr>
                <a:schemeClr val="tx1"/>
              </a:buClr>
              <a:buFontTx/>
              <a:buChar char="•"/>
            </a:pPr>
            <a:endParaRPr lang="en-US" dirty="0" smtClean="0"/>
          </a:p>
        </p:txBody>
      </p:sp>
    </p:spTree>
    <p:extLst>
      <p:ext uri="{BB962C8B-B14F-4D97-AF65-F5344CB8AC3E}">
        <p14:creationId xmlns:p14="http://schemas.microsoft.com/office/powerpoint/2010/main" val="841172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Rot="1" noChangeAspect="1" noChangeArrowheads="1" noTextEdit="1"/>
          </p:cNvSpPr>
          <p:nvPr>
            <p:ph type="sldImg"/>
          </p:nvPr>
        </p:nvSpPr>
        <p:spPr>
          <a:xfrm>
            <a:off x="1408113" y="469900"/>
            <a:ext cx="4518025" cy="3387725"/>
          </a:xfrm>
          <a:ln/>
        </p:spPr>
      </p:sp>
      <p:sp>
        <p:nvSpPr>
          <p:cNvPr id="56324" name="Rectangle 3"/>
          <p:cNvSpPr>
            <a:spLocks noGrp="1" noChangeArrowheads="1"/>
          </p:cNvSpPr>
          <p:nvPr>
            <p:ph type="body" idx="1"/>
          </p:nvPr>
        </p:nvSpPr>
        <p:spPr>
          <a:xfrm>
            <a:off x="559555" y="4199916"/>
            <a:ext cx="6197736" cy="4909667"/>
          </a:xfrm>
          <a:noFill/>
        </p:spPr>
        <p:txBody>
          <a:bodyPr/>
          <a:lstStyle/>
          <a:p>
            <a:pPr eaLnBrk="1" hangingPunct="1"/>
            <a:r>
              <a:rPr lang="en-US" u="none" dirty="0" smtClean="0"/>
              <a:t>The duties of Conformity Assessment’s permanent staff include the following:</a:t>
            </a:r>
          </a:p>
          <a:p>
            <a:pPr lvl="1" eaLnBrk="1" hangingPunct="1">
              <a:buClr>
                <a:schemeClr val="tx1"/>
              </a:buClr>
            </a:pPr>
            <a:r>
              <a:rPr lang="en-US" u="none" dirty="0" smtClean="0"/>
              <a:t>Act as Secretary for the BCA and Conformity Assessment Committees</a:t>
            </a:r>
          </a:p>
          <a:p>
            <a:pPr lvl="1" eaLnBrk="1" hangingPunct="1">
              <a:buClr>
                <a:schemeClr val="tx1"/>
              </a:buClr>
            </a:pPr>
            <a:r>
              <a:rPr lang="en-US" u="none" dirty="0" smtClean="0"/>
              <a:t>Perform all administrative functions involved in the application for and issuance of Certificates, including new issuances, renewals, extensions, suspension, terminations</a:t>
            </a:r>
            <a:r>
              <a:rPr lang="en-US" u="none" baseline="0" dirty="0" smtClean="0"/>
              <a:t> </a:t>
            </a:r>
            <a:r>
              <a:rPr lang="en-US" u="none" dirty="0" smtClean="0"/>
              <a:t>and interviews</a:t>
            </a:r>
            <a:endParaRPr lang="en-US" u="none" strike="sngStrike" dirty="0" smtClean="0"/>
          </a:p>
          <a:p>
            <a:pPr marL="470365" lvl="2" indent="-117591" defTabSz="940729" eaLnBrk="1" hangingPunct="1">
              <a:buClr>
                <a:schemeClr val="tx1"/>
              </a:buClr>
              <a:buFontTx/>
              <a:buChar char="•"/>
              <a:defRPr/>
            </a:pPr>
            <a:r>
              <a:rPr lang="en-US" u="none" dirty="0" smtClean="0"/>
              <a:t>Scheduling of surveys,</a:t>
            </a:r>
            <a:r>
              <a:rPr lang="en-US" u="none" baseline="0" dirty="0" smtClean="0"/>
              <a:t> reviews, audits, investigations, and interviews</a:t>
            </a:r>
            <a:endParaRPr lang="en-US" u="none" dirty="0" smtClean="0"/>
          </a:p>
          <a:p>
            <a:pPr marL="470365" lvl="2" indent="-117591" defTabSz="940729" eaLnBrk="1" hangingPunct="1">
              <a:buClr>
                <a:schemeClr val="tx1"/>
              </a:buClr>
              <a:buFontTx/>
              <a:buChar char="•"/>
              <a:defRPr/>
            </a:pPr>
            <a:r>
              <a:rPr lang="en-US" u="none" dirty="0" smtClean="0"/>
              <a:t>Review technical reports submitted by ASME Designees for all ASME conformity assessment programs to determine if certification/accreditation should be issued</a:t>
            </a:r>
          </a:p>
          <a:p>
            <a:pPr marL="470365" lvl="2" indent="-117591" defTabSz="940729" eaLnBrk="1" hangingPunct="1">
              <a:buClr>
                <a:schemeClr val="tx1"/>
              </a:buClr>
              <a:buFontTx/>
              <a:buChar char="•"/>
              <a:defRPr/>
            </a:pPr>
            <a:r>
              <a:rPr lang="en-US" u="none" dirty="0" smtClean="0"/>
              <a:t>Quality System (QS) Manual review, when applicable </a:t>
            </a:r>
          </a:p>
          <a:p>
            <a:pPr marL="470365" lvl="2" indent="-117591" defTabSz="940729" eaLnBrk="1" hangingPunct="1">
              <a:buClr>
                <a:schemeClr val="tx1"/>
              </a:buClr>
              <a:buFontTx/>
              <a:buChar char="•"/>
              <a:defRPr/>
            </a:pPr>
            <a:endParaRPr lang="en-US" u="none" dirty="0" smtClean="0"/>
          </a:p>
          <a:p>
            <a:pPr marL="470365" lvl="2" indent="-117591" defTabSz="940729" eaLnBrk="1" hangingPunct="1">
              <a:buClr>
                <a:schemeClr val="tx1"/>
              </a:buClr>
              <a:buFontTx/>
              <a:buChar char="•"/>
              <a:defRPr/>
            </a:pPr>
            <a:endParaRPr lang="en-US" u="none" dirty="0" smtClean="0"/>
          </a:p>
        </p:txBody>
      </p:sp>
    </p:spTree>
    <p:extLst>
      <p:ext uri="{BB962C8B-B14F-4D97-AF65-F5344CB8AC3E}">
        <p14:creationId xmlns:p14="http://schemas.microsoft.com/office/powerpoint/2010/main" val="17115808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Rot="1" noChangeAspect="1" noChangeArrowheads="1" noTextEdit="1"/>
          </p:cNvSpPr>
          <p:nvPr>
            <p:ph type="sldImg"/>
          </p:nvPr>
        </p:nvSpPr>
        <p:spPr>
          <a:xfrm>
            <a:off x="1408113" y="469900"/>
            <a:ext cx="4518025" cy="3387725"/>
          </a:xfrm>
          <a:ln/>
        </p:spPr>
      </p:sp>
      <p:sp>
        <p:nvSpPr>
          <p:cNvPr id="57348" name="Rectangle 3"/>
          <p:cNvSpPr>
            <a:spLocks noGrp="1" noChangeArrowheads="1"/>
          </p:cNvSpPr>
          <p:nvPr>
            <p:ph type="body" idx="1"/>
          </p:nvPr>
        </p:nvSpPr>
        <p:spPr>
          <a:xfrm>
            <a:off x="559555" y="4199916"/>
            <a:ext cx="6197736" cy="4909667"/>
          </a:xfrm>
          <a:noFill/>
        </p:spPr>
        <p:txBody>
          <a:bodyPr/>
          <a:lstStyle/>
          <a:p>
            <a:pPr marL="235182" lvl="1" indent="-117591" defTabSz="940729" eaLnBrk="1" hangingPunct="1">
              <a:buClr>
                <a:schemeClr val="tx1"/>
              </a:buClr>
              <a:defRPr/>
            </a:pPr>
            <a:r>
              <a:rPr lang="en-US" b="0" u="none" dirty="0" smtClean="0"/>
              <a:t>Monitor </a:t>
            </a:r>
            <a:r>
              <a:rPr lang="en-US" b="0" u="none" dirty="0" smtClean="0"/>
              <a:t>and assure training of ASME </a:t>
            </a:r>
            <a:r>
              <a:rPr lang="en-US" b="0" u="none" strike="noStrike" dirty="0" smtClean="0"/>
              <a:t>Designees</a:t>
            </a:r>
            <a:endParaRPr lang="en-US" b="0" u="none" strike="noStrike" dirty="0" smtClean="0"/>
          </a:p>
          <a:p>
            <a:pPr marL="235182" lvl="1" indent="-117591" defTabSz="940729" eaLnBrk="1" hangingPunct="1">
              <a:buClr>
                <a:schemeClr val="tx1"/>
              </a:buClr>
              <a:defRPr/>
            </a:pPr>
            <a:r>
              <a:rPr lang="en-US" b="0" u="none" dirty="0" smtClean="0"/>
              <a:t>Issue</a:t>
            </a:r>
            <a:r>
              <a:rPr lang="en-US" b="0" u="none" baseline="0" dirty="0" smtClean="0"/>
              <a:t> </a:t>
            </a:r>
            <a:r>
              <a:rPr lang="en-US" b="0" u="none" dirty="0" smtClean="0"/>
              <a:t>Temporary Code (Shop) Use Authorization for up to </a:t>
            </a:r>
            <a:r>
              <a:rPr lang="en-US" b="0" u="none" dirty="0" smtClean="0"/>
              <a:t>one year </a:t>
            </a:r>
            <a:r>
              <a:rPr lang="en-US" b="0" u="none" dirty="0" smtClean="0"/>
              <a:t>for a Shop Operating under a Code Shop to perform Code activities Under the</a:t>
            </a:r>
            <a:r>
              <a:rPr lang="en-US" b="0" u="none" baseline="0" dirty="0" smtClean="0"/>
              <a:t> Certificates issued to the Code shop</a:t>
            </a:r>
            <a:r>
              <a:rPr lang="en-US" b="0" u="none" dirty="0" smtClean="0"/>
              <a:t> </a:t>
            </a:r>
          </a:p>
          <a:p>
            <a:pPr lvl="1" eaLnBrk="1" hangingPunct="1">
              <a:buClr>
                <a:schemeClr val="tx1"/>
              </a:buClr>
            </a:pPr>
            <a:r>
              <a:rPr lang="en-US" u="none" dirty="0" smtClean="0"/>
              <a:t>Direct, coordinate and provide administrative support for ASME </a:t>
            </a:r>
            <a:r>
              <a:rPr lang="en-US" u="none" dirty="0" smtClean="0"/>
              <a:t>Designees</a:t>
            </a:r>
            <a:endParaRPr lang="en-US" u="none" dirty="0" smtClean="0"/>
          </a:p>
          <a:p>
            <a:pPr lvl="1" eaLnBrk="1" hangingPunct="1">
              <a:buClr>
                <a:schemeClr val="tx1"/>
              </a:buClr>
            </a:pPr>
            <a:r>
              <a:rPr lang="en-US" u="none" dirty="0" smtClean="0"/>
              <a:t>Coordinate investigation of possible non-conformance by Certificate Holders that comes to the attention of the Society</a:t>
            </a:r>
          </a:p>
          <a:p>
            <a:pPr lvl="1" eaLnBrk="1" hangingPunct="1">
              <a:buClr>
                <a:schemeClr val="tx1"/>
              </a:buClr>
            </a:pPr>
            <a:r>
              <a:rPr lang="en-US" u="none" dirty="0" smtClean="0"/>
              <a:t>Investigate improper use of the ASME Single Certification Mark on products or in advertising by Certificate Holders and those who do not hold ASME </a:t>
            </a:r>
            <a:r>
              <a:rPr lang="en-US" b="0" u="none" dirty="0" smtClean="0"/>
              <a:t>Certification or Accreditation </a:t>
            </a:r>
          </a:p>
          <a:p>
            <a:pPr lvl="1" eaLnBrk="1" hangingPunct="1">
              <a:buClr>
                <a:schemeClr val="tx1"/>
              </a:buClr>
            </a:pPr>
            <a:r>
              <a:rPr lang="en-US" u="none" dirty="0" smtClean="0"/>
              <a:t>Coordinate activities with other organizations, including jurisdictions and regulatory bodies</a:t>
            </a:r>
          </a:p>
          <a:p>
            <a:pPr lvl="1" eaLnBrk="1" hangingPunct="1">
              <a:buClr>
                <a:schemeClr val="tx1"/>
              </a:buClr>
            </a:pPr>
            <a:r>
              <a:rPr lang="en-US" u="none" dirty="0" smtClean="0"/>
              <a:t>Assure the confidentiality of information with regard to Applicants</a:t>
            </a:r>
          </a:p>
          <a:p>
            <a:pPr eaLnBrk="1" hangingPunct="1"/>
            <a:endParaRPr lang="en-US"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17875013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Rot="1" noChangeAspect="1" noChangeArrowheads="1" noTextEdit="1"/>
          </p:cNvSpPr>
          <p:nvPr>
            <p:ph type="sldImg"/>
          </p:nvPr>
        </p:nvSpPr>
        <p:spPr>
          <a:xfrm>
            <a:off x="1408113" y="469900"/>
            <a:ext cx="4518025" cy="3387725"/>
          </a:xfrm>
          <a:ln/>
        </p:spPr>
      </p:sp>
      <p:sp>
        <p:nvSpPr>
          <p:cNvPr id="59396" name="Rectangle 3"/>
          <p:cNvSpPr>
            <a:spLocks noGrp="1" noChangeArrowheads="1"/>
          </p:cNvSpPr>
          <p:nvPr>
            <p:ph type="body" idx="1"/>
          </p:nvPr>
        </p:nvSpPr>
        <p:spPr>
          <a:xfrm>
            <a:off x="559555" y="4199916"/>
            <a:ext cx="6197736" cy="4909667"/>
          </a:xfrm>
          <a:noFill/>
        </p:spPr>
        <p:txBody>
          <a:bodyPr/>
          <a:lstStyle/>
          <a:p>
            <a:pPr marL="176387" indent="-176387">
              <a:buFont typeface="Arial" panose="020B0604020202020204" pitchFamily="34" charset="0"/>
              <a:buChar char="•"/>
            </a:pPr>
            <a:r>
              <a:rPr lang="en-US" dirty="0" smtClean="0"/>
              <a:t>ASME conformity assessment programs are administered by the ASME Board on Conformity Assessment which reports to the Council on Standards and Certification</a:t>
            </a:r>
          </a:p>
          <a:p>
            <a:pPr marL="176387" indent="-176387">
              <a:buFont typeface="Arial" panose="020B0604020202020204" pitchFamily="34" charset="0"/>
              <a:buChar char="•"/>
            </a:pPr>
            <a:r>
              <a:rPr lang="en-US" dirty="0" smtClean="0"/>
              <a:t>The Committee on Designees (COD) develops the criteria and approves applicants as ASME Designees for specific types of certification programs administered by ASME</a:t>
            </a:r>
          </a:p>
          <a:p>
            <a:pPr marL="176387" indent="-176387">
              <a:buFont typeface="Arial" panose="020B0604020202020204" pitchFamily="34" charset="0"/>
              <a:buChar char="•"/>
            </a:pPr>
            <a:r>
              <a:rPr lang="en-US" dirty="0" smtClean="0"/>
              <a:t>The Committee on Conduct of Conformity Assessment Activities (C3A2) </a:t>
            </a:r>
            <a:r>
              <a:rPr lang="en-US" b="0" dirty="0" smtClean="0"/>
              <a:t>establishes</a:t>
            </a:r>
            <a:r>
              <a:rPr lang="en-US" dirty="0" smtClean="0"/>
              <a:t> the criteria for conduct of reviews by ASME Designees for all ASME conformity assessment </a:t>
            </a:r>
            <a:r>
              <a:rPr lang="en-US" dirty="0" smtClean="0"/>
              <a:t>programs</a:t>
            </a:r>
          </a:p>
          <a:p>
            <a:pPr marL="176387" indent="-176387" defTabSz="940729">
              <a:buFont typeface="Arial" panose="020B0604020202020204" pitchFamily="34" charset="0"/>
              <a:buChar char="•"/>
            </a:pPr>
            <a:r>
              <a:rPr lang="en-US" u="none" dirty="0" smtClean="0"/>
              <a:t>The Committee on Conformity Assessment Requirements (CAR) maintains the CA-1 standard which defines the conformity assessment requirements</a:t>
            </a:r>
          </a:p>
          <a:p>
            <a:endParaRPr lang="en-US" b="1" strike="sngStrike" dirty="0" smtClean="0"/>
          </a:p>
          <a:p>
            <a:pPr eaLnBrk="1" hangingPunct="1"/>
            <a:endParaRPr lang="en-US" dirty="0" smtClean="0"/>
          </a:p>
        </p:txBody>
      </p:sp>
    </p:spTree>
    <p:extLst>
      <p:ext uri="{BB962C8B-B14F-4D97-AF65-F5344CB8AC3E}">
        <p14:creationId xmlns:p14="http://schemas.microsoft.com/office/powerpoint/2010/main" val="3458494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349375" y="479425"/>
            <a:ext cx="4592638" cy="3444875"/>
          </a:xfrm>
          <a:prstGeom prst="rect">
            <a:avLst/>
          </a:prstGeom>
          <a:ln/>
        </p:spPr>
      </p:sp>
      <p:sp>
        <p:nvSpPr>
          <p:cNvPr id="16387" name="Rectangle 3"/>
          <p:cNvSpPr>
            <a:spLocks noGrp="1" noChangeArrowheads="1"/>
          </p:cNvSpPr>
          <p:nvPr>
            <p:ph type="body" idx="1"/>
          </p:nvPr>
        </p:nvSpPr>
        <p:spPr>
          <a:xfrm>
            <a:off x="540177" y="4270536"/>
            <a:ext cx="6228080" cy="4990625"/>
          </a:xfrm>
          <a:prstGeom prst="rect">
            <a:avLst/>
          </a:prstGeom>
          <a:ln/>
        </p:spPr>
        <p:txBody>
          <a:bodyPr/>
          <a:lstStyle/>
          <a:p>
            <a:endParaRPr lang="en-US" b="0" strike="noStrike" dirty="0"/>
          </a:p>
        </p:txBody>
      </p:sp>
    </p:spTree>
    <p:extLst>
      <p:ext uri="{BB962C8B-B14F-4D97-AF65-F5344CB8AC3E}">
        <p14:creationId xmlns:p14="http://schemas.microsoft.com/office/powerpoint/2010/main" val="33898170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387" indent="-176387" defTabSz="940729">
              <a:buFont typeface="Arial" panose="020B0604020202020204" pitchFamily="34" charset="0"/>
              <a:buChar char="•"/>
              <a:defRPr/>
            </a:pPr>
            <a:r>
              <a:rPr lang="en-US" u="none" dirty="0" smtClean="0"/>
              <a:t>The </a:t>
            </a:r>
            <a:r>
              <a:rPr lang="en-US" u="none" dirty="0" smtClean="0"/>
              <a:t>CA-1 standard should be referenced in all ASME codes and standards that have conformity assessment programs administered by </a:t>
            </a:r>
            <a:r>
              <a:rPr lang="en-US" u="none" dirty="0" smtClean="0"/>
              <a:t>ASME</a:t>
            </a:r>
            <a:endParaRPr lang="en-US" u="none" dirty="0" smtClean="0"/>
          </a:p>
          <a:p>
            <a:pPr marL="176387" indent="-176387">
              <a:buFont typeface="Arial" panose="020B0604020202020204" pitchFamily="34" charset="0"/>
              <a:buChar char="•"/>
            </a:pPr>
            <a:r>
              <a:rPr lang="en-US" u="none" dirty="0" smtClean="0"/>
              <a:t>The Committee on Qualifications for Authorized Inspection (QAI) developed and maintains a standard (QAI-1) the defines the criteria to accredit inspection organizations that perform third party inspections and criteria</a:t>
            </a:r>
            <a:r>
              <a:rPr lang="en-US" u="none" baseline="0" dirty="0" smtClean="0"/>
              <a:t> for the certification of individuals (CI</a:t>
            </a:r>
            <a:r>
              <a:rPr lang="en-US" u="none" baseline="0" dirty="0" smtClean="0"/>
              <a:t>)</a:t>
            </a:r>
          </a:p>
          <a:p>
            <a:pPr marL="176387" indent="-176387" defTabSz="940729">
              <a:buFont typeface="Arial" panose="020B0604020202020204" pitchFamily="34" charset="0"/>
              <a:buChar char="•"/>
            </a:pPr>
            <a:r>
              <a:rPr lang="en-US" dirty="0" smtClean="0"/>
              <a:t>ASME accredited Authorized Inspection Agencies provide inspection service for ASME conformity assessment programs when third party inspection is required</a:t>
            </a:r>
          </a:p>
          <a:p>
            <a:endParaRPr lang="en-US" u="none" dirty="0" smtClean="0"/>
          </a:p>
          <a:p>
            <a:pPr marL="176387" indent="-176387">
              <a:buFont typeface="Arial" panose="020B0604020202020204" pitchFamily="34" charset="0"/>
              <a:buChar char="•"/>
            </a:pPr>
            <a:endParaRPr lang="en-US" u="none" dirty="0"/>
          </a:p>
        </p:txBody>
      </p:sp>
    </p:spTree>
    <p:extLst>
      <p:ext uri="{BB962C8B-B14F-4D97-AF65-F5344CB8AC3E}">
        <p14:creationId xmlns:p14="http://schemas.microsoft.com/office/powerpoint/2010/main" val="28843326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387" indent="-176387">
              <a:buFont typeface="Arial" panose="020B0604020202020204" pitchFamily="34" charset="0"/>
              <a:buChar char="•"/>
            </a:pPr>
            <a:r>
              <a:rPr lang="en-US" dirty="0" smtClean="0"/>
              <a:t>The </a:t>
            </a:r>
            <a:r>
              <a:rPr lang="en-US" dirty="0" smtClean="0"/>
              <a:t>National Board of Boiler and Pressure Vessels Inspectors is the only ASME Designated Organization and conducts all reviews and provides oversight for ASME certified valve and rupture disc manufacturers and Valve Testing Laboratories </a:t>
            </a:r>
            <a:endParaRPr lang="en-US" dirty="0" smtClean="0"/>
          </a:p>
          <a:p>
            <a:pPr marL="176387" indent="-176387">
              <a:buFont typeface="Arial" panose="020B0604020202020204" pitchFamily="34" charset="0"/>
              <a:buChar char="•"/>
            </a:pPr>
            <a:r>
              <a:rPr lang="en-US" u="none" dirty="0" smtClean="0"/>
              <a:t>ASME STAFF is responsible for administering all ASME conformity assessment programs including:</a:t>
            </a:r>
          </a:p>
          <a:p>
            <a:pPr lvl="1">
              <a:buFontTx/>
              <a:buChar char="-"/>
            </a:pPr>
            <a:r>
              <a:rPr lang="en-US" u="none" dirty="0" smtClean="0"/>
              <a:t>Processing of reports and issuance of ASME certification and accreditation to organizations and individuals having been audited by ASME Designees and recommended to receive certification</a:t>
            </a:r>
          </a:p>
          <a:p>
            <a:pPr lvl="1">
              <a:buFontTx/>
              <a:buChar char="-"/>
            </a:pPr>
            <a:r>
              <a:rPr lang="en-US" u="none" dirty="0" smtClean="0"/>
              <a:t>Protection of the ASME Single Certification</a:t>
            </a:r>
            <a:r>
              <a:rPr lang="en-US" u="none" baseline="0" dirty="0" smtClean="0"/>
              <a:t> Mark</a:t>
            </a:r>
            <a:endParaRPr lang="en-US" u="none" strike="sngStrike" dirty="0" smtClean="0"/>
          </a:p>
          <a:p>
            <a:pPr lvl="1">
              <a:buFontTx/>
              <a:buChar char="-"/>
            </a:pPr>
            <a:r>
              <a:rPr lang="en-US" u="none" dirty="0" smtClean="0"/>
              <a:t>Processing of allegations of misconduct by ASME Certificate Holders, Team Leaders and AIAs</a:t>
            </a:r>
          </a:p>
          <a:p>
            <a:pPr lvl="1">
              <a:buFontTx/>
              <a:buChar char="-"/>
            </a:pPr>
            <a:r>
              <a:rPr lang="en-US" u="none" dirty="0" smtClean="0"/>
              <a:t>Handling issues related to certification programs (i.e. scheduling, extension requests, shop re-locations, name changes, QS Manual reviews, etc.)</a:t>
            </a:r>
          </a:p>
          <a:p>
            <a:endParaRPr lang="en-US" dirty="0" smtClean="0"/>
          </a:p>
          <a:p>
            <a:pPr marL="176387" indent="-176387">
              <a:buFont typeface="Arial" panose="020B0604020202020204" pitchFamily="34" charset="0"/>
              <a:buChar char="•"/>
            </a:pPr>
            <a:endParaRPr lang="en-US" dirty="0" smtClean="0"/>
          </a:p>
          <a:p>
            <a:pPr marL="176387" indent="-176387">
              <a:buFont typeface="Arial" panose="020B0604020202020204" pitchFamily="34" charset="0"/>
              <a:buChar char="•"/>
            </a:pPr>
            <a:endParaRPr lang="en-US" dirty="0"/>
          </a:p>
        </p:txBody>
      </p:sp>
    </p:spTree>
    <p:extLst>
      <p:ext uri="{BB962C8B-B14F-4D97-AF65-F5344CB8AC3E}">
        <p14:creationId xmlns:p14="http://schemas.microsoft.com/office/powerpoint/2010/main" val="10646429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xfrm>
            <a:off x="1408113" y="469900"/>
            <a:ext cx="4518025" cy="3387725"/>
          </a:xfrm>
          <a:ln/>
        </p:spPr>
      </p:sp>
      <p:sp>
        <p:nvSpPr>
          <p:cNvPr id="60420" name="Rectangle 3"/>
          <p:cNvSpPr>
            <a:spLocks noGrp="1" noChangeArrowheads="1"/>
          </p:cNvSpPr>
          <p:nvPr>
            <p:ph type="body" idx="1"/>
          </p:nvPr>
        </p:nvSpPr>
        <p:spPr>
          <a:xfrm>
            <a:off x="559555" y="4199916"/>
            <a:ext cx="6197736" cy="4909667"/>
          </a:xfrm>
          <a:noFill/>
        </p:spPr>
        <p:txBody>
          <a:bodyPr/>
          <a:lstStyle/>
          <a:p>
            <a:pPr eaLnBrk="1" hangingPunct="1"/>
            <a:endParaRPr lang="en-US" b="1" dirty="0" smtClean="0"/>
          </a:p>
        </p:txBody>
      </p:sp>
    </p:spTree>
    <p:extLst>
      <p:ext uri="{BB962C8B-B14F-4D97-AF65-F5344CB8AC3E}">
        <p14:creationId xmlns:p14="http://schemas.microsoft.com/office/powerpoint/2010/main" val="651397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12971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xfrm>
            <a:off x="1408113" y="469900"/>
            <a:ext cx="4518025" cy="3387725"/>
          </a:xfrm>
          <a:ln/>
        </p:spPr>
      </p:sp>
      <p:sp>
        <p:nvSpPr>
          <p:cNvPr id="35844" name="Rectangle 3"/>
          <p:cNvSpPr>
            <a:spLocks noGrp="1" noChangeArrowheads="1"/>
          </p:cNvSpPr>
          <p:nvPr>
            <p:ph type="body" idx="1"/>
          </p:nvPr>
        </p:nvSpPr>
        <p:spPr>
          <a:xfrm>
            <a:off x="559555" y="4199916"/>
            <a:ext cx="6197736" cy="4909667"/>
          </a:xfrm>
          <a:noFill/>
        </p:spPr>
        <p:txBody>
          <a:bodyPr/>
          <a:lstStyle/>
          <a:p>
            <a:pPr>
              <a:buNone/>
              <a:defRPr/>
            </a:pPr>
            <a:r>
              <a:rPr lang="en-US" u="none" dirty="0" smtClean="0"/>
              <a:t>At </a:t>
            </a:r>
            <a:r>
              <a:rPr lang="en-US" u="none" dirty="0" smtClean="0"/>
              <a:t>the end of this module you will be able to:</a:t>
            </a:r>
          </a:p>
          <a:p>
            <a:pPr lvl="1">
              <a:defRPr/>
            </a:pPr>
            <a:r>
              <a:rPr lang="en-US" u="none" dirty="0" smtClean="0"/>
              <a:t>Understand the roles</a:t>
            </a:r>
            <a:r>
              <a:rPr lang="en-US" u="none" baseline="0" dirty="0" smtClean="0"/>
              <a:t> and responsibilities, related to </a:t>
            </a:r>
            <a:r>
              <a:rPr lang="en-US" u="none" dirty="0" smtClean="0"/>
              <a:t>conformity assessment, </a:t>
            </a:r>
            <a:r>
              <a:rPr lang="en-US" u="none" dirty="0" smtClean="0"/>
              <a:t>of </a:t>
            </a:r>
            <a:r>
              <a:rPr lang="en-US" u="none" dirty="0" smtClean="0"/>
              <a:t>the Council, the Board on Conformity Assessment and its associated </a:t>
            </a:r>
            <a:r>
              <a:rPr lang="en-US" u="none" dirty="0" smtClean="0"/>
              <a:t>committees</a:t>
            </a:r>
            <a:endParaRPr lang="en-US" u="none" dirty="0" smtClean="0"/>
          </a:p>
          <a:p>
            <a:pPr lvl="1">
              <a:defRPr/>
            </a:pPr>
            <a:r>
              <a:rPr lang="en-US" u="none" dirty="0" smtClean="0"/>
              <a:t>Understand the roles of </a:t>
            </a:r>
            <a:r>
              <a:rPr lang="en-US" u="none" dirty="0" smtClean="0"/>
              <a:t>ASME</a:t>
            </a:r>
            <a:r>
              <a:rPr lang="en-US" u="none" strike="noStrike" baseline="0" dirty="0" smtClean="0"/>
              <a:t> </a:t>
            </a:r>
            <a:r>
              <a:rPr lang="en-US" u="none" dirty="0" smtClean="0"/>
              <a:t>Designees </a:t>
            </a:r>
            <a:r>
              <a:rPr lang="en-US" u="none" dirty="0" smtClean="0"/>
              <a:t>and Designated </a:t>
            </a:r>
            <a:r>
              <a:rPr lang="en-US" u="none" dirty="0" smtClean="0"/>
              <a:t>Organizations</a:t>
            </a:r>
            <a:endParaRPr lang="en-US" u="none" dirty="0" smtClean="0"/>
          </a:p>
          <a:p>
            <a:pPr lvl="1">
              <a:defRPr/>
            </a:pPr>
            <a:r>
              <a:rPr lang="en-US" u="none" dirty="0" smtClean="0"/>
              <a:t>Describe the roles and responsibilities of ASME Staff </a:t>
            </a:r>
            <a:r>
              <a:rPr lang="en-US" u="none" dirty="0" smtClean="0"/>
              <a:t>and </a:t>
            </a:r>
            <a:r>
              <a:rPr lang="en-US" u="none" dirty="0" smtClean="0"/>
              <a:t>volunteers of </a:t>
            </a:r>
            <a:r>
              <a:rPr lang="en-US" u="none" dirty="0" smtClean="0"/>
              <a:t>Conformity</a:t>
            </a:r>
            <a:r>
              <a:rPr lang="en-US" u="none" baseline="0" dirty="0" smtClean="0"/>
              <a:t> Assessment</a:t>
            </a:r>
            <a:r>
              <a:rPr lang="en-US" u="none" strike="sngStrike" dirty="0" smtClean="0"/>
              <a:t> </a:t>
            </a:r>
            <a:endParaRPr lang="en-US" b="1" u="none" strike="sngStrike" baseline="0" dirty="0" smtClean="0">
              <a:solidFill>
                <a:srgbClr val="FF0000"/>
              </a:solidFill>
            </a:endParaRPr>
          </a:p>
        </p:txBody>
      </p:sp>
    </p:spTree>
    <p:extLst>
      <p:ext uri="{BB962C8B-B14F-4D97-AF65-F5344CB8AC3E}">
        <p14:creationId xmlns:p14="http://schemas.microsoft.com/office/powerpoint/2010/main" val="895861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xfrm>
            <a:off x="1408113" y="469900"/>
            <a:ext cx="4518025" cy="3387725"/>
          </a:xfrm>
          <a:ln/>
        </p:spPr>
      </p:sp>
      <p:sp>
        <p:nvSpPr>
          <p:cNvPr id="36868" name="Rectangle 3"/>
          <p:cNvSpPr>
            <a:spLocks noGrp="1" noChangeArrowheads="1"/>
          </p:cNvSpPr>
          <p:nvPr>
            <p:ph type="body" idx="1"/>
          </p:nvPr>
        </p:nvSpPr>
        <p:spPr>
          <a:xfrm>
            <a:off x="559555" y="4199916"/>
            <a:ext cx="6197736" cy="4909667"/>
          </a:xfrm>
          <a:noFill/>
        </p:spPr>
        <p:txBody>
          <a:bodyPr/>
          <a:lstStyle/>
          <a:p>
            <a:pPr eaLnBrk="1" hangingPunct="1"/>
            <a:endParaRPr lang="en-US" b="1" dirty="0" smtClean="0"/>
          </a:p>
          <a:p>
            <a:pPr eaLnBrk="1" hangingPunct="1"/>
            <a:endParaRPr lang="en-US" b="1" dirty="0" smtClean="0"/>
          </a:p>
          <a:p>
            <a:pPr eaLnBrk="1" hangingPunct="1"/>
            <a:endParaRPr lang="en-US" dirty="0" smtClean="0"/>
          </a:p>
        </p:txBody>
      </p:sp>
    </p:spTree>
    <p:extLst>
      <p:ext uri="{BB962C8B-B14F-4D97-AF65-F5344CB8AC3E}">
        <p14:creationId xmlns:p14="http://schemas.microsoft.com/office/powerpoint/2010/main" val="583019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xfrm>
            <a:off x="1408113" y="469900"/>
            <a:ext cx="4518025" cy="3387725"/>
          </a:xfrm>
          <a:ln/>
        </p:spPr>
      </p:sp>
      <p:sp>
        <p:nvSpPr>
          <p:cNvPr id="40964" name="Rectangle 3"/>
          <p:cNvSpPr>
            <a:spLocks noGrp="1" noChangeArrowheads="1"/>
          </p:cNvSpPr>
          <p:nvPr>
            <p:ph type="body" idx="1"/>
          </p:nvPr>
        </p:nvSpPr>
        <p:spPr>
          <a:xfrm>
            <a:off x="559555" y="4199916"/>
            <a:ext cx="6197736" cy="4909667"/>
          </a:xfrm>
          <a:noFill/>
        </p:spPr>
        <p:txBody>
          <a:bodyPr/>
          <a:lstStyle/>
          <a:p>
            <a:pPr eaLnBrk="1" hangingPunct="1"/>
            <a:endParaRPr lang="en-US" b="1" dirty="0" smtClean="0"/>
          </a:p>
        </p:txBody>
      </p:sp>
    </p:spTree>
    <p:extLst>
      <p:ext uri="{BB962C8B-B14F-4D97-AF65-F5344CB8AC3E}">
        <p14:creationId xmlns:p14="http://schemas.microsoft.com/office/powerpoint/2010/main" val="2027511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xfrm>
            <a:off x="1408113" y="469900"/>
            <a:ext cx="4518025" cy="3387725"/>
          </a:xfrm>
          <a:ln/>
        </p:spPr>
      </p:sp>
      <p:sp>
        <p:nvSpPr>
          <p:cNvPr id="38916" name="Rectangle 3"/>
          <p:cNvSpPr>
            <a:spLocks noGrp="1" noChangeArrowheads="1"/>
          </p:cNvSpPr>
          <p:nvPr>
            <p:ph type="body" idx="1"/>
          </p:nvPr>
        </p:nvSpPr>
        <p:spPr>
          <a:xfrm>
            <a:off x="559555" y="4199916"/>
            <a:ext cx="6197736" cy="4909667"/>
          </a:xfrm>
          <a:noFill/>
        </p:spPr>
        <p:txBody>
          <a:bodyPr/>
          <a:lstStyle/>
          <a:p>
            <a:pPr eaLnBrk="1" hangingPunct="1"/>
            <a:r>
              <a:rPr lang="en-US" dirty="0"/>
              <a:t>The Board on Conformity Assessment </a:t>
            </a:r>
            <a:r>
              <a:rPr lang="en-US" dirty="0" smtClean="0"/>
              <a:t>it </a:t>
            </a:r>
            <a:r>
              <a:rPr lang="en-US" dirty="0"/>
              <a:t>is one of nine Boards reporting to the Council on Standards and </a:t>
            </a:r>
            <a:r>
              <a:rPr lang="en-US" dirty="0" smtClean="0"/>
              <a:t>Certification. </a:t>
            </a:r>
            <a:r>
              <a:rPr lang="en-US" b="0" dirty="0" smtClean="0"/>
              <a:t>It is </a:t>
            </a:r>
            <a:r>
              <a:rPr lang="en-US" b="0" baseline="0" dirty="0" smtClean="0"/>
              <a:t>charged with administering all ASME Certification and Accreditation </a:t>
            </a:r>
            <a:r>
              <a:rPr lang="en-US" dirty="0" smtClean="0"/>
              <a:t>Programs. </a:t>
            </a:r>
            <a:endParaRPr lang="en-US" b="0" dirty="0" smtClean="0"/>
          </a:p>
        </p:txBody>
      </p:sp>
    </p:spTree>
    <p:extLst>
      <p:ext uri="{BB962C8B-B14F-4D97-AF65-F5344CB8AC3E}">
        <p14:creationId xmlns:p14="http://schemas.microsoft.com/office/powerpoint/2010/main" val="3921495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xfrm>
            <a:off x="1408113" y="469900"/>
            <a:ext cx="4518025" cy="3387725"/>
          </a:xfrm>
          <a:ln/>
        </p:spPr>
      </p:sp>
      <p:sp>
        <p:nvSpPr>
          <p:cNvPr id="39940" name="Rectangle 3"/>
          <p:cNvSpPr>
            <a:spLocks noGrp="1" noChangeArrowheads="1"/>
          </p:cNvSpPr>
          <p:nvPr>
            <p:ph type="body" idx="1"/>
          </p:nvPr>
        </p:nvSpPr>
        <p:spPr>
          <a:xfrm>
            <a:off x="559555" y="4199916"/>
            <a:ext cx="6197736" cy="4909667"/>
          </a:xfrm>
          <a:noFill/>
        </p:spPr>
        <p:txBody>
          <a:bodyPr/>
          <a:lstStyle/>
          <a:p>
            <a:pPr eaLnBrk="1" hangingPunct="1"/>
            <a:r>
              <a:rPr lang="en-US" u="none" dirty="0" smtClean="0"/>
              <a:t>The following committees report to the Board on Conformity Assessment </a:t>
            </a:r>
          </a:p>
          <a:p>
            <a:pPr marL="176387" indent="-176387" defTabSz="940729">
              <a:buFont typeface="Arial" panose="020B0604020202020204" pitchFamily="34" charset="0"/>
              <a:buChar char="•"/>
              <a:defRPr/>
            </a:pPr>
            <a:r>
              <a:rPr lang="en-US" dirty="0"/>
              <a:t>Committee on Certification of Non-Destructive Examination Personnel and Quality Control Technicians (NDE)</a:t>
            </a:r>
          </a:p>
          <a:p>
            <a:pPr marL="176387" indent="-176387">
              <a:buFont typeface="Arial" panose="020B0604020202020204" pitchFamily="34" charset="0"/>
              <a:buChar char="•"/>
            </a:pPr>
            <a:r>
              <a:rPr lang="en-US" dirty="0"/>
              <a:t>Committee on Designees (COD)</a:t>
            </a:r>
          </a:p>
          <a:p>
            <a:pPr marL="176387" indent="-176387" defTabSz="940729">
              <a:buFont typeface="Arial" panose="020B0604020202020204" pitchFamily="34" charset="0"/>
              <a:buChar char="•"/>
              <a:defRPr/>
            </a:pPr>
            <a:r>
              <a:rPr lang="en-US" dirty="0"/>
              <a:t>Committee on BPE Certification</a:t>
            </a:r>
          </a:p>
          <a:p>
            <a:pPr marL="176387" indent="-176387" defTabSz="940729">
              <a:buFont typeface="Arial" panose="020B0604020202020204" pitchFamily="34" charset="0"/>
              <a:buChar char="•"/>
              <a:defRPr/>
            </a:pPr>
            <a:r>
              <a:rPr lang="en-US" dirty="0"/>
              <a:t>Committee on Conformity Assessment Requirements (CAR)</a:t>
            </a:r>
          </a:p>
          <a:p>
            <a:pPr marL="176387" indent="-176387" defTabSz="940729">
              <a:buFont typeface="Arial" panose="020B0604020202020204" pitchFamily="34" charset="0"/>
              <a:buChar char="•"/>
              <a:defRPr/>
            </a:pPr>
            <a:r>
              <a:rPr lang="en-US" dirty="0"/>
              <a:t>Committee on Nuclear Certification (CNC)</a:t>
            </a:r>
          </a:p>
          <a:p>
            <a:pPr marL="176387" indent="-176387" defTabSz="940729">
              <a:buFont typeface="Arial" panose="020B0604020202020204" pitchFamily="34" charset="0"/>
              <a:buChar char="•"/>
              <a:defRPr/>
            </a:pPr>
            <a:r>
              <a:rPr lang="en-US" dirty="0"/>
              <a:t>Committee on Conduct of Conformity Assessment Activities (C3A2)</a:t>
            </a:r>
          </a:p>
          <a:p>
            <a:pPr marL="176387" indent="-176387" defTabSz="940729">
              <a:buFont typeface="Arial" panose="020B0604020202020204" pitchFamily="34" charset="0"/>
              <a:buChar char="•"/>
              <a:defRPr/>
            </a:pPr>
            <a:r>
              <a:rPr lang="en-US" dirty="0"/>
              <a:t>Committee on Qualification of Resource Recovery Facility Operators (QRO)</a:t>
            </a:r>
          </a:p>
          <a:p>
            <a:pPr marL="176387" indent="-176387" defTabSz="940729">
              <a:buFont typeface="Arial" panose="020B0604020202020204" pitchFamily="34" charset="0"/>
              <a:buChar char="•"/>
              <a:defRPr/>
            </a:pPr>
            <a:r>
              <a:rPr lang="en-US" dirty="0"/>
              <a:t>Committee on RTP Certification</a:t>
            </a:r>
          </a:p>
          <a:p>
            <a:pPr marL="176387" indent="-176387" defTabSz="940729">
              <a:buFont typeface="Arial" panose="020B0604020202020204" pitchFamily="34" charset="0"/>
              <a:buChar char="•"/>
              <a:defRPr/>
            </a:pPr>
            <a:r>
              <a:rPr lang="en-US" dirty="0"/>
              <a:t>Committee on Hearings and Appeals</a:t>
            </a:r>
          </a:p>
          <a:p>
            <a:pPr marL="176387" indent="-176387">
              <a:buFont typeface="Arial" panose="020B0604020202020204" pitchFamily="34" charset="0"/>
              <a:buChar char="•"/>
            </a:pPr>
            <a:r>
              <a:rPr lang="en-US" dirty="0"/>
              <a:t>Committee on Qualifications for Authorized Inspection (QAI)</a:t>
            </a:r>
          </a:p>
          <a:p>
            <a:pPr marL="176387" indent="-176387">
              <a:buFont typeface="Arial" panose="020B0604020202020204" pitchFamily="34" charset="0"/>
              <a:buChar char="•"/>
            </a:pPr>
            <a:r>
              <a:rPr lang="en-US" dirty="0"/>
              <a:t>Committee on AIA Accreditation</a:t>
            </a:r>
          </a:p>
          <a:p>
            <a:pPr marL="176387" indent="-176387">
              <a:buFont typeface="Arial" panose="020B0604020202020204" pitchFamily="34" charset="0"/>
              <a:buChar char="•"/>
            </a:pPr>
            <a:r>
              <a:rPr lang="en-US" dirty="0"/>
              <a:t>Committee on Boiler &amp; Pressure Vessel Conformity Assessment (CBPVCA)</a:t>
            </a:r>
          </a:p>
          <a:p>
            <a:pPr marL="117591" lvl="1" indent="0" eaLnBrk="1" hangingPunct="1">
              <a:buNone/>
            </a:pPr>
            <a:endParaRPr lang="en-US" u="none" dirty="0" smtClean="0"/>
          </a:p>
          <a:p>
            <a:pPr eaLnBrk="1" hangingPunct="1"/>
            <a:r>
              <a:rPr lang="en-US" u="none" dirty="0" smtClean="0"/>
              <a:t>Let’s take a look at how each of these groups contribute to the process.</a:t>
            </a:r>
          </a:p>
          <a:p>
            <a:pPr eaLnBrk="1" hangingPunct="1"/>
            <a:endParaRPr lang="en-US" u="none" dirty="0" smtClean="0"/>
          </a:p>
          <a:p>
            <a:pPr eaLnBrk="1" hangingPunct="1">
              <a:spcBef>
                <a:spcPct val="0"/>
              </a:spcBef>
            </a:pPr>
            <a:r>
              <a:rPr lang="en-US" b="1" u="none" dirty="0" smtClean="0"/>
              <a:t>NOTE</a:t>
            </a:r>
            <a:r>
              <a:rPr lang="en-US" u="none" dirty="0" smtClean="0"/>
              <a:t>: Module B9, ASME Conformity Assessment Programs, addresses the relationship between the Board on Conformity Assessment activities and the standards committees reporting to other Supervisory Boards.</a:t>
            </a:r>
          </a:p>
          <a:p>
            <a:pPr eaLnBrk="1" hangingPunct="1">
              <a:spcBef>
                <a:spcPct val="0"/>
              </a:spcBef>
            </a:pPr>
            <a:endParaRPr lang="en-US" u="none" dirty="0" smtClean="0"/>
          </a:p>
          <a:p>
            <a:pPr eaLnBrk="1" hangingPunct="1"/>
            <a:endParaRPr lang="en-US" b="1" u="none" dirty="0" smtClean="0"/>
          </a:p>
        </p:txBody>
      </p:sp>
    </p:spTree>
    <p:extLst>
      <p:ext uri="{BB962C8B-B14F-4D97-AF65-F5344CB8AC3E}">
        <p14:creationId xmlns:p14="http://schemas.microsoft.com/office/powerpoint/2010/main" val="1879388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xfrm>
            <a:off x="1408113" y="469900"/>
            <a:ext cx="4518025" cy="3387725"/>
          </a:xfrm>
          <a:ln/>
        </p:spPr>
      </p:sp>
      <p:sp>
        <p:nvSpPr>
          <p:cNvPr id="40964" name="Rectangle 3"/>
          <p:cNvSpPr>
            <a:spLocks noGrp="1" noChangeArrowheads="1"/>
          </p:cNvSpPr>
          <p:nvPr>
            <p:ph type="body" idx="1"/>
          </p:nvPr>
        </p:nvSpPr>
        <p:spPr>
          <a:xfrm>
            <a:off x="559555" y="4199916"/>
            <a:ext cx="6197736" cy="4909667"/>
          </a:xfrm>
          <a:noFill/>
        </p:spPr>
        <p:txBody>
          <a:bodyPr/>
          <a:lstStyle/>
          <a:p>
            <a:pPr eaLnBrk="1" hangingPunct="1"/>
            <a:endParaRPr lang="en-US" b="1" dirty="0" smtClean="0"/>
          </a:p>
        </p:txBody>
      </p:sp>
    </p:spTree>
    <p:extLst>
      <p:ext uri="{BB962C8B-B14F-4D97-AF65-F5344CB8AC3E}">
        <p14:creationId xmlns:p14="http://schemas.microsoft.com/office/powerpoint/2010/main" val="3972512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pPr>
              <a:defRPr/>
            </a:pPr>
            <a:r>
              <a:rPr lang="en-US" smtClean="0"/>
              <a:t>ASME S&amp;C Training Module B3 Conformity Assessment: Committees and Staff Roles and Responsibilities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F8767021-8165-4BB8-B3BE-85D17626084B}" type="slidenum">
              <a:rPr lang="en-US" smtClean="0"/>
              <a:pPr>
                <a:defRPr/>
              </a:pPr>
              <a:t>‹#›</a:t>
            </a:fld>
            <a:endParaRPr lang="en-US"/>
          </a:p>
        </p:txBody>
      </p:sp>
    </p:spTree>
    <p:extLst>
      <p:ext uri="{BB962C8B-B14F-4D97-AF65-F5344CB8AC3E}">
        <p14:creationId xmlns:p14="http://schemas.microsoft.com/office/powerpoint/2010/main" val="35551143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B3 Conformity Assessment: Committees and Staff Roles and Responsibilities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B1860A-659D-43A2-8317-B6F3F6426A68}" type="slidenum">
              <a:rPr lang="en-US" smtClean="0"/>
              <a:pPr>
                <a:defRPr/>
              </a:pPr>
              <a:t>‹#›</a:t>
            </a:fld>
            <a:endParaRPr lang="en-US"/>
          </a:p>
        </p:txBody>
      </p:sp>
    </p:spTree>
    <p:extLst>
      <p:ext uri="{BB962C8B-B14F-4D97-AF65-F5344CB8AC3E}">
        <p14:creationId xmlns:p14="http://schemas.microsoft.com/office/powerpoint/2010/main" val="9464350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B3 Conformity Assessment: Committees and Staff Roles and Responsibilities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350417E-7E27-45F0-8BCC-6E8D71E82A96}" type="slidenum">
              <a:rPr lang="en-US" smtClean="0"/>
              <a:pPr>
                <a:defRPr/>
              </a:pPr>
              <a:t>‹#›</a:t>
            </a:fld>
            <a:endParaRPr lang="en-US"/>
          </a:p>
        </p:txBody>
      </p:sp>
    </p:spTree>
    <p:extLst>
      <p:ext uri="{BB962C8B-B14F-4D97-AF65-F5344CB8AC3E}">
        <p14:creationId xmlns:p14="http://schemas.microsoft.com/office/powerpoint/2010/main" val="1653397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ASME S&amp;C Training Module B3. Conformity Assessment: Committees and Staff Roles and Responsibilities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949214A-8F76-4716-942D-9D0D17F02EEB}" type="slidenum">
              <a:rPr lang="en-US" smtClean="0"/>
              <a:pPr>
                <a:defRPr/>
              </a:pPr>
              <a:t>‹#›</a:t>
            </a:fld>
            <a:endParaRPr lang="en-US"/>
          </a:p>
        </p:txBody>
      </p:sp>
    </p:spTree>
    <p:extLst>
      <p:ext uri="{BB962C8B-B14F-4D97-AF65-F5344CB8AC3E}">
        <p14:creationId xmlns:p14="http://schemas.microsoft.com/office/powerpoint/2010/main" val="12102064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pPr>
              <a:defRPr/>
            </a:pPr>
            <a:r>
              <a:rPr lang="en-US" dirty="0" smtClean="0"/>
              <a:t>ASME S&amp;C Training Module B3. Conformity Assessment: Committees and Staff Roles and Responsibilities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3C46569-C2FF-43CB-99E3-E821617F6615}" type="slidenum">
              <a:rPr lang="en-US" smtClean="0"/>
              <a:pPr>
                <a:defRPr/>
              </a:pPr>
              <a:t>‹#›</a:t>
            </a:fld>
            <a:endParaRPr lang="en-US"/>
          </a:p>
        </p:txBody>
      </p:sp>
    </p:spTree>
    <p:extLst>
      <p:ext uri="{BB962C8B-B14F-4D97-AF65-F5344CB8AC3E}">
        <p14:creationId xmlns:p14="http://schemas.microsoft.com/office/powerpoint/2010/main" val="37684268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ASME S&amp;C Training Module B3. Conformity Assessment: Committees and Staff Roles and Responsibilities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38D45D2-D6A4-4F02-9967-1B7D8BA328FF}" type="slidenum">
              <a:rPr lang="en-US" smtClean="0"/>
              <a:pPr>
                <a:defRPr/>
              </a:pPr>
              <a:t>‹#›</a:t>
            </a:fld>
            <a:endParaRPr lang="en-US"/>
          </a:p>
        </p:txBody>
      </p:sp>
    </p:spTree>
    <p:extLst>
      <p:ext uri="{BB962C8B-B14F-4D97-AF65-F5344CB8AC3E}">
        <p14:creationId xmlns:p14="http://schemas.microsoft.com/office/powerpoint/2010/main" val="7825533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ASME S&amp;C Training Module B3. Conformity Assessment: Committees and Staff Roles and Responsibilities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8348E0F-25BE-446B-9667-7BC6CB7A7999}" type="slidenum">
              <a:rPr lang="en-US" smtClean="0"/>
              <a:pPr>
                <a:defRPr/>
              </a:pPr>
              <a:t>‹#›</a:t>
            </a:fld>
            <a:endParaRPr lang="en-US"/>
          </a:p>
        </p:txBody>
      </p:sp>
    </p:spTree>
    <p:extLst>
      <p:ext uri="{BB962C8B-B14F-4D97-AF65-F5344CB8AC3E}">
        <p14:creationId xmlns:p14="http://schemas.microsoft.com/office/powerpoint/2010/main" val="2384724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ASME S&amp;C Training Module B3. Conformity Assessment: Committees and Staff Roles and Responsibilities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94B1B318-6176-448C-8368-B9EA2544B49D}" type="slidenum">
              <a:rPr lang="en-US" smtClean="0"/>
              <a:pPr>
                <a:defRPr/>
              </a:pPr>
              <a:t>‹#›</a:t>
            </a:fld>
            <a:endParaRPr lang="en-US"/>
          </a:p>
        </p:txBody>
      </p:sp>
    </p:spTree>
    <p:extLst>
      <p:ext uri="{BB962C8B-B14F-4D97-AF65-F5344CB8AC3E}">
        <p14:creationId xmlns:p14="http://schemas.microsoft.com/office/powerpoint/2010/main" val="32393120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ASME S&amp;C Training Module B3 Conformity Assessment: Committees and Staff Roles and Responsibilities</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B01DBBF5-C4EC-4CEF-B523-2AF7C05DCC91}" type="slidenum">
              <a:rPr lang="en-US" smtClean="0"/>
              <a:pPr>
                <a:defRPr/>
              </a:pPr>
              <a:t>‹#›</a:t>
            </a:fld>
            <a:endParaRPr lang="en-US"/>
          </a:p>
        </p:txBody>
      </p:sp>
    </p:spTree>
    <p:extLst>
      <p:ext uri="{BB962C8B-B14F-4D97-AF65-F5344CB8AC3E}">
        <p14:creationId xmlns:p14="http://schemas.microsoft.com/office/powerpoint/2010/main" val="38441830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ASME S&amp;C Training Module B3. Conformity Assessment: Committees and Staff Roles and Responsibilities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0C8FFFA3-41EF-4E6B-921A-5A5990D3A852}" type="slidenum">
              <a:rPr lang="en-US" smtClean="0"/>
              <a:pPr>
                <a:defRPr/>
              </a:pPr>
              <a:t>‹#›</a:t>
            </a:fld>
            <a:endParaRPr lang="en-US"/>
          </a:p>
        </p:txBody>
      </p:sp>
    </p:spTree>
    <p:extLst>
      <p:ext uri="{BB962C8B-B14F-4D97-AF65-F5344CB8AC3E}">
        <p14:creationId xmlns:p14="http://schemas.microsoft.com/office/powerpoint/2010/main" val="1417792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B3 Conformity Assessment: Committees and Staff Roles and Responsibilities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7CE7B4C8-AE21-4E1B-8680-5FB5C97B1D81}" type="slidenum">
              <a:rPr lang="en-US" smtClean="0"/>
              <a:pPr>
                <a:defRPr/>
              </a:pPr>
              <a:t>‹#›</a:t>
            </a:fld>
            <a:endParaRPr lang="en-US"/>
          </a:p>
        </p:txBody>
      </p:sp>
    </p:spTree>
    <p:extLst>
      <p:ext uri="{BB962C8B-B14F-4D97-AF65-F5344CB8AC3E}">
        <p14:creationId xmlns:p14="http://schemas.microsoft.com/office/powerpoint/2010/main" val="22854245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Tahoma" pitchFamily="34" charset="0"/>
                <a:ea typeface="Tahoma" pitchFamily="34" charset="0"/>
                <a:cs typeface="Tahoma" pitchFamily="34" charset="0"/>
              </a:defRPr>
            </a:lvl1pPr>
          </a:lstStyle>
          <a:p>
            <a:pPr algn="ctr">
              <a:defRPr/>
            </a:pPr>
            <a:r>
              <a:rPr lang="en-US" smtClean="0"/>
              <a:t>ASME S&amp;C Training Module B3 Conformity Assessment: Committees and Staff Roles and Responsibilities</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8767021-8165-4BB8-B3BE-85D17626084B}" type="slidenum">
              <a:rPr lang="en-US" smtClean="0"/>
              <a:pPr>
                <a:defRPr/>
              </a:pPr>
              <a:t>‹#›</a:t>
            </a:fld>
            <a:endParaRPr lang="en-US" dirty="0"/>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2"/>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5"/>
            <a:ext cx="11188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dirty="0" smtClean="0">
                <a:solidFill>
                  <a:srgbClr val="004D9A"/>
                </a:solidFill>
                <a:latin typeface="Tahoma" pitchFamily="34" charset="0"/>
                <a:ea typeface="Tahoma" pitchFamily="34" charset="0"/>
                <a:cs typeface="Tahoma" pitchFamily="34" charset="0"/>
              </a:rPr>
              <a:t> </a:t>
            </a:r>
            <a:r>
              <a:rPr lang="en-US" sz="1200" dirty="0" smtClean="0">
                <a:solidFill>
                  <a:srgbClr val="004D9A"/>
                </a:solidFill>
                <a:latin typeface="Tahoma" pitchFamily="34" charset="0"/>
                <a:ea typeface="Tahoma" pitchFamily="34" charset="0"/>
                <a:cs typeface="Tahoma" pitchFamily="34" charset="0"/>
                <a:sym typeface="Symbol" pitchFamily="18" charset="2"/>
              </a:rPr>
              <a:t></a:t>
            </a:r>
            <a:r>
              <a:rPr lang="en-US" sz="1200" dirty="0" smtClean="0">
                <a:solidFill>
                  <a:srgbClr val="004D9A"/>
                </a:solidFill>
                <a:latin typeface="Tahoma" pitchFamily="34" charset="0"/>
                <a:ea typeface="Tahoma" pitchFamily="34" charset="0"/>
                <a:cs typeface="Tahoma" pitchFamily="34" charset="0"/>
              </a:rPr>
              <a:t>ASME </a:t>
            </a:r>
            <a:r>
              <a:rPr lang="en-US" sz="1200" dirty="0" smtClean="0">
                <a:solidFill>
                  <a:srgbClr val="004D9A"/>
                </a:solidFill>
                <a:latin typeface="Tahoma" pitchFamily="34" charset="0"/>
                <a:ea typeface="Tahoma" pitchFamily="34" charset="0"/>
                <a:cs typeface="Tahoma" pitchFamily="34" charset="0"/>
                <a:sym typeface="Symbol" pitchFamily="18" charset="2"/>
              </a:rPr>
              <a:t>2018</a:t>
            </a:r>
            <a:endParaRPr lang="en-US" sz="1200" dirty="0" smtClean="0">
              <a:solidFill>
                <a:srgbClr val="004D9A"/>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Tahoma" pitchFamily="34" charset="0"/>
          <a:ea typeface="Tahoma" pitchFamily="34" charset="0"/>
          <a:cs typeface="Tahoma" pitchFamily="34" charset="0"/>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har char="–"/>
        <a:defRPr sz="2200">
          <a:solidFill>
            <a:srgbClr val="003399"/>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har char="•"/>
        <a:defRPr sz="2000">
          <a:solidFill>
            <a:srgbClr val="003399"/>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har char="–"/>
        <a:defRPr sz="1800">
          <a:solidFill>
            <a:srgbClr val="003399"/>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har char="»"/>
        <a:defRPr sz="1600">
          <a:solidFill>
            <a:srgbClr val="003399"/>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cstools.asme.org/csconnect/CommitteePages.cfm?Committee=100102393&amp;Action=7609"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cstools.asme.org/csconnect/CommitteePages.cfm?Committee=100045318" TargetMode="External"/><Relationship Id="rId5" Type="http://schemas.openxmlformats.org/officeDocument/2006/relationships/hyperlink" Target="https://cstools.asme.org/csconnect/CommitteePages.cfm?Committee=A02000000" TargetMode="External"/><Relationship Id="rId4" Type="http://schemas.openxmlformats.org/officeDocument/2006/relationships/hyperlink" Target="http://cstools.asme.org/csconnect/FileUpload.cfm?View=yes&amp;ID=7614"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cstools.asme.org/csconnect/FileUpload.cfm?View=yes&amp;ID=3720"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www.asme.org/shop/certification-accreditatio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14400" y="2743200"/>
            <a:ext cx="7315200" cy="1371600"/>
          </a:xfrm>
        </p:spPr>
        <p:txBody>
          <a:bodyPr/>
          <a:lstStyle/>
          <a:p>
            <a:r>
              <a:rPr lang="en-US" b="1" dirty="0"/>
              <a:t>Standards </a:t>
            </a:r>
            <a:r>
              <a:rPr lang="en-US" b="1" dirty="0">
                <a:latin typeface="+mn-lt"/>
              </a:rPr>
              <a:t>and</a:t>
            </a:r>
            <a:r>
              <a:rPr lang="en-US" b="1" dirty="0"/>
              <a:t> </a:t>
            </a:r>
            <a:r>
              <a:rPr lang="en-US" b="1" dirty="0" smtClean="0"/>
              <a:t>Certification</a:t>
            </a:r>
            <a:br>
              <a:rPr lang="en-US" b="1" dirty="0" smtClean="0"/>
            </a:br>
            <a:r>
              <a:rPr lang="en-US" b="1" dirty="0" smtClean="0"/>
              <a:t>Training</a:t>
            </a:r>
            <a:endParaRPr lang="en-US" sz="2800" b="1" dirty="0"/>
          </a:p>
        </p:txBody>
      </p:sp>
      <p:sp>
        <p:nvSpPr>
          <p:cNvPr id="7" name="Subtitle 6"/>
          <p:cNvSpPr>
            <a:spLocks noGrp="1"/>
          </p:cNvSpPr>
          <p:nvPr>
            <p:ph type="subTitle" idx="1"/>
          </p:nvPr>
        </p:nvSpPr>
        <p:spPr>
          <a:xfrm>
            <a:off x="896112" y="4681728"/>
            <a:ext cx="7315200" cy="1371600"/>
          </a:xfrm>
        </p:spPr>
        <p:txBody>
          <a:bodyPr/>
          <a:lstStyle/>
          <a:p>
            <a:r>
              <a:rPr lang="en-US" sz="2800" dirty="0">
                <a:latin typeface="+mn-lt"/>
              </a:rPr>
              <a:t>Module </a:t>
            </a:r>
            <a:r>
              <a:rPr lang="en-US" sz="2800" dirty="0" smtClean="0">
                <a:latin typeface="+mn-lt"/>
              </a:rPr>
              <a:t>B </a:t>
            </a:r>
            <a:r>
              <a:rPr lang="en-US" sz="2800" dirty="0">
                <a:latin typeface="+mn-lt"/>
              </a:rPr>
              <a:t>– </a:t>
            </a:r>
            <a:r>
              <a:rPr lang="en-US" sz="2800" dirty="0" smtClean="0">
                <a:latin typeface="+mn-lt"/>
              </a:rPr>
              <a:t>Process</a:t>
            </a:r>
            <a:endParaRPr lang="en-US" sz="2800" dirty="0">
              <a:latin typeface="+mn-lt"/>
            </a:endParaRPr>
          </a:p>
          <a:p>
            <a:pPr marL="569913" indent="-569913">
              <a:spcBef>
                <a:spcPts val="600"/>
              </a:spcBef>
              <a:tabLst>
                <a:tab pos="569913" algn="l"/>
              </a:tabLst>
            </a:pPr>
            <a:r>
              <a:rPr lang="en-US" sz="2800" dirty="0">
                <a:latin typeface="+mn-lt"/>
              </a:rPr>
              <a:t>B3.	Conformity Assessment: </a:t>
            </a:r>
            <a:r>
              <a:rPr lang="en-US" sz="2800" dirty="0" smtClean="0">
                <a:latin typeface="+mn-lt"/>
              </a:rPr>
              <a:t>Committees and Staff Roles </a:t>
            </a:r>
            <a:r>
              <a:rPr lang="en-US" sz="2800" dirty="0">
                <a:latin typeface="+mn-lt"/>
              </a:rPr>
              <a:t>and </a:t>
            </a:r>
            <a:r>
              <a:rPr lang="en-US" sz="3200" dirty="0">
                <a:latin typeface="+mn-lt"/>
              </a:rPr>
              <a:t>Responsibilities</a:t>
            </a:r>
            <a:endParaRPr lang="en-US" sz="2800" dirty="0">
              <a:latin typeface="+mn-lt"/>
            </a:endParaRP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17520" y="342900"/>
            <a:ext cx="3067431" cy="1828800"/>
          </a:xfrm>
          <a:prstGeom prst="rect">
            <a:avLst/>
          </a:prstGeom>
        </p:spPr>
      </p:pic>
    </p:spTree>
    <p:extLst>
      <p:ext uri="{BB962C8B-B14F-4D97-AF65-F5344CB8AC3E}">
        <p14:creationId xmlns:p14="http://schemas.microsoft.com/office/powerpoint/2010/main" val="759577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type="title"/>
          </p:nvPr>
        </p:nvSpPr>
        <p:spPr>
          <a:xfrm>
            <a:off x="457200" y="274320"/>
            <a:ext cx="8229600" cy="457200"/>
          </a:xfrm>
        </p:spPr>
        <p:txBody>
          <a:bodyPr/>
          <a:lstStyle/>
          <a:p>
            <a:pPr eaLnBrk="1" hangingPunct="1"/>
            <a:r>
              <a:rPr lang="en-US" b="1" dirty="0" smtClean="0">
                <a:latin typeface="+mn-lt"/>
              </a:rPr>
              <a:t>COUNCIL ON</a:t>
            </a:r>
            <a:br>
              <a:rPr lang="en-US" b="1" dirty="0" smtClean="0">
                <a:latin typeface="+mn-lt"/>
              </a:rPr>
            </a:br>
            <a:r>
              <a:rPr lang="en-US" b="1" dirty="0" smtClean="0">
                <a:latin typeface="+mn-lt"/>
              </a:rPr>
              <a:t>STANDARDS AND CERTIFICATION</a:t>
            </a:r>
          </a:p>
        </p:txBody>
      </p:sp>
      <p:sp>
        <p:nvSpPr>
          <p:cNvPr id="12294" name="Rectangle 4"/>
          <p:cNvSpPr>
            <a:spLocks noGrp="1" noChangeArrowheads="1"/>
          </p:cNvSpPr>
          <p:nvPr>
            <p:ph idx="1"/>
          </p:nvPr>
        </p:nvSpPr>
        <p:spPr>
          <a:xfrm>
            <a:off x="457200" y="1188720"/>
            <a:ext cx="8229600" cy="4846320"/>
          </a:xfrm>
        </p:spPr>
        <p:txBody>
          <a:bodyPr tIns="91440" bIns="0"/>
          <a:lstStyle/>
          <a:p>
            <a:pPr marL="0" indent="0" eaLnBrk="1" hangingPunct="1">
              <a:buNone/>
            </a:pPr>
            <a:r>
              <a:rPr lang="en-US" dirty="0" smtClean="0">
                <a:latin typeface="+mn-lt"/>
              </a:rPr>
              <a:t>Conformity Assessment responsibilities:</a:t>
            </a:r>
          </a:p>
          <a:p>
            <a:pPr>
              <a:buFont typeface="Arial" panose="020B0604020202020204" pitchFamily="34" charset="0"/>
              <a:buChar char="•"/>
            </a:pPr>
            <a:r>
              <a:rPr lang="en-US" sz="2000" dirty="0">
                <a:latin typeface="+mn-lt"/>
              </a:rPr>
              <a:t>Establish overall policies governing the operations </a:t>
            </a:r>
            <a:r>
              <a:rPr lang="en-US" sz="2000" dirty="0" smtClean="0">
                <a:latin typeface="+mn-lt"/>
              </a:rPr>
              <a:t>and execution of </a:t>
            </a:r>
            <a:r>
              <a:rPr lang="en-US" sz="2000" dirty="0">
                <a:latin typeface="+mn-lt"/>
              </a:rPr>
              <a:t>accreditation and certification programs</a:t>
            </a:r>
          </a:p>
          <a:p>
            <a:pPr>
              <a:buFont typeface="Arial" panose="020B0604020202020204" pitchFamily="34" charset="0"/>
              <a:buChar char="•"/>
            </a:pPr>
            <a:r>
              <a:rPr lang="en-US" sz="2000" dirty="0">
                <a:latin typeface="+mn-lt"/>
              </a:rPr>
              <a:t>Approval of initiating and sun-setting of ASME certification and accreditation programs</a:t>
            </a:r>
          </a:p>
          <a:p>
            <a:pPr>
              <a:buFont typeface="Arial" panose="020B0604020202020204" pitchFamily="34" charset="0"/>
              <a:buChar char="•"/>
            </a:pPr>
            <a:r>
              <a:rPr lang="en-US" sz="2000" dirty="0" smtClean="0">
                <a:latin typeface="+mn-lt"/>
              </a:rPr>
              <a:t>Approval of Board on Conformity Assessment (BCA) membership</a:t>
            </a:r>
          </a:p>
          <a:p>
            <a:pPr>
              <a:buFont typeface="Arial" panose="020B0604020202020204" pitchFamily="34" charset="0"/>
              <a:buChar char="•"/>
            </a:pPr>
            <a:r>
              <a:rPr lang="en-US" sz="2000" dirty="0" smtClean="0">
                <a:latin typeface="+mn-lt"/>
              </a:rPr>
              <a:t>Annual evaluation of S&amp;C programs and activities</a:t>
            </a:r>
          </a:p>
          <a:p>
            <a:pPr>
              <a:buFont typeface="Arial" panose="020B0604020202020204" pitchFamily="34" charset="0"/>
              <a:buChar char="•"/>
            </a:pPr>
            <a:r>
              <a:rPr lang="en-US" sz="2000" dirty="0" smtClean="0">
                <a:latin typeface="+mn-lt"/>
              </a:rPr>
              <a:t>Final level of appeal</a:t>
            </a:r>
          </a:p>
        </p:txBody>
      </p:sp>
      <p:sp>
        <p:nvSpPr>
          <p:cNvPr id="5"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321040" cy="457200"/>
          </a:xfrm>
        </p:spPr>
        <p:txBody>
          <a:bodyPr/>
          <a:lstStyle/>
          <a:p>
            <a:r>
              <a:rPr lang="en-US" b="1" dirty="0" smtClean="0">
                <a:latin typeface="+mn-lt"/>
              </a:rPr>
              <a:t>IMPORTANCE OF CONFIDENTIALITY WITHIN CONFORMITY ASSESSMENT</a:t>
            </a:r>
            <a:endParaRPr lang="en-US" b="1" dirty="0">
              <a:latin typeface="+mn-lt"/>
            </a:endParaRPr>
          </a:p>
        </p:txBody>
      </p:sp>
      <p:sp>
        <p:nvSpPr>
          <p:cNvPr id="3" name="Content Placeholder 2"/>
          <p:cNvSpPr>
            <a:spLocks noGrp="1"/>
          </p:cNvSpPr>
          <p:nvPr>
            <p:ph idx="1"/>
          </p:nvPr>
        </p:nvSpPr>
        <p:spPr>
          <a:xfrm>
            <a:off x="457200" y="1188720"/>
            <a:ext cx="8229600" cy="4846320"/>
          </a:xfrm>
        </p:spPr>
        <p:txBody>
          <a:bodyPr tIns="91440" bIns="0"/>
          <a:lstStyle/>
          <a:p>
            <a:pPr marL="0" indent="0">
              <a:buNone/>
            </a:pPr>
            <a:r>
              <a:rPr lang="en-US" dirty="0" smtClean="0">
                <a:latin typeface="+mn-lt"/>
              </a:rPr>
              <a:t>All Accreditation &amp; Certification Committee meetings and correspondence are </a:t>
            </a:r>
            <a:r>
              <a:rPr lang="en-US" dirty="0" smtClean="0">
                <a:latin typeface="+mn-lt"/>
              </a:rPr>
              <a:t>confidential </a:t>
            </a:r>
            <a:endParaRPr lang="en-US" dirty="0" smtClean="0">
              <a:latin typeface="+mn-lt"/>
            </a:endParaRPr>
          </a:p>
          <a:p>
            <a:pPr>
              <a:buFont typeface="Arial" panose="020B0604020202020204" pitchFamily="34" charset="0"/>
              <a:buChar char="•"/>
            </a:pPr>
            <a:r>
              <a:rPr lang="en-US" sz="2000" dirty="0" smtClean="0">
                <a:latin typeface="+mn-lt"/>
              </a:rPr>
              <a:t>All meetings are closed to the public</a:t>
            </a:r>
          </a:p>
          <a:p>
            <a:pPr>
              <a:buFont typeface="Arial" panose="020B0604020202020204" pitchFamily="34" charset="0"/>
              <a:buChar char="•"/>
            </a:pPr>
            <a:r>
              <a:rPr lang="en-US" sz="2000" dirty="0" smtClean="0">
                <a:latin typeface="+mn-lt"/>
              </a:rPr>
              <a:t>Committees discuss confidential information about Applicants and Certificate Holders </a:t>
            </a:r>
          </a:p>
          <a:p>
            <a:pPr>
              <a:buFont typeface="Arial" panose="020B0604020202020204" pitchFamily="34" charset="0"/>
              <a:buChar char="•"/>
            </a:pPr>
            <a:r>
              <a:rPr lang="en-US" sz="2000" dirty="0" smtClean="0">
                <a:latin typeface="+mn-lt"/>
              </a:rPr>
              <a:t>All Accreditation &amp; Certification Committee members and Board on Conformity Assessment Members are required to sign a confidentiality statement (</a:t>
            </a:r>
            <a:r>
              <a:rPr lang="en-US" sz="2000" dirty="0" smtClean="0">
                <a:latin typeface="+mn-lt"/>
              </a:rPr>
              <a:t>CAP-9)</a:t>
            </a:r>
          </a:p>
          <a:p>
            <a:pPr marL="339725" indent="0">
              <a:buNone/>
            </a:pPr>
            <a:r>
              <a:rPr lang="en-US" sz="2000" b="1" dirty="0" smtClean="0">
                <a:latin typeface="+mn-lt"/>
              </a:rPr>
              <a:t>NOTE</a:t>
            </a:r>
            <a:r>
              <a:rPr lang="en-US" sz="2000" dirty="0" smtClean="0">
                <a:latin typeface="+mn-lt"/>
              </a:rPr>
              <a:t>: </a:t>
            </a:r>
            <a:r>
              <a:rPr lang="en-US" sz="2000" dirty="0" smtClean="0">
                <a:latin typeface="+mn-lt"/>
              </a:rPr>
              <a:t>Board on Conformity Assessment appeals are also confidential and closed meetings </a:t>
            </a:r>
          </a:p>
        </p:txBody>
      </p:sp>
      <p:sp>
        <p:nvSpPr>
          <p:cNvPr id="4" name="Footer Placeholder 3"/>
          <p:cNvSpPr>
            <a:spLocks noGrp="1"/>
          </p:cNvSpPr>
          <p:nvPr>
            <p:ph type="ftr" sz="quarter" idx="10"/>
          </p:nvPr>
        </p:nvSpPr>
        <p:spPr/>
        <p:txBody>
          <a:bodyPr/>
          <a:lstStyle/>
          <a:p>
            <a:pPr>
              <a:defRPr/>
            </a:pPr>
            <a:r>
              <a:rPr lang="en-US" smtClean="0"/>
              <a:t>ASME S&amp;C Training Module B3 Conformity Assessment: Committees and Staff Roles and Responsibilities</a:t>
            </a:r>
            <a:endParaRPr lang="en-US"/>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10</a:t>
            </a:fld>
            <a:endParaRPr lang="en-US"/>
          </a:p>
        </p:txBody>
      </p:sp>
    </p:spTree>
    <p:extLst>
      <p:ext uri="{BB962C8B-B14F-4D97-AF65-F5344CB8AC3E}">
        <p14:creationId xmlns:p14="http://schemas.microsoft.com/office/powerpoint/2010/main" val="3403202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n-lt"/>
              </a:rPr>
              <a:t>BOARD ON CONFORMITY ASSESSMENT</a:t>
            </a:r>
          </a:p>
        </p:txBody>
      </p:sp>
      <p:sp>
        <p:nvSpPr>
          <p:cNvPr id="13317" name="Rectangle 3"/>
          <p:cNvSpPr>
            <a:spLocks noGrp="1" noChangeArrowheads="1"/>
          </p:cNvSpPr>
          <p:nvPr>
            <p:ph idx="1"/>
          </p:nvPr>
        </p:nvSpPr>
        <p:spPr>
          <a:xfrm>
            <a:off x="457200" y="1188720"/>
            <a:ext cx="8229600" cy="4846320"/>
          </a:xfrm>
        </p:spPr>
        <p:txBody>
          <a:bodyPr tIns="91440" bIns="0"/>
          <a:lstStyle/>
          <a:p>
            <a:pPr>
              <a:buFont typeface="Arial" panose="020B0604020202020204" pitchFamily="34" charset="0"/>
              <a:buChar char="•"/>
            </a:pPr>
            <a:r>
              <a:rPr lang="en-US" sz="2000" dirty="0" smtClean="0">
                <a:latin typeface="+mn-lt"/>
              </a:rPr>
              <a:t>Supervises </a:t>
            </a:r>
            <a:r>
              <a:rPr lang="en-US" sz="2000" dirty="0" smtClean="0">
                <a:latin typeface="+mn-lt"/>
              </a:rPr>
              <a:t>Conformity Assessment Programs</a:t>
            </a:r>
          </a:p>
          <a:p>
            <a:pPr lvl="1">
              <a:buFont typeface="Arial" panose="020B0604020202020204" pitchFamily="34" charset="0"/>
              <a:buChar char="−"/>
            </a:pPr>
            <a:r>
              <a:rPr lang="en-US" sz="1800" dirty="0" smtClean="0">
                <a:latin typeface="+mn-lt"/>
              </a:rPr>
              <a:t>Approve Conformity Assessment procedures </a:t>
            </a:r>
          </a:p>
          <a:p>
            <a:pPr lvl="1">
              <a:buFont typeface="Arial" panose="020B0604020202020204" pitchFamily="34" charset="0"/>
              <a:buChar char="−"/>
            </a:pPr>
            <a:r>
              <a:rPr lang="en-US" sz="1800" dirty="0" smtClean="0">
                <a:latin typeface="+mn-lt"/>
              </a:rPr>
              <a:t>Approve committee personnel</a:t>
            </a:r>
          </a:p>
          <a:p>
            <a:pPr lvl="1">
              <a:buFont typeface="Arial" panose="020B0604020202020204" pitchFamily="34" charset="0"/>
              <a:buChar char="−"/>
            </a:pPr>
            <a:r>
              <a:rPr lang="en-US" sz="1800" dirty="0" smtClean="0">
                <a:latin typeface="+mn-lt"/>
              </a:rPr>
              <a:t>Monitor internal audit program</a:t>
            </a:r>
          </a:p>
          <a:p>
            <a:pPr>
              <a:buFont typeface="Arial" panose="020B0604020202020204" pitchFamily="34" charset="0"/>
              <a:buChar char="•"/>
            </a:pPr>
            <a:r>
              <a:rPr lang="en-US" sz="2000" dirty="0" smtClean="0">
                <a:latin typeface="+mn-lt"/>
              </a:rPr>
              <a:t>Establishes policies for protection of the ASME Single Certification </a:t>
            </a:r>
            <a:r>
              <a:rPr lang="en-US" sz="2000" dirty="0" smtClean="0">
                <a:latin typeface="+mn-lt"/>
              </a:rPr>
              <a:t>Mark</a:t>
            </a:r>
            <a:endParaRPr lang="en-US" sz="2000" dirty="0" smtClean="0">
              <a:latin typeface="+mn-lt"/>
            </a:endParaRPr>
          </a:p>
          <a:p>
            <a:pPr>
              <a:buFont typeface="Arial" panose="020B0604020202020204" pitchFamily="34" charset="0"/>
              <a:buChar char="•"/>
            </a:pPr>
            <a:r>
              <a:rPr lang="en-US" sz="2000" dirty="0" smtClean="0">
                <a:latin typeface="+mn-lt"/>
              </a:rPr>
              <a:t>Oversees the resolution of Accreditation and Certification requirement issues (with Standards Committees)</a:t>
            </a:r>
          </a:p>
          <a:p>
            <a:pPr>
              <a:buFont typeface="Arial" panose="020B0604020202020204" pitchFamily="34" charset="0"/>
              <a:buChar char="•"/>
            </a:pPr>
            <a:r>
              <a:rPr lang="en-US" sz="2000" dirty="0" smtClean="0">
                <a:latin typeface="+mn-lt"/>
              </a:rPr>
              <a:t>Approves the selection criteria and procedures for ASME designees and ASME designated organizations as well as the selection of ASME designees by delegation to the BCA Committee on Designees </a:t>
            </a:r>
          </a:p>
          <a:p>
            <a:pPr>
              <a:buFont typeface="Arial" panose="020B0604020202020204" pitchFamily="34" charset="0"/>
              <a:buChar char="•"/>
            </a:pPr>
            <a:r>
              <a:rPr lang="en-US" sz="2000" dirty="0" smtClean="0">
                <a:latin typeface="+mn-lt"/>
              </a:rPr>
              <a:t>Prepares and approves Conformity Assessment Policies (CAP)</a:t>
            </a:r>
            <a:endParaRPr lang="en-US" sz="2000" strike="sngStrike" dirty="0" smtClean="0">
              <a:latin typeface="+mn-lt"/>
            </a:endParaRPr>
          </a:p>
          <a:p>
            <a:endParaRPr lang="en-US" dirty="0"/>
          </a:p>
          <a:p>
            <a:pPr lvl="1" eaLnBrk="1" hangingPunct="1"/>
            <a:endParaRPr lang="en-US" sz="2000" dirty="0" smtClean="0"/>
          </a:p>
          <a:p>
            <a:pPr lvl="1" eaLnBrk="1" hangingPunct="1">
              <a:buClr>
                <a:schemeClr val="accent2"/>
              </a:buClr>
            </a:pPr>
            <a:endParaRPr lang="en-US" dirty="0" smtClean="0"/>
          </a:p>
          <a:p>
            <a:pPr lvl="1" eaLnBrk="1" hangingPunct="1">
              <a:buClr>
                <a:schemeClr val="accent2"/>
              </a:buClr>
              <a:buFontTx/>
              <a:buNone/>
            </a:pPr>
            <a:r>
              <a:rPr lang="en-US" sz="2000" dirty="0" smtClean="0">
                <a:solidFill>
                  <a:schemeClr val="tx1"/>
                </a:solidFill>
              </a:rPr>
              <a:t>								</a:t>
            </a:r>
            <a:endParaRPr lang="en-US" dirty="0" smtClean="0"/>
          </a:p>
        </p:txBody>
      </p:sp>
      <p:sp>
        <p:nvSpPr>
          <p:cNvPr id="7"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229600" cy="457200"/>
          </a:xfrm>
        </p:spPr>
        <p:txBody>
          <a:bodyPr/>
          <a:lstStyle/>
          <a:p>
            <a:r>
              <a:rPr lang="en-US" b="1" dirty="0">
                <a:latin typeface="+mn-lt"/>
              </a:rPr>
              <a:t>Committee on Conformity Assessment Requirements (CAR)</a:t>
            </a:r>
          </a:p>
        </p:txBody>
      </p:sp>
      <p:sp>
        <p:nvSpPr>
          <p:cNvPr id="3" name="Content Placeholder 2"/>
          <p:cNvSpPr>
            <a:spLocks noGrp="1"/>
          </p:cNvSpPr>
          <p:nvPr>
            <p:ph idx="1"/>
          </p:nvPr>
        </p:nvSpPr>
        <p:spPr>
          <a:xfrm>
            <a:off x="457200" y="1188720"/>
            <a:ext cx="8229600" cy="4846320"/>
          </a:xfrm>
        </p:spPr>
        <p:txBody>
          <a:bodyPr tIns="91440" bIns="0"/>
          <a:lstStyle/>
          <a:p>
            <a:pPr marL="0" indent="0">
              <a:buNone/>
            </a:pPr>
            <a:r>
              <a:rPr lang="en-US" dirty="0" smtClean="0">
                <a:latin typeface="+mn-lt"/>
              </a:rPr>
              <a:t>Responsible for the development and maintenance of CA-1. This </a:t>
            </a:r>
            <a:r>
              <a:rPr lang="en-US" dirty="0" smtClean="0">
                <a:latin typeface="+mn-lt"/>
              </a:rPr>
              <a:t>standard:</a:t>
            </a:r>
            <a:endParaRPr lang="en-US" strike="sngStrike" dirty="0" smtClean="0">
              <a:latin typeface="+mn-lt"/>
            </a:endParaRPr>
          </a:p>
          <a:p>
            <a:pPr>
              <a:buFont typeface="Arial" panose="020B0604020202020204" pitchFamily="34" charset="0"/>
              <a:buChar char="•"/>
            </a:pPr>
            <a:r>
              <a:rPr lang="en-US" sz="2000" dirty="0" smtClean="0">
                <a:latin typeface="+mn-lt"/>
              </a:rPr>
              <a:t>includes the necessary ASME accreditation and product certification requirements</a:t>
            </a:r>
          </a:p>
          <a:p>
            <a:pPr>
              <a:buFont typeface="Arial" panose="020B0604020202020204" pitchFamily="34" charset="0"/>
              <a:buChar char="•"/>
            </a:pPr>
            <a:r>
              <a:rPr lang="en-US" sz="2000" dirty="0" smtClean="0">
                <a:latin typeface="+mn-lt"/>
              </a:rPr>
              <a:t>was </a:t>
            </a:r>
            <a:r>
              <a:rPr lang="en-US" sz="2000" dirty="0" smtClean="0">
                <a:latin typeface="+mn-lt"/>
              </a:rPr>
              <a:t>developed to</a:t>
            </a:r>
            <a:r>
              <a:rPr lang="en-US" sz="2000" dirty="0">
                <a:latin typeface="+mn-lt"/>
              </a:rPr>
              <a:t> </a:t>
            </a:r>
            <a:r>
              <a:rPr lang="en-US" sz="2000" dirty="0" smtClean="0">
                <a:latin typeface="+mn-lt"/>
              </a:rPr>
              <a:t>consolidate and ultimately </a:t>
            </a:r>
            <a:r>
              <a:rPr lang="en-US" sz="2000" dirty="0">
                <a:latin typeface="+mn-lt"/>
              </a:rPr>
              <a:t>replace</a:t>
            </a:r>
            <a:r>
              <a:rPr lang="en-US" sz="2000" dirty="0" smtClean="0">
                <a:latin typeface="+mn-lt"/>
              </a:rPr>
              <a:t> the </a:t>
            </a:r>
            <a:r>
              <a:rPr lang="en-US" sz="2000" dirty="0" smtClean="0">
                <a:latin typeface="+mn-lt"/>
              </a:rPr>
              <a:t>conformity </a:t>
            </a:r>
            <a:r>
              <a:rPr lang="en-US" sz="2000" dirty="0">
                <a:latin typeface="+mn-lt"/>
              </a:rPr>
              <a:t>assessment requirements in all ASME Codes and Standards by reference to the CA-1 standard.</a:t>
            </a:r>
          </a:p>
          <a:p>
            <a:pPr>
              <a:buFont typeface="Arial" panose="020B0604020202020204" pitchFamily="34" charset="0"/>
              <a:buChar char="•"/>
            </a:pPr>
            <a:r>
              <a:rPr lang="en-US" sz="2000" dirty="0" smtClean="0">
                <a:latin typeface="+mn-lt"/>
              </a:rPr>
              <a:t>does </a:t>
            </a:r>
            <a:r>
              <a:rPr lang="en-US" sz="2000" dirty="0">
                <a:latin typeface="+mn-lt"/>
              </a:rPr>
              <a:t>not cover personnel certification </a:t>
            </a:r>
            <a:r>
              <a:rPr lang="en-US" sz="2000" dirty="0" smtClean="0">
                <a:latin typeface="+mn-lt"/>
              </a:rPr>
              <a:t>requirements</a:t>
            </a:r>
            <a:endParaRPr lang="en-US" sz="2000" dirty="0">
              <a:latin typeface="+mn-lt"/>
            </a:endParaRPr>
          </a:p>
          <a:p>
            <a:pPr lvl="1"/>
            <a:endParaRPr lang="en-US" dirty="0" smtClean="0"/>
          </a:p>
          <a:p>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12</a:t>
            </a:fld>
            <a:endParaRPr lang="en-US"/>
          </a:p>
        </p:txBody>
      </p:sp>
    </p:spTree>
    <p:extLst>
      <p:ext uri="{BB962C8B-B14F-4D97-AF65-F5344CB8AC3E}">
        <p14:creationId xmlns:p14="http://schemas.microsoft.com/office/powerpoint/2010/main" val="2355142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229600" cy="457200"/>
          </a:xfrm>
        </p:spPr>
        <p:txBody>
          <a:bodyPr/>
          <a:lstStyle/>
          <a:p>
            <a:r>
              <a:rPr lang="en-US" b="1" dirty="0">
                <a:latin typeface="+mn-lt"/>
              </a:rPr>
              <a:t>COMMITTEE ON DESIGNEES (COD)</a:t>
            </a:r>
          </a:p>
        </p:txBody>
      </p:sp>
      <p:sp>
        <p:nvSpPr>
          <p:cNvPr id="3" name="Content Placeholder 2"/>
          <p:cNvSpPr>
            <a:spLocks noGrp="1"/>
          </p:cNvSpPr>
          <p:nvPr>
            <p:ph idx="1"/>
          </p:nvPr>
        </p:nvSpPr>
        <p:spPr>
          <a:xfrm>
            <a:off x="457200" y="1005840"/>
            <a:ext cx="8229600" cy="4846320"/>
          </a:xfrm>
        </p:spPr>
        <p:txBody>
          <a:bodyPr tIns="91440" bIns="0"/>
          <a:lstStyle/>
          <a:p>
            <a:pPr>
              <a:buFont typeface="Arial" panose="020B0604020202020204" pitchFamily="34" charset="0"/>
              <a:buChar char="•"/>
            </a:pPr>
            <a:r>
              <a:rPr lang="en-US" dirty="0" smtClean="0">
                <a:latin typeface="+mn-lt"/>
              </a:rPr>
              <a:t>Serves </a:t>
            </a:r>
            <a:r>
              <a:rPr lang="en-US" dirty="0" smtClean="0">
                <a:latin typeface="+mn-lt"/>
              </a:rPr>
              <a:t>as the </a:t>
            </a:r>
            <a:r>
              <a:rPr lang="en-US" dirty="0" smtClean="0">
                <a:latin typeface="+mn-lt"/>
              </a:rPr>
              <a:t>approval </a:t>
            </a:r>
            <a:r>
              <a:rPr lang="en-US" dirty="0">
                <a:latin typeface="+mn-lt"/>
              </a:rPr>
              <a:t>body for new </a:t>
            </a:r>
            <a:r>
              <a:rPr lang="en-US" dirty="0" smtClean="0">
                <a:latin typeface="+mn-lt"/>
              </a:rPr>
              <a:t>Designees (e.g. ASME team leaders, team members and auditors</a:t>
            </a:r>
            <a:r>
              <a:rPr lang="en-US" dirty="0" smtClean="0">
                <a:latin typeface="+mn-lt"/>
              </a:rPr>
              <a:t>)</a:t>
            </a:r>
            <a:endParaRPr lang="en-US" dirty="0" smtClean="0">
              <a:latin typeface="+mn-lt"/>
            </a:endParaRPr>
          </a:p>
          <a:p>
            <a:pPr>
              <a:buFont typeface="Arial" panose="020B0604020202020204" pitchFamily="34" charset="0"/>
              <a:buChar char="•"/>
            </a:pPr>
            <a:r>
              <a:rPr lang="en-US" dirty="0">
                <a:latin typeface="+mn-lt"/>
              </a:rPr>
              <a:t>Establishes elements that provide </a:t>
            </a:r>
            <a:r>
              <a:rPr lang="en-US" dirty="0" smtClean="0">
                <a:latin typeface="+mn-lt"/>
              </a:rPr>
              <a:t>for </a:t>
            </a:r>
            <a:r>
              <a:rPr lang="en-US" dirty="0">
                <a:latin typeface="+mn-lt"/>
              </a:rPr>
              <a:t>uniform qualification of Designees that participate </a:t>
            </a:r>
            <a:r>
              <a:rPr lang="en-US" dirty="0" smtClean="0">
                <a:latin typeface="+mn-lt"/>
              </a:rPr>
              <a:t>in various </a:t>
            </a:r>
            <a:r>
              <a:rPr lang="en-US" dirty="0">
                <a:latin typeface="+mn-lt"/>
              </a:rPr>
              <a:t>ASME </a:t>
            </a:r>
            <a:r>
              <a:rPr lang="en-US" dirty="0" smtClean="0">
                <a:latin typeface="+mn-lt"/>
              </a:rPr>
              <a:t>Conformity Assessment </a:t>
            </a:r>
            <a:r>
              <a:rPr lang="en-US" dirty="0" smtClean="0">
                <a:latin typeface="+mn-lt"/>
              </a:rPr>
              <a:t>programs</a:t>
            </a:r>
            <a:endParaRPr lang="en-US" dirty="0">
              <a:latin typeface="+mn-lt"/>
            </a:endParaRPr>
          </a:p>
          <a:p>
            <a:pPr>
              <a:buFont typeface="Arial" panose="020B0604020202020204" pitchFamily="34" charset="0"/>
              <a:buChar char="•"/>
            </a:pPr>
            <a:r>
              <a:rPr lang="en-US" dirty="0" smtClean="0">
                <a:latin typeface="+mn-lt"/>
              </a:rPr>
              <a:t>Reviews allegations </a:t>
            </a:r>
            <a:r>
              <a:rPr lang="en-US" dirty="0">
                <a:latin typeface="+mn-lt"/>
              </a:rPr>
              <a:t>of misconduct of Designees and makes recommendations to </a:t>
            </a:r>
            <a:r>
              <a:rPr lang="en-US" dirty="0" smtClean="0">
                <a:latin typeface="+mn-lt"/>
              </a:rPr>
              <a:t>the Board on Conformity </a:t>
            </a:r>
            <a:r>
              <a:rPr lang="en-US" dirty="0" smtClean="0">
                <a:latin typeface="+mn-lt"/>
              </a:rPr>
              <a:t>Assessment</a:t>
            </a:r>
            <a:endParaRPr lang="en-US" strike="sngStrike" dirty="0" smtClean="0">
              <a:latin typeface="+mn-lt"/>
            </a:endParaRPr>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13</a:t>
            </a:fld>
            <a:endParaRPr lang="en-US"/>
          </a:p>
        </p:txBody>
      </p:sp>
    </p:spTree>
    <p:extLst>
      <p:ext uri="{BB962C8B-B14F-4D97-AF65-F5344CB8AC3E}">
        <p14:creationId xmlns:p14="http://schemas.microsoft.com/office/powerpoint/2010/main" val="4280436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320"/>
            <a:ext cx="8686800" cy="457200"/>
          </a:xfrm>
        </p:spPr>
        <p:txBody>
          <a:bodyPr/>
          <a:lstStyle/>
          <a:p>
            <a:r>
              <a:rPr lang="en-US" b="1" dirty="0">
                <a:latin typeface="+mn-lt"/>
              </a:rPr>
              <a:t>Committee on Conduct of Conformity Assessment Activities (C3A2)</a:t>
            </a:r>
          </a:p>
        </p:txBody>
      </p:sp>
      <p:sp>
        <p:nvSpPr>
          <p:cNvPr id="3" name="Content Placeholder 2"/>
          <p:cNvSpPr>
            <a:spLocks noGrp="1"/>
          </p:cNvSpPr>
          <p:nvPr>
            <p:ph idx="1"/>
          </p:nvPr>
        </p:nvSpPr>
        <p:spPr>
          <a:xfrm>
            <a:off x="457200" y="1188720"/>
            <a:ext cx="8229600" cy="4846320"/>
          </a:xfrm>
        </p:spPr>
        <p:txBody>
          <a:bodyPr tIns="91440" bIns="0"/>
          <a:lstStyle/>
          <a:p>
            <a:pPr marL="0" indent="0">
              <a:buNone/>
            </a:pPr>
            <a:r>
              <a:rPr lang="en-US" dirty="0">
                <a:latin typeface="+mn-lt"/>
              </a:rPr>
              <a:t>Responsible </a:t>
            </a:r>
            <a:r>
              <a:rPr lang="en-US" dirty="0" smtClean="0">
                <a:latin typeface="+mn-lt"/>
              </a:rPr>
              <a:t>for the development and maintenance of the following documents:</a:t>
            </a:r>
          </a:p>
          <a:p>
            <a:pPr>
              <a:buFont typeface="Arial" panose="020B0604020202020204" pitchFamily="34" charset="0"/>
              <a:buChar char="•"/>
            </a:pPr>
            <a:r>
              <a:rPr lang="en-US" sz="2000" dirty="0" smtClean="0">
                <a:latin typeface="+mn-lt"/>
              </a:rPr>
              <a:t>Standard </a:t>
            </a:r>
            <a:r>
              <a:rPr lang="en-US" sz="2000" dirty="0">
                <a:latin typeface="+mn-lt"/>
              </a:rPr>
              <a:t>Qualification </a:t>
            </a:r>
            <a:r>
              <a:rPr lang="en-US" sz="2000" dirty="0" smtClean="0">
                <a:latin typeface="+mn-lt"/>
              </a:rPr>
              <a:t>Criteria for Designees for Accreditation and Product Certification Activities</a:t>
            </a:r>
          </a:p>
          <a:p>
            <a:pPr lvl="1">
              <a:buFont typeface="Tahoma" panose="020B0604030504040204" pitchFamily="34" charset="0"/>
              <a:buChar char="−"/>
            </a:pPr>
            <a:r>
              <a:rPr lang="en-US" sz="1600" dirty="0" smtClean="0">
                <a:latin typeface="+mn-lt"/>
              </a:rPr>
              <a:t>Establishes minimum requirements for all ASME Designees who either lead or participate on conformity assessment </a:t>
            </a:r>
            <a:r>
              <a:rPr lang="en-US" sz="1600" dirty="0" smtClean="0">
                <a:latin typeface="+mn-lt"/>
              </a:rPr>
              <a:t>activities </a:t>
            </a:r>
            <a:endParaRPr lang="en-US" sz="1600" dirty="0" smtClean="0">
              <a:latin typeface="+mn-lt"/>
            </a:endParaRPr>
          </a:p>
          <a:p>
            <a:pPr lvl="1">
              <a:buFont typeface="Tahoma" panose="020B0604030504040204" pitchFamily="34" charset="0"/>
              <a:buChar char="−"/>
            </a:pPr>
            <a:r>
              <a:rPr lang="en-US" sz="1600" dirty="0" smtClean="0">
                <a:latin typeface="+mn-lt"/>
              </a:rPr>
              <a:t>Used </a:t>
            </a:r>
            <a:r>
              <a:rPr lang="en-US" sz="1600" dirty="0">
                <a:latin typeface="+mn-lt"/>
              </a:rPr>
              <a:t>for initial qualification </a:t>
            </a:r>
            <a:r>
              <a:rPr lang="en-US" sz="1600" dirty="0" smtClean="0">
                <a:latin typeface="+mn-lt"/>
              </a:rPr>
              <a:t>and renewal of ASME Designee certification</a:t>
            </a:r>
            <a:endParaRPr lang="en-US" sz="1600" dirty="0">
              <a:latin typeface="+mn-lt"/>
            </a:endParaRPr>
          </a:p>
          <a:p>
            <a:pPr>
              <a:buFont typeface="Arial" panose="020B0604020202020204" pitchFamily="34" charset="0"/>
              <a:buChar char="•"/>
            </a:pPr>
            <a:r>
              <a:rPr lang="en-US" sz="2000" dirty="0" smtClean="0">
                <a:latin typeface="+mn-lt"/>
              </a:rPr>
              <a:t>Conduct </a:t>
            </a:r>
            <a:r>
              <a:rPr lang="en-US" sz="2000" dirty="0" smtClean="0">
                <a:latin typeface="+mn-lt"/>
              </a:rPr>
              <a:t>of ASME Surveys, Review</a:t>
            </a:r>
            <a:r>
              <a:rPr lang="en-US" sz="2000" dirty="0">
                <a:latin typeface="+mn-lt"/>
              </a:rPr>
              <a:t>s</a:t>
            </a:r>
            <a:r>
              <a:rPr lang="en-US" sz="2000" dirty="0" smtClean="0">
                <a:latin typeface="+mn-lt"/>
              </a:rPr>
              <a:t>, Audit</a:t>
            </a:r>
            <a:r>
              <a:rPr lang="en-US" sz="2000" dirty="0">
                <a:latin typeface="+mn-lt"/>
              </a:rPr>
              <a:t>s,</a:t>
            </a:r>
            <a:r>
              <a:rPr lang="en-US" sz="2000" dirty="0" smtClean="0">
                <a:latin typeface="+mn-lt"/>
              </a:rPr>
              <a:t> Investigations</a:t>
            </a:r>
            <a:r>
              <a:rPr lang="en-US" sz="2000" dirty="0">
                <a:latin typeface="+mn-lt"/>
              </a:rPr>
              <a:t>, and Interviews </a:t>
            </a:r>
            <a:endParaRPr lang="en-US" sz="2000" dirty="0" smtClean="0">
              <a:latin typeface="+mn-lt"/>
            </a:endParaRPr>
          </a:p>
          <a:p>
            <a:pPr lvl="1">
              <a:buFont typeface="Tahoma" panose="020B0604030504040204" pitchFamily="34" charset="0"/>
              <a:buChar char="−"/>
            </a:pPr>
            <a:r>
              <a:rPr lang="en-US" sz="1600" dirty="0" smtClean="0">
                <a:latin typeface="+mn-lt"/>
              </a:rPr>
              <a:t>These </a:t>
            </a:r>
            <a:r>
              <a:rPr lang="en-US" sz="1600" dirty="0" smtClean="0">
                <a:latin typeface="+mn-lt"/>
              </a:rPr>
              <a:t>procedures </a:t>
            </a:r>
            <a:r>
              <a:rPr lang="en-US" sz="1600" dirty="0" smtClean="0">
                <a:latin typeface="+mn-lt"/>
              </a:rPr>
              <a:t>establish guidance </a:t>
            </a:r>
            <a:r>
              <a:rPr lang="en-US" sz="1600" dirty="0" smtClean="0">
                <a:latin typeface="+mn-lt"/>
              </a:rPr>
              <a:t>for conducting ASME surveys, reviews, audits, and investigation for all ASME certification and accreditation </a:t>
            </a:r>
            <a:r>
              <a:rPr lang="en-US" sz="1600" dirty="0" smtClean="0">
                <a:latin typeface="+mn-lt"/>
              </a:rPr>
              <a:t>program </a:t>
            </a:r>
            <a:endParaRPr lang="en-US" sz="1600" dirty="0" smtClean="0">
              <a:latin typeface="+mn-lt"/>
            </a:endParaRPr>
          </a:p>
          <a:p>
            <a:pPr lvl="1">
              <a:buFont typeface="Tahoma" panose="020B0604030504040204" pitchFamily="34" charset="0"/>
              <a:buChar char="−"/>
            </a:pPr>
            <a:r>
              <a:rPr lang="en-US" sz="1600" dirty="0" smtClean="0">
                <a:latin typeface="+mn-lt"/>
              </a:rPr>
              <a:t>The purpose of these guidelines is to </a:t>
            </a:r>
            <a:r>
              <a:rPr lang="en-US" sz="1600" dirty="0">
                <a:latin typeface="+mn-lt"/>
              </a:rPr>
              <a:t>protect the </a:t>
            </a:r>
            <a:r>
              <a:rPr lang="en-US" sz="1600" dirty="0" smtClean="0">
                <a:latin typeface="+mn-lt"/>
              </a:rPr>
              <a:t>ASME </a:t>
            </a:r>
            <a:r>
              <a:rPr lang="en-US" sz="1600" dirty="0">
                <a:latin typeface="+mn-lt"/>
              </a:rPr>
              <a:t>Single</a:t>
            </a:r>
            <a:r>
              <a:rPr lang="en-US" sz="1600" dirty="0" smtClean="0">
                <a:latin typeface="+mn-lt"/>
              </a:rPr>
              <a:t> Certification Mark </a:t>
            </a:r>
            <a:r>
              <a:rPr lang="en-US" sz="1600" dirty="0" smtClean="0">
                <a:latin typeface="+mn-lt"/>
              </a:rPr>
              <a:t>and </a:t>
            </a:r>
            <a:r>
              <a:rPr lang="en-US" sz="1600" dirty="0" smtClean="0">
                <a:latin typeface="+mn-lt"/>
              </a:rPr>
              <a:t>ensure that the Applicant</a:t>
            </a:r>
            <a:r>
              <a:rPr lang="en-US" sz="1600" dirty="0">
                <a:latin typeface="+mn-lt"/>
              </a:rPr>
              <a:t> </a:t>
            </a:r>
            <a:r>
              <a:rPr lang="en-US" sz="1600" dirty="0" smtClean="0">
                <a:latin typeface="+mn-lt"/>
              </a:rPr>
              <a:t>has </a:t>
            </a:r>
            <a:r>
              <a:rPr lang="en-US" sz="1600" dirty="0">
                <a:latin typeface="+mn-lt"/>
              </a:rPr>
              <a:t>demonstrated </a:t>
            </a:r>
            <a:r>
              <a:rPr lang="en-US" sz="1600" dirty="0" smtClean="0">
                <a:latin typeface="+mn-lt"/>
              </a:rPr>
              <a:t>the ability to comply with requirements of applicable ASME </a:t>
            </a:r>
            <a:r>
              <a:rPr lang="en-US" sz="1600" dirty="0">
                <a:latin typeface="+mn-lt"/>
              </a:rPr>
              <a:t>Codes and </a:t>
            </a:r>
            <a:r>
              <a:rPr lang="en-US" sz="1600" dirty="0" smtClean="0">
                <a:latin typeface="+mn-lt"/>
              </a:rPr>
              <a:t>Standards</a:t>
            </a:r>
            <a:endParaRPr lang="en-US" sz="1600" dirty="0" smtClean="0">
              <a:latin typeface="+mn-lt"/>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14</a:t>
            </a:fld>
            <a:endParaRPr lang="en-US"/>
          </a:p>
        </p:txBody>
      </p:sp>
    </p:spTree>
    <p:extLst>
      <p:ext uri="{BB962C8B-B14F-4D97-AF65-F5344CB8AC3E}">
        <p14:creationId xmlns:p14="http://schemas.microsoft.com/office/powerpoint/2010/main" val="4053479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320"/>
            <a:ext cx="8686800" cy="457200"/>
          </a:xfrm>
        </p:spPr>
        <p:txBody>
          <a:bodyPr/>
          <a:lstStyle/>
          <a:p>
            <a:r>
              <a:rPr lang="en-US" b="1" dirty="0">
                <a:latin typeface="+mn-lt"/>
              </a:rPr>
              <a:t>COMMITTEE ON QUALIFICATIONS FOR AUTHORIZED INSPECTION (QAI) </a:t>
            </a:r>
          </a:p>
        </p:txBody>
      </p:sp>
      <p:sp>
        <p:nvSpPr>
          <p:cNvPr id="3" name="Content Placeholder 2"/>
          <p:cNvSpPr>
            <a:spLocks noGrp="1"/>
          </p:cNvSpPr>
          <p:nvPr>
            <p:ph idx="1"/>
          </p:nvPr>
        </p:nvSpPr>
        <p:spPr>
          <a:xfrm>
            <a:off x="457200" y="1188720"/>
            <a:ext cx="8229600" cy="4846320"/>
          </a:xfrm>
        </p:spPr>
        <p:txBody>
          <a:bodyPr tIns="91440" bIns="0"/>
          <a:lstStyle/>
          <a:p>
            <a:r>
              <a:rPr lang="en-US" dirty="0" smtClean="0">
                <a:latin typeface="+mn-lt"/>
              </a:rPr>
              <a:t>Responsible for development and maintenance of the standard on Qualifications for Authorized Inspection (QAI-1)</a:t>
            </a:r>
          </a:p>
          <a:p>
            <a:pPr lvl="1"/>
            <a:r>
              <a:rPr lang="en-US" sz="2000" dirty="0" smtClean="0">
                <a:latin typeface="+mn-lt"/>
              </a:rPr>
              <a:t>Provides </a:t>
            </a:r>
            <a:r>
              <a:rPr lang="en-US" sz="2000" dirty="0">
                <a:latin typeface="+mn-lt"/>
              </a:rPr>
              <a:t>requirements </a:t>
            </a:r>
            <a:r>
              <a:rPr lang="en-US" sz="2000" dirty="0" smtClean="0">
                <a:latin typeface="+mn-lt"/>
              </a:rPr>
              <a:t>for accreditation of organizations </a:t>
            </a:r>
            <a:r>
              <a:rPr lang="en-US" sz="2000" dirty="0">
                <a:latin typeface="+mn-lt"/>
              </a:rPr>
              <a:t>as Authorized Inspection Agencies </a:t>
            </a:r>
            <a:r>
              <a:rPr lang="en-US" sz="2000" dirty="0" smtClean="0">
                <a:latin typeface="+mn-lt"/>
              </a:rPr>
              <a:t>(AIA</a:t>
            </a:r>
            <a:r>
              <a:rPr lang="en-US" sz="2000" dirty="0" smtClean="0">
                <a:latin typeface="+mn-lt"/>
              </a:rPr>
              <a:t>)</a:t>
            </a:r>
            <a:endParaRPr lang="en-US" sz="2000" dirty="0">
              <a:latin typeface="+mn-lt"/>
            </a:endParaRPr>
          </a:p>
          <a:p>
            <a:pPr lvl="1"/>
            <a:r>
              <a:rPr lang="en-US" sz="2000" dirty="0">
                <a:latin typeface="+mn-lt"/>
              </a:rPr>
              <a:t>Provides requirements for the certification of individual Authorized </a:t>
            </a:r>
            <a:r>
              <a:rPr lang="en-US" sz="2000" dirty="0" smtClean="0">
                <a:latin typeface="+mn-lt"/>
              </a:rPr>
              <a:t>Inspectors/Authorized Inspector Supervisors </a:t>
            </a:r>
            <a:r>
              <a:rPr lang="en-US" sz="2000" dirty="0">
                <a:latin typeface="+mn-lt"/>
              </a:rPr>
              <a:t>(AI/AIS) </a:t>
            </a:r>
            <a:r>
              <a:rPr lang="en-US" sz="2000" dirty="0" smtClean="0">
                <a:latin typeface="+mn-lt"/>
              </a:rPr>
              <a:t>by the </a:t>
            </a:r>
            <a:r>
              <a:rPr lang="en-US" sz="2000" dirty="0" smtClean="0">
                <a:latin typeface="+mn-lt"/>
              </a:rPr>
              <a:t>AIA</a:t>
            </a:r>
            <a:endParaRPr lang="en-US" sz="2000" dirty="0" smtClean="0">
              <a:latin typeface="+mn-lt"/>
            </a:endParaRPr>
          </a:p>
          <a:p>
            <a:pPr lvl="1"/>
            <a:r>
              <a:rPr lang="en-US" sz="2000" dirty="0">
                <a:latin typeface="+mn-lt"/>
              </a:rPr>
              <a:t>Provides requirements for the certification of </a:t>
            </a:r>
            <a:r>
              <a:rPr lang="en-US" sz="2000" dirty="0" smtClean="0">
                <a:latin typeface="+mn-lt"/>
              </a:rPr>
              <a:t>Certified </a:t>
            </a:r>
            <a:r>
              <a:rPr lang="en-US" sz="2000" dirty="0">
                <a:latin typeface="+mn-lt"/>
              </a:rPr>
              <a:t>Individuals (</a:t>
            </a:r>
            <a:r>
              <a:rPr lang="en-US" sz="2000" dirty="0" smtClean="0">
                <a:latin typeface="+mn-lt"/>
              </a:rPr>
              <a:t>CI) </a:t>
            </a:r>
            <a:r>
              <a:rPr lang="en-US" sz="2000" dirty="0">
                <a:latin typeface="+mn-lt"/>
              </a:rPr>
              <a:t>by </a:t>
            </a:r>
            <a:r>
              <a:rPr lang="en-US" sz="2000" dirty="0" smtClean="0">
                <a:latin typeface="+mn-lt"/>
              </a:rPr>
              <a:t>their </a:t>
            </a:r>
            <a:r>
              <a:rPr lang="en-US" sz="2000" dirty="0" smtClean="0">
                <a:latin typeface="+mn-lt"/>
              </a:rPr>
              <a:t>employer </a:t>
            </a:r>
            <a:endParaRPr lang="en-US" sz="2000" dirty="0" smtClean="0">
              <a:latin typeface="+mn-lt"/>
            </a:endParaRPr>
          </a:p>
          <a:p>
            <a:r>
              <a:rPr lang="en-US" dirty="0" smtClean="0">
                <a:latin typeface="+mn-lt"/>
              </a:rPr>
              <a:t>Accredits Authorized Inspection Agencies (AIA)</a:t>
            </a:r>
          </a:p>
          <a:p>
            <a:r>
              <a:rPr lang="en-US" dirty="0" smtClean="0">
                <a:latin typeface="+mn-lt"/>
              </a:rPr>
              <a:t>Holds </a:t>
            </a:r>
            <a:r>
              <a:rPr lang="en-US" dirty="0">
                <a:latin typeface="+mn-lt"/>
              </a:rPr>
              <a:t>hearing on reports of misconduct or failure to provide adequate inspection </a:t>
            </a:r>
            <a:r>
              <a:rPr lang="en-US" dirty="0" smtClean="0">
                <a:latin typeface="+mn-lt"/>
              </a:rPr>
              <a:t>services by </a:t>
            </a:r>
            <a:r>
              <a:rPr lang="en-US" dirty="0" smtClean="0">
                <a:latin typeface="+mn-lt"/>
              </a:rPr>
              <a:t>AIAs</a:t>
            </a:r>
            <a:endParaRPr lang="en-US" dirty="0">
              <a:latin typeface="+mn-lt"/>
            </a:endParaRPr>
          </a:p>
          <a:p>
            <a:pPr lvl="1"/>
            <a:endParaRPr lang="en-US" sz="2400" dirty="0" smtClean="0">
              <a:latin typeface="+mn-lt"/>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15</a:t>
            </a:fld>
            <a:endParaRPr lang="en-US"/>
          </a:p>
        </p:txBody>
      </p:sp>
    </p:spTree>
    <p:extLst>
      <p:ext uri="{BB962C8B-B14F-4D97-AF65-F5344CB8AC3E}">
        <p14:creationId xmlns:p14="http://schemas.microsoft.com/office/powerpoint/2010/main" val="3747961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229600" cy="457200"/>
          </a:xfrm>
        </p:spPr>
        <p:txBody>
          <a:bodyPr/>
          <a:lstStyle/>
          <a:p>
            <a:r>
              <a:rPr lang="en-US" b="1" dirty="0">
                <a:latin typeface="+mn-lt"/>
              </a:rPr>
              <a:t>ACCREDITATION &amp; CERTIFICATION COMMITTEES</a:t>
            </a:r>
          </a:p>
        </p:txBody>
      </p:sp>
      <p:sp>
        <p:nvSpPr>
          <p:cNvPr id="3" name="Content Placeholder 2"/>
          <p:cNvSpPr>
            <a:spLocks noGrp="1"/>
          </p:cNvSpPr>
          <p:nvPr>
            <p:ph idx="1"/>
          </p:nvPr>
        </p:nvSpPr>
        <p:spPr>
          <a:xfrm>
            <a:off x="457200" y="1188720"/>
            <a:ext cx="8229600" cy="4754880"/>
          </a:xfrm>
        </p:spPr>
        <p:txBody>
          <a:bodyPr tIns="91440" bIns="0"/>
          <a:lstStyle/>
          <a:p>
            <a:r>
              <a:rPr lang="en-US" dirty="0" smtClean="0">
                <a:latin typeface="+mn-lt"/>
              </a:rPr>
              <a:t>Committee on Boiler &amp; Pressure Vessel Conformity Assessment (CBPVCA)</a:t>
            </a:r>
          </a:p>
          <a:p>
            <a:r>
              <a:rPr lang="en-US" dirty="0" smtClean="0">
                <a:latin typeface="+mn-lt"/>
              </a:rPr>
              <a:t>Committee on Nuclear Certification (CNC)</a:t>
            </a:r>
          </a:p>
          <a:p>
            <a:r>
              <a:rPr lang="en-US" dirty="0" smtClean="0">
                <a:latin typeface="+mn-lt"/>
              </a:rPr>
              <a:t>Committee on AIA Accreditation</a:t>
            </a:r>
          </a:p>
          <a:p>
            <a:r>
              <a:rPr lang="en-US" dirty="0" smtClean="0">
                <a:latin typeface="+mn-lt"/>
              </a:rPr>
              <a:t>Committee on RTP Certification</a:t>
            </a:r>
          </a:p>
          <a:p>
            <a:r>
              <a:rPr lang="en-US" dirty="0" smtClean="0">
                <a:latin typeface="+mn-lt"/>
              </a:rPr>
              <a:t>Committee on BPE Certification</a:t>
            </a:r>
          </a:p>
          <a:p>
            <a:r>
              <a:rPr lang="en-US" dirty="0" smtClean="0">
                <a:latin typeface="+mn-lt"/>
              </a:rPr>
              <a:t>Y14 Subcommittee 5.2 – Certification</a:t>
            </a:r>
          </a:p>
          <a:p>
            <a:r>
              <a:rPr lang="en-US" dirty="0" smtClean="0">
                <a:latin typeface="+mn-lt"/>
              </a:rPr>
              <a:t>Committee on Qualification for Resource Recovery Facility Operators (QRO)</a:t>
            </a:r>
          </a:p>
          <a:p>
            <a:r>
              <a:rPr lang="en-US" dirty="0" smtClean="0">
                <a:latin typeface="+mn-lt"/>
              </a:rPr>
              <a:t>Committee on Certification Non-Destructive Examination Personnel and Quality Control Technicians (ANDE) </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ASME S&amp;C Training Module B3 Conformity Assessment: Committees and Staff Roles and Responsibilities</a:t>
            </a:r>
            <a:endParaRPr lang="en-US"/>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16</a:t>
            </a:fld>
            <a:endParaRPr lang="en-US"/>
          </a:p>
        </p:txBody>
      </p:sp>
    </p:spTree>
    <p:extLst>
      <p:ext uri="{BB962C8B-B14F-4D97-AF65-F5344CB8AC3E}">
        <p14:creationId xmlns:p14="http://schemas.microsoft.com/office/powerpoint/2010/main" val="2679885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228600" y="274320"/>
            <a:ext cx="8686800" cy="457200"/>
          </a:xfrm>
        </p:spPr>
        <p:txBody>
          <a:bodyPr/>
          <a:lstStyle/>
          <a:p>
            <a:pPr eaLnBrk="1" hangingPunct="1"/>
            <a:r>
              <a:rPr lang="en-US" b="1" dirty="0" smtClean="0">
                <a:latin typeface="+mn-lt"/>
              </a:rPr>
              <a:t>ACCREDITATION </a:t>
            </a:r>
            <a:r>
              <a:rPr lang="en-US" b="1" dirty="0">
                <a:latin typeface="+mn-lt"/>
              </a:rPr>
              <a:t>&amp;</a:t>
            </a:r>
            <a:r>
              <a:rPr lang="en-US" b="1" dirty="0" smtClean="0">
                <a:latin typeface="+mn-lt"/>
              </a:rPr>
              <a:t> CERTIFICATION COMMITTEES</a:t>
            </a:r>
          </a:p>
        </p:txBody>
      </p:sp>
      <p:sp>
        <p:nvSpPr>
          <p:cNvPr id="16389" name="Rectangle 3"/>
          <p:cNvSpPr>
            <a:spLocks noGrp="1" noChangeArrowheads="1"/>
          </p:cNvSpPr>
          <p:nvPr>
            <p:ph idx="1"/>
          </p:nvPr>
        </p:nvSpPr>
        <p:spPr>
          <a:xfrm>
            <a:off x="457200" y="1188720"/>
            <a:ext cx="8229600" cy="4846320"/>
          </a:xfrm>
        </p:spPr>
        <p:txBody>
          <a:bodyPr tIns="91440"/>
          <a:lstStyle/>
          <a:p>
            <a:pPr marL="0" indent="0" eaLnBrk="1" hangingPunct="1">
              <a:buNone/>
            </a:pPr>
            <a:r>
              <a:rPr lang="en-US" dirty="0" smtClean="0">
                <a:latin typeface="+mn-lt"/>
              </a:rPr>
              <a:t>Responsibilities</a:t>
            </a:r>
          </a:p>
          <a:p>
            <a:pPr>
              <a:buFont typeface="Arial" panose="020B0604020202020204" pitchFamily="34" charset="0"/>
              <a:buChar char="•"/>
            </a:pPr>
            <a:r>
              <a:rPr lang="en-US" sz="2000" dirty="0" smtClean="0">
                <a:latin typeface="+mn-lt"/>
              </a:rPr>
              <a:t>Approve the issuance, renewal, extension, revision, suspension, and termination </a:t>
            </a:r>
            <a:r>
              <a:rPr lang="en-US" sz="2000" dirty="0" smtClean="0">
                <a:latin typeface="+mn-lt"/>
              </a:rPr>
              <a:t>of </a:t>
            </a:r>
            <a:r>
              <a:rPr lang="en-US" sz="2000" dirty="0" smtClean="0">
                <a:latin typeface="+mn-lt"/>
              </a:rPr>
              <a:t>ASME certification/accreditation based on reports submitted by ASME </a:t>
            </a:r>
            <a:r>
              <a:rPr lang="en-US" sz="2000" dirty="0" smtClean="0">
                <a:latin typeface="+mn-lt"/>
              </a:rPr>
              <a:t>designees</a:t>
            </a:r>
            <a:endParaRPr lang="en-US" sz="2000" dirty="0" smtClean="0">
              <a:latin typeface="+mn-lt"/>
            </a:endParaRPr>
          </a:p>
          <a:p>
            <a:pPr>
              <a:buFont typeface="Arial" panose="020B0604020202020204" pitchFamily="34" charset="0"/>
              <a:buChar char="•"/>
            </a:pPr>
            <a:r>
              <a:rPr lang="en-US" sz="2000" dirty="0" smtClean="0">
                <a:latin typeface="+mn-lt"/>
              </a:rPr>
              <a:t>Review and evaluate deficiencies, non-conformities, or alleged violations</a:t>
            </a:r>
          </a:p>
          <a:p>
            <a:pPr>
              <a:buFont typeface="Arial" panose="020B0604020202020204" pitchFamily="34" charset="0"/>
              <a:buChar char="•"/>
            </a:pPr>
            <a:r>
              <a:rPr lang="en-US" sz="2000" dirty="0" smtClean="0">
                <a:latin typeface="+mn-lt"/>
              </a:rPr>
              <a:t>Recommend program changes</a:t>
            </a:r>
          </a:p>
          <a:p>
            <a:pPr>
              <a:buFont typeface="Arial" panose="020B0604020202020204" pitchFamily="34" charset="0"/>
              <a:buChar char="•"/>
            </a:pPr>
            <a:r>
              <a:rPr lang="en-US" sz="2000" dirty="0" smtClean="0">
                <a:latin typeface="+mn-lt"/>
              </a:rPr>
              <a:t>Prepare committee procedures for BCA approval</a:t>
            </a:r>
          </a:p>
          <a:p>
            <a:pPr>
              <a:buFont typeface="Arial" panose="020B0604020202020204" pitchFamily="34" charset="0"/>
              <a:buChar char="•"/>
            </a:pPr>
            <a:r>
              <a:rPr lang="en-US" sz="2000" dirty="0">
                <a:latin typeface="+mn-lt"/>
              </a:rPr>
              <a:t>Hear initial </a:t>
            </a:r>
            <a:r>
              <a:rPr lang="en-US" sz="2000" dirty="0" smtClean="0">
                <a:latin typeface="+mn-lt"/>
              </a:rPr>
              <a:t>appeals or </a:t>
            </a:r>
            <a:r>
              <a:rPr lang="en-US" sz="2000" dirty="0" smtClean="0">
                <a:latin typeface="+mn-lt"/>
              </a:rPr>
              <a:t>requests </a:t>
            </a:r>
            <a:r>
              <a:rPr lang="en-US" sz="2000" dirty="0">
                <a:latin typeface="+mn-lt"/>
              </a:rPr>
              <a:t>for </a:t>
            </a:r>
            <a:r>
              <a:rPr lang="en-US" sz="2000" dirty="0" smtClean="0">
                <a:latin typeface="+mn-lt"/>
              </a:rPr>
              <a:t>re-consideration </a:t>
            </a:r>
            <a:r>
              <a:rPr lang="en-US" sz="2000" dirty="0" smtClean="0">
                <a:latin typeface="+mn-lt"/>
              </a:rPr>
              <a:t>from </a:t>
            </a:r>
            <a:r>
              <a:rPr lang="en-US" sz="2000" dirty="0" smtClean="0">
                <a:latin typeface="+mn-lt"/>
              </a:rPr>
              <a:t>Applicants </a:t>
            </a:r>
            <a:r>
              <a:rPr lang="en-US" sz="2000" dirty="0" smtClean="0">
                <a:latin typeface="+mn-lt"/>
              </a:rPr>
              <a:t>or Certificate </a:t>
            </a:r>
            <a:r>
              <a:rPr lang="en-US" sz="2000" dirty="0" smtClean="0">
                <a:latin typeface="+mn-lt"/>
              </a:rPr>
              <a:t>Holders</a:t>
            </a:r>
            <a:endParaRPr lang="en-US" sz="2000" dirty="0">
              <a:latin typeface="+mn-lt"/>
            </a:endParaRPr>
          </a:p>
          <a:p>
            <a:pPr lvl="1" eaLnBrk="1" hangingPunct="1"/>
            <a:endParaRPr lang="en-US" sz="2400" dirty="0" smtClean="0">
              <a:latin typeface="+mn-lt"/>
            </a:endParaRPr>
          </a:p>
          <a:p>
            <a:pPr lvl="1" eaLnBrk="1" hangingPunct="1"/>
            <a:endParaRPr lang="en-US" sz="2400" dirty="0" smtClean="0">
              <a:latin typeface="+mn-lt"/>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914400" y="2743200"/>
            <a:ext cx="7315200" cy="1371600"/>
          </a:xfrm>
        </p:spPr>
        <p:txBody>
          <a:bodyPr/>
          <a:lstStyle/>
          <a:p>
            <a:r>
              <a:rPr lang="en-US" b="1" dirty="0" smtClean="0">
                <a:latin typeface="+mn-lt"/>
              </a:rPr>
              <a:t>III. </a:t>
            </a:r>
            <a:r>
              <a:rPr lang="en-US" b="1" dirty="0" smtClean="0">
                <a:latin typeface="+mn-lt"/>
              </a:rPr>
              <a:t>ASME DESIGNEES</a:t>
            </a:r>
            <a:r>
              <a:rPr lang="en-US" b="1" dirty="0" smtClean="0">
                <a:latin typeface="+mn-lt"/>
              </a:rPr>
              <a:t>, DESIGNATED ORGANIZATIONS, OR </a:t>
            </a:r>
            <a:r>
              <a:rPr lang="en-US" b="1" dirty="0" smtClean="0">
                <a:latin typeface="+mn-lt"/>
              </a:rPr>
              <a:t>AUTHORIZED </a:t>
            </a:r>
            <a:r>
              <a:rPr lang="en-US" b="1" dirty="0" smtClean="0">
                <a:latin typeface="+mn-lt"/>
              </a:rPr>
              <a:t>INSPECTION AGENCIES</a:t>
            </a:r>
          </a:p>
        </p:txBody>
      </p:sp>
      <p:sp>
        <p:nvSpPr>
          <p:cNvPr id="3" name="Footer Placeholder 2"/>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94B1B318-6176-448C-8368-B9EA2544B49D}"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j-lt"/>
              </a:rPr>
              <a:t>MODULE B COURSE </a:t>
            </a:r>
            <a:r>
              <a:rPr lang="en-US" b="1" dirty="0" smtClean="0">
                <a:latin typeface="+mj-lt"/>
              </a:rPr>
              <a:t>OUTLINE</a:t>
            </a:r>
            <a:endParaRPr lang="en-US" b="1" strike="sngStrike" dirty="0" smtClean="0">
              <a:latin typeface="+mj-lt"/>
            </a:endParaRPr>
          </a:p>
        </p:txBody>
      </p:sp>
      <p:sp>
        <p:nvSpPr>
          <p:cNvPr id="2" name="Footer Placeholder 1"/>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10" name="Rectangle 6"/>
          <p:cNvSpPr>
            <a:spLocks noGrp="1" noChangeArrowheads="1"/>
          </p:cNvSpPr>
          <p:nvPr>
            <p:ph idx="1"/>
          </p:nvPr>
        </p:nvSpPr>
        <p:spPr>
          <a:xfrm>
            <a:off x="457200" y="1280160"/>
            <a:ext cx="8229600" cy="457200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569913" indent="-569913">
              <a:spcBef>
                <a:spcPts val="200"/>
              </a:spcBef>
              <a:buNone/>
              <a:tabLst>
                <a:tab pos="569913" algn="l"/>
              </a:tabLst>
            </a:pPr>
            <a:r>
              <a:rPr lang="en-US" sz="2000" dirty="0" smtClean="0">
                <a:latin typeface="+mj-lt"/>
                <a:cs typeface="Tahoma" pitchFamily="34" charset="0"/>
              </a:rPr>
              <a:t>B1</a:t>
            </a:r>
            <a:r>
              <a:rPr lang="en-US" sz="2000" dirty="0">
                <a:latin typeface="+mj-lt"/>
                <a:cs typeface="Tahoma" pitchFamily="34" charset="0"/>
              </a:rPr>
              <a:t>. 	ASME Organizational Structure</a:t>
            </a:r>
          </a:p>
          <a:p>
            <a:pPr marL="569913" indent="-569913">
              <a:spcBef>
                <a:spcPts val="200"/>
              </a:spcBef>
              <a:buNone/>
              <a:tabLst>
                <a:tab pos="569913" algn="l"/>
              </a:tabLst>
            </a:pPr>
            <a:r>
              <a:rPr lang="en-US" sz="2000" dirty="0">
                <a:latin typeface="+mj-lt"/>
                <a:cs typeface="Tahoma" pitchFamily="34" charset="0"/>
              </a:rPr>
              <a:t>B2. 	Standards Development: Staff and Volunteer Roles and Responsibilities</a:t>
            </a:r>
          </a:p>
          <a:p>
            <a:pPr marL="569913" indent="-569913">
              <a:spcBef>
                <a:spcPts val="200"/>
              </a:spcBef>
              <a:buNone/>
              <a:tabLst>
                <a:tab pos="569913" algn="l"/>
              </a:tabLst>
            </a:pPr>
            <a:r>
              <a:rPr lang="en-US" sz="2000" b="1" dirty="0">
                <a:latin typeface="+mj-lt"/>
                <a:cs typeface="Tahoma" pitchFamily="34" charset="0"/>
              </a:rPr>
              <a:t>B3.	Conformity Assessment: </a:t>
            </a:r>
            <a:r>
              <a:rPr lang="en-US" sz="2000" b="1" dirty="0" smtClean="0">
                <a:latin typeface="+mj-lt"/>
                <a:cs typeface="Tahoma" pitchFamily="34" charset="0"/>
              </a:rPr>
              <a:t>Committees and Staff Roles </a:t>
            </a:r>
            <a:r>
              <a:rPr lang="en-US" sz="2000" b="1" dirty="0">
                <a:latin typeface="+mj-lt"/>
                <a:cs typeface="Tahoma" pitchFamily="34" charset="0"/>
              </a:rPr>
              <a:t>and Responsibilities</a:t>
            </a:r>
          </a:p>
          <a:p>
            <a:pPr marL="569913" indent="-569913">
              <a:spcBef>
                <a:spcPts val="200"/>
              </a:spcBef>
              <a:buNone/>
              <a:tabLst>
                <a:tab pos="569913" algn="l"/>
              </a:tabLst>
            </a:pPr>
            <a:r>
              <a:rPr lang="en-US" sz="2000" dirty="0">
                <a:latin typeface="+mj-lt"/>
                <a:cs typeface="Tahoma" pitchFamily="34" charset="0"/>
              </a:rPr>
              <a:t>B4.	Initiating and Terminating Standards Projects</a:t>
            </a:r>
          </a:p>
          <a:p>
            <a:pPr marL="569913" indent="-569913">
              <a:spcBef>
                <a:spcPts val="200"/>
              </a:spcBef>
              <a:buNone/>
              <a:tabLst>
                <a:tab pos="569913" algn="l"/>
              </a:tabLst>
            </a:pPr>
            <a:r>
              <a:rPr lang="en-US" sz="2000" dirty="0">
                <a:latin typeface="+mj-lt"/>
                <a:cs typeface="Tahoma" pitchFamily="34" charset="0"/>
              </a:rPr>
              <a:t>B5.	Consensus Process for Standards Development</a:t>
            </a:r>
          </a:p>
          <a:p>
            <a:pPr marL="569913" indent="-569913">
              <a:spcBef>
                <a:spcPts val="200"/>
              </a:spcBef>
              <a:buNone/>
              <a:tabLst>
                <a:tab pos="569913" algn="l"/>
              </a:tabLst>
            </a:pPr>
            <a:r>
              <a:rPr lang="en-US" sz="2000" dirty="0">
                <a:latin typeface="+mj-lt"/>
                <a:cs typeface="Tahoma" pitchFamily="34" charset="0"/>
              </a:rPr>
              <a:t>B5A.  Standards &amp; Certification Project Management</a:t>
            </a:r>
          </a:p>
          <a:p>
            <a:pPr marL="569913" indent="-569913">
              <a:spcBef>
                <a:spcPts val="200"/>
              </a:spcBef>
              <a:buNone/>
              <a:tabLst>
                <a:tab pos="569913" algn="l"/>
              </a:tabLst>
            </a:pPr>
            <a:r>
              <a:rPr lang="en-US" sz="2000" dirty="0">
                <a:latin typeface="+mj-lt"/>
                <a:cs typeface="Tahoma" pitchFamily="34" charset="0"/>
              </a:rPr>
              <a:t>B6.	The Basics of Parliamentary Procedure</a:t>
            </a:r>
          </a:p>
          <a:p>
            <a:pPr marL="569913" indent="-569913">
              <a:spcBef>
                <a:spcPts val="200"/>
              </a:spcBef>
              <a:buNone/>
              <a:tabLst>
                <a:tab pos="569913" algn="l"/>
              </a:tabLst>
            </a:pPr>
            <a:r>
              <a:rPr lang="en-US" sz="2000" dirty="0">
                <a:latin typeface="+mj-lt"/>
                <a:cs typeface="Tahoma" pitchFamily="34" charset="0"/>
              </a:rPr>
              <a:t>B7.	The Appeals Process</a:t>
            </a:r>
          </a:p>
          <a:p>
            <a:pPr marL="569913" indent="-569913">
              <a:spcBef>
                <a:spcPts val="200"/>
              </a:spcBef>
              <a:buNone/>
              <a:tabLst>
                <a:tab pos="569913" algn="l"/>
              </a:tabLst>
            </a:pPr>
            <a:r>
              <a:rPr lang="en-US" sz="2000" dirty="0">
                <a:latin typeface="+mj-lt"/>
                <a:cs typeface="Tahoma" pitchFamily="34" charset="0"/>
              </a:rPr>
              <a:t>B8.	International Standards Development</a:t>
            </a:r>
          </a:p>
          <a:p>
            <a:pPr marL="569913" indent="-569913">
              <a:spcBef>
                <a:spcPts val="200"/>
              </a:spcBef>
              <a:buNone/>
              <a:tabLst>
                <a:tab pos="569913" algn="l"/>
              </a:tabLst>
            </a:pPr>
            <a:r>
              <a:rPr lang="en-US" sz="2000" dirty="0">
                <a:latin typeface="+mj-lt"/>
                <a:cs typeface="Tahoma" pitchFamily="34" charset="0"/>
              </a:rPr>
              <a:t>B9.	ASME Conformity Assessment Programs</a:t>
            </a:r>
          </a:p>
          <a:p>
            <a:pPr marL="569913" indent="-569913">
              <a:spcBef>
                <a:spcPts val="200"/>
              </a:spcBef>
              <a:buNone/>
              <a:tabLst>
                <a:tab pos="569913" algn="l"/>
              </a:tabLst>
            </a:pPr>
            <a:r>
              <a:rPr lang="en-US" sz="2000" dirty="0">
                <a:latin typeface="+mj-lt"/>
                <a:cs typeface="Tahoma" pitchFamily="34" charset="0"/>
              </a:rPr>
              <a:t>B10.	Performance Based Standards</a:t>
            </a:r>
          </a:p>
          <a:p>
            <a:pPr marL="569913" indent="-569913">
              <a:spcBef>
                <a:spcPts val="200"/>
              </a:spcBef>
              <a:buNone/>
              <a:tabLst>
                <a:tab pos="569913" algn="l"/>
              </a:tabLst>
            </a:pPr>
            <a:r>
              <a:rPr lang="en-US" sz="2000" dirty="0">
                <a:latin typeface="+mj-lt"/>
                <a:cs typeface="Tahoma" pitchFamily="34" charset="0"/>
              </a:rPr>
              <a:t>B11. </a:t>
            </a:r>
            <a:r>
              <a:rPr lang="en-US" sz="2000" dirty="0" smtClean="0">
                <a:latin typeface="+mj-lt"/>
                <a:cs typeface="Tahoma" pitchFamily="34" charset="0"/>
              </a:rPr>
              <a:t>Standards Inquiries, Interpretations </a:t>
            </a:r>
            <a:r>
              <a:rPr lang="en-US" sz="2000" dirty="0">
                <a:latin typeface="+mj-lt"/>
                <a:cs typeface="Tahoma" pitchFamily="34" charset="0"/>
              </a:rPr>
              <a:t>and </a:t>
            </a:r>
            <a:r>
              <a:rPr lang="en-US" sz="2000" dirty="0" smtClean="0">
                <a:latin typeface="+mj-lt"/>
                <a:cs typeface="Tahoma" pitchFamily="34" charset="0"/>
              </a:rPr>
              <a:t>Cases</a:t>
            </a:r>
            <a:endParaRPr lang="en-US" sz="2000" i="1" dirty="0">
              <a:solidFill>
                <a:srgbClr val="66FF33"/>
              </a:solidFill>
              <a:latin typeface="+mj-lt"/>
              <a:cs typeface="Tahoma" pitchFamily="34" charset="0"/>
            </a:endParaRPr>
          </a:p>
        </p:txBody>
      </p:sp>
      <p:sp>
        <p:nvSpPr>
          <p:cNvPr id="4" name="Slide Number Placeholder 3"/>
          <p:cNvSpPr>
            <a:spLocks noGrp="1"/>
          </p:cNvSpPr>
          <p:nvPr>
            <p:ph type="sldNum" sz="quarter" idx="11"/>
          </p:nvPr>
        </p:nvSpPr>
        <p:spPr/>
        <p:txBody>
          <a:bodyPr/>
          <a:lstStyle/>
          <a:p>
            <a:pPr>
              <a:defRPr/>
            </a:pPr>
            <a:fld id="{3949214A-8F76-4716-942D-9D0D17F02EE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n-lt"/>
              </a:rPr>
              <a:t>ASME DESIGNEE</a:t>
            </a:r>
          </a:p>
        </p:txBody>
      </p:sp>
      <p:sp>
        <p:nvSpPr>
          <p:cNvPr id="20485" name="Rectangle 3"/>
          <p:cNvSpPr>
            <a:spLocks noGrp="1" noChangeArrowheads="1"/>
          </p:cNvSpPr>
          <p:nvPr>
            <p:ph idx="1"/>
          </p:nvPr>
        </p:nvSpPr>
        <p:spPr>
          <a:xfrm>
            <a:off x="457200" y="1005840"/>
            <a:ext cx="8229600" cy="4846320"/>
          </a:xfrm>
        </p:spPr>
        <p:txBody>
          <a:bodyPr tIns="91440" bIns="0"/>
          <a:lstStyle/>
          <a:p>
            <a:r>
              <a:rPr lang="en-US" dirty="0">
                <a:latin typeface="+mn-lt"/>
              </a:rPr>
              <a:t>An ASME Consultant under </a:t>
            </a:r>
            <a:r>
              <a:rPr lang="en-US" dirty="0" smtClean="0">
                <a:latin typeface="+mn-lt"/>
              </a:rPr>
              <a:t>contract </a:t>
            </a:r>
            <a:r>
              <a:rPr lang="en-US" dirty="0">
                <a:latin typeface="+mn-lt"/>
              </a:rPr>
              <a:t>to ASME</a:t>
            </a:r>
          </a:p>
          <a:p>
            <a:r>
              <a:rPr lang="en-US" dirty="0">
                <a:latin typeface="+mn-lt"/>
              </a:rPr>
              <a:t>Shall be accepted by the </a:t>
            </a:r>
            <a:r>
              <a:rPr lang="en-US" dirty="0" smtClean="0">
                <a:latin typeface="+mn-lt"/>
              </a:rPr>
              <a:t>Committee </a:t>
            </a:r>
            <a:r>
              <a:rPr lang="en-US" dirty="0">
                <a:latin typeface="+mn-lt"/>
              </a:rPr>
              <a:t>on Designees (COD) and obtain Certification as an ASME Designee</a:t>
            </a:r>
          </a:p>
          <a:p>
            <a:r>
              <a:rPr lang="en-US" dirty="0" smtClean="0">
                <a:latin typeface="+mn-lt"/>
              </a:rPr>
              <a:t>Acts </a:t>
            </a:r>
            <a:r>
              <a:rPr lang="en-US" dirty="0">
                <a:latin typeface="+mn-lt"/>
              </a:rPr>
              <a:t>on </a:t>
            </a:r>
            <a:r>
              <a:rPr lang="en-US" dirty="0" smtClean="0">
                <a:latin typeface="+mn-lt"/>
              </a:rPr>
              <a:t>ASME’s </a:t>
            </a:r>
            <a:r>
              <a:rPr lang="en-US" dirty="0">
                <a:latin typeface="+mn-lt"/>
              </a:rPr>
              <a:t>behalf for </a:t>
            </a:r>
            <a:r>
              <a:rPr lang="en-US" dirty="0" smtClean="0">
                <a:latin typeface="+mn-lt"/>
              </a:rPr>
              <a:t>the </a:t>
            </a:r>
            <a:r>
              <a:rPr lang="en-US" dirty="0">
                <a:latin typeface="+mn-lt"/>
              </a:rPr>
              <a:t>purpose of performing reviews, surveys, audits, and examinations of organizations or persons holding, or applying for, accreditation or certification in accordance with the </a:t>
            </a:r>
            <a:r>
              <a:rPr lang="en-US" dirty="0" smtClean="0">
                <a:latin typeface="+mn-lt"/>
              </a:rPr>
              <a:t>applicable ASME </a:t>
            </a:r>
            <a:r>
              <a:rPr lang="en-US" dirty="0">
                <a:latin typeface="+mn-lt"/>
              </a:rPr>
              <a:t>Code or </a:t>
            </a:r>
            <a:r>
              <a:rPr lang="en-US" dirty="0" smtClean="0">
                <a:latin typeface="+mn-lt"/>
              </a:rPr>
              <a:t>Standard</a:t>
            </a:r>
          </a:p>
          <a:p>
            <a:r>
              <a:rPr lang="en-US" dirty="0">
                <a:latin typeface="+mn-lt"/>
              </a:rPr>
              <a:t>For reviews for Boiler Code certification (non-nuclear) Designees can be employees of, or independent consultants under contract with any of the following:</a:t>
            </a:r>
          </a:p>
          <a:p>
            <a:pPr lvl="1"/>
            <a:r>
              <a:rPr lang="en-US" sz="2000" dirty="0">
                <a:latin typeface="+mn-lt"/>
              </a:rPr>
              <a:t>ASME, Jurisdictional Authority, or ASME Designated Organizations (i.e. </a:t>
            </a:r>
            <a:r>
              <a:rPr lang="en-US" sz="2000" dirty="0">
                <a:latin typeface="+mn-lt"/>
              </a:rPr>
              <a:t>National Board</a:t>
            </a:r>
            <a:r>
              <a:rPr lang="en-US" sz="2000" dirty="0" smtClean="0">
                <a:latin typeface="+mn-lt"/>
              </a:rPr>
              <a:t>)</a:t>
            </a:r>
            <a:endParaRPr lang="en-US" sz="2000" dirty="0">
              <a:latin typeface="+mn-lt"/>
            </a:endParaRPr>
          </a:p>
          <a:p>
            <a:endParaRPr lang="en-US" dirty="0" smtClean="0">
              <a:latin typeface="+mn-lt"/>
            </a:endParaRPr>
          </a:p>
          <a:p>
            <a:pPr marL="0" indent="0" eaLnBrk="1" hangingPunct="1">
              <a:buNone/>
            </a:pPr>
            <a:r>
              <a:rPr lang="en-US" dirty="0">
                <a:latin typeface="+mn-lt"/>
              </a:rPr>
              <a:t/>
            </a:r>
            <a:br>
              <a:rPr lang="en-US" dirty="0">
                <a:latin typeface="+mn-lt"/>
              </a:rPr>
            </a:br>
            <a:endParaRPr lang="en-US" dirty="0">
              <a:latin typeface="+mn-lt"/>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n-lt"/>
              </a:rPr>
              <a:t>ASME DESIGNEE</a:t>
            </a:r>
          </a:p>
        </p:txBody>
      </p:sp>
      <p:sp>
        <p:nvSpPr>
          <p:cNvPr id="20485" name="Rectangle 3"/>
          <p:cNvSpPr>
            <a:spLocks noGrp="1" noChangeArrowheads="1"/>
          </p:cNvSpPr>
          <p:nvPr>
            <p:ph idx="1"/>
          </p:nvPr>
        </p:nvSpPr>
        <p:spPr>
          <a:xfrm>
            <a:off x="457200" y="1005840"/>
            <a:ext cx="8229600" cy="4846320"/>
          </a:xfrm>
        </p:spPr>
        <p:txBody>
          <a:bodyPr tIns="91440" bIns="0"/>
          <a:lstStyle/>
          <a:p>
            <a:r>
              <a:rPr lang="en-US" dirty="0" smtClean="0">
                <a:latin typeface="+mn-lt"/>
              </a:rPr>
              <a:t>Designees </a:t>
            </a:r>
            <a:r>
              <a:rPr lang="en-US" dirty="0">
                <a:latin typeface="+mn-lt"/>
              </a:rPr>
              <a:t>are prohibited from providing consulting services in any area which might lead to a conflict of </a:t>
            </a:r>
            <a:r>
              <a:rPr lang="en-US" dirty="0" smtClean="0">
                <a:latin typeface="+mn-lt"/>
              </a:rPr>
              <a:t>interest</a:t>
            </a:r>
            <a:endParaRPr lang="en-US" dirty="0">
              <a:latin typeface="+mn-lt"/>
            </a:endParaRPr>
          </a:p>
          <a:p>
            <a:r>
              <a:rPr lang="en-US" dirty="0" smtClean="0">
                <a:latin typeface="+mn-lt"/>
              </a:rPr>
              <a:t>All </a:t>
            </a:r>
            <a:r>
              <a:rPr lang="en-US" dirty="0">
                <a:latin typeface="+mn-lt"/>
              </a:rPr>
              <a:t>Designees </a:t>
            </a:r>
            <a:r>
              <a:rPr lang="en-US" dirty="0" smtClean="0">
                <a:latin typeface="+mn-lt"/>
              </a:rPr>
              <a:t>are </a:t>
            </a:r>
            <a:r>
              <a:rPr lang="en-US" dirty="0">
                <a:latin typeface="+mn-lt"/>
              </a:rPr>
              <a:t>required </a:t>
            </a:r>
            <a:r>
              <a:rPr lang="en-US" dirty="0" smtClean="0">
                <a:latin typeface="+mn-lt"/>
              </a:rPr>
              <a:t>to sign </a:t>
            </a:r>
            <a:r>
              <a:rPr lang="en-US" dirty="0">
                <a:latin typeface="+mn-lt"/>
              </a:rPr>
              <a:t>an agreement to </a:t>
            </a:r>
            <a:r>
              <a:rPr lang="en-US" dirty="0" smtClean="0">
                <a:latin typeface="+mn-lt"/>
              </a:rPr>
              <a:t>adhere to ASME </a:t>
            </a:r>
            <a:r>
              <a:rPr lang="en-US" dirty="0" smtClean="0">
                <a:latin typeface="+mn-lt"/>
              </a:rPr>
              <a:t>policies</a:t>
            </a:r>
            <a:endParaRPr lang="en-US" dirty="0" smtClean="0">
              <a:latin typeface="+mn-lt"/>
            </a:endParaRPr>
          </a:p>
          <a:p>
            <a:r>
              <a:rPr lang="en-US" dirty="0" smtClean="0">
                <a:latin typeface="+mn-lt"/>
              </a:rPr>
              <a:t>Designees who perform consulting services shall notify ASME Conformity Assessment so they are not assigned to any Conformity Assessment </a:t>
            </a:r>
            <a:r>
              <a:rPr lang="en-US" dirty="0" smtClean="0">
                <a:latin typeface="+mn-lt"/>
              </a:rPr>
              <a:t>activities</a:t>
            </a:r>
            <a:endParaRPr lang="en-US" dirty="0" smtClean="0">
              <a:latin typeface="+mn-lt"/>
            </a:endParaRPr>
          </a:p>
          <a:p>
            <a:pPr marL="342900" lvl="1" indent="-342900">
              <a:buFontTx/>
              <a:buChar char="•"/>
            </a:pPr>
            <a:r>
              <a:rPr lang="en-US" sz="2400" dirty="0">
                <a:latin typeface="+mn-lt"/>
              </a:rPr>
              <a:t>Qualification criteria for accreditation of a </a:t>
            </a:r>
            <a:r>
              <a:rPr lang="en-US" sz="2400" dirty="0" smtClean="0">
                <a:latin typeface="+mn-lt"/>
              </a:rPr>
              <a:t>Designee is </a:t>
            </a:r>
            <a:r>
              <a:rPr lang="en-US" sz="2400" dirty="0">
                <a:latin typeface="+mn-lt"/>
              </a:rPr>
              <a:t>contained in </a:t>
            </a:r>
            <a:r>
              <a:rPr lang="en-US" sz="2400" dirty="0" smtClean="0">
                <a:latin typeface="+mn-lt"/>
              </a:rPr>
              <a:t>“</a:t>
            </a:r>
            <a:r>
              <a:rPr lang="en-US" sz="2400" dirty="0">
                <a:latin typeface="+mn-lt"/>
              </a:rPr>
              <a:t>Standard Qualification Criteria for Designees for Accreditation and Product Certification Activities”</a:t>
            </a:r>
          </a:p>
          <a:p>
            <a:endParaRPr lang="en-US" sz="2000"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20</a:t>
            </a:fld>
            <a:endParaRPr lang="en-US"/>
          </a:p>
        </p:txBody>
      </p:sp>
    </p:spTree>
    <p:extLst>
      <p:ext uri="{BB962C8B-B14F-4D97-AF65-F5344CB8AC3E}">
        <p14:creationId xmlns:p14="http://schemas.microsoft.com/office/powerpoint/2010/main" val="2858822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mn-lt"/>
              </a:rPr>
              <a:t>ASME DESIGNEE</a:t>
            </a:r>
          </a:p>
        </p:txBody>
      </p:sp>
      <p:sp>
        <p:nvSpPr>
          <p:cNvPr id="3" name="Content Placeholder 2"/>
          <p:cNvSpPr>
            <a:spLocks noGrp="1"/>
          </p:cNvSpPr>
          <p:nvPr>
            <p:ph idx="1"/>
          </p:nvPr>
        </p:nvSpPr>
        <p:spPr>
          <a:xfrm>
            <a:off x="457200" y="1005840"/>
            <a:ext cx="8229600" cy="4846320"/>
          </a:xfrm>
        </p:spPr>
        <p:txBody>
          <a:bodyPr tIns="91440" bIns="91440"/>
          <a:lstStyle/>
          <a:p>
            <a:pPr lvl="0"/>
            <a:r>
              <a:rPr lang="en-US" dirty="0">
                <a:latin typeface="+mn-lt"/>
              </a:rPr>
              <a:t>An ASME Designee may not be any of the following:</a:t>
            </a:r>
          </a:p>
          <a:p>
            <a:pPr lvl="2">
              <a:buFont typeface="Arial" panose="020B0604020202020204" pitchFamily="34" charset="0"/>
              <a:buChar char="−"/>
            </a:pPr>
            <a:r>
              <a:rPr lang="en-US" dirty="0">
                <a:latin typeface="+mn-lt"/>
              </a:rPr>
              <a:t>An employee of the Authorized Inspection Agency (AIA) performing "in-house" inspection for the organization under </a:t>
            </a:r>
            <a:r>
              <a:rPr lang="en-US" dirty="0" smtClean="0">
                <a:latin typeface="+mn-lt"/>
              </a:rPr>
              <a:t>review </a:t>
            </a:r>
            <a:endParaRPr lang="en-US" dirty="0">
              <a:latin typeface="+mn-lt"/>
            </a:endParaRPr>
          </a:p>
          <a:p>
            <a:pPr lvl="2">
              <a:buFont typeface="Arial" panose="020B0604020202020204" pitchFamily="34" charset="0"/>
              <a:buChar char="−"/>
            </a:pPr>
            <a:r>
              <a:rPr lang="en-US" dirty="0">
                <a:latin typeface="+mn-lt"/>
              </a:rPr>
              <a:t>An employee of another organization applying for, or holding, ASME accreditation or certification in the program for which the individual is acting as a </a:t>
            </a:r>
            <a:r>
              <a:rPr lang="en-US" dirty="0" smtClean="0">
                <a:latin typeface="+mn-lt"/>
              </a:rPr>
              <a:t>Designee </a:t>
            </a:r>
            <a:endParaRPr lang="en-US" dirty="0" smtClean="0">
              <a:latin typeface="+mn-lt"/>
            </a:endParaRPr>
          </a:p>
          <a:p>
            <a:pPr lvl="2">
              <a:buFont typeface="Arial" panose="020B0604020202020204" pitchFamily="34" charset="0"/>
              <a:buChar char="−"/>
            </a:pPr>
            <a:r>
              <a:rPr lang="en-US" dirty="0" smtClean="0">
                <a:latin typeface="+mn-lt"/>
              </a:rPr>
              <a:t>An </a:t>
            </a:r>
            <a:r>
              <a:rPr lang="en-US" dirty="0">
                <a:latin typeface="+mn-lt"/>
              </a:rPr>
              <a:t>individual having a financial interest in the organization being </a:t>
            </a:r>
            <a:r>
              <a:rPr lang="en-US" dirty="0" smtClean="0">
                <a:latin typeface="+mn-lt"/>
              </a:rPr>
              <a:t>reviewed</a:t>
            </a:r>
            <a:endParaRPr lang="en-US" dirty="0" smtClean="0">
              <a:latin typeface="+mn-lt"/>
            </a:endParaRPr>
          </a:p>
          <a:p>
            <a:r>
              <a:rPr lang="en-US" dirty="0" smtClean="0">
                <a:latin typeface="+mn-lt"/>
              </a:rPr>
              <a:t>In </a:t>
            </a:r>
            <a:r>
              <a:rPr lang="en-US" dirty="0">
                <a:latin typeface="+mn-lt"/>
              </a:rPr>
              <a:t>cases where an ASME Designee has either worked for or provided consulting or inspection services to an Applicant, the ASME Designee is required to inform ASME of this </a:t>
            </a:r>
            <a:r>
              <a:rPr lang="en-US" dirty="0" smtClean="0">
                <a:latin typeface="+mn-lt"/>
              </a:rPr>
              <a:t>situation</a:t>
            </a:r>
            <a:endParaRPr lang="en-US" dirty="0">
              <a:latin typeface="+mn-lt"/>
            </a:endParaRPr>
          </a:p>
          <a:p>
            <a:endParaRPr lang="en-US" dirty="0">
              <a:latin typeface="+mn-lt"/>
            </a:endParaRPr>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21</a:t>
            </a:fld>
            <a:endParaRPr lang="en-US"/>
          </a:p>
        </p:txBody>
      </p:sp>
    </p:spTree>
    <p:extLst>
      <p:ext uri="{BB962C8B-B14F-4D97-AF65-F5344CB8AC3E}">
        <p14:creationId xmlns:p14="http://schemas.microsoft.com/office/powerpoint/2010/main" val="24187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228600" y="274320"/>
            <a:ext cx="8686800" cy="457200"/>
          </a:xfrm>
        </p:spPr>
        <p:txBody>
          <a:bodyPr/>
          <a:lstStyle/>
          <a:p>
            <a:r>
              <a:rPr lang="en-US" b="1" dirty="0" smtClean="0">
                <a:latin typeface="+mn-lt"/>
              </a:rPr>
              <a:t>ASME DESIGNATED ORGANIZATION (</a:t>
            </a:r>
            <a:r>
              <a:rPr lang="en-US" b="1" dirty="0">
                <a:latin typeface="+mn-lt"/>
              </a:rPr>
              <a:t>ADO)</a:t>
            </a:r>
            <a:endParaRPr lang="en-US" b="1" dirty="0" smtClean="0">
              <a:latin typeface="+mn-lt"/>
            </a:endParaRPr>
          </a:p>
        </p:txBody>
      </p:sp>
      <p:sp>
        <p:nvSpPr>
          <p:cNvPr id="22533" name="Rectangle 3"/>
          <p:cNvSpPr>
            <a:spLocks noGrp="1" noChangeArrowheads="1"/>
          </p:cNvSpPr>
          <p:nvPr>
            <p:ph idx="1"/>
          </p:nvPr>
        </p:nvSpPr>
        <p:spPr>
          <a:xfrm>
            <a:off x="457200" y="1280160"/>
            <a:ext cx="8229600" cy="4846320"/>
          </a:xfrm>
        </p:spPr>
        <p:txBody>
          <a:bodyPr tIns="91440" bIns="0"/>
          <a:lstStyle/>
          <a:p>
            <a:pPr marL="0" indent="0">
              <a:lnSpc>
                <a:spcPct val="90000"/>
              </a:lnSpc>
              <a:buNone/>
            </a:pPr>
            <a:r>
              <a:rPr lang="en-US" dirty="0" smtClean="0">
                <a:latin typeface="+mn-lt"/>
              </a:rPr>
              <a:t>The National Board of Boiler and Pressure Vessel Inspectors is the only current ASME </a:t>
            </a:r>
            <a:r>
              <a:rPr lang="en-US" dirty="0" smtClean="0">
                <a:latin typeface="+mn-lt"/>
              </a:rPr>
              <a:t>Designated Organization </a:t>
            </a:r>
            <a:r>
              <a:rPr lang="en-US" dirty="0" smtClean="0">
                <a:latin typeface="+mn-lt"/>
              </a:rPr>
              <a:t>and is qualified to </a:t>
            </a:r>
            <a:r>
              <a:rPr lang="en-US" dirty="0" smtClean="0">
                <a:latin typeface="+mn-lt"/>
              </a:rPr>
              <a:t>conduct </a:t>
            </a:r>
            <a:r>
              <a:rPr lang="en-US" dirty="0" smtClean="0">
                <a:latin typeface="+mn-lt"/>
              </a:rPr>
              <a:t>the following: </a:t>
            </a:r>
          </a:p>
          <a:p>
            <a:pPr lvl="1">
              <a:lnSpc>
                <a:spcPct val="90000"/>
              </a:lnSpc>
              <a:buFont typeface="Arial" panose="020B0604020202020204" pitchFamily="34" charset="0"/>
              <a:buChar char="•"/>
            </a:pPr>
            <a:r>
              <a:rPr lang="en-US" sz="2000" dirty="0" smtClean="0">
                <a:latin typeface="+mn-lt"/>
              </a:rPr>
              <a:t>BPV </a:t>
            </a:r>
            <a:r>
              <a:rPr lang="en-US" sz="2000" dirty="0">
                <a:latin typeface="+mn-lt"/>
              </a:rPr>
              <a:t>Team Leader Examinations </a:t>
            </a:r>
            <a:r>
              <a:rPr lang="en-US" sz="2000" dirty="0" smtClean="0">
                <a:latin typeface="+mn-lt"/>
              </a:rPr>
              <a:t>to determine Code knowledge for type of boiler reviews Team Leader will perform</a:t>
            </a:r>
          </a:p>
          <a:p>
            <a:pPr lvl="1">
              <a:lnSpc>
                <a:spcPct val="90000"/>
              </a:lnSpc>
              <a:buFont typeface="Arial" panose="020B0604020202020204" pitchFamily="34" charset="0"/>
              <a:buChar char="•"/>
            </a:pPr>
            <a:r>
              <a:rPr lang="en-US" sz="2000" dirty="0" smtClean="0">
                <a:latin typeface="+mn-lt"/>
              </a:rPr>
              <a:t>Boiler </a:t>
            </a:r>
            <a:r>
              <a:rPr lang="en-US" sz="2000" dirty="0" smtClean="0">
                <a:latin typeface="+mn-lt"/>
              </a:rPr>
              <a:t>Code reviews on behalf of Jurisdictional Authorities when designated by the Jurisdiction</a:t>
            </a:r>
          </a:p>
          <a:p>
            <a:pPr lvl="1">
              <a:lnSpc>
                <a:spcPct val="90000"/>
              </a:lnSpc>
              <a:buFont typeface="Arial" panose="020B0604020202020204" pitchFamily="34" charset="0"/>
              <a:buChar char="•"/>
            </a:pPr>
            <a:r>
              <a:rPr lang="en-US" sz="2000" dirty="0" smtClean="0">
                <a:latin typeface="+mn-lt"/>
              </a:rPr>
              <a:t>all </a:t>
            </a:r>
            <a:r>
              <a:rPr lang="en-US" sz="2000" dirty="0">
                <a:latin typeface="+mn-lt"/>
              </a:rPr>
              <a:t>reviews of Pressure Relief Device </a:t>
            </a:r>
            <a:r>
              <a:rPr lang="en-US" sz="2000" dirty="0" smtClean="0">
                <a:latin typeface="+mn-lt"/>
              </a:rPr>
              <a:t>Manufactures/Assemblers </a:t>
            </a:r>
            <a:r>
              <a:rPr lang="en-US" sz="2000" dirty="0">
                <a:latin typeface="+mn-lt"/>
              </a:rPr>
              <a:t>and Valve Testing Laboratory </a:t>
            </a:r>
            <a:r>
              <a:rPr lang="en-US" sz="2000" dirty="0" smtClean="0">
                <a:latin typeface="+mn-lt"/>
              </a:rPr>
              <a:t>(PRD) reviews </a:t>
            </a:r>
          </a:p>
          <a:p>
            <a:pPr lvl="1">
              <a:lnSpc>
                <a:spcPct val="90000"/>
              </a:lnSpc>
              <a:buFont typeface="Arial" panose="020B0604020202020204" pitchFamily="34" charset="0"/>
              <a:buChar char="•"/>
            </a:pPr>
            <a:r>
              <a:rPr lang="en-US" sz="2000" dirty="0" smtClean="0">
                <a:latin typeface="+mn-lt"/>
              </a:rPr>
              <a:t>Team </a:t>
            </a:r>
            <a:r>
              <a:rPr lang="en-US" sz="2000" dirty="0">
                <a:latin typeface="+mn-lt"/>
              </a:rPr>
              <a:t>Leader Seminars for Continued </a:t>
            </a:r>
            <a:r>
              <a:rPr lang="en-US" sz="2000" dirty="0" smtClean="0">
                <a:latin typeface="+mn-lt"/>
              </a:rPr>
              <a:t>Certification (Boiler Code only)</a:t>
            </a:r>
          </a:p>
          <a:p>
            <a:pPr lvl="2" eaLnBrk="1" hangingPunct="1">
              <a:lnSpc>
                <a:spcPct val="90000"/>
              </a:lnSpc>
            </a:pPr>
            <a:endParaRPr lang="en-US" dirty="0"/>
          </a:p>
          <a:p>
            <a:pPr lvl="1" eaLnBrk="1" hangingPunct="1">
              <a:lnSpc>
                <a:spcPct val="90000"/>
              </a:lnSpc>
              <a:buClr>
                <a:schemeClr val="accent2"/>
              </a:buClr>
            </a:pPr>
            <a:endParaRPr lang="en-US" sz="2000" dirty="0" smtClean="0">
              <a:solidFill>
                <a:srgbClr val="FF0000"/>
              </a:solidFill>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22</a:t>
            </a:fld>
            <a:endParaRPr lang="en-US"/>
          </a:p>
        </p:txBody>
      </p:sp>
    </p:spTree>
    <p:extLst>
      <p:ext uri="{BB962C8B-B14F-4D97-AF65-F5344CB8AC3E}">
        <p14:creationId xmlns:p14="http://schemas.microsoft.com/office/powerpoint/2010/main" val="8074838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320"/>
            <a:ext cx="8686800" cy="457200"/>
          </a:xfrm>
        </p:spPr>
        <p:txBody>
          <a:bodyPr/>
          <a:lstStyle/>
          <a:p>
            <a:r>
              <a:rPr lang="en-US" b="1" dirty="0" smtClean="0">
                <a:latin typeface="+mn-lt"/>
              </a:rPr>
              <a:t>AUTHORIZED INSPECTION AGENCY </a:t>
            </a:r>
            <a:br>
              <a:rPr lang="en-US" b="1" dirty="0" smtClean="0">
                <a:latin typeface="+mn-lt"/>
              </a:rPr>
            </a:br>
            <a:r>
              <a:rPr lang="en-US" b="1" dirty="0" smtClean="0">
                <a:latin typeface="+mn-lt"/>
              </a:rPr>
              <a:t>OF RECORD (AIA)</a:t>
            </a:r>
            <a:endParaRPr lang="en-US" b="1" dirty="0">
              <a:latin typeface="+mn-lt"/>
            </a:endParaRPr>
          </a:p>
        </p:txBody>
      </p:sp>
      <p:sp>
        <p:nvSpPr>
          <p:cNvPr id="3" name="Content Placeholder 2"/>
          <p:cNvSpPr>
            <a:spLocks noGrp="1"/>
          </p:cNvSpPr>
          <p:nvPr>
            <p:ph idx="1"/>
          </p:nvPr>
        </p:nvSpPr>
        <p:spPr>
          <a:xfrm>
            <a:off x="457200" y="1280160"/>
            <a:ext cx="8229600" cy="4754880"/>
          </a:xfrm>
        </p:spPr>
        <p:txBody>
          <a:bodyPr tIns="91440" bIns="0"/>
          <a:lstStyle/>
          <a:p>
            <a:r>
              <a:rPr lang="en-US" sz="2000" dirty="0" smtClean="0">
                <a:latin typeface="+mn-lt"/>
              </a:rPr>
              <a:t>An organization that is accredited by ASME in compliance with </a:t>
            </a:r>
            <a:r>
              <a:rPr lang="en-US" sz="2000" dirty="0" smtClean="0">
                <a:latin typeface="+mn-lt"/>
              </a:rPr>
              <a:t>QAI-1, </a:t>
            </a:r>
            <a:r>
              <a:rPr lang="en-US" sz="2000" dirty="0">
                <a:latin typeface="+mn-lt"/>
              </a:rPr>
              <a:t>Qualifications for Authorized </a:t>
            </a:r>
            <a:r>
              <a:rPr lang="en-US" sz="2000" dirty="0" smtClean="0">
                <a:latin typeface="+mn-lt"/>
              </a:rPr>
              <a:t>Inspection</a:t>
            </a:r>
            <a:endParaRPr lang="en-US" sz="2000" dirty="0" smtClean="0">
              <a:latin typeface="+mn-lt"/>
            </a:endParaRPr>
          </a:p>
          <a:p>
            <a:r>
              <a:rPr lang="en-US" sz="2000" dirty="0">
                <a:latin typeface="+mn-lt"/>
              </a:rPr>
              <a:t>ASME accredited Authorized Inspection Agencies provide inspection service for ASME conformity assessment programs when third party inspection is required</a:t>
            </a:r>
          </a:p>
          <a:p>
            <a:r>
              <a:rPr lang="en-US" sz="2000" dirty="0" smtClean="0">
                <a:latin typeface="+mn-lt"/>
              </a:rPr>
              <a:t>The </a:t>
            </a:r>
            <a:r>
              <a:rPr lang="en-US" sz="2000" dirty="0">
                <a:latin typeface="+mn-lt"/>
              </a:rPr>
              <a:t>AIA shall perform all required inspections at the shop location identified on the Certificate of Authorization for the scope of work listed on the </a:t>
            </a:r>
            <a:r>
              <a:rPr lang="en-US" sz="2000" dirty="0" smtClean="0">
                <a:latin typeface="+mn-lt"/>
              </a:rPr>
              <a:t>Certificate</a:t>
            </a:r>
            <a:endParaRPr lang="en-US" sz="2000" dirty="0">
              <a:latin typeface="+mn-lt"/>
            </a:endParaRPr>
          </a:p>
          <a:p>
            <a:r>
              <a:rPr lang="en-US" sz="2000" dirty="0" smtClean="0">
                <a:latin typeface="+mn-lt"/>
              </a:rPr>
              <a:t>As </a:t>
            </a:r>
            <a:r>
              <a:rPr lang="en-US" sz="2000" dirty="0">
                <a:latin typeface="+mn-lt"/>
              </a:rPr>
              <a:t>a </a:t>
            </a:r>
            <a:r>
              <a:rPr lang="en-US" sz="2000" dirty="0" smtClean="0">
                <a:latin typeface="+mn-lt"/>
              </a:rPr>
              <a:t>requirement for obtaining </a:t>
            </a:r>
            <a:r>
              <a:rPr lang="en-US" sz="2000" dirty="0">
                <a:latin typeface="+mn-lt"/>
              </a:rPr>
              <a:t>and maintaining certain types of ASME Certificates </a:t>
            </a:r>
            <a:r>
              <a:rPr lang="en-US" sz="2000" dirty="0" smtClean="0">
                <a:latin typeface="+mn-lt"/>
              </a:rPr>
              <a:t>of Authorization </a:t>
            </a:r>
            <a:r>
              <a:rPr lang="en-US" sz="2000" dirty="0" smtClean="0">
                <a:latin typeface="+mn-lt"/>
              </a:rPr>
              <a:t>(BPVC Section </a:t>
            </a:r>
            <a:r>
              <a:rPr lang="en-US" sz="2000" dirty="0">
                <a:latin typeface="+mn-lt"/>
              </a:rPr>
              <a:t>I, III, IV, VIII, X and XII) the </a:t>
            </a:r>
            <a:r>
              <a:rPr lang="en-US" sz="2000" dirty="0" smtClean="0">
                <a:latin typeface="+mn-lt"/>
              </a:rPr>
              <a:t>manufacturer </a:t>
            </a:r>
            <a:r>
              <a:rPr lang="en-US" sz="2000" dirty="0">
                <a:latin typeface="+mn-lt"/>
              </a:rPr>
              <a:t>must have </a:t>
            </a:r>
            <a:r>
              <a:rPr lang="en-US" sz="2000" dirty="0" smtClean="0">
                <a:latin typeface="+mn-lt"/>
              </a:rPr>
              <a:t>an </a:t>
            </a:r>
            <a:r>
              <a:rPr lang="en-US" sz="2000" dirty="0">
                <a:latin typeface="+mn-lt"/>
              </a:rPr>
              <a:t>inspection contract or agreement with an </a:t>
            </a:r>
            <a:r>
              <a:rPr lang="en-US" sz="2000" dirty="0" smtClean="0">
                <a:latin typeface="+mn-lt"/>
              </a:rPr>
              <a:t>ASME accredited Authorization Inspection </a:t>
            </a:r>
            <a:r>
              <a:rPr lang="en-US" sz="2000" dirty="0">
                <a:latin typeface="+mn-lt"/>
              </a:rPr>
              <a:t>Agency (AIA</a:t>
            </a:r>
            <a:r>
              <a:rPr lang="en-US" sz="2000" dirty="0" smtClean="0">
                <a:latin typeface="+mn-lt"/>
              </a:rPr>
              <a:t>)</a:t>
            </a:r>
            <a:endParaRPr lang="en-US" sz="2000" dirty="0" smtClean="0">
              <a:latin typeface="+mn-lt"/>
            </a:endParaRPr>
          </a:p>
          <a:p>
            <a:pPr marL="0" indent="0">
              <a:buNone/>
            </a:pPr>
            <a:endParaRPr lang="en-US" sz="2000" dirty="0" smtClean="0"/>
          </a:p>
          <a:p>
            <a:endParaRPr lang="en-US" sz="2000" dirty="0"/>
          </a:p>
          <a:p>
            <a:endParaRPr lang="en-US" sz="2000" dirty="0"/>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23</a:t>
            </a:fld>
            <a:endParaRPr lang="en-US"/>
          </a:p>
        </p:txBody>
      </p:sp>
    </p:spTree>
    <p:extLst>
      <p:ext uri="{BB962C8B-B14F-4D97-AF65-F5344CB8AC3E}">
        <p14:creationId xmlns:p14="http://schemas.microsoft.com/office/powerpoint/2010/main" val="30939806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mn-lt"/>
              </a:rPr>
              <a:t>CERTIFIED INDIVIDUAL (CI)</a:t>
            </a:r>
          </a:p>
        </p:txBody>
      </p:sp>
      <p:sp>
        <p:nvSpPr>
          <p:cNvPr id="3" name="Content Placeholder 2"/>
          <p:cNvSpPr>
            <a:spLocks noGrp="1"/>
          </p:cNvSpPr>
          <p:nvPr>
            <p:ph idx="1"/>
          </p:nvPr>
        </p:nvSpPr>
        <p:spPr>
          <a:xfrm>
            <a:off x="457200" y="1005840"/>
            <a:ext cx="8229600" cy="4846320"/>
          </a:xfrm>
        </p:spPr>
        <p:txBody>
          <a:bodyPr tIns="91440" bIns="0"/>
          <a:lstStyle/>
          <a:p>
            <a:r>
              <a:rPr lang="en-US" dirty="0" smtClean="0">
                <a:latin typeface="+mn-lt"/>
              </a:rPr>
              <a:t>Requirements are outlined in the QAI-1 standard and the Boiler and Pressure Vessel Code </a:t>
            </a:r>
            <a:r>
              <a:rPr lang="en-US" dirty="0" smtClean="0">
                <a:latin typeface="+mn-lt"/>
              </a:rPr>
              <a:t>Sections</a:t>
            </a:r>
            <a:endParaRPr lang="en-US" dirty="0" smtClean="0">
              <a:latin typeface="+mn-lt"/>
            </a:endParaRPr>
          </a:p>
          <a:p>
            <a:r>
              <a:rPr lang="en-US" dirty="0" smtClean="0">
                <a:latin typeface="+mn-lt"/>
              </a:rPr>
              <a:t>Certified Individuals are: </a:t>
            </a:r>
          </a:p>
          <a:p>
            <a:pPr lvl="1"/>
            <a:r>
              <a:rPr lang="en-US" sz="2000" dirty="0" smtClean="0">
                <a:latin typeface="+mn-lt"/>
              </a:rPr>
              <a:t>Employees </a:t>
            </a:r>
            <a:r>
              <a:rPr lang="en-US" sz="2000" dirty="0" smtClean="0">
                <a:latin typeface="+mn-lt"/>
              </a:rPr>
              <a:t>of the organization that holds the ASME Certificate (Certificate Holder)</a:t>
            </a:r>
            <a:endParaRPr lang="en-US" sz="2000" dirty="0">
              <a:latin typeface="+mn-lt"/>
            </a:endParaRPr>
          </a:p>
          <a:p>
            <a:pPr lvl="1"/>
            <a:r>
              <a:rPr lang="en-US" sz="2000" dirty="0" smtClean="0">
                <a:latin typeface="+mn-lt"/>
              </a:rPr>
              <a:t>Certified </a:t>
            </a:r>
            <a:r>
              <a:rPr lang="en-US" sz="2000" dirty="0">
                <a:latin typeface="+mn-lt"/>
              </a:rPr>
              <a:t>by the Certificate Holder via written examination as to knowledge of Code requirements and manufacturing </a:t>
            </a:r>
            <a:r>
              <a:rPr lang="en-US" sz="2000" dirty="0" smtClean="0">
                <a:latin typeface="+mn-lt"/>
              </a:rPr>
              <a:t>process </a:t>
            </a:r>
            <a:r>
              <a:rPr lang="en-US" sz="2000" dirty="0">
                <a:latin typeface="+mn-lt"/>
              </a:rPr>
              <a:t>for the specific </a:t>
            </a:r>
            <a:r>
              <a:rPr lang="en-US" sz="2000" dirty="0" smtClean="0">
                <a:latin typeface="+mn-lt"/>
              </a:rPr>
              <a:t>program</a:t>
            </a:r>
            <a:endParaRPr lang="en-US" sz="2000" strike="sngStrike" dirty="0">
              <a:latin typeface="+mn-lt"/>
            </a:endParaRPr>
          </a:p>
          <a:p>
            <a:pPr lvl="1"/>
            <a:r>
              <a:rPr lang="en-US" sz="2000" dirty="0" smtClean="0">
                <a:latin typeface="+mn-lt"/>
              </a:rPr>
              <a:t>Potentially </a:t>
            </a:r>
            <a:r>
              <a:rPr lang="en-US" sz="2000" dirty="0" smtClean="0">
                <a:latin typeface="+mn-lt"/>
              </a:rPr>
              <a:t>responsible for </a:t>
            </a:r>
            <a:r>
              <a:rPr lang="en-US" sz="2000" dirty="0">
                <a:latin typeface="+mn-lt"/>
              </a:rPr>
              <a:t>signing data reports or certificates of </a:t>
            </a:r>
            <a:r>
              <a:rPr lang="en-US" sz="2000" dirty="0" smtClean="0">
                <a:latin typeface="+mn-lt"/>
              </a:rPr>
              <a:t>conformance</a:t>
            </a:r>
          </a:p>
          <a:p>
            <a:pPr lvl="1"/>
            <a:r>
              <a:rPr lang="en-US" sz="2000" dirty="0" smtClean="0">
                <a:latin typeface="+mn-lt"/>
              </a:rPr>
              <a:t>Used for certain types of Boiler Code </a:t>
            </a:r>
            <a:r>
              <a:rPr lang="en-US" sz="2000" dirty="0">
                <a:latin typeface="+mn-lt"/>
              </a:rPr>
              <a:t>activities as defined by </a:t>
            </a:r>
            <a:r>
              <a:rPr lang="en-US" sz="2000" dirty="0" smtClean="0">
                <a:latin typeface="+mn-lt"/>
              </a:rPr>
              <a:t>the individual </a:t>
            </a:r>
            <a:r>
              <a:rPr lang="en-US" sz="2000" dirty="0">
                <a:latin typeface="+mn-lt"/>
              </a:rPr>
              <a:t>Boiler </a:t>
            </a:r>
            <a:r>
              <a:rPr lang="en-US" sz="2000" dirty="0" smtClean="0">
                <a:latin typeface="+mn-lt"/>
              </a:rPr>
              <a:t>and Pressure Vessel Code </a:t>
            </a:r>
            <a:r>
              <a:rPr lang="en-US" sz="2000" dirty="0" smtClean="0">
                <a:latin typeface="+mn-lt"/>
              </a:rPr>
              <a:t>Sections </a:t>
            </a:r>
            <a:endParaRPr lang="en-US" sz="2000" dirty="0" smtClean="0">
              <a:latin typeface="+mn-lt"/>
            </a:endParaRPr>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24</a:t>
            </a:fld>
            <a:endParaRPr lang="en-US"/>
          </a:p>
        </p:txBody>
      </p:sp>
    </p:spTree>
    <p:extLst>
      <p:ext uri="{BB962C8B-B14F-4D97-AF65-F5344CB8AC3E}">
        <p14:creationId xmlns:p14="http://schemas.microsoft.com/office/powerpoint/2010/main" val="1512672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914400" y="2743200"/>
            <a:ext cx="7315200" cy="1371600"/>
          </a:xfrm>
        </p:spPr>
        <p:txBody>
          <a:bodyPr/>
          <a:lstStyle/>
          <a:p>
            <a:pPr eaLnBrk="1" hangingPunct="1"/>
            <a:r>
              <a:rPr lang="en-US" b="1" dirty="0" smtClean="0">
                <a:latin typeface="+mn-lt"/>
              </a:rPr>
              <a:t>IV. CONFORMITY ASSESSMENT STAFF</a:t>
            </a:r>
          </a:p>
        </p:txBody>
      </p:sp>
      <p:sp>
        <p:nvSpPr>
          <p:cNvPr id="7"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25</a:t>
            </a:fld>
            <a:endParaRPr lang="en-US"/>
          </a:p>
        </p:txBody>
      </p:sp>
    </p:spTree>
    <p:extLst>
      <p:ext uri="{BB962C8B-B14F-4D97-AF65-F5344CB8AC3E}">
        <p14:creationId xmlns:p14="http://schemas.microsoft.com/office/powerpoint/2010/main" val="38320674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228600" y="274320"/>
            <a:ext cx="8686800" cy="457200"/>
          </a:xfrm>
        </p:spPr>
        <p:txBody>
          <a:bodyPr/>
          <a:lstStyle/>
          <a:p>
            <a:pPr eaLnBrk="1" hangingPunct="1"/>
            <a:r>
              <a:rPr lang="en-US" b="1" dirty="0" smtClean="0">
                <a:latin typeface="+mn-lt"/>
              </a:rPr>
              <a:t>CONFORMITY ASSESSMENT STAFF</a:t>
            </a:r>
          </a:p>
        </p:txBody>
      </p:sp>
      <p:sp>
        <p:nvSpPr>
          <p:cNvPr id="26629" name="Rectangle 3"/>
          <p:cNvSpPr>
            <a:spLocks noGrp="1" noChangeArrowheads="1"/>
          </p:cNvSpPr>
          <p:nvPr>
            <p:ph idx="1"/>
          </p:nvPr>
        </p:nvSpPr>
        <p:spPr>
          <a:xfrm>
            <a:off x="457200" y="1005840"/>
            <a:ext cx="8229600" cy="4846320"/>
          </a:xfrm>
        </p:spPr>
        <p:txBody>
          <a:bodyPr tIns="91440" bIns="0"/>
          <a:lstStyle/>
          <a:p>
            <a:r>
              <a:rPr lang="en-US" dirty="0" smtClean="0">
                <a:latin typeface="+mn-lt"/>
              </a:rPr>
              <a:t>Act as Secretary for the Board on Conformity Assessment (BCA) and Conformity Assessment Committees</a:t>
            </a:r>
          </a:p>
          <a:p>
            <a:r>
              <a:rPr lang="en-US" dirty="0" smtClean="0">
                <a:latin typeface="+mn-lt"/>
              </a:rPr>
              <a:t>Perform </a:t>
            </a:r>
            <a:r>
              <a:rPr lang="en-US" dirty="0" smtClean="0">
                <a:latin typeface="+mn-lt"/>
              </a:rPr>
              <a:t>administrative </a:t>
            </a:r>
            <a:r>
              <a:rPr lang="en-US" dirty="0" smtClean="0">
                <a:latin typeface="+mn-lt"/>
              </a:rPr>
              <a:t>functions involved in the application for and issuance of Certificates, including </a:t>
            </a:r>
            <a:r>
              <a:rPr lang="en-US" dirty="0">
                <a:latin typeface="+mn-lt"/>
              </a:rPr>
              <a:t>new issuances, renewals, extensions, </a:t>
            </a:r>
            <a:r>
              <a:rPr lang="en-US" dirty="0" smtClean="0">
                <a:latin typeface="+mn-lt"/>
              </a:rPr>
              <a:t>suspensions, terminations </a:t>
            </a:r>
            <a:r>
              <a:rPr lang="en-US" dirty="0" smtClean="0">
                <a:latin typeface="+mn-lt"/>
              </a:rPr>
              <a:t>and </a:t>
            </a:r>
            <a:r>
              <a:rPr lang="en-US" dirty="0">
                <a:latin typeface="+mn-lt"/>
              </a:rPr>
              <a:t>revisions </a:t>
            </a:r>
            <a:endParaRPr lang="en-US" dirty="0" smtClean="0">
              <a:latin typeface="+mn-lt"/>
            </a:endParaRPr>
          </a:p>
          <a:p>
            <a:pPr lvl="1">
              <a:buFont typeface="Arial" panose="020B0604020202020204" pitchFamily="34" charset="0"/>
              <a:buChar char="−"/>
            </a:pPr>
            <a:r>
              <a:rPr lang="en-US" sz="2000" dirty="0" smtClean="0">
                <a:latin typeface="+mn-lt"/>
              </a:rPr>
              <a:t>Scheduling </a:t>
            </a:r>
            <a:r>
              <a:rPr lang="en-US" sz="2000" dirty="0" smtClean="0">
                <a:latin typeface="+mn-lt"/>
              </a:rPr>
              <a:t>of surveys, reviews, audits, investigations, and interviews </a:t>
            </a:r>
            <a:endParaRPr lang="en-US" sz="2000" dirty="0" smtClean="0">
              <a:latin typeface="+mn-lt"/>
            </a:endParaRPr>
          </a:p>
          <a:p>
            <a:pPr lvl="1">
              <a:buFont typeface="Arial" panose="020B0604020202020204" pitchFamily="34" charset="0"/>
              <a:buChar char="−"/>
            </a:pPr>
            <a:r>
              <a:rPr lang="en-US" sz="2000" dirty="0" smtClean="0">
                <a:latin typeface="+mn-lt"/>
              </a:rPr>
              <a:t>Review </a:t>
            </a:r>
            <a:r>
              <a:rPr lang="en-US" sz="2000" dirty="0" smtClean="0">
                <a:latin typeface="+mn-lt"/>
              </a:rPr>
              <a:t>technical reports submitted by ASME Designees for all ASME conformity assessment programs to determine if certification/accreditation should be </a:t>
            </a:r>
            <a:r>
              <a:rPr lang="en-US" sz="2000" dirty="0" smtClean="0">
                <a:latin typeface="+mn-lt"/>
              </a:rPr>
              <a:t>issued</a:t>
            </a:r>
          </a:p>
          <a:p>
            <a:pPr lvl="1">
              <a:buFont typeface="Arial" panose="020B0604020202020204" pitchFamily="34" charset="0"/>
              <a:buChar char="−"/>
            </a:pPr>
            <a:r>
              <a:rPr lang="en-US" sz="2000" dirty="0" smtClean="0">
                <a:latin typeface="+mn-lt"/>
              </a:rPr>
              <a:t>Quality </a:t>
            </a:r>
            <a:r>
              <a:rPr lang="en-US" sz="2000" dirty="0" smtClean="0">
                <a:latin typeface="+mn-lt"/>
              </a:rPr>
              <a:t>System (QS) Manual review </a:t>
            </a:r>
            <a:r>
              <a:rPr lang="en-US" sz="1800" dirty="0" smtClean="0"/>
              <a:t>							      </a:t>
            </a:r>
          </a:p>
        </p:txBody>
      </p:sp>
      <p:sp>
        <p:nvSpPr>
          <p:cNvPr id="7"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26</a:t>
            </a:fld>
            <a:endParaRPr lang="en-US" dirty="0"/>
          </a:p>
        </p:txBody>
      </p:sp>
    </p:spTree>
    <p:extLst>
      <p:ext uri="{BB962C8B-B14F-4D97-AF65-F5344CB8AC3E}">
        <p14:creationId xmlns:p14="http://schemas.microsoft.com/office/powerpoint/2010/main" val="33396703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228600" y="274320"/>
            <a:ext cx="8686800" cy="457200"/>
          </a:xfrm>
        </p:spPr>
        <p:txBody>
          <a:bodyPr/>
          <a:lstStyle/>
          <a:p>
            <a:r>
              <a:rPr lang="en-US" b="1" dirty="0" smtClean="0">
                <a:latin typeface="+mn-lt"/>
              </a:rPr>
              <a:t>CONFORMITY </a:t>
            </a:r>
            <a:r>
              <a:rPr lang="en-US" b="1" dirty="0">
                <a:latin typeface="+mn-lt"/>
              </a:rPr>
              <a:t>ASSESSMENT STAFF</a:t>
            </a:r>
            <a:endParaRPr lang="en-US" b="1" dirty="0" smtClean="0">
              <a:latin typeface="+mn-lt"/>
            </a:endParaRPr>
          </a:p>
        </p:txBody>
      </p:sp>
      <p:sp>
        <p:nvSpPr>
          <p:cNvPr id="27653" name="Rectangle 3"/>
          <p:cNvSpPr>
            <a:spLocks noGrp="1" noChangeArrowheads="1"/>
          </p:cNvSpPr>
          <p:nvPr>
            <p:ph idx="1"/>
          </p:nvPr>
        </p:nvSpPr>
        <p:spPr>
          <a:xfrm>
            <a:off x="457200" y="1005840"/>
            <a:ext cx="8229600" cy="4846320"/>
          </a:xfrm>
        </p:spPr>
        <p:txBody>
          <a:bodyPr tIns="91440" bIns="0"/>
          <a:lstStyle/>
          <a:p>
            <a:r>
              <a:rPr lang="en-US" dirty="0" smtClean="0">
                <a:latin typeface="+mn-lt"/>
              </a:rPr>
              <a:t>Monitor and assure training of ASME Designees</a:t>
            </a:r>
          </a:p>
          <a:p>
            <a:r>
              <a:rPr lang="en-US" dirty="0" smtClean="0">
                <a:latin typeface="+mn-lt"/>
              </a:rPr>
              <a:t>Issuance of Temporary Code (Shop) Authorization for up to </a:t>
            </a:r>
            <a:r>
              <a:rPr lang="en-US" dirty="0" smtClean="0">
                <a:latin typeface="+mn-lt"/>
              </a:rPr>
              <a:t>one </a:t>
            </a:r>
            <a:r>
              <a:rPr lang="en-US" dirty="0">
                <a:latin typeface="+mn-lt"/>
              </a:rPr>
              <a:t>y</a:t>
            </a:r>
            <a:r>
              <a:rPr lang="en-US" dirty="0" smtClean="0">
                <a:latin typeface="+mn-lt"/>
              </a:rPr>
              <a:t>ear </a:t>
            </a:r>
            <a:endParaRPr lang="en-US" dirty="0" smtClean="0">
              <a:latin typeface="+mn-lt"/>
            </a:endParaRPr>
          </a:p>
          <a:p>
            <a:r>
              <a:rPr lang="en-US" dirty="0" smtClean="0">
                <a:latin typeface="+mn-lt"/>
              </a:rPr>
              <a:t>Direct, coordinate and provide administrative support for ASME </a:t>
            </a:r>
            <a:r>
              <a:rPr lang="en-US" dirty="0" smtClean="0">
                <a:latin typeface="+mn-lt"/>
              </a:rPr>
              <a:t>Designees</a:t>
            </a:r>
            <a:endParaRPr lang="en-US" dirty="0" smtClean="0">
              <a:latin typeface="+mn-lt"/>
            </a:endParaRPr>
          </a:p>
          <a:p>
            <a:r>
              <a:rPr lang="en-US" dirty="0" smtClean="0">
                <a:latin typeface="+mn-lt"/>
              </a:rPr>
              <a:t>Coordinate investigation of non-conformance by Certificate Holders</a:t>
            </a:r>
          </a:p>
          <a:p>
            <a:r>
              <a:rPr lang="en-US" dirty="0" smtClean="0">
                <a:latin typeface="+mn-lt"/>
              </a:rPr>
              <a:t>Investigate improper use of the ASME </a:t>
            </a:r>
            <a:r>
              <a:rPr lang="en-US" dirty="0" smtClean="0">
                <a:latin typeface="+mn-lt"/>
              </a:rPr>
              <a:t>Single Certification Mark</a:t>
            </a:r>
            <a:endParaRPr lang="en-US" strike="sngStrike" dirty="0" smtClean="0">
              <a:latin typeface="+mn-lt"/>
            </a:endParaRPr>
          </a:p>
          <a:p>
            <a:r>
              <a:rPr lang="en-US" dirty="0" smtClean="0">
                <a:latin typeface="+mn-lt"/>
              </a:rPr>
              <a:t>Coordinate activities with other organizations</a:t>
            </a:r>
          </a:p>
          <a:p>
            <a:r>
              <a:rPr lang="en-US" dirty="0" smtClean="0">
                <a:latin typeface="+mn-lt"/>
              </a:rPr>
              <a:t>Assure </a:t>
            </a:r>
            <a:r>
              <a:rPr lang="en-US" dirty="0" smtClean="0">
                <a:latin typeface="+mn-lt"/>
              </a:rPr>
              <a:t>confidentiality</a:t>
            </a: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27</a:t>
            </a:fld>
            <a:endParaRPr lang="en-US"/>
          </a:p>
        </p:txBody>
      </p:sp>
    </p:spTree>
    <p:extLst>
      <p:ext uri="{BB962C8B-B14F-4D97-AF65-F5344CB8AC3E}">
        <p14:creationId xmlns:p14="http://schemas.microsoft.com/office/powerpoint/2010/main" val="3031518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n-lt"/>
              </a:rPr>
              <a:t>V. MODULE SUMMARY</a:t>
            </a:r>
          </a:p>
        </p:txBody>
      </p:sp>
      <p:sp>
        <p:nvSpPr>
          <p:cNvPr id="29701" name="Rectangle 3"/>
          <p:cNvSpPr>
            <a:spLocks noGrp="1" noChangeArrowheads="1"/>
          </p:cNvSpPr>
          <p:nvPr>
            <p:ph idx="1"/>
          </p:nvPr>
        </p:nvSpPr>
        <p:spPr>
          <a:xfrm>
            <a:off x="457200" y="1005840"/>
            <a:ext cx="8229600" cy="4846320"/>
          </a:xfrm>
        </p:spPr>
        <p:txBody>
          <a:bodyPr tIns="91440" bIns="0"/>
          <a:lstStyle/>
          <a:p>
            <a:r>
              <a:rPr lang="en-US" sz="2000" dirty="0" smtClean="0">
                <a:latin typeface="+mn-lt"/>
              </a:rPr>
              <a:t>ASME conformity assessment programs are administered by the ASME Board on Conformity Assessment (BCA) which reports to the Council on Standards and Certification</a:t>
            </a:r>
          </a:p>
          <a:p>
            <a:r>
              <a:rPr lang="en-US" sz="2000" dirty="0" smtClean="0">
                <a:latin typeface="+mn-lt"/>
              </a:rPr>
              <a:t>The </a:t>
            </a:r>
            <a:r>
              <a:rPr lang="en-US" sz="2000" dirty="0" smtClean="0">
                <a:latin typeface="+mn-lt"/>
              </a:rPr>
              <a:t>Committee on Designees (COD) develops the criteria and approves applicants as ASME </a:t>
            </a:r>
            <a:endParaRPr lang="en-US" sz="2000" strike="sngStrike" dirty="0" smtClean="0">
              <a:latin typeface="+mn-lt"/>
            </a:endParaRPr>
          </a:p>
          <a:p>
            <a:r>
              <a:rPr lang="en-US" sz="2000" dirty="0" smtClean="0">
                <a:latin typeface="+mn-lt"/>
              </a:rPr>
              <a:t>The Committee on Conduct of Conformity Assessment Activities (C3A2) establishes the criteria for conduct of reviews by ASME Designees </a:t>
            </a:r>
            <a:r>
              <a:rPr lang="en-US" sz="2000" dirty="0" smtClean="0">
                <a:latin typeface="+mn-lt"/>
              </a:rPr>
              <a:t>to </a:t>
            </a:r>
            <a:r>
              <a:rPr lang="en-US" sz="2000" dirty="0" smtClean="0">
                <a:latin typeface="+mn-lt"/>
              </a:rPr>
              <a:t>which staff member is </a:t>
            </a:r>
            <a:r>
              <a:rPr lang="en-US" sz="2000" dirty="0" smtClean="0">
                <a:latin typeface="+mn-lt"/>
              </a:rPr>
              <a:t>assigned</a:t>
            </a:r>
          </a:p>
          <a:p>
            <a:r>
              <a:rPr lang="en-US" sz="2000" dirty="0">
                <a:latin typeface="+mn-lt"/>
              </a:rPr>
              <a:t>The Committee on Conformity Assessment Requirements (CAR) maintains the CA-1 standard which defines conformity assessment requirements</a:t>
            </a:r>
          </a:p>
          <a:p>
            <a:pPr marL="0" indent="0">
              <a:buNone/>
            </a:pPr>
            <a:endParaRPr lang="en-US" sz="2000" dirty="0">
              <a:latin typeface="+mn-lt"/>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28</a:t>
            </a:fld>
            <a:endParaRPr lang="en-US"/>
          </a:p>
        </p:txBody>
      </p:sp>
    </p:spTree>
    <p:extLst>
      <p:ext uri="{BB962C8B-B14F-4D97-AF65-F5344CB8AC3E}">
        <p14:creationId xmlns:p14="http://schemas.microsoft.com/office/powerpoint/2010/main" val="2562942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smtClean="0"/>
              <a:t>ASME S&amp;C Training Module B3 Conformity Assessment: Committees and Staff Roles and Responsibilities</a:t>
            </a:r>
            <a:endParaRPr lang="en-US" dirty="0"/>
          </a:p>
        </p:txBody>
      </p:sp>
      <p:sp>
        <p:nvSpPr>
          <p:cNvPr id="15362" name="Rectangle 2"/>
          <p:cNvSpPr>
            <a:spLocks noGrp="1" noChangeArrowheads="1"/>
          </p:cNvSpPr>
          <p:nvPr>
            <p:ph type="title" idx="4294967295"/>
          </p:nvPr>
        </p:nvSpPr>
        <p:spPr>
          <a:xfrm>
            <a:off x="914400" y="274320"/>
            <a:ext cx="7315200" cy="457200"/>
          </a:xfrm>
        </p:spPr>
        <p:txBody>
          <a:bodyPr/>
          <a:lstStyle/>
          <a:p>
            <a:r>
              <a:rPr lang="en-US" b="1" dirty="0">
                <a:latin typeface="+mn-lt"/>
              </a:rPr>
              <a:t>REVISIONS</a:t>
            </a:r>
          </a:p>
        </p:txBody>
      </p:sp>
      <p:sp>
        <p:nvSpPr>
          <p:cNvPr id="15370" name="Rectangle 10"/>
          <p:cNvSpPr>
            <a:spLocks noChangeArrowheads="1"/>
          </p:cNvSpPr>
          <p:nvPr/>
        </p:nvSpPr>
        <p:spPr bwMode="auto">
          <a:xfrm>
            <a:off x="1711326" y="1676400"/>
            <a:ext cx="1330326"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4" name="Slide Number Placeholder 3"/>
          <p:cNvSpPr>
            <a:spLocks noGrp="1"/>
          </p:cNvSpPr>
          <p:nvPr>
            <p:ph type="sldNum" sz="quarter" idx="11"/>
          </p:nvPr>
        </p:nvSpPr>
        <p:spPr/>
        <p:txBody>
          <a:bodyPr/>
          <a:lstStyle/>
          <a:p>
            <a:pPr>
              <a:defRPr/>
            </a:pPr>
            <a:fld id="{B01DBBF5-C4EC-4CEF-B523-2AF7C05DCC91}" type="slidenum">
              <a:rPr lang="en-US" smtClean="0"/>
              <a:pPr>
                <a:defRPr/>
              </a:pPr>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33046847"/>
              </p:ext>
            </p:extLst>
          </p:nvPr>
        </p:nvGraphicFramePr>
        <p:xfrm>
          <a:off x="457200" y="1280160"/>
          <a:ext cx="8229600" cy="3962400"/>
        </p:xfrm>
        <a:graphic>
          <a:graphicData uri="http://schemas.openxmlformats.org/drawingml/2006/table">
            <a:tbl>
              <a:tblPr firstRow="1" bandRow="1">
                <a:tableStyleId>{5C22544A-7EE6-4342-B048-85BDC9FD1C3A}</a:tableStyleId>
              </a:tblPr>
              <a:tblGrid>
                <a:gridCol w="1058085"/>
                <a:gridCol w="7171515"/>
              </a:tblGrid>
              <a:tr h="332701">
                <a:tc>
                  <a:txBody>
                    <a:bodyPr/>
                    <a:lstStyle/>
                    <a:p>
                      <a:r>
                        <a:rPr lang="en-US" sz="1600" b="1" u="sng" dirty="0" smtClean="0">
                          <a:solidFill>
                            <a:srgbClr val="003399"/>
                          </a:solidFill>
                          <a:latin typeface="+mn-lt"/>
                        </a:rPr>
                        <a:t>Date</a:t>
                      </a:r>
                      <a:endParaRPr lang="en-US" sz="1600" b="1" u="sng"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b="1" u="sng" dirty="0" smtClean="0">
                          <a:solidFill>
                            <a:srgbClr val="003399"/>
                          </a:solidFill>
                          <a:latin typeface="+mn-lt"/>
                        </a:rPr>
                        <a:t>Change</a:t>
                      </a:r>
                      <a:endParaRPr lang="en-US" sz="1600" b="1" u="sng"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4665">
                <a:tc>
                  <a:txBody>
                    <a:bodyPr/>
                    <a:lstStyle/>
                    <a:p>
                      <a:r>
                        <a:rPr lang="en-US" sz="1600" b="0" u="none" dirty="0" smtClean="0">
                          <a:solidFill>
                            <a:srgbClr val="003399"/>
                          </a:solidFill>
                          <a:latin typeface="+mn-lt"/>
                        </a:rPr>
                        <a:t>04/10/18</a:t>
                      </a:r>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u="none" dirty="0" smtClean="0">
                          <a:solidFill>
                            <a:srgbClr val="003399"/>
                          </a:solidFill>
                          <a:latin typeface="+mn-lt"/>
                        </a:rPr>
                        <a:t>Revised and added new content for Conformity Assessment</a:t>
                      </a:r>
                    </a:p>
                    <a:p>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4665">
                <a:tc>
                  <a:txBody>
                    <a:bodyPr/>
                    <a:lstStyle/>
                    <a:p>
                      <a:r>
                        <a:rPr lang="en-US" sz="1600" b="0" u="none" dirty="0" smtClean="0">
                          <a:solidFill>
                            <a:srgbClr val="003399"/>
                          </a:solidFill>
                          <a:latin typeface="+mn-lt"/>
                        </a:rPr>
                        <a:t>06/30/14</a:t>
                      </a:r>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u="none" dirty="0" smtClean="0">
                          <a:solidFill>
                            <a:srgbClr val="003399"/>
                          </a:solidFill>
                          <a:latin typeface="+mn-lt"/>
                        </a:rPr>
                        <a:t>Completely Revised the content and format of the entire Module</a:t>
                      </a:r>
                    </a:p>
                    <a:p>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00558">
                <a:tc>
                  <a:txBody>
                    <a:bodyPr/>
                    <a:lstStyle/>
                    <a:p>
                      <a:r>
                        <a:rPr lang="en-US" sz="1600" b="0" u="none" dirty="0" smtClean="0">
                          <a:solidFill>
                            <a:srgbClr val="003399"/>
                          </a:solidFill>
                          <a:latin typeface="+mn-lt"/>
                        </a:rPr>
                        <a:t>11/01/11</a:t>
                      </a:r>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b="0" u="none" dirty="0" smtClean="0">
                          <a:solidFill>
                            <a:srgbClr val="003399"/>
                          </a:solidFill>
                          <a:latin typeface="+mn-lt"/>
                          <a:cs typeface="Arial" panose="020B0604020202020204" pitchFamily="34" charset="0"/>
                        </a:rPr>
                        <a:t>0 Minor changes to sub module titles</a:t>
                      </a:r>
                    </a:p>
                    <a:p>
                      <a:r>
                        <a:rPr lang="en-US" sz="1600" b="0" u="none" dirty="0" smtClean="0">
                          <a:solidFill>
                            <a:srgbClr val="003399"/>
                          </a:solidFill>
                          <a:latin typeface="+mn-lt"/>
                        </a:rPr>
                        <a:t>7, 9, 13, 14 and 16 Revised to remove ISO 9000 registration references </a:t>
                      </a:r>
                    </a:p>
                    <a:p>
                      <a:r>
                        <a:rPr lang="en-US" sz="1600" b="0" u="none" dirty="0" smtClean="0">
                          <a:solidFill>
                            <a:srgbClr val="003399"/>
                          </a:solidFill>
                          <a:latin typeface="+mn-lt"/>
                        </a:rPr>
                        <a:t>6, 11, 18  Updated to include current S&amp;C Committees</a:t>
                      </a:r>
                    </a:p>
                    <a:p>
                      <a:r>
                        <a:rPr lang="en-US" sz="1600" b="0" u="none" dirty="0" smtClean="0">
                          <a:solidFill>
                            <a:srgbClr val="003399"/>
                          </a:solidFill>
                          <a:latin typeface="+mn-lt"/>
                        </a:rPr>
                        <a:t>19 Revised to note that ASME offers Team Leader Seminars</a:t>
                      </a:r>
                    </a:p>
                    <a:p>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16630">
                <a:tc>
                  <a:txBody>
                    <a:bodyPr/>
                    <a:lstStyle/>
                    <a:p>
                      <a:r>
                        <a:rPr lang="en-US" sz="1600" b="0" u="none" dirty="0" smtClean="0">
                          <a:solidFill>
                            <a:srgbClr val="003399"/>
                          </a:solidFill>
                          <a:latin typeface="+mn-lt"/>
                        </a:rPr>
                        <a:t>11/22/10</a:t>
                      </a:r>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u="none" dirty="0" smtClean="0">
                          <a:solidFill>
                            <a:srgbClr val="003399"/>
                          </a:solidFill>
                          <a:latin typeface="+mn-lt"/>
                        </a:rPr>
                        <a:t>Changed “Codes and Standards Board of Directors” to “Council on Standards and Certification” throughout.</a:t>
                      </a:r>
                    </a:p>
                    <a:p>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32701">
                <a:tc>
                  <a:txBody>
                    <a:bodyPr/>
                    <a:lstStyle/>
                    <a:p>
                      <a:endParaRPr lang="en-US" sz="1600" b="0" u="none">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600" b="0" u="none" dirty="0">
                        <a:solidFill>
                          <a:srgbClr val="003399"/>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5876996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smtClean="0">
                <a:latin typeface="+mn-lt"/>
              </a:rPr>
              <a:t>V. MODULE SUMMARY</a:t>
            </a:r>
            <a:endParaRPr lang="en-US" b="1" dirty="0">
              <a:latin typeface="+mn-lt"/>
            </a:endParaRPr>
          </a:p>
        </p:txBody>
      </p:sp>
      <p:sp>
        <p:nvSpPr>
          <p:cNvPr id="3" name="Content Placeholder 2"/>
          <p:cNvSpPr>
            <a:spLocks noGrp="1"/>
          </p:cNvSpPr>
          <p:nvPr>
            <p:ph idx="1"/>
          </p:nvPr>
        </p:nvSpPr>
        <p:spPr>
          <a:xfrm>
            <a:off x="457200" y="1005840"/>
            <a:ext cx="8229600" cy="4846320"/>
          </a:xfrm>
        </p:spPr>
        <p:txBody>
          <a:bodyPr tIns="91440" bIns="0"/>
          <a:lstStyle/>
          <a:p>
            <a:r>
              <a:rPr lang="en-US" sz="2000" dirty="0" smtClean="0">
                <a:latin typeface="+mn-lt"/>
              </a:rPr>
              <a:t>The </a:t>
            </a:r>
            <a:r>
              <a:rPr lang="en-US" sz="2000" dirty="0" smtClean="0">
                <a:latin typeface="+mn-lt"/>
              </a:rPr>
              <a:t>CA-1 standard is intended to eventually </a:t>
            </a:r>
            <a:r>
              <a:rPr lang="en-US" sz="2000" dirty="0" smtClean="0">
                <a:latin typeface="+mn-lt"/>
              </a:rPr>
              <a:t>be</a:t>
            </a:r>
            <a:r>
              <a:rPr lang="en-US" sz="2000" dirty="0">
                <a:latin typeface="+mn-lt"/>
              </a:rPr>
              <a:t> </a:t>
            </a:r>
            <a:r>
              <a:rPr lang="en-US" sz="2000" dirty="0" smtClean="0">
                <a:latin typeface="+mn-lt"/>
              </a:rPr>
              <a:t>referenced </a:t>
            </a:r>
            <a:r>
              <a:rPr lang="en-US" sz="2000" dirty="0" smtClean="0">
                <a:latin typeface="+mn-lt"/>
              </a:rPr>
              <a:t>in all ASME codes and standards that have conformity assessment programs administered by </a:t>
            </a:r>
            <a:r>
              <a:rPr lang="en-US" sz="2000" dirty="0" smtClean="0">
                <a:latin typeface="+mn-lt"/>
              </a:rPr>
              <a:t>ASME</a:t>
            </a:r>
            <a:endParaRPr lang="en-US" sz="2000" dirty="0" smtClean="0">
              <a:latin typeface="+mn-lt"/>
            </a:endParaRPr>
          </a:p>
          <a:p>
            <a:r>
              <a:rPr lang="en-US" sz="2000" dirty="0" smtClean="0">
                <a:latin typeface="+mn-lt"/>
              </a:rPr>
              <a:t>The Committee on Qualifications for Authorized Inspection (QAI) </a:t>
            </a:r>
            <a:r>
              <a:rPr lang="en-US" sz="2000" dirty="0" smtClean="0">
                <a:latin typeface="+mn-lt"/>
              </a:rPr>
              <a:t>maintains the </a:t>
            </a:r>
            <a:r>
              <a:rPr lang="en-US" sz="2000" dirty="0" smtClean="0">
                <a:latin typeface="+mn-lt"/>
              </a:rPr>
              <a:t>QAI-1 standard, </a:t>
            </a:r>
            <a:r>
              <a:rPr lang="en-US" sz="2000" dirty="0" smtClean="0">
                <a:latin typeface="+mn-lt"/>
              </a:rPr>
              <a:t>which</a:t>
            </a:r>
            <a:endParaRPr lang="en-US" sz="2000" dirty="0" smtClean="0">
              <a:latin typeface="+mn-lt"/>
            </a:endParaRPr>
          </a:p>
          <a:p>
            <a:pPr lvl="1"/>
            <a:r>
              <a:rPr lang="en-US" sz="1800" dirty="0">
                <a:latin typeface="+mn-lt"/>
              </a:rPr>
              <a:t>defines the </a:t>
            </a:r>
            <a:r>
              <a:rPr lang="en-US" sz="1800" dirty="0" smtClean="0">
                <a:latin typeface="+mn-lt"/>
              </a:rPr>
              <a:t>criteria to accredit inspection organizations that perform third party inspections, and </a:t>
            </a:r>
          </a:p>
          <a:p>
            <a:pPr lvl="1"/>
            <a:r>
              <a:rPr lang="en-US" sz="1800" dirty="0" smtClean="0">
                <a:latin typeface="+mn-lt"/>
              </a:rPr>
              <a:t>contains </a:t>
            </a:r>
            <a:r>
              <a:rPr lang="en-US" sz="1800" dirty="0">
                <a:latin typeface="+mn-lt"/>
              </a:rPr>
              <a:t>criteria for the certification of individuals (</a:t>
            </a:r>
            <a:r>
              <a:rPr lang="en-US" sz="1800" dirty="0" smtClean="0">
                <a:latin typeface="+mn-lt"/>
              </a:rPr>
              <a:t>CI</a:t>
            </a:r>
            <a:r>
              <a:rPr lang="en-US" sz="1800" dirty="0">
                <a:latin typeface="+mn-lt"/>
              </a:rPr>
              <a:t>)  that perform inspections at facilities that have received ASME certification or </a:t>
            </a:r>
            <a:r>
              <a:rPr lang="en-US" sz="1800" dirty="0" smtClean="0">
                <a:latin typeface="+mn-lt"/>
              </a:rPr>
              <a:t>accreditation</a:t>
            </a:r>
          </a:p>
          <a:p>
            <a:r>
              <a:rPr lang="en-US" sz="2000" dirty="0">
                <a:latin typeface="+mn-lt"/>
              </a:rPr>
              <a:t>ASME accredited Authorized Inspection Agencies (AIAs) provide inspection service for ASME conformity assessment programs when third party inspection is required</a:t>
            </a:r>
          </a:p>
          <a:p>
            <a:pPr lvl="1"/>
            <a:endParaRPr lang="en-US" sz="1800" dirty="0">
              <a:latin typeface="+mn-lt"/>
            </a:endParaRPr>
          </a:p>
          <a:p>
            <a:pPr lvl="1"/>
            <a:endParaRPr lang="en-US" dirty="0">
              <a:latin typeface="+mn-lt"/>
            </a:endParaRPr>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29</a:t>
            </a:fld>
            <a:endParaRPr lang="en-US"/>
          </a:p>
        </p:txBody>
      </p:sp>
    </p:spTree>
    <p:extLst>
      <p:ext uri="{BB962C8B-B14F-4D97-AF65-F5344CB8AC3E}">
        <p14:creationId xmlns:p14="http://schemas.microsoft.com/office/powerpoint/2010/main" val="37681993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smtClean="0">
                <a:latin typeface="+mn-lt"/>
              </a:rPr>
              <a:t>V.  MODULE SUMMARY</a:t>
            </a:r>
            <a:endParaRPr lang="en-US" b="1" dirty="0">
              <a:latin typeface="+mn-lt"/>
            </a:endParaRPr>
          </a:p>
        </p:txBody>
      </p:sp>
      <p:sp>
        <p:nvSpPr>
          <p:cNvPr id="3" name="Content Placeholder 2"/>
          <p:cNvSpPr>
            <a:spLocks noGrp="1"/>
          </p:cNvSpPr>
          <p:nvPr>
            <p:ph idx="1"/>
          </p:nvPr>
        </p:nvSpPr>
        <p:spPr>
          <a:xfrm>
            <a:off x="457200" y="1005840"/>
            <a:ext cx="8229600" cy="4846320"/>
          </a:xfrm>
        </p:spPr>
        <p:txBody>
          <a:bodyPr tIns="91440" bIns="0"/>
          <a:lstStyle/>
          <a:p>
            <a:r>
              <a:rPr lang="en-US" sz="2000" dirty="0" smtClean="0">
                <a:latin typeface="+mn-lt"/>
              </a:rPr>
              <a:t>The </a:t>
            </a:r>
            <a:r>
              <a:rPr lang="en-US" sz="2000" dirty="0" smtClean="0">
                <a:latin typeface="+mn-lt"/>
              </a:rPr>
              <a:t>National Board of Boiler and Pressure Vessels Inspectors is the only ASME Designated Organization (ADO) and conducts all reviews and provides oversight for ASME certified valve and rupture disc manufacturers and Valve Testing Laboratories </a:t>
            </a:r>
            <a:endParaRPr lang="en-US" sz="2000" dirty="0" smtClean="0">
              <a:latin typeface="+mn-lt"/>
            </a:endParaRPr>
          </a:p>
          <a:p>
            <a:r>
              <a:rPr lang="en-US" sz="2000" dirty="0">
                <a:latin typeface="+mn-lt"/>
              </a:rPr>
              <a:t>ASME Staff is responsible for administering all ASME conformity assessment programs including:</a:t>
            </a:r>
          </a:p>
          <a:p>
            <a:pPr lvl="1">
              <a:buFontTx/>
              <a:buChar char="-"/>
            </a:pPr>
            <a:r>
              <a:rPr lang="en-US" sz="1800" dirty="0">
                <a:latin typeface="+mn-lt"/>
              </a:rPr>
              <a:t>Processing of reports and issuance of ASME certification and accreditation to organizations and individuals having been audited by ASME Designees and recommended to receive certification</a:t>
            </a:r>
          </a:p>
          <a:p>
            <a:pPr lvl="1">
              <a:buFontTx/>
              <a:buChar char="-"/>
            </a:pPr>
            <a:r>
              <a:rPr lang="en-US" sz="1800" dirty="0">
                <a:latin typeface="+mn-lt"/>
              </a:rPr>
              <a:t>Protection of the ASME Single Certification Mark</a:t>
            </a:r>
          </a:p>
          <a:p>
            <a:pPr lvl="1">
              <a:buFontTx/>
              <a:buChar char="-"/>
            </a:pPr>
            <a:r>
              <a:rPr lang="en-US" sz="1800" dirty="0">
                <a:latin typeface="+mn-lt"/>
              </a:rPr>
              <a:t>Processing of allegations of misconduct by ASME Certificate Holders, Team Leaders and AIAs</a:t>
            </a:r>
          </a:p>
          <a:p>
            <a:pPr lvl="1">
              <a:buFontTx/>
              <a:buChar char="-"/>
            </a:pPr>
            <a:r>
              <a:rPr lang="en-US" sz="1800" dirty="0">
                <a:latin typeface="+mn-lt"/>
              </a:rPr>
              <a:t>Handling issues related to certification programs (e.g.</a:t>
            </a:r>
            <a:r>
              <a:rPr lang="en-US" sz="1800" strike="sngStrike" dirty="0">
                <a:latin typeface="+mn-lt"/>
              </a:rPr>
              <a:t> </a:t>
            </a:r>
            <a:r>
              <a:rPr lang="en-US" sz="1800" dirty="0">
                <a:latin typeface="+mn-lt"/>
              </a:rPr>
              <a:t>scheduling, extension requests, shop re-locations, name changes, QS Manual reviews, etc.)</a:t>
            </a:r>
          </a:p>
          <a:p>
            <a:endParaRPr lang="en-US" sz="2000" dirty="0">
              <a:latin typeface="+mn-lt"/>
            </a:endParaRPr>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30</a:t>
            </a:fld>
            <a:endParaRPr lang="en-US"/>
          </a:p>
        </p:txBody>
      </p:sp>
    </p:spTree>
    <p:extLst>
      <p:ext uri="{BB962C8B-B14F-4D97-AF65-F5344CB8AC3E}">
        <p14:creationId xmlns:p14="http://schemas.microsoft.com/office/powerpoint/2010/main" val="365398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n-lt"/>
              </a:rPr>
              <a:t>VI. REFERENCES</a:t>
            </a:r>
          </a:p>
        </p:txBody>
      </p:sp>
      <p:sp>
        <p:nvSpPr>
          <p:cNvPr id="30725" name="Rectangle 3"/>
          <p:cNvSpPr>
            <a:spLocks noGrp="1" noChangeArrowheads="1"/>
          </p:cNvSpPr>
          <p:nvPr>
            <p:ph idx="1"/>
          </p:nvPr>
        </p:nvSpPr>
        <p:spPr>
          <a:xfrm>
            <a:off x="457200" y="1005840"/>
            <a:ext cx="8229600" cy="4846320"/>
          </a:xfrm>
          <a:extLst>
            <a:ext uri="{91240B29-F687-4F45-9708-019B960494DF}">
              <a14:hiddenLine xmlns:a14="http://schemas.microsoft.com/office/drawing/2010/main" w="9525">
                <a:solidFill>
                  <a:schemeClr val="accent1"/>
                </a:solidFill>
                <a:miter lim="800000"/>
                <a:headEnd/>
                <a:tailEnd/>
              </a14:hiddenLine>
            </a:ext>
          </a:extLst>
        </p:spPr>
        <p:txBody>
          <a:bodyPr tIns="91440" bIns="0"/>
          <a:lstStyle/>
          <a:p>
            <a:pPr lvl="0"/>
            <a:r>
              <a:rPr lang="en-US" sz="1800" dirty="0">
                <a:latin typeface="+mn-lt"/>
              </a:rPr>
              <a:t>Procedures for ASME Codes and Standards Development </a:t>
            </a:r>
            <a:r>
              <a:rPr lang="en-US" sz="1800" dirty="0" smtClean="0">
                <a:latin typeface="+mn-lt"/>
              </a:rPr>
              <a:t>Committees </a:t>
            </a:r>
            <a:r>
              <a:rPr lang="en-US" sz="1600" dirty="0" smtClean="0">
                <a:latin typeface="+mn-lt"/>
                <a:hlinkClick r:id="rId3"/>
              </a:rPr>
              <a:t>https</a:t>
            </a:r>
            <a:r>
              <a:rPr lang="en-US" sz="1600" dirty="0">
                <a:latin typeface="+mn-lt"/>
                <a:hlinkClick r:id="rId3"/>
              </a:rPr>
              <a:t>://</a:t>
            </a:r>
            <a:r>
              <a:rPr lang="en-US" sz="1600" dirty="0" smtClean="0">
                <a:latin typeface="+mn-lt"/>
                <a:hlinkClick r:id="rId3"/>
              </a:rPr>
              <a:t>cstools.asme.org/csconnect/CommitteePages.cfm?Committee=100102393&amp;Action=7609</a:t>
            </a:r>
            <a:endParaRPr lang="en-US" sz="1600" dirty="0">
              <a:latin typeface="+mn-lt"/>
            </a:endParaRPr>
          </a:p>
          <a:p>
            <a:pPr>
              <a:spcBef>
                <a:spcPts val="1200"/>
              </a:spcBef>
            </a:pPr>
            <a:r>
              <a:rPr lang="en-US" sz="1800" dirty="0" smtClean="0">
                <a:latin typeface="+mn-lt"/>
              </a:rPr>
              <a:t>Codes </a:t>
            </a:r>
            <a:r>
              <a:rPr lang="en-US" sz="1800" dirty="0">
                <a:latin typeface="+mn-lt"/>
              </a:rPr>
              <a:t>and Standards Policy (</a:t>
            </a:r>
            <a:r>
              <a:rPr lang="en-US" sz="1800" dirty="0" smtClean="0">
                <a:latin typeface="+mn-lt"/>
              </a:rPr>
              <a:t>CSP) </a:t>
            </a:r>
            <a:r>
              <a:rPr lang="en-US" sz="1600" dirty="0" smtClean="0">
                <a:latin typeface="+mn-lt"/>
                <a:hlinkClick r:id="rId4"/>
              </a:rPr>
              <a:t>http</a:t>
            </a:r>
            <a:r>
              <a:rPr lang="en-US" sz="1600" dirty="0">
                <a:latin typeface="+mn-lt"/>
                <a:hlinkClick r:id="rId4"/>
              </a:rPr>
              <a:t>://cstools.asme.org/csconnect/FileUpload.cfm?View=yes&amp;ID=7614</a:t>
            </a:r>
            <a:r>
              <a:rPr lang="en-US" sz="1600" dirty="0">
                <a:latin typeface="+mn-lt"/>
              </a:rPr>
              <a:t> </a:t>
            </a:r>
          </a:p>
          <a:p>
            <a:pPr lvl="0">
              <a:spcBef>
                <a:spcPts val="1200"/>
              </a:spcBef>
            </a:pPr>
            <a:r>
              <a:rPr lang="en-US" sz="1800" dirty="0" smtClean="0">
                <a:latin typeface="+mn-lt"/>
              </a:rPr>
              <a:t>Board </a:t>
            </a:r>
            <a:r>
              <a:rPr lang="en-US" sz="1800" dirty="0">
                <a:latin typeface="+mn-lt"/>
              </a:rPr>
              <a:t>on Conformity Assessment </a:t>
            </a:r>
            <a:r>
              <a:rPr lang="en-US" sz="1800" dirty="0" smtClean="0">
                <a:latin typeface="+mn-lt"/>
              </a:rPr>
              <a:t>Operating Procedures and Conformity Assessment Policies (</a:t>
            </a:r>
            <a:r>
              <a:rPr lang="en-US" sz="1800" dirty="0" smtClean="0">
                <a:latin typeface="+mn-lt"/>
              </a:rPr>
              <a:t>CAP) </a:t>
            </a:r>
            <a:r>
              <a:rPr lang="en-US" sz="1600" dirty="0" smtClean="0">
                <a:latin typeface="+mn-lt"/>
                <a:hlinkClick r:id="rId5"/>
              </a:rPr>
              <a:t>https</a:t>
            </a:r>
            <a:r>
              <a:rPr lang="en-US" sz="1600" dirty="0">
                <a:latin typeface="+mn-lt"/>
                <a:hlinkClick r:id="rId5"/>
              </a:rPr>
              <a:t>://</a:t>
            </a:r>
            <a:r>
              <a:rPr lang="en-US" sz="1600" dirty="0" smtClean="0">
                <a:latin typeface="+mn-lt"/>
                <a:hlinkClick r:id="rId5"/>
              </a:rPr>
              <a:t>cstools.asme.org/csconnect/CommitteePages.cfm?Committee=A02000000</a:t>
            </a:r>
            <a:endParaRPr lang="en-US" sz="1400" dirty="0">
              <a:latin typeface="+mn-lt"/>
            </a:endParaRPr>
          </a:p>
          <a:p>
            <a:pPr lvl="0">
              <a:spcBef>
                <a:spcPts val="1200"/>
              </a:spcBef>
            </a:pPr>
            <a:r>
              <a:rPr lang="en-US" sz="1800" dirty="0" smtClean="0">
                <a:latin typeface="+mn-lt"/>
              </a:rPr>
              <a:t>Standard </a:t>
            </a:r>
            <a:r>
              <a:rPr lang="en-US" sz="1800" dirty="0">
                <a:latin typeface="+mn-lt"/>
              </a:rPr>
              <a:t>Qualification Criteria for Designees for Accreditation and Product Certification </a:t>
            </a:r>
            <a:r>
              <a:rPr lang="en-US" sz="1800" dirty="0" smtClean="0">
                <a:latin typeface="+mn-lt"/>
              </a:rPr>
              <a:t>Activities </a:t>
            </a:r>
            <a:r>
              <a:rPr lang="en-US" sz="1600" dirty="0" smtClean="0">
                <a:latin typeface="+mn-lt"/>
                <a:hlinkClick r:id="rId6"/>
              </a:rPr>
              <a:t>https</a:t>
            </a:r>
            <a:r>
              <a:rPr lang="en-US" sz="1600" dirty="0">
                <a:latin typeface="+mn-lt"/>
                <a:hlinkClick r:id="rId6"/>
              </a:rPr>
              <a:t>://</a:t>
            </a:r>
            <a:r>
              <a:rPr lang="en-US" sz="1600" dirty="0" smtClean="0">
                <a:latin typeface="+mn-lt"/>
                <a:hlinkClick r:id="rId6"/>
              </a:rPr>
              <a:t>cstools.asme.org/csconnect/CommitteePages.cfm?Committee=100045318</a:t>
            </a:r>
            <a:endParaRPr lang="en-US" sz="1600" dirty="0" smtClean="0">
              <a:latin typeface="+mn-lt"/>
            </a:endParaRPr>
          </a:p>
          <a:p>
            <a:pPr marL="0" lvl="0" indent="0">
              <a:spcBef>
                <a:spcPts val="1200"/>
              </a:spcBef>
              <a:buNone/>
            </a:pPr>
            <a:endParaRPr lang="en-US" sz="1600" dirty="0" smtClean="0">
              <a:latin typeface="+mn-lt"/>
            </a:endParaRPr>
          </a:p>
          <a:p>
            <a:pPr marL="0" indent="0">
              <a:spcBef>
                <a:spcPts val="1200"/>
              </a:spcBef>
              <a:buNone/>
            </a:pPr>
            <a:endParaRPr lang="en-US" sz="2000" dirty="0" smtClean="0">
              <a:latin typeface="+mn-lt"/>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31</a:t>
            </a:fld>
            <a:endParaRPr lang="en-US"/>
          </a:p>
        </p:txBody>
      </p:sp>
    </p:spTree>
    <p:extLst>
      <p:ext uri="{BB962C8B-B14F-4D97-AF65-F5344CB8AC3E}">
        <p14:creationId xmlns:p14="http://schemas.microsoft.com/office/powerpoint/2010/main" val="42443533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mn-lt"/>
              </a:rPr>
              <a:t>VI. </a:t>
            </a:r>
            <a:r>
              <a:rPr lang="en-US" b="1" dirty="0" smtClean="0">
                <a:latin typeface="+mn-lt"/>
              </a:rPr>
              <a:t>REFERENCES</a:t>
            </a:r>
            <a:endParaRPr lang="en-US" b="1" strike="sngStrike" dirty="0">
              <a:solidFill>
                <a:srgbClr val="FF0000"/>
              </a:solidFill>
              <a:latin typeface="+mn-lt"/>
            </a:endParaRPr>
          </a:p>
        </p:txBody>
      </p:sp>
      <p:sp>
        <p:nvSpPr>
          <p:cNvPr id="3" name="Content Placeholder 2"/>
          <p:cNvSpPr>
            <a:spLocks noGrp="1"/>
          </p:cNvSpPr>
          <p:nvPr>
            <p:ph idx="1"/>
          </p:nvPr>
        </p:nvSpPr>
        <p:spPr>
          <a:xfrm>
            <a:off x="457200" y="1005840"/>
            <a:ext cx="8229600" cy="4846320"/>
          </a:xfrm>
        </p:spPr>
        <p:txBody>
          <a:bodyPr tIns="91440" bIns="0"/>
          <a:lstStyle/>
          <a:p>
            <a:pPr>
              <a:spcBef>
                <a:spcPts val="1200"/>
              </a:spcBef>
            </a:pPr>
            <a:r>
              <a:rPr lang="en-US" sz="1800" dirty="0">
                <a:latin typeface="+mn-lt"/>
              </a:rPr>
              <a:t>Conduct of ASME Surveys, Reviews, Audits, Investigations and </a:t>
            </a:r>
            <a:r>
              <a:rPr lang="en-US" sz="1800" dirty="0" smtClean="0">
                <a:latin typeface="+mn-lt"/>
              </a:rPr>
              <a:t>Interviews </a:t>
            </a:r>
            <a:r>
              <a:rPr lang="en-US" sz="1600" dirty="0" smtClean="0">
                <a:latin typeface="+mn-lt"/>
                <a:hlinkClick r:id="rId3"/>
              </a:rPr>
              <a:t>http</a:t>
            </a:r>
            <a:r>
              <a:rPr lang="en-US" sz="1600" dirty="0">
                <a:latin typeface="+mn-lt"/>
                <a:hlinkClick r:id="rId3"/>
              </a:rPr>
              <a:t>://</a:t>
            </a:r>
            <a:r>
              <a:rPr lang="en-US" sz="1600" dirty="0" smtClean="0">
                <a:latin typeface="+mn-lt"/>
                <a:hlinkClick r:id="rId3"/>
              </a:rPr>
              <a:t>cstools.asme.org/csconnect/FileUpload.cfm?View=yes&amp;ID=3720</a:t>
            </a:r>
            <a:r>
              <a:rPr lang="en-US" sz="1600" dirty="0" smtClean="0">
                <a:latin typeface="+mn-lt"/>
              </a:rPr>
              <a:t> </a:t>
            </a:r>
            <a:endParaRPr lang="en-US" sz="1800" dirty="0" smtClean="0">
              <a:latin typeface="+mn-lt"/>
            </a:endParaRPr>
          </a:p>
          <a:p>
            <a:pPr>
              <a:spcBef>
                <a:spcPts val="1200"/>
              </a:spcBef>
            </a:pPr>
            <a:r>
              <a:rPr lang="en-US" sz="1800" dirty="0" smtClean="0">
                <a:latin typeface="+mn-lt"/>
              </a:rPr>
              <a:t>Application </a:t>
            </a:r>
            <a:r>
              <a:rPr lang="en-US" sz="1800" dirty="0" smtClean="0">
                <a:latin typeface="+mn-lt"/>
              </a:rPr>
              <a:t>for ASME Certification/Accreditation </a:t>
            </a:r>
            <a:r>
              <a:rPr lang="en-US" sz="1800" dirty="0" smtClean="0">
                <a:latin typeface="+mn-lt"/>
              </a:rPr>
              <a:t>Programs </a:t>
            </a:r>
            <a:r>
              <a:rPr lang="en-US" sz="1600" u="sng" dirty="0" smtClean="0">
                <a:latin typeface="+mn-lt"/>
                <a:hlinkClick r:id="rId4"/>
              </a:rPr>
              <a:t>http</a:t>
            </a:r>
            <a:r>
              <a:rPr lang="en-US" sz="1600" u="sng" dirty="0">
                <a:latin typeface="+mn-lt"/>
                <a:hlinkClick r:id="rId4"/>
              </a:rPr>
              <a:t>://</a:t>
            </a:r>
            <a:r>
              <a:rPr lang="en-US" sz="1600" u="sng" dirty="0" smtClean="0">
                <a:latin typeface="+mn-lt"/>
                <a:hlinkClick r:id="rId4"/>
              </a:rPr>
              <a:t>www.asme.org/shop/certification-accreditation</a:t>
            </a:r>
            <a:endParaRPr lang="en-US" sz="1600" u="sng" dirty="0" smtClean="0">
              <a:latin typeface="+mn-lt"/>
            </a:endParaRPr>
          </a:p>
          <a:p>
            <a:pPr>
              <a:spcBef>
                <a:spcPts val="1200"/>
              </a:spcBef>
            </a:pPr>
            <a:r>
              <a:rPr lang="en-US" sz="1800" dirty="0" smtClean="0">
                <a:latin typeface="+mn-lt"/>
              </a:rPr>
              <a:t>CA-1, </a:t>
            </a:r>
            <a:r>
              <a:rPr lang="en-US" sz="1800" dirty="0" smtClean="0">
                <a:latin typeface="+mn-lt"/>
              </a:rPr>
              <a:t>Conformity Assessment Requirements</a:t>
            </a:r>
          </a:p>
          <a:p>
            <a:pPr>
              <a:spcBef>
                <a:spcPts val="1200"/>
              </a:spcBef>
            </a:pPr>
            <a:r>
              <a:rPr lang="en-US" sz="1800" dirty="0" smtClean="0">
                <a:latin typeface="+mn-lt"/>
              </a:rPr>
              <a:t>QAI-1, </a:t>
            </a:r>
            <a:r>
              <a:rPr lang="en-US" sz="1800" dirty="0" smtClean="0">
                <a:latin typeface="+mn-lt"/>
              </a:rPr>
              <a:t>Qualifications </a:t>
            </a:r>
            <a:r>
              <a:rPr lang="en-US" sz="1800" dirty="0">
                <a:latin typeface="+mn-lt"/>
              </a:rPr>
              <a:t>for Authorized </a:t>
            </a:r>
            <a:r>
              <a:rPr lang="en-US" sz="1800" dirty="0" smtClean="0">
                <a:latin typeface="+mn-lt"/>
              </a:rPr>
              <a:t>Inspection</a:t>
            </a:r>
            <a:endParaRPr lang="en-US" sz="1800" dirty="0">
              <a:latin typeface="+mn-lt"/>
            </a:endParaRPr>
          </a:p>
          <a:p>
            <a:endParaRPr lang="en-US" dirty="0"/>
          </a:p>
        </p:txBody>
      </p:sp>
      <p:sp>
        <p:nvSpPr>
          <p:cNvPr id="4" name="Footer Placeholder 3"/>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5" name="Slide Number Placeholder 4"/>
          <p:cNvSpPr>
            <a:spLocks noGrp="1"/>
          </p:cNvSpPr>
          <p:nvPr>
            <p:ph type="sldNum" sz="quarter" idx="11"/>
          </p:nvPr>
        </p:nvSpPr>
        <p:spPr/>
        <p:txBody>
          <a:bodyPr/>
          <a:lstStyle/>
          <a:p>
            <a:pPr>
              <a:defRPr/>
            </a:pPr>
            <a:fld id="{3949214A-8F76-4716-942D-9D0D17F02EEB}" type="slidenum">
              <a:rPr lang="en-US" smtClean="0"/>
              <a:pPr>
                <a:defRPr/>
              </a:pPr>
              <a:t>32</a:t>
            </a:fld>
            <a:endParaRPr lang="en-US"/>
          </a:p>
        </p:txBody>
      </p:sp>
    </p:spTree>
    <p:extLst>
      <p:ext uri="{BB962C8B-B14F-4D97-AF65-F5344CB8AC3E}">
        <p14:creationId xmlns:p14="http://schemas.microsoft.com/office/powerpoint/2010/main" val="457425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n-lt"/>
              </a:rPr>
              <a:t>LEARNING OBJECTIVES</a:t>
            </a:r>
          </a:p>
        </p:txBody>
      </p:sp>
      <p:sp>
        <p:nvSpPr>
          <p:cNvPr id="6149" name="Rectangle 3"/>
          <p:cNvSpPr>
            <a:spLocks noGrp="1" noChangeArrowheads="1"/>
          </p:cNvSpPr>
          <p:nvPr>
            <p:ph idx="1"/>
          </p:nvPr>
        </p:nvSpPr>
        <p:spPr>
          <a:xfrm>
            <a:off x="457200" y="1280160"/>
            <a:ext cx="8229600" cy="4572000"/>
          </a:xfrm>
        </p:spPr>
        <p:txBody>
          <a:bodyPr/>
          <a:lstStyle/>
          <a:p>
            <a:pPr>
              <a:buNone/>
              <a:defRPr/>
            </a:pPr>
            <a:r>
              <a:rPr lang="en-US" dirty="0">
                <a:latin typeface="+mn-lt"/>
              </a:rPr>
              <a:t>At the end of this module you will be able to:</a:t>
            </a:r>
          </a:p>
          <a:p>
            <a:pPr>
              <a:buFont typeface="Arial" panose="020B0604020202020204" pitchFamily="34" charset="0"/>
              <a:buChar char="•"/>
              <a:defRPr/>
            </a:pPr>
            <a:r>
              <a:rPr lang="en-US" sz="2000" dirty="0">
                <a:latin typeface="+mn-lt"/>
              </a:rPr>
              <a:t>Understand </a:t>
            </a:r>
            <a:r>
              <a:rPr lang="en-US" sz="2000" dirty="0" smtClean="0">
                <a:latin typeface="+mn-lt"/>
              </a:rPr>
              <a:t>the roles and responsibilities, related to  conformity assessment, </a:t>
            </a:r>
            <a:r>
              <a:rPr lang="en-US" sz="2000" dirty="0" smtClean="0">
                <a:latin typeface="+mn-lt"/>
              </a:rPr>
              <a:t>of </a:t>
            </a:r>
            <a:r>
              <a:rPr lang="en-US" sz="2000" dirty="0" smtClean="0">
                <a:latin typeface="+mn-lt"/>
              </a:rPr>
              <a:t>the Council, the Board on Conformity Assessment and its associated </a:t>
            </a:r>
            <a:r>
              <a:rPr lang="en-US" sz="2000" dirty="0" smtClean="0">
                <a:latin typeface="+mn-lt"/>
              </a:rPr>
              <a:t>committees</a:t>
            </a:r>
            <a:endParaRPr lang="en-US" sz="2000" strike="sngStrike" dirty="0">
              <a:latin typeface="+mn-lt"/>
            </a:endParaRPr>
          </a:p>
          <a:p>
            <a:pPr>
              <a:buFont typeface="Arial" panose="020B0604020202020204" pitchFamily="34" charset="0"/>
              <a:buChar char="•"/>
              <a:defRPr/>
            </a:pPr>
            <a:r>
              <a:rPr lang="en-US" sz="2000" dirty="0" smtClean="0">
                <a:latin typeface="+mn-lt"/>
              </a:rPr>
              <a:t>Understand the roles of ASME </a:t>
            </a:r>
            <a:r>
              <a:rPr lang="en-US" sz="2000" dirty="0" smtClean="0">
                <a:latin typeface="+mn-lt"/>
              </a:rPr>
              <a:t>Designees </a:t>
            </a:r>
            <a:r>
              <a:rPr lang="en-US" sz="2000" dirty="0">
                <a:latin typeface="+mn-lt"/>
              </a:rPr>
              <a:t>and Designated </a:t>
            </a:r>
            <a:r>
              <a:rPr lang="en-US" sz="2000" dirty="0" smtClean="0">
                <a:latin typeface="+mn-lt"/>
              </a:rPr>
              <a:t>Organizations</a:t>
            </a:r>
            <a:endParaRPr lang="en-US" sz="2000" strike="sngStrike" dirty="0">
              <a:latin typeface="+mn-lt"/>
            </a:endParaRPr>
          </a:p>
          <a:p>
            <a:pPr>
              <a:buFont typeface="Arial" panose="020B0604020202020204" pitchFamily="34" charset="0"/>
              <a:buChar char="•"/>
              <a:defRPr/>
            </a:pPr>
            <a:r>
              <a:rPr lang="en-US" sz="2000" dirty="0" smtClean="0">
                <a:latin typeface="+mn-lt"/>
              </a:rPr>
              <a:t>Describe </a:t>
            </a:r>
            <a:r>
              <a:rPr lang="en-US" sz="2000" dirty="0">
                <a:latin typeface="+mn-lt"/>
              </a:rPr>
              <a:t>the roles and responsibilities of ASME </a:t>
            </a:r>
            <a:r>
              <a:rPr lang="en-US" sz="2000" dirty="0" smtClean="0">
                <a:latin typeface="+mn-lt"/>
              </a:rPr>
              <a:t>Staff </a:t>
            </a:r>
            <a:r>
              <a:rPr lang="en-US" sz="2000" dirty="0" smtClean="0">
                <a:latin typeface="+mn-lt"/>
              </a:rPr>
              <a:t>and </a:t>
            </a:r>
            <a:r>
              <a:rPr lang="en-US" sz="2000" dirty="0" smtClean="0">
                <a:latin typeface="+mn-lt"/>
              </a:rPr>
              <a:t>volunteers for Conformity </a:t>
            </a:r>
            <a:r>
              <a:rPr lang="en-US" sz="2000" dirty="0" smtClean="0">
                <a:latin typeface="+mn-lt"/>
              </a:rPr>
              <a:t>Assessment</a:t>
            </a:r>
            <a:endParaRPr lang="en-US" sz="2000" strike="sngStrike" dirty="0" smtClean="0">
              <a:latin typeface="+mn-lt"/>
            </a:endParaRP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mj-lt"/>
              </a:rPr>
              <a:t>MODULE </a:t>
            </a:r>
            <a:r>
              <a:rPr lang="en-US" b="1" dirty="0" smtClean="0">
                <a:latin typeface="+mj-lt"/>
              </a:rPr>
              <a:t>OUTLINE</a:t>
            </a:r>
          </a:p>
        </p:txBody>
      </p:sp>
      <p:sp>
        <p:nvSpPr>
          <p:cNvPr id="7173" name="Rectangle 3"/>
          <p:cNvSpPr>
            <a:spLocks noGrp="1" noChangeArrowheads="1"/>
          </p:cNvSpPr>
          <p:nvPr>
            <p:ph idx="1"/>
          </p:nvPr>
        </p:nvSpPr>
        <p:spPr>
          <a:xfrm>
            <a:off x="457200" y="1005840"/>
            <a:ext cx="8229600" cy="4846320"/>
          </a:xfrm>
        </p:spPr>
        <p:txBody>
          <a:bodyPr/>
          <a:lstStyle/>
          <a:p>
            <a:pPr marL="609600" indent="-609600">
              <a:buFontTx/>
              <a:buAutoNum type="romanUcPeriod"/>
            </a:pPr>
            <a:r>
              <a:rPr lang="en-US" dirty="0" smtClean="0">
                <a:latin typeface="+mn-lt"/>
              </a:rPr>
              <a:t>Committee Hierarchy</a:t>
            </a:r>
          </a:p>
          <a:p>
            <a:pPr marL="609600" indent="-609600" eaLnBrk="1" hangingPunct="1">
              <a:buFontTx/>
              <a:buAutoNum type="romanUcPeriod"/>
            </a:pPr>
            <a:r>
              <a:rPr lang="en-US" dirty="0" smtClean="0">
                <a:latin typeface="+mn-lt"/>
              </a:rPr>
              <a:t>Council </a:t>
            </a:r>
            <a:r>
              <a:rPr lang="en-US" dirty="0" smtClean="0">
                <a:latin typeface="+mn-lt"/>
              </a:rPr>
              <a:t>on Standards and Certification, Board and Committees</a:t>
            </a:r>
          </a:p>
          <a:p>
            <a:pPr marL="609600" indent="-609600" eaLnBrk="1" hangingPunct="1">
              <a:buFontTx/>
              <a:buAutoNum type="romanUcPeriod"/>
            </a:pPr>
            <a:r>
              <a:rPr lang="en-US" dirty="0" smtClean="0">
                <a:latin typeface="+mn-lt"/>
              </a:rPr>
              <a:t>ASME Designees,</a:t>
            </a:r>
            <a:r>
              <a:rPr lang="en-US" dirty="0">
                <a:latin typeface="+mn-lt"/>
              </a:rPr>
              <a:t> </a:t>
            </a:r>
            <a:r>
              <a:rPr lang="en-US" dirty="0" smtClean="0">
                <a:latin typeface="+mn-lt"/>
              </a:rPr>
              <a:t>Designated </a:t>
            </a:r>
            <a:r>
              <a:rPr lang="en-US" dirty="0" smtClean="0">
                <a:latin typeface="+mn-lt"/>
              </a:rPr>
              <a:t>Organizations, or Authorized Inspection Agencies</a:t>
            </a:r>
          </a:p>
          <a:p>
            <a:pPr marL="609600" indent="-609600" eaLnBrk="1" hangingPunct="1">
              <a:buFontTx/>
              <a:buAutoNum type="romanUcPeriod"/>
            </a:pPr>
            <a:r>
              <a:rPr lang="en-US" dirty="0" smtClean="0">
                <a:latin typeface="+mn-lt"/>
              </a:rPr>
              <a:t>Conformity Assessment Staff</a:t>
            </a:r>
          </a:p>
          <a:p>
            <a:pPr marL="609600" indent="-609600" eaLnBrk="1" hangingPunct="1">
              <a:buFontTx/>
              <a:buAutoNum type="romanUcPeriod"/>
            </a:pPr>
            <a:r>
              <a:rPr lang="en-US" dirty="0" smtClean="0">
                <a:latin typeface="+mn-lt"/>
              </a:rPr>
              <a:t>Module Summary</a:t>
            </a:r>
          </a:p>
          <a:p>
            <a:pPr marL="609600" indent="-609600" eaLnBrk="1" hangingPunct="1">
              <a:buFontTx/>
              <a:buAutoNum type="romanUcPeriod"/>
            </a:pPr>
            <a:r>
              <a:rPr lang="en-US" dirty="0" smtClean="0">
                <a:latin typeface="+mn-lt"/>
              </a:rPr>
              <a:t>References</a:t>
            </a:r>
          </a:p>
        </p:txBody>
      </p:sp>
      <p:sp>
        <p:nvSpPr>
          <p:cNvPr id="4"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571500" y="3063240"/>
            <a:ext cx="8001000" cy="731520"/>
          </a:xfrm>
        </p:spPr>
        <p:txBody>
          <a:bodyPr/>
          <a:lstStyle/>
          <a:p>
            <a:r>
              <a:rPr lang="en-US" b="1" dirty="0" smtClean="0">
                <a:latin typeface="+mn-lt"/>
              </a:rPr>
              <a:t>I. </a:t>
            </a:r>
            <a:r>
              <a:rPr lang="en-US" b="1" dirty="0" smtClean="0">
                <a:latin typeface="+mn-lt"/>
              </a:rPr>
              <a:t>COMMITTEE </a:t>
            </a:r>
            <a:r>
              <a:rPr lang="en-US" b="1" dirty="0">
                <a:latin typeface="+mn-lt"/>
              </a:rPr>
              <a:t>HIERARCHY</a:t>
            </a:r>
            <a:endParaRPr lang="en-US" b="1" dirty="0" smtClean="0">
              <a:latin typeface="+mn-lt"/>
            </a:endParaRPr>
          </a:p>
        </p:txBody>
      </p:sp>
      <p:sp>
        <p:nvSpPr>
          <p:cNvPr id="3" name="Footer Placeholder 2"/>
          <p:cNvSpPr>
            <a:spLocks noGrp="1"/>
          </p:cNvSpPr>
          <p:nvPr>
            <p:ph type="ftr" sz="quarter" idx="10"/>
          </p:nvPr>
        </p:nvSpPr>
        <p:spPr/>
        <p:txBody>
          <a:bodyPr/>
          <a:lstStyle/>
          <a:p>
            <a:pPr algn="ctr">
              <a:defRPr/>
            </a:pPr>
            <a:r>
              <a:rPr lang="en-US" dirty="0"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94B1B318-6176-448C-8368-B9EA2544B4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5"/>
          <p:cNvSpPr>
            <a:spLocks noGrp="1" noChangeArrowheads="1"/>
          </p:cNvSpPr>
          <p:nvPr>
            <p:ph type="title"/>
          </p:nvPr>
        </p:nvSpPr>
        <p:spPr>
          <a:xfrm>
            <a:off x="914400" y="274320"/>
            <a:ext cx="73152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dirty="0" smtClean="0">
                <a:latin typeface="+mn-lt"/>
              </a:rPr>
              <a:t>COMMITTEE </a:t>
            </a:r>
            <a:r>
              <a:rPr lang="en-US" b="1" dirty="0" smtClean="0">
                <a:latin typeface="+mn-lt"/>
              </a:rPr>
              <a:t>HIERARCHY</a:t>
            </a:r>
            <a:endParaRPr lang="en-US" b="1" strike="sngStrike" dirty="0" smtClean="0">
              <a:latin typeface="+mn-lt"/>
            </a:endParaRPr>
          </a:p>
        </p:txBody>
      </p:sp>
      <p:sp>
        <p:nvSpPr>
          <p:cNvPr id="23" name="Footer Placeholder 2"/>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5" name="Rectangle 4"/>
          <p:cNvSpPr>
            <a:spLocks noChangeArrowheads="1"/>
          </p:cNvSpPr>
          <p:nvPr/>
        </p:nvSpPr>
        <p:spPr bwMode="auto">
          <a:xfrm>
            <a:off x="4441824" y="5413375"/>
            <a:ext cx="1882776" cy="514350"/>
          </a:xfrm>
          <a:prstGeom prst="rect">
            <a:avLst/>
          </a:prstGeom>
          <a:solidFill>
            <a:srgbClr val="0070C0"/>
          </a:solidFill>
          <a:ln w="12700">
            <a:solidFill>
              <a:schemeClr val="tx1"/>
            </a:solidFill>
            <a:miter lim="800000"/>
            <a:headEnd/>
            <a:tailEnd/>
          </a:ln>
        </p:spPr>
        <p:txBody>
          <a:bodyPr wrap="none" anchor="ctr"/>
          <a:lstStyle/>
          <a:p>
            <a:pPr algn="ctr">
              <a:defRPr/>
            </a:pPr>
            <a:r>
              <a:rPr lang="en-US" sz="1200" b="1" dirty="0">
                <a:solidFill>
                  <a:schemeClr val="bg1"/>
                </a:solidFill>
                <a:latin typeface="Calibri" pitchFamily="34" charset="0"/>
              </a:rPr>
              <a:t>Energy and Environmental</a:t>
            </a:r>
          </a:p>
          <a:p>
            <a:pPr algn="ctr">
              <a:defRPr/>
            </a:pPr>
            <a:r>
              <a:rPr lang="en-US" sz="1200" b="1" dirty="0">
                <a:solidFill>
                  <a:schemeClr val="bg1"/>
                </a:solidFill>
                <a:latin typeface="Calibri" pitchFamily="34" charset="0"/>
              </a:rPr>
              <a:t>Standards Advisory Board</a:t>
            </a:r>
          </a:p>
        </p:txBody>
      </p:sp>
      <p:sp>
        <p:nvSpPr>
          <p:cNvPr id="26" name="Rectangle 5"/>
          <p:cNvSpPr>
            <a:spLocks noChangeArrowheads="1"/>
          </p:cNvSpPr>
          <p:nvPr/>
        </p:nvSpPr>
        <p:spPr bwMode="auto">
          <a:xfrm>
            <a:off x="1371600" y="3048000"/>
            <a:ext cx="2133600" cy="571500"/>
          </a:xfrm>
          <a:prstGeom prst="rect">
            <a:avLst/>
          </a:prstGeom>
          <a:solidFill>
            <a:srgbClr val="0070C0"/>
          </a:solidFill>
          <a:ln w="12700">
            <a:solidFill>
              <a:schemeClr val="tx1"/>
            </a:solidFill>
            <a:miter lim="800000"/>
            <a:headEnd/>
            <a:tailEnd/>
          </a:ln>
        </p:spPr>
        <p:txBody>
          <a:bodyPr wrap="none" anchor="ctr"/>
          <a:lstStyle/>
          <a:p>
            <a:pPr algn="ctr">
              <a:defRPr/>
            </a:pPr>
            <a:r>
              <a:rPr lang="en-US" sz="1200" b="1" dirty="0">
                <a:solidFill>
                  <a:schemeClr val="bg1"/>
                </a:solidFill>
                <a:latin typeface="Calibri" pitchFamily="34" charset="0"/>
              </a:rPr>
              <a:t>Board on Nuclear</a:t>
            </a:r>
          </a:p>
          <a:p>
            <a:pPr algn="ctr">
              <a:defRPr/>
            </a:pPr>
            <a:r>
              <a:rPr lang="en-US" sz="1200" b="1" dirty="0">
                <a:solidFill>
                  <a:schemeClr val="bg1"/>
                </a:solidFill>
                <a:latin typeface="Calibri" pitchFamily="34" charset="0"/>
              </a:rPr>
              <a:t>Codes and Standards</a:t>
            </a:r>
          </a:p>
        </p:txBody>
      </p:sp>
      <p:sp>
        <p:nvSpPr>
          <p:cNvPr id="27" name="Rectangle 6"/>
          <p:cNvSpPr>
            <a:spLocks noChangeArrowheads="1"/>
          </p:cNvSpPr>
          <p:nvPr/>
        </p:nvSpPr>
        <p:spPr bwMode="auto">
          <a:xfrm>
            <a:off x="1371600" y="1981200"/>
            <a:ext cx="2133600" cy="571500"/>
          </a:xfrm>
          <a:prstGeom prst="rect">
            <a:avLst/>
          </a:prstGeom>
          <a:solidFill>
            <a:srgbClr val="0070C0"/>
          </a:solidFill>
          <a:ln w="12700">
            <a:solidFill>
              <a:schemeClr val="tx1"/>
            </a:solidFill>
            <a:miter lim="800000"/>
            <a:headEnd/>
            <a:tailEnd/>
          </a:ln>
        </p:spPr>
        <p:txBody>
          <a:bodyPr wrap="none" anchor="ctr"/>
          <a:lstStyle/>
          <a:p>
            <a:pPr algn="ctr">
              <a:defRPr/>
            </a:pPr>
            <a:r>
              <a:rPr lang="en-US" sz="1200" b="1" dirty="0">
                <a:solidFill>
                  <a:schemeClr val="bg1"/>
                </a:solidFill>
                <a:latin typeface="Calibri" pitchFamily="34" charset="0"/>
              </a:rPr>
              <a:t>Board on</a:t>
            </a:r>
          </a:p>
          <a:p>
            <a:pPr algn="ctr">
              <a:defRPr/>
            </a:pPr>
            <a:r>
              <a:rPr lang="en-US" sz="1200" b="1" dirty="0">
                <a:solidFill>
                  <a:schemeClr val="bg1"/>
                </a:solidFill>
                <a:latin typeface="Calibri" pitchFamily="34" charset="0"/>
              </a:rPr>
              <a:t>Standardization</a:t>
            </a:r>
          </a:p>
          <a:p>
            <a:pPr algn="ctr">
              <a:defRPr/>
            </a:pPr>
            <a:r>
              <a:rPr lang="en-US" sz="1200" b="1" dirty="0">
                <a:solidFill>
                  <a:schemeClr val="bg1"/>
                </a:solidFill>
                <a:latin typeface="Calibri" pitchFamily="34" charset="0"/>
              </a:rPr>
              <a:t>and Testing</a:t>
            </a:r>
          </a:p>
        </p:txBody>
      </p:sp>
      <p:sp>
        <p:nvSpPr>
          <p:cNvPr id="9224" name="Rectangle 7"/>
          <p:cNvSpPr>
            <a:spLocks noChangeArrowheads="1"/>
          </p:cNvSpPr>
          <p:nvPr/>
        </p:nvSpPr>
        <p:spPr bwMode="auto">
          <a:xfrm>
            <a:off x="2438400" y="1257300"/>
            <a:ext cx="3810000" cy="457200"/>
          </a:xfrm>
          <a:prstGeom prst="rect">
            <a:avLst/>
          </a:prstGeom>
          <a:solidFill>
            <a:srgbClr val="0070C0"/>
          </a:solidFill>
          <a:ln w="12700">
            <a:solidFill>
              <a:schemeClr val="tx1"/>
            </a:solidFill>
            <a:miter lim="800000"/>
            <a:headEnd/>
            <a:tailEnd/>
          </a:ln>
        </p:spPr>
        <p:txBody>
          <a:bodyPr wrap="none" anchor="ctr"/>
          <a:lstStyle/>
          <a:p>
            <a:pPr algn="ctr"/>
            <a:r>
              <a:rPr lang="en-US" sz="1600" b="1" dirty="0">
                <a:solidFill>
                  <a:schemeClr val="bg1"/>
                </a:solidFill>
                <a:latin typeface="Calibri" pitchFamily="34" charset="0"/>
              </a:rPr>
              <a:t>Council on Standards and Certification</a:t>
            </a:r>
          </a:p>
        </p:txBody>
      </p:sp>
      <p:sp>
        <p:nvSpPr>
          <p:cNvPr id="29" name="Rectangle 8"/>
          <p:cNvSpPr>
            <a:spLocks noChangeArrowheads="1"/>
          </p:cNvSpPr>
          <p:nvPr/>
        </p:nvSpPr>
        <p:spPr bwMode="auto">
          <a:xfrm>
            <a:off x="1371600" y="4114800"/>
            <a:ext cx="2133600" cy="571500"/>
          </a:xfrm>
          <a:prstGeom prst="rect">
            <a:avLst/>
          </a:prstGeom>
          <a:solidFill>
            <a:srgbClr val="0070C0"/>
          </a:solidFill>
          <a:ln w="12700">
            <a:solidFill>
              <a:schemeClr val="tx1"/>
            </a:solidFill>
            <a:miter lim="800000"/>
            <a:headEnd/>
            <a:tailEnd/>
          </a:ln>
        </p:spPr>
        <p:txBody>
          <a:bodyPr wrap="none" anchor="ctr"/>
          <a:lstStyle/>
          <a:p>
            <a:pPr algn="ctr">
              <a:defRPr/>
            </a:pPr>
            <a:r>
              <a:rPr lang="en-US" sz="1200" b="1" dirty="0">
                <a:solidFill>
                  <a:schemeClr val="bg1"/>
                </a:solidFill>
                <a:latin typeface="Calibri" pitchFamily="34" charset="0"/>
              </a:rPr>
              <a:t>Board on</a:t>
            </a:r>
          </a:p>
          <a:p>
            <a:pPr algn="ctr">
              <a:defRPr/>
            </a:pPr>
            <a:r>
              <a:rPr lang="en-US" sz="1200" b="1" dirty="0">
                <a:solidFill>
                  <a:schemeClr val="bg1"/>
                </a:solidFill>
                <a:latin typeface="Calibri" pitchFamily="34" charset="0"/>
              </a:rPr>
              <a:t>Pressure Technology</a:t>
            </a:r>
          </a:p>
          <a:p>
            <a:pPr algn="ctr">
              <a:defRPr/>
            </a:pPr>
            <a:r>
              <a:rPr lang="en-US" sz="1200" b="1" dirty="0">
                <a:solidFill>
                  <a:schemeClr val="bg1"/>
                </a:solidFill>
                <a:latin typeface="Calibri" pitchFamily="34" charset="0"/>
              </a:rPr>
              <a:t>Codes and Standards</a:t>
            </a:r>
          </a:p>
        </p:txBody>
      </p:sp>
      <p:sp>
        <p:nvSpPr>
          <p:cNvPr id="30" name="Rectangle 9"/>
          <p:cNvSpPr>
            <a:spLocks noChangeArrowheads="1"/>
          </p:cNvSpPr>
          <p:nvPr/>
        </p:nvSpPr>
        <p:spPr bwMode="auto">
          <a:xfrm>
            <a:off x="5181600" y="2455862"/>
            <a:ext cx="2133600" cy="573088"/>
          </a:xfrm>
          <a:prstGeom prst="rect">
            <a:avLst/>
          </a:prstGeom>
          <a:solidFill>
            <a:srgbClr val="0070C0"/>
          </a:solidFill>
          <a:ln w="12700">
            <a:solidFill>
              <a:schemeClr val="tx1"/>
            </a:solidFill>
            <a:miter lim="800000"/>
            <a:headEnd/>
            <a:tailEnd/>
          </a:ln>
        </p:spPr>
        <p:txBody>
          <a:bodyPr wrap="none" anchor="ctr"/>
          <a:lstStyle/>
          <a:p>
            <a:pPr algn="ctr">
              <a:defRPr/>
            </a:pPr>
            <a:r>
              <a:rPr lang="en-US" sz="1200" b="1" dirty="0">
                <a:solidFill>
                  <a:schemeClr val="bg1"/>
                </a:solidFill>
                <a:latin typeface="Calibri" pitchFamily="34" charset="0"/>
              </a:rPr>
              <a:t>Board on Safety</a:t>
            </a:r>
          </a:p>
          <a:p>
            <a:pPr algn="ctr">
              <a:defRPr/>
            </a:pPr>
            <a:r>
              <a:rPr lang="en-US" sz="1200" b="1" dirty="0">
                <a:solidFill>
                  <a:schemeClr val="bg1"/>
                </a:solidFill>
                <a:latin typeface="Calibri" pitchFamily="34" charset="0"/>
              </a:rPr>
              <a:t>Codes and Standards</a:t>
            </a:r>
          </a:p>
        </p:txBody>
      </p:sp>
      <p:sp>
        <p:nvSpPr>
          <p:cNvPr id="9227" name="Rectangle 10"/>
          <p:cNvSpPr>
            <a:spLocks noChangeArrowheads="1"/>
          </p:cNvSpPr>
          <p:nvPr/>
        </p:nvSpPr>
        <p:spPr bwMode="auto">
          <a:xfrm>
            <a:off x="5211762" y="3619500"/>
            <a:ext cx="2133600" cy="571500"/>
          </a:xfrm>
          <a:prstGeom prst="rect">
            <a:avLst/>
          </a:prstGeom>
          <a:solidFill>
            <a:srgbClr val="00B050"/>
          </a:solidFill>
          <a:ln w="12700">
            <a:solidFill>
              <a:schemeClr val="tx1"/>
            </a:solidFill>
            <a:miter lim="800000"/>
            <a:headEnd/>
            <a:tailEnd/>
          </a:ln>
        </p:spPr>
        <p:txBody>
          <a:bodyPr wrap="none" anchor="ctr"/>
          <a:lstStyle/>
          <a:p>
            <a:pPr algn="ctr"/>
            <a:r>
              <a:rPr lang="en-US" sz="1200" b="1" dirty="0">
                <a:solidFill>
                  <a:schemeClr val="bg1"/>
                </a:solidFill>
                <a:latin typeface="Calibri" pitchFamily="34" charset="0"/>
              </a:rPr>
              <a:t>Board on</a:t>
            </a:r>
          </a:p>
          <a:p>
            <a:pPr algn="ctr"/>
            <a:r>
              <a:rPr lang="en-US" sz="1200" b="1" dirty="0">
                <a:solidFill>
                  <a:schemeClr val="bg1"/>
                </a:solidFill>
                <a:latin typeface="Calibri" pitchFamily="34" charset="0"/>
              </a:rPr>
              <a:t>Conformity Assessment</a:t>
            </a:r>
          </a:p>
        </p:txBody>
      </p:sp>
      <p:sp>
        <p:nvSpPr>
          <p:cNvPr id="9228" name="Line 11"/>
          <p:cNvSpPr>
            <a:spLocks noChangeShapeType="1"/>
          </p:cNvSpPr>
          <p:nvPr/>
        </p:nvSpPr>
        <p:spPr bwMode="auto">
          <a:xfrm>
            <a:off x="4343400" y="1714500"/>
            <a:ext cx="0" cy="3390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Line 12"/>
          <p:cNvSpPr>
            <a:spLocks noChangeShapeType="1"/>
          </p:cNvSpPr>
          <p:nvPr/>
        </p:nvSpPr>
        <p:spPr bwMode="auto">
          <a:xfrm flipH="1">
            <a:off x="3505200" y="33528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 name="Line 14"/>
          <p:cNvSpPr>
            <a:spLocks noChangeShapeType="1"/>
          </p:cNvSpPr>
          <p:nvPr/>
        </p:nvSpPr>
        <p:spPr bwMode="auto">
          <a:xfrm flipH="1">
            <a:off x="3505200" y="44196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 name="Line 15"/>
          <p:cNvSpPr>
            <a:spLocks noChangeShapeType="1"/>
          </p:cNvSpPr>
          <p:nvPr/>
        </p:nvSpPr>
        <p:spPr bwMode="auto">
          <a:xfrm flipH="1">
            <a:off x="4343400" y="2742406"/>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 name="Line 16"/>
          <p:cNvSpPr>
            <a:spLocks noChangeShapeType="1"/>
          </p:cNvSpPr>
          <p:nvPr/>
        </p:nvSpPr>
        <p:spPr bwMode="auto">
          <a:xfrm flipH="1">
            <a:off x="4343400" y="386715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 name="Line 17"/>
          <p:cNvSpPr>
            <a:spLocks noChangeShapeType="1"/>
          </p:cNvSpPr>
          <p:nvPr/>
        </p:nvSpPr>
        <p:spPr bwMode="auto">
          <a:xfrm>
            <a:off x="1828801" y="5105400"/>
            <a:ext cx="5226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9" name="Group 18"/>
          <p:cNvGrpSpPr>
            <a:grpSpLocks/>
          </p:cNvGrpSpPr>
          <p:nvPr/>
        </p:nvGrpSpPr>
        <p:grpSpPr bwMode="auto">
          <a:xfrm>
            <a:off x="933450" y="5105404"/>
            <a:ext cx="1676400" cy="811213"/>
            <a:chOff x="108" y="3216"/>
            <a:chExt cx="1056" cy="511"/>
          </a:xfrm>
          <a:solidFill>
            <a:srgbClr val="0070C0"/>
          </a:solidFill>
        </p:grpSpPr>
        <p:sp>
          <p:nvSpPr>
            <p:cNvPr id="40" name="Rectangle 19"/>
            <p:cNvSpPr>
              <a:spLocks noChangeArrowheads="1"/>
            </p:cNvSpPr>
            <p:nvPr/>
          </p:nvSpPr>
          <p:spPr bwMode="auto">
            <a:xfrm>
              <a:off x="108" y="3403"/>
              <a:ext cx="1056" cy="324"/>
            </a:xfrm>
            <a:prstGeom prst="rect">
              <a:avLst/>
            </a:prstGeom>
            <a:grpFill/>
            <a:ln w="12700">
              <a:solidFill>
                <a:schemeClr val="tx1"/>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pPr algn="ctr">
                <a:defRPr/>
              </a:pPr>
              <a:r>
                <a:rPr lang="en-US" sz="1200" b="1" dirty="0">
                  <a:solidFill>
                    <a:schemeClr val="bg1"/>
                  </a:solidFill>
                  <a:latin typeface="Calibri" pitchFamily="34" charset="0"/>
                </a:rPr>
                <a:t>Board on</a:t>
              </a:r>
            </a:p>
            <a:p>
              <a:pPr algn="ctr">
                <a:defRPr/>
              </a:pPr>
              <a:r>
                <a:rPr lang="en-US" sz="1200" b="1" dirty="0">
                  <a:solidFill>
                    <a:schemeClr val="bg1"/>
                  </a:solidFill>
                  <a:latin typeface="Calibri" pitchFamily="34" charset="0"/>
                </a:rPr>
                <a:t>Codes and Standards</a:t>
              </a:r>
            </a:p>
            <a:p>
              <a:pPr algn="ctr">
                <a:defRPr/>
              </a:pPr>
              <a:r>
                <a:rPr lang="en-US" sz="1200" b="1" dirty="0">
                  <a:solidFill>
                    <a:schemeClr val="bg1"/>
                  </a:solidFill>
                  <a:latin typeface="Calibri" pitchFamily="34" charset="0"/>
                </a:rPr>
                <a:t>Operations</a:t>
              </a:r>
            </a:p>
          </p:txBody>
        </p:sp>
        <p:sp>
          <p:nvSpPr>
            <p:cNvPr id="41" name="Line 20"/>
            <p:cNvSpPr>
              <a:spLocks noChangeShapeType="1"/>
            </p:cNvSpPr>
            <p:nvPr/>
          </p:nvSpPr>
          <p:spPr bwMode="auto">
            <a:xfrm>
              <a:off x="672" y="3216"/>
              <a:ext cx="0" cy="192"/>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a:solidFill>
                  <a:schemeClr val="bg1"/>
                </a:solidFill>
              </a:endParaRPr>
            </a:p>
          </p:txBody>
        </p:sp>
      </p:grpSp>
      <p:sp>
        <p:nvSpPr>
          <p:cNvPr id="9236" name="Line 21"/>
          <p:cNvSpPr>
            <a:spLocks noChangeShapeType="1"/>
          </p:cNvSpPr>
          <p:nvPr/>
        </p:nvSpPr>
        <p:spPr bwMode="auto">
          <a:xfrm>
            <a:off x="3603626" y="512445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 name="Line 25"/>
          <p:cNvSpPr>
            <a:spLocks noChangeShapeType="1"/>
          </p:cNvSpPr>
          <p:nvPr/>
        </p:nvSpPr>
        <p:spPr bwMode="auto">
          <a:xfrm>
            <a:off x="5562600" y="4419600"/>
            <a:ext cx="0" cy="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 name="Line 27"/>
          <p:cNvSpPr>
            <a:spLocks noChangeShapeType="1"/>
          </p:cNvSpPr>
          <p:nvPr/>
        </p:nvSpPr>
        <p:spPr bwMode="auto">
          <a:xfrm flipH="1">
            <a:off x="3505200" y="22860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Rectangle 4"/>
          <p:cNvSpPr>
            <a:spLocks noChangeArrowheads="1"/>
          </p:cNvSpPr>
          <p:nvPr/>
        </p:nvSpPr>
        <p:spPr bwMode="auto">
          <a:xfrm>
            <a:off x="2694518" y="5410200"/>
            <a:ext cx="1676400" cy="514350"/>
          </a:xfrm>
          <a:prstGeom prst="rect">
            <a:avLst/>
          </a:prstGeom>
          <a:solidFill>
            <a:srgbClr val="0070C0"/>
          </a:solidFill>
          <a:ln w="12700">
            <a:solidFill>
              <a:schemeClr val="tx1"/>
            </a:solidFill>
            <a:miter lim="800000"/>
            <a:headEnd/>
            <a:tailEnd/>
          </a:ln>
          <a:effectLst/>
        </p:spPr>
        <p:txBody>
          <a:bodyPr wrap="none" anchor="ctr"/>
          <a:lstStyle/>
          <a:p>
            <a:pPr algn="ctr">
              <a:defRPr/>
            </a:pPr>
            <a:r>
              <a:rPr lang="en-US" sz="1200" b="1" dirty="0" smtClean="0">
                <a:solidFill>
                  <a:schemeClr val="bg1"/>
                </a:solidFill>
                <a:latin typeface="Calibri" pitchFamily="34" charset="0"/>
              </a:rPr>
              <a:t>Board on Strategic</a:t>
            </a:r>
          </a:p>
          <a:p>
            <a:pPr algn="ctr">
              <a:defRPr/>
            </a:pPr>
            <a:r>
              <a:rPr lang="en-US" sz="1200" b="1" dirty="0" smtClean="0">
                <a:solidFill>
                  <a:schemeClr val="bg1"/>
                </a:solidFill>
                <a:latin typeface="Calibri" pitchFamily="34" charset="0"/>
              </a:rPr>
              <a:t> Initiatives</a:t>
            </a:r>
            <a:endParaRPr lang="en-US" sz="1200" b="1" dirty="0">
              <a:solidFill>
                <a:schemeClr val="bg1"/>
              </a:solidFill>
              <a:latin typeface="Calibri" pitchFamily="34" charset="0"/>
            </a:endParaRPr>
          </a:p>
        </p:txBody>
      </p:sp>
      <p:sp>
        <p:nvSpPr>
          <p:cNvPr id="9241" name="Line 21"/>
          <p:cNvSpPr>
            <a:spLocks noChangeShapeType="1"/>
          </p:cNvSpPr>
          <p:nvPr/>
        </p:nvSpPr>
        <p:spPr bwMode="auto">
          <a:xfrm>
            <a:off x="5364163" y="5105400"/>
            <a:ext cx="0" cy="319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 name="Line 21"/>
          <p:cNvSpPr>
            <a:spLocks noChangeShapeType="1"/>
          </p:cNvSpPr>
          <p:nvPr/>
        </p:nvSpPr>
        <p:spPr bwMode="auto">
          <a:xfrm>
            <a:off x="7045326" y="51054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Rectangle 4"/>
          <p:cNvSpPr>
            <a:spLocks noChangeArrowheads="1"/>
          </p:cNvSpPr>
          <p:nvPr/>
        </p:nvSpPr>
        <p:spPr bwMode="auto">
          <a:xfrm>
            <a:off x="6377517" y="5410200"/>
            <a:ext cx="1608138" cy="514350"/>
          </a:xfrm>
          <a:prstGeom prst="rect">
            <a:avLst/>
          </a:prstGeom>
          <a:solidFill>
            <a:srgbClr val="0070C0"/>
          </a:solidFill>
          <a:ln w="12700">
            <a:solidFill>
              <a:schemeClr val="tx1"/>
            </a:solidFill>
            <a:miter lim="800000"/>
            <a:headEnd/>
            <a:tailEnd/>
          </a:ln>
        </p:spPr>
        <p:txBody>
          <a:bodyPr wrap="none" anchor="ctr"/>
          <a:lstStyle/>
          <a:p>
            <a:pPr algn="ctr">
              <a:defRPr/>
            </a:pPr>
            <a:r>
              <a:rPr lang="en-US" sz="1200" b="1" dirty="0">
                <a:solidFill>
                  <a:schemeClr val="bg1"/>
                </a:solidFill>
                <a:latin typeface="Calibri" pitchFamily="34" charset="0"/>
              </a:rPr>
              <a:t>Board on Hearings</a:t>
            </a:r>
          </a:p>
          <a:p>
            <a:pPr algn="ctr">
              <a:defRPr/>
            </a:pPr>
            <a:r>
              <a:rPr lang="en-US" sz="1200" b="1" dirty="0">
                <a:solidFill>
                  <a:schemeClr val="bg1"/>
                </a:solidFill>
                <a:latin typeface="Calibri" pitchFamily="34" charset="0"/>
              </a:rPr>
              <a:t>and Appeals</a:t>
            </a:r>
          </a:p>
        </p:txBody>
      </p:sp>
      <p:sp>
        <p:nvSpPr>
          <p:cNvPr id="2" name="Slide Number Placeholder 1"/>
          <p:cNvSpPr>
            <a:spLocks noGrp="1"/>
          </p:cNvSpPr>
          <p:nvPr>
            <p:ph type="sldNum" sz="quarter" idx="11"/>
          </p:nvPr>
        </p:nvSpPr>
        <p:spPr/>
        <p:txBody>
          <a:bodyPr/>
          <a:lstStyle/>
          <a:p>
            <a:pPr>
              <a:defRPr/>
            </a:pPr>
            <a:fld id="{94B1B318-6176-448C-8368-B9EA2544B4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914400" y="274320"/>
            <a:ext cx="7315200" cy="457200"/>
          </a:xfrm>
        </p:spPr>
        <p:txBody>
          <a:bodyPr/>
          <a:lstStyle/>
          <a:p>
            <a:r>
              <a:rPr lang="en-US" b="1" dirty="0" smtClean="0">
                <a:latin typeface="+mn-lt"/>
              </a:rPr>
              <a:t>COMMITTEE </a:t>
            </a:r>
            <a:r>
              <a:rPr lang="en-US" b="1" dirty="0">
                <a:latin typeface="+mn-lt"/>
              </a:rPr>
              <a:t>HIERARCHY</a:t>
            </a:r>
            <a:endParaRPr lang="en-US" b="1" dirty="0" smtClean="0">
              <a:latin typeface="+mn-lt"/>
            </a:endParaRPr>
          </a:p>
        </p:txBody>
      </p:sp>
      <p:sp>
        <p:nvSpPr>
          <p:cNvPr id="7"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7</a:t>
            </a:fld>
            <a:endParaRPr lang="en-US"/>
          </a:p>
        </p:txBody>
      </p:sp>
      <p:sp>
        <p:nvSpPr>
          <p:cNvPr id="16" name="Rectangle 7"/>
          <p:cNvSpPr>
            <a:spLocks noChangeArrowheads="1"/>
          </p:cNvSpPr>
          <p:nvPr/>
        </p:nvSpPr>
        <p:spPr bwMode="auto">
          <a:xfrm>
            <a:off x="3186828" y="2984473"/>
            <a:ext cx="2782643" cy="859846"/>
          </a:xfrm>
          <a:prstGeom prst="rect">
            <a:avLst/>
          </a:prstGeom>
          <a:solidFill>
            <a:srgbClr val="00B050"/>
          </a:solidFill>
          <a:ln w="12700">
            <a:solidFill>
              <a:schemeClr val="tx1"/>
            </a:solidFill>
            <a:miter lim="800000"/>
            <a:headEnd/>
            <a:tailEnd/>
          </a:ln>
        </p:spPr>
        <p:txBody>
          <a:bodyPr wrap="none" anchor="ctr"/>
          <a:lstStyle/>
          <a:p>
            <a:pPr algn="ctr"/>
            <a:r>
              <a:rPr lang="en-US" sz="1800" b="1" dirty="0" smtClean="0">
                <a:solidFill>
                  <a:schemeClr val="bg1"/>
                </a:solidFill>
                <a:latin typeface="Calibri" pitchFamily="34" charset="0"/>
              </a:rPr>
              <a:t>Board on Conformity </a:t>
            </a:r>
          </a:p>
          <a:p>
            <a:pPr algn="ctr"/>
            <a:r>
              <a:rPr lang="en-US" sz="1800" b="1" dirty="0" smtClean="0">
                <a:solidFill>
                  <a:schemeClr val="bg1"/>
                </a:solidFill>
                <a:latin typeface="Calibri" pitchFamily="34" charset="0"/>
              </a:rPr>
              <a:t>Assessment (BCA)</a:t>
            </a:r>
            <a:endParaRPr lang="en-US" sz="1800" b="1" dirty="0">
              <a:solidFill>
                <a:schemeClr val="bg1"/>
              </a:solidFill>
              <a:latin typeface="Calibri" pitchFamily="34" charset="0"/>
            </a:endParaRPr>
          </a:p>
        </p:txBody>
      </p:sp>
      <p:sp>
        <p:nvSpPr>
          <p:cNvPr id="20" name="Rectangle 7"/>
          <p:cNvSpPr>
            <a:spLocks noChangeArrowheads="1"/>
          </p:cNvSpPr>
          <p:nvPr/>
        </p:nvSpPr>
        <p:spPr bwMode="auto">
          <a:xfrm>
            <a:off x="318579" y="3294933"/>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a:solidFill>
                  <a:schemeClr val="bg1"/>
                </a:solidFill>
                <a:latin typeface="Calibri" pitchFamily="34" charset="0"/>
              </a:rPr>
              <a:t>Committee on </a:t>
            </a:r>
            <a:r>
              <a:rPr lang="en-US" sz="1200" b="1" dirty="0" smtClean="0">
                <a:solidFill>
                  <a:schemeClr val="bg1"/>
                </a:solidFill>
                <a:latin typeface="Calibri" pitchFamily="34" charset="0"/>
              </a:rPr>
              <a:t>Conformity </a:t>
            </a:r>
            <a:endParaRPr lang="en-US" sz="1200" b="1" dirty="0">
              <a:solidFill>
                <a:schemeClr val="bg1"/>
              </a:solidFill>
              <a:latin typeface="Calibri" pitchFamily="34" charset="0"/>
            </a:endParaRPr>
          </a:p>
          <a:p>
            <a:pPr algn="ctr"/>
            <a:r>
              <a:rPr lang="en-US" sz="1200" b="1" dirty="0">
                <a:solidFill>
                  <a:schemeClr val="bg1"/>
                </a:solidFill>
                <a:latin typeface="Calibri" pitchFamily="34" charset="0"/>
              </a:rPr>
              <a:t>Assessment </a:t>
            </a:r>
            <a:r>
              <a:rPr lang="en-US" sz="1200" b="1" dirty="0" smtClean="0">
                <a:solidFill>
                  <a:schemeClr val="bg1"/>
                </a:solidFill>
                <a:latin typeface="Calibri" pitchFamily="34" charset="0"/>
              </a:rPr>
              <a:t>Requirements</a:t>
            </a:r>
          </a:p>
          <a:p>
            <a:pPr algn="ctr"/>
            <a:r>
              <a:rPr lang="en-US" sz="1200" b="1" dirty="0" smtClean="0">
                <a:solidFill>
                  <a:schemeClr val="bg1"/>
                </a:solidFill>
                <a:latin typeface="Calibri" pitchFamily="34" charset="0"/>
              </a:rPr>
              <a:t> </a:t>
            </a:r>
            <a:r>
              <a:rPr lang="en-US" sz="1200" b="1" dirty="0">
                <a:solidFill>
                  <a:schemeClr val="bg1"/>
                </a:solidFill>
                <a:latin typeface="Calibri" pitchFamily="34" charset="0"/>
              </a:rPr>
              <a:t>(CAR)</a:t>
            </a:r>
          </a:p>
        </p:txBody>
      </p:sp>
      <p:sp>
        <p:nvSpPr>
          <p:cNvPr id="29" name="Rectangle 7"/>
          <p:cNvSpPr>
            <a:spLocks noChangeArrowheads="1"/>
          </p:cNvSpPr>
          <p:nvPr/>
        </p:nvSpPr>
        <p:spPr bwMode="auto">
          <a:xfrm>
            <a:off x="1023837" y="4776893"/>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a:solidFill>
                  <a:schemeClr val="bg1"/>
                </a:solidFill>
                <a:latin typeface="Calibri" pitchFamily="34" charset="0"/>
              </a:rPr>
              <a:t>Committee on Conduct of </a:t>
            </a:r>
          </a:p>
          <a:p>
            <a:pPr algn="ctr"/>
            <a:r>
              <a:rPr lang="en-US" sz="1200" b="1" dirty="0">
                <a:solidFill>
                  <a:schemeClr val="bg1"/>
                </a:solidFill>
                <a:latin typeface="Calibri" pitchFamily="34" charset="0"/>
              </a:rPr>
              <a:t>Conformity Assessment Activities</a:t>
            </a:r>
          </a:p>
          <a:p>
            <a:pPr algn="ctr"/>
            <a:r>
              <a:rPr lang="en-US" sz="1200" b="1" dirty="0">
                <a:solidFill>
                  <a:schemeClr val="bg1"/>
                </a:solidFill>
                <a:latin typeface="Calibri" pitchFamily="34" charset="0"/>
              </a:rPr>
              <a:t> (C3A2)</a:t>
            </a:r>
          </a:p>
        </p:txBody>
      </p:sp>
      <p:sp>
        <p:nvSpPr>
          <p:cNvPr id="30" name="Rectangle 7"/>
          <p:cNvSpPr>
            <a:spLocks noChangeArrowheads="1"/>
          </p:cNvSpPr>
          <p:nvPr/>
        </p:nvSpPr>
        <p:spPr bwMode="auto">
          <a:xfrm>
            <a:off x="1023837" y="1799704"/>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a:solidFill>
                  <a:schemeClr val="bg1"/>
                </a:solidFill>
                <a:latin typeface="Calibri" pitchFamily="34" charset="0"/>
              </a:rPr>
              <a:t>Committee on</a:t>
            </a:r>
          </a:p>
          <a:p>
            <a:pPr algn="ctr"/>
            <a:r>
              <a:rPr lang="en-US" sz="1200" b="1" dirty="0">
                <a:solidFill>
                  <a:schemeClr val="bg1"/>
                </a:solidFill>
                <a:latin typeface="Calibri" pitchFamily="34" charset="0"/>
              </a:rPr>
              <a:t>Designees (COD)</a:t>
            </a:r>
          </a:p>
        </p:txBody>
      </p:sp>
      <p:sp>
        <p:nvSpPr>
          <p:cNvPr id="31" name="Rectangle 7"/>
          <p:cNvSpPr>
            <a:spLocks noChangeArrowheads="1"/>
          </p:cNvSpPr>
          <p:nvPr/>
        </p:nvSpPr>
        <p:spPr bwMode="auto">
          <a:xfrm>
            <a:off x="318579" y="2559314"/>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a:solidFill>
                  <a:schemeClr val="bg1"/>
                </a:solidFill>
                <a:latin typeface="Calibri" pitchFamily="34" charset="0"/>
              </a:rPr>
              <a:t>Committee on </a:t>
            </a:r>
          </a:p>
          <a:p>
            <a:pPr algn="ctr"/>
            <a:r>
              <a:rPr lang="en-US" sz="1200" b="1" dirty="0">
                <a:solidFill>
                  <a:schemeClr val="bg1"/>
                </a:solidFill>
                <a:latin typeface="Calibri" pitchFamily="34" charset="0"/>
              </a:rPr>
              <a:t>BPE Certification</a:t>
            </a:r>
          </a:p>
        </p:txBody>
      </p:sp>
      <p:sp>
        <p:nvSpPr>
          <p:cNvPr id="33" name="Rectangle 7"/>
          <p:cNvSpPr>
            <a:spLocks noChangeArrowheads="1"/>
          </p:cNvSpPr>
          <p:nvPr/>
        </p:nvSpPr>
        <p:spPr bwMode="auto">
          <a:xfrm>
            <a:off x="6655126" y="2492063"/>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smtClean="0">
                <a:solidFill>
                  <a:schemeClr val="bg1"/>
                </a:solidFill>
                <a:latin typeface="Calibri" pitchFamily="34" charset="0"/>
              </a:rPr>
              <a:t>Committee on </a:t>
            </a:r>
          </a:p>
          <a:p>
            <a:pPr algn="ctr"/>
            <a:r>
              <a:rPr lang="en-US" sz="1200" b="1" dirty="0" smtClean="0">
                <a:solidFill>
                  <a:schemeClr val="bg1"/>
                </a:solidFill>
                <a:latin typeface="Calibri" pitchFamily="34" charset="0"/>
              </a:rPr>
              <a:t>RTP Certification</a:t>
            </a:r>
            <a:endParaRPr lang="en-US" sz="1200" b="1" dirty="0">
              <a:solidFill>
                <a:schemeClr val="bg1"/>
              </a:solidFill>
              <a:latin typeface="Calibri" pitchFamily="34" charset="0"/>
            </a:endParaRPr>
          </a:p>
        </p:txBody>
      </p:sp>
      <p:sp>
        <p:nvSpPr>
          <p:cNvPr id="34" name="Rectangle 7"/>
          <p:cNvSpPr>
            <a:spLocks noChangeArrowheads="1"/>
          </p:cNvSpPr>
          <p:nvPr/>
        </p:nvSpPr>
        <p:spPr bwMode="auto">
          <a:xfrm>
            <a:off x="6655127" y="3223152"/>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smtClean="0">
                <a:solidFill>
                  <a:schemeClr val="bg1"/>
                </a:solidFill>
                <a:latin typeface="Calibri" pitchFamily="34" charset="0"/>
              </a:rPr>
              <a:t>Committee on </a:t>
            </a:r>
          </a:p>
          <a:p>
            <a:pPr algn="ctr"/>
            <a:r>
              <a:rPr lang="en-US" sz="1200" b="1" dirty="0" smtClean="0">
                <a:solidFill>
                  <a:schemeClr val="bg1"/>
                </a:solidFill>
                <a:latin typeface="Calibri" pitchFamily="34" charset="0"/>
              </a:rPr>
              <a:t>Hearing and Appeals</a:t>
            </a:r>
            <a:endParaRPr lang="en-US" sz="1200" b="1" dirty="0">
              <a:solidFill>
                <a:schemeClr val="bg1"/>
              </a:solidFill>
              <a:latin typeface="Calibri" pitchFamily="34" charset="0"/>
            </a:endParaRPr>
          </a:p>
        </p:txBody>
      </p:sp>
      <p:sp>
        <p:nvSpPr>
          <p:cNvPr id="35" name="Rectangle 7"/>
          <p:cNvSpPr>
            <a:spLocks noChangeArrowheads="1"/>
          </p:cNvSpPr>
          <p:nvPr/>
        </p:nvSpPr>
        <p:spPr bwMode="auto">
          <a:xfrm>
            <a:off x="6655128" y="3951764"/>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smtClean="0">
                <a:solidFill>
                  <a:schemeClr val="bg1"/>
                </a:solidFill>
                <a:latin typeface="Calibri" pitchFamily="34" charset="0"/>
              </a:rPr>
              <a:t>Committee on </a:t>
            </a:r>
          </a:p>
          <a:p>
            <a:pPr algn="ctr"/>
            <a:r>
              <a:rPr lang="en-US" sz="1200" b="1" dirty="0" smtClean="0">
                <a:solidFill>
                  <a:schemeClr val="bg1"/>
                </a:solidFill>
                <a:latin typeface="Calibri" pitchFamily="34" charset="0"/>
              </a:rPr>
              <a:t>Qualifications for Authorized </a:t>
            </a:r>
          </a:p>
          <a:p>
            <a:pPr algn="ctr"/>
            <a:r>
              <a:rPr lang="en-US" sz="1200" b="1" dirty="0" smtClean="0">
                <a:solidFill>
                  <a:schemeClr val="bg1"/>
                </a:solidFill>
                <a:latin typeface="Calibri" pitchFamily="34" charset="0"/>
              </a:rPr>
              <a:t>Inspection (QAI)</a:t>
            </a:r>
            <a:endParaRPr lang="en-US" sz="1200" b="1" dirty="0">
              <a:solidFill>
                <a:schemeClr val="bg1"/>
              </a:solidFill>
              <a:latin typeface="Calibri" pitchFamily="34" charset="0"/>
            </a:endParaRPr>
          </a:p>
        </p:txBody>
      </p:sp>
      <p:sp>
        <p:nvSpPr>
          <p:cNvPr id="36" name="Rectangle 7"/>
          <p:cNvSpPr>
            <a:spLocks noChangeArrowheads="1"/>
          </p:cNvSpPr>
          <p:nvPr/>
        </p:nvSpPr>
        <p:spPr bwMode="auto">
          <a:xfrm>
            <a:off x="5963321" y="4702367"/>
            <a:ext cx="2156841" cy="612081"/>
          </a:xfrm>
          <a:prstGeom prst="rect">
            <a:avLst/>
          </a:prstGeom>
          <a:solidFill>
            <a:srgbClr val="0070C0"/>
          </a:solidFill>
          <a:ln w="12700">
            <a:solidFill>
              <a:schemeClr val="tx1"/>
            </a:solidFill>
            <a:miter lim="800000"/>
            <a:headEnd/>
            <a:tailEnd/>
          </a:ln>
        </p:spPr>
        <p:txBody>
          <a:bodyPr wrap="none" anchor="ctr"/>
          <a:lstStyle/>
          <a:p>
            <a:pPr algn="ctr"/>
            <a:r>
              <a:rPr lang="en-US" sz="1200" b="1" dirty="0" smtClean="0">
                <a:solidFill>
                  <a:schemeClr val="bg1"/>
                </a:solidFill>
                <a:latin typeface="Calibri" pitchFamily="34" charset="0"/>
              </a:rPr>
              <a:t>Committee on </a:t>
            </a:r>
          </a:p>
          <a:p>
            <a:pPr algn="ctr"/>
            <a:r>
              <a:rPr lang="en-US" sz="1200" b="1" dirty="0" smtClean="0">
                <a:solidFill>
                  <a:schemeClr val="bg1"/>
                </a:solidFill>
                <a:latin typeface="Calibri" pitchFamily="34" charset="0"/>
              </a:rPr>
              <a:t>AIA Accreditation</a:t>
            </a:r>
            <a:endParaRPr lang="en-US" sz="1200" b="1" dirty="0">
              <a:solidFill>
                <a:schemeClr val="bg1"/>
              </a:solidFill>
              <a:latin typeface="Calibri" pitchFamily="34" charset="0"/>
            </a:endParaRPr>
          </a:p>
        </p:txBody>
      </p:sp>
      <p:sp>
        <p:nvSpPr>
          <p:cNvPr id="37" name="Rectangle 7"/>
          <p:cNvSpPr>
            <a:spLocks noChangeArrowheads="1"/>
          </p:cNvSpPr>
          <p:nvPr/>
        </p:nvSpPr>
        <p:spPr bwMode="auto">
          <a:xfrm>
            <a:off x="5957085" y="1752456"/>
            <a:ext cx="2156841" cy="612081"/>
          </a:xfrm>
          <a:prstGeom prst="rect">
            <a:avLst/>
          </a:prstGeom>
          <a:solidFill>
            <a:srgbClr val="0070C0"/>
          </a:solidFill>
          <a:ln w="12700">
            <a:solidFill>
              <a:schemeClr val="tx1"/>
            </a:solidFill>
            <a:miter lim="800000"/>
            <a:headEnd/>
            <a:tailEnd/>
          </a:ln>
        </p:spPr>
        <p:txBody>
          <a:bodyPr wrap="none" anchor="ctr"/>
          <a:lstStyle/>
          <a:p>
            <a:pPr algn="ctr"/>
            <a:endParaRPr lang="en-US" sz="1200" b="1" dirty="0" smtClean="0">
              <a:solidFill>
                <a:schemeClr val="bg1"/>
              </a:solidFill>
              <a:latin typeface="Calibri" pitchFamily="34" charset="0"/>
            </a:endParaRPr>
          </a:p>
          <a:p>
            <a:pPr algn="ctr"/>
            <a:r>
              <a:rPr lang="en-US" sz="1200" b="1" dirty="0" smtClean="0">
                <a:solidFill>
                  <a:schemeClr val="bg1"/>
                </a:solidFill>
                <a:latin typeface="Calibri" pitchFamily="34" charset="0"/>
              </a:rPr>
              <a:t>Committee on Qualification of</a:t>
            </a:r>
          </a:p>
          <a:p>
            <a:pPr algn="ctr"/>
            <a:r>
              <a:rPr lang="en-US" sz="1200" b="1" dirty="0" smtClean="0">
                <a:solidFill>
                  <a:schemeClr val="bg1"/>
                </a:solidFill>
                <a:latin typeface="Calibri" pitchFamily="34" charset="0"/>
              </a:rPr>
              <a:t>Resource Recovery Facility </a:t>
            </a:r>
          </a:p>
          <a:p>
            <a:pPr algn="ctr"/>
            <a:r>
              <a:rPr lang="en-US" sz="1200" b="1" dirty="0" smtClean="0">
                <a:solidFill>
                  <a:schemeClr val="bg1"/>
                </a:solidFill>
                <a:latin typeface="Calibri" pitchFamily="34" charset="0"/>
              </a:rPr>
              <a:t>Operators (QRO)</a:t>
            </a:r>
          </a:p>
          <a:p>
            <a:pPr algn="ctr"/>
            <a:endParaRPr lang="en-US" sz="1200" b="1" dirty="0">
              <a:solidFill>
                <a:schemeClr val="bg1"/>
              </a:solidFill>
              <a:latin typeface="Calibri" pitchFamily="34" charset="0"/>
            </a:endParaRPr>
          </a:p>
        </p:txBody>
      </p:sp>
      <p:sp>
        <p:nvSpPr>
          <p:cNvPr id="38" name="Rectangle 7"/>
          <p:cNvSpPr>
            <a:spLocks noChangeArrowheads="1"/>
          </p:cNvSpPr>
          <p:nvPr/>
        </p:nvSpPr>
        <p:spPr bwMode="auto">
          <a:xfrm>
            <a:off x="3493579" y="5314448"/>
            <a:ext cx="2156841" cy="612081"/>
          </a:xfrm>
          <a:prstGeom prst="rect">
            <a:avLst/>
          </a:prstGeom>
          <a:solidFill>
            <a:srgbClr val="0070C0"/>
          </a:solidFill>
          <a:ln w="12700">
            <a:solidFill>
              <a:schemeClr val="tx1"/>
            </a:solidFill>
            <a:miter lim="800000"/>
            <a:headEnd/>
            <a:tailEnd/>
          </a:ln>
        </p:spPr>
        <p:txBody>
          <a:bodyPr wrap="none" anchor="ctr"/>
          <a:lstStyle/>
          <a:p>
            <a:pPr algn="ctr"/>
            <a:endParaRPr lang="en-US" sz="1200" b="1" dirty="0" smtClean="0">
              <a:solidFill>
                <a:schemeClr val="bg1"/>
              </a:solidFill>
              <a:latin typeface="Calibri" pitchFamily="34" charset="0"/>
            </a:endParaRPr>
          </a:p>
          <a:p>
            <a:pPr algn="ctr"/>
            <a:r>
              <a:rPr lang="en-US" sz="1200" b="1" dirty="0" smtClean="0">
                <a:solidFill>
                  <a:schemeClr val="bg1"/>
                </a:solidFill>
                <a:latin typeface="Calibri" pitchFamily="34" charset="0"/>
              </a:rPr>
              <a:t>Committee on Boiler &amp; </a:t>
            </a:r>
          </a:p>
          <a:p>
            <a:pPr algn="ctr"/>
            <a:r>
              <a:rPr lang="en-US" sz="1200" b="1" dirty="0" smtClean="0">
                <a:solidFill>
                  <a:schemeClr val="bg1"/>
                </a:solidFill>
                <a:latin typeface="Calibri" pitchFamily="34" charset="0"/>
              </a:rPr>
              <a:t>Pressure</a:t>
            </a:r>
            <a:r>
              <a:rPr lang="en-US" sz="1200" b="1" dirty="0">
                <a:solidFill>
                  <a:schemeClr val="bg1"/>
                </a:solidFill>
                <a:latin typeface="Calibri" pitchFamily="34" charset="0"/>
              </a:rPr>
              <a:t> </a:t>
            </a:r>
            <a:r>
              <a:rPr lang="en-US" sz="1200" b="1" dirty="0" smtClean="0">
                <a:solidFill>
                  <a:schemeClr val="bg1"/>
                </a:solidFill>
                <a:latin typeface="Calibri" pitchFamily="34" charset="0"/>
              </a:rPr>
              <a:t>Vessel Conformity </a:t>
            </a:r>
          </a:p>
          <a:p>
            <a:pPr algn="ctr"/>
            <a:r>
              <a:rPr lang="en-US" sz="1200" b="1" dirty="0" smtClean="0">
                <a:solidFill>
                  <a:schemeClr val="bg1"/>
                </a:solidFill>
                <a:latin typeface="Calibri" pitchFamily="34" charset="0"/>
              </a:rPr>
              <a:t>Assessment (CBPVCA)</a:t>
            </a:r>
          </a:p>
          <a:p>
            <a:pPr algn="ctr"/>
            <a:endParaRPr lang="en-US" sz="1200" b="1" dirty="0">
              <a:solidFill>
                <a:schemeClr val="bg1"/>
              </a:solidFill>
              <a:latin typeface="Calibri" pitchFamily="34" charset="0"/>
            </a:endParaRPr>
          </a:p>
        </p:txBody>
      </p:sp>
      <p:sp>
        <p:nvSpPr>
          <p:cNvPr id="39" name="Rectangle 7"/>
          <p:cNvSpPr>
            <a:spLocks noChangeArrowheads="1"/>
          </p:cNvSpPr>
          <p:nvPr/>
        </p:nvSpPr>
        <p:spPr bwMode="auto">
          <a:xfrm>
            <a:off x="318578" y="4017283"/>
            <a:ext cx="2156841" cy="612081"/>
          </a:xfrm>
          <a:prstGeom prst="rect">
            <a:avLst/>
          </a:prstGeom>
          <a:solidFill>
            <a:srgbClr val="0070C0"/>
          </a:solidFill>
          <a:ln w="12700">
            <a:solidFill>
              <a:schemeClr val="tx1"/>
            </a:solidFill>
            <a:miter lim="800000"/>
            <a:headEnd/>
            <a:tailEnd/>
          </a:ln>
        </p:spPr>
        <p:txBody>
          <a:bodyPr wrap="none" anchor="ctr"/>
          <a:lstStyle/>
          <a:p>
            <a:pPr algn="ctr"/>
            <a:endParaRPr lang="en-US" sz="1200" b="1" dirty="0" smtClean="0">
              <a:solidFill>
                <a:schemeClr val="bg1"/>
              </a:solidFill>
              <a:latin typeface="Calibri" pitchFamily="34" charset="0"/>
            </a:endParaRPr>
          </a:p>
          <a:p>
            <a:pPr algn="ctr"/>
            <a:r>
              <a:rPr lang="en-US" sz="1200" b="1" dirty="0" smtClean="0">
                <a:solidFill>
                  <a:schemeClr val="bg1"/>
                </a:solidFill>
                <a:latin typeface="Calibri" pitchFamily="34" charset="0"/>
              </a:rPr>
              <a:t>Committee on Nuclear</a:t>
            </a:r>
          </a:p>
          <a:p>
            <a:pPr algn="ctr"/>
            <a:r>
              <a:rPr lang="en-US" sz="1200" b="1" dirty="0" smtClean="0">
                <a:solidFill>
                  <a:schemeClr val="bg1"/>
                </a:solidFill>
                <a:latin typeface="Calibri" pitchFamily="34" charset="0"/>
              </a:rPr>
              <a:t>Certification (CNC)</a:t>
            </a:r>
          </a:p>
          <a:p>
            <a:pPr algn="ctr"/>
            <a:endParaRPr lang="en-US" sz="1200" b="1" dirty="0">
              <a:solidFill>
                <a:schemeClr val="bg1"/>
              </a:solidFill>
              <a:latin typeface="Calibri" pitchFamily="34" charset="0"/>
            </a:endParaRPr>
          </a:p>
        </p:txBody>
      </p:sp>
      <p:sp>
        <p:nvSpPr>
          <p:cNvPr id="40" name="Rectangle 7"/>
          <p:cNvSpPr>
            <a:spLocks noChangeArrowheads="1"/>
          </p:cNvSpPr>
          <p:nvPr/>
        </p:nvSpPr>
        <p:spPr bwMode="auto">
          <a:xfrm>
            <a:off x="3209589" y="920982"/>
            <a:ext cx="2724822" cy="766780"/>
          </a:xfrm>
          <a:prstGeom prst="rect">
            <a:avLst/>
          </a:prstGeom>
          <a:solidFill>
            <a:srgbClr val="0070C0"/>
          </a:solidFill>
          <a:ln w="12700">
            <a:solidFill>
              <a:schemeClr val="tx1"/>
            </a:solidFill>
            <a:miter lim="800000"/>
            <a:headEnd/>
            <a:tailEnd/>
          </a:ln>
        </p:spPr>
        <p:txBody>
          <a:bodyPr wrap="none" anchor="ctr"/>
          <a:lstStyle/>
          <a:p>
            <a:pPr algn="ctr"/>
            <a:endParaRPr lang="en-US" sz="1200" b="1" dirty="0" smtClean="0">
              <a:solidFill>
                <a:schemeClr val="bg1"/>
              </a:solidFill>
              <a:latin typeface="Calibri" pitchFamily="34" charset="0"/>
            </a:endParaRPr>
          </a:p>
          <a:p>
            <a:pPr algn="ctr"/>
            <a:r>
              <a:rPr lang="en-US" sz="1200" b="1" dirty="0" smtClean="0">
                <a:solidFill>
                  <a:schemeClr val="bg1"/>
                </a:solidFill>
                <a:latin typeface="Calibri" pitchFamily="34" charset="0"/>
              </a:rPr>
              <a:t>Committee Certification of </a:t>
            </a:r>
          </a:p>
          <a:p>
            <a:pPr algn="ctr"/>
            <a:r>
              <a:rPr lang="en-US" sz="1200" b="1" dirty="0" smtClean="0">
                <a:solidFill>
                  <a:schemeClr val="bg1"/>
                </a:solidFill>
                <a:latin typeface="Calibri" pitchFamily="34" charset="0"/>
              </a:rPr>
              <a:t>Non-Destructive Examination Personnel &amp;</a:t>
            </a:r>
          </a:p>
          <a:p>
            <a:pPr algn="ctr"/>
            <a:r>
              <a:rPr lang="en-US" sz="1200" b="1" dirty="0" smtClean="0">
                <a:solidFill>
                  <a:schemeClr val="bg1"/>
                </a:solidFill>
                <a:latin typeface="Calibri" pitchFamily="34" charset="0"/>
              </a:rPr>
              <a:t>Quality Control Technicians (NDE)</a:t>
            </a:r>
          </a:p>
          <a:p>
            <a:pPr algn="ctr"/>
            <a:endParaRPr lang="en-US" sz="1200" b="1" dirty="0">
              <a:solidFill>
                <a:schemeClr val="bg1"/>
              </a:solidFill>
              <a:latin typeface="Calibri" pitchFamily="34" charset="0"/>
            </a:endParaRPr>
          </a:p>
        </p:txBody>
      </p:sp>
      <p:cxnSp>
        <p:nvCxnSpPr>
          <p:cNvPr id="26" name="Straight Arrow Connector 25"/>
          <p:cNvCxnSpPr>
            <a:stCxn id="16" idx="0"/>
            <a:endCxn id="40" idx="2"/>
          </p:cNvCxnSpPr>
          <p:nvPr/>
        </p:nvCxnSpPr>
        <p:spPr>
          <a:xfrm flipH="1" flipV="1">
            <a:off x="4572000" y="1687762"/>
            <a:ext cx="6150" cy="1296711"/>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42" name="Straight Arrow Connector 41"/>
          <p:cNvCxnSpPr/>
          <p:nvPr/>
        </p:nvCxnSpPr>
        <p:spPr>
          <a:xfrm flipV="1">
            <a:off x="5251827" y="2364537"/>
            <a:ext cx="705258" cy="619936"/>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46" name="Straight Arrow Connector 45"/>
          <p:cNvCxnSpPr>
            <a:endCxn id="33" idx="1"/>
          </p:cNvCxnSpPr>
          <p:nvPr/>
        </p:nvCxnSpPr>
        <p:spPr>
          <a:xfrm flipV="1">
            <a:off x="5969471" y="2798104"/>
            <a:ext cx="685655" cy="359787"/>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50" name="Straight Arrow Connector 49"/>
          <p:cNvCxnSpPr>
            <a:stCxn id="16" idx="3"/>
          </p:cNvCxnSpPr>
          <p:nvPr/>
        </p:nvCxnSpPr>
        <p:spPr>
          <a:xfrm flipV="1">
            <a:off x="5969471" y="3410185"/>
            <a:ext cx="685655" cy="4211"/>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53" name="Straight Arrow Connector 52"/>
          <p:cNvCxnSpPr>
            <a:endCxn id="35" idx="1"/>
          </p:cNvCxnSpPr>
          <p:nvPr/>
        </p:nvCxnSpPr>
        <p:spPr>
          <a:xfrm>
            <a:off x="5969471" y="3676832"/>
            <a:ext cx="685657" cy="580973"/>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56" name="Straight Arrow Connector 55"/>
          <p:cNvCxnSpPr/>
          <p:nvPr/>
        </p:nvCxnSpPr>
        <p:spPr>
          <a:xfrm>
            <a:off x="5486400" y="3870924"/>
            <a:ext cx="470685" cy="840561"/>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59" name="Straight Arrow Connector 58"/>
          <p:cNvCxnSpPr>
            <a:stCxn id="16" idx="2"/>
            <a:endCxn id="38" idx="0"/>
          </p:cNvCxnSpPr>
          <p:nvPr/>
        </p:nvCxnSpPr>
        <p:spPr>
          <a:xfrm flipH="1">
            <a:off x="4572000" y="3844319"/>
            <a:ext cx="6150" cy="1470129"/>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63" name="Straight Arrow Connector 62"/>
          <p:cNvCxnSpPr/>
          <p:nvPr/>
        </p:nvCxnSpPr>
        <p:spPr>
          <a:xfrm flipH="1">
            <a:off x="3173462" y="3844319"/>
            <a:ext cx="484138" cy="930777"/>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67" name="Straight Arrow Connector 66"/>
          <p:cNvCxnSpPr>
            <a:endCxn id="39" idx="3"/>
          </p:cNvCxnSpPr>
          <p:nvPr/>
        </p:nvCxnSpPr>
        <p:spPr>
          <a:xfrm flipH="1">
            <a:off x="2475419" y="3658025"/>
            <a:ext cx="717645" cy="665299"/>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70" name="Straight Arrow Connector 69"/>
          <p:cNvCxnSpPr>
            <a:stCxn id="16" idx="1"/>
            <a:endCxn id="20" idx="3"/>
          </p:cNvCxnSpPr>
          <p:nvPr/>
        </p:nvCxnSpPr>
        <p:spPr>
          <a:xfrm flipH="1">
            <a:off x="2475420" y="3414396"/>
            <a:ext cx="711408" cy="186578"/>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73" name="Straight Arrow Connector 72"/>
          <p:cNvCxnSpPr>
            <a:endCxn id="31" idx="3"/>
          </p:cNvCxnSpPr>
          <p:nvPr/>
        </p:nvCxnSpPr>
        <p:spPr>
          <a:xfrm flipH="1" flipV="1">
            <a:off x="2475420" y="2865355"/>
            <a:ext cx="717644" cy="313665"/>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76" name="Straight Arrow Connector 75"/>
          <p:cNvCxnSpPr/>
          <p:nvPr/>
        </p:nvCxnSpPr>
        <p:spPr>
          <a:xfrm flipH="1" flipV="1">
            <a:off x="3180592" y="2411785"/>
            <a:ext cx="693367" cy="561311"/>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2193040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381000" y="2438400"/>
            <a:ext cx="8382000" cy="1981200"/>
          </a:xfrm>
        </p:spPr>
        <p:txBody>
          <a:bodyPr/>
          <a:lstStyle/>
          <a:p>
            <a:pPr eaLnBrk="1" hangingPunct="1"/>
            <a:r>
              <a:rPr lang="en-US" b="1" dirty="0" smtClean="0">
                <a:latin typeface="+mn-lt"/>
              </a:rPr>
              <a:t>II. COUNCIL ON STANDARDS</a:t>
            </a:r>
            <a:br>
              <a:rPr lang="en-US" b="1" dirty="0" smtClean="0">
                <a:latin typeface="+mn-lt"/>
              </a:rPr>
            </a:br>
            <a:r>
              <a:rPr lang="en-US" b="1" dirty="0" smtClean="0">
                <a:latin typeface="+mn-lt"/>
              </a:rPr>
              <a:t>AND CERTIFICATION, </a:t>
            </a:r>
            <a:br>
              <a:rPr lang="en-US" b="1" dirty="0" smtClean="0">
                <a:latin typeface="+mn-lt"/>
              </a:rPr>
            </a:br>
            <a:r>
              <a:rPr lang="en-US" b="1" dirty="0" smtClean="0">
                <a:latin typeface="+mn-lt"/>
              </a:rPr>
              <a:t>BOARD AND COMMITTEES</a:t>
            </a:r>
          </a:p>
        </p:txBody>
      </p:sp>
      <p:sp>
        <p:nvSpPr>
          <p:cNvPr id="3" name="Footer Placeholder 2"/>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2" name="Slide Number Placeholder 1"/>
          <p:cNvSpPr>
            <a:spLocks noGrp="1"/>
          </p:cNvSpPr>
          <p:nvPr>
            <p:ph type="sldNum" sz="quarter" idx="11"/>
          </p:nvPr>
        </p:nvSpPr>
        <p:spPr/>
        <p:txBody>
          <a:bodyPr/>
          <a:lstStyle/>
          <a:p>
            <a:pPr>
              <a:defRPr/>
            </a:pPr>
            <a:fld id="{94B1B318-6176-448C-8368-B9EA2544B49D}" type="slidenum">
              <a:rPr lang="en-US" smtClean="0"/>
              <a:pPr>
                <a:defRPr/>
              </a:pPr>
              <a:t>8</a:t>
            </a:fld>
            <a:endParaRPr lang="en-US"/>
          </a:p>
        </p:txBody>
      </p:sp>
    </p:spTree>
    <p:extLst>
      <p:ext uri="{BB962C8B-B14F-4D97-AF65-F5344CB8AC3E}">
        <p14:creationId xmlns:p14="http://schemas.microsoft.com/office/powerpoint/2010/main" val="12138039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S&amp;C Theme</Template>
  <TotalTime>3811</TotalTime>
  <Words>5057</Words>
  <Application>Microsoft Office PowerPoint</Application>
  <PresentationFormat>On-screen Show (4:3)</PresentationFormat>
  <Paragraphs>478</Paragraphs>
  <Slides>33</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Symbol</vt:lpstr>
      <vt:lpstr>Tahoma</vt:lpstr>
      <vt:lpstr>Times</vt:lpstr>
      <vt:lpstr>Times New Roman</vt:lpstr>
      <vt:lpstr>S&amp;C Theme</vt:lpstr>
      <vt:lpstr>Standards and Certification Training</vt:lpstr>
      <vt:lpstr>MODULE B COURSE OUTLINE</vt:lpstr>
      <vt:lpstr>REVISIONS</vt:lpstr>
      <vt:lpstr>LEARNING OBJECTIVES</vt:lpstr>
      <vt:lpstr>MODULE OUTLINE</vt:lpstr>
      <vt:lpstr>I. COMMITTEE HIERARCHY</vt:lpstr>
      <vt:lpstr>COMMITTEE HIERARCHY</vt:lpstr>
      <vt:lpstr>COMMITTEE HIERARCHY</vt:lpstr>
      <vt:lpstr>II. COUNCIL ON STANDARDS AND CERTIFICATION,  BOARD AND COMMITTEES</vt:lpstr>
      <vt:lpstr>COUNCIL ON STANDARDS AND CERTIFICATION</vt:lpstr>
      <vt:lpstr>IMPORTANCE OF CONFIDENTIALITY WITHIN CONFORMITY ASSESSMENT</vt:lpstr>
      <vt:lpstr>BOARD ON CONFORMITY ASSESSMENT</vt:lpstr>
      <vt:lpstr>Committee on Conformity Assessment Requirements (CAR)</vt:lpstr>
      <vt:lpstr>COMMITTEE ON DESIGNEES (COD)</vt:lpstr>
      <vt:lpstr>Committee on Conduct of Conformity Assessment Activities (C3A2)</vt:lpstr>
      <vt:lpstr>COMMITTEE ON QUALIFICATIONS FOR AUTHORIZED INSPECTION (QAI) </vt:lpstr>
      <vt:lpstr>ACCREDITATION &amp; CERTIFICATION COMMITTEES</vt:lpstr>
      <vt:lpstr>ACCREDITATION &amp; CERTIFICATION COMMITTEES</vt:lpstr>
      <vt:lpstr>III. ASME DESIGNEES, DESIGNATED ORGANIZATIONS, OR AUTHORIZED INSPECTION AGENCIES</vt:lpstr>
      <vt:lpstr>ASME DESIGNEE</vt:lpstr>
      <vt:lpstr>ASME DESIGNEE</vt:lpstr>
      <vt:lpstr>ASME DESIGNEE</vt:lpstr>
      <vt:lpstr>ASME DESIGNATED ORGANIZATION (ADO)</vt:lpstr>
      <vt:lpstr>AUTHORIZED INSPECTION AGENCY  OF RECORD (AIA)</vt:lpstr>
      <vt:lpstr>CERTIFIED INDIVIDUAL (CI)</vt:lpstr>
      <vt:lpstr>IV. CONFORMITY ASSESSMENT STAFF</vt:lpstr>
      <vt:lpstr>CONFORMITY ASSESSMENT STAFF</vt:lpstr>
      <vt:lpstr>CONFORMITY ASSESSMENT STAFF</vt:lpstr>
      <vt:lpstr>V. MODULE SUMMARY</vt:lpstr>
      <vt:lpstr>V. MODULE SUMMARY</vt:lpstr>
      <vt:lpstr>V.  MODULE SUMMARY</vt:lpstr>
      <vt:lpstr>VI. REFERENCES</vt:lpstr>
      <vt:lpstr>VI. 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486</cp:revision>
  <cp:lastPrinted>2018-06-12T19:17:07Z</cp:lastPrinted>
  <dcterms:created xsi:type="dcterms:W3CDTF">2008-04-17T17:36:45Z</dcterms:created>
  <dcterms:modified xsi:type="dcterms:W3CDTF">2018-06-12T19:19:24Z</dcterms:modified>
</cp:coreProperties>
</file>