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ags/tag1.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721" r:id="rId1"/>
  </p:sldMasterIdLst>
  <p:notesMasterIdLst>
    <p:notesMasterId r:id="rId21"/>
  </p:notesMasterIdLst>
  <p:handoutMasterIdLst>
    <p:handoutMasterId r:id="rId22"/>
  </p:handoutMasterIdLst>
  <p:sldIdLst>
    <p:sldId id="286" r:id="rId2"/>
    <p:sldId id="287" r:id="rId3"/>
    <p:sldId id="258" r:id="rId4"/>
    <p:sldId id="260" r:id="rId5"/>
    <p:sldId id="263" r:id="rId6"/>
    <p:sldId id="264" r:id="rId7"/>
    <p:sldId id="265" r:id="rId8"/>
    <p:sldId id="266" r:id="rId9"/>
    <p:sldId id="285" r:id="rId10"/>
    <p:sldId id="284" r:id="rId11"/>
    <p:sldId id="268" r:id="rId12"/>
    <p:sldId id="273" r:id="rId13"/>
    <p:sldId id="274" r:id="rId14"/>
    <p:sldId id="275" r:id="rId15"/>
    <p:sldId id="279" r:id="rId16"/>
    <p:sldId id="289" r:id="rId17"/>
    <p:sldId id="288" r:id="rId18"/>
    <p:sldId id="282" r:id="rId19"/>
    <p:sldId id="283" r:id="rId20"/>
  </p:sldIdLst>
  <p:sldSz cx="9144000" cy="6858000" type="screen4x3"/>
  <p:notesSz cx="7315200" cy="9601200"/>
  <p:defaultTextStyle>
    <a:defPPr>
      <a:defRPr lang="en-US"/>
    </a:defPPr>
    <a:lvl1pPr algn="l" rtl="0" eaLnBrk="0" fontAlgn="base" hangingPunct="0">
      <a:spcBef>
        <a:spcPct val="0"/>
      </a:spcBef>
      <a:spcAft>
        <a:spcPct val="0"/>
      </a:spcAft>
      <a:defRPr sz="2400" kern="1200">
        <a:solidFill>
          <a:schemeClr val="tx1"/>
        </a:solidFill>
        <a:latin typeface="Times"/>
        <a:ea typeface="+mn-ea"/>
        <a:cs typeface="+mn-cs"/>
      </a:defRPr>
    </a:lvl1pPr>
    <a:lvl2pPr marL="457200" algn="l" rtl="0" eaLnBrk="0" fontAlgn="base" hangingPunct="0">
      <a:spcBef>
        <a:spcPct val="0"/>
      </a:spcBef>
      <a:spcAft>
        <a:spcPct val="0"/>
      </a:spcAft>
      <a:defRPr sz="2400" kern="1200">
        <a:solidFill>
          <a:schemeClr val="tx1"/>
        </a:solidFill>
        <a:latin typeface="Times"/>
        <a:ea typeface="+mn-ea"/>
        <a:cs typeface="+mn-cs"/>
      </a:defRPr>
    </a:lvl2pPr>
    <a:lvl3pPr marL="914400" algn="l" rtl="0" eaLnBrk="0" fontAlgn="base" hangingPunct="0">
      <a:spcBef>
        <a:spcPct val="0"/>
      </a:spcBef>
      <a:spcAft>
        <a:spcPct val="0"/>
      </a:spcAft>
      <a:defRPr sz="2400" kern="1200">
        <a:solidFill>
          <a:schemeClr val="tx1"/>
        </a:solidFill>
        <a:latin typeface="Times"/>
        <a:ea typeface="+mn-ea"/>
        <a:cs typeface="+mn-cs"/>
      </a:defRPr>
    </a:lvl3pPr>
    <a:lvl4pPr marL="1371600" algn="l" rtl="0" eaLnBrk="0" fontAlgn="base" hangingPunct="0">
      <a:spcBef>
        <a:spcPct val="0"/>
      </a:spcBef>
      <a:spcAft>
        <a:spcPct val="0"/>
      </a:spcAft>
      <a:defRPr sz="2400" kern="1200">
        <a:solidFill>
          <a:schemeClr val="tx1"/>
        </a:solidFill>
        <a:latin typeface="Times"/>
        <a:ea typeface="+mn-ea"/>
        <a:cs typeface="+mn-cs"/>
      </a:defRPr>
    </a:lvl4pPr>
    <a:lvl5pPr marL="1828800" algn="l" rtl="0" eaLnBrk="0" fontAlgn="base" hangingPunct="0">
      <a:spcBef>
        <a:spcPct val="0"/>
      </a:spcBef>
      <a:spcAft>
        <a:spcPct val="0"/>
      </a:spcAft>
      <a:defRPr sz="2400" kern="1200">
        <a:solidFill>
          <a:schemeClr val="tx1"/>
        </a:solidFill>
        <a:latin typeface="Times"/>
        <a:ea typeface="+mn-ea"/>
        <a:cs typeface="+mn-cs"/>
      </a:defRPr>
    </a:lvl5pPr>
    <a:lvl6pPr marL="2286000" algn="l" defTabSz="914400" rtl="0" eaLnBrk="1" latinLnBrk="0" hangingPunct="1">
      <a:defRPr sz="2400" kern="1200">
        <a:solidFill>
          <a:schemeClr val="tx1"/>
        </a:solidFill>
        <a:latin typeface="Times"/>
        <a:ea typeface="+mn-ea"/>
        <a:cs typeface="+mn-cs"/>
      </a:defRPr>
    </a:lvl6pPr>
    <a:lvl7pPr marL="2743200" algn="l" defTabSz="914400" rtl="0" eaLnBrk="1" latinLnBrk="0" hangingPunct="1">
      <a:defRPr sz="2400" kern="1200">
        <a:solidFill>
          <a:schemeClr val="tx1"/>
        </a:solidFill>
        <a:latin typeface="Times"/>
        <a:ea typeface="+mn-ea"/>
        <a:cs typeface="+mn-cs"/>
      </a:defRPr>
    </a:lvl7pPr>
    <a:lvl8pPr marL="3200400" algn="l" defTabSz="914400" rtl="0" eaLnBrk="1" latinLnBrk="0" hangingPunct="1">
      <a:defRPr sz="2400" kern="1200">
        <a:solidFill>
          <a:schemeClr val="tx1"/>
        </a:solidFill>
        <a:latin typeface="Times"/>
        <a:ea typeface="+mn-ea"/>
        <a:cs typeface="+mn-cs"/>
      </a:defRPr>
    </a:lvl8pPr>
    <a:lvl9pPr marL="3657600" algn="l" defTabSz="914400" rtl="0" eaLnBrk="1" latinLnBrk="0" hangingPunct="1">
      <a:defRPr sz="2400" kern="1200">
        <a:solidFill>
          <a:schemeClr val="tx1"/>
        </a:solidFill>
        <a:latin typeface="Times"/>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lton R. Ramcharran" initials="CRR" lastIdx="13" clrIdx="0">
    <p:extLst>
      <p:ext uri="{19B8F6BF-5375-455C-9EA6-DF929625EA0E}">
        <p15:presenceInfo xmlns:p15="http://schemas.microsoft.com/office/powerpoint/2012/main" userId="S-1-5-21-2567133279-126380308-195766442-8640" providerId="AD"/>
      </p:ext>
    </p:extLst>
  </p:cmAuthor>
  <p:cmAuthor id="2" name="Allyson B. Byk" initials="ABB" lastIdx="5" clrIdx="1">
    <p:extLst>
      <p:ext uri="{19B8F6BF-5375-455C-9EA6-DF929625EA0E}">
        <p15:presenceInfo xmlns:p15="http://schemas.microsoft.com/office/powerpoint/2012/main" userId="S-1-5-21-2567133279-126380308-195766442-137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a:srgbClr val="969696"/>
    <a:srgbClr val="FFFF00"/>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61261" autoAdjust="0"/>
  </p:normalViewPr>
  <p:slideViewPr>
    <p:cSldViewPr>
      <p:cViewPr varScale="1">
        <p:scale>
          <a:sx n="78" d="100"/>
          <a:sy n="78" d="100"/>
        </p:scale>
        <p:origin x="1800" y="90"/>
      </p:cViewPr>
      <p:guideLst>
        <p:guide orient="horz" pos="2160"/>
        <p:guide pos="2880"/>
      </p:guideLst>
    </p:cSldViewPr>
  </p:slideViewPr>
  <p:notesTextViewPr>
    <p:cViewPr>
      <p:scale>
        <a:sx n="125" d="100"/>
        <a:sy n="125" d="100"/>
      </p:scale>
      <p:origin x="0" y="0"/>
    </p:cViewPr>
  </p:notesTextViewPr>
  <p:sorterViewPr>
    <p:cViewPr>
      <p:scale>
        <a:sx n="66" d="100"/>
        <a:sy n="66" d="100"/>
      </p:scale>
      <p:origin x="0" y="0"/>
    </p:cViewPr>
  </p:sorterViewPr>
  <p:notesViewPr>
    <p:cSldViewPr>
      <p:cViewPr>
        <p:scale>
          <a:sx n="75" d="100"/>
          <a:sy n="75" d="100"/>
        </p:scale>
        <p:origin x="3900" y="666"/>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810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143375" y="0"/>
            <a:ext cx="3170238" cy="481013"/>
          </a:xfrm>
          <a:prstGeom prst="rect">
            <a:avLst/>
          </a:prstGeom>
        </p:spPr>
        <p:txBody>
          <a:bodyPr vert="horz" lIns="91440" tIns="45720" rIns="91440" bIns="45720" rtlCol="0"/>
          <a:lstStyle>
            <a:lvl1pPr algn="r">
              <a:defRPr sz="1200"/>
            </a:lvl1pPr>
          </a:lstStyle>
          <a:p>
            <a:fld id="{F00CCCCA-F012-4313-8630-E5DCD9073F37}" type="datetimeFigureOut">
              <a:rPr lang="en-US" smtClean="0"/>
              <a:t>6/29/2017</a:t>
            </a:fld>
            <a:endParaRPr lang="en-US"/>
          </a:p>
        </p:txBody>
      </p:sp>
      <p:sp>
        <p:nvSpPr>
          <p:cNvPr id="4" name="Footer Placeholder 3"/>
          <p:cNvSpPr>
            <a:spLocks noGrp="1"/>
          </p:cNvSpPr>
          <p:nvPr>
            <p:ph type="ftr" sz="quarter" idx="2"/>
          </p:nvPr>
        </p:nvSpPr>
        <p:spPr>
          <a:xfrm>
            <a:off x="0" y="9120188"/>
            <a:ext cx="3170238" cy="48101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8"/>
            <a:ext cx="3170238" cy="481012"/>
          </a:xfrm>
          <a:prstGeom prst="rect">
            <a:avLst/>
          </a:prstGeom>
        </p:spPr>
        <p:txBody>
          <a:bodyPr vert="horz" lIns="91440" tIns="45720" rIns="91440" bIns="45720" rtlCol="0" anchor="b"/>
          <a:lstStyle>
            <a:lvl1pPr algn="r">
              <a:defRPr sz="1200"/>
            </a:lvl1pPr>
          </a:lstStyle>
          <a:p>
            <a:fld id="{9126FC58-2550-484F-BEC0-3C7233A9F225}" type="slidenum">
              <a:rPr lang="en-US" smtClean="0"/>
              <a:t>‹#›</a:t>
            </a:fld>
            <a:endParaRPr lang="en-US"/>
          </a:p>
        </p:txBody>
      </p:sp>
    </p:spTree>
    <p:extLst>
      <p:ext uri="{BB962C8B-B14F-4D97-AF65-F5344CB8AC3E}">
        <p14:creationId xmlns:p14="http://schemas.microsoft.com/office/powerpoint/2010/main" val="16197316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4"/>
          <p:cNvSpPr>
            <a:spLocks noGrp="1" noRot="1" noChangeAspect="1" noChangeArrowheads="1" noTextEdit="1"/>
          </p:cNvSpPr>
          <p:nvPr>
            <p:ph type="sldImg" idx="2"/>
          </p:nvPr>
        </p:nvSpPr>
        <p:spPr bwMode="auto">
          <a:xfrm>
            <a:off x="1258888" y="320675"/>
            <a:ext cx="4797425" cy="3598863"/>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2293" name="Rectangle 5"/>
          <p:cNvSpPr>
            <a:spLocks noGrp="1" noChangeArrowheads="1"/>
          </p:cNvSpPr>
          <p:nvPr>
            <p:ph type="body" sz="quarter" idx="3"/>
          </p:nvPr>
        </p:nvSpPr>
        <p:spPr bwMode="auto">
          <a:xfrm>
            <a:off x="731849" y="4160846"/>
            <a:ext cx="5851504" cy="503989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51" tIns="48325" rIns="96651" bIns="4832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p:txBody>
      </p:sp>
      <p:sp>
        <p:nvSpPr>
          <p:cNvPr id="12294" name="Rectangle 6"/>
          <p:cNvSpPr>
            <a:spLocks noGrp="1" noChangeArrowheads="1"/>
          </p:cNvSpPr>
          <p:nvPr>
            <p:ph type="ftr" sz="quarter" idx="4"/>
          </p:nvPr>
        </p:nvSpPr>
        <p:spPr bwMode="auto">
          <a:xfrm>
            <a:off x="0" y="9119350"/>
            <a:ext cx="3170248" cy="4802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51" tIns="48325" rIns="96651" bIns="48325"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12295" name="Rectangle 7"/>
          <p:cNvSpPr>
            <a:spLocks noGrp="1" noChangeArrowheads="1"/>
          </p:cNvSpPr>
          <p:nvPr>
            <p:ph type="sldNum" sz="quarter" idx="5"/>
          </p:nvPr>
        </p:nvSpPr>
        <p:spPr bwMode="auto">
          <a:xfrm>
            <a:off x="4143312" y="9119350"/>
            <a:ext cx="3170248" cy="4802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51" tIns="48325" rIns="96651" bIns="48325" numCol="1" anchor="b" anchorCtr="0" compatLnSpc="1">
            <a:prstTxWarp prst="textNoShape">
              <a:avLst/>
            </a:prstTxWarp>
          </a:bodyPr>
          <a:lstStyle>
            <a:lvl1pPr algn="r" eaLnBrk="1" hangingPunct="1">
              <a:defRPr sz="1200">
                <a:latin typeface="Arial" charset="0"/>
              </a:defRPr>
            </a:lvl1pPr>
          </a:lstStyle>
          <a:p>
            <a:pPr>
              <a:defRPr/>
            </a:pPr>
            <a:fld id="{FF0C4732-77EA-4A56-B8B5-46CCF2CA4B45}" type="slidenum">
              <a:rPr lang="en-US"/>
              <a:pPr>
                <a:defRPr/>
              </a:pPr>
              <a:t>‹#›</a:t>
            </a:fld>
            <a:endParaRPr lang="en-US"/>
          </a:p>
        </p:txBody>
      </p:sp>
    </p:spTree>
    <p:extLst>
      <p:ext uri="{BB962C8B-B14F-4D97-AF65-F5344CB8AC3E}">
        <p14:creationId xmlns:p14="http://schemas.microsoft.com/office/powerpoint/2010/main" val="423319333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100" kern="1200">
        <a:solidFill>
          <a:schemeClr val="tx1"/>
        </a:solidFill>
        <a:latin typeface="Arial" charset="0"/>
        <a:ea typeface="+mn-ea"/>
        <a:cs typeface="+mn-cs"/>
      </a:defRPr>
    </a:lvl1pPr>
    <a:lvl2pPr marL="228600" indent="-114300" algn="l" rtl="0" eaLnBrk="0" fontAlgn="base" hangingPunct="0">
      <a:spcBef>
        <a:spcPct val="30000"/>
      </a:spcBef>
      <a:spcAft>
        <a:spcPct val="0"/>
      </a:spcAft>
      <a:buChar char="•"/>
      <a:defRPr sz="1100" kern="1200">
        <a:solidFill>
          <a:schemeClr val="tx1"/>
        </a:solidFill>
        <a:latin typeface="Arial" charset="0"/>
        <a:ea typeface="+mn-ea"/>
        <a:cs typeface="+mn-cs"/>
      </a:defRPr>
    </a:lvl2pPr>
    <a:lvl3pPr marL="457200" indent="-114300" algn="l" rtl="0" eaLnBrk="0" fontAlgn="base" hangingPunct="0">
      <a:spcBef>
        <a:spcPct val="30000"/>
      </a:spcBef>
      <a:spcAft>
        <a:spcPct val="0"/>
      </a:spcAft>
      <a:buFont typeface="Arial" charset="0"/>
      <a:buChar char="─"/>
      <a:defRPr sz="1100" kern="1200">
        <a:solidFill>
          <a:schemeClr val="tx1"/>
        </a:solidFill>
        <a:latin typeface="Arial" charset="0"/>
        <a:ea typeface="+mn-ea"/>
        <a:cs typeface="+mn-cs"/>
      </a:defRPr>
    </a:lvl3pPr>
    <a:lvl4pPr marL="685800" indent="-114300" algn="l" rtl="0" eaLnBrk="0" fontAlgn="base" hangingPunct="0">
      <a:spcBef>
        <a:spcPct val="30000"/>
      </a:spcBef>
      <a:spcAft>
        <a:spcPct val="0"/>
      </a:spcAft>
      <a:buFont typeface="Arial" charset="0"/>
      <a:buChar char="-"/>
      <a:defRPr sz="1100" kern="1200">
        <a:solidFill>
          <a:schemeClr val="tx1"/>
        </a:solidFill>
        <a:latin typeface="Arial" charset="0"/>
        <a:ea typeface="+mn-ea"/>
        <a:cs typeface="+mn-cs"/>
      </a:defRPr>
    </a:lvl4pPr>
    <a:lvl5pPr marL="2057400" indent="-228600" algn="l" rtl="0" eaLnBrk="0" fontAlgn="base" hangingPunct="0">
      <a:spcBef>
        <a:spcPct val="30000"/>
      </a:spcBef>
      <a:spcAft>
        <a:spcPct val="0"/>
      </a:spcAft>
      <a:defRPr sz="11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endParaRPr lang="en-US" dirty="0" smtClean="0"/>
          </a:p>
        </p:txBody>
      </p:sp>
      <p:sp>
        <p:nvSpPr>
          <p:cNvPr id="4" name="Slide Number Placeholder 3"/>
          <p:cNvSpPr>
            <a:spLocks noGrp="1"/>
          </p:cNvSpPr>
          <p:nvPr>
            <p:ph type="sldNum" sz="quarter" idx="10"/>
          </p:nvPr>
        </p:nvSpPr>
        <p:spPr/>
        <p:txBody>
          <a:bodyPr/>
          <a:lstStyle/>
          <a:p>
            <a:pPr>
              <a:defRPr/>
            </a:pPr>
            <a:fld id="{83E48DBB-187F-4625-94D2-320195BC1BCC}" type="slidenum">
              <a:rPr lang="en-US" smtClean="0">
                <a:solidFill>
                  <a:prstClr val="black"/>
                </a:solidFill>
              </a:rPr>
              <a:pPr>
                <a:defRPr/>
              </a:pPr>
              <a:t>0</a:t>
            </a:fld>
            <a:endParaRPr lang="en-US" dirty="0">
              <a:solidFill>
                <a:prstClr val="black"/>
              </a:solidFill>
            </a:endParaRPr>
          </a:p>
        </p:txBody>
      </p:sp>
    </p:spTree>
    <p:extLst>
      <p:ext uri="{BB962C8B-B14F-4D97-AF65-F5344CB8AC3E}">
        <p14:creationId xmlns:p14="http://schemas.microsoft.com/office/powerpoint/2010/main" val="13300998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p:spPr>
        <p:txBody>
          <a:bodyPr/>
          <a:lstStyle/>
          <a:p>
            <a:r>
              <a:rPr lang="en-US" u="none" dirty="0" smtClean="0"/>
              <a:t>Volunteers</a:t>
            </a:r>
            <a:r>
              <a:rPr lang="en-US" u="none" baseline="0" dirty="0" smtClean="0"/>
              <a:t> </a:t>
            </a:r>
            <a:r>
              <a:rPr lang="en-US" u="none" dirty="0" smtClean="0"/>
              <a:t>and their employer </a:t>
            </a:r>
            <a:r>
              <a:rPr lang="en-US" u="none" strike="noStrike" dirty="0" smtClean="0"/>
              <a:t>greatly </a:t>
            </a:r>
            <a:r>
              <a:rPr lang="en-US" u="none" dirty="0" smtClean="0"/>
              <a:t>benefit from participating</a:t>
            </a:r>
            <a:r>
              <a:rPr lang="en-US" u="none" baseline="0" dirty="0" smtClean="0"/>
              <a:t> in </a:t>
            </a:r>
            <a:r>
              <a:rPr lang="en-US" u="none" dirty="0" smtClean="0"/>
              <a:t>standards </a:t>
            </a:r>
            <a:r>
              <a:rPr lang="en-US" u="none" dirty="0" smtClean="0"/>
              <a:t>development activity </a:t>
            </a:r>
            <a:r>
              <a:rPr lang="en-US" u="none" dirty="0" smtClean="0"/>
              <a:t>by:</a:t>
            </a:r>
            <a:endParaRPr lang="en-US" u="none" dirty="0" smtClean="0"/>
          </a:p>
          <a:p>
            <a:pPr marL="171450" indent="-171450">
              <a:buFont typeface="Arial" panose="020B0604020202020204" pitchFamily="34" charset="0"/>
              <a:buChar char="•"/>
            </a:pPr>
            <a:r>
              <a:rPr lang="en-US" u="none" dirty="0" smtClean="0"/>
              <a:t>Becoming </a:t>
            </a:r>
            <a:r>
              <a:rPr lang="en-US" u="none" dirty="0" smtClean="0"/>
              <a:t>intimately knowledgeable with the standards used in a particular industry.  Participants are able to be more thorough and confident in their application of standard rules, leading to increased work </a:t>
            </a:r>
            <a:r>
              <a:rPr lang="en-US" u="none" dirty="0" smtClean="0"/>
              <a:t>efficiency.</a:t>
            </a:r>
          </a:p>
          <a:p>
            <a:pPr marL="171450" indent="-171450">
              <a:buFont typeface="Arial" panose="020B0604020202020204" pitchFamily="34" charset="0"/>
              <a:buChar char="•"/>
            </a:pPr>
            <a:r>
              <a:rPr lang="en-US" u="none" dirty="0" smtClean="0"/>
              <a:t>Being </a:t>
            </a:r>
            <a:r>
              <a:rPr lang="en-US" u="none" dirty="0" smtClean="0"/>
              <a:t>aware of revisions to standards prior to </a:t>
            </a:r>
            <a:r>
              <a:rPr lang="en-US" u="none" dirty="0" smtClean="0"/>
              <a:t>publication.</a:t>
            </a:r>
          </a:p>
          <a:p>
            <a:pPr marL="171450" indent="-171450">
              <a:buFont typeface="Arial" panose="020B0604020202020204" pitchFamily="34" charset="0"/>
              <a:buChar char="•"/>
            </a:pPr>
            <a:r>
              <a:rPr lang="en-US" u="none" dirty="0" smtClean="0"/>
              <a:t>Having </a:t>
            </a:r>
            <a:r>
              <a:rPr lang="en-US" u="none" dirty="0" smtClean="0"/>
              <a:t>the opportunity to provide input on technical </a:t>
            </a:r>
            <a:r>
              <a:rPr lang="en-US" u="none" dirty="0" smtClean="0"/>
              <a:t>revisions.</a:t>
            </a:r>
          </a:p>
          <a:p>
            <a:pPr marL="171450" indent="-171450">
              <a:buFont typeface="Arial" panose="020B0604020202020204" pitchFamily="34" charset="0"/>
              <a:buChar char="•"/>
            </a:pPr>
            <a:r>
              <a:rPr lang="en-US" u="none" dirty="0" smtClean="0"/>
              <a:t>Developing </a:t>
            </a:r>
            <a:r>
              <a:rPr lang="en-US" u="none" dirty="0" smtClean="0"/>
              <a:t>their</a:t>
            </a:r>
            <a:r>
              <a:rPr lang="en-US" u="none" baseline="0" dirty="0" smtClean="0"/>
              <a:t> </a:t>
            </a:r>
            <a:r>
              <a:rPr lang="en-US" u="none" dirty="0" smtClean="0"/>
              <a:t>project </a:t>
            </a:r>
            <a:r>
              <a:rPr lang="en-US" u="none" dirty="0" smtClean="0"/>
              <a:t>management and leadership skills including:</a:t>
            </a:r>
          </a:p>
          <a:p>
            <a:pPr marL="405005" lvl="1" indent="-176405">
              <a:buFontTx/>
              <a:buChar char="-"/>
            </a:pPr>
            <a:r>
              <a:rPr lang="en-US" u="none" dirty="0" smtClean="0"/>
              <a:t>Gaining </a:t>
            </a:r>
            <a:r>
              <a:rPr lang="en-US" u="none" dirty="0" smtClean="0"/>
              <a:t>experience </a:t>
            </a:r>
            <a:r>
              <a:rPr lang="en-US" u="none" dirty="0" smtClean="0"/>
              <a:t>in the arts of consensus building and teamwork</a:t>
            </a:r>
          </a:p>
          <a:p>
            <a:pPr marL="405005" lvl="1" indent="-176405">
              <a:buFontTx/>
              <a:buChar char="-"/>
            </a:pPr>
            <a:r>
              <a:rPr lang="en-US" u="none" baseline="0" dirty="0" smtClean="0"/>
              <a:t>Learning </a:t>
            </a:r>
            <a:r>
              <a:rPr lang="en-US" u="none" dirty="0" smtClean="0"/>
              <a:t>how </a:t>
            </a:r>
            <a:r>
              <a:rPr lang="en-US" u="none" dirty="0" smtClean="0"/>
              <a:t>to run productive and focused meetings </a:t>
            </a:r>
            <a:r>
              <a:rPr lang="en-US" u="none" dirty="0" smtClean="0"/>
              <a:t>and</a:t>
            </a:r>
            <a:r>
              <a:rPr lang="en-US" u="none" dirty="0" smtClean="0"/>
              <a:t>,  </a:t>
            </a:r>
          </a:p>
          <a:p>
            <a:pPr marL="405005" lvl="1" indent="-176405">
              <a:buFontTx/>
              <a:buChar char="-"/>
            </a:pPr>
            <a:r>
              <a:rPr lang="en-US" u="none" dirty="0" smtClean="0"/>
              <a:t>Enhancing communication skills and the ability to persuade others in a technical forum.</a:t>
            </a:r>
          </a:p>
          <a:p>
            <a:pPr marL="171450" indent="-171450">
              <a:buFont typeface="Arial" panose="020B0604020202020204" pitchFamily="34" charset="0"/>
              <a:buChar char="•"/>
            </a:pPr>
            <a:r>
              <a:rPr lang="en-US" u="none" dirty="0" smtClean="0"/>
              <a:t>Interacting with and learning from the foremost technical experts in a given field, thereby, creating</a:t>
            </a:r>
            <a:r>
              <a:rPr lang="en-US" u="none" baseline="0" dirty="0" smtClean="0"/>
              <a:t> </a:t>
            </a:r>
            <a:r>
              <a:rPr lang="en-US" u="none" dirty="0" smtClean="0"/>
              <a:t>a </a:t>
            </a:r>
            <a:r>
              <a:rPr lang="en-US" u="none" dirty="0" smtClean="0"/>
              <a:t>personal network of contacts for valuable technical advice. </a:t>
            </a:r>
          </a:p>
          <a:p>
            <a:endParaRPr lang="en-US" dirty="0" smtClean="0"/>
          </a:p>
          <a:p>
            <a:r>
              <a:rPr lang="en-US" dirty="0" smtClean="0"/>
              <a:t> </a:t>
            </a:r>
            <a:br>
              <a:rPr lang="en-US" dirty="0" smtClean="0"/>
            </a:br>
            <a:endParaRPr lang="en-US" dirty="0" smtClean="0"/>
          </a:p>
          <a:p>
            <a:endParaRPr lang="en-US" dirty="0" smtClean="0"/>
          </a:p>
        </p:txBody>
      </p:sp>
      <p:sp>
        <p:nvSpPr>
          <p:cNvPr id="38916" name="Slide Number Placeholder 3"/>
          <p:cNvSpPr>
            <a:spLocks noGrp="1"/>
          </p:cNvSpPr>
          <p:nvPr>
            <p:ph type="sldNum" sz="quarter" idx="5"/>
          </p:nvPr>
        </p:nvSpPr>
        <p:spPr>
          <a:noFill/>
        </p:spPr>
        <p:txBody>
          <a:bodyPr/>
          <a:lstStyle>
            <a:lvl1pPr>
              <a:defRPr sz="2500">
                <a:solidFill>
                  <a:schemeClr val="tx1"/>
                </a:solidFill>
                <a:latin typeface="Times"/>
              </a:defRPr>
            </a:lvl1pPr>
            <a:lvl2pPr marL="764421" indent="-294008">
              <a:defRPr sz="2500">
                <a:solidFill>
                  <a:schemeClr val="tx1"/>
                </a:solidFill>
                <a:latin typeface="Times"/>
              </a:defRPr>
            </a:lvl2pPr>
            <a:lvl3pPr marL="1176033" indent="-235207">
              <a:defRPr sz="2500">
                <a:solidFill>
                  <a:schemeClr val="tx1"/>
                </a:solidFill>
                <a:latin typeface="Times"/>
              </a:defRPr>
            </a:lvl3pPr>
            <a:lvl4pPr marL="1646446" indent="-235207">
              <a:defRPr sz="2500">
                <a:solidFill>
                  <a:schemeClr val="tx1"/>
                </a:solidFill>
                <a:latin typeface="Times"/>
              </a:defRPr>
            </a:lvl4pPr>
            <a:lvl5pPr marL="2116859" indent="-235207">
              <a:defRPr sz="2500">
                <a:solidFill>
                  <a:schemeClr val="tx1"/>
                </a:solidFill>
                <a:latin typeface="Times"/>
              </a:defRPr>
            </a:lvl5pPr>
            <a:lvl6pPr marL="2587272" indent="-235207" eaLnBrk="0" fontAlgn="base" hangingPunct="0">
              <a:spcBef>
                <a:spcPct val="0"/>
              </a:spcBef>
              <a:spcAft>
                <a:spcPct val="0"/>
              </a:spcAft>
              <a:defRPr sz="2500">
                <a:solidFill>
                  <a:schemeClr val="tx1"/>
                </a:solidFill>
                <a:latin typeface="Times"/>
              </a:defRPr>
            </a:lvl6pPr>
            <a:lvl7pPr marL="3057685" indent="-235207" eaLnBrk="0" fontAlgn="base" hangingPunct="0">
              <a:spcBef>
                <a:spcPct val="0"/>
              </a:spcBef>
              <a:spcAft>
                <a:spcPct val="0"/>
              </a:spcAft>
              <a:defRPr sz="2500">
                <a:solidFill>
                  <a:schemeClr val="tx1"/>
                </a:solidFill>
                <a:latin typeface="Times"/>
              </a:defRPr>
            </a:lvl7pPr>
            <a:lvl8pPr marL="3528098" indent="-235207" eaLnBrk="0" fontAlgn="base" hangingPunct="0">
              <a:spcBef>
                <a:spcPct val="0"/>
              </a:spcBef>
              <a:spcAft>
                <a:spcPct val="0"/>
              </a:spcAft>
              <a:defRPr sz="2500">
                <a:solidFill>
                  <a:schemeClr val="tx1"/>
                </a:solidFill>
                <a:latin typeface="Times"/>
              </a:defRPr>
            </a:lvl8pPr>
            <a:lvl9pPr marL="3998511" indent="-235207" eaLnBrk="0" fontAlgn="base" hangingPunct="0">
              <a:spcBef>
                <a:spcPct val="0"/>
              </a:spcBef>
              <a:spcAft>
                <a:spcPct val="0"/>
              </a:spcAft>
              <a:defRPr sz="2500">
                <a:solidFill>
                  <a:schemeClr val="tx1"/>
                </a:solidFill>
                <a:latin typeface="Times"/>
              </a:defRPr>
            </a:lvl9pPr>
          </a:lstStyle>
          <a:p>
            <a:fld id="{0335800E-7F0E-46A6-A639-50BA28956B4E}" type="slidenum">
              <a:rPr lang="en-US" sz="1200">
                <a:latin typeface="Arial" charset="0"/>
              </a:rPr>
              <a:pPr/>
              <a:t>9</a:t>
            </a:fld>
            <a:endParaRPr lang="en-US" sz="1200">
              <a:latin typeface="Arial" charset="0"/>
            </a:endParaRPr>
          </a:p>
        </p:txBody>
      </p:sp>
    </p:spTree>
    <p:extLst>
      <p:ext uri="{BB962C8B-B14F-4D97-AF65-F5344CB8AC3E}">
        <p14:creationId xmlns:p14="http://schemas.microsoft.com/office/powerpoint/2010/main" val="18818714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lvl1pPr>
              <a:defRPr sz="2500">
                <a:solidFill>
                  <a:schemeClr val="tx1"/>
                </a:solidFill>
                <a:latin typeface="Times"/>
              </a:defRPr>
            </a:lvl1pPr>
            <a:lvl2pPr marL="764421" indent="-294008">
              <a:defRPr sz="2500">
                <a:solidFill>
                  <a:schemeClr val="tx1"/>
                </a:solidFill>
                <a:latin typeface="Times"/>
              </a:defRPr>
            </a:lvl2pPr>
            <a:lvl3pPr marL="1176033" indent="-235207">
              <a:defRPr sz="2500">
                <a:solidFill>
                  <a:schemeClr val="tx1"/>
                </a:solidFill>
                <a:latin typeface="Times"/>
              </a:defRPr>
            </a:lvl3pPr>
            <a:lvl4pPr marL="1646446" indent="-235207">
              <a:defRPr sz="2500">
                <a:solidFill>
                  <a:schemeClr val="tx1"/>
                </a:solidFill>
                <a:latin typeface="Times"/>
              </a:defRPr>
            </a:lvl4pPr>
            <a:lvl5pPr marL="2116859" indent="-235207">
              <a:defRPr sz="2500">
                <a:solidFill>
                  <a:schemeClr val="tx1"/>
                </a:solidFill>
                <a:latin typeface="Times"/>
              </a:defRPr>
            </a:lvl5pPr>
            <a:lvl6pPr marL="2587272" indent="-235207" eaLnBrk="0" fontAlgn="base" hangingPunct="0">
              <a:spcBef>
                <a:spcPct val="0"/>
              </a:spcBef>
              <a:spcAft>
                <a:spcPct val="0"/>
              </a:spcAft>
              <a:defRPr sz="2500">
                <a:solidFill>
                  <a:schemeClr val="tx1"/>
                </a:solidFill>
                <a:latin typeface="Times"/>
              </a:defRPr>
            </a:lvl6pPr>
            <a:lvl7pPr marL="3057685" indent="-235207" eaLnBrk="0" fontAlgn="base" hangingPunct="0">
              <a:spcBef>
                <a:spcPct val="0"/>
              </a:spcBef>
              <a:spcAft>
                <a:spcPct val="0"/>
              </a:spcAft>
              <a:defRPr sz="2500">
                <a:solidFill>
                  <a:schemeClr val="tx1"/>
                </a:solidFill>
                <a:latin typeface="Times"/>
              </a:defRPr>
            </a:lvl7pPr>
            <a:lvl8pPr marL="3528098" indent="-235207" eaLnBrk="0" fontAlgn="base" hangingPunct="0">
              <a:spcBef>
                <a:spcPct val="0"/>
              </a:spcBef>
              <a:spcAft>
                <a:spcPct val="0"/>
              </a:spcAft>
              <a:defRPr sz="2500">
                <a:solidFill>
                  <a:schemeClr val="tx1"/>
                </a:solidFill>
                <a:latin typeface="Times"/>
              </a:defRPr>
            </a:lvl8pPr>
            <a:lvl9pPr marL="3998511" indent="-235207" eaLnBrk="0" fontAlgn="base" hangingPunct="0">
              <a:spcBef>
                <a:spcPct val="0"/>
              </a:spcBef>
              <a:spcAft>
                <a:spcPct val="0"/>
              </a:spcAft>
              <a:defRPr sz="2500">
                <a:solidFill>
                  <a:schemeClr val="tx1"/>
                </a:solidFill>
                <a:latin typeface="Times"/>
              </a:defRPr>
            </a:lvl9pPr>
          </a:lstStyle>
          <a:p>
            <a:fld id="{120C69D0-2A4F-4D8D-BA0A-2A0BC9DE3FDE}" type="slidenum">
              <a:rPr lang="en-US" sz="1200">
                <a:latin typeface="Arial" charset="0"/>
              </a:rPr>
              <a:pPr/>
              <a:t>10</a:t>
            </a:fld>
            <a:endParaRPr lang="en-US" sz="1200">
              <a:latin typeface="Arial" charset="0"/>
            </a:endParaRPr>
          </a:p>
        </p:txBody>
      </p:sp>
      <p:sp>
        <p:nvSpPr>
          <p:cNvPr id="37891" name="Rectangle 2"/>
          <p:cNvSpPr>
            <a:spLocks noGrp="1" noRot="1" noChangeAspect="1" noChangeArrowheads="1" noTextEdit="1"/>
          </p:cNvSpPr>
          <p:nvPr>
            <p:ph type="sldImg"/>
          </p:nvPr>
        </p:nvSpPr>
        <p:spPr>
          <a:xfrm>
            <a:off x="1374775" y="474663"/>
            <a:ext cx="4568825" cy="3425825"/>
          </a:xfrm>
          <a:ln/>
        </p:spPr>
      </p:sp>
      <p:sp>
        <p:nvSpPr>
          <p:cNvPr id="37892" name="Rectangle 3"/>
          <p:cNvSpPr>
            <a:spLocks noGrp="1" noChangeArrowheads="1"/>
          </p:cNvSpPr>
          <p:nvPr>
            <p:ph type="body" idx="1"/>
          </p:nvPr>
        </p:nvSpPr>
        <p:spPr>
          <a:xfrm>
            <a:off x="487352" y="4245495"/>
            <a:ext cx="6338855" cy="5059432"/>
          </a:xfrm>
          <a:noFill/>
        </p:spPr>
        <p:txBody>
          <a:bodyPr/>
          <a:lstStyle/>
          <a:p>
            <a:pPr eaLnBrk="1" hangingPunct="1">
              <a:spcAft>
                <a:spcPts val="1235"/>
              </a:spcAft>
            </a:pPr>
            <a:r>
              <a:rPr lang="en-US" dirty="0" smtClean="0"/>
              <a:t>Committee Volunteer Positions include Committee Chair, Vice-Chair, Member, Contributing Member, Delegates, </a:t>
            </a:r>
            <a:r>
              <a:rPr lang="en-US" u="none" dirty="0" smtClean="0"/>
              <a:t>Alternates, and Representatives.</a:t>
            </a:r>
            <a:r>
              <a:rPr lang="en-US" u="none" baseline="0" dirty="0" smtClean="0"/>
              <a:t> </a:t>
            </a:r>
            <a:r>
              <a:rPr lang="en-US" u="none" dirty="0" smtClean="0"/>
              <a:t>Committee Volunteers could be assigned as a project manager for a proposal on C&amp;S </a:t>
            </a:r>
            <a:r>
              <a:rPr lang="en-US" u="none" dirty="0" smtClean="0"/>
              <a:t>Connect. </a:t>
            </a:r>
            <a:r>
              <a:rPr lang="en-US" u="none" dirty="0" smtClean="0"/>
              <a:t>These roles are described in greater detail in Module A3 Membership Maintenance. </a:t>
            </a:r>
          </a:p>
          <a:p>
            <a:pPr eaLnBrk="1" hangingPunct="1">
              <a:spcAft>
                <a:spcPts val="1235"/>
              </a:spcAft>
            </a:pPr>
            <a:endParaRPr lang="en-US" u="none" dirty="0" smtClean="0"/>
          </a:p>
          <a:p>
            <a:pPr eaLnBrk="1" hangingPunct="1">
              <a:buFont typeface="Arial" pitchFamily="34" charset="0"/>
              <a:buNone/>
            </a:pPr>
            <a:r>
              <a:rPr lang="en-US" u="none" strike="noStrike" baseline="0" dirty="0" smtClean="0"/>
              <a:t>The Responsibilities for each of these roles will be discussed in detail in the next few slides.</a:t>
            </a:r>
            <a:endParaRPr lang="en-US" u="none" strike="noStrike" dirty="0" smtClean="0"/>
          </a:p>
          <a:p>
            <a:pPr marL="220507" indent="-220507" eaLnBrk="1" hangingPunct="1"/>
            <a:endParaRPr lang="en-US" u="none" dirty="0" smtClean="0"/>
          </a:p>
        </p:txBody>
      </p:sp>
    </p:spTree>
    <p:extLst>
      <p:ext uri="{BB962C8B-B14F-4D97-AF65-F5344CB8AC3E}">
        <p14:creationId xmlns:p14="http://schemas.microsoft.com/office/powerpoint/2010/main" val="16950993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lvl1pPr>
              <a:defRPr sz="2500">
                <a:solidFill>
                  <a:schemeClr val="tx1"/>
                </a:solidFill>
                <a:latin typeface="Times"/>
              </a:defRPr>
            </a:lvl1pPr>
            <a:lvl2pPr marL="764421" indent="-294008">
              <a:defRPr sz="2500">
                <a:solidFill>
                  <a:schemeClr val="tx1"/>
                </a:solidFill>
                <a:latin typeface="Times"/>
              </a:defRPr>
            </a:lvl2pPr>
            <a:lvl3pPr marL="1176033" indent="-235207">
              <a:defRPr sz="2500">
                <a:solidFill>
                  <a:schemeClr val="tx1"/>
                </a:solidFill>
                <a:latin typeface="Times"/>
              </a:defRPr>
            </a:lvl3pPr>
            <a:lvl4pPr marL="1646446" indent="-235207">
              <a:defRPr sz="2500">
                <a:solidFill>
                  <a:schemeClr val="tx1"/>
                </a:solidFill>
                <a:latin typeface="Times"/>
              </a:defRPr>
            </a:lvl4pPr>
            <a:lvl5pPr marL="2116859" indent="-235207">
              <a:defRPr sz="2500">
                <a:solidFill>
                  <a:schemeClr val="tx1"/>
                </a:solidFill>
                <a:latin typeface="Times"/>
              </a:defRPr>
            </a:lvl5pPr>
            <a:lvl6pPr marL="2587272" indent="-235207" eaLnBrk="0" fontAlgn="base" hangingPunct="0">
              <a:spcBef>
                <a:spcPct val="0"/>
              </a:spcBef>
              <a:spcAft>
                <a:spcPct val="0"/>
              </a:spcAft>
              <a:defRPr sz="2500">
                <a:solidFill>
                  <a:schemeClr val="tx1"/>
                </a:solidFill>
                <a:latin typeface="Times"/>
              </a:defRPr>
            </a:lvl6pPr>
            <a:lvl7pPr marL="3057685" indent="-235207" eaLnBrk="0" fontAlgn="base" hangingPunct="0">
              <a:spcBef>
                <a:spcPct val="0"/>
              </a:spcBef>
              <a:spcAft>
                <a:spcPct val="0"/>
              </a:spcAft>
              <a:defRPr sz="2500">
                <a:solidFill>
                  <a:schemeClr val="tx1"/>
                </a:solidFill>
                <a:latin typeface="Times"/>
              </a:defRPr>
            </a:lvl7pPr>
            <a:lvl8pPr marL="3528098" indent="-235207" eaLnBrk="0" fontAlgn="base" hangingPunct="0">
              <a:spcBef>
                <a:spcPct val="0"/>
              </a:spcBef>
              <a:spcAft>
                <a:spcPct val="0"/>
              </a:spcAft>
              <a:defRPr sz="2500">
                <a:solidFill>
                  <a:schemeClr val="tx1"/>
                </a:solidFill>
                <a:latin typeface="Times"/>
              </a:defRPr>
            </a:lvl8pPr>
            <a:lvl9pPr marL="3998511" indent="-235207" eaLnBrk="0" fontAlgn="base" hangingPunct="0">
              <a:spcBef>
                <a:spcPct val="0"/>
              </a:spcBef>
              <a:spcAft>
                <a:spcPct val="0"/>
              </a:spcAft>
              <a:defRPr sz="2500">
                <a:solidFill>
                  <a:schemeClr val="tx1"/>
                </a:solidFill>
                <a:latin typeface="Times"/>
              </a:defRPr>
            </a:lvl9pPr>
          </a:lstStyle>
          <a:p>
            <a:fld id="{33E873D0-F658-4DF4-BD53-920A3FE6D727}" type="slidenum">
              <a:rPr lang="en-US" sz="1200">
                <a:latin typeface="Arial" charset="0"/>
              </a:rPr>
              <a:pPr/>
              <a:t>11</a:t>
            </a:fld>
            <a:endParaRPr lang="en-US" sz="1200">
              <a:latin typeface="Arial" charset="0"/>
            </a:endParaRPr>
          </a:p>
        </p:txBody>
      </p:sp>
      <p:sp>
        <p:nvSpPr>
          <p:cNvPr id="39939" name="Rectangle 2"/>
          <p:cNvSpPr>
            <a:spLocks noGrp="1" noRot="1" noChangeAspect="1" noChangeArrowheads="1" noTextEdit="1"/>
          </p:cNvSpPr>
          <p:nvPr>
            <p:ph type="sldImg"/>
          </p:nvPr>
        </p:nvSpPr>
        <p:spPr>
          <a:xfrm>
            <a:off x="1374775" y="474663"/>
            <a:ext cx="4568825" cy="3425825"/>
          </a:xfrm>
          <a:ln/>
        </p:spPr>
      </p:sp>
      <p:sp>
        <p:nvSpPr>
          <p:cNvPr id="39940" name="Rectangle 3"/>
          <p:cNvSpPr>
            <a:spLocks noGrp="1" noChangeArrowheads="1"/>
          </p:cNvSpPr>
          <p:nvPr>
            <p:ph type="body" idx="1"/>
          </p:nvPr>
        </p:nvSpPr>
        <p:spPr>
          <a:xfrm>
            <a:off x="487352" y="4245495"/>
            <a:ext cx="6338855" cy="4958504"/>
          </a:xfrm>
          <a:noFill/>
        </p:spPr>
        <p:txBody>
          <a:bodyPr/>
          <a:lstStyle/>
          <a:p>
            <a:pPr eaLnBrk="1" hangingPunct="1"/>
            <a:r>
              <a:rPr lang="en-US" b="0" u="none" dirty="0" smtClean="0">
                <a:cs typeface="Times New Roman" pitchFamily="18" charset="0"/>
              </a:rPr>
              <a:t>Committee Chairs are responsible for:</a:t>
            </a:r>
          </a:p>
          <a:p>
            <a:pPr lvl="1" eaLnBrk="1" hangingPunct="1"/>
            <a:r>
              <a:rPr lang="en-US" b="0" u="none" dirty="0" smtClean="0">
                <a:cs typeface="Times New Roman" pitchFamily="18" charset="0"/>
              </a:rPr>
              <a:t>Facilitating meetings using</a:t>
            </a:r>
            <a:r>
              <a:rPr lang="en-US" b="0" u="none" baseline="0" dirty="0" smtClean="0">
                <a:cs typeface="Times New Roman" pitchFamily="18" charset="0"/>
              </a:rPr>
              <a:t> </a:t>
            </a:r>
            <a:r>
              <a:rPr lang="en-US" b="0" u="none" dirty="0" smtClean="0">
                <a:cs typeface="Times New Roman" pitchFamily="18" charset="0"/>
              </a:rPr>
              <a:t>Robert‘s Rules of Order</a:t>
            </a:r>
            <a:r>
              <a:rPr lang="en-US" b="0" u="none" strike="noStrike" dirty="0" smtClean="0">
                <a:cs typeface="Times New Roman" pitchFamily="18" charset="0"/>
              </a:rPr>
              <a:t>, as needed</a:t>
            </a:r>
            <a:r>
              <a:rPr lang="en-US" b="0" u="none" dirty="0" smtClean="0">
                <a:cs typeface="Times New Roman" pitchFamily="18" charset="0"/>
              </a:rPr>
              <a:t>.</a:t>
            </a:r>
          </a:p>
          <a:p>
            <a:pPr lvl="1" eaLnBrk="1" hangingPunct="1"/>
            <a:r>
              <a:rPr lang="en-US" b="0" u="none" dirty="0" smtClean="0">
                <a:cs typeface="Times New Roman" pitchFamily="18" charset="0"/>
              </a:rPr>
              <a:t>Guiding the committee members through </a:t>
            </a:r>
            <a:r>
              <a:rPr lang="en-US" b="0" u="none" dirty="0" smtClean="0">
                <a:cs typeface="Times New Roman" pitchFamily="18" charset="0"/>
              </a:rPr>
              <a:t>the </a:t>
            </a:r>
            <a:r>
              <a:rPr lang="en-US" b="0" u="none" dirty="0" smtClean="0">
                <a:cs typeface="Times New Roman" pitchFamily="18" charset="0"/>
              </a:rPr>
              <a:t>consensus process.</a:t>
            </a:r>
          </a:p>
          <a:p>
            <a:pPr lvl="1" eaLnBrk="1" hangingPunct="1"/>
            <a:r>
              <a:rPr lang="en-US" b="0" u="none" dirty="0" smtClean="0">
                <a:cs typeface="Times New Roman" pitchFamily="18" charset="0"/>
              </a:rPr>
              <a:t>Working with ASME Staff </a:t>
            </a:r>
            <a:r>
              <a:rPr lang="en-US" b="0" u="none" dirty="0" smtClean="0">
                <a:cs typeface="Times New Roman" pitchFamily="18" charset="0"/>
              </a:rPr>
              <a:t>to </a:t>
            </a:r>
            <a:r>
              <a:rPr lang="en-US" b="0" u="none" dirty="0" smtClean="0">
                <a:cs typeface="Times New Roman" pitchFamily="18" charset="0"/>
              </a:rPr>
              <a:t>ensure that the committee is following </a:t>
            </a:r>
            <a:r>
              <a:rPr lang="en-US" b="0" u="none" strike="noStrike" dirty="0" smtClean="0">
                <a:cs typeface="Times New Roman" pitchFamily="18" charset="0"/>
              </a:rPr>
              <a:t>codes and standards development process procedures and </a:t>
            </a:r>
            <a:r>
              <a:rPr lang="en-US" b="0" u="none" dirty="0" smtClean="0">
                <a:cs typeface="Times New Roman" pitchFamily="18" charset="0"/>
              </a:rPr>
              <a:t>the committee‘s operating and administrative </a:t>
            </a:r>
            <a:r>
              <a:rPr lang="en-US" b="0" u="none" dirty="0" smtClean="0">
                <a:cs typeface="Times New Roman" pitchFamily="18" charset="0"/>
              </a:rPr>
              <a:t>procedures.</a:t>
            </a:r>
            <a:endParaRPr lang="en-US" b="0" u="none" dirty="0" smtClean="0">
              <a:cs typeface="Times New Roman" pitchFamily="18" charset="0"/>
            </a:endParaRPr>
          </a:p>
          <a:p>
            <a:pPr lvl="1" eaLnBrk="1" hangingPunct="1"/>
            <a:r>
              <a:rPr lang="en-US" b="0" u="none" dirty="0" smtClean="0">
                <a:cs typeface="Times New Roman" pitchFamily="18" charset="0"/>
              </a:rPr>
              <a:t>Assigning members to</a:t>
            </a:r>
            <a:r>
              <a:rPr lang="en-US" b="0" u="none" baseline="0" dirty="0" smtClean="0">
                <a:cs typeface="Times New Roman" pitchFamily="18" charset="0"/>
              </a:rPr>
              <a:t> project teams, </a:t>
            </a:r>
            <a:r>
              <a:rPr lang="en-US" b="0" u="none" strike="noStrike" dirty="0" smtClean="0">
                <a:cs typeface="Times New Roman" pitchFamily="18" charset="0"/>
              </a:rPr>
              <a:t>as </a:t>
            </a:r>
            <a:r>
              <a:rPr lang="en-US" b="0" u="none" strike="noStrike" dirty="0" smtClean="0">
                <a:cs typeface="Times New Roman" pitchFamily="18" charset="0"/>
              </a:rPr>
              <a:t>required.</a:t>
            </a:r>
          </a:p>
          <a:p>
            <a:pPr lvl="1" eaLnBrk="1" hangingPunct="1"/>
            <a:r>
              <a:rPr lang="en-US" b="0" u="none" dirty="0" smtClean="0"/>
              <a:t>Annual </a:t>
            </a:r>
            <a:r>
              <a:rPr lang="en-US" b="0" u="none" dirty="0" smtClean="0"/>
              <a:t>review </a:t>
            </a:r>
            <a:r>
              <a:rPr lang="en-US" b="0" u="none" dirty="0" smtClean="0"/>
              <a:t>and </a:t>
            </a:r>
            <a:r>
              <a:rPr lang="en-US" b="0" u="none" dirty="0" smtClean="0"/>
              <a:t>evaluation</a:t>
            </a:r>
            <a:r>
              <a:rPr lang="en-US" b="0" u="none" strike="noStrike" baseline="0" dirty="0" smtClean="0"/>
              <a:t> </a:t>
            </a:r>
            <a:r>
              <a:rPr lang="en-US" b="0" u="none" strike="noStrike" baseline="0" dirty="0" smtClean="0"/>
              <a:t>of </a:t>
            </a:r>
            <a:r>
              <a:rPr lang="en-US" b="0" u="none" dirty="0" smtClean="0"/>
              <a:t>committee member performance. </a:t>
            </a:r>
            <a:r>
              <a:rPr lang="en-US" b="0" u="none" dirty="0" smtClean="0"/>
              <a:t>This </a:t>
            </a:r>
            <a:r>
              <a:rPr lang="en-US" b="0" u="none" dirty="0" smtClean="0"/>
              <a:t>review includes attendance at meetings, response to recorded votes, and completion of assignments. </a:t>
            </a:r>
            <a:r>
              <a:rPr lang="en-US" b="0" i="0" u="none" dirty="0" smtClean="0"/>
              <a:t>If</a:t>
            </a:r>
            <a:r>
              <a:rPr lang="en-US" b="0" i="0" u="none" baseline="0" dirty="0" smtClean="0"/>
              <a:t> a member is unable to meet the expected performance of their position on the committee, action may be taken to terminate that individual’s membership on the committee. </a:t>
            </a:r>
            <a:endParaRPr lang="en-US" b="0" i="0" u="none" strike="sngStrike" baseline="0" dirty="0" smtClean="0"/>
          </a:p>
          <a:p>
            <a:pPr marL="342900" lvl="2" indent="0" eaLnBrk="1" hangingPunct="1">
              <a:buNone/>
            </a:pPr>
            <a:r>
              <a:rPr lang="en-US" b="0" strike="sngStrike" dirty="0" smtClean="0"/>
              <a:t/>
            </a:r>
            <a:br>
              <a:rPr lang="en-US" b="0" strike="sngStrike" dirty="0" smtClean="0"/>
            </a:br>
            <a:endParaRPr lang="en-US" b="0" strike="sngStrike" dirty="0" smtClean="0">
              <a:cs typeface="Times New Roman" pitchFamily="18" charset="0"/>
            </a:endParaRPr>
          </a:p>
          <a:p>
            <a:pPr lvl="1" eaLnBrk="1" hangingPunct="1"/>
            <a:endParaRPr lang="en-US" dirty="0" smtClean="0">
              <a:cs typeface="Times New Roman" pitchFamily="18" charset="0"/>
            </a:endParaRPr>
          </a:p>
          <a:p>
            <a:pPr eaLnBrk="1" hangingPunct="1"/>
            <a:endParaRPr lang="en-US" dirty="0" smtClean="0"/>
          </a:p>
        </p:txBody>
      </p:sp>
    </p:spTree>
    <p:extLst>
      <p:ext uri="{BB962C8B-B14F-4D97-AF65-F5344CB8AC3E}">
        <p14:creationId xmlns:p14="http://schemas.microsoft.com/office/powerpoint/2010/main" val="40883313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lvl1pPr>
              <a:defRPr sz="2500">
                <a:solidFill>
                  <a:schemeClr val="tx1"/>
                </a:solidFill>
                <a:latin typeface="Times"/>
              </a:defRPr>
            </a:lvl1pPr>
            <a:lvl2pPr marL="764421" indent="-294008">
              <a:defRPr sz="2500">
                <a:solidFill>
                  <a:schemeClr val="tx1"/>
                </a:solidFill>
                <a:latin typeface="Times"/>
              </a:defRPr>
            </a:lvl2pPr>
            <a:lvl3pPr marL="1176033" indent="-235207">
              <a:defRPr sz="2500">
                <a:solidFill>
                  <a:schemeClr val="tx1"/>
                </a:solidFill>
                <a:latin typeface="Times"/>
              </a:defRPr>
            </a:lvl3pPr>
            <a:lvl4pPr marL="1646446" indent="-235207">
              <a:defRPr sz="2500">
                <a:solidFill>
                  <a:schemeClr val="tx1"/>
                </a:solidFill>
                <a:latin typeface="Times"/>
              </a:defRPr>
            </a:lvl4pPr>
            <a:lvl5pPr marL="2116859" indent="-235207">
              <a:defRPr sz="2500">
                <a:solidFill>
                  <a:schemeClr val="tx1"/>
                </a:solidFill>
                <a:latin typeface="Times"/>
              </a:defRPr>
            </a:lvl5pPr>
            <a:lvl6pPr marL="2587272" indent="-235207" eaLnBrk="0" fontAlgn="base" hangingPunct="0">
              <a:spcBef>
                <a:spcPct val="0"/>
              </a:spcBef>
              <a:spcAft>
                <a:spcPct val="0"/>
              </a:spcAft>
              <a:defRPr sz="2500">
                <a:solidFill>
                  <a:schemeClr val="tx1"/>
                </a:solidFill>
                <a:latin typeface="Times"/>
              </a:defRPr>
            </a:lvl6pPr>
            <a:lvl7pPr marL="3057685" indent="-235207" eaLnBrk="0" fontAlgn="base" hangingPunct="0">
              <a:spcBef>
                <a:spcPct val="0"/>
              </a:spcBef>
              <a:spcAft>
                <a:spcPct val="0"/>
              </a:spcAft>
              <a:defRPr sz="2500">
                <a:solidFill>
                  <a:schemeClr val="tx1"/>
                </a:solidFill>
                <a:latin typeface="Times"/>
              </a:defRPr>
            </a:lvl7pPr>
            <a:lvl8pPr marL="3528098" indent="-235207" eaLnBrk="0" fontAlgn="base" hangingPunct="0">
              <a:spcBef>
                <a:spcPct val="0"/>
              </a:spcBef>
              <a:spcAft>
                <a:spcPct val="0"/>
              </a:spcAft>
              <a:defRPr sz="2500">
                <a:solidFill>
                  <a:schemeClr val="tx1"/>
                </a:solidFill>
                <a:latin typeface="Times"/>
              </a:defRPr>
            </a:lvl8pPr>
            <a:lvl9pPr marL="3998511" indent="-235207" eaLnBrk="0" fontAlgn="base" hangingPunct="0">
              <a:spcBef>
                <a:spcPct val="0"/>
              </a:spcBef>
              <a:spcAft>
                <a:spcPct val="0"/>
              </a:spcAft>
              <a:defRPr sz="2500">
                <a:solidFill>
                  <a:schemeClr val="tx1"/>
                </a:solidFill>
                <a:latin typeface="Times"/>
              </a:defRPr>
            </a:lvl9pPr>
          </a:lstStyle>
          <a:p>
            <a:fld id="{969AAD93-A817-4FCD-A363-32BA1F1708CF}" type="slidenum">
              <a:rPr lang="en-US" sz="1200">
                <a:latin typeface="Arial" charset="0"/>
              </a:rPr>
              <a:pPr/>
              <a:t>12</a:t>
            </a:fld>
            <a:endParaRPr lang="en-US" sz="1200">
              <a:latin typeface="Arial" charset="0"/>
            </a:endParaRPr>
          </a:p>
        </p:txBody>
      </p:sp>
      <p:sp>
        <p:nvSpPr>
          <p:cNvPr id="40963" name="Rectangle 2"/>
          <p:cNvSpPr>
            <a:spLocks noGrp="1" noRot="1" noChangeAspect="1" noChangeArrowheads="1" noTextEdit="1"/>
          </p:cNvSpPr>
          <p:nvPr>
            <p:ph type="sldImg"/>
          </p:nvPr>
        </p:nvSpPr>
        <p:spPr>
          <a:xfrm>
            <a:off x="1374775" y="474663"/>
            <a:ext cx="4568825" cy="3425825"/>
          </a:xfrm>
          <a:ln/>
        </p:spPr>
      </p:sp>
      <p:sp>
        <p:nvSpPr>
          <p:cNvPr id="40964" name="Rectangle 3"/>
          <p:cNvSpPr>
            <a:spLocks noGrp="1" noChangeArrowheads="1"/>
          </p:cNvSpPr>
          <p:nvPr>
            <p:ph type="body" idx="1"/>
          </p:nvPr>
        </p:nvSpPr>
        <p:spPr>
          <a:xfrm>
            <a:off x="487352" y="4245495"/>
            <a:ext cx="6338855" cy="4958504"/>
          </a:xfrm>
          <a:noFill/>
        </p:spPr>
        <p:txBody>
          <a:bodyPr/>
          <a:lstStyle/>
          <a:p>
            <a:pPr defTabSz="940826" eaLnBrk="1" hangingPunct="1">
              <a:defRPr/>
            </a:pPr>
            <a:r>
              <a:rPr lang="en-US" dirty="0" smtClean="0">
                <a:cs typeface="Times New Roman" pitchFamily="18" charset="0"/>
              </a:rPr>
              <a:t>Committee Members,</a:t>
            </a:r>
            <a:r>
              <a:rPr lang="en-US" dirty="0" smtClean="0"/>
              <a:t> Contributing Member, </a:t>
            </a:r>
            <a:r>
              <a:rPr lang="en-US" u="none" dirty="0" smtClean="0"/>
              <a:t>Delegates, </a:t>
            </a:r>
            <a:r>
              <a:rPr lang="en-US" u="none" dirty="0" smtClean="0"/>
              <a:t>Alternates </a:t>
            </a:r>
            <a:r>
              <a:rPr lang="en-US" u="none" dirty="0" smtClean="0"/>
              <a:t>and Representatives </a:t>
            </a:r>
            <a:r>
              <a:rPr lang="en-US" u="none" dirty="0" smtClean="0">
                <a:cs typeface="Times New Roman" pitchFamily="18" charset="0"/>
              </a:rPr>
              <a:t>are responsible for:</a:t>
            </a:r>
          </a:p>
          <a:p>
            <a:pPr lvl="1" eaLnBrk="1" hangingPunct="1"/>
            <a:r>
              <a:rPr lang="en-US" u="none" dirty="0" smtClean="0">
                <a:cs typeface="Times New Roman" pitchFamily="18" charset="0"/>
              </a:rPr>
              <a:t>Completing assignments in a timely manner</a:t>
            </a:r>
          </a:p>
          <a:p>
            <a:pPr lvl="1" eaLnBrk="1" hangingPunct="1"/>
            <a:r>
              <a:rPr lang="en-US" u="none" dirty="0" smtClean="0">
                <a:cs typeface="Times New Roman" pitchFamily="18" charset="0"/>
              </a:rPr>
              <a:t>Following </a:t>
            </a:r>
            <a:r>
              <a:rPr lang="en-US" b="0" i="0" u="none" baseline="0" dirty="0" smtClean="0">
                <a:cs typeface="Times New Roman" pitchFamily="18" charset="0"/>
              </a:rPr>
              <a:t>the Procedures for ASME Codes and Standards Development Committees </a:t>
            </a:r>
            <a:endParaRPr lang="en-US" b="0" i="0" u="none" baseline="0" dirty="0" smtClean="0">
              <a:cs typeface="Times New Roman" pitchFamily="18" charset="0"/>
            </a:endParaRPr>
          </a:p>
          <a:p>
            <a:pPr lvl="1" eaLnBrk="1" hangingPunct="1"/>
            <a:r>
              <a:rPr lang="en-US" u="none" dirty="0" smtClean="0">
                <a:cs typeface="Times New Roman" pitchFamily="18" charset="0"/>
              </a:rPr>
              <a:t>Following </a:t>
            </a:r>
            <a:r>
              <a:rPr lang="en-US" u="none" dirty="0" smtClean="0">
                <a:cs typeface="Times New Roman" pitchFamily="18" charset="0"/>
              </a:rPr>
              <a:t>the committee‘s operating and administrative procedures</a:t>
            </a:r>
          </a:p>
          <a:p>
            <a:pPr lvl="1" eaLnBrk="1" hangingPunct="1"/>
            <a:r>
              <a:rPr lang="en-US" dirty="0" smtClean="0">
                <a:cs typeface="Times New Roman" pitchFamily="18" charset="0"/>
              </a:rPr>
              <a:t>Voting</a:t>
            </a:r>
            <a:r>
              <a:rPr lang="en-US" strike="noStrike" baseline="0" dirty="0" smtClean="0">
                <a:cs typeface="Times New Roman" pitchFamily="18" charset="0"/>
              </a:rPr>
              <a:t> </a:t>
            </a:r>
            <a:r>
              <a:rPr lang="en-US" dirty="0" smtClean="0">
                <a:cs typeface="Times New Roman" pitchFamily="18" charset="0"/>
              </a:rPr>
              <a:t>on </a:t>
            </a:r>
            <a:r>
              <a:rPr lang="en-US" dirty="0" smtClean="0">
                <a:cs typeface="Times New Roman" pitchFamily="18" charset="0"/>
              </a:rPr>
              <a:t>proposed standards actions and administrative</a:t>
            </a:r>
            <a:r>
              <a:rPr lang="en-US" baseline="0" dirty="0" smtClean="0">
                <a:cs typeface="Times New Roman" pitchFamily="18" charset="0"/>
              </a:rPr>
              <a:t> actions</a:t>
            </a:r>
            <a:r>
              <a:rPr lang="en-US" dirty="0" smtClean="0">
                <a:cs typeface="Times New Roman" pitchFamily="18" charset="0"/>
              </a:rPr>
              <a:t> in a timely manner</a:t>
            </a:r>
          </a:p>
          <a:p>
            <a:pPr defTabSz="940826" eaLnBrk="1" hangingPunct="1">
              <a:defRPr/>
            </a:pPr>
            <a:endParaRPr lang="en-US" dirty="0" smtClean="0"/>
          </a:p>
          <a:p>
            <a:pPr defTabSz="940826" eaLnBrk="1" hangingPunct="1">
              <a:defRPr/>
            </a:pPr>
            <a:r>
              <a:rPr lang="en-US" dirty="0" smtClean="0"/>
              <a:t>Committee </a:t>
            </a:r>
            <a:r>
              <a:rPr lang="en-US" dirty="0"/>
              <a:t>members have the additional responsibility of attending meetings.</a:t>
            </a:r>
          </a:p>
        </p:txBody>
      </p:sp>
    </p:spTree>
    <p:extLst>
      <p:ext uri="{BB962C8B-B14F-4D97-AF65-F5344CB8AC3E}">
        <p14:creationId xmlns:p14="http://schemas.microsoft.com/office/powerpoint/2010/main" val="19366369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lvl1pPr>
              <a:defRPr sz="2500">
                <a:solidFill>
                  <a:schemeClr val="tx1"/>
                </a:solidFill>
                <a:latin typeface="Times"/>
              </a:defRPr>
            </a:lvl1pPr>
            <a:lvl2pPr marL="764421" indent="-294008">
              <a:defRPr sz="2500">
                <a:solidFill>
                  <a:schemeClr val="tx1"/>
                </a:solidFill>
                <a:latin typeface="Times"/>
              </a:defRPr>
            </a:lvl2pPr>
            <a:lvl3pPr marL="1176033" indent="-235207">
              <a:defRPr sz="2500">
                <a:solidFill>
                  <a:schemeClr val="tx1"/>
                </a:solidFill>
                <a:latin typeface="Times"/>
              </a:defRPr>
            </a:lvl3pPr>
            <a:lvl4pPr marL="1646446" indent="-235207">
              <a:defRPr sz="2500">
                <a:solidFill>
                  <a:schemeClr val="tx1"/>
                </a:solidFill>
                <a:latin typeface="Times"/>
              </a:defRPr>
            </a:lvl4pPr>
            <a:lvl5pPr marL="2116859" indent="-235207">
              <a:defRPr sz="2500">
                <a:solidFill>
                  <a:schemeClr val="tx1"/>
                </a:solidFill>
                <a:latin typeface="Times"/>
              </a:defRPr>
            </a:lvl5pPr>
            <a:lvl6pPr marL="2587272" indent="-235207" eaLnBrk="0" fontAlgn="base" hangingPunct="0">
              <a:spcBef>
                <a:spcPct val="0"/>
              </a:spcBef>
              <a:spcAft>
                <a:spcPct val="0"/>
              </a:spcAft>
              <a:defRPr sz="2500">
                <a:solidFill>
                  <a:schemeClr val="tx1"/>
                </a:solidFill>
                <a:latin typeface="Times"/>
              </a:defRPr>
            </a:lvl6pPr>
            <a:lvl7pPr marL="3057685" indent="-235207" eaLnBrk="0" fontAlgn="base" hangingPunct="0">
              <a:spcBef>
                <a:spcPct val="0"/>
              </a:spcBef>
              <a:spcAft>
                <a:spcPct val="0"/>
              </a:spcAft>
              <a:defRPr sz="2500">
                <a:solidFill>
                  <a:schemeClr val="tx1"/>
                </a:solidFill>
                <a:latin typeface="Times"/>
              </a:defRPr>
            </a:lvl7pPr>
            <a:lvl8pPr marL="3528098" indent="-235207" eaLnBrk="0" fontAlgn="base" hangingPunct="0">
              <a:spcBef>
                <a:spcPct val="0"/>
              </a:spcBef>
              <a:spcAft>
                <a:spcPct val="0"/>
              </a:spcAft>
              <a:defRPr sz="2500">
                <a:solidFill>
                  <a:schemeClr val="tx1"/>
                </a:solidFill>
                <a:latin typeface="Times"/>
              </a:defRPr>
            </a:lvl8pPr>
            <a:lvl9pPr marL="3998511" indent="-235207" eaLnBrk="0" fontAlgn="base" hangingPunct="0">
              <a:spcBef>
                <a:spcPct val="0"/>
              </a:spcBef>
              <a:spcAft>
                <a:spcPct val="0"/>
              </a:spcAft>
              <a:defRPr sz="2500">
                <a:solidFill>
                  <a:schemeClr val="tx1"/>
                </a:solidFill>
                <a:latin typeface="Times"/>
              </a:defRPr>
            </a:lvl9pPr>
          </a:lstStyle>
          <a:p>
            <a:fld id="{D2010A61-BEC3-4128-9B88-78359C856C41}" type="slidenum">
              <a:rPr lang="en-US" sz="1200">
                <a:latin typeface="Arial" charset="0"/>
              </a:rPr>
              <a:pPr/>
              <a:t>13</a:t>
            </a:fld>
            <a:endParaRPr lang="en-US" sz="1200">
              <a:latin typeface="Arial" charset="0"/>
            </a:endParaRPr>
          </a:p>
        </p:txBody>
      </p:sp>
      <p:sp>
        <p:nvSpPr>
          <p:cNvPr id="41987" name="Rectangle 2"/>
          <p:cNvSpPr>
            <a:spLocks noGrp="1" noRot="1" noChangeAspect="1" noChangeArrowheads="1" noTextEdit="1"/>
          </p:cNvSpPr>
          <p:nvPr>
            <p:ph type="sldImg"/>
          </p:nvPr>
        </p:nvSpPr>
        <p:spPr>
          <a:xfrm>
            <a:off x="1374775" y="474663"/>
            <a:ext cx="4568825" cy="3425825"/>
          </a:xfrm>
          <a:ln/>
        </p:spPr>
      </p:sp>
      <p:sp>
        <p:nvSpPr>
          <p:cNvPr id="41988" name="Rectangle 3"/>
          <p:cNvSpPr>
            <a:spLocks noGrp="1" noChangeArrowheads="1"/>
          </p:cNvSpPr>
          <p:nvPr>
            <p:ph type="body" idx="1"/>
          </p:nvPr>
        </p:nvSpPr>
        <p:spPr>
          <a:xfrm>
            <a:off x="487352" y="4245495"/>
            <a:ext cx="6338855" cy="4958504"/>
          </a:xfrm>
          <a:noFill/>
        </p:spPr>
        <p:txBody>
          <a:bodyPr/>
          <a:lstStyle/>
          <a:p>
            <a:pPr eaLnBrk="1" hangingPunct="1"/>
            <a:r>
              <a:rPr lang="en-US" sz="1100" b="0" u="none" dirty="0" smtClean="0">
                <a:solidFill>
                  <a:schemeClr val="tx1"/>
                </a:solidFill>
                <a:cs typeface="Times New Roman" pitchFamily="18" charset="0"/>
              </a:rPr>
              <a:t>A Project Manager </a:t>
            </a:r>
            <a:r>
              <a:rPr lang="en-US" sz="1100" b="0" u="none" dirty="0" smtClean="0">
                <a:solidFill>
                  <a:schemeClr val="tx1"/>
                </a:solidFill>
                <a:cs typeface="Times New Roman" pitchFamily="18" charset="0"/>
              </a:rPr>
              <a:t>may </a:t>
            </a:r>
            <a:r>
              <a:rPr lang="en-US" sz="1100" b="0" u="none" dirty="0" smtClean="0">
                <a:solidFill>
                  <a:schemeClr val="tx1"/>
                </a:solidFill>
                <a:cs typeface="Times New Roman" pitchFamily="18" charset="0"/>
              </a:rPr>
              <a:t>be a standing subcommittee chair or a</a:t>
            </a:r>
            <a:r>
              <a:rPr lang="en-US" sz="1100" b="0" u="none" baseline="0" dirty="0" smtClean="0">
                <a:solidFill>
                  <a:schemeClr val="tx1"/>
                </a:solidFill>
                <a:cs typeface="Times New Roman" pitchFamily="18" charset="0"/>
              </a:rPr>
              <a:t> committee member </a:t>
            </a:r>
            <a:r>
              <a:rPr lang="en-US" sz="1100" b="0" u="none" dirty="0" smtClean="0">
                <a:solidFill>
                  <a:schemeClr val="tx1"/>
                </a:solidFill>
                <a:cs typeface="Times New Roman" pitchFamily="18" charset="0"/>
              </a:rPr>
              <a:t>assigned </a:t>
            </a:r>
            <a:r>
              <a:rPr lang="en-US" sz="1100" b="0" u="none" dirty="0" smtClean="0">
                <a:solidFill>
                  <a:schemeClr val="tx1"/>
                </a:solidFill>
                <a:cs typeface="Times New Roman" pitchFamily="18" charset="0"/>
              </a:rPr>
              <a:t>by the Chair to complete a task. </a:t>
            </a:r>
          </a:p>
          <a:p>
            <a:pPr eaLnBrk="1" hangingPunct="1"/>
            <a:endParaRPr lang="en-US" sz="1100" b="0" u="none" dirty="0" smtClean="0">
              <a:solidFill>
                <a:schemeClr val="tx1"/>
              </a:solidFill>
              <a:cs typeface="Times New Roman" pitchFamily="18" charset="0"/>
            </a:endParaRPr>
          </a:p>
          <a:p>
            <a:pPr eaLnBrk="1" hangingPunct="1"/>
            <a:r>
              <a:rPr lang="en-US" sz="1100" b="0" u="none" dirty="0" smtClean="0">
                <a:solidFill>
                  <a:schemeClr val="tx1"/>
                </a:solidFill>
                <a:cs typeface="Times New Roman" pitchFamily="18" charset="0"/>
              </a:rPr>
              <a:t>Responsibilities for this role </a:t>
            </a:r>
            <a:r>
              <a:rPr lang="en-US" sz="1100" b="0" u="none" dirty="0" smtClean="0">
                <a:solidFill>
                  <a:schemeClr val="tx1"/>
                </a:solidFill>
                <a:cs typeface="Times New Roman" pitchFamily="18" charset="0"/>
              </a:rPr>
              <a:t>include</a:t>
            </a:r>
            <a:r>
              <a:rPr lang="en-US" sz="1100" b="0" u="none" dirty="0" smtClean="0">
                <a:solidFill>
                  <a:schemeClr val="tx1"/>
                </a:solidFill>
                <a:cs typeface="Times New Roman" pitchFamily="18" charset="0"/>
              </a:rPr>
              <a:t>:</a:t>
            </a:r>
          </a:p>
          <a:p>
            <a:pPr marL="235207" lvl="1" indent="-117603" defTabSz="940826" eaLnBrk="1" hangingPunct="1">
              <a:defRPr/>
            </a:pPr>
            <a:r>
              <a:rPr lang="en-US" sz="1100" b="0" u="none" dirty="0" smtClean="0">
                <a:solidFill>
                  <a:schemeClr val="tx1"/>
                </a:solidFill>
              </a:rPr>
              <a:t>Development of a proposal </a:t>
            </a:r>
            <a:r>
              <a:rPr lang="en-US" sz="1100" b="0" u="none" strike="noStrike" dirty="0" smtClean="0">
                <a:solidFill>
                  <a:schemeClr val="tx1"/>
                </a:solidFill>
              </a:rPr>
              <a:t>record</a:t>
            </a:r>
          </a:p>
          <a:p>
            <a:pPr lvl="1" eaLnBrk="1" hangingPunct="1"/>
            <a:r>
              <a:rPr lang="en-US" sz="1100" b="0" u="none" dirty="0" smtClean="0">
                <a:solidFill>
                  <a:schemeClr val="tx1"/>
                </a:solidFill>
              </a:rPr>
              <a:t>Management of the work for the proposal</a:t>
            </a:r>
          </a:p>
          <a:p>
            <a:pPr lvl="2">
              <a:spcBef>
                <a:spcPts val="600"/>
              </a:spcBef>
            </a:pPr>
            <a:r>
              <a:rPr lang="en-US" sz="1100" b="0" u="none" dirty="0" smtClean="0">
                <a:solidFill>
                  <a:schemeClr val="tx1"/>
                </a:solidFill>
              </a:rPr>
              <a:t>Setting a schedule </a:t>
            </a:r>
          </a:p>
          <a:p>
            <a:pPr lvl="2">
              <a:spcBef>
                <a:spcPts val="600"/>
              </a:spcBef>
            </a:pPr>
            <a:r>
              <a:rPr lang="en-US" sz="1100" b="0" u="none" dirty="0" smtClean="0">
                <a:solidFill>
                  <a:schemeClr val="tx1"/>
                </a:solidFill>
              </a:rPr>
              <a:t>Arranging for conferences</a:t>
            </a:r>
          </a:p>
          <a:p>
            <a:pPr marL="457200" marR="0" lvl="2" indent="-114300" algn="l" defTabSz="914400" rtl="0" eaLnBrk="0" fontAlgn="base" latinLnBrk="0" hangingPunct="0">
              <a:lnSpc>
                <a:spcPct val="100000"/>
              </a:lnSpc>
              <a:spcBef>
                <a:spcPts val="600"/>
              </a:spcBef>
              <a:spcAft>
                <a:spcPct val="0"/>
              </a:spcAft>
              <a:buClrTx/>
              <a:buSzTx/>
              <a:buFont typeface="Arial" charset="0"/>
              <a:buChar char="─"/>
              <a:tabLst/>
              <a:defRPr/>
            </a:pPr>
            <a:r>
              <a:rPr lang="en-US" sz="1100" b="0" u="none" dirty="0" smtClean="0">
                <a:solidFill>
                  <a:schemeClr val="tx1"/>
                </a:solidFill>
              </a:rPr>
              <a:t>Consulting with </a:t>
            </a:r>
            <a:r>
              <a:rPr lang="en-US" sz="1100" u="none" dirty="0" smtClean="0">
                <a:solidFill>
                  <a:schemeClr val="tx1"/>
                </a:solidFill>
              </a:rPr>
              <a:t>subject matter experts</a:t>
            </a:r>
            <a:endParaRPr lang="en-US" sz="1100" b="0" u="none" dirty="0" smtClean="0">
              <a:solidFill>
                <a:schemeClr val="tx1"/>
              </a:solidFill>
            </a:endParaRPr>
          </a:p>
          <a:p>
            <a:pPr lvl="2">
              <a:spcBef>
                <a:spcPts val="600"/>
              </a:spcBef>
            </a:pPr>
            <a:r>
              <a:rPr lang="en-US" sz="1100" b="0" u="none" dirty="0" smtClean="0">
                <a:solidFill>
                  <a:schemeClr val="tx1"/>
                </a:solidFill>
              </a:rPr>
              <a:t>Working with ASME Staff to submit proposal(s) for ballot</a:t>
            </a:r>
          </a:p>
          <a:p>
            <a:pPr marL="285750" marR="0" lvl="1" indent="-171450" algn="l" defTabSz="914400" rtl="0" eaLnBrk="0" fontAlgn="base" latinLnBrk="0" hangingPunct="0">
              <a:lnSpc>
                <a:spcPct val="100000"/>
              </a:lnSpc>
              <a:spcBef>
                <a:spcPts val="600"/>
              </a:spcBef>
              <a:spcAft>
                <a:spcPct val="0"/>
              </a:spcAft>
              <a:buClrTx/>
              <a:buSzTx/>
              <a:buFont typeface="Arial" panose="020B0604020202020204" pitchFamily="34" charset="0"/>
              <a:buChar char="•"/>
              <a:tabLst/>
              <a:defRPr/>
            </a:pPr>
            <a:r>
              <a:rPr lang="en-US" sz="1100" b="0" u="none" dirty="0" smtClean="0">
                <a:solidFill>
                  <a:schemeClr val="tx1"/>
                </a:solidFill>
              </a:rPr>
              <a:t>Preparation of </a:t>
            </a:r>
            <a:r>
              <a:rPr lang="en-US" sz="1100" b="0" u="none" dirty="0" smtClean="0">
                <a:solidFill>
                  <a:schemeClr val="tx1"/>
                </a:solidFill>
              </a:rPr>
              <a:t>responses </a:t>
            </a:r>
            <a:r>
              <a:rPr lang="en-US" sz="1100" b="0" u="none" dirty="0" smtClean="0">
                <a:solidFill>
                  <a:schemeClr val="tx1"/>
                </a:solidFill>
              </a:rPr>
              <a:t>to comments received on balloted proposals including any</a:t>
            </a:r>
            <a:r>
              <a:rPr lang="en-US" sz="1100" b="0" u="none" baseline="0" dirty="0" smtClean="0">
                <a:solidFill>
                  <a:schemeClr val="tx1"/>
                </a:solidFill>
              </a:rPr>
              <a:t> </a:t>
            </a:r>
            <a:r>
              <a:rPr lang="en-US" sz="1100" b="0" u="none" dirty="0" smtClean="0">
                <a:solidFill>
                  <a:schemeClr val="tx1"/>
                </a:solidFill>
              </a:rPr>
              <a:t>public</a:t>
            </a:r>
            <a:r>
              <a:rPr lang="en-US" sz="1100" b="0" u="none" baseline="0" dirty="0" smtClean="0">
                <a:solidFill>
                  <a:schemeClr val="tx1"/>
                </a:solidFill>
              </a:rPr>
              <a:t> review comments</a:t>
            </a:r>
            <a:endParaRPr lang="en-US" sz="1100" b="0" u="none" dirty="0" smtClean="0">
              <a:solidFill>
                <a:schemeClr val="tx1"/>
              </a:solidFill>
            </a:endParaRPr>
          </a:p>
          <a:p>
            <a:pPr marL="0" lvl="0" indent="-114300">
              <a:spcBef>
                <a:spcPts val="600"/>
              </a:spcBef>
              <a:buNone/>
            </a:pPr>
            <a:endParaRPr lang="en-US" sz="1100" b="0" u="none" dirty="0" smtClean="0">
              <a:solidFill>
                <a:schemeClr val="tx1"/>
              </a:solidFill>
            </a:endParaRPr>
          </a:p>
          <a:p>
            <a:pPr marL="0" lvl="0" indent="-114300">
              <a:spcBef>
                <a:spcPts val="600"/>
              </a:spcBef>
              <a:buNone/>
            </a:pPr>
            <a:r>
              <a:rPr lang="en-US" sz="1100" b="0" u="none" dirty="0" smtClean="0">
                <a:solidFill>
                  <a:schemeClr val="tx1"/>
                </a:solidFill>
              </a:rPr>
              <a:t>*Please see Module B5A,</a:t>
            </a:r>
            <a:r>
              <a:rPr lang="en-US" sz="1100" b="0" u="none" baseline="0" dirty="0" smtClean="0">
                <a:solidFill>
                  <a:schemeClr val="tx1"/>
                </a:solidFill>
              </a:rPr>
              <a:t> Standards &amp; Certification Project Management for further description of Project Manager responsibilities. </a:t>
            </a:r>
            <a:endParaRPr lang="en-US" sz="1100" b="0" u="none" dirty="0" smtClean="0">
              <a:solidFill>
                <a:schemeClr val="tx1"/>
              </a:solidFill>
            </a:endParaRPr>
          </a:p>
          <a:p>
            <a:pPr marL="342900" lvl="2" indent="0">
              <a:spcBef>
                <a:spcPts val="600"/>
              </a:spcBef>
              <a:buNone/>
            </a:pPr>
            <a:endParaRPr lang="en-US" dirty="0" smtClean="0">
              <a:solidFill>
                <a:schemeClr val="tx1"/>
              </a:solidFill>
            </a:endParaRPr>
          </a:p>
          <a:p>
            <a:pPr eaLnBrk="1" hangingPunct="1"/>
            <a:endParaRPr lang="en-US" dirty="0" smtClean="0">
              <a:solidFill>
                <a:schemeClr val="tx1"/>
              </a:solidFill>
            </a:endParaRPr>
          </a:p>
        </p:txBody>
      </p:sp>
    </p:spTree>
    <p:extLst>
      <p:ext uri="{BB962C8B-B14F-4D97-AF65-F5344CB8AC3E}">
        <p14:creationId xmlns:p14="http://schemas.microsoft.com/office/powerpoint/2010/main" val="40630643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lvl1pPr>
              <a:defRPr sz="2500">
                <a:solidFill>
                  <a:schemeClr val="tx1"/>
                </a:solidFill>
                <a:latin typeface="Times"/>
              </a:defRPr>
            </a:lvl1pPr>
            <a:lvl2pPr marL="764421" indent="-294008">
              <a:defRPr sz="2500">
                <a:solidFill>
                  <a:schemeClr val="tx1"/>
                </a:solidFill>
                <a:latin typeface="Times"/>
              </a:defRPr>
            </a:lvl2pPr>
            <a:lvl3pPr marL="1176033" indent="-235207">
              <a:defRPr sz="2500">
                <a:solidFill>
                  <a:schemeClr val="tx1"/>
                </a:solidFill>
                <a:latin typeface="Times"/>
              </a:defRPr>
            </a:lvl3pPr>
            <a:lvl4pPr marL="1646446" indent="-235207">
              <a:defRPr sz="2500">
                <a:solidFill>
                  <a:schemeClr val="tx1"/>
                </a:solidFill>
                <a:latin typeface="Times"/>
              </a:defRPr>
            </a:lvl4pPr>
            <a:lvl5pPr marL="2116859" indent="-235207">
              <a:defRPr sz="2500">
                <a:solidFill>
                  <a:schemeClr val="tx1"/>
                </a:solidFill>
                <a:latin typeface="Times"/>
              </a:defRPr>
            </a:lvl5pPr>
            <a:lvl6pPr marL="2587272" indent="-235207" eaLnBrk="0" fontAlgn="base" hangingPunct="0">
              <a:spcBef>
                <a:spcPct val="0"/>
              </a:spcBef>
              <a:spcAft>
                <a:spcPct val="0"/>
              </a:spcAft>
              <a:defRPr sz="2500">
                <a:solidFill>
                  <a:schemeClr val="tx1"/>
                </a:solidFill>
                <a:latin typeface="Times"/>
              </a:defRPr>
            </a:lvl6pPr>
            <a:lvl7pPr marL="3057685" indent="-235207" eaLnBrk="0" fontAlgn="base" hangingPunct="0">
              <a:spcBef>
                <a:spcPct val="0"/>
              </a:spcBef>
              <a:spcAft>
                <a:spcPct val="0"/>
              </a:spcAft>
              <a:defRPr sz="2500">
                <a:solidFill>
                  <a:schemeClr val="tx1"/>
                </a:solidFill>
                <a:latin typeface="Times"/>
              </a:defRPr>
            </a:lvl7pPr>
            <a:lvl8pPr marL="3528098" indent="-235207" eaLnBrk="0" fontAlgn="base" hangingPunct="0">
              <a:spcBef>
                <a:spcPct val="0"/>
              </a:spcBef>
              <a:spcAft>
                <a:spcPct val="0"/>
              </a:spcAft>
              <a:defRPr sz="2500">
                <a:solidFill>
                  <a:schemeClr val="tx1"/>
                </a:solidFill>
                <a:latin typeface="Times"/>
              </a:defRPr>
            </a:lvl8pPr>
            <a:lvl9pPr marL="3998511" indent="-235207" eaLnBrk="0" fontAlgn="base" hangingPunct="0">
              <a:spcBef>
                <a:spcPct val="0"/>
              </a:spcBef>
              <a:spcAft>
                <a:spcPct val="0"/>
              </a:spcAft>
              <a:defRPr sz="2500">
                <a:solidFill>
                  <a:schemeClr val="tx1"/>
                </a:solidFill>
                <a:latin typeface="Times"/>
              </a:defRPr>
            </a:lvl9pPr>
          </a:lstStyle>
          <a:p>
            <a:fld id="{39563FBB-6E60-49B8-8E32-28A1F3E8BFF9}" type="slidenum">
              <a:rPr lang="en-US" sz="1200">
                <a:latin typeface="Arial" charset="0"/>
              </a:rPr>
              <a:pPr/>
              <a:t>14</a:t>
            </a:fld>
            <a:endParaRPr lang="en-US" sz="1200">
              <a:latin typeface="Arial" charset="0"/>
            </a:endParaRPr>
          </a:p>
        </p:txBody>
      </p:sp>
      <p:sp>
        <p:nvSpPr>
          <p:cNvPr id="46083" name="Rectangle 2"/>
          <p:cNvSpPr>
            <a:spLocks noGrp="1" noRot="1" noChangeAspect="1" noChangeArrowheads="1" noTextEdit="1"/>
          </p:cNvSpPr>
          <p:nvPr>
            <p:ph type="sldImg"/>
          </p:nvPr>
        </p:nvSpPr>
        <p:spPr>
          <a:xfrm>
            <a:off x="1374775" y="474663"/>
            <a:ext cx="4568825" cy="3425825"/>
          </a:xfrm>
          <a:ln/>
        </p:spPr>
      </p:sp>
      <p:sp>
        <p:nvSpPr>
          <p:cNvPr id="54276" name="Rectangle 3"/>
          <p:cNvSpPr>
            <a:spLocks noGrp="1" noChangeArrowheads="1"/>
          </p:cNvSpPr>
          <p:nvPr>
            <p:ph type="body" idx="1"/>
          </p:nvPr>
        </p:nvSpPr>
        <p:spPr>
          <a:xfrm>
            <a:off x="487352" y="4245495"/>
            <a:ext cx="6338855" cy="4958504"/>
          </a:xfrm>
        </p:spPr>
        <p:txBody>
          <a:bodyPr/>
          <a:lstStyle/>
          <a:p>
            <a:pPr eaLnBrk="1" hangingPunct="1">
              <a:buFont typeface="Arial" pitchFamily="34" charset="0"/>
              <a:buNone/>
              <a:defRPr/>
            </a:pPr>
            <a:r>
              <a:rPr lang="en-US" u="none" dirty="0" smtClean="0">
                <a:solidFill>
                  <a:schemeClr val="tx1"/>
                </a:solidFill>
              </a:rPr>
              <a:t>ASME Staff</a:t>
            </a:r>
            <a:r>
              <a:rPr lang="en-US" u="none" baseline="0" dirty="0" smtClean="0">
                <a:solidFill>
                  <a:schemeClr val="tx1"/>
                </a:solidFill>
              </a:rPr>
              <a:t> </a:t>
            </a:r>
            <a:r>
              <a:rPr lang="en-US" u="none" dirty="0" smtClean="0">
                <a:solidFill>
                  <a:schemeClr val="tx1"/>
                </a:solidFill>
              </a:rPr>
              <a:t>members </a:t>
            </a:r>
            <a:r>
              <a:rPr lang="en-US" u="none" dirty="0" smtClean="0">
                <a:solidFill>
                  <a:schemeClr val="tx1"/>
                </a:solidFill>
              </a:rPr>
              <a:t>are assigned to Boards and committees by ASME Management.</a:t>
            </a:r>
          </a:p>
          <a:p>
            <a:pPr eaLnBrk="1" hangingPunct="1">
              <a:buFont typeface="Arial" pitchFamily="34" charset="0"/>
              <a:buChar char="•"/>
              <a:defRPr/>
            </a:pPr>
            <a:endParaRPr lang="en-US" u="none" dirty="0" smtClean="0">
              <a:solidFill>
                <a:schemeClr val="tx1"/>
              </a:solidFill>
            </a:endParaRPr>
          </a:p>
          <a:p>
            <a:pPr marL="0" marR="0" lvl="0" indent="0" algn="l" defTabSz="914400" rtl="0" eaLnBrk="1" fontAlgn="base" latinLnBrk="0" hangingPunct="1">
              <a:lnSpc>
                <a:spcPct val="100000"/>
              </a:lnSpc>
              <a:spcBef>
                <a:spcPct val="30000"/>
              </a:spcBef>
              <a:spcAft>
                <a:spcPct val="0"/>
              </a:spcAft>
              <a:buClrTx/>
              <a:buSzTx/>
              <a:buFont typeface="Arial" pitchFamily="34" charset="0"/>
              <a:buNone/>
              <a:tabLst/>
              <a:defRPr/>
            </a:pPr>
            <a:r>
              <a:rPr lang="en-US" b="0" i="0" u="none" dirty="0" smtClean="0">
                <a:solidFill>
                  <a:schemeClr val="tx1"/>
                </a:solidFill>
                <a:cs typeface="Times New Roman" pitchFamily="18" charset="0"/>
              </a:rPr>
              <a:t>ASME Staff</a:t>
            </a:r>
            <a:r>
              <a:rPr lang="en-US" b="0" i="0" u="none" baseline="0" dirty="0" smtClean="0">
                <a:solidFill>
                  <a:schemeClr val="tx1"/>
                </a:solidFill>
                <a:cs typeface="Times New Roman" pitchFamily="18" charset="0"/>
              </a:rPr>
              <a:t> roles </a:t>
            </a:r>
            <a:r>
              <a:rPr lang="en-US" b="0" i="0" u="none" dirty="0" smtClean="0">
                <a:solidFill>
                  <a:schemeClr val="tx1"/>
                </a:solidFill>
                <a:cs typeface="Times New Roman" pitchFamily="18" charset="0"/>
              </a:rPr>
              <a:t>include:</a:t>
            </a:r>
          </a:p>
          <a:p>
            <a:pPr marL="171450" marR="0" lvl="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US" b="0" i="0" u="none" dirty="0" smtClean="0">
                <a:solidFill>
                  <a:schemeClr val="tx1"/>
                </a:solidFill>
              </a:rPr>
              <a:t>Working within the guidelines of ASME policies and procedures to protect the interests of ASME</a:t>
            </a:r>
          </a:p>
          <a:p>
            <a:pPr marL="171450" marR="0" lvl="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US" b="0" i="0" u="none" dirty="0" smtClean="0">
                <a:solidFill>
                  <a:schemeClr val="tx1"/>
                </a:solidFill>
              </a:rPr>
              <a:t>Implementing actions that are required to meet the objectives of the Board or committees to which ASME Staff members are assigned</a:t>
            </a:r>
          </a:p>
          <a:p>
            <a:pPr marL="171450" marR="0" lvl="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US" b="0" i="0" u="none" dirty="0" smtClean="0">
                <a:solidFill>
                  <a:schemeClr val="tx1"/>
                </a:solidFill>
              </a:rPr>
              <a:t>Helping the volunteers understand their roles and responsibilities</a:t>
            </a:r>
          </a:p>
          <a:p>
            <a:pPr marL="171450" marR="0" lvl="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US" b="0" i="0" u="none" dirty="0" smtClean="0">
                <a:solidFill>
                  <a:schemeClr val="tx1"/>
                </a:solidFill>
              </a:rPr>
              <a:t>Assisting</a:t>
            </a:r>
            <a:r>
              <a:rPr lang="en-US" b="0" i="0" u="none" baseline="0" dirty="0" smtClean="0">
                <a:solidFill>
                  <a:schemeClr val="tx1"/>
                </a:solidFill>
              </a:rPr>
              <a:t> the volunteers in their work, as needed</a:t>
            </a:r>
            <a:endParaRPr lang="en-US" b="0" i="0" u="none" dirty="0" smtClean="0">
              <a:solidFill>
                <a:schemeClr val="tx1"/>
              </a:solidFill>
            </a:endParaRPr>
          </a:p>
          <a:p>
            <a:pPr marL="171450" indent="-171450" eaLnBrk="1" hangingPunct="1">
              <a:buFont typeface="Arial" pitchFamily="34" charset="0"/>
              <a:buChar char="•"/>
              <a:defRPr/>
            </a:pPr>
            <a:endParaRPr lang="en-US" dirty="0" smtClean="0">
              <a:solidFill>
                <a:schemeClr val="tx1"/>
              </a:solidFill>
            </a:endParaRPr>
          </a:p>
          <a:p>
            <a:pPr eaLnBrk="1" hangingPunct="1">
              <a:buFont typeface="Arial" pitchFamily="34" charset="0"/>
              <a:buNone/>
              <a:defRPr/>
            </a:pPr>
            <a:endParaRPr lang="en-US" strike="sngStrike" dirty="0" smtClean="0">
              <a:solidFill>
                <a:schemeClr val="tx1"/>
              </a:solidFill>
            </a:endParaRPr>
          </a:p>
        </p:txBody>
      </p:sp>
    </p:spTree>
    <p:extLst>
      <p:ext uri="{BB962C8B-B14F-4D97-AF65-F5344CB8AC3E}">
        <p14:creationId xmlns:p14="http://schemas.microsoft.com/office/powerpoint/2010/main" val="21536612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lvl1pPr>
              <a:defRPr sz="2500">
                <a:solidFill>
                  <a:schemeClr val="tx1"/>
                </a:solidFill>
                <a:latin typeface="Times"/>
              </a:defRPr>
            </a:lvl1pPr>
            <a:lvl2pPr marL="764421" indent="-294008">
              <a:defRPr sz="2500">
                <a:solidFill>
                  <a:schemeClr val="tx1"/>
                </a:solidFill>
                <a:latin typeface="Times"/>
              </a:defRPr>
            </a:lvl2pPr>
            <a:lvl3pPr marL="1176033" indent="-235207">
              <a:defRPr sz="2500">
                <a:solidFill>
                  <a:schemeClr val="tx1"/>
                </a:solidFill>
                <a:latin typeface="Times"/>
              </a:defRPr>
            </a:lvl3pPr>
            <a:lvl4pPr marL="1646446" indent="-235207">
              <a:defRPr sz="2500">
                <a:solidFill>
                  <a:schemeClr val="tx1"/>
                </a:solidFill>
                <a:latin typeface="Times"/>
              </a:defRPr>
            </a:lvl4pPr>
            <a:lvl5pPr marL="2116859" indent="-235207">
              <a:defRPr sz="2500">
                <a:solidFill>
                  <a:schemeClr val="tx1"/>
                </a:solidFill>
                <a:latin typeface="Times"/>
              </a:defRPr>
            </a:lvl5pPr>
            <a:lvl6pPr marL="2587272" indent="-235207" eaLnBrk="0" fontAlgn="base" hangingPunct="0">
              <a:spcBef>
                <a:spcPct val="0"/>
              </a:spcBef>
              <a:spcAft>
                <a:spcPct val="0"/>
              </a:spcAft>
              <a:defRPr sz="2500">
                <a:solidFill>
                  <a:schemeClr val="tx1"/>
                </a:solidFill>
                <a:latin typeface="Times"/>
              </a:defRPr>
            </a:lvl6pPr>
            <a:lvl7pPr marL="3057685" indent="-235207" eaLnBrk="0" fontAlgn="base" hangingPunct="0">
              <a:spcBef>
                <a:spcPct val="0"/>
              </a:spcBef>
              <a:spcAft>
                <a:spcPct val="0"/>
              </a:spcAft>
              <a:defRPr sz="2500">
                <a:solidFill>
                  <a:schemeClr val="tx1"/>
                </a:solidFill>
                <a:latin typeface="Times"/>
              </a:defRPr>
            </a:lvl7pPr>
            <a:lvl8pPr marL="3528098" indent="-235207" eaLnBrk="0" fontAlgn="base" hangingPunct="0">
              <a:spcBef>
                <a:spcPct val="0"/>
              </a:spcBef>
              <a:spcAft>
                <a:spcPct val="0"/>
              </a:spcAft>
              <a:defRPr sz="2500">
                <a:solidFill>
                  <a:schemeClr val="tx1"/>
                </a:solidFill>
                <a:latin typeface="Times"/>
              </a:defRPr>
            </a:lvl8pPr>
            <a:lvl9pPr marL="3998511" indent="-235207" eaLnBrk="0" fontAlgn="base" hangingPunct="0">
              <a:spcBef>
                <a:spcPct val="0"/>
              </a:spcBef>
              <a:spcAft>
                <a:spcPct val="0"/>
              </a:spcAft>
              <a:defRPr sz="2500">
                <a:solidFill>
                  <a:schemeClr val="tx1"/>
                </a:solidFill>
                <a:latin typeface="Times"/>
              </a:defRPr>
            </a:lvl9pPr>
          </a:lstStyle>
          <a:p>
            <a:fld id="{D1A0D2C4-F41A-4621-BA5B-616CF45C5A23}" type="slidenum">
              <a:rPr lang="en-US" sz="1200">
                <a:latin typeface="Arial" charset="0"/>
              </a:rPr>
              <a:pPr/>
              <a:t>15</a:t>
            </a:fld>
            <a:endParaRPr lang="en-US" sz="1200">
              <a:latin typeface="Arial" charset="0"/>
            </a:endParaRPr>
          </a:p>
        </p:txBody>
      </p:sp>
      <p:sp>
        <p:nvSpPr>
          <p:cNvPr id="47107" name="Rectangle 2"/>
          <p:cNvSpPr>
            <a:spLocks noGrp="1" noRot="1" noChangeAspect="1" noChangeArrowheads="1" noTextEdit="1"/>
          </p:cNvSpPr>
          <p:nvPr>
            <p:ph type="sldImg"/>
          </p:nvPr>
        </p:nvSpPr>
        <p:spPr>
          <a:xfrm>
            <a:off x="1374775" y="474663"/>
            <a:ext cx="4568825" cy="3425825"/>
          </a:xfrm>
          <a:ln/>
        </p:spPr>
      </p:sp>
      <p:sp>
        <p:nvSpPr>
          <p:cNvPr id="47108" name="Rectangle 3"/>
          <p:cNvSpPr>
            <a:spLocks noGrp="1" noChangeArrowheads="1"/>
          </p:cNvSpPr>
          <p:nvPr>
            <p:ph type="body" idx="1"/>
          </p:nvPr>
        </p:nvSpPr>
        <p:spPr>
          <a:xfrm>
            <a:off x="487352" y="4245495"/>
            <a:ext cx="6338855" cy="4958504"/>
          </a:xfrm>
          <a:noFill/>
        </p:spPr>
        <p:txBody>
          <a:bodyPr/>
          <a:lstStyle/>
          <a:p>
            <a:pPr eaLnBrk="1" hangingPunct="1"/>
            <a:r>
              <a:rPr lang="en-US" b="0" u="none" dirty="0" smtClean="0">
                <a:cs typeface="Times New Roman" pitchFamily="18" charset="0"/>
              </a:rPr>
              <a:t>ASME</a:t>
            </a:r>
            <a:r>
              <a:rPr lang="en-US" b="0" u="none" baseline="0" dirty="0" smtClean="0">
                <a:cs typeface="Times New Roman" pitchFamily="18" charset="0"/>
              </a:rPr>
              <a:t> </a:t>
            </a:r>
            <a:r>
              <a:rPr lang="en-US" b="0" u="none" dirty="0" smtClean="0">
                <a:cs typeface="Times New Roman" pitchFamily="18" charset="0"/>
              </a:rPr>
              <a:t>Staff members</a:t>
            </a:r>
            <a:r>
              <a:rPr lang="en-US" b="0" u="none" baseline="0" dirty="0" smtClean="0">
                <a:cs typeface="Times New Roman" pitchFamily="18" charset="0"/>
              </a:rPr>
              <a:t> </a:t>
            </a:r>
            <a:r>
              <a:rPr lang="en-US" b="0" u="none" strike="noStrike" dirty="0" smtClean="0">
                <a:cs typeface="Times New Roman" pitchFamily="18" charset="0"/>
              </a:rPr>
              <a:t>are </a:t>
            </a:r>
            <a:r>
              <a:rPr lang="en-US" b="0" u="none" dirty="0" smtClean="0">
                <a:cs typeface="Times New Roman" pitchFamily="18" charset="0"/>
              </a:rPr>
              <a:t>responsible for:</a:t>
            </a:r>
          </a:p>
          <a:p>
            <a:pPr lvl="1" eaLnBrk="1" hangingPunct="1"/>
            <a:r>
              <a:rPr lang="en-US" b="0" i="0" u="none" dirty="0" smtClean="0">
                <a:cs typeface="Times New Roman" pitchFamily="18" charset="0"/>
              </a:rPr>
              <a:t>Arranging</a:t>
            </a:r>
            <a:r>
              <a:rPr lang="en-US" b="0" u="none" strike="noStrike" dirty="0" smtClean="0">
                <a:effectLst/>
                <a:cs typeface="Times New Roman" pitchFamily="18" charset="0"/>
              </a:rPr>
              <a:t> </a:t>
            </a:r>
            <a:r>
              <a:rPr lang="en-US" b="0" u="none" dirty="0" smtClean="0">
                <a:cs typeface="Times New Roman" pitchFamily="18" charset="0"/>
              </a:rPr>
              <a:t>meeting locations</a:t>
            </a:r>
          </a:p>
          <a:p>
            <a:pPr lvl="1" eaLnBrk="1" hangingPunct="1"/>
            <a:r>
              <a:rPr lang="en-US" b="0" u="none" dirty="0" smtClean="0">
                <a:cs typeface="Times New Roman" pitchFamily="18" charset="0"/>
              </a:rPr>
              <a:t>Preparing and distributing</a:t>
            </a:r>
            <a:r>
              <a:rPr lang="en-US" b="0" u="none" baseline="0" dirty="0" smtClean="0">
                <a:cs typeface="Times New Roman" pitchFamily="18" charset="0"/>
              </a:rPr>
              <a:t> </a:t>
            </a:r>
            <a:r>
              <a:rPr lang="en-US" b="0" u="none" dirty="0" smtClean="0">
                <a:cs typeface="Times New Roman" pitchFamily="18" charset="0"/>
              </a:rPr>
              <a:t>agendas and minutes</a:t>
            </a:r>
          </a:p>
          <a:p>
            <a:pPr lvl="1" eaLnBrk="1" hangingPunct="1"/>
            <a:r>
              <a:rPr lang="en-US" b="0" u="none" dirty="0" smtClean="0">
                <a:cs typeface="Times New Roman" pitchFamily="18" charset="0"/>
              </a:rPr>
              <a:t>Reviewing requests and assign</a:t>
            </a:r>
            <a:r>
              <a:rPr lang="en-US" b="0" i="0" u="none" dirty="0" smtClean="0">
                <a:cs typeface="Times New Roman" pitchFamily="18" charset="0"/>
              </a:rPr>
              <a:t>ing</a:t>
            </a:r>
            <a:r>
              <a:rPr lang="en-US" b="0" u="none" dirty="0" smtClean="0">
                <a:cs typeface="Times New Roman" pitchFamily="18" charset="0"/>
              </a:rPr>
              <a:t> a </a:t>
            </a:r>
            <a:r>
              <a:rPr lang="en-US" b="0" i="0" u="none" dirty="0" smtClean="0">
                <a:cs typeface="Times New Roman" pitchFamily="18" charset="0"/>
              </a:rPr>
              <a:t>C&amp;S</a:t>
            </a:r>
            <a:r>
              <a:rPr lang="en-US" b="0" i="0" u="none" baseline="0" dirty="0" smtClean="0">
                <a:cs typeface="Times New Roman" pitchFamily="18" charset="0"/>
              </a:rPr>
              <a:t> Connect record, as appropriate </a:t>
            </a:r>
          </a:p>
          <a:p>
            <a:pPr lvl="1" eaLnBrk="1" hangingPunct="1"/>
            <a:r>
              <a:rPr lang="en-US" b="0" u="none" dirty="0" smtClean="0">
                <a:cs typeface="Times New Roman" pitchFamily="18" charset="0"/>
              </a:rPr>
              <a:t>Requesting initiator‘s participation and, if needed, additional information</a:t>
            </a:r>
          </a:p>
          <a:p>
            <a:pPr lvl="1" eaLnBrk="1" hangingPunct="1"/>
            <a:r>
              <a:rPr lang="en-US" b="0" u="none" dirty="0" smtClean="0">
                <a:cs typeface="Times New Roman" pitchFamily="18" charset="0"/>
              </a:rPr>
              <a:t>Contacting committee Chair</a:t>
            </a:r>
            <a:r>
              <a:rPr lang="en-US" b="0" i="0" u="none" dirty="0" smtClean="0">
                <a:cs typeface="Times New Roman" pitchFamily="18" charset="0"/>
              </a:rPr>
              <a:t>(s)</a:t>
            </a:r>
            <a:r>
              <a:rPr lang="en-US" b="0" u="none" dirty="0" smtClean="0">
                <a:cs typeface="Times New Roman" pitchFamily="18" charset="0"/>
              </a:rPr>
              <a:t> regarding new requests</a:t>
            </a:r>
          </a:p>
          <a:p>
            <a:pPr lvl="1" eaLnBrk="1" hangingPunct="1"/>
            <a:r>
              <a:rPr lang="en-US" b="0" u="none" dirty="0" smtClean="0">
                <a:cs typeface="Times New Roman" pitchFamily="18" charset="0"/>
              </a:rPr>
              <a:t>Reviewing</a:t>
            </a:r>
            <a:r>
              <a:rPr lang="en-US" b="0" u="none" baseline="0" dirty="0" smtClean="0">
                <a:cs typeface="Times New Roman" pitchFamily="18" charset="0"/>
              </a:rPr>
              <a:t> </a:t>
            </a:r>
            <a:r>
              <a:rPr lang="en-US" b="0" u="none" dirty="0" smtClean="0">
                <a:cs typeface="Times New Roman" pitchFamily="18" charset="0"/>
              </a:rPr>
              <a:t>and distribution of</a:t>
            </a:r>
            <a:r>
              <a:rPr lang="en-US" b="0" u="none" baseline="0" dirty="0" smtClean="0">
                <a:cs typeface="Times New Roman" pitchFamily="18" charset="0"/>
              </a:rPr>
              <a:t> </a:t>
            </a:r>
            <a:r>
              <a:rPr lang="en-US" b="0" u="none" dirty="0" smtClean="0">
                <a:cs typeface="Times New Roman" pitchFamily="18" charset="0"/>
              </a:rPr>
              <a:t>proposals for standards action</a:t>
            </a:r>
          </a:p>
          <a:p>
            <a:pPr lvl="1" eaLnBrk="1" hangingPunct="1"/>
            <a:r>
              <a:rPr lang="en-US" b="0" u="none" dirty="0" smtClean="0">
                <a:cs typeface="Times New Roman" pitchFamily="18" charset="0"/>
              </a:rPr>
              <a:t>Processing recorded votes </a:t>
            </a:r>
          </a:p>
          <a:p>
            <a:pPr marL="235207" lvl="1" indent="-117603" defTabSz="940826" eaLnBrk="1" hangingPunct="1">
              <a:defRPr/>
            </a:pPr>
            <a:r>
              <a:rPr lang="en-US" b="0" u="none" strike="noStrike" dirty="0" smtClean="0">
                <a:cs typeface="Times New Roman" pitchFamily="18" charset="0"/>
              </a:rPr>
              <a:t>Maintaining</a:t>
            </a:r>
            <a:r>
              <a:rPr lang="en-US" b="0" u="none" strike="noStrike" baseline="0" dirty="0" smtClean="0">
                <a:cs typeface="Times New Roman" pitchFamily="18" charset="0"/>
              </a:rPr>
              <a:t> </a:t>
            </a:r>
            <a:r>
              <a:rPr lang="en-US" b="0" u="none" dirty="0" smtClean="0">
                <a:cs typeface="Times New Roman" pitchFamily="18" charset="0"/>
              </a:rPr>
              <a:t>all standards committee and subordinate group documents per ASME record retention policy</a:t>
            </a:r>
          </a:p>
          <a:p>
            <a:pPr lvl="1" eaLnBrk="1" hangingPunct="1"/>
            <a:r>
              <a:rPr lang="en-US" b="0" u="none" dirty="0" smtClean="0">
                <a:cs typeface="Times New Roman" pitchFamily="18" charset="0"/>
              </a:rPr>
              <a:t>Maintenance of committee membership</a:t>
            </a:r>
          </a:p>
          <a:p>
            <a:pPr lvl="1" eaLnBrk="1" hangingPunct="1"/>
            <a:r>
              <a:rPr lang="en-US" b="0" u="none" dirty="0" smtClean="0">
                <a:cs typeface="Times New Roman" pitchFamily="18" charset="0"/>
              </a:rPr>
              <a:t>Corresponding with interfacing organizations or individuals in the name of the standards committee</a:t>
            </a:r>
          </a:p>
          <a:p>
            <a:pPr lvl="1" eaLnBrk="1" hangingPunct="1"/>
            <a:r>
              <a:rPr lang="en-US" b="0" u="none" dirty="0" smtClean="0">
                <a:cs typeface="Times New Roman" pitchFamily="18" charset="0"/>
              </a:rPr>
              <a:t>Interacting with key stakeholders (e.g., industry, government)</a:t>
            </a:r>
          </a:p>
          <a:p>
            <a:pPr marL="235207" lvl="1" indent="-117603" defTabSz="940826" eaLnBrk="1" hangingPunct="1">
              <a:defRPr/>
            </a:pPr>
            <a:r>
              <a:rPr lang="en-US" b="0" u="none" dirty="0" smtClean="0">
                <a:effectLst>
                  <a:outerShdw blurRad="38100" dist="38100" dir="2700000" algn="tl">
                    <a:srgbClr val="000000">
                      <a:alpha val="43137"/>
                    </a:srgbClr>
                  </a:outerShdw>
                </a:effectLst>
              </a:rPr>
              <a:t>Participating</a:t>
            </a:r>
            <a:r>
              <a:rPr lang="en-US" b="0" u="none" baseline="0" dirty="0" smtClean="0">
                <a:effectLst>
                  <a:outerShdw blurRad="38100" dist="38100" dir="2700000" algn="tl">
                    <a:srgbClr val="000000">
                      <a:alpha val="43137"/>
                    </a:srgbClr>
                  </a:outerShdw>
                </a:effectLst>
              </a:rPr>
              <a:t> </a:t>
            </a:r>
            <a:r>
              <a:rPr lang="en-US" b="0" u="none" dirty="0" smtClean="0"/>
              <a:t>in technical dialogue, as appropriate </a:t>
            </a:r>
          </a:p>
          <a:p>
            <a:pPr lvl="1" eaLnBrk="1" hangingPunct="1"/>
            <a:r>
              <a:rPr lang="en-US" b="0" u="none" dirty="0" smtClean="0">
                <a:cs typeface="Times New Roman" pitchFamily="18" charset="0"/>
              </a:rPr>
              <a:t>Handle technical interpretations</a:t>
            </a:r>
          </a:p>
          <a:p>
            <a:pPr lvl="1" eaLnBrk="1" hangingPunct="1"/>
            <a:r>
              <a:rPr lang="en-US" b="0" u="none" dirty="0" smtClean="0">
                <a:cs typeface="Times New Roman" pitchFamily="18" charset="0"/>
              </a:rPr>
              <a:t>Timing of submittals for publication</a:t>
            </a:r>
          </a:p>
          <a:p>
            <a:pPr lvl="1" eaLnBrk="1" hangingPunct="1"/>
            <a:r>
              <a:rPr lang="en-US" b="0" u="none" dirty="0" smtClean="0">
                <a:cs typeface="Times New Roman" pitchFamily="18" charset="0"/>
              </a:rPr>
              <a:t>Interacting with other ASME units</a:t>
            </a:r>
          </a:p>
          <a:p>
            <a:pPr lvl="1" eaLnBrk="1" hangingPunct="1"/>
            <a:r>
              <a:rPr lang="en-US" b="0" u="none" dirty="0" smtClean="0">
                <a:cs typeface="Times New Roman" pitchFamily="18" charset="0"/>
              </a:rPr>
              <a:t>Coordinate approval of contractual agreements (e.g., hotel meeting space) that obligate the Society financially or otherwise  </a:t>
            </a:r>
          </a:p>
          <a:p>
            <a:pPr lvl="1" eaLnBrk="1" hangingPunct="1"/>
            <a:r>
              <a:rPr lang="en-US" b="0" u="none" dirty="0" smtClean="0">
                <a:cs typeface="Times New Roman" pitchFamily="18" charset="0"/>
              </a:rPr>
              <a:t>Be constantly alert to new opportunities for additional codes and standards products</a:t>
            </a:r>
          </a:p>
          <a:p>
            <a:pPr lvl="1" eaLnBrk="1" hangingPunct="1"/>
            <a:r>
              <a:rPr lang="en-US" b="0" u="none" dirty="0" smtClean="0">
                <a:cs typeface="Times New Roman" pitchFamily="18" charset="0"/>
              </a:rPr>
              <a:t>Additional committee</a:t>
            </a:r>
            <a:r>
              <a:rPr lang="en-US" b="0" u="none" strike="noStrike" dirty="0" smtClean="0">
                <a:cs typeface="Times New Roman" pitchFamily="18" charset="0"/>
              </a:rPr>
              <a:t>-</a:t>
            </a:r>
            <a:r>
              <a:rPr lang="en-US" b="0" u="none" dirty="0" smtClean="0">
                <a:cs typeface="Times New Roman" pitchFamily="18" charset="0"/>
              </a:rPr>
              <a:t>specific duties and responsibilities (e.g., </a:t>
            </a:r>
            <a:r>
              <a:rPr lang="en-US" b="0" i="0" u="none" dirty="0" smtClean="0">
                <a:cs typeface="Times New Roman" pitchFamily="18" charset="0"/>
              </a:rPr>
              <a:t>U.S. T.A.G. activity</a:t>
            </a:r>
            <a:r>
              <a:rPr lang="en-US" b="0" u="none" dirty="0" smtClean="0">
                <a:cs typeface="Times New Roman" pitchFamily="18" charset="0"/>
              </a:rPr>
              <a:t>; processing of Conformity Assessment actions; dealing with legal issues, in coordination with legal counsel, if necessary)</a:t>
            </a:r>
          </a:p>
          <a:p>
            <a:pPr lvl="1" eaLnBrk="1" hangingPunct="1"/>
            <a:r>
              <a:rPr lang="en-US" b="0" u="none" dirty="0" smtClean="0">
                <a:cs typeface="Times New Roman" pitchFamily="18" charset="0"/>
              </a:rPr>
              <a:t>Interacting</a:t>
            </a:r>
            <a:r>
              <a:rPr lang="en-US" b="0" u="none" baseline="0" dirty="0" smtClean="0">
                <a:cs typeface="Times New Roman" pitchFamily="18" charset="0"/>
              </a:rPr>
              <a:t> </a:t>
            </a:r>
            <a:endParaRPr lang="en-US" b="0" u="none" dirty="0" smtClean="0">
              <a:cs typeface="Times New Roman" pitchFamily="18" charset="0"/>
            </a:endParaRPr>
          </a:p>
          <a:p>
            <a:pPr marL="117604" lvl="1" indent="0" defTabSz="940826" eaLnBrk="1" hangingPunct="1">
              <a:buNone/>
              <a:defRPr/>
            </a:pPr>
            <a:endParaRPr lang="en-US" b="0" u="none" dirty="0" smtClean="0">
              <a:cs typeface="Times New Roman" pitchFamily="18" charset="0"/>
            </a:endParaRPr>
          </a:p>
          <a:p>
            <a:pPr lvl="1" eaLnBrk="1" hangingPunct="1"/>
            <a:endParaRPr lang="en-US" b="0" u="none" dirty="0" smtClean="0">
              <a:cs typeface="Times New Roman" pitchFamily="18" charset="0"/>
            </a:endParaRPr>
          </a:p>
          <a:p>
            <a:pPr eaLnBrk="1" hangingPunct="1"/>
            <a:endParaRPr lang="en-US" b="0" u="none" dirty="0" smtClean="0"/>
          </a:p>
          <a:p>
            <a:pPr eaLnBrk="1" hangingPunct="1"/>
            <a:endParaRPr lang="en-US" b="0" u="none" dirty="0" smtClean="0"/>
          </a:p>
        </p:txBody>
      </p:sp>
    </p:spTree>
    <p:extLst>
      <p:ext uri="{BB962C8B-B14F-4D97-AF65-F5344CB8AC3E}">
        <p14:creationId xmlns:p14="http://schemas.microsoft.com/office/powerpoint/2010/main" val="320271798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lvl1pPr>
              <a:defRPr sz="2500">
                <a:solidFill>
                  <a:schemeClr val="tx1"/>
                </a:solidFill>
                <a:latin typeface="Times"/>
              </a:defRPr>
            </a:lvl1pPr>
            <a:lvl2pPr marL="764421" indent="-294008">
              <a:defRPr sz="2500">
                <a:solidFill>
                  <a:schemeClr val="tx1"/>
                </a:solidFill>
                <a:latin typeface="Times"/>
              </a:defRPr>
            </a:lvl2pPr>
            <a:lvl3pPr marL="1176033" indent="-235207">
              <a:defRPr sz="2500">
                <a:solidFill>
                  <a:schemeClr val="tx1"/>
                </a:solidFill>
                <a:latin typeface="Times"/>
              </a:defRPr>
            </a:lvl3pPr>
            <a:lvl4pPr marL="1646446" indent="-235207">
              <a:defRPr sz="2500">
                <a:solidFill>
                  <a:schemeClr val="tx1"/>
                </a:solidFill>
                <a:latin typeface="Times"/>
              </a:defRPr>
            </a:lvl4pPr>
            <a:lvl5pPr marL="2116859" indent="-235207">
              <a:defRPr sz="2500">
                <a:solidFill>
                  <a:schemeClr val="tx1"/>
                </a:solidFill>
                <a:latin typeface="Times"/>
              </a:defRPr>
            </a:lvl5pPr>
            <a:lvl6pPr marL="2587272" indent="-235207" eaLnBrk="0" fontAlgn="base" hangingPunct="0">
              <a:spcBef>
                <a:spcPct val="0"/>
              </a:spcBef>
              <a:spcAft>
                <a:spcPct val="0"/>
              </a:spcAft>
              <a:defRPr sz="2500">
                <a:solidFill>
                  <a:schemeClr val="tx1"/>
                </a:solidFill>
                <a:latin typeface="Times"/>
              </a:defRPr>
            </a:lvl6pPr>
            <a:lvl7pPr marL="3057685" indent="-235207" eaLnBrk="0" fontAlgn="base" hangingPunct="0">
              <a:spcBef>
                <a:spcPct val="0"/>
              </a:spcBef>
              <a:spcAft>
                <a:spcPct val="0"/>
              </a:spcAft>
              <a:defRPr sz="2500">
                <a:solidFill>
                  <a:schemeClr val="tx1"/>
                </a:solidFill>
                <a:latin typeface="Times"/>
              </a:defRPr>
            </a:lvl7pPr>
            <a:lvl8pPr marL="3528098" indent="-235207" eaLnBrk="0" fontAlgn="base" hangingPunct="0">
              <a:spcBef>
                <a:spcPct val="0"/>
              </a:spcBef>
              <a:spcAft>
                <a:spcPct val="0"/>
              </a:spcAft>
              <a:defRPr sz="2500">
                <a:solidFill>
                  <a:schemeClr val="tx1"/>
                </a:solidFill>
                <a:latin typeface="Times"/>
              </a:defRPr>
            </a:lvl8pPr>
            <a:lvl9pPr marL="3998511" indent="-235207" eaLnBrk="0" fontAlgn="base" hangingPunct="0">
              <a:spcBef>
                <a:spcPct val="0"/>
              </a:spcBef>
              <a:spcAft>
                <a:spcPct val="0"/>
              </a:spcAft>
              <a:defRPr sz="2500">
                <a:solidFill>
                  <a:schemeClr val="tx1"/>
                </a:solidFill>
                <a:latin typeface="Times"/>
              </a:defRPr>
            </a:lvl9pPr>
          </a:lstStyle>
          <a:p>
            <a:fld id="{D84C7B14-800C-45F1-91A5-B45070F37336}" type="slidenum">
              <a:rPr lang="en-US" sz="1200">
                <a:latin typeface="Arial" charset="0"/>
              </a:rPr>
              <a:pPr/>
              <a:t>16</a:t>
            </a:fld>
            <a:endParaRPr lang="en-US" sz="1200">
              <a:latin typeface="Arial" charset="0"/>
            </a:endParaRPr>
          </a:p>
        </p:txBody>
      </p:sp>
      <p:sp>
        <p:nvSpPr>
          <p:cNvPr id="48131" name="Rectangle 2"/>
          <p:cNvSpPr>
            <a:spLocks noGrp="1" noRot="1" noChangeAspect="1" noChangeArrowheads="1" noTextEdit="1"/>
          </p:cNvSpPr>
          <p:nvPr>
            <p:ph type="sldImg"/>
          </p:nvPr>
        </p:nvSpPr>
        <p:spPr>
          <a:xfrm>
            <a:off x="1374775" y="474663"/>
            <a:ext cx="4568825" cy="3425825"/>
          </a:xfrm>
          <a:ln/>
        </p:spPr>
      </p:sp>
      <p:sp>
        <p:nvSpPr>
          <p:cNvPr id="48132" name="Rectangle 3"/>
          <p:cNvSpPr>
            <a:spLocks noGrp="1" noChangeArrowheads="1"/>
          </p:cNvSpPr>
          <p:nvPr>
            <p:ph type="body" idx="1"/>
          </p:nvPr>
        </p:nvSpPr>
        <p:spPr>
          <a:xfrm>
            <a:off x="488993" y="4245495"/>
            <a:ext cx="6338856" cy="4958504"/>
          </a:xfrm>
          <a:noFill/>
        </p:spPr>
        <p:txBody>
          <a:bodyPr/>
          <a:lstStyle/>
          <a:p>
            <a:pPr marL="114300" lvl="1" indent="0" eaLnBrk="1" hangingPunct="1">
              <a:buNone/>
            </a:pPr>
            <a:r>
              <a:rPr lang="en-US" u="none" dirty="0" smtClean="0">
                <a:cs typeface="Times New Roman" pitchFamily="18" charset="0"/>
              </a:rPr>
              <a:t>In addition to the members of staff that work directly with the Standards Development committees </a:t>
            </a:r>
            <a:r>
              <a:rPr lang="en-US" u="none" baseline="0" dirty="0" smtClean="0">
                <a:cs typeface="Times New Roman" pitchFamily="18" charset="0"/>
              </a:rPr>
              <a:t>there are </a:t>
            </a:r>
            <a:r>
              <a:rPr lang="en-US" u="none" dirty="0" smtClean="0">
                <a:cs typeface="Times New Roman" pitchFamily="18" charset="0"/>
              </a:rPr>
              <a:t>C&amp;S Administrative Services staff and ASME Services that help to support the committee activity.</a:t>
            </a:r>
            <a:r>
              <a:rPr lang="en-US" u="none" baseline="0" dirty="0" smtClean="0">
                <a:cs typeface="Times New Roman" pitchFamily="18" charset="0"/>
              </a:rPr>
              <a:t> These departments are responsible for administrative support such as mailing, and processing membership, editing and </a:t>
            </a:r>
            <a:r>
              <a:rPr lang="en-US" u="none" dirty="0" smtClean="0">
                <a:cs typeface="Times New Roman" pitchFamily="18" charset="0"/>
              </a:rPr>
              <a:t>publishing standards, meetings management, and marketing.</a:t>
            </a:r>
          </a:p>
          <a:p>
            <a:pPr eaLnBrk="1" hangingPunct="1"/>
            <a:r>
              <a:rPr lang="en-US" u="none" dirty="0" smtClean="0">
                <a:cs typeface="Times New Roman" pitchFamily="18" charset="0"/>
              </a:rPr>
              <a:t> </a:t>
            </a:r>
          </a:p>
          <a:p>
            <a:pPr eaLnBrk="1" hangingPunct="1"/>
            <a:endParaRPr lang="en-US" dirty="0" smtClean="0"/>
          </a:p>
          <a:p>
            <a:pPr eaLnBrk="1" hangingPunct="1"/>
            <a:endParaRPr lang="en-US" dirty="0" smtClean="0"/>
          </a:p>
        </p:txBody>
      </p:sp>
    </p:spTree>
    <p:extLst>
      <p:ext uri="{BB962C8B-B14F-4D97-AF65-F5344CB8AC3E}">
        <p14:creationId xmlns:p14="http://schemas.microsoft.com/office/powerpoint/2010/main" val="268544989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lvl1pPr>
              <a:defRPr sz="2500">
                <a:solidFill>
                  <a:schemeClr val="tx1"/>
                </a:solidFill>
                <a:latin typeface="Times"/>
              </a:defRPr>
            </a:lvl1pPr>
            <a:lvl2pPr marL="764421" indent="-294008">
              <a:defRPr sz="2500">
                <a:solidFill>
                  <a:schemeClr val="tx1"/>
                </a:solidFill>
                <a:latin typeface="Times"/>
              </a:defRPr>
            </a:lvl2pPr>
            <a:lvl3pPr marL="1176033" indent="-235207">
              <a:defRPr sz="2500">
                <a:solidFill>
                  <a:schemeClr val="tx1"/>
                </a:solidFill>
                <a:latin typeface="Times"/>
              </a:defRPr>
            </a:lvl3pPr>
            <a:lvl4pPr marL="1646446" indent="-235207">
              <a:defRPr sz="2500">
                <a:solidFill>
                  <a:schemeClr val="tx1"/>
                </a:solidFill>
                <a:latin typeface="Times"/>
              </a:defRPr>
            </a:lvl4pPr>
            <a:lvl5pPr marL="2116859" indent="-235207">
              <a:defRPr sz="2500">
                <a:solidFill>
                  <a:schemeClr val="tx1"/>
                </a:solidFill>
                <a:latin typeface="Times"/>
              </a:defRPr>
            </a:lvl5pPr>
            <a:lvl6pPr marL="2587272" indent="-235207" eaLnBrk="0" fontAlgn="base" hangingPunct="0">
              <a:spcBef>
                <a:spcPct val="0"/>
              </a:spcBef>
              <a:spcAft>
                <a:spcPct val="0"/>
              </a:spcAft>
              <a:defRPr sz="2500">
                <a:solidFill>
                  <a:schemeClr val="tx1"/>
                </a:solidFill>
                <a:latin typeface="Times"/>
              </a:defRPr>
            </a:lvl6pPr>
            <a:lvl7pPr marL="3057685" indent="-235207" eaLnBrk="0" fontAlgn="base" hangingPunct="0">
              <a:spcBef>
                <a:spcPct val="0"/>
              </a:spcBef>
              <a:spcAft>
                <a:spcPct val="0"/>
              </a:spcAft>
              <a:defRPr sz="2500">
                <a:solidFill>
                  <a:schemeClr val="tx1"/>
                </a:solidFill>
                <a:latin typeface="Times"/>
              </a:defRPr>
            </a:lvl7pPr>
            <a:lvl8pPr marL="3528098" indent="-235207" eaLnBrk="0" fontAlgn="base" hangingPunct="0">
              <a:spcBef>
                <a:spcPct val="0"/>
              </a:spcBef>
              <a:spcAft>
                <a:spcPct val="0"/>
              </a:spcAft>
              <a:defRPr sz="2500">
                <a:solidFill>
                  <a:schemeClr val="tx1"/>
                </a:solidFill>
                <a:latin typeface="Times"/>
              </a:defRPr>
            </a:lvl8pPr>
            <a:lvl9pPr marL="3998511" indent="-235207" eaLnBrk="0" fontAlgn="base" hangingPunct="0">
              <a:spcBef>
                <a:spcPct val="0"/>
              </a:spcBef>
              <a:spcAft>
                <a:spcPct val="0"/>
              </a:spcAft>
              <a:defRPr sz="2500">
                <a:solidFill>
                  <a:schemeClr val="tx1"/>
                </a:solidFill>
                <a:latin typeface="Times"/>
              </a:defRPr>
            </a:lvl9pPr>
          </a:lstStyle>
          <a:p>
            <a:fld id="{B404C130-6906-4C6F-9A66-1CD53B86B927}" type="slidenum">
              <a:rPr lang="en-US" sz="1200">
                <a:latin typeface="Arial" charset="0"/>
              </a:rPr>
              <a:pPr/>
              <a:t>17</a:t>
            </a:fld>
            <a:endParaRPr lang="en-US" sz="1200">
              <a:latin typeface="Arial" charset="0"/>
            </a:endParaRPr>
          </a:p>
        </p:txBody>
      </p:sp>
      <p:sp>
        <p:nvSpPr>
          <p:cNvPr id="49155" name="Rectangle 2"/>
          <p:cNvSpPr>
            <a:spLocks noGrp="1" noRot="1" noChangeAspect="1" noChangeArrowheads="1" noTextEdit="1"/>
          </p:cNvSpPr>
          <p:nvPr>
            <p:ph type="sldImg"/>
          </p:nvPr>
        </p:nvSpPr>
        <p:spPr>
          <a:xfrm>
            <a:off x="1374775" y="474663"/>
            <a:ext cx="4568825" cy="3425825"/>
          </a:xfrm>
          <a:ln/>
        </p:spPr>
      </p:sp>
      <p:sp>
        <p:nvSpPr>
          <p:cNvPr id="49156" name="Rectangle 3"/>
          <p:cNvSpPr>
            <a:spLocks noGrp="1" noChangeArrowheads="1"/>
          </p:cNvSpPr>
          <p:nvPr>
            <p:ph type="body" idx="1"/>
          </p:nvPr>
        </p:nvSpPr>
        <p:spPr>
          <a:xfrm>
            <a:off x="487352" y="4245495"/>
            <a:ext cx="6338855" cy="4958504"/>
          </a:xfrm>
          <a:noFill/>
        </p:spPr>
        <p:txBody>
          <a:bodyPr/>
          <a:lstStyle/>
          <a:p>
            <a:pPr marL="171450" indent="-171450" eaLnBrk="1" hangingPunct="1">
              <a:buFont typeface="Arial" pitchFamily="34" charset="0"/>
              <a:buChar char="•"/>
            </a:pPr>
            <a:r>
              <a:rPr lang="en-US" u="none" dirty="0" smtClean="0">
                <a:solidFill>
                  <a:schemeClr val="tx1"/>
                </a:solidFill>
              </a:rPr>
              <a:t>ASME </a:t>
            </a:r>
            <a:r>
              <a:rPr lang="en-US" u="none" dirty="0">
                <a:solidFill>
                  <a:schemeClr val="tx1"/>
                </a:solidFill>
              </a:rPr>
              <a:t>Standards and Certification products are developed through a partnership between </a:t>
            </a:r>
            <a:r>
              <a:rPr lang="en-US" u="none" dirty="0" smtClean="0">
                <a:solidFill>
                  <a:schemeClr val="tx1"/>
                </a:solidFill>
              </a:rPr>
              <a:t>ASME Staff </a:t>
            </a:r>
            <a:r>
              <a:rPr lang="en-US" u="none" dirty="0" smtClean="0">
                <a:solidFill>
                  <a:schemeClr val="tx1"/>
                </a:solidFill>
              </a:rPr>
              <a:t>and </a:t>
            </a:r>
            <a:r>
              <a:rPr lang="en-US" u="none" dirty="0">
                <a:solidFill>
                  <a:schemeClr val="tx1"/>
                </a:solidFill>
              </a:rPr>
              <a:t>volunteers.</a:t>
            </a:r>
          </a:p>
          <a:p>
            <a:pPr marL="171450" indent="-171450" eaLnBrk="1" hangingPunct="1">
              <a:buFont typeface="Arial" pitchFamily="34" charset="0"/>
              <a:buChar char="•"/>
            </a:pPr>
            <a:r>
              <a:rPr lang="en-US" u="none" dirty="0"/>
              <a:t>Volunteers benefit from participation in many ways such as obtaining a greater understanding of the standards, having advanced notice of pending revisions and working with internationally recognized experts in their field.</a:t>
            </a:r>
          </a:p>
          <a:p>
            <a:pPr marL="171450" indent="-171450" eaLnBrk="1" hangingPunct="1">
              <a:buFont typeface="Arial" pitchFamily="34" charset="0"/>
              <a:buChar char="•"/>
            </a:pPr>
            <a:r>
              <a:rPr lang="en-US" u="none" dirty="0"/>
              <a:t>Volunteers are responsible for setting ASME policy, governance of the committees, setting goals or objectives for the committees and the development and maintenance of ASME codes and standards.   </a:t>
            </a:r>
          </a:p>
          <a:p>
            <a:pPr marL="171450" indent="-171450" eaLnBrk="1" hangingPunct="1">
              <a:buFont typeface="Arial" pitchFamily="34" charset="0"/>
              <a:buChar char="•"/>
            </a:pPr>
            <a:r>
              <a:rPr lang="en-US" u="none" dirty="0" smtClean="0"/>
              <a:t>ASME Staff </a:t>
            </a:r>
            <a:r>
              <a:rPr lang="en-US" u="none" dirty="0"/>
              <a:t>works within the guidelines of ASME policies and procedures to implement actions that are required to meet the </a:t>
            </a:r>
            <a:r>
              <a:rPr lang="en-US" u="none" dirty="0">
                <a:solidFill>
                  <a:schemeClr val="bg1"/>
                </a:solidFill>
              </a:rPr>
              <a:t>objectives of the committees to which </a:t>
            </a:r>
            <a:r>
              <a:rPr lang="en-US" u="none" dirty="0" smtClean="0">
                <a:solidFill>
                  <a:schemeClr val="bg1"/>
                </a:solidFill>
              </a:rPr>
              <a:t>ASME</a:t>
            </a:r>
            <a:r>
              <a:rPr lang="en-US" u="none" baseline="0" dirty="0" smtClean="0">
                <a:solidFill>
                  <a:schemeClr val="bg1"/>
                </a:solidFill>
              </a:rPr>
              <a:t> Staff </a:t>
            </a:r>
            <a:r>
              <a:rPr lang="en-US" u="none" dirty="0" smtClean="0">
                <a:solidFill>
                  <a:schemeClr val="bg1"/>
                </a:solidFill>
              </a:rPr>
              <a:t>member </a:t>
            </a:r>
            <a:r>
              <a:rPr lang="en-US" u="none" dirty="0">
                <a:solidFill>
                  <a:schemeClr val="bg1"/>
                </a:solidFill>
              </a:rPr>
              <a:t>is assigned.</a:t>
            </a:r>
          </a:p>
        </p:txBody>
      </p:sp>
    </p:spTree>
    <p:extLst>
      <p:ext uri="{BB962C8B-B14F-4D97-AF65-F5344CB8AC3E}">
        <p14:creationId xmlns:p14="http://schemas.microsoft.com/office/powerpoint/2010/main" val="135963237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lvl1pPr>
              <a:defRPr sz="2500">
                <a:solidFill>
                  <a:schemeClr val="tx1"/>
                </a:solidFill>
                <a:latin typeface="Times"/>
              </a:defRPr>
            </a:lvl1pPr>
            <a:lvl2pPr marL="764421" indent="-294008">
              <a:defRPr sz="2500">
                <a:solidFill>
                  <a:schemeClr val="tx1"/>
                </a:solidFill>
                <a:latin typeface="Times"/>
              </a:defRPr>
            </a:lvl2pPr>
            <a:lvl3pPr marL="1176033" indent="-235207">
              <a:defRPr sz="2500">
                <a:solidFill>
                  <a:schemeClr val="tx1"/>
                </a:solidFill>
                <a:latin typeface="Times"/>
              </a:defRPr>
            </a:lvl3pPr>
            <a:lvl4pPr marL="1646446" indent="-235207">
              <a:defRPr sz="2500">
                <a:solidFill>
                  <a:schemeClr val="tx1"/>
                </a:solidFill>
                <a:latin typeface="Times"/>
              </a:defRPr>
            </a:lvl4pPr>
            <a:lvl5pPr marL="2116859" indent="-235207">
              <a:defRPr sz="2500">
                <a:solidFill>
                  <a:schemeClr val="tx1"/>
                </a:solidFill>
                <a:latin typeface="Times"/>
              </a:defRPr>
            </a:lvl5pPr>
            <a:lvl6pPr marL="2587272" indent="-235207" eaLnBrk="0" fontAlgn="base" hangingPunct="0">
              <a:spcBef>
                <a:spcPct val="0"/>
              </a:spcBef>
              <a:spcAft>
                <a:spcPct val="0"/>
              </a:spcAft>
              <a:defRPr sz="2500">
                <a:solidFill>
                  <a:schemeClr val="tx1"/>
                </a:solidFill>
                <a:latin typeface="Times"/>
              </a:defRPr>
            </a:lvl6pPr>
            <a:lvl7pPr marL="3057685" indent="-235207" eaLnBrk="0" fontAlgn="base" hangingPunct="0">
              <a:spcBef>
                <a:spcPct val="0"/>
              </a:spcBef>
              <a:spcAft>
                <a:spcPct val="0"/>
              </a:spcAft>
              <a:defRPr sz="2500">
                <a:solidFill>
                  <a:schemeClr val="tx1"/>
                </a:solidFill>
                <a:latin typeface="Times"/>
              </a:defRPr>
            </a:lvl7pPr>
            <a:lvl8pPr marL="3528098" indent="-235207" eaLnBrk="0" fontAlgn="base" hangingPunct="0">
              <a:spcBef>
                <a:spcPct val="0"/>
              </a:spcBef>
              <a:spcAft>
                <a:spcPct val="0"/>
              </a:spcAft>
              <a:defRPr sz="2500">
                <a:solidFill>
                  <a:schemeClr val="tx1"/>
                </a:solidFill>
                <a:latin typeface="Times"/>
              </a:defRPr>
            </a:lvl8pPr>
            <a:lvl9pPr marL="3998511" indent="-235207" eaLnBrk="0" fontAlgn="base" hangingPunct="0">
              <a:spcBef>
                <a:spcPct val="0"/>
              </a:spcBef>
              <a:spcAft>
                <a:spcPct val="0"/>
              </a:spcAft>
              <a:defRPr sz="2500">
                <a:solidFill>
                  <a:schemeClr val="tx1"/>
                </a:solidFill>
                <a:latin typeface="Times"/>
              </a:defRPr>
            </a:lvl9pPr>
          </a:lstStyle>
          <a:p>
            <a:fld id="{7C3073DB-24BD-4E0C-A09B-8B15505F9EB0}" type="slidenum">
              <a:rPr lang="en-US" sz="1200">
                <a:latin typeface="Arial" charset="0"/>
              </a:rPr>
              <a:pPr/>
              <a:t>18</a:t>
            </a:fld>
            <a:endParaRPr lang="en-US" sz="1200">
              <a:latin typeface="Arial" charset="0"/>
            </a:endParaRPr>
          </a:p>
        </p:txBody>
      </p:sp>
      <p:sp>
        <p:nvSpPr>
          <p:cNvPr id="50179" name="Rectangle 2"/>
          <p:cNvSpPr>
            <a:spLocks noGrp="1" noRot="1" noChangeAspect="1" noChangeArrowheads="1" noTextEdit="1"/>
          </p:cNvSpPr>
          <p:nvPr>
            <p:ph type="sldImg"/>
          </p:nvPr>
        </p:nvSpPr>
        <p:spPr>
          <a:xfrm>
            <a:off x="1374775" y="474663"/>
            <a:ext cx="4568825" cy="3425825"/>
          </a:xfrm>
          <a:ln/>
        </p:spPr>
      </p:sp>
      <p:sp>
        <p:nvSpPr>
          <p:cNvPr id="50180" name="Rectangle 3"/>
          <p:cNvSpPr>
            <a:spLocks noGrp="1" noChangeArrowheads="1"/>
          </p:cNvSpPr>
          <p:nvPr>
            <p:ph type="body" idx="1"/>
          </p:nvPr>
        </p:nvSpPr>
        <p:spPr>
          <a:xfrm>
            <a:off x="487352" y="4245495"/>
            <a:ext cx="6338855" cy="4958504"/>
          </a:xfrm>
          <a:noFill/>
        </p:spPr>
        <p:txBody>
          <a:bodyPr/>
          <a:lstStyle/>
          <a:p>
            <a:pPr defTabSz="940826" eaLnBrk="1" hangingPunct="1">
              <a:defRPr/>
            </a:pPr>
            <a:r>
              <a:rPr lang="en-US" sz="1100" b="0" dirty="0" smtClean="0"/>
              <a:t>The following references were </a:t>
            </a:r>
            <a:r>
              <a:rPr lang="en-US" sz="1100" b="0" u="none" dirty="0" smtClean="0"/>
              <a:t>used in the development of this </a:t>
            </a:r>
            <a:r>
              <a:rPr lang="en-US" sz="1100" b="0" u="none" dirty="0" err="1" smtClean="0"/>
              <a:t>submodule</a:t>
            </a:r>
            <a:r>
              <a:rPr lang="en-US" sz="1100" b="0" u="none" dirty="0" smtClean="0"/>
              <a:t>: </a:t>
            </a:r>
          </a:p>
          <a:p>
            <a:pPr lvl="1" eaLnBrk="1" hangingPunct="1"/>
            <a:r>
              <a:rPr lang="en-US" sz="1100" u="none" dirty="0" smtClean="0"/>
              <a:t>ASME </a:t>
            </a:r>
            <a:r>
              <a:rPr lang="en-US" sz="1100" u="none" dirty="0" smtClean="0"/>
              <a:t>By-laws</a:t>
            </a:r>
            <a:endParaRPr lang="en-US" sz="1100" u="none" dirty="0" smtClean="0"/>
          </a:p>
          <a:p>
            <a:pPr lvl="1" eaLnBrk="1" hangingPunct="1"/>
            <a:r>
              <a:rPr lang="en-US" sz="1100" u="none" dirty="0" smtClean="0"/>
              <a:t>Standards </a:t>
            </a:r>
            <a:r>
              <a:rPr lang="en-US" sz="1100" u="none" dirty="0"/>
              <a:t>and Certification </a:t>
            </a:r>
            <a:r>
              <a:rPr lang="en-US" sz="1100" u="none" dirty="0" smtClean="0"/>
              <a:t>Sector</a:t>
            </a:r>
            <a:r>
              <a:rPr lang="en-US" sz="1100" u="none" baseline="0" dirty="0" smtClean="0"/>
              <a:t> Operation </a:t>
            </a:r>
            <a:r>
              <a:rPr lang="en-US" sz="1100" u="none" baseline="0" dirty="0" smtClean="0"/>
              <a:t>Guide</a:t>
            </a:r>
            <a:endParaRPr lang="en-US" sz="1100" u="none" strike="sngStrike" dirty="0"/>
          </a:p>
          <a:p>
            <a:pPr lvl="1" eaLnBrk="1" hangingPunct="1">
              <a:spcBef>
                <a:spcPts val="1235"/>
              </a:spcBef>
              <a:spcAft>
                <a:spcPts val="0"/>
              </a:spcAft>
            </a:pPr>
            <a:r>
              <a:rPr lang="en-US" sz="1100" u="none" dirty="0"/>
              <a:t>Standards committee procedures, Supervisory Board procedures and committee handbooks which can be found on every “Committee Page” by clicking on a button along the left hand side of that </a:t>
            </a:r>
            <a:r>
              <a:rPr lang="en-US" sz="1100" u="none" dirty="0" smtClean="0"/>
              <a:t>page</a:t>
            </a:r>
            <a:endParaRPr lang="en-US" sz="1100" u="none" dirty="0"/>
          </a:p>
          <a:p>
            <a:pPr lvl="1" eaLnBrk="1" hangingPunct="1">
              <a:spcBef>
                <a:spcPts val="1235"/>
              </a:spcBef>
            </a:pPr>
            <a:r>
              <a:rPr lang="en-US" sz="1100" u="none" dirty="0"/>
              <a:t>If you are interested in joining an ASME Codes and Standards Development Committees here is the link to the application page on </a:t>
            </a:r>
            <a:r>
              <a:rPr lang="en-US" sz="1100" u="none" dirty="0" smtClean="0"/>
              <a:t>www.asme.org</a:t>
            </a:r>
            <a:endParaRPr lang="en-US" sz="1100" u="none" dirty="0"/>
          </a:p>
        </p:txBody>
      </p:sp>
    </p:spTree>
    <p:extLst>
      <p:ext uri="{BB962C8B-B14F-4D97-AF65-F5344CB8AC3E}">
        <p14:creationId xmlns:p14="http://schemas.microsoft.com/office/powerpoint/2010/main" val="2759659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t>Module B contains eleven </a:t>
            </a:r>
            <a:r>
              <a:rPr lang="en-US" dirty="0" err="1" smtClean="0"/>
              <a:t>submodules</a:t>
            </a:r>
            <a:r>
              <a:rPr lang="en-US" dirty="0" smtClean="0"/>
              <a:t>. This is Module B2 – Standards Development: Staff and Volunteer Roles and Responsibilities.</a:t>
            </a:r>
          </a:p>
          <a:p>
            <a:endParaRPr lang="en-US" dirty="0"/>
          </a:p>
          <a:p>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83E48DBB-187F-4625-94D2-320195BC1BCC}" type="slidenum">
              <a:rPr lang="en-US" smtClean="0">
                <a:solidFill>
                  <a:prstClr val="black"/>
                </a:solidFill>
              </a:rPr>
              <a:pPr>
                <a:defRPr/>
              </a:pPr>
              <a:t>1</a:t>
            </a:fld>
            <a:endParaRPr lang="en-US" dirty="0">
              <a:solidFill>
                <a:prstClr val="black"/>
              </a:solidFill>
            </a:endParaRPr>
          </a:p>
        </p:txBody>
      </p:sp>
    </p:spTree>
    <p:extLst>
      <p:ext uri="{BB962C8B-B14F-4D97-AF65-F5344CB8AC3E}">
        <p14:creationId xmlns:p14="http://schemas.microsoft.com/office/powerpoint/2010/main" val="37408533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lvl1pPr>
              <a:defRPr sz="2500">
                <a:solidFill>
                  <a:schemeClr val="tx1"/>
                </a:solidFill>
                <a:latin typeface="Times"/>
              </a:defRPr>
            </a:lvl1pPr>
            <a:lvl2pPr marL="764421" indent="-294008">
              <a:defRPr sz="2500">
                <a:solidFill>
                  <a:schemeClr val="tx1"/>
                </a:solidFill>
                <a:latin typeface="Times"/>
              </a:defRPr>
            </a:lvl2pPr>
            <a:lvl3pPr marL="1176033" indent="-235207">
              <a:defRPr sz="2500">
                <a:solidFill>
                  <a:schemeClr val="tx1"/>
                </a:solidFill>
                <a:latin typeface="Times"/>
              </a:defRPr>
            </a:lvl3pPr>
            <a:lvl4pPr marL="1646446" indent="-235207">
              <a:defRPr sz="2500">
                <a:solidFill>
                  <a:schemeClr val="tx1"/>
                </a:solidFill>
                <a:latin typeface="Times"/>
              </a:defRPr>
            </a:lvl4pPr>
            <a:lvl5pPr marL="2116859" indent="-235207">
              <a:defRPr sz="2500">
                <a:solidFill>
                  <a:schemeClr val="tx1"/>
                </a:solidFill>
                <a:latin typeface="Times"/>
              </a:defRPr>
            </a:lvl5pPr>
            <a:lvl6pPr marL="2587272" indent="-235207" eaLnBrk="0" fontAlgn="base" hangingPunct="0">
              <a:spcBef>
                <a:spcPct val="0"/>
              </a:spcBef>
              <a:spcAft>
                <a:spcPct val="0"/>
              </a:spcAft>
              <a:defRPr sz="2500">
                <a:solidFill>
                  <a:schemeClr val="tx1"/>
                </a:solidFill>
                <a:latin typeface="Times"/>
              </a:defRPr>
            </a:lvl6pPr>
            <a:lvl7pPr marL="3057685" indent="-235207" eaLnBrk="0" fontAlgn="base" hangingPunct="0">
              <a:spcBef>
                <a:spcPct val="0"/>
              </a:spcBef>
              <a:spcAft>
                <a:spcPct val="0"/>
              </a:spcAft>
              <a:defRPr sz="2500">
                <a:solidFill>
                  <a:schemeClr val="tx1"/>
                </a:solidFill>
                <a:latin typeface="Times"/>
              </a:defRPr>
            </a:lvl7pPr>
            <a:lvl8pPr marL="3528098" indent="-235207" eaLnBrk="0" fontAlgn="base" hangingPunct="0">
              <a:spcBef>
                <a:spcPct val="0"/>
              </a:spcBef>
              <a:spcAft>
                <a:spcPct val="0"/>
              </a:spcAft>
              <a:defRPr sz="2500">
                <a:solidFill>
                  <a:schemeClr val="tx1"/>
                </a:solidFill>
                <a:latin typeface="Times"/>
              </a:defRPr>
            </a:lvl8pPr>
            <a:lvl9pPr marL="3998511" indent="-235207" eaLnBrk="0" fontAlgn="base" hangingPunct="0">
              <a:spcBef>
                <a:spcPct val="0"/>
              </a:spcBef>
              <a:spcAft>
                <a:spcPct val="0"/>
              </a:spcAft>
              <a:defRPr sz="2500">
                <a:solidFill>
                  <a:schemeClr val="tx1"/>
                </a:solidFill>
                <a:latin typeface="Times"/>
              </a:defRPr>
            </a:lvl9pPr>
          </a:lstStyle>
          <a:p>
            <a:fld id="{E63B9D72-E684-40EB-B54A-82136C8C1E87}" type="slidenum">
              <a:rPr lang="en-US" sz="1200">
                <a:latin typeface="Arial" charset="0"/>
              </a:rPr>
              <a:pPr/>
              <a:t>2</a:t>
            </a:fld>
            <a:endParaRPr lang="en-US" sz="1200">
              <a:latin typeface="Arial" charset="0"/>
            </a:endParaRPr>
          </a:p>
        </p:txBody>
      </p:sp>
      <p:sp>
        <p:nvSpPr>
          <p:cNvPr id="28675" name="Rectangle 2"/>
          <p:cNvSpPr>
            <a:spLocks noGrp="1" noRot="1" noChangeAspect="1" noChangeArrowheads="1" noTextEdit="1"/>
          </p:cNvSpPr>
          <p:nvPr>
            <p:ph type="sldImg"/>
          </p:nvPr>
        </p:nvSpPr>
        <p:spPr>
          <a:xfrm>
            <a:off x="1347788" y="477838"/>
            <a:ext cx="4592637" cy="3444875"/>
          </a:xfrm>
          <a:ln/>
        </p:spPr>
      </p:sp>
      <p:sp>
        <p:nvSpPr>
          <p:cNvPr id="28676" name="Rectangle 3"/>
          <p:cNvSpPr>
            <a:spLocks noGrp="1" noChangeArrowheads="1"/>
          </p:cNvSpPr>
          <p:nvPr>
            <p:ph type="body" idx="1"/>
          </p:nvPr>
        </p:nvSpPr>
        <p:spPr>
          <a:xfrm>
            <a:off x="539862" y="4269914"/>
            <a:ext cx="6228914" cy="4991061"/>
          </a:xfrm>
          <a:noFill/>
        </p:spPr>
        <p:txBody>
          <a:bodyPr/>
          <a:lstStyle/>
          <a:p>
            <a:pPr eaLnBrk="1" hangingPunct="1"/>
            <a:endParaRPr lang="en-US" smtClean="0"/>
          </a:p>
        </p:txBody>
      </p:sp>
    </p:spTree>
    <p:extLst>
      <p:ext uri="{BB962C8B-B14F-4D97-AF65-F5344CB8AC3E}">
        <p14:creationId xmlns:p14="http://schemas.microsoft.com/office/powerpoint/2010/main" val="16351694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lvl1pPr>
              <a:defRPr sz="2500">
                <a:solidFill>
                  <a:schemeClr val="tx1"/>
                </a:solidFill>
                <a:latin typeface="Times"/>
              </a:defRPr>
            </a:lvl1pPr>
            <a:lvl2pPr marL="764421" indent="-294008">
              <a:defRPr sz="2500">
                <a:solidFill>
                  <a:schemeClr val="tx1"/>
                </a:solidFill>
                <a:latin typeface="Times"/>
              </a:defRPr>
            </a:lvl2pPr>
            <a:lvl3pPr marL="1176033" indent="-235207">
              <a:defRPr sz="2500">
                <a:solidFill>
                  <a:schemeClr val="tx1"/>
                </a:solidFill>
                <a:latin typeface="Times"/>
              </a:defRPr>
            </a:lvl3pPr>
            <a:lvl4pPr marL="1646446" indent="-235207">
              <a:defRPr sz="2500">
                <a:solidFill>
                  <a:schemeClr val="tx1"/>
                </a:solidFill>
                <a:latin typeface="Times"/>
              </a:defRPr>
            </a:lvl4pPr>
            <a:lvl5pPr marL="2116859" indent="-235207">
              <a:defRPr sz="2500">
                <a:solidFill>
                  <a:schemeClr val="tx1"/>
                </a:solidFill>
                <a:latin typeface="Times"/>
              </a:defRPr>
            </a:lvl5pPr>
            <a:lvl6pPr marL="2587272" indent="-235207" eaLnBrk="0" fontAlgn="base" hangingPunct="0">
              <a:spcBef>
                <a:spcPct val="0"/>
              </a:spcBef>
              <a:spcAft>
                <a:spcPct val="0"/>
              </a:spcAft>
              <a:defRPr sz="2500">
                <a:solidFill>
                  <a:schemeClr val="tx1"/>
                </a:solidFill>
                <a:latin typeface="Times"/>
              </a:defRPr>
            </a:lvl6pPr>
            <a:lvl7pPr marL="3057685" indent="-235207" eaLnBrk="0" fontAlgn="base" hangingPunct="0">
              <a:spcBef>
                <a:spcPct val="0"/>
              </a:spcBef>
              <a:spcAft>
                <a:spcPct val="0"/>
              </a:spcAft>
              <a:defRPr sz="2500">
                <a:solidFill>
                  <a:schemeClr val="tx1"/>
                </a:solidFill>
                <a:latin typeface="Times"/>
              </a:defRPr>
            </a:lvl7pPr>
            <a:lvl8pPr marL="3528098" indent="-235207" eaLnBrk="0" fontAlgn="base" hangingPunct="0">
              <a:spcBef>
                <a:spcPct val="0"/>
              </a:spcBef>
              <a:spcAft>
                <a:spcPct val="0"/>
              </a:spcAft>
              <a:defRPr sz="2500">
                <a:solidFill>
                  <a:schemeClr val="tx1"/>
                </a:solidFill>
                <a:latin typeface="Times"/>
              </a:defRPr>
            </a:lvl8pPr>
            <a:lvl9pPr marL="3998511" indent="-235207" eaLnBrk="0" fontAlgn="base" hangingPunct="0">
              <a:spcBef>
                <a:spcPct val="0"/>
              </a:spcBef>
              <a:spcAft>
                <a:spcPct val="0"/>
              </a:spcAft>
              <a:defRPr sz="2500">
                <a:solidFill>
                  <a:schemeClr val="tx1"/>
                </a:solidFill>
                <a:latin typeface="Times"/>
              </a:defRPr>
            </a:lvl9pPr>
          </a:lstStyle>
          <a:p>
            <a:fld id="{A586DD66-5937-45CA-A8A7-D37E2FB5A8E5}" type="slidenum">
              <a:rPr lang="en-US" sz="1200">
                <a:latin typeface="Arial" charset="0"/>
              </a:rPr>
              <a:pPr/>
              <a:t>3</a:t>
            </a:fld>
            <a:endParaRPr lang="en-US" sz="1200">
              <a:latin typeface="Arial" charset="0"/>
            </a:endParaRPr>
          </a:p>
        </p:txBody>
      </p:sp>
      <p:sp>
        <p:nvSpPr>
          <p:cNvPr id="30723" name="Rectangle 2"/>
          <p:cNvSpPr>
            <a:spLocks noGrp="1" noRot="1" noChangeAspect="1" noChangeArrowheads="1" noTextEdit="1"/>
          </p:cNvSpPr>
          <p:nvPr>
            <p:ph type="sldImg"/>
          </p:nvPr>
        </p:nvSpPr>
        <p:spPr>
          <a:xfrm>
            <a:off x="1374775" y="474663"/>
            <a:ext cx="4568825" cy="3425825"/>
          </a:xfrm>
          <a:ln/>
        </p:spPr>
      </p:sp>
      <p:sp>
        <p:nvSpPr>
          <p:cNvPr id="30724" name="Rectangle 3"/>
          <p:cNvSpPr>
            <a:spLocks noGrp="1" noChangeArrowheads="1"/>
          </p:cNvSpPr>
          <p:nvPr>
            <p:ph type="body" idx="1"/>
          </p:nvPr>
        </p:nvSpPr>
        <p:spPr>
          <a:xfrm>
            <a:off x="487352" y="4245495"/>
            <a:ext cx="6338855" cy="4958504"/>
          </a:xfrm>
          <a:noFill/>
        </p:spPr>
        <p:txBody>
          <a:bodyPr/>
          <a:lstStyle/>
          <a:p>
            <a:pPr eaLnBrk="1" hangingPunct="1">
              <a:buFontTx/>
              <a:buNone/>
              <a:defRPr/>
            </a:pPr>
            <a:r>
              <a:rPr lang="en-US" u="none" dirty="0" smtClean="0">
                <a:solidFill>
                  <a:schemeClr val="tx1"/>
                </a:solidFill>
              </a:rPr>
              <a:t>At the end of this module you will be able to:</a:t>
            </a:r>
          </a:p>
          <a:p>
            <a:pPr lvl="1" eaLnBrk="1" hangingPunct="1">
              <a:defRPr/>
            </a:pPr>
            <a:r>
              <a:rPr lang="en-US" u="none" dirty="0" smtClean="0"/>
              <a:t>Understand that the development of codes and standards is a partnership between volunteers and ASME </a:t>
            </a:r>
            <a:r>
              <a:rPr lang="en-US" u="none" dirty="0" smtClean="0"/>
              <a:t>Staff</a:t>
            </a:r>
            <a:endParaRPr lang="en-US" u="none" dirty="0" smtClean="0"/>
          </a:p>
          <a:p>
            <a:pPr lvl="1" eaLnBrk="1" hangingPunct="1">
              <a:defRPr/>
            </a:pPr>
            <a:r>
              <a:rPr lang="en-US" u="none" dirty="0" smtClean="0"/>
              <a:t>Understand the benefits of participation to </a:t>
            </a:r>
            <a:r>
              <a:rPr lang="en-US" u="none" dirty="0" smtClean="0"/>
              <a:t>volunteers</a:t>
            </a:r>
            <a:endParaRPr lang="en-US" u="none" strike="sngStrike" dirty="0" smtClean="0"/>
          </a:p>
          <a:p>
            <a:pPr lvl="1" eaLnBrk="1" hangingPunct="1">
              <a:defRPr/>
            </a:pPr>
            <a:r>
              <a:rPr lang="en-US" u="none" dirty="0" smtClean="0"/>
              <a:t>Be</a:t>
            </a:r>
            <a:r>
              <a:rPr lang="en-US" u="none" baseline="0" dirty="0" smtClean="0"/>
              <a:t> able to describe </a:t>
            </a:r>
            <a:r>
              <a:rPr lang="en-US" u="none" dirty="0" smtClean="0"/>
              <a:t>the </a:t>
            </a:r>
            <a:r>
              <a:rPr lang="en-US" u="none" dirty="0" smtClean="0"/>
              <a:t>roles and responsibilities of both volunteers and ASME Staff </a:t>
            </a:r>
            <a:r>
              <a:rPr lang="en-US" u="none" strike="noStrike" dirty="0" smtClean="0"/>
              <a:t>in the development of codes and </a:t>
            </a:r>
            <a:r>
              <a:rPr lang="en-US" u="none" strike="noStrike" dirty="0" smtClean="0"/>
              <a:t>standards</a:t>
            </a:r>
            <a:endParaRPr lang="en-US" u="none" strike="noStrike" dirty="0" smtClean="0"/>
          </a:p>
        </p:txBody>
      </p:sp>
    </p:spTree>
    <p:extLst>
      <p:ext uri="{BB962C8B-B14F-4D97-AF65-F5344CB8AC3E}">
        <p14:creationId xmlns:p14="http://schemas.microsoft.com/office/powerpoint/2010/main" val="35141357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a:defRPr sz="2500">
                <a:solidFill>
                  <a:schemeClr val="tx1"/>
                </a:solidFill>
                <a:latin typeface="Times"/>
              </a:defRPr>
            </a:lvl1pPr>
            <a:lvl2pPr marL="764421" indent="-294008">
              <a:defRPr sz="2500">
                <a:solidFill>
                  <a:schemeClr val="tx1"/>
                </a:solidFill>
                <a:latin typeface="Times"/>
              </a:defRPr>
            </a:lvl2pPr>
            <a:lvl3pPr marL="1176033" indent="-235207">
              <a:defRPr sz="2500">
                <a:solidFill>
                  <a:schemeClr val="tx1"/>
                </a:solidFill>
                <a:latin typeface="Times"/>
              </a:defRPr>
            </a:lvl3pPr>
            <a:lvl4pPr marL="1646446" indent="-235207">
              <a:defRPr sz="2500">
                <a:solidFill>
                  <a:schemeClr val="tx1"/>
                </a:solidFill>
                <a:latin typeface="Times"/>
              </a:defRPr>
            </a:lvl4pPr>
            <a:lvl5pPr marL="2116859" indent="-235207">
              <a:defRPr sz="2500">
                <a:solidFill>
                  <a:schemeClr val="tx1"/>
                </a:solidFill>
                <a:latin typeface="Times"/>
              </a:defRPr>
            </a:lvl5pPr>
            <a:lvl6pPr marL="2587272" indent="-235207" eaLnBrk="0" fontAlgn="base" hangingPunct="0">
              <a:spcBef>
                <a:spcPct val="0"/>
              </a:spcBef>
              <a:spcAft>
                <a:spcPct val="0"/>
              </a:spcAft>
              <a:defRPr sz="2500">
                <a:solidFill>
                  <a:schemeClr val="tx1"/>
                </a:solidFill>
                <a:latin typeface="Times"/>
              </a:defRPr>
            </a:lvl6pPr>
            <a:lvl7pPr marL="3057685" indent="-235207" eaLnBrk="0" fontAlgn="base" hangingPunct="0">
              <a:spcBef>
                <a:spcPct val="0"/>
              </a:spcBef>
              <a:spcAft>
                <a:spcPct val="0"/>
              </a:spcAft>
              <a:defRPr sz="2500">
                <a:solidFill>
                  <a:schemeClr val="tx1"/>
                </a:solidFill>
                <a:latin typeface="Times"/>
              </a:defRPr>
            </a:lvl7pPr>
            <a:lvl8pPr marL="3528098" indent="-235207" eaLnBrk="0" fontAlgn="base" hangingPunct="0">
              <a:spcBef>
                <a:spcPct val="0"/>
              </a:spcBef>
              <a:spcAft>
                <a:spcPct val="0"/>
              </a:spcAft>
              <a:defRPr sz="2500">
                <a:solidFill>
                  <a:schemeClr val="tx1"/>
                </a:solidFill>
                <a:latin typeface="Times"/>
              </a:defRPr>
            </a:lvl8pPr>
            <a:lvl9pPr marL="3998511" indent="-235207" eaLnBrk="0" fontAlgn="base" hangingPunct="0">
              <a:spcBef>
                <a:spcPct val="0"/>
              </a:spcBef>
              <a:spcAft>
                <a:spcPct val="0"/>
              </a:spcAft>
              <a:defRPr sz="2500">
                <a:solidFill>
                  <a:schemeClr val="tx1"/>
                </a:solidFill>
                <a:latin typeface="Times"/>
              </a:defRPr>
            </a:lvl9pPr>
          </a:lstStyle>
          <a:p>
            <a:fld id="{23D8C5B2-20DE-4EE7-8558-773823DF1920}" type="slidenum">
              <a:rPr lang="en-US" sz="1200">
                <a:latin typeface="Arial" charset="0"/>
              </a:rPr>
              <a:pPr/>
              <a:t>4</a:t>
            </a:fld>
            <a:endParaRPr lang="en-US" sz="1200">
              <a:latin typeface="Arial" charset="0"/>
            </a:endParaRPr>
          </a:p>
        </p:txBody>
      </p:sp>
      <p:sp>
        <p:nvSpPr>
          <p:cNvPr id="32771" name="Rectangle 2"/>
          <p:cNvSpPr>
            <a:spLocks noGrp="1" noRot="1" noChangeAspect="1" noChangeArrowheads="1" noTextEdit="1"/>
          </p:cNvSpPr>
          <p:nvPr>
            <p:ph type="sldImg"/>
          </p:nvPr>
        </p:nvSpPr>
        <p:spPr>
          <a:xfrm>
            <a:off x="1374775" y="474663"/>
            <a:ext cx="4568825" cy="3425825"/>
          </a:xfrm>
          <a:ln/>
        </p:spPr>
      </p:sp>
      <p:sp>
        <p:nvSpPr>
          <p:cNvPr id="32772" name="Rectangle 3"/>
          <p:cNvSpPr>
            <a:spLocks noGrp="1" noChangeArrowheads="1"/>
          </p:cNvSpPr>
          <p:nvPr>
            <p:ph type="body" idx="1"/>
          </p:nvPr>
        </p:nvSpPr>
        <p:spPr>
          <a:xfrm>
            <a:off x="487352" y="4245495"/>
            <a:ext cx="6338855" cy="4958504"/>
          </a:xfrm>
          <a:noFill/>
        </p:spPr>
        <p:txBody>
          <a:bodyPr/>
          <a:lstStyle/>
          <a:p>
            <a:pPr eaLnBrk="1" hangingPunct="1">
              <a:spcBef>
                <a:spcPct val="0"/>
              </a:spcBef>
            </a:pPr>
            <a:r>
              <a:rPr lang="en-US" dirty="0" smtClean="0">
                <a:cs typeface="Times New Roman" pitchFamily="18" charset="0"/>
              </a:rPr>
              <a:t>Keith Thayer, Past President of ASME, opened an </a:t>
            </a:r>
            <a:r>
              <a:rPr lang="en-US" u="none" dirty="0" smtClean="0">
                <a:cs typeface="Times New Roman" pitchFamily="18" charset="0"/>
              </a:rPr>
              <a:t>S&amp;C</a:t>
            </a:r>
            <a:r>
              <a:rPr lang="en-US" u="none" baseline="0" dirty="0" smtClean="0">
                <a:cs typeface="Times New Roman" pitchFamily="18" charset="0"/>
              </a:rPr>
              <a:t> </a:t>
            </a:r>
            <a:r>
              <a:rPr lang="en-US" dirty="0" smtClean="0">
                <a:cs typeface="Times New Roman" pitchFamily="18" charset="0"/>
              </a:rPr>
              <a:t>Leadership Training Conference with some very profound words concerning the working relationship between the volunteers and the staff, and how they affect ASME as a Society, which are shown here.</a:t>
            </a:r>
          </a:p>
          <a:p>
            <a:pPr eaLnBrk="1" hangingPunct="1"/>
            <a:r>
              <a:rPr lang="en-US" dirty="0" smtClean="0">
                <a:cs typeface="Times New Roman" pitchFamily="18" charset="0"/>
              </a:rPr>
              <a:t> </a:t>
            </a:r>
          </a:p>
          <a:p>
            <a:pPr eaLnBrk="1" hangingPunct="1"/>
            <a:endParaRPr lang="en-US" dirty="0" smtClean="0"/>
          </a:p>
        </p:txBody>
      </p:sp>
    </p:spTree>
    <p:extLst>
      <p:ext uri="{BB962C8B-B14F-4D97-AF65-F5344CB8AC3E}">
        <p14:creationId xmlns:p14="http://schemas.microsoft.com/office/powerpoint/2010/main" val="4931214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lvl1pPr>
              <a:defRPr sz="2500">
                <a:solidFill>
                  <a:schemeClr val="tx1"/>
                </a:solidFill>
                <a:latin typeface="Times"/>
              </a:defRPr>
            </a:lvl1pPr>
            <a:lvl2pPr marL="764421" indent="-294008">
              <a:defRPr sz="2500">
                <a:solidFill>
                  <a:schemeClr val="tx1"/>
                </a:solidFill>
                <a:latin typeface="Times"/>
              </a:defRPr>
            </a:lvl2pPr>
            <a:lvl3pPr marL="1176033" indent="-235207">
              <a:defRPr sz="2500">
                <a:solidFill>
                  <a:schemeClr val="tx1"/>
                </a:solidFill>
                <a:latin typeface="Times"/>
              </a:defRPr>
            </a:lvl3pPr>
            <a:lvl4pPr marL="1646446" indent="-235207">
              <a:defRPr sz="2500">
                <a:solidFill>
                  <a:schemeClr val="tx1"/>
                </a:solidFill>
                <a:latin typeface="Times"/>
              </a:defRPr>
            </a:lvl4pPr>
            <a:lvl5pPr marL="2116859" indent="-235207">
              <a:defRPr sz="2500">
                <a:solidFill>
                  <a:schemeClr val="tx1"/>
                </a:solidFill>
                <a:latin typeface="Times"/>
              </a:defRPr>
            </a:lvl5pPr>
            <a:lvl6pPr marL="2587272" indent="-235207" eaLnBrk="0" fontAlgn="base" hangingPunct="0">
              <a:spcBef>
                <a:spcPct val="0"/>
              </a:spcBef>
              <a:spcAft>
                <a:spcPct val="0"/>
              </a:spcAft>
              <a:defRPr sz="2500">
                <a:solidFill>
                  <a:schemeClr val="tx1"/>
                </a:solidFill>
                <a:latin typeface="Times"/>
              </a:defRPr>
            </a:lvl6pPr>
            <a:lvl7pPr marL="3057685" indent="-235207" eaLnBrk="0" fontAlgn="base" hangingPunct="0">
              <a:spcBef>
                <a:spcPct val="0"/>
              </a:spcBef>
              <a:spcAft>
                <a:spcPct val="0"/>
              </a:spcAft>
              <a:defRPr sz="2500">
                <a:solidFill>
                  <a:schemeClr val="tx1"/>
                </a:solidFill>
                <a:latin typeface="Times"/>
              </a:defRPr>
            </a:lvl7pPr>
            <a:lvl8pPr marL="3528098" indent="-235207" eaLnBrk="0" fontAlgn="base" hangingPunct="0">
              <a:spcBef>
                <a:spcPct val="0"/>
              </a:spcBef>
              <a:spcAft>
                <a:spcPct val="0"/>
              </a:spcAft>
              <a:defRPr sz="2500">
                <a:solidFill>
                  <a:schemeClr val="tx1"/>
                </a:solidFill>
                <a:latin typeface="Times"/>
              </a:defRPr>
            </a:lvl8pPr>
            <a:lvl9pPr marL="3998511" indent="-235207" eaLnBrk="0" fontAlgn="base" hangingPunct="0">
              <a:spcBef>
                <a:spcPct val="0"/>
              </a:spcBef>
              <a:spcAft>
                <a:spcPct val="0"/>
              </a:spcAft>
              <a:defRPr sz="2500">
                <a:solidFill>
                  <a:schemeClr val="tx1"/>
                </a:solidFill>
                <a:latin typeface="Times"/>
              </a:defRPr>
            </a:lvl9pPr>
          </a:lstStyle>
          <a:p>
            <a:fld id="{E5A01911-E550-41E7-8FD2-E7BD4F09482D}" type="slidenum">
              <a:rPr lang="en-US" sz="1200">
                <a:latin typeface="Arial" charset="0"/>
              </a:rPr>
              <a:pPr/>
              <a:t>5</a:t>
            </a:fld>
            <a:endParaRPr lang="en-US" sz="1200">
              <a:latin typeface="Arial" charset="0"/>
            </a:endParaRPr>
          </a:p>
        </p:txBody>
      </p:sp>
      <p:sp>
        <p:nvSpPr>
          <p:cNvPr id="33795" name="Rectangle 2"/>
          <p:cNvSpPr>
            <a:spLocks noGrp="1" noRot="1" noChangeAspect="1" noChangeArrowheads="1" noTextEdit="1"/>
          </p:cNvSpPr>
          <p:nvPr>
            <p:ph type="sldImg"/>
          </p:nvPr>
        </p:nvSpPr>
        <p:spPr>
          <a:xfrm>
            <a:off x="1374775" y="474663"/>
            <a:ext cx="4568825" cy="3425825"/>
          </a:xfrm>
          <a:ln/>
        </p:spPr>
      </p:sp>
      <p:sp>
        <p:nvSpPr>
          <p:cNvPr id="33796" name="Rectangle 3"/>
          <p:cNvSpPr>
            <a:spLocks noGrp="1" noChangeArrowheads="1"/>
          </p:cNvSpPr>
          <p:nvPr>
            <p:ph type="body" idx="1"/>
          </p:nvPr>
        </p:nvSpPr>
        <p:spPr>
          <a:xfrm>
            <a:off x="487352" y="4245495"/>
            <a:ext cx="6338855" cy="4958504"/>
          </a:xfrm>
          <a:noFill/>
        </p:spPr>
        <p:txBody>
          <a:bodyPr/>
          <a:lstStyle/>
          <a:p>
            <a:pPr eaLnBrk="1" hangingPunct="1"/>
            <a:r>
              <a:rPr lang="en-US" baseline="0" dirty="0" smtClean="0">
                <a:cs typeface="Times New Roman" pitchFamily="18" charset="0"/>
              </a:rPr>
              <a:t>Volunteers are </a:t>
            </a:r>
            <a:r>
              <a:rPr lang="en-US" u="none" baseline="0" dirty="0" smtClean="0">
                <a:cs typeface="Times New Roman" pitchFamily="18" charset="0"/>
              </a:rPr>
              <a:t>involved at every level of the Society, from the Board of Governors, Sector Councils, Supervisory Boards through to the standards development project teams. </a:t>
            </a:r>
          </a:p>
          <a:p>
            <a:pPr eaLnBrk="1" hangingPunct="1"/>
            <a:r>
              <a:rPr lang="en-US" u="none" baseline="0" dirty="0" smtClean="0">
                <a:cs typeface="Times New Roman" pitchFamily="18" charset="0"/>
              </a:rPr>
              <a:t>T</a:t>
            </a:r>
            <a:r>
              <a:rPr lang="en-US" u="none" dirty="0" smtClean="0">
                <a:cs typeface="Times New Roman" pitchFamily="18" charset="0"/>
              </a:rPr>
              <a:t>he ASME </a:t>
            </a:r>
            <a:r>
              <a:rPr lang="en-US" u="none" baseline="0" dirty="0" smtClean="0">
                <a:solidFill>
                  <a:schemeClr val="tx1"/>
                </a:solidFill>
                <a:cs typeface="Times New Roman" pitchFamily="18" charset="0"/>
              </a:rPr>
              <a:t>By-Laws</a:t>
            </a:r>
            <a:r>
              <a:rPr lang="en-US" u="none" dirty="0" smtClean="0">
                <a:cs typeface="Times New Roman" pitchFamily="18" charset="0"/>
              </a:rPr>
              <a:t>, </a:t>
            </a:r>
            <a:r>
              <a:rPr lang="en-US" u="none" dirty="0" smtClean="0">
                <a:cs typeface="Times New Roman" pitchFamily="18" charset="0"/>
              </a:rPr>
              <a:t>Article</a:t>
            </a:r>
            <a:r>
              <a:rPr lang="en-US" u="none" baseline="0" dirty="0" smtClean="0">
                <a:cs typeface="Times New Roman" pitchFamily="18" charset="0"/>
              </a:rPr>
              <a:t> B5.1.4</a:t>
            </a:r>
            <a:r>
              <a:rPr lang="en-US" u="none" dirty="0" smtClean="0">
                <a:cs typeface="Times New Roman" pitchFamily="18" charset="0"/>
              </a:rPr>
              <a:t> describes that the primary roles of the volunteer </a:t>
            </a:r>
            <a:r>
              <a:rPr lang="en-US" u="none" dirty="0" smtClean="0">
                <a:solidFill>
                  <a:srgbClr val="FFFFFF"/>
                </a:solidFill>
              </a:rPr>
              <a:t>of boards and committees</a:t>
            </a:r>
            <a:r>
              <a:rPr lang="en-US" u="none" baseline="0" dirty="0" smtClean="0">
                <a:solidFill>
                  <a:srgbClr val="FFFFFF"/>
                </a:solidFill>
              </a:rPr>
              <a:t> are </a:t>
            </a:r>
            <a:r>
              <a:rPr lang="en-US" u="none" baseline="0" dirty="0" smtClean="0">
                <a:solidFill>
                  <a:srgbClr val="FFFFFF"/>
                </a:solidFill>
              </a:rPr>
              <a:t>to</a:t>
            </a:r>
            <a:endParaRPr lang="en-US" u="none" dirty="0" smtClean="0">
              <a:solidFill>
                <a:srgbClr val="FFFFFF"/>
              </a:solidFill>
            </a:endParaRPr>
          </a:p>
          <a:p>
            <a:pPr lvl="1" eaLnBrk="1" hangingPunct="1"/>
            <a:r>
              <a:rPr lang="en-US" u="none" dirty="0" smtClean="0"/>
              <a:t>Determine policies</a:t>
            </a:r>
          </a:p>
          <a:p>
            <a:pPr lvl="1" eaLnBrk="1" hangingPunct="1"/>
            <a:r>
              <a:rPr lang="en-US" u="none" dirty="0" smtClean="0"/>
              <a:t>Develop programs</a:t>
            </a:r>
          </a:p>
          <a:p>
            <a:pPr lvl="1" eaLnBrk="1" hangingPunct="1"/>
            <a:r>
              <a:rPr lang="en-US" u="none" dirty="0" smtClean="0"/>
              <a:t>Conduct studies</a:t>
            </a:r>
          </a:p>
          <a:p>
            <a:pPr lvl="1" eaLnBrk="1" hangingPunct="1"/>
            <a:r>
              <a:rPr lang="en-US" u="none" dirty="0" smtClean="0"/>
              <a:t>Prepare reports</a:t>
            </a:r>
          </a:p>
          <a:p>
            <a:pPr lvl="1" eaLnBrk="1" hangingPunct="1"/>
            <a:r>
              <a:rPr lang="en-US" dirty="0" smtClean="0"/>
              <a:t>Advise the sector, in our case, the Standards and Certification Sector on matters pertaining to specific assignments.</a:t>
            </a:r>
          </a:p>
          <a:p>
            <a:pPr eaLnBrk="1" hangingPunct="1"/>
            <a:endParaRPr lang="en-US" dirty="0" smtClean="0">
              <a:cs typeface="Times New Roman" pitchFamily="18" charset="0"/>
            </a:endParaRPr>
          </a:p>
          <a:p>
            <a:pPr eaLnBrk="1" hangingPunct="1"/>
            <a:endParaRPr lang="en-US" dirty="0" smtClean="0"/>
          </a:p>
        </p:txBody>
      </p:sp>
    </p:spTree>
    <p:extLst>
      <p:ext uri="{BB962C8B-B14F-4D97-AF65-F5344CB8AC3E}">
        <p14:creationId xmlns:p14="http://schemas.microsoft.com/office/powerpoint/2010/main" val="39018188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lvl1pPr>
              <a:defRPr sz="2500">
                <a:solidFill>
                  <a:schemeClr val="tx1"/>
                </a:solidFill>
                <a:latin typeface="Times"/>
              </a:defRPr>
            </a:lvl1pPr>
            <a:lvl2pPr marL="764421" indent="-294008">
              <a:defRPr sz="2500">
                <a:solidFill>
                  <a:schemeClr val="tx1"/>
                </a:solidFill>
                <a:latin typeface="Times"/>
              </a:defRPr>
            </a:lvl2pPr>
            <a:lvl3pPr marL="1176033" indent="-235207">
              <a:defRPr sz="2500">
                <a:solidFill>
                  <a:schemeClr val="tx1"/>
                </a:solidFill>
                <a:latin typeface="Times"/>
              </a:defRPr>
            </a:lvl3pPr>
            <a:lvl4pPr marL="1646446" indent="-235207">
              <a:defRPr sz="2500">
                <a:solidFill>
                  <a:schemeClr val="tx1"/>
                </a:solidFill>
                <a:latin typeface="Times"/>
              </a:defRPr>
            </a:lvl4pPr>
            <a:lvl5pPr marL="2116859" indent="-235207">
              <a:defRPr sz="2500">
                <a:solidFill>
                  <a:schemeClr val="tx1"/>
                </a:solidFill>
                <a:latin typeface="Times"/>
              </a:defRPr>
            </a:lvl5pPr>
            <a:lvl6pPr marL="2587272" indent="-235207" eaLnBrk="0" fontAlgn="base" hangingPunct="0">
              <a:spcBef>
                <a:spcPct val="0"/>
              </a:spcBef>
              <a:spcAft>
                <a:spcPct val="0"/>
              </a:spcAft>
              <a:defRPr sz="2500">
                <a:solidFill>
                  <a:schemeClr val="tx1"/>
                </a:solidFill>
                <a:latin typeface="Times"/>
              </a:defRPr>
            </a:lvl6pPr>
            <a:lvl7pPr marL="3057685" indent="-235207" eaLnBrk="0" fontAlgn="base" hangingPunct="0">
              <a:spcBef>
                <a:spcPct val="0"/>
              </a:spcBef>
              <a:spcAft>
                <a:spcPct val="0"/>
              </a:spcAft>
              <a:defRPr sz="2500">
                <a:solidFill>
                  <a:schemeClr val="tx1"/>
                </a:solidFill>
                <a:latin typeface="Times"/>
              </a:defRPr>
            </a:lvl7pPr>
            <a:lvl8pPr marL="3528098" indent="-235207" eaLnBrk="0" fontAlgn="base" hangingPunct="0">
              <a:spcBef>
                <a:spcPct val="0"/>
              </a:spcBef>
              <a:spcAft>
                <a:spcPct val="0"/>
              </a:spcAft>
              <a:defRPr sz="2500">
                <a:solidFill>
                  <a:schemeClr val="tx1"/>
                </a:solidFill>
                <a:latin typeface="Times"/>
              </a:defRPr>
            </a:lvl8pPr>
            <a:lvl9pPr marL="3998511" indent="-235207" eaLnBrk="0" fontAlgn="base" hangingPunct="0">
              <a:spcBef>
                <a:spcPct val="0"/>
              </a:spcBef>
              <a:spcAft>
                <a:spcPct val="0"/>
              </a:spcAft>
              <a:defRPr sz="2500">
                <a:solidFill>
                  <a:schemeClr val="tx1"/>
                </a:solidFill>
                <a:latin typeface="Times"/>
              </a:defRPr>
            </a:lvl9pPr>
          </a:lstStyle>
          <a:p>
            <a:fld id="{7139B7AE-48A5-487E-A68D-6BE0FC8BDEA6}" type="slidenum">
              <a:rPr lang="en-US" sz="1200">
                <a:latin typeface="Arial" charset="0"/>
              </a:rPr>
              <a:pPr/>
              <a:t>6</a:t>
            </a:fld>
            <a:endParaRPr lang="en-US" sz="1200">
              <a:latin typeface="Arial" charset="0"/>
            </a:endParaRPr>
          </a:p>
        </p:txBody>
      </p:sp>
      <p:sp>
        <p:nvSpPr>
          <p:cNvPr id="34819" name="Rectangle 2"/>
          <p:cNvSpPr>
            <a:spLocks noGrp="1" noRot="1" noChangeAspect="1" noChangeArrowheads="1" noTextEdit="1"/>
          </p:cNvSpPr>
          <p:nvPr>
            <p:ph type="sldImg"/>
          </p:nvPr>
        </p:nvSpPr>
        <p:spPr>
          <a:xfrm>
            <a:off x="1374775" y="474663"/>
            <a:ext cx="4568825" cy="3425825"/>
          </a:xfrm>
          <a:ln/>
        </p:spPr>
      </p:sp>
      <p:sp>
        <p:nvSpPr>
          <p:cNvPr id="34820" name="Rectangle 3"/>
          <p:cNvSpPr>
            <a:spLocks noGrp="1" noChangeArrowheads="1"/>
          </p:cNvSpPr>
          <p:nvPr>
            <p:ph type="body" idx="1"/>
          </p:nvPr>
        </p:nvSpPr>
        <p:spPr>
          <a:xfrm>
            <a:off x="487352" y="4245495"/>
            <a:ext cx="6338855" cy="4958504"/>
          </a:xfrm>
          <a:noFill/>
        </p:spPr>
        <p:txBody>
          <a:bodyPr/>
          <a:lstStyle/>
          <a:p>
            <a:pPr eaLnBrk="1" hangingPunct="1">
              <a:spcBef>
                <a:spcPct val="0"/>
              </a:spcBef>
            </a:pPr>
            <a:r>
              <a:rPr lang="en-US" u="none" dirty="0" smtClean="0">
                <a:solidFill>
                  <a:schemeClr val="tx1"/>
                </a:solidFill>
                <a:cs typeface="Times New Roman" pitchFamily="18" charset="0"/>
              </a:rPr>
              <a:t>The</a:t>
            </a:r>
            <a:r>
              <a:rPr lang="en-US" u="none" baseline="0" dirty="0" smtClean="0">
                <a:solidFill>
                  <a:schemeClr val="tx1"/>
                </a:solidFill>
                <a:cs typeface="Times New Roman" pitchFamily="18" charset="0"/>
              </a:rPr>
              <a:t> ASME By-Laws are also specific as to what role Staff plays in Standards Development. Specifically, Article B5.1.5 indicates that it is staff’s responsibility to take actions to meet the objectives of the board or committee. </a:t>
            </a:r>
          </a:p>
          <a:p>
            <a:pPr eaLnBrk="1" hangingPunct="1">
              <a:spcBef>
                <a:spcPct val="0"/>
              </a:spcBef>
            </a:pPr>
            <a:endParaRPr lang="en-US" dirty="0" smtClean="0">
              <a:solidFill>
                <a:schemeClr val="tx1"/>
              </a:solidFill>
              <a:cs typeface="Times New Roman" pitchFamily="18" charset="0"/>
            </a:endParaRPr>
          </a:p>
          <a:p>
            <a:pPr eaLnBrk="1" hangingPunct="1">
              <a:buClr>
                <a:srgbClr val="FFFFFF"/>
              </a:buClr>
            </a:pPr>
            <a:r>
              <a:rPr lang="en-US" dirty="0" smtClean="0">
                <a:solidFill>
                  <a:schemeClr val="tx1"/>
                </a:solidFill>
              </a:rPr>
              <a:t>Working </a:t>
            </a:r>
            <a:r>
              <a:rPr lang="en-US" dirty="0" smtClean="0">
                <a:solidFill>
                  <a:schemeClr val="tx1"/>
                </a:solidFill>
              </a:rPr>
              <a:t>under broad lines of policy established by the board or committee, the staff initiates programs, actively engages in the </a:t>
            </a:r>
            <a:r>
              <a:rPr lang="en-US" u="none" dirty="0" smtClean="0">
                <a:solidFill>
                  <a:schemeClr val="tx1"/>
                </a:solidFill>
              </a:rPr>
              <a:t>committee </a:t>
            </a:r>
            <a:r>
              <a:rPr lang="en-US" dirty="0" smtClean="0">
                <a:solidFill>
                  <a:schemeClr val="tx1"/>
                </a:solidFill>
              </a:rPr>
              <a:t>work and makes operating decisions necessary to carry forward the programs in a dynamic and efficient manner. </a:t>
            </a:r>
          </a:p>
          <a:p>
            <a:pPr eaLnBrk="1" hangingPunct="1"/>
            <a:endParaRPr lang="en-US" dirty="0" smtClean="0"/>
          </a:p>
          <a:p>
            <a:pPr eaLnBrk="1" hangingPunct="1"/>
            <a:endParaRPr lang="en-US" dirty="0" smtClean="0"/>
          </a:p>
        </p:txBody>
      </p:sp>
    </p:spTree>
    <p:extLst>
      <p:ext uri="{BB962C8B-B14F-4D97-AF65-F5344CB8AC3E}">
        <p14:creationId xmlns:p14="http://schemas.microsoft.com/office/powerpoint/2010/main" val="16252558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lvl1pPr>
              <a:defRPr sz="2500">
                <a:solidFill>
                  <a:schemeClr val="tx1"/>
                </a:solidFill>
                <a:latin typeface="Times"/>
              </a:defRPr>
            </a:lvl1pPr>
            <a:lvl2pPr marL="764421" indent="-294008">
              <a:defRPr sz="2500">
                <a:solidFill>
                  <a:schemeClr val="tx1"/>
                </a:solidFill>
                <a:latin typeface="Times"/>
              </a:defRPr>
            </a:lvl2pPr>
            <a:lvl3pPr marL="1176033" indent="-235207">
              <a:defRPr sz="2500">
                <a:solidFill>
                  <a:schemeClr val="tx1"/>
                </a:solidFill>
                <a:latin typeface="Times"/>
              </a:defRPr>
            </a:lvl3pPr>
            <a:lvl4pPr marL="1646446" indent="-235207">
              <a:defRPr sz="2500">
                <a:solidFill>
                  <a:schemeClr val="tx1"/>
                </a:solidFill>
                <a:latin typeface="Times"/>
              </a:defRPr>
            </a:lvl4pPr>
            <a:lvl5pPr marL="2116859" indent="-235207">
              <a:defRPr sz="2500">
                <a:solidFill>
                  <a:schemeClr val="tx1"/>
                </a:solidFill>
                <a:latin typeface="Times"/>
              </a:defRPr>
            </a:lvl5pPr>
            <a:lvl6pPr marL="2587272" indent="-235207" eaLnBrk="0" fontAlgn="base" hangingPunct="0">
              <a:spcBef>
                <a:spcPct val="0"/>
              </a:spcBef>
              <a:spcAft>
                <a:spcPct val="0"/>
              </a:spcAft>
              <a:defRPr sz="2500">
                <a:solidFill>
                  <a:schemeClr val="tx1"/>
                </a:solidFill>
                <a:latin typeface="Times"/>
              </a:defRPr>
            </a:lvl6pPr>
            <a:lvl7pPr marL="3057685" indent="-235207" eaLnBrk="0" fontAlgn="base" hangingPunct="0">
              <a:spcBef>
                <a:spcPct val="0"/>
              </a:spcBef>
              <a:spcAft>
                <a:spcPct val="0"/>
              </a:spcAft>
              <a:defRPr sz="2500">
                <a:solidFill>
                  <a:schemeClr val="tx1"/>
                </a:solidFill>
                <a:latin typeface="Times"/>
              </a:defRPr>
            </a:lvl7pPr>
            <a:lvl8pPr marL="3528098" indent="-235207" eaLnBrk="0" fontAlgn="base" hangingPunct="0">
              <a:spcBef>
                <a:spcPct val="0"/>
              </a:spcBef>
              <a:spcAft>
                <a:spcPct val="0"/>
              </a:spcAft>
              <a:defRPr sz="2500">
                <a:solidFill>
                  <a:schemeClr val="tx1"/>
                </a:solidFill>
                <a:latin typeface="Times"/>
              </a:defRPr>
            </a:lvl8pPr>
            <a:lvl9pPr marL="3998511" indent="-235207" eaLnBrk="0" fontAlgn="base" hangingPunct="0">
              <a:spcBef>
                <a:spcPct val="0"/>
              </a:spcBef>
              <a:spcAft>
                <a:spcPct val="0"/>
              </a:spcAft>
              <a:defRPr sz="2500">
                <a:solidFill>
                  <a:schemeClr val="tx1"/>
                </a:solidFill>
                <a:latin typeface="Times"/>
              </a:defRPr>
            </a:lvl9pPr>
          </a:lstStyle>
          <a:p>
            <a:fld id="{A92725FF-9CCC-4F26-BE61-ADE42D78B3AF}" type="slidenum">
              <a:rPr lang="en-US" sz="1200">
                <a:latin typeface="Arial" charset="0"/>
              </a:rPr>
              <a:pPr/>
              <a:t>7</a:t>
            </a:fld>
            <a:endParaRPr lang="en-US" sz="1200">
              <a:latin typeface="Arial" charset="0"/>
            </a:endParaRPr>
          </a:p>
        </p:txBody>
      </p:sp>
      <p:sp>
        <p:nvSpPr>
          <p:cNvPr id="35843" name="Rectangle 2"/>
          <p:cNvSpPr>
            <a:spLocks noGrp="1" noRot="1" noChangeAspect="1" noChangeArrowheads="1" noTextEdit="1"/>
          </p:cNvSpPr>
          <p:nvPr>
            <p:ph type="sldImg"/>
          </p:nvPr>
        </p:nvSpPr>
        <p:spPr>
          <a:xfrm>
            <a:off x="1374775" y="474663"/>
            <a:ext cx="4568825" cy="3425825"/>
          </a:xfrm>
          <a:ln/>
        </p:spPr>
      </p:sp>
      <p:sp>
        <p:nvSpPr>
          <p:cNvPr id="35844" name="Rectangle 3"/>
          <p:cNvSpPr>
            <a:spLocks noGrp="1" noChangeArrowheads="1"/>
          </p:cNvSpPr>
          <p:nvPr>
            <p:ph type="body" idx="1"/>
          </p:nvPr>
        </p:nvSpPr>
        <p:spPr>
          <a:xfrm>
            <a:off x="487352" y="4245495"/>
            <a:ext cx="6338855" cy="4958504"/>
          </a:xfrm>
          <a:noFill/>
        </p:spPr>
        <p:txBody>
          <a:bodyPr/>
          <a:lstStyle/>
          <a:p>
            <a:pPr eaLnBrk="1" hangingPunct="1">
              <a:spcBef>
                <a:spcPct val="0"/>
              </a:spcBef>
            </a:pPr>
            <a:r>
              <a:rPr lang="en-US" u="none" dirty="0" smtClean="0">
                <a:cs typeface="Times New Roman" pitchFamily="18" charset="0"/>
              </a:rPr>
              <a:t>Volunteers and </a:t>
            </a:r>
            <a:r>
              <a:rPr lang="en-US" u="none" strike="noStrike" dirty="0" smtClean="0">
                <a:cs typeface="Times New Roman" pitchFamily="18" charset="0"/>
              </a:rPr>
              <a:t>ASME</a:t>
            </a:r>
            <a:r>
              <a:rPr lang="en-US" u="none" dirty="0" smtClean="0">
                <a:cs typeface="Times New Roman" pitchFamily="18" charset="0"/>
              </a:rPr>
              <a:t> Staff </a:t>
            </a:r>
            <a:r>
              <a:rPr lang="en-US" u="none" dirty="0" smtClean="0">
                <a:cs typeface="Times New Roman" pitchFamily="18" charset="0"/>
              </a:rPr>
              <a:t>work </a:t>
            </a:r>
            <a:r>
              <a:rPr lang="en-US" u="none" dirty="0" smtClean="0">
                <a:cs typeface="Times New Roman" pitchFamily="18" charset="0"/>
              </a:rPr>
              <a:t>together in all areas of the society’s standards and certification business. </a:t>
            </a:r>
            <a:endParaRPr lang="en-US" u="none" dirty="0" smtClean="0">
              <a:cs typeface="Times New Roman" pitchFamily="18" charset="0"/>
            </a:endParaRPr>
          </a:p>
          <a:p>
            <a:pPr eaLnBrk="1" hangingPunct="1">
              <a:spcBef>
                <a:spcPct val="0"/>
              </a:spcBef>
            </a:pPr>
            <a:endParaRPr lang="en-US" u="none" dirty="0" smtClean="0">
              <a:cs typeface="Times New Roman" pitchFamily="18" charset="0"/>
            </a:endParaRPr>
          </a:p>
          <a:p>
            <a:pPr eaLnBrk="1" hangingPunct="1">
              <a:spcBef>
                <a:spcPct val="0"/>
              </a:spcBef>
            </a:pPr>
            <a:r>
              <a:rPr lang="en-US" u="none" dirty="0" smtClean="0">
                <a:cs typeface="Times New Roman" pitchFamily="18" charset="0"/>
              </a:rPr>
              <a:t>This </a:t>
            </a:r>
            <a:r>
              <a:rPr lang="en-US" u="none" dirty="0" smtClean="0">
                <a:cs typeface="Times New Roman" pitchFamily="18" charset="0"/>
              </a:rPr>
              <a:t>table shows </a:t>
            </a:r>
            <a:r>
              <a:rPr lang="en-US" u="none" dirty="0" smtClean="0">
                <a:cs typeface="Times New Roman" pitchFamily="18" charset="0"/>
              </a:rPr>
              <a:t>the </a:t>
            </a:r>
            <a:r>
              <a:rPr lang="en-US" u="none" dirty="0" smtClean="0">
                <a:cs typeface="Times New Roman" pitchFamily="18" charset="0"/>
              </a:rPr>
              <a:t>main </a:t>
            </a:r>
            <a:r>
              <a:rPr lang="en-US" u="none" dirty="0" smtClean="0">
                <a:cs typeface="Times New Roman" pitchFamily="18" charset="0"/>
              </a:rPr>
              <a:t>areas </a:t>
            </a:r>
            <a:r>
              <a:rPr lang="en-US" u="none" dirty="0" smtClean="0">
                <a:cs typeface="Times New Roman" pitchFamily="18" charset="0"/>
              </a:rPr>
              <a:t>of responsibility and involvement for both </a:t>
            </a:r>
            <a:r>
              <a:rPr lang="en-US" u="none" dirty="0" smtClean="0">
                <a:cs typeface="Times New Roman" pitchFamily="18" charset="0"/>
              </a:rPr>
              <a:t>volunteers </a:t>
            </a:r>
            <a:r>
              <a:rPr lang="en-US" u="none" dirty="0" smtClean="0">
                <a:cs typeface="Times New Roman" pitchFamily="18" charset="0"/>
              </a:rPr>
              <a:t>and </a:t>
            </a:r>
            <a:r>
              <a:rPr lang="en-US" u="none" strike="noStrike" dirty="0" smtClean="0">
                <a:cs typeface="Times New Roman" pitchFamily="18" charset="0"/>
              </a:rPr>
              <a:t>the</a:t>
            </a:r>
            <a:r>
              <a:rPr lang="en-US" u="none" dirty="0" smtClean="0">
                <a:cs typeface="Times New Roman" pitchFamily="18" charset="0"/>
              </a:rPr>
              <a:t> ASME </a:t>
            </a:r>
            <a:r>
              <a:rPr lang="en-US" u="none" dirty="0" smtClean="0">
                <a:cs typeface="Times New Roman" pitchFamily="18" charset="0"/>
              </a:rPr>
              <a:t>Staff, </a:t>
            </a:r>
            <a:r>
              <a:rPr lang="en-US" u="none" dirty="0" smtClean="0">
                <a:cs typeface="Times New Roman" pitchFamily="18" charset="0"/>
              </a:rPr>
              <a:t>which will be further addressed in</a:t>
            </a:r>
            <a:r>
              <a:rPr lang="en-US" u="none" baseline="0" dirty="0" smtClean="0">
                <a:cs typeface="Times New Roman" pitchFamily="18" charset="0"/>
              </a:rPr>
              <a:t> </a:t>
            </a:r>
            <a:r>
              <a:rPr lang="en-US" u="none" dirty="0" smtClean="0">
                <a:cs typeface="Times New Roman" pitchFamily="18" charset="0"/>
              </a:rPr>
              <a:t>the following</a:t>
            </a:r>
            <a:r>
              <a:rPr lang="en-US" u="none" baseline="0" dirty="0" smtClean="0">
                <a:cs typeface="Times New Roman" pitchFamily="18" charset="0"/>
              </a:rPr>
              <a:t> slides. </a:t>
            </a:r>
            <a:r>
              <a:rPr lang="en-US" u="none" dirty="0" smtClean="0">
                <a:cs typeface="Times New Roman" pitchFamily="18" charset="0"/>
              </a:rPr>
              <a:t> </a:t>
            </a:r>
            <a:endParaRPr lang="en-US" u="none" dirty="0" smtClean="0"/>
          </a:p>
          <a:p>
            <a:pPr eaLnBrk="1" hangingPunct="1"/>
            <a:endParaRPr lang="en-US" dirty="0" smtClean="0"/>
          </a:p>
        </p:txBody>
      </p:sp>
    </p:spTree>
    <p:extLst>
      <p:ext uri="{BB962C8B-B14F-4D97-AF65-F5344CB8AC3E}">
        <p14:creationId xmlns:p14="http://schemas.microsoft.com/office/powerpoint/2010/main" val="19989607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lvl1pPr>
              <a:defRPr sz="2500">
                <a:solidFill>
                  <a:schemeClr val="tx1"/>
                </a:solidFill>
                <a:latin typeface="Times"/>
              </a:defRPr>
            </a:lvl1pPr>
            <a:lvl2pPr marL="764421" indent="-294008">
              <a:defRPr sz="2500">
                <a:solidFill>
                  <a:schemeClr val="tx1"/>
                </a:solidFill>
                <a:latin typeface="Times"/>
              </a:defRPr>
            </a:lvl2pPr>
            <a:lvl3pPr marL="1176033" indent="-235207">
              <a:defRPr sz="2500">
                <a:solidFill>
                  <a:schemeClr val="tx1"/>
                </a:solidFill>
                <a:latin typeface="Times"/>
              </a:defRPr>
            </a:lvl3pPr>
            <a:lvl4pPr marL="1646446" indent="-235207">
              <a:defRPr sz="2500">
                <a:solidFill>
                  <a:schemeClr val="tx1"/>
                </a:solidFill>
                <a:latin typeface="Times"/>
              </a:defRPr>
            </a:lvl4pPr>
            <a:lvl5pPr marL="2116859" indent="-235207">
              <a:defRPr sz="2500">
                <a:solidFill>
                  <a:schemeClr val="tx1"/>
                </a:solidFill>
                <a:latin typeface="Times"/>
              </a:defRPr>
            </a:lvl5pPr>
            <a:lvl6pPr marL="2587272" indent="-235207" eaLnBrk="0" fontAlgn="base" hangingPunct="0">
              <a:spcBef>
                <a:spcPct val="0"/>
              </a:spcBef>
              <a:spcAft>
                <a:spcPct val="0"/>
              </a:spcAft>
              <a:defRPr sz="2500">
                <a:solidFill>
                  <a:schemeClr val="tx1"/>
                </a:solidFill>
                <a:latin typeface="Times"/>
              </a:defRPr>
            </a:lvl6pPr>
            <a:lvl7pPr marL="3057685" indent="-235207" eaLnBrk="0" fontAlgn="base" hangingPunct="0">
              <a:spcBef>
                <a:spcPct val="0"/>
              </a:spcBef>
              <a:spcAft>
                <a:spcPct val="0"/>
              </a:spcAft>
              <a:defRPr sz="2500">
                <a:solidFill>
                  <a:schemeClr val="tx1"/>
                </a:solidFill>
                <a:latin typeface="Times"/>
              </a:defRPr>
            </a:lvl7pPr>
            <a:lvl8pPr marL="3528098" indent="-235207" eaLnBrk="0" fontAlgn="base" hangingPunct="0">
              <a:spcBef>
                <a:spcPct val="0"/>
              </a:spcBef>
              <a:spcAft>
                <a:spcPct val="0"/>
              </a:spcAft>
              <a:defRPr sz="2500">
                <a:solidFill>
                  <a:schemeClr val="tx1"/>
                </a:solidFill>
                <a:latin typeface="Times"/>
              </a:defRPr>
            </a:lvl8pPr>
            <a:lvl9pPr marL="3998511" indent="-235207" eaLnBrk="0" fontAlgn="base" hangingPunct="0">
              <a:spcBef>
                <a:spcPct val="0"/>
              </a:spcBef>
              <a:spcAft>
                <a:spcPct val="0"/>
              </a:spcAft>
              <a:defRPr sz="2500">
                <a:solidFill>
                  <a:schemeClr val="tx1"/>
                </a:solidFill>
                <a:latin typeface="Times"/>
              </a:defRPr>
            </a:lvl9pPr>
          </a:lstStyle>
          <a:p>
            <a:fld id="{120C69D0-2A4F-4D8D-BA0A-2A0BC9DE3FDE}" type="slidenum">
              <a:rPr lang="en-US" sz="1200">
                <a:latin typeface="Arial" charset="0"/>
              </a:rPr>
              <a:pPr/>
              <a:t>8</a:t>
            </a:fld>
            <a:endParaRPr lang="en-US" sz="1200">
              <a:latin typeface="Arial" charset="0"/>
            </a:endParaRPr>
          </a:p>
        </p:txBody>
      </p:sp>
      <p:sp>
        <p:nvSpPr>
          <p:cNvPr id="37891" name="Rectangle 2"/>
          <p:cNvSpPr>
            <a:spLocks noGrp="1" noRot="1" noChangeAspect="1" noChangeArrowheads="1" noTextEdit="1"/>
          </p:cNvSpPr>
          <p:nvPr>
            <p:ph type="sldImg"/>
          </p:nvPr>
        </p:nvSpPr>
        <p:spPr>
          <a:xfrm>
            <a:off x="1374775" y="474663"/>
            <a:ext cx="4568825" cy="3425825"/>
          </a:xfrm>
          <a:ln/>
        </p:spPr>
      </p:sp>
      <p:sp>
        <p:nvSpPr>
          <p:cNvPr id="37892" name="Rectangle 3"/>
          <p:cNvSpPr>
            <a:spLocks noGrp="1" noChangeArrowheads="1"/>
          </p:cNvSpPr>
          <p:nvPr>
            <p:ph type="body" idx="1"/>
          </p:nvPr>
        </p:nvSpPr>
        <p:spPr>
          <a:xfrm>
            <a:off x="487352" y="4245495"/>
            <a:ext cx="6338855" cy="5059432"/>
          </a:xfrm>
          <a:noFill/>
        </p:spPr>
        <p:txBody>
          <a:bodyPr/>
          <a:lstStyle/>
          <a:p>
            <a:pPr eaLnBrk="1" hangingPunct="1">
              <a:buFont typeface="Arial" pitchFamily="34" charset="0"/>
              <a:buNone/>
            </a:pPr>
            <a:r>
              <a:rPr lang="en-US" u="none" dirty="0" smtClean="0"/>
              <a:t>On Standards Development</a:t>
            </a:r>
            <a:r>
              <a:rPr lang="en-US" u="none" baseline="0" dirty="0" smtClean="0"/>
              <a:t> Committees, v</a:t>
            </a:r>
            <a:r>
              <a:rPr lang="en-US" u="none" dirty="0" smtClean="0"/>
              <a:t>olunteers are individuals who donate their time, </a:t>
            </a:r>
            <a:r>
              <a:rPr lang="en-US" u="none" dirty="0" smtClean="0"/>
              <a:t>knowledge </a:t>
            </a:r>
            <a:r>
              <a:rPr lang="en-US" u="none" dirty="0" smtClean="0"/>
              <a:t>and technical expertise for the development and maintenance of ASME codes and standards. </a:t>
            </a:r>
          </a:p>
          <a:p>
            <a:pPr eaLnBrk="1" hangingPunct="1">
              <a:buFont typeface="Arial" pitchFamily="34" charset="0"/>
              <a:buNone/>
            </a:pPr>
            <a:endParaRPr lang="en-US" u="none" dirty="0" smtClean="0"/>
          </a:p>
          <a:p>
            <a:pPr eaLnBrk="1" hangingPunct="1">
              <a:buFont typeface="Arial" pitchFamily="34" charset="0"/>
              <a:buNone/>
            </a:pPr>
            <a:r>
              <a:rPr lang="en-US" u="none" dirty="0" smtClean="0"/>
              <a:t>Volunteers </a:t>
            </a:r>
            <a:r>
              <a:rPr lang="en-US" u="none" dirty="0" smtClean="0"/>
              <a:t>responsibilities </a:t>
            </a:r>
            <a:r>
              <a:rPr lang="en-US" u="none" dirty="0" smtClean="0"/>
              <a:t>include,</a:t>
            </a:r>
            <a:r>
              <a:rPr lang="en-US" u="none" baseline="0" dirty="0" smtClean="0"/>
              <a:t> but not limited to:</a:t>
            </a:r>
          </a:p>
          <a:p>
            <a:pPr marL="171450" indent="-171450" eaLnBrk="1" hangingPunct="1">
              <a:buFont typeface="Arial" pitchFamily="34" charset="0"/>
              <a:buChar char="•"/>
            </a:pPr>
            <a:r>
              <a:rPr lang="en-US" u="none" dirty="0" smtClean="0"/>
              <a:t>Determine</a:t>
            </a:r>
            <a:r>
              <a:rPr lang="en-US" u="none" baseline="0" dirty="0" smtClean="0"/>
              <a:t> </a:t>
            </a:r>
            <a:r>
              <a:rPr lang="en-US" u="none" dirty="0" smtClean="0"/>
              <a:t>what should be covered by a standard,</a:t>
            </a:r>
            <a:r>
              <a:rPr lang="en-US" u="none" baseline="0" dirty="0" smtClean="0"/>
              <a:t> </a:t>
            </a:r>
          </a:p>
          <a:p>
            <a:pPr marL="171450" indent="-171450" eaLnBrk="1" hangingPunct="1">
              <a:buFont typeface="Arial" pitchFamily="34" charset="0"/>
              <a:buChar char="•"/>
            </a:pPr>
            <a:r>
              <a:rPr lang="en-US" u="none" baseline="0" dirty="0" smtClean="0"/>
              <a:t>Developing the technical content in standards, </a:t>
            </a:r>
          </a:p>
          <a:p>
            <a:pPr marL="171450" indent="-171450" eaLnBrk="1" hangingPunct="1">
              <a:buFont typeface="Arial" pitchFamily="34" charset="0"/>
              <a:buChar char="•"/>
            </a:pPr>
            <a:r>
              <a:rPr lang="en-US" u="none" baseline="0" dirty="0" smtClean="0"/>
              <a:t>Determining w</a:t>
            </a:r>
            <a:r>
              <a:rPr lang="en-US" u="none" dirty="0" smtClean="0"/>
              <a:t>ho the officers and members should be (except for the Staff Secretary), and </a:t>
            </a:r>
          </a:p>
          <a:p>
            <a:pPr marL="171450" indent="-171450" eaLnBrk="1" hangingPunct="1">
              <a:buFont typeface="Arial" pitchFamily="34" charset="0"/>
              <a:buChar char="•"/>
            </a:pPr>
            <a:r>
              <a:rPr lang="en-US" u="none" dirty="0" smtClean="0"/>
              <a:t>Deciding when and where to meet.</a:t>
            </a:r>
          </a:p>
          <a:p>
            <a:pPr marL="220507" indent="-220507" eaLnBrk="1" hangingPunct="1"/>
            <a:endParaRPr lang="en-US" dirty="0" smtClean="0"/>
          </a:p>
        </p:txBody>
      </p:sp>
    </p:spTree>
    <p:extLst>
      <p:ext uri="{BB962C8B-B14F-4D97-AF65-F5344CB8AC3E}">
        <p14:creationId xmlns:p14="http://schemas.microsoft.com/office/powerpoint/2010/main" val="33351314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Footer Placeholder 3"/>
          <p:cNvSpPr>
            <a:spLocks noGrp="1"/>
          </p:cNvSpPr>
          <p:nvPr>
            <p:ph type="ftr" sz="quarter" idx="10"/>
          </p:nvPr>
        </p:nvSpPr>
        <p:spPr/>
        <p:txBody>
          <a:bodyPr/>
          <a:lstStyle>
            <a:lvl1pPr>
              <a:defRPr/>
            </a:lvl1pPr>
          </a:lstStyle>
          <a:p>
            <a:pPr>
              <a:defRPr/>
            </a:pPr>
            <a:r>
              <a:rPr lang="en-US" dirty="0" smtClean="0"/>
              <a:t>ASME S&amp;C Training – Module B2. Standards Development: Staff and Volunteer Roles and Responsibilities</a:t>
            </a:r>
            <a:endParaRPr lang="en-US" dirty="0"/>
          </a:p>
        </p:txBody>
      </p:sp>
      <p:sp>
        <p:nvSpPr>
          <p:cNvPr id="5" name="Slide Number Placeholder 4"/>
          <p:cNvSpPr>
            <a:spLocks noGrp="1"/>
          </p:cNvSpPr>
          <p:nvPr>
            <p:ph type="sldNum" sz="quarter" idx="11"/>
          </p:nvPr>
        </p:nvSpPr>
        <p:spPr/>
        <p:txBody>
          <a:bodyPr/>
          <a:lstStyle>
            <a:lvl1pPr>
              <a:defRPr/>
            </a:lvl1pPr>
          </a:lstStyle>
          <a:p>
            <a:pPr>
              <a:defRPr/>
            </a:pPr>
            <a:fld id="{E8092847-2BF2-49DE-B2CA-CF975EDF742E}" type="slidenum">
              <a:rPr lang="en-US" smtClean="0"/>
              <a:pPr>
                <a:defRPr/>
              </a:pPr>
              <a:t>‹#›</a:t>
            </a:fld>
            <a:endParaRPr lang="en-US"/>
          </a:p>
        </p:txBody>
      </p:sp>
    </p:spTree>
    <p:extLst>
      <p:ext uri="{BB962C8B-B14F-4D97-AF65-F5344CB8AC3E}">
        <p14:creationId xmlns:p14="http://schemas.microsoft.com/office/powerpoint/2010/main" val="423709190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pPr>
              <a:defRPr/>
            </a:pPr>
            <a:r>
              <a:rPr lang="en-US" dirty="0" smtClean="0"/>
              <a:t>ASME S&amp;C Training – Module B2. Standards Development: Staff and Volunteer Roles and Responsibilities</a:t>
            </a:r>
            <a:endParaRPr lang="en-US" dirty="0"/>
          </a:p>
        </p:txBody>
      </p:sp>
      <p:sp>
        <p:nvSpPr>
          <p:cNvPr id="5" name="Slide Number Placeholder 4"/>
          <p:cNvSpPr>
            <a:spLocks noGrp="1"/>
          </p:cNvSpPr>
          <p:nvPr>
            <p:ph type="sldNum" sz="quarter" idx="11"/>
          </p:nvPr>
        </p:nvSpPr>
        <p:spPr/>
        <p:txBody>
          <a:bodyPr/>
          <a:lstStyle>
            <a:lvl1pPr>
              <a:defRPr/>
            </a:lvl1pPr>
          </a:lstStyle>
          <a:p>
            <a:pPr>
              <a:defRPr/>
            </a:pPr>
            <a:fld id="{2AA09830-EA27-45D6-8850-AF5BE561B11F}" type="slidenum">
              <a:rPr lang="en-US" smtClean="0"/>
              <a:pPr>
                <a:defRPr/>
              </a:pPr>
              <a:t>‹#›</a:t>
            </a:fld>
            <a:endParaRPr lang="en-US"/>
          </a:p>
        </p:txBody>
      </p:sp>
    </p:spTree>
    <p:extLst>
      <p:ext uri="{BB962C8B-B14F-4D97-AF65-F5344CB8AC3E}">
        <p14:creationId xmlns:p14="http://schemas.microsoft.com/office/powerpoint/2010/main" val="195430002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a:defRPr/>
            </a:lvl1pPr>
          </a:lstStyle>
          <a:p>
            <a:pPr>
              <a:defRPr/>
            </a:pPr>
            <a:r>
              <a:rPr lang="en-US" dirty="0" smtClean="0"/>
              <a:t>ASME S&amp;C Training – Module B2. Standards Development: Staff and Volunteer Roles and Responsibilities</a:t>
            </a:r>
            <a:endParaRPr lang="en-US" dirty="0"/>
          </a:p>
        </p:txBody>
      </p:sp>
      <p:sp>
        <p:nvSpPr>
          <p:cNvPr id="6" name="Slide Number Placeholder 5"/>
          <p:cNvSpPr>
            <a:spLocks noGrp="1"/>
          </p:cNvSpPr>
          <p:nvPr>
            <p:ph type="sldNum" sz="quarter" idx="11"/>
          </p:nvPr>
        </p:nvSpPr>
        <p:spPr/>
        <p:txBody>
          <a:bodyPr/>
          <a:lstStyle>
            <a:lvl1pPr>
              <a:defRPr/>
            </a:lvl1pPr>
          </a:lstStyle>
          <a:p>
            <a:pPr>
              <a:defRPr/>
            </a:pPr>
            <a:fld id="{9562FCAD-534E-4BCE-9F2B-39E7A4209C31}" type="slidenum">
              <a:rPr lang="en-US" smtClean="0"/>
              <a:pPr>
                <a:defRPr/>
              </a:pPr>
              <a:t>‹#›</a:t>
            </a:fld>
            <a:endParaRPr lang="en-US"/>
          </a:p>
        </p:txBody>
      </p:sp>
    </p:spTree>
    <p:extLst>
      <p:ext uri="{BB962C8B-B14F-4D97-AF65-F5344CB8AC3E}">
        <p14:creationId xmlns:p14="http://schemas.microsoft.com/office/powerpoint/2010/main" val="244250846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p:txBody>
          <a:bodyPr/>
          <a:lstStyle>
            <a:lvl1pPr>
              <a:defRPr/>
            </a:lvl1pPr>
          </a:lstStyle>
          <a:p>
            <a:pPr>
              <a:defRPr/>
            </a:pPr>
            <a:r>
              <a:rPr lang="en-US" smtClean="0"/>
              <a:t>ASME S&amp;C Training – Module B2. Standards Development: Staff and Volunteer Roles and Responsibilities</a:t>
            </a:r>
            <a:endParaRPr lang="en-US"/>
          </a:p>
        </p:txBody>
      </p:sp>
      <p:sp>
        <p:nvSpPr>
          <p:cNvPr id="8" name="Slide Number Placeholder 7"/>
          <p:cNvSpPr>
            <a:spLocks noGrp="1"/>
          </p:cNvSpPr>
          <p:nvPr>
            <p:ph type="sldNum" sz="quarter" idx="11"/>
          </p:nvPr>
        </p:nvSpPr>
        <p:spPr/>
        <p:txBody>
          <a:bodyPr/>
          <a:lstStyle>
            <a:lvl1pPr>
              <a:defRPr/>
            </a:lvl1pPr>
          </a:lstStyle>
          <a:p>
            <a:pPr>
              <a:defRPr/>
            </a:pPr>
            <a:fld id="{75DF925E-CC01-4E8C-8B57-381EBC897D92}" type="slidenum">
              <a:rPr lang="en-US" smtClean="0"/>
              <a:pPr>
                <a:defRPr/>
              </a:pPr>
              <a:t>‹#›</a:t>
            </a:fld>
            <a:endParaRPr lang="en-US"/>
          </a:p>
        </p:txBody>
      </p:sp>
    </p:spTree>
    <p:extLst>
      <p:ext uri="{BB962C8B-B14F-4D97-AF65-F5344CB8AC3E}">
        <p14:creationId xmlns:p14="http://schemas.microsoft.com/office/powerpoint/2010/main" val="129709765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lvl1pPr>
              <a:defRPr/>
            </a:lvl1pPr>
          </a:lstStyle>
          <a:p>
            <a:pPr>
              <a:defRPr/>
            </a:pPr>
            <a:r>
              <a:rPr lang="en-US" smtClean="0"/>
              <a:t>ASME S&amp;C Training – Module B2. Standards Development: Staff and Volunteer Roles and Responsibilities</a:t>
            </a:r>
            <a:endParaRPr lang="en-US"/>
          </a:p>
        </p:txBody>
      </p:sp>
      <p:sp>
        <p:nvSpPr>
          <p:cNvPr id="4" name="Slide Number Placeholder 3"/>
          <p:cNvSpPr>
            <a:spLocks noGrp="1"/>
          </p:cNvSpPr>
          <p:nvPr>
            <p:ph type="sldNum" sz="quarter" idx="11"/>
          </p:nvPr>
        </p:nvSpPr>
        <p:spPr/>
        <p:txBody>
          <a:bodyPr/>
          <a:lstStyle>
            <a:lvl1pPr>
              <a:defRPr/>
            </a:lvl1pPr>
          </a:lstStyle>
          <a:p>
            <a:pPr>
              <a:defRPr/>
            </a:pPr>
            <a:fld id="{14B63BF1-BF58-4957-AC10-6F3BF3860C0C}" type="slidenum">
              <a:rPr lang="en-US" smtClean="0"/>
              <a:pPr>
                <a:defRPr/>
              </a:pPr>
              <a:t>‹#›</a:t>
            </a:fld>
            <a:endParaRPr lang="en-US"/>
          </a:p>
        </p:txBody>
      </p:sp>
    </p:spTree>
    <p:extLst>
      <p:ext uri="{BB962C8B-B14F-4D97-AF65-F5344CB8AC3E}">
        <p14:creationId xmlns:p14="http://schemas.microsoft.com/office/powerpoint/2010/main" val="223680443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pPr>
              <a:defRPr/>
            </a:pPr>
            <a:r>
              <a:rPr lang="en-US" smtClean="0"/>
              <a:t>ASME S&amp;C Training – Module B2. Standards Development: Staff and Volunteer Roles and Responsibilities</a:t>
            </a:r>
            <a:endParaRPr lang="en-US"/>
          </a:p>
        </p:txBody>
      </p:sp>
      <p:sp>
        <p:nvSpPr>
          <p:cNvPr id="3" name="Slide Number Placeholder 2"/>
          <p:cNvSpPr>
            <a:spLocks noGrp="1"/>
          </p:cNvSpPr>
          <p:nvPr>
            <p:ph type="sldNum" sz="quarter" idx="11"/>
          </p:nvPr>
        </p:nvSpPr>
        <p:spPr/>
        <p:txBody>
          <a:bodyPr/>
          <a:lstStyle>
            <a:lvl1pPr>
              <a:defRPr/>
            </a:lvl1pPr>
          </a:lstStyle>
          <a:p>
            <a:pPr>
              <a:defRPr/>
            </a:pPr>
            <a:fld id="{67D55ADA-619C-40C3-B861-E2D9E7C3A166}" type="slidenum">
              <a:rPr lang="en-US" smtClean="0"/>
              <a:pPr>
                <a:defRPr/>
              </a:pPr>
              <a:t>‹#›</a:t>
            </a:fld>
            <a:endParaRPr lang="en-US"/>
          </a:p>
        </p:txBody>
      </p:sp>
    </p:spTree>
    <p:extLst>
      <p:ext uri="{BB962C8B-B14F-4D97-AF65-F5344CB8AC3E}">
        <p14:creationId xmlns:p14="http://schemas.microsoft.com/office/powerpoint/2010/main" val="235335654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pPr>
              <a:defRPr/>
            </a:pPr>
            <a:r>
              <a:rPr lang="en-US" smtClean="0"/>
              <a:t>ASME S&amp;C Training – Module B2. Standards Development: Staff and Volunteer Roles and Responsibilities</a:t>
            </a:r>
            <a:endParaRPr lang="en-US"/>
          </a:p>
        </p:txBody>
      </p:sp>
      <p:sp>
        <p:nvSpPr>
          <p:cNvPr id="6" name="Slide Number Placeholder 5"/>
          <p:cNvSpPr>
            <a:spLocks noGrp="1"/>
          </p:cNvSpPr>
          <p:nvPr>
            <p:ph type="sldNum" sz="quarter" idx="11"/>
          </p:nvPr>
        </p:nvSpPr>
        <p:spPr/>
        <p:txBody>
          <a:bodyPr/>
          <a:lstStyle>
            <a:lvl1pPr>
              <a:defRPr/>
            </a:lvl1pPr>
          </a:lstStyle>
          <a:p>
            <a:pPr>
              <a:defRPr/>
            </a:pPr>
            <a:fld id="{966F3E5B-42A5-4C46-A4FD-DC1F222F8F11}" type="slidenum">
              <a:rPr lang="en-US" smtClean="0"/>
              <a:pPr>
                <a:defRPr/>
              </a:pPr>
              <a:t>‹#›</a:t>
            </a:fld>
            <a:endParaRPr lang="en-US"/>
          </a:p>
        </p:txBody>
      </p:sp>
    </p:spTree>
    <p:extLst>
      <p:ext uri="{BB962C8B-B14F-4D97-AF65-F5344CB8AC3E}">
        <p14:creationId xmlns:p14="http://schemas.microsoft.com/office/powerpoint/2010/main" val="349305553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ags" Target="../tags/tag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00802"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100803"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100805" name="Rectangle 5"/>
          <p:cNvSpPr>
            <a:spLocks noGrp="1" noChangeArrowheads="1"/>
          </p:cNvSpPr>
          <p:nvPr>
            <p:ph type="ftr" sz="quarter" idx="3"/>
          </p:nvPr>
        </p:nvSpPr>
        <p:spPr bwMode="auto">
          <a:xfrm>
            <a:off x="1397000" y="6245225"/>
            <a:ext cx="60960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solidFill>
                  <a:srgbClr val="003399"/>
                </a:solidFill>
                <a:latin typeface="+mn-lt"/>
              </a:defRPr>
            </a:lvl1pPr>
          </a:lstStyle>
          <a:p>
            <a:pPr>
              <a:defRPr/>
            </a:pPr>
            <a:r>
              <a:rPr lang="en-US" dirty="0" smtClean="0"/>
              <a:t>ASME S&amp;C Training – Module B2. Standards Development: Staff and Volunteer Roles and Responsibilities</a:t>
            </a:r>
            <a:endParaRPr lang="en-US" dirty="0"/>
          </a:p>
        </p:txBody>
      </p:sp>
      <p:sp>
        <p:nvSpPr>
          <p:cNvPr id="1100806" name="Rectangle 6"/>
          <p:cNvSpPr>
            <a:spLocks noGrp="1" noChangeArrowheads="1"/>
          </p:cNvSpPr>
          <p:nvPr>
            <p:ph type="sldNum" sz="quarter" idx="4"/>
          </p:nvPr>
        </p:nvSpPr>
        <p:spPr bwMode="auto">
          <a:xfrm>
            <a:off x="787400" y="6245225"/>
            <a:ext cx="431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solidFill>
                  <a:srgbClr val="003399"/>
                </a:solidFill>
                <a:latin typeface="+mn-lt"/>
              </a:defRPr>
            </a:lvl1pPr>
          </a:lstStyle>
          <a:p>
            <a:pPr>
              <a:defRPr/>
            </a:pPr>
            <a:fld id="{E8092847-2BF2-49DE-B2CA-CF975EDF742E}" type="slidenum">
              <a:rPr lang="en-US" smtClean="0"/>
              <a:pPr>
                <a:defRPr/>
              </a:pPr>
              <a:t>‹#›</a:t>
            </a:fld>
            <a:endParaRPr lang="en-US"/>
          </a:p>
        </p:txBody>
      </p:sp>
      <p:pic>
        <p:nvPicPr>
          <p:cNvPr id="1100807" name="Picture 7" descr="Picture2"/>
          <p:cNvPicPr>
            <a:picLocks noChangeAspect="1" noChangeArrowheads="1"/>
          </p:cNvPicPr>
          <p:nvPr>
            <p:custDataLst>
              <p:tags r:id="rId9"/>
            </p:custDataLst>
          </p:nvPr>
        </p:nvPicPr>
        <p:blipFill>
          <a:blip r:embed="rId10" cstate="print">
            <a:extLst>
              <a:ext uri="{28A0092B-C50C-407E-A947-70E740481C1C}">
                <a14:useLocalDpi xmlns:a14="http://schemas.microsoft.com/office/drawing/2010/main" val="0"/>
              </a:ext>
            </a:extLst>
          </a:blip>
          <a:srcRect/>
          <a:stretch>
            <a:fillRect/>
          </a:stretch>
        </p:blipFill>
        <p:spPr bwMode="auto">
          <a:xfrm>
            <a:off x="7888288" y="6242050"/>
            <a:ext cx="798512" cy="479425"/>
          </a:xfrm>
          <a:prstGeom prst="rect">
            <a:avLst/>
          </a:prstGeom>
          <a:noFill/>
          <a:extLst>
            <a:ext uri="{909E8E84-426E-40DD-AFC4-6F175D3DCCD1}">
              <a14:hiddenFill xmlns:a14="http://schemas.microsoft.com/office/drawing/2010/main">
                <a:solidFill>
                  <a:srgbClr val="FFFFFF"/>
                </a:solidFill>
              </a14:hiddenFill>
            </a:ext>
          </a:extLst>
        </p:spPr>
      </p:pic>
      <p:sp>
        <p:nvSpPr>
          <p:cNvPr id="1100808" name="Line 8"/>
          <p:cNvSpPr>
            <a:spLocks noChangeShapeType="1"/>
          </p:cNvSpPr>
          <p:nvPr/>
        </p:nvSpPr>
        <p:spPr bwMode="auto">
          <a:xfrm>
            <a:off x="457200" y="6126163"/>
            <a:ext cx="8229600" cy="0"/>
          </a:xfrm>
          <a:prstGeom prst="line">
            <a:avLst/>
          </a:prstGeom>
          <a:noFill/>
          <a:ln w="9525">
            <a:solidFill>
              <a:srgbClr val="0066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00809" name="Rectangle 9"/>
          <p:cNvSpPr>
            <a:spLocks noChangeArrowheads="1"/>
          </p:cNvSpPr>
          <p:nvPr/>
        </p:nvSpPr>
        <p:spPr bwMode="auto">
          <a:xfrm>
            <a:off x="3937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r>
              <a:rPr lang="en-US" sz="1200">
                <a:solidFill>
                  <a:srgbClr val="003399"/>
                </a:solidFill>
                <a:latin typeface="Tahoma" pitchFamily="34" charset="0"/>
              </a:rPr>
              <a:t>Page</a:t>
            </a:r>
          </a:p>
        </p:txBody>
      </p:sp>
      <p:sp>
        <p:nvSpPr>
          <p:cNvPr id="9" name="TextBox 8"/>
          <p:cNvSpPr txBox="1"/>
          <p:nvPr/>
        </p:nvSpPr>
        <p:spPr>
          <a:xfrm>
            <a:off x="479777" y="6551674"/>
            <a:ext cx="620363" cy="123111"/>
          </a:xfrm>
          <a:prstGeom prst="rect">
            <a:avLst/>
          </a:prstGeom>
          <a:noFill/>
        </p:spPr>
        <p:txBody>
          <a:bodyPr wrap="none" lIns="0" tIns="0" rIns="0" bIns="0" rtlCol="0">
            <a:spAutoFit/>
          </a:bodyPr>
          <a:lstStyle/>
          <a:p>
            <a:pPr algn="l"/>
            <a:r>
              <a:rPr lang="en-US" sz="800" dirty="0" smtClean="0">
                <a:solidFill>
                  <a:srgbClr val="003399"/>
                </a:solidFill>
              </a:rPr>
              <a:t>© ASME </a:t>
            </a:r>
            <a:r>
              <a:rPr lang="en-US" sz="800" dirty="0" smtClean="0">
                <a:solidFill>
                  <a:srgbClr val="003399"/>
                </a:solidFill>
              </a:rPr>
              <a:t>2017</a:t>
            </a:r>
            <a:endParaRPr lang="en-US" sz="800" dirty="0">
              <a:solidFill>
                <a:srgbClr val="003399"/>
              </a:solidFill>
            </a:endParaRPr>
          </a:p>
        </p:txBody>
      </p:sp>
    </p:spTree>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26" r:id="rId5"/>
    <p:sldLayoutId id="2147483727" r:id="rId6"/>
    <p:sldLayoutId id="2147483728" r:id="rId7"/>
  </p:sldLayoutIdLst>
  <p:timing>
    <p:tnLst>
      <p:par>
        <p:cTn id="1" dur="indefinite" restart="never" nodeType="tmRoot"/>
      </p:par>
    </p:tnLst>
  </p:timing>
  <p:hf hdr="0" dt="0"/>
  <p:txStyles>
    <p:titleStyle>
      <a:lvl1pPr algn="ctr" rtl="0" eaLnBrk="1" fontAlgn="base" hangingPunct="1">
        <a:spcBef>
          <a:spcPct val="0"/>
        </a:spcBef>
        <a:spcAft>
          <a:spcPct val="0"/>
        </a:spcAft>
        <a:defRPr sz="3600">
          <a:solidFill>
            <a:srgbClr val="003399"/>
          </a:solidFill>
          <a:latin typeface="+mj-lt"/>
          <a:ea typeface="+mj-ea"/>
          <a:cs typeface="+mj-cs"/>
        </a:defRPr>
      </a:lvl1pPr>
      <a:lvl2pPr algn="ctr" rtl="0" eaLnBrk="1" fontAlgn="base" hangingPunct="1">
        <a:spcBef>
          <a:spcPct val="0"/>
        </a:spcBef>
        <a:spcAft>
          <a:spcPct val="0"/>
        </a:spcAft>
        <a:defRPr sz="3600">
          <a:solidFill>
            <a:srgbClr val="003399"/>
          </a:solidFill>
          <a:latin typeface="Tahoma" pitchFamily="34" charset="0"/>
        </a:defRPr>
      </a:lvl2pPr>
      <a:lvl3pPr algn="ctr" rtl="0" eaLnBrk="1" fontAlgn="base" hangingPunct="1">
        <a:spcBef>
          <a:spcPct val="0"/>
        </a:spcBef>
        <a:spcAft>
          <a:spcPct val="0"/>
        </a:spcAft>
        <a:defRPr sz="3600">
          <a:solidFill>
            <a:srgbClr val="003399"/>
          </a:solidFill>
          <a:latin typeface="Tahoma" pitchFamily="34" charset="0"/>
        </a:defRPr>
      </a:lvl3pPr>
      <a:lvl4pPr algn="ctr" rtl="0" eaLnBrk="1" fontAlgn="base" hangingPunct="1">
        <a:spcBef>
          <a:spcPct val="0"/>
        </a:spcBef>
        <a:spcAft>
          <a:spcPct val="0"/>
        </a:spcAft>
        <a:defRPr sz="3600">
          <a:solidFill>
            <a:srgbClr val="003399"/>
          </a:solidFill>
          <a:latin typeface="Tahoma" pitchFamily="34" charset="0"/>
        </a:defRPr>
      </a:lvl4pPr>
      <a:lvl5pPr algn="ctr" rtl="0" eaLnBrk="1" fontAlgn="base" hangingPunct="1">
        <a:spcBef>
          <a:spcPct val="0"/>
        </a:spcBef>
        <a:spcAft>
          <a:spcPct val="0"/>
        </a:spcAft>
        <a:defRPr sz="3600">
          <a:solidFill>
            <a:srgbClr val="003399"/>
          </a:solidFill>
          <a:latin typeface="Tahoma" pitchFamily="34" charset="0"/>
        </a:defRPr>
      </a:lvl5pPr>
      <a:lvl6pPr marL="457200" algn="ctr" rtl="0" eaLnBrk="1" fontAlgn="base" hangingPunct="1">
        <a:spcBef>
          <a:spcPct val="0"/>
        </a:spcBef>
        <a:spcAft>
          <a:spcPct val="0"/>
        </a:spcAft>
        <a:defRPr sz="3600">
          <a:solidFill>
            <a:srgbClr val="003399"/>
          </a:solidFill>
          <a:latin typeface="Tahoma" pitchFamily="34" charset="0"/>
        </a:defRPr>
      </a:lvl6pPr>
      <a:lvl7pPr marL="914400" algn="ctr" rtl="0" eaLnBrk="1" fontAlgn="base" hangingPunct="1">
        <a:spcBef>
          <a:spcPct val="0"/>
        </a:spcBef>
        <a:spcAft>
          <a:spcPct val="0"/>
        </a:spcAft>
        <a:defRPr sz="3600">
          <a:solidFill>
            <a:srgbClr val="003399"/>
          </a:solidFill>
          <a:latin typeface="Tahoma" pitchFamily="34" charset="0"/>
        </a:defRPr>
      </a:lvl7pPr>
      <a:lvl8pPr marL="1371600" algn="ctr" rtl="0" eaLnBrk="1" fontAlgn="base" hangingPunct="1">
        <a:spcBef>
          <a:spcPct val="0"/>
        </a:spcBef>
        <a:spcAft>
          <a:spcPct val="0"/>
        </a:spcAft>
        <a:defRPr sz="3600">
          <a:solidFill>
            <a:srgbClr val="003399"/>
          </a:solidFill>
          <a:latin typeface="Tahoma" pitchFamily="34" charset="0"/>
        </a:defRPr>
      </a:lvl8pPr>
      <a:lvl9pPr marL="1828800" algn="ctr" rtl="0" eaLnBrk="1" fontAlgn="base" hangingPunct="1">
        <a:spcBef>
          <a:spcPct val="0"/>
        </a:spcBef>
        <a:spcAft>
          <a:spcPct val="0"/>
        </a:spcAft>
        <a:defRPr sz="3600">
          <a:solidFill>
            <a:srgbClr val="003399"/>
          </a:solidFill>
          <a:latin typeface="Tahoma" pitchFamily="34" charset="0"/>
        </a:defRPr>
      </a:lvl9pPr>
    </p:titleStyle>
    <p:bodyStyle>
      <a:lvl1pPr marL="342900" indent="-342900" algn="l" rtl="0" eaLnBrk="1" fontAlgn="base" hangingPunct="1">
        <a:spcBef>
          <a:spcPct val="20000"/>
        </a:spcBef>
        <a:spcAft>
          <a:spcPct val="0"/>
        </a:spcAft>
        <a:buChar char="•"/>
        <a:defRPr sz="2400">
          <a:solidFill>
            <a:srgbClr val="003399"/>
          </a:solidFill>
          <a:latin typeface="+mn-lt"/>
          <a:ea typeface="+mn-ea"/>
          <a:cs typeface="+mn-cs"/>
        </a:defRPr>
      </a:lvl1pPr>
      <a:lvl2pPr marL="742950" indent="-285750" algn="l" rtl="0" eaLnBrk="1" fontAlgn="base" hangingPunct="1">
        <a:spcBef>
          <a:spcPct val="20000"/>
        </a:spcBef>
        <a:spcAft>
          <a:spcPct val="0"/>
        </a:spcAft>
        <a:buChar char="–"/>
        <a:defRPr sz="2000">
          <a:solidFill>
            <a:srgbClr val="003399"/>
          </a:solidFill>
          <a:latin typeface="+mn-lt"/>
        </a:defRPr>
      </a:lvl2pPr>
      <a:lvl3pPr marL="1143000" indent="-228600" algn="l" rtl="0" eaLnBrk="1" fontAlgn="base" hangingPunct="1">
        <a:spcBef>
          <a:spcPct val="20000"/>
        </a:spcBef>
        <a:spcAft>
          <a:spcPct val="0"/>
        </a:spcAft>
        <a:buChar char="•"/>
        <a:defRPr>
          <a:solidFill>
            <a:srgbClr val="003399"/>
          </a:solidFill>
          <a:latin typeface="+mn-lt"/>
        </a:defRPr>
      </a:lvl3pPr>
      <a:lvl4pPr marL="1600200" indent="-228600" algn="l" rtl="0" eaLnBrk="1" fontAlgn="base" hangingPunct="1">
        <a:spcBef>
          <a:spcPct val="20000"/>
        </a:spcBef>
        <a:spcAft>
          <a:spcPct val="0"/>
        </a:spcAft>
        <a:buChar char="–"/>
        <a:defRPr sz="2000">
          <a:solidFill>
            <a:srgbClr val="003399"/>
          </a:solidFill>
          <a:latin typeface="+mn-lt"/>
        </a:defRPr>
      </a:lvl4pPr>
      <a:lvl5pPr marL="2057400" indent="-228600" algn="l" rtl="0" eaLnBrk="1" fontAlgn="base" hangingPunct="1">
        <a:spcBef>
          <a:spcPct val="20000"/>
        </a:spcBef>
        <a:spcAft>
          <a:spcPct val="0"/>
        </a:spcAft>
        <a:buChar char="»"/>
        <a:defRPr sz="2000">
          <a:solidFill>
            <a:srgbClr val="003399"/>
          </a:solidFill>
          <a:latin typeface="+mn-lt"/>
        </a:defRPr>
      </a:lvl5pPr>
      <a:lvl6pPr marL="2514600" indent="-228600" algn="l" rtl="0" eaLnBrk="1" fontAlgn="base" hangingPunct="1">
        <a:spcBef>
          <a:spcPct val="20000"/>
        </a:spcBef>
        <a:spcAft>
          <a:spcPct val="0"/>
        </a:spcAft>
        <a:buChar char="»"/>
        <a:defRPr sz="2000">
          <a:solidFill>
            <a:srgbClr val="003399"/>
          </a:solidFill>
          <a:latin typeface="+mn-lt"/>
        </a:defRPr>
      </a:lvl6pPr>
      <a:lvl7pPr marL="2971800" indent="-228600" algn="l" rtl="0" eaLnBrk="1" fontAlgn="base" hangingPunct="1">
        <a:spcBef>
          <a:spcPct val="20000"/>
        </a:spcBef>
        <a:spcAft>
          <a:spcPct val="0"/>
        </a:spcAft>
        <a:buChar char="»"/>
        <a:defRPr sz="2000">
          <a:solidFill>
            <a:srgbClr val="003399"/>
          </a:solidFill>
          <a:latin typeface="+mn-lt"/>
        </a:defRPr>
      </a:lvl7pPr>
      <a:lvl8pPr marL="3429000" indent="-228600" algn="l" rtl="0" eaLnBrk="1" fontAlgn="base" hangingPunct="1">
        <a:spcBef>
          <a:spcPct val="20000"/>
        </a:spcBef>
        <a:spcAft>
          <a:spcPct val="0"/>
        </a:spcAft>
        <a:buChar char="»"/>
        <a:defRPr sz="2000">
          <a:solidFill>
            <a:srgbClr val="003399"/>
          </a:solidFill>
          <a:latin typeface="+mn-lt"/>
        </a:defRPr>
      </a:lvl8pPr>
      <a:lvl9pPr marL="3886200" indent="-228600" algn="l" rtl="0" eaLnBrk="1" fontAlgn="base" hangingPunct="1">
        <a:spcBef>
          <a:spcPct val="20000"/>
        </a:spcBef>
        <a:spcAft>
          <a:spcPct val="0"/>
        </a:spcAft>
        <a:buChar char="»"/>
        <a:defRPr sz="2000">
          <a:solidFill>
            <a:srgbClr val="0033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asme.org/about-asme/who-we-are/governance/asme-constitution-and-by-laws"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http://www.asme.org/kb/standards/boards-and-committees/join-a-c-s-committee" TargetMode="External"/><Relationship Id="rId5" Type="http://schemas.openxmlformats.org/officeDocument/2006/relationships/hyperlink" Target="http://cstools.asme.org/csconnect/committeepages.cfm" TargetMode="External"/><Relationship Id="rId4" Type="http://schemas.openxmlformats.org/officeDocument/2006/relationships/hyperlink" Target="http://cstools.asme.org/csconnect/CommitteePages.cfm?Committee=A01000000&amp;Action=7609"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685800" y="2130425"/>
            <a:ext cx="7772400" cy="1870075"/>
          </a:xfrm>
        </p:spPr>
        <p:txBody>
          <a:bodyPr/>
          <a:lstStyle/>
          <a:p>
            <a:r>
              <a:rPr lang="en-US" b="1" dirty="0"/>
              <a:t>Standards and Certification </a:t>
            </a:r>
            <a:r>
              <a:rPr lang="en-US" b="1" dirty="0">
                <a:solidFill>
                  <a:schemeClr val="accent2"/>
                </a:solidFill>
              </a:rPr>
              <a:t>Training</a:t>
            </a:r>
            <a:r>
              <a:rPr lang="en-US" sz="2800" b="1" dirty="0"/>
              <a:t/>
            </a:r>
            <a:br>
              <a:rPr lang="en-US" sz="2800" b="1" dirty="0"/>
            </a:br>
            <a:endParaRPr lang="en-US" sz="2800" b="1" dirty="0"/>
          </a:p>
        </p:txBody>
      </p:sp>
      <p:sp>
        <p:nvSpPr>
          <p:cNvPr id="7" name="Subtitle 6"/>
          <p:cNvSpPr>
            <a:spLocks noGrp="1"/>
          </p:cNvSpPr>
          <p:nvPr>
            <p:ph type="subTitle" idx="1"/>
          </p:nvPr>
        </p:nvSpPr>
        <p:spPr>
          <a:xfrm>
            <a:off x="787400" y="4229100"/>
            <a:ext cx="7442200" cy="1409700"/>
          </a:xfrm>
        </p:spPr>
        <p:txBody>
          <a:bodyPr/>
          <a:lstStyle/>
          <a:p>
            <a:r>
              <a:rPr lang="en-US" sz="3200" dirty="0"/>
              <a:t>Module B – </a:t>
            </a:r>
            <a:r>
              <a:rPr lang="en-US" sz="3200" dirty="0" smtClean="0"/>
              <a:t>Process</a:t>
            </a:r>
            <a:endParaRPr lang="en-US" sz="3200" dirty="0"/>
          </a:p>
          <a:p>
            <a:r>
              <a:rPr lang="en-US" sz="3200" dirty="0" smtClean="0"/>
              <a:t>B2.</a:t>
            </a:r>
            <a:r>
              <a:rPr lang="en-US" sz="3200" dirty="0"/>
              <a:t>	Standards Development: Staff and Volunteer Roles and Responsibilities</a:t>
            </a:r>
          </a:p>
          <a:p>
            <a:endParaRPr lang="en-US" sz="3200" dirty="0"/>
          </a:p>
        </p:txBody>
      </p:sp>
      <p:pic>
        <p:nvPicPr>
          <p:cNvPr id="8" name="Picture 7"/>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306921" y="342900"/>
            <a:ext cx="2622233" cy="1563374"/>
          </a:xfrm>
          <a:prstGeom prst="rect">
            <a:avLst/>
          </a:prstGeom>
        </p:spPr>
      </p:pic>
    </p:spTree>
    <p:extLst>
      <p:ext uri="{BB962C8B-B14F-4D97-AF65-F5344CB8AC3E}">
        <p14:creationId xmlns:p14="http://schemas.microsoft.com/office/powerpoint/2010/main" val="37620706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94270" y="152400"/>
            <a:ext cx="8229600" cy="1143000"/>
          </a:xfrm>
        </p:spPr>
        <p:txBody>
          <a:bodyPr/>
          <a:lstStyle/>
          <a:p>
            <a:r>
              <a:rPr lang="en-US" dirty="0" smtClean="0"/>
              <a:t>STANDARDS DEVELOPMENT VOLUNTEER BENEFITS</a:t>
            </a:r>
            <a:endParaRPr lang="en-US" dirty="0" smtClean="0"/>
          </a:p>
        </p:txBody>
      </p:sp>
      <p:sp>
        <p:nvSpPr>
          <p:cNvPr id="14339" name="Content Placeholder 2"/>
          <p:cNvSpPr>
            <a:spLocks noGrp="1"/>
          </p:cNvSpPr>
          <p:nvPr>
            <p:ph idx="1"/>
          </p:nvPr>
        </p:nvSpPr>
        <p:spPr>
          <a:xfrm>
            <a:off x="457200" y="1600199"/>
            <a:ext cx="8412480" cy="4937760"/>
          </a:xfrm>
        </p:spPr>
        <p:txBody>
          <a:bodyPr/>
          <a:lstStyle/>
          <a:p>
            <a:r>
              <a:rPr lang="en-US" dirty="0" smtClean="0"/>
              <a:t>Volunteers and </a:t>
            </a:r>
            <a:r>
              <a:rPr lang="en-US" dirty="0" smtClean="0"/>
              <a:t>their employer benefit from:</a:t>
            </a:r>
            <a:endParaRPr lang="en-US" dirty="0"/>
          </a:p>
          <a:p>
            <a:pPr lvl="1">
              <a:spcAft>
                <a:spcPts val="1200"/>
              </a:spcAft>
              <a:buFont typeface="Arial" pitchFamily="34" charset="0"/>
              <a:buChar char="–"/>
            </a:pPr>
            <a:r>
              <a:rPr lang="en-US" dirty="0" smtClean="0"/>
              <a:t>Greater understanding of </a:t>
            </a:r>
            <a:r>
              <a:rPr lang="en-US" dirty="0" smtClean="0"/>
              <a:t>standards</a:t>
            </a:r>
          </a:p>
          <a:p>
            <a:pPr lvl="1">
              <a:spcAft>
                <a:spcPts val="1200"/>
              </a:spcAft>
              <a:buFont typeface="Arial" pitchFamily="34" charset="0"/>
              <a:buChar char="–"/>
            </a:pPr>
            <a:r>
              <a:rPr lang="en-US" dirty="0" smtClean="0"/>
              <a:t>Advanced </a:t>
            </a:r>
            <a:r>
              <a:rPr lang="en-US" dirty="0" smtClean="0"/>
              <a:t>notice of impending changes to codes and standards</a:t>
            </a:r>
          </a:p>
          <a:p>
            <a:pPr lvl="1">
              <a:spcAft>
                <a:spcPts val="1200"/>
              </a:spcAft>
              <a:buFont typeface="Arial" pitchFamily="34" charset="0"/>
              <a:buChar char="–"/>
            </a:pPr>
            <a:r>
              <a:rPr lang="en-US" dirty="0" smtClean="0"/>
              <a:t>Opportunity to provide input on technical revisions </a:t>
            </a:r>
          </a:p>
          <a:p>
            <a:pPr lvl="1">
              <a:spcAft>
                <a:spcPts val="1200"/>
              </a:spcAft>
              <a:buFont typeface="Arial" pitchFamily="34" charset="0"/>
              <a:buChar char="–"/>
            </a:pPr>
            <a:r>
              <a:rPr lang="en-US" dirty="0" smtClean="0"/>
              <a:t>Development of individual’s project management and leadership skills</a:t>
            </a:r>
          </a:p>
          <a:p>
            <a:pPr lvl="1">
              <a:spcAft>
                <a:spcPts val="1200"/>
              </a:spcAft>
              <a:buFont typeface="Arial" pitchFamily="34" charset="0"/>
              <a:buChar char="–"/>
            </a:pPr>
            <a:r>
              <a:rPr lang="en-US" dirty="0" smtClean="0"/>
              <a:t>Opportunity to work with internationally recognized experts</a:t>
            </a:r>
            <a:br>
              <a:rPr lang="en-US" dirty="0" smtClean="0"/>
            </a:br>
            <a:endParaRPr lang="en-US" dirty="0" smtClean="0"/>
          </a:p>
          <a:p>
            <a:endParaRPr lang="en-US" dirty="0" smtClean="0"/>
          </a:p>
        </p:txBody>
      </p:sp>
      <p:sp>
        <p:nvSpPr>
          <p:cNvPr id="4" name="Footer Placeholder 3"/>
          <p:cNvSpPr>
            <a:spLocks noGrp="1"/>
          </p:cNvSpPr>
          <p:nvPr>
            <p:ph type="ftr" sz="quarter" idx="10"/>
          </p:nvPr>
        </p:nvSpPr>
        <p:spPr/>
        <p:txBody>
          <a:bodyPr/>
          <a:lstStyle/>
          <a:p>
            <a:pPr algn="ctr">
              <a:defRPr/>
            </a:pPr>
            <a:r>
              <a:rPr lang="en-US" dirty="0" smtClean="0"/>
              <a:t>ASME S&amp;C Training – Module B2. Standards Development: Staff and Volunteer Roles and Responsibilities</a:t>
            </a:r>
            <a:endParaRPr lang="en-US" dirty="0"/>
          </a:p>
        </p:txBody>
      </p:sp>
      <p:sp>
        <p:nvSpPr>
          <p:cNvPr id="5" name="Slide Number Placeholder 4"/>
          <p:cNvSpPr>
            <a:spLocks noGrp="1"/>
          </p:cNvSpPr>
          <p:nvPr>
            <p:ph type="sldNum" sz="quarter" idx="11"/>
          </p:nvPr>
        </p:nvSpPr>
        <p:spPr/>
        <p:txBody>
          <a:bodyPr/>
          <a:lstStyle/>
          <a:p>
            <a:pPr>
              <a:defRPr/>
            </a:pPr>
            <a:fld id="{00790ECB-49F9-4E60-954C-A3F6557BDC53}" type="slidenum">
              <a:rPr lang="en-US" smtClean="0"/>
              <a:pPr>
                <a:defRPr/>
              </a:pPr>
              <a:t>9</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Rectangle 2"/>
          <p:cNvSpPr>
            <a:spLocks noGrp="1" noChangeArrowheads="1"/>
          </p:cNvSpPr>
          <p:nvPr>
            <p:ph type="title"/>
          </p:nvPr>
        </p:nvSpPr>
        <p:spPr>
          <a:xfrm>
            <a:off x="457200" y="-47368"/>
            <a:ext cx="8229600" cy="1143000"/>
          </a:xfrm>
        </p:spPr>
        <p:txBody>
          <a:bodyPr/>
          <a:lstStyle/>
          <a:p>
            <a:pPr eaLnBrk="1" hangingPunct="1"/>
            <a:r>
              <a:rPr lang="en-US" dirty="0" smtClean="0"/>
              <a:t>COMMITTEE VOLUNTEER ROLES</a:t>
            </a:r>
            <a:endParaRPr lang="en-US" dirty="0" smtClean="0"/>
          </a:p>
        </p:txBody>
      </p:sp>
      <p:sp>
        <p:nvSpPr>
          <p:cNvPr id="13317" name="Rectangle 3"/>
          <p:cNvSpPr>
            <a:spLocks noGrp="1" noChangeArrowheads="1"/>
          </p:cNvSpPr>
          <p:nvPr>
            <p:ph idx="1"/>
          </p:nvPr>
        </p:nvSpPr>
        <p:spPr>
          <a:xfrm>
            <a:off x="457200" y="1085335"/>
            <a:ext cx="8686800" cy="6400800"/>
          </a:xfrm>
        </p:spPr>
        <p:txBody>
          <a:bodyPr/>
          <a:lstStyle/>
          <a:p>
            <a:pPr>
              <a:spcAft>
                <a:spcPts val="1200"/>
              </a:spcAft>
              <a:buFont typeface="Arial" panose="020B0604020202020204" pitchFamily="34" charset="0"/>
              <a:buChar char="•"/>
            </a:pPr>
            <a:r>
              <a:rPr lang="en-US" dirty="0" smtClean="0"/>
              <a:t>Committee Volunteer positions </a:t>
            </a:r>
            <a:r>
              <a:rPr lang="en-US" dirty="0" smtClean="0"/>
              <a:t>include:</a:t>
            </a:r>
            <a:endParaRPr lang="en-US" dirty="0" smtClean="0"/>
          </a:p>
          <a:p>
            <a:pPr lvl="1">
              <a:spcBef>
                <a:spcPts val="0"/>
              </a:spcBef>
              <a:spcAft>
                <a:spcPts val="600"/>
              </a:spcAft>
              <a:buFontTx/>
              <a:buChar char="-"/>
            </a:pPr>
            <a:r>
              <a:rPr lang="en-US" dirty="0" smtClean="0"/>
              <a:t>Chair</a:t>
            </a:r>
          </a:p>
          <a:p>
            <a:pPr lvl="1">
              <a:spcBef>
                <a:spcPts val="0"/>
              </a:spcBef>
              <a:spcAft>
                <a:spcPts val="600"/>
              </a:spcAft>
              <a:buFontTx/>
              <a:buChar char="-"/>
            </a:pPr>
            <a:r>
              <a:rPr lang="en-US" dirty="0" smtClean="0"/>
              <a:t>Vice- Chair</a:t>
            </a:r>
            <a:endParaRPr lang="en-US" dirty="0"/>
          </a:p>
          <a:p>
            <a:pPr lvl="1">
              <a:spcBef>
                <a:spcPts val="0"/>
              </a:spcBef>
              <a:spcAft>
                <a:spcPts val="600"/>
              </a:spcAft>
              <a:buFontTx/>
              <a:buChar char="-"/>
            </a:pPr>
            <a:r>
              <a:rPr lang="en-US" dirty="0" smtClean="0"/>
              <a:t>Member</a:t>
            </a:r>
          </a:p>
          <a:p>
            <a:pPr lvl="1">
              <a:spcBef>
                <a:spcPts val="0"/>
              </a:spcBef>
              <a:spcAft>
                <a:spcPts val="600"/>
              </a:spcAft>
              <a:buFontTx/>
              <a:buChar char="-"/>
            </a:pPr>
            <a:r>
              <a:rPr lang="en-US" dirty="0" smtClean="0"/>
              <a:t>Contributing </a:t>
            </a:r>
            <a:r>
              <a:rPr lang="en-US" dirty="0" smtClean="0"/>
              <a:t>Member </a:t>
            </a:r>
            <a:endParaRPr lang="en-US" dirty="0" smtClean="0"/>
          </a:p>
          <a:p>
            <a:pPr lvl="1">
              <a:spcBef>
                <a:spcPts val="0"/>
              </a:spcBef>
              <a:spcAft>
                <a:spcPts val="600"/>
              </a:spcAft>
              <a:buFontTx/>
              <a:buChar char="-"/>
            </a:pPr>
            <a:r>
              <a:rPr lang="en-US" dirty="0" smtClean="0"/>
              <a:t>Delegates</a:t>
            </a:r>
            <a:endParaRPr lang="en-US" dirty="0"/>
          </a:p>
          <a:p>
            <a:pPr lvl="1">
              <a:spcBef>
                <a:spcPts val="0"/>
              </a:spcBef>
              <a:spcAft>
                <a:spcPts val="600"/>
              </a:spcAft>
              <a:buFontTx/>
              <a:buChar char="-"/>
            </a:pPr>
            <a:r>
              <a:rPr lang="en-US" dirty="0" smtClean="0"/>
              <a:t>Alternates </a:t>
            </a:r>
            <a:r>
              <a:rPr lang="en-US" dirty="0" smtClean="0"/>
              <a:t>and </a:t>
            </a:r>
            <a:endParaRPr lang="en-US" dirty="0"/>
          </a:p>
          <a:p>
            <a:pPr lvl="1">
              <a:spcBef>
                <a:spcPts val="0"/>
              </a:spcBef>
              <a:spcAft>
                <a:spcPts val="600"/>
              </a:spcAft>
              <a:buFontTx/>
              <a:buChar char="-"/>
            </a:pPr>
            <a:r>
              <a:rPr lang="en-US" dirty="0" smtClean="0"/>
              <a:t>Representatives </a:t>
            </a:r>
          </a:p>
          <a:p>
            <a:pPr>
              <a:spcBef>
                <a:spcPts val="0"/>
              </a:spcBef>
              <a:spcAft>
                <a:spcPts val="600"/>
              </a:spcAft>
              <a:buFont typeface="Arial" pitchFamily="34" charset="0"/>
              <a:buChar char="–"/>
            </a:pPr>
            <a:r>
              <a:rPr lang="en-US" dirty="0" smtClean="0"/>
              <a:t>Committee Volunteers could be assigned as a project manager for a proposal on C&amp;S </a:t>
            </a:r>
            <a:r>
              <a:rPr lang="en-US" dirty="0" smtClean="0"/>
              <a:t>Connect</a:t>
            </a:r>
            <a:endParaRPr lang="en-US" strike="sngStrike" dirty="0" smtClean="0"/>
          </a:p>
          <a:p>
            <a:pPr>
              <a:spcBef>
                <a:spcPts val="0"/>
              </a:spcBef>
              <a:spcAft>
                <a:spcPts val="600"/>
              </a:spcAft>
              <a:buFont typeface="Arial" pitchFamily="34" charset="0"/>
              <a:buChar char="–"/>
            </a:pPr>
            <a:r>
              <a:rPr lang="en-US" dirty="0" smtClean="0"/>
              <a:t>Refer </a:t>
            </a:r>
            <a:r>
              <a:rPr lang="en-US" dirty="0"/>
              <a:t>to Module </a:t>
            </a:r>
            <a:r>
              <a:rPr lang="en-US" dirty="0" smtClean="0"/>
              <a:t>A3, Membership Maintenance </a:t>
            </a:r>
            <a:r>
              <a:rPr lang="en-US" dirty="0"/>
              <a:t>for </a:t>
            </a:r>
            <a:r>
              <a:rPr lang="en-US" dirty="0" smtClean="0"/>
              <a:t>the committee volunteer role </a:t>
            </a:r>
            <a:r>
              <a:rPr lang="en-US" dirty="0"/>
              <a:t>description and appointment </a:t>
            </a:r>
            <a:r>
              <a:rPr lang="en-US" dirty="0" smtClean="0"/>
              <a:t>process</a:t>
            </a:r>
            <a:endParaRPr lang="en-US" dirty="0"/>
          </a:p>
          <a:p>
            <a:pPr marL="0" indent="0" eaLnBrk="1" hangingPunct="1">
              <a:buNone/>
            </a:pPr>
            <a:endParaRPr lang="en-US" sz="2000" dirty="0" smtClean="0"/>
          </a:p>
        </p:txBody>
      </p:sp>
      <p:sp>
        <p:nvSpPr>
          <p:cNvPr id="4" name="Footer Placeholder 3"/>
          <p:cNvSpPr>
            <a:spLocks noGrp="1"/>
          </p:cNvSpPr>
          <p:nvPr>
            <p:ph type="ftr" sz="quarter" idx="10"/>
          </p:nvPr>
        </p:nvSpPr>
        <p:spPr/>
        <p:txBody>
          <a:bodyPr/>
          <a:lstStyle/>
          <a:p>
            <a:pPr algn="ctr">
              <a:defRPr/>
            </a:pPr>
            <a:r>
              <a:rPr lang="en-US" dirty="0" smtClean="0"/>
              <a:t>ASME S&amp;C Training – Module B2. Standards Development: Staff and Volunteer Roles and Responsibilities</a:t>
            </a:r>
            <a:endParaRPr lang="en-US" dirty="0"/>
          </a:p>
        </p:txBody>
      </p:sp>
      <p:sp>
        <p:nvSpPr>
          <p:cNvPr id="5" name="Slide Number Placeholder 4"/>
          <p:cNvSpPr>
            <a:spLocks noGrp="1"/>
          </p:cNvSpPr>
          <p:nvPr>
            <p:ph type="sldNum" sz="quarter" idx="11"/>
          </p:nvPr>
        </p:nvSpPr>
        <p:spPr/>
        <p:txBody>
          <a:bodyPr/>
          <a:lstStyle/>
          <a:p>
            <a:pPr>
              <a:defRPr/>
            </a:pPr>
            <a:fld id="{BB0CB245-7E12-49F9-B93F-5B14CAF53868}" type="slidenum">
              <a:rPr lang="en-US"/>
              <a:pPr>
                <a:defRPr/>
              </a:pPr>
              <a:t>10</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2"/>
          <p:cNvSpPr>
            <a:spLocks noGrp="1" noChangeArrowheads="1"/>
          </p:cNvSpPr>
          <p:nvPr>
            <p:ph type="title"/>
          </p:nvPr>
        </p:nvSpPr>
        <p:spPr>
          <a:xfrm>
            <a:off x="455141" y="-35011"/>
            <a:ext cx="8229600" cy="1066800"/>
          </a:xfrm>
          <a:noFill/>
          <a:extLst>
            <a:ext uri="{AF507438-7753-43E0-B8FC-AC1667EBCBE1}">
              <a14:hiddenEffects xmlns:a14="http://schemas.microsoft.com/office/drawing/2010/main">
                <a:effectLst>
                  <a:outerShdw dist="12700" dir="5400000" algn="ctr" rotWithShape="0">
                    <a:schemeClr val="bg1"/>
                  </a:outerShdw>
                </a:effectLst>
              </a14:hiddenEffects>
            </a:ext>
          </a:extLst>
        </p:spPr>
        <p:txBody>
          <a:bodyPr/>
          <a:lstStyle/>
          <a:p>
            <a:pPr eaLnBrk="1" hangingPunct="1"/>
            <a:r>
              <a:rPr lang="en-US" dirty="0" smtClean="0"/>
              <a:t>VOLUNTEER RESPONSIBILITIES</a:t>
            </a:r>
            <a:endParaRPr lang="en-US" dirty="0" smtClean="0"/>
          </a:p>
        </p:txBody>
      </p:sp>
      <p:sp>
        <p:nvSpPr>
          <p:cNvPr id="15365" name="Rectangle 3"/>
          <p:cNvSpPr>
            <a:spLocks noGrp="1" noChangeArrowheads="1"/>
          </p:cNvSpPr>
          <p:nvPr>
            <p:ph idx="1"/>
          </p:nvPr>
        </p:nvSpPr>
        <p:spPr>
          <a:xfrm>
            <a:off x="455141" y="1219200"/>
            <a:ext cx="8229600" cy="4525963"/>
          </a:xfrm>
          <a:noFill/>
          <a:extLst>
            <a:ext uri="{AF507438-7753-43E0-B8FC-AC1667EBCBE1}">
              <a14:hiddenEffects xmlns:a14="http://schemas.microsoft.com/office/drawing/2010/main">
                <a:effectLst>
                  <a:outerShdw dist="35921" dir="2700000" algn="ctr" rotWithShape="0">
                    <a:schemeClr val="tx1"/>
                  </a:outerShdw>
                </a:effectLst>
              </a14:hiddenEffects>
            </a:ext>
          </a:extLst>
        </p:spPr>
        <p:txBody>
          <a:bodyPr/>
          <a:lstStyle/>
          <a:p>
            <a:pPr eaLnBrk="1" hangingPunct="1"/>
            <a:r>
              <a:rPr lang="en-US" dirty="0" smtClean="0"/>
              <a:t>Committee Chair Responsibilities include</a:t>
            </a:r>
          </a:p>
          <a:p>
            <a:pPr lvl="1" eaLnBrk="1" hangingPunct="1"/>
            <a:r>
              <a:rPr lang="en-US" dirty="0" smtClean="0"/>
              <a:t>Facilitating </a:t>
            </a:r>
            <a:r>
              <a:rPr lang="en-US" dirty="0" smtClean="0"/>
              <a:t>meetings </a:t>
            </a:r>
            <a:r>
              <a:rPr lang="en-US" dirty="0" smtClean="0"/>
              <a:t>(Robert‘s Rules of Order)</a:t>
            </a:r>
          </a:p>
          <a:p>
            <a:pPr lvl="1" eaLnBrk="1" hangingPunct="1"/>
            <a:r>
              <a:rPr lang="en-US" dirty="0" smtClean="0"/>
              <a:t>Guide the committee members through the </a:t>
            </a:r>
            <a:r>
              <a:rPr lang="en-US" dirty="0" smtClean="0"/>
              <a:t> </a:t>
            </a:r>
            <a:r>
              <a:rPr lang="en-US" dirty="0" smtClean="0"/>
              <a:t>consensus process</a:t>
            </a:r>
          </a:p>
          <a:p>
            <a:pPr lvl="1" eaLnBrk="1" hangingPunct="1"/>
            <a:r>
              <a:rPr lang="en-US" dirty="0" smtClean="0"/>
              <a:t>Follow applicable procedures</a:t>
            </a:r>
          </a:p>
          <a:p>
            <a:pPr lvl="1" eaLnBrk="1" hangingPunct="1"/>
            <a:r>
              <a:rPr lang="en-US" dirty="0" smtClean="0"/>
              <a:t>Assignment of project </a:t>
            </a:r>
            <a:r>
              <a:rPr lang="en-US" dirty="0" smtClean="0"/>
              <a:t>teams</a:t>
            </a:r>
            <a:endParaRPr lang="en-US" strike="sngStrike" dirty="0" smtClean="0"/>
          </a:p>
          <a:p>
            <a:pPr lvl="1" eaLnBrk="1" hangingPunct="1"/>
            <a:r>
              <a:rPr lang="en-US" dirty="0" smtClean="0"/>
              <a:t>Annual Review and evaluation </a:t>
            </a:r>
            <a:r>
              <a:rPr lang="en-US" strike="sngStrike" dirty="0" smtClean="0"/>
              <a:t>e</a:t>
            </a:r>
            <a:r>
              <a:rPr lang="en-US" dirty="0" smtClean="0"/>
              <a:t> of committee member performance</a:t>
            </a:r>
          </a:p>
        </p:txBody>
      </p:sp>
      <p:sp>
        <p:nvSpPr>
          <p:cNvPr id="4" name="Footer Placeholder 3"/>
          <p:cNvSpPr>
            <a:spLocks noGrp="1"/>
          </p:cNvSpPr>
          <p:nvPr>
            <p:ph type="ftr" sz="quarter" idx="10"/>
          </p:nvPr>
        </p:nvSpPr>
        <p:spPr/>
        <p:txBody>
          <a:bodyPr/>
          <a:lstStyle/>
          <a:p>
            <a:pPr algn="ctr">
              <a:defRPr/>
            </a:pPr>
            <a:r>
              <a:rPr lang="en-US" dirty="0" smtClean="0"/>
              <a:t>ASME S&amp;C Training – Module B2. Standards Development: Staff and Volunteer Roles and Responsibilities</a:t>
            </a:r>
            <a:endParaRPr lang="en-US" dirty="0"/>
          </a:p>
        </p:txBody>
      </p:sp>
      <p:sp>
        <p:nvSpPr>
          <p:cNvPr id="5" name="Slide Number Placeholder 4"/>
          <p:cNvSpPr>
            <a:spLocks noGrp="1"/>
          </p:cNvSpPr>
          <p:nvPr>
            <p:ph type="sldNum" sz="quarter" idx="11"/>
          </p:nvPr>
        </p:nvSpPr>
        <p:spPr/>
        <p:txBody>
          <a:bodyPr/>
          <a:lstStyle/>
          <a:p>
            <a:pPr>
              <a:defRPr/>
            </a:pPr>
            <a:fld id="{38C00C0B-3A70-4586-8E13-8325A5567E0E}" type="slidenum">
              <a:rPr lang="en-US"/>
              <a:pPr>
                <a:defRPr/>
              </a:pPr>
              <a:t>11</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tangle 2"/>
          <p:cNvSpPr>
            <a:spLocks noGrp="1" noChangeArrowheads="1"/>
          </p:cNvSpPr>
          <p:nvPr>
            <p:ph type="title"/>
          </p:nvPr>
        </p:nvSpPr>
        <p:spPr>
          <a:xfrm>
            <a:off x="533400" y="-36512"/>
            <a:ext cx="8229600" cy="1143000"/>
          </a:xfrm>
          <a:noFill/>
          <a:extLst>
            <a:ext uri="{AF507438-7753-43E0-B8FC-AC1667EBCBE1}">
              <a14:hiddenEffects xmlns:a14="http://schemas.microsoft.com/office/drawing/2010/main">
                <a:effectLst>
                  <a:outerShdw dist="12700" dir="5400000" algn="ctr" rotWithShape="0">
                    <a:schemeClr val="bg1"/>
                  </a:outerShdw>
                </a:effectLst>
              </a14:hiddenEffects>
            </a:ext>
          </a:extLst>
        </p:spPr>
        <p:txBody>
          <a:bodyPr/>
          <a:lstStyle/>
          <a:p>
            <a:pPr eaLnBrk="1" hangingPunct="1"/>
            <a:r>
              <a:rPr lang="en-US" dirty="0" smtClean="0"/>
              <a:t>VOLUNTEER RESPONSIBILITIES</a:t>
            </a:r>
            <a:endParaRPr lang="en-US" dirty="0" smtClean="0"/>
          </a:p>
        </p:txBody>
      </p:sp>
      <p:sp>
        <p:nvSpPr>
          <p:cNvPr id="16389" name="Rectangle 3"/>
          <p:cNvSpPr>
            <a:spLocks noGrp="1" noChangeArrowheads="1"/>
          </p:cNvSpPr>
          <p:nvPr>
            <p:ph idx="1"/>
          </p:nvPr>
        </p:nvSpPr>
        <p:spPr>
          <a:xfrm>
            <a:off x="533400" y="1106488"/>
            <a:ext cx="8077200" cy="4572000"/>
          </a:xfrm>
          <a:noFill/>
          <a:extLst>
            <a:ext uri="{AF507438-7753-43E0-B8FC-AC1667EBCBE1}">
              <a14:hiddenEffects xmlns:a14="http://schemas.microsoft.com/office/drawing/2010/main">
                <a:effectLst>
                  <a:outerShdw dist="35921" dir="2700000" algn="ctr" rotWithShape="0">
                    <a:schemeClr val="tx1"/>
                  </a:outerShdw>
                </a:effectLst>
              </a14:hiddenEffects>
            </a:ext>
          </a:extLst>
        </p:spPr>
        <p:txBody>
          <a:bodyPr/>
          <a:lstStyle/>
          <a:p>
            <a:pPr eaLnBrk="1" hangingPunct="1"/>
            <a:r>
              <a:rPr lang="en-US" dirty="0" smtClean="0"/>
              <a:t>Committee Members, Contributing Members, Delegates, </a:t>
            </a:r>
            <a:r>
              <a:rPr lang="en-US" dirty="0" smtClean="0"/>
              <a:t>Alternates </a:t>
            </a:r>
            <a:r>
              <a:rPr lang="en-US" dirty="0" smtClean="0"/>
              <a:t>and Representatives Responsibilities include</a:t>
            </a:r>
          </a:p>
          <a:p>
            <a:pPr lvl="1" eaLnBrk="1" hangingPunct="1"/>
            <a:r>
              <a:rPr lang="en-US" dirty="0" smtClean="0"/>
              <a:t>Completion </a:t>
            </a:r>
            <a:r>
              <a:rPr lang="en-US" dirty="0" smtClean="0"/>
              <a:t>of assignments</a:t>
            </a:r>
          </a:p>
          <a:p>
            <a:pPr lvl="1" eaLnBrk="1" hangingPunct="1"/>
            <a:r>
              <a:rPr lang="en-US" dirty="0" smtClean="0"/>
              <a:t>Following applicable procedures</a:t>
            </a:r>
          </a:p>
          <a:p>
            <a:pPr lvl="1" eaLnBrk="1" hangingPunct="1"/>
            <a:r>
              <a:rPr lang="en-US" dirty="0" smtClean="0"/>
              <a:t>Voting </a:t>
            </a:r>
            <a:r>
              <a:rPr lang="en-US" dirty="0" smtClean="0"/>
              <a:t>on proposed standards and administrative actions in a timely </a:t>
            </a:r>
            <a:r>
              <a:rPr lang="en-US" dirty="0" smtClean="0"/>
              <a:t>manner</a:t>
            </a:r>
            <a:endParaRPr lang="en-US" strike="sngStrike" dirty="0" smtClean="0"/>
          </a:p>
          <a:p>
            <a:r>
              <a:rPr lang="en-US" dirty="0" smtClean="0"/>
              <a:t>Committee members have the additional responsibility of attending meetings</a:t>
            </a:r>
            <a:endParaRPr lang="en-US" strike="sngStrike" dirty="0" smtClean="0"/>
          </a:p>
        </p:txBody>
      </p:sp>
      <p:sp>
        <p:nvSpPr>
          <p:cNvPr id="4" name="Footer Placeholder 3"/>
          <p:cNvSpPr>
            <a:spLocks noGrp="1"/>
          </p:cNvSpPr>
          <p:nvPr>
            <p:ph type="ftr" sz="quarter" idx="10"/>
          </p:nvPr>
        </p:nvSpPr>
        <p:spPr/>
        <p:txBody>
          <a:bodyPr/>
          <a:lstStyle/>
          <a:p>
            <a:pPr algn="ctr">
              <a:defRPr/>
            </a:pPr>
            <a:r>
              <a:rPr lang="en-US" dirty="0" smtClean="0"/>
              <a:t>ASME S&amp;C Training – Module B2. Standards Development: Staff and Volunteer Roles and Responsibilities</a:t>
            </a:r>
            <a:endParaRPr lang="en-US" dirty="0"/>
          </a:p>
        </p:txBody>
      </p:sp>
      <p:sp>
        <p:nvSpPr>
          <p:cNvPr id="5" name="Slide Number Placeholder 4"/>
          <p:cNvSpPr>
            <a:spLocks noGrp="1"/>
          </p:cNvSpPr>
          <p:nvPr>
            <p:ph type="sldNum" sz="quarter" idx="11"/>
          </p:nvPr>
        </p:nvSpPr>
        <p:spPr/>
        <p:txBody>
          <a:bodyPr/>
          <a:lstStyle/>
          <a:p>
            <a:pPr>
              <a:defRPr/>
            </a:pPr>
            <a:fld id="{E77EB597-FC14-4D4C-93BC-B7ECB2CDF83F}" type="slidenum">
              <a:rPr lang="en-US"/>
              <a:pPr>
                <a:defRPr/>
              </a:pPr>
              <a:t>12</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2"/>
          <p:cNvSpPr>
            <a:spLocks noGrp="1" noChangeArrowheads="1"/>
          </p:cNvSpPr>
          <p:nvPr>
            <p:ph type="title"/>
          </p:nvPr>
        </p:nvSpPr>
        <p:spPr>
          <a:xfrm>
            <a:off x="463378" y="0"/>
            <a:ext cx="8229600" cy="990600"/>
          </a:xfrm>
          <a:noFill/>
          <a:extLst>
            <a:ext uri="{AF507438-7753-43E0-B8FC-AC1667EBCBE1}">
              <a14:hiddenEffects xmlns:a14="http://schemas.microsoft.com/office/drawing/2010/main">
                <a:effectLst>
                  <a:outerShdw dist="12700" dir="5400000" algn="ctr" rotWithShape="0">
                    <a:schemeClr val="bg1"/>
                  </a:outerShdw>
                </a:effectLst>
              </a14:hiddenEffects>
            </a:ext>
          </a:extLst>
        </p:spPr>
        <p:txBody>
          <a:bodyPr/>
          <a:lstStyle/>
          <a:p>
            <a:pPr eaLnBrk="1" hangingPunct="1"/>
            <a:r>
              <a:rPr lang="en-US" dirty="0" smtClean="0"/>
              <a:t>VOLUNTEER RESPONSIBILITIES</a:t>
            </a:r>
            <a:endParaRPr lang="en-US" dirty="0" smtClean="0"/>
          </a:p>
        </p:txBody>
      </p:sp>
      <p:sp>
        <p:nvSpPr>
          <p:cNvPr id="17413" name="Rectangle 3"/>
          <p:cNvSpPr>
            <a:spLocks noGrp="1" noChangeArrowheads="1"/>
          </p:cNvSpPr>
          <p:nvPr>
            <p:ph idx="1"/>
          </p:nvPr>
        </p:nvSpPr>
        <p:spPr>
          <a:xfrm>
            <a:off x="457200" y="1295400"/>
            <a:ext cx="8458200" cy="4525963"/>
          </a:xfrm>
          <a:noFill/>
          <a:extLst>
            <a:ext uri="{AF507438-7753-43E0-B8FC-AC1667EBCBE1}">
              <a14:hiddenEffects xmlns:a14="http://schemas.microsoft.com/office/drawing/2010/main">
                <a:effectLst>
                  <a:outerShdw dist="35921" dir="2700000" algn="ctr" rotWithShape="0">
                    <a:schemeClr val="tx1"/>
                  </a:outerShdw>
                </a:effectLst>
              </a14:hiddenEffects>
            </a:ext>
          </a:extLst>
        </p:spPr>
        <p:txBody>
          <a:bodyPr/>
          <a:lstStyle/>
          <a:p>
            <a:pPr>
              <a:tabLst>
                <a:tab pos="2914650" algn="l"/>
              </a:tabLst>
            </a:pPr>
            <a:r>
              <a:rPr lang="en-US" dirty="0" smtClean="0"/>
              <a:t>Project Manager</a:t>
            </a:r>
            <a:r>
              <a:rPr lang="en-US" sz="2000" dirty="0" smtClean="0"/>
              <a:t>*</a:t>
            </a:r>
            <a:r>
              <a:rPr lang="en-US" dirty="0" smtClean="0"/>
              <a:t> Responsibilities include</a:t>
            </a:r>
          </a:p>
          <a:p>
            <a:pPr lvl="1" eaLnBrk="1" hangingPunct="1">
              <a:tabLst>
                <a:tab pos="2914650" algn="l"/>
              </a:tabLst>
            </a:pPr>
            <a:r>
              <a:rPr lang="en-US" dirty="0" smtClean="0"/>
              <a:t>Development of the proposal </a:t>
            </a:r>
            <a:r>
              <a:rPr lang="en-US" dirty="0" smtClean="0"/>
              <a:t>record</a:t>
            </a:r>
            <a:r>
              <a:rPr lang="en-US" strike="sngStrike" dirty="0" smtClean="0"/>
              <a:t> </a:t>
            </a:r>
            <a:endParaRPr lang="en-US" strike="sngStrike" dirty="0" smtClean="0"/>
          </a:p>
          <a:p>
            <a:pPr lvl="1"/>
            <a:r>
              <a:rPr lang="en-US" dirty="0"/>
              <a:t>Management of the work for the </a:t>
            </a:r>
            <a:r>
              <a:rPr lang="en-US" dirty="0" smtClean="0"/>
              <a:t>proposal:</a:t>
            </a:r>
            <a:endParaRPr lang="en-US" dirty="0"/>
          </a:p>
          <a:p>
            <a:pPr lvl="2">
              <a:spcBef>
                <a:spcPts val="600"/>
              </a:spcBef>
            </a:pPr>
            <a:r>
              <a:rPr lang="en-US" dirty="0"/>
              <a:t>Setting a schedule </a:t>
            </a:r>
          </a:p>
          <a:p>
            <a:pPr lvl="2">
              <a:spcBef>
                <a:spcPts val="600"/>
              </a:spcBef>
            </a:pPr>
            <a:r>
              <a:rPr lang="en-US" dirty="0"/>
              <a:t>Arranging for conferences</a:t>
            </a:r>
          </a:p>
          <a:p>
            <a:pPr lvl="2">
              <a:spcBef>
                <a:spcPts val="600"/>
              </a:spcBef>
            </a:pPr>
            <a:r>
              <a:rPr lang="en-US" dirty="0"/>
              <a:t>Consulting with </a:t>
            </a:r>
            <a:r>
              <a:rPr lang="en-US" dirty="0" smtClean="0"/>
              <a:t>subject matter experts</a:t>
            </a:r>
            <a:endParaRPr lang="en-US" dirty="0"/>
          </a:p>
          <a:p>
            <a:pPr lvl="2">
              <a:spcBef>
                <a:spcPts val="600"/>
              </a:spcBef>
            </a:pPr>
            <a:r>
              <a:rPr lang="en-US" dirty="0"/>
              <a:t>Working with staff to </a:t>
            </a:r>
            <a:r>
              <a:rPr lang="en-US" dirty="0" smtClean="0"/>
              <a:t>submit </a:t>
            </a:r>
            <a:r>
              <a:rPr lang="en-US" dirty="0"/>
              <a:t>proposal(s) for </a:t>
            </a:r>
            <a:r>
              <a:rPr lang="en-US" dirty="0" smtClean="0"/>
              <a:t>ballot</a:t>
            </a:r>
          </a:p>
          <a:p>
            <a:pPr marL="800100" lvl="3" indent="-342900">
              <a:spcBef>
                <a:spcPts val="600"/>
              </a:spcBef>
            </a:pPr>
            <a:r>
              <a:rPr lang="en-US" sz="2200" dirty="0"/>
              <a:t>Coordinate responses to comments on balloted </a:t>
            </a:r>
            <a:r>
              <a:rPr lang="en-US" sz="2200" dirty="0" smtClean="0"/>
              <a:t>proposals including any public review comments </a:t>
            </a:r>
            <a:endParaRPr lang="en-US" sz="2200" dirty="0"/>
          </a:p>
          <a:p>
            <a:pPr marL="0" lvl="2" indent="0">
              <a:spcBef>
                <a:spcPts val="600"/>
              </a:spcBef>
              <a:buNone/>
            </a:pPr>
            <a:endParaRPr lang="en-US" sz="2000" i="1" dirty="0" smtClean="0"/>
          </a:p>
          <a:p>
            <a:pPr marL="0" lvl="2" indent="0">
              <a:spcBef>
                <a:spcPts val="600"/>
              </a:spcBef>
              <a:buNone/>
            </a:pPr>
            <a:endParaRPr lang="en-US" sz="2000" i="1" dirty="0"/>
          </a:p>
          <a:p>
            <a:pPr marL="0" lvl="2" indent="0">
              <a:spcBef>
                <a:spcPts val="600"/>
              </a:spcBef>
              <a:buNone/>
            </a:pPr>
            <a:r>
              <a:rPr lang="en-US" sz="2000" dirty="0" smtClean="0"/>
              <a:t>*</a:t>
            </a:r>
            <a:r>
              <a:rPr lang="en-US" sz="1600" dirty="0"/>
              <a:t>R</a:t>
            </a:r>
            <a:r>
              <a:rPr lang="en-US" sz="1600" dirty="0" smtClean="0"/>
              <a:t>efer </a:t>
            </a:r>
            <a:r>
              <a:rPr lang="en-US" sz="1600" dirty="0"/>
              <a:t>to Module </a:t>
            </a:r>
            <a:r>
              <a:rPr lang="en-US" sz="1600" dirty="0" smtClean="0"/>
              <a:t>B5A, Standards &amp; Certification Project Management </a:t>
            </a:r>
            <a:r>
              <a:rPr lang="en-US" sz="1600" dirty="0"/>
              <a:t>for further description of Project Manager r</a:t>
            </a:r>
            <a:r>
              <a:rPr lang="en-US" sz="1600" dirty="0" smtClean="0"/>
              <a:t>esponsibilities</a:t>
            </a:r>
            <a:endParaRPr lang="en-US" sz="2000" dirty="0"/>
          </a:p>
          <a:p>
            <a:pPr lvl="1" eaLnBrk="1" hangingPunct="1"/>
            <a:endParaRPr lang="en-US" sz="2400" dirty="0" smtClean="0"/>
          </a:p>
        </p:txBody>
      </p:sp>
      <p:sp>
        <p:nvSpPr>
          <p:cNvPr id="4" name="Footer Placeholder 3"/>
          <p:cNvSpPr>
            <a:spLocks noGrp="1"/>
          </p:cNvSpPr>
          <p:nvPr>
            <p:ph type="ftr" sz="quarter" idx="10"/>
          </p:nvPr>
        </p:nvSpPr>
        <p:spPr/>
        <p:txBody>
          <a:bodyPr/>
          <a:lstStyle/>
          <a:p>
            <a:pPr algn="ctr">
              <a:defRPr/>
            </a:pPr>
            <a:r>
              <a:rPr lang="en-US" dirty="0" smtClean="0"/>
              <a:t>ASME S&amp;C Training – Module B2. Standards Development: Staff and Volunteer Roles and Responsibilities</a:t>
            </a:r>
            <a:endParaRPr lang="en-US" dirty="0"/>
          </a:p>
        </p:txBody>
      </p:sp>
      <p:sp>
        <p:nvSpPr>
          <p:cNvPr id="5" name="Slide Number Placeholder 4"/>
          <p:cNvSpPr>
            <a:spLocks noGrp="1"/>
          </p:cNvSpPr>
          <p:nvPr>
            <p:ph type="sldNum" sz="quarter" idx="11"/>
          </p:nvPr>
        </p:nvSpPr>
        <p:spPr/>
        <p:txBody>
          <a:bodyPr/>
          <a:lstStyle/>
          <a:p>
            <a:pPr>
              <a:defRPr/>
            </a:pPr>
            <a:fld id="{265CC53A-CBA6-44B9-8374-ACA709EEAD73}" type="slidenum">
              <a:rPr lang="en-US"/>
              <a:pPr>
                <a:defRPr/>
              </a:pPr>
              <a:t>13</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Rectangle 2"/>
          <p:cNvSpPr>
            <a:spLocks noGrp="1" noChangeArrowheads="1"/>
          </p:cNvSpPr>
          <p:nvPr>
            <p:ph type="title"/>
          </p:nvPr>
        </p:nvSpPr>
        <p:spPr>
          <a:xfrm>
            <a:off x="330200" y="0"/>
            <a:ext cx="8229600" cy="1066800"/>
          </a:xfrm>
        </p:spPr>
        <p:txBody>
          <a:bodyPr/>
          <a:lstStyle/>
          <a:p>
            <a:pPr eaLnBrk="1" hangingPunct="1"/>
            <a:r>
              <a:rPr lang="en-US" dirty="0" smtClean="0"/>
              <a:t>ASME STAFF ROLE</a:t>
            </a:r>
            <a:endParaRPr lang="en-US" dirty="0" smtClean="0"/>
          </a:p>
        </p:txBody>
      </p:sp>
      <p:sp>
        <p:nvSpPr>
          <p:cNvPr id="21509" name="Rectangle 3"/>
          <p:cNvSpPr>
            <a:spLocks noGrp="1" noChangeArrowheads="1"/>
          </p:cNvSpPr>
          <p:nvPr>
            <p:ph idx="1"/>
          </p:nvPr>
        </p:nvSpPr>
        <p:spPr>
          <a:xfrm>
            <a:off x="533400" y="1066800"/>
            <a:ext cx="8077200" cy="4495800"/>
          </a:xfrm>
        </p:spPr>
        <p:txBody>
          <a:bodyPr/>
          <a:lstStyle/>
          <a:p>
            <a:pPr eaLnBrk="1" hangingPunct="1">
              <a:spcAft>
                <a:spcPts val="1200"/>
              </a:spcAft>
              <a:buFont typeface="Arial" pitchFamily="34" charset="0"/>
              <a:buChar char="•"/>
            </a:pPr>
            <a:r>
              <a:rPr lang="en-US" dirty="0" smtClean="0"/>
              <a:t>ASME Staff </a:t>
            </a:r>
            <a:r>
              <a:rPr lang="en-US" dirty="0" smtClean="0"/>
              <a:t>members </a:t>
            </a:r>
            <a:r>
              <a:rPr lang="en-US" dirty="0" smtClean="0"/>
              <a:t>are assigned to Boards and committees by ASME </a:t>
            </a:r>
            <a:r>
              <a:rPr lang="en-US" dirty="0" smtClean="0"/>
              <a:t>Management </a:t>
            </a:r>
            <a:endParaRPr lang="en-US" dirty="0" smtClean="0"/>
          </a:p>
          <a:p>
            <a:pPr eaLnBrk="1" hangingPunct="1">
              <a:spcAft>
                <a:spcPts val="1200"/>
              </a:spcAft>
              <a:buFont typeface="Arial" pitchFamily="34" charset="0"/>
              <a:buChar char="•"/>
            </a:pPr>
            <a:r>
              <a:rPr lang="en-US" dirty="0" smtClean="0"/>
              <a:t>The role of ASME Staff is to be knowledgeable of </a:t>
            </a:r>
            <a:r>
              <a:rPr lang="en-US" dirty="0" smtClean="0"/>
              <a:t>ASME </a:t>
            </a:r>
            <a:r>
              <a:rPr lang="en-US" dirty="0" smtClean="0"/>
              <a:t>policies and procedures and work within those </a:t>
            </a:r>
            <a:r>
              <a:rPr lang="en-US" dirty="0" smtClean="0"/>
              <a:t>guidelines </a:t>
            </a:r>
            <a:r>
              <a:rPr lang="en-US" dirty="0" smtClean="0"/>
              <a:t>to:</a:t>
            </a:r>
          </a:p>
          <a:p>
            <a:pPr lvl="1" eaLnBrk="1" hangingPunct="1">
              <a:spcBef>
                <a:spcPts val="0"/>
              </a:spcBef>
              <a:spcAft>
                <a:spcPts val="0"/>
              </a:spcAft>
              <a:buFont typeface="Arial" pitchFamily="34" charset="0"/>
              <a:buChar char="–"/>
            </a:pPr>
            <a:r>
              <a:rPr lang="en-US" dirty="0" smtClean="0"/>
              <a:t>Protect the interest of ASME</a:t>
            </a:r>
          </a:p>
          <a:p>
            <a:pPr lvl="1" eaLnBrk="1" hangingPunct="1">
              <a:spcBef>
                <a:spcPts val="0"/>
              </a:spcBef>
              <a:spcAft>
                <a:spcPts val="0"/>
              </a:spcAft>
              <a:buFont typeface="Arial" pitchFamily="34" charset="0"/>
              <a:buChar char="–"/>
            </a:pPr>
            <a:r>
              <a:rPr lang="en-US" dirty="0" smtClean="0"/>
              <a:t>Implement actions that are required to meet the objectives of the Board or committees to which ASME Staff </a:t>
            </a:r>
            <a:r>
              <a:rPr lang="en-US" dirty="0" smtClean="0"/>
              <a:t>member </a:t>
            </a:r>
            <a:r>
              <a:rPr lang="en-US" dirty="0" smtClean="0"/>
              <a:t>is </a:t>
            </a:r>
            <a:r>
              <a:rPr lang="en-US" dirty="0" smtClean="0"/>
              <a:t>assigned</a:t>
            </a:r>
            <a:endParaRPr lang="en-US" strike="sngStrike" dirty="0" smtClean="0"/>
          </a:p>
          <a:p>
            <a:pPr lvl="1" eaLnBrk="1" hangingPunct="1">
              <a:spcBef>
                <a:spcPts val="0"/>
              </a:spcBef>
              <a:spcAft>
                <a:spcPts val="0"/>
              </a:spcAft>
              <a:buFont typeface="Arial" pitchFamily="34" charset="0"/>
              <a:buChar char="–"/>
            </a:pPr>
            <a:r>
              <a:rPr lang="en-US" dirty="0" smtClean="0"/>
              <a:t>Assist </a:t>
            </a:r>
            <a:r>
              <a:rPr lang="en-US" dirty="0" smtClean="0"/>
              <a:t>the </a:t>
            </a:r>
            <a:r>
              <a:rPr lang="en-US" dirty="0" smtClean="0"/>
              <a:t>volunteers in their duties, as needed</a:t>
            </a:r>
            <a:r>
              <a:rPr lang="en-US" sz="2400" dirty="0" smtClean="0"/>
              <a:t> </a:t>
            </a:r>
            <a:r>
              <a:rPr lang="en-US" sz="2400" dirty="0" smtClean="0">
                <a:solidFill>
                  <a:schemeClr val="bg1"/>
                </a:solidFill>
              </a:rPr>
              <a:t>understand </a:t>
            </a:r>
            <a:r>
              <a:rPr lang="en-US" dirty="0" smtClean="0">
                <a:solidFill>
                  <a:schemeClr val="bg1"/>
                </a:solidFill>
              </a:rPr>
              <a:t>their roles and responsibilities.</a:t>
            </a:r>
          </a:p>
        </p:txBody>
      </p:sp>
      <p:sp>
        <p:nvSpPr>
          <p:cNvPr id="4" name="Footer Placeholder 3"/>
          <p:cNvSpPr>
            <a:spLocks noGrp="1"/>
          </p:cNvSpPr>
          <p:nvPr>
            <p:ph type="ftr" sz="quarter" idx="10"/>
          </p:nvPr>
        </p:nvSpPr>
        <p:spPr/>
        <p:txBody>
          <a:bodyPr/>
          <a:lstStyle/>
          <a:p>
            <a:pPr algn="ctr">
              <a:defRPr/>
            </a:pPr>
            <a:r>
              <a:rPr lang="en-US" dirty="0" smtClean="0"/>
              <a:t>ASME S&amp;C Training – Module B2. Standards Development: Staff and Volunteer Roles and Responsibilities</a:t>
            </a:r>
            <a:endParaRPr lang="en-US" dirty="0"/>
          </a:p>
        </p:txBody>
      </p:sp>
      <p:sp>
        <p:nvSpPr>
          <p:cNvPr id="5" name="Slide Number Placeholder 4"/>
          <p:cNvSpPr>
            <a:spLocks noGrp="1"/>
          </p:cNvSpPr>
          <p:nvPr>
            <p:ph type="sldNum" sz="quarter" idx="11"/>
          </p:nvPr>
        </p:nvSpPr>
        <p:spPr/>
        <p:txBody>
          <a:bodyPr/>
          <a:lstStyle/>
          <a:p>
            <a:pPr>
              <a:defRPr/>
            </a:pPr>
            <a:fld id="{4A383C56-6A4B-46C6-A070-F430ECA66CE5}" type="slidenum">
              <a:rPr lang="en-US"/>
              <a:pPr>
                <a:defRPr/>
              </a:pPr>
              <a:t>14</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Rectangle 2"/>
          <p:cNvSpPr>
            <a:spLocks noGrp="1" noChangeArrowheads="1"/>
          </p:cNvSpPr>
          <p:nvPr>
            <p:ph type="title"/>
          </p:nvPr>
        </p:nvSpPr>
        <p:spPr>
          <a:xfrm>
            <a:off x="457200" y="76200"/>
            <a:ext cx="8229600" cy="1143000"/>
          </a:xfrm>
        </p:spPr>
        <p:txBody>
          <a:bodyPr/>
          <a:lstStyle/>
          <a:p>
            <a:pPr eaLnBrk="1" hangingPunct="1"/>
            <a:r>
              <a:rPr lang="en-US" dirty="0" smtClean="0"/>
              <a:t>ASME STAFF COMMITTEE RESPONSIBILITIES</a:t>
            </a:r>
            <a:endParaRPr lang="en-US" dirty="0" smtClean="0"/>
          </a:p>
        </p:txBody>
      </p:sp>
      <p:sp>
        <p:nvSpPr>
          <p:cNvPr id="22533" name="Rectangle 3"/>
          <p:cNvSpPr>
            <a:spLocks noGrp="1" noChangeArrowheads="1"/>
          </p:cNvSpPr>
          <p:nvPr>
            <p:ph idx="1"/>
          </p:nvPr>
        </p:nvSpPr>
        <p:spPr>
          <a:xfrm>
            <a:off x="228600" y="1219200"/>
            <a:ext cx="4114800" cy="4876800"/>
          </a:xfrm>
        </p:spPr>
        <p:txBody>
          <a:bodyPr/>
          <a:lstStyle/>
          <a:p>
            <a:r>
              <a:rPr lang="en-US" sz="1800" dirty="0"/>
              <a:t>Scheduling meetings </a:t>
            </a:r>
          </a:p>
          <a:p>
            <a:r>
              <a:rPr lang="en-US" sz="1800" dirty="0"/>
              <a:t>Preparing and distributing agendas and minutes</a:t>
            </a:r>
          </a:p>
          <a:p>
            <a:r>
              <a:rPr lang="en-US" sz="1800" dirty="0"/>
              <a:t>Processing requests for standards actions</a:t>
            </a:r>
          </a:p>
          <a:p>
            <a:r>
              <a:rPr lang="en-US" sz="1800" dirty="0"/>
              <a:t>Processing recorded votes</a:t>
            </a:r>
          </a:p>
          <a:p>
            <a:r>
              <a:rPr lang="en-US" sz="1800" dirty="0"/>
              <a:t>Maintaining all standards committee and subordinate group documents per ASME record retention policy</a:t>
            </a:r>
          </a:p>
          <a:p>
            <a:r>
              <a:rPr lang="en-US" sz="1800" dirty="0"/>
              <a:t>Maintenance of committee membership</a:t>
            </a:r>
          </a:p>
          <a:p>
            <a:r>
              <a:rPr lang="en-US" sz="1800" dirty="0"/>
              <a:t>Corresponding with interfacing organizations or individuals in the name of the standards committee</a:t>
            </a:r>
          </a:p>
          <a:p>
            <a:pPr eaLnBrk="1" hangingPunct="1">
              <a:lnSpc>
                <a:spcPct val="90000"/>
              </a:lnSpc>
            </a:pPr>
            <a:endParaRPr lang="en-US" u="sng" dirty="0" smtClean="0">
              <a:solidFill>
                <a:srgbClr val="00B0F0"/>
              </a:solidFill>
              <a:cs typeface="Times New Roman" pitchFamily="18" charset="0"/>
            </a:endParaRPr>
          </a:p>
        </p:txBody>
      </p:sp>
      <p:sp>
        <p:nvSpPr>
          <p:cNvPr id="7" name="Footer Placeholder 3"/>
          <p:cNvSpPr>
            <a:spLocks noGrp="1"/>
          </p:cNvSpPr>
          <p:nvPr>
            <p:ph type="ftr" sz="quarter" idx="10"/>
          </p:nvPr>
        </p:nvSpPr>
        <p:spPr/>
        <p:txBody>
          <a:bodyPr/>
          <a:lstStyle/>
          <a:p>
            <a:pPr algn="ctr">
              <a:defRPr/>
            </a:pPr>
            <a:r>
              <a:rPr lang="en-US" dirty="0" smtClean="0"/>
              <a:t>ASME S&amp;C Training – Module B2. Standards Development: Staff and Volunteer Roles and Responsibilities</a:t>
            </a:r>
            <a:endParaRPr lang="en-US" dirty="0"/>
          </a:p>
        </p:txBody>
      </p:sp>
      <p:sp>
        <p:nvSpPr>
          <p:cNvPr id="8" name="Slide Number Placeholder 4"/>
          <p:cNvSpPr>
            <a:spLocks noGrp="1"/>
          </p:cNvSpPr>
          <p:nvPr>
            <p:ph type="sldNum" sz="quarter" idx="11"/>
          </p:nvPr>
        </p:nvSpPr>
        <p:spPr/>
        <p:txBody>
          <a:bodyPr/>
          <a:lstStyle/>
          <a:p>
            <a:pPr>
              <a:defRPr/>
            </a:pPr>
            <a:fld id="{8633ED29-E74C-4467-AA28-426B1B341126}" type="slidenum">
              <a:rPr lang="en-US"/>
              <a:pPr>
                <a:defRPr/>
              </a:pPr>
              <a:t>15</a:t>
            </a:fld>
            <a:endParaRPr lang="en-US"/>
          </a:p>
        </p:txBody>
      </p:sp>
      <p:sp>
        <p:nvSpPr>
          <p:cNvPr id="11" name="Rectangle 3"/>
          <p:cNvSpPr txBox="1">
            <a:spLocks noChangeArrowheads="1"/>
          </p:cNvSpPr>
          <p:nvPr/>
        </p:nvSpPr>
        <p:spPr bwMode="auto">
          <a:xfrm>
            <a:off x="4426385" y="1219200"/>
            <a:ext cx="41148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2400">
                <a:solidFill>
                  <a:srgbClr val="003399"/>
                </a:solidFill>
                <a:latin typeface="+mn-lt"/>
                <a:ea typeface="+mn-ea"/>
                <a:cs typeface="+mn-cs"/>
              </a:defRPr>
            </a:lvl1pPr>
            <a:lvl2pPr marL="742950" indent="-285750" algn="l" rtl="0" eaLnBrk="1" fontAlgn="base" hangingPunct="1">
              <a:spcBef>
                <a:spcPct val="20000"/>
              </a:spcBef>
              <a:spcAft>
                <a:spcPct val="0"/>
              </a:spcAft>
              <a:buChar char="–"/>
              <a:defRPr sz="2000">
                <a:solidFill>
                  <a:srgbClr val="003399"/>
                </a:solidFill>
                <a:latin typeface="+mn-lt"/>
              </a:defRPr>
            </a:lvl2pPr>
            <a:lvl3pPr marL="1143000" indent="-228600" algn="l" rtl="0" eaLnBrk="1" fontAlgn="base" hangingPunct="1">
              <a:spcBef>
                <a:spcPct val="20000"/>
              </a:spcBef>
              <a:spcAft>
                <a:spcPct val="0"/>
              </a:spcAft>
              <a:buChar char="•"/>
              <a:defRPr>
                <a:solidFill>
                  <a:srgbClr val="003399"/>
                </a:solidFill>
                <a:latin typeface="+mn-lt"/>
              </a:defRPr>
            </a:lvl3pPr>
            <a:lvl4pPr marL="1600200" indent="-228600" algn="l" rtl="0" eaLnBrk="1" fontAlgn="base" hangingPunct="1">
              <a:spcBef>
                <a:spcPct val="20000"/>
              </a:spcBef>
              <a:spcAft>
                <a:spcPct val="0"/>
              </a:spcAft>
              <a:buChar char="–"/>
              <a:defRPr sz="2000">
                <a:solidFill>
                  <a:srgbClr val="003399"/>
                </a:solidFill>
                <a:latin typeface="+mn-lt"/>
              </a:defRPr>
            </a:lvl4pPr>
            <a:lvl5pPr marL="2057400" indent="-228600" algn="l" rtl="0" eaLnBrk="1" fontAlgn="base" hangingPunct="1">
              <a:spcBef>
                <a:spcPct val="20000"/>
              </a:spcBef>
              <a:spcAft>
                <a:spcPct val="0"/>
              </a:spcAft>
              <a:buChar char="»"/>
              <a:defRPr sz="2000">
                <a:solidFill>
                  <a:srgbClr val="003399"/>
                </a:solidFill>
                <a:latin typeface="+mn-lt"/>
              </a:defRPr>
            </a:lvl5pPr>
            <a:lvl6pPr marL="2514600" indent="-228600" algn="l" rtl="0" eaLnBrk="1" fontAlgn="base" hangingPunct="1">
              <a:spcBef>
                <a:spcPct val="20000"/>
              </a:spcBef>
              <a:spcAft>
                <a:spcPct val="0"/>
              </a:spcAft>
              <a:buChar char="»"/>
              <a:defRPr sz="2000">
                <a:solidFill>
                  <a:srgbClr val="003399"/>
                </a:solidFill>
                <a:latin typeface="+mn-lt"/>
              </a:defRPr>
            </a:lvl6pPr>
            <a:lvl7pPr marL="2971800" indent="-228600" algn="l" rtl="0" eaLnBrk="1" fontAlgn="base" hangingPunct="1">
              <a:spcBef>
                <a:spcPct val="20000"/>
              </a:spcBef>
              <a:spcAft>
                <a:spcPct val="0"/>
              </a:spcAft>
              <a:buChar char="»"/>
              <a:defRPr sz="2000">
                <a:solidFill>
                  <a:srgbClr val="003399"/>
                </a:solidFill>
                <a:latin typeface="+mn-lt"/>
              </a:defRPr>
            </a:lvl7pPr>
            <a:lvl8pPr marL="3429000" indent="-228600" algn="l" rtl="0" eaLnBrk="1" fontAlgn="base" hangingPunct="1">
              <a:spcBef>
                <a:spcPct val="20000"/>
              </a:spcBef>
              <a:spcAft>
                <a:spcPct val="0"/>
              </a:spcAft>
              <a:buChar char="»"/>
              <a:defRPr sz="2000">
                <a:solidFill>
                  <a:srgbClr val="003399"/>
                </a:solidFill>
                <a:latin typeface="+mn-lt"/>
              </a:defRPr>
            </a:lvl8pPr>
            <a:lvl9pPr marL="3886200" indent="-228600" algn="l" rtl="0" eaLnBrk="1" fontAlgn="base" hangingPunct="1">
              <a:spcBef>
                <a:spcPct val="20000"/>
              </a:spcBef>
              <a:spcAft>
                <a:spcPct val="0"/>
              </a:spcAft>
              <a:buChar char="»"/>
              <a:defRPr sz="2000">
                <a:solidFill>
                  <a:srgbClr val="003399"/>
                </a:solidFill>
                <a:latin typeface="+mn-lt"/>
              </a:defRPr>
            </a:lvl9pPr>
          </a:lstStyle>
          <a:p>
            <a:r>
              <a:rPr lang="en-US" sz="1800" dirty="0"/>
              <a:t>Interacting with key stakeholders (e.g., industry, government)</a:t>
            </a:r>
          </a:p>
          <a:p>
            <a:r>
              <a:rPr lang="en-US" sz="1800" dirty="0"/>
              <a:t>Participating in technical dialogue, as appropriate </a:t>
            </a:r>
          </a:p>
          <a:p>
            <a:r>
              <a:rPr lang="en-US" sz="1800" dirty="0"/>
              <a:t>Processing technical interpretations</a:t>
            </a:r>
          </a:p>
          <a:p>
            <a:r>
              <a:rPr lang="en-US" sz="1800" dirty="0"/>
              <a:t>Timing the submittals of standards actions for publication</a:t>
            </a:r>
          </a:p>
          <a:p>
            <a:r>
              <a:rPr lang="en-US" sz="1800" dirty="0"/>
              <a:t>Interacting with other ASME units </a:t>
            </a:r>
            <a:endParaRPr lang="en-US" sz="1800" dirty="0" smtClean="0"/>
          </a:p>
          <a:p>
            <a:r>
              <a:rPr lang="en-US" sz="1800" dirty="0" smtClean="0"/>
              <a:t>Coordinating </a:t>
            </a:r>
            <a:r>
              <a:rPr lang="en-US" sz="1800" dirty="0"/>
              <a:t>approval of contractual agreements (e.g. hotel logistics) </a:t>
            </a:r>
          </a:p>
          <a:p>
            <a:r>
              <a:rPr lang="en-US" sz="1800" dirty="0"/>
              <a:t>Seeking new opportunities for C&amp;S </a:t>
            </a:r>
            <a:r>
              <a:rPr lang="en-US" sz="1800" dirty="0" smtClean="0"/>
              <a:t>products</a:t>
            </a:r>
          </a:p>
          <a:p>
            <a:r>
              <a:rPr lang="en-US" sz="1800" dirty="0" smtClean="0"/>
              <a:t>Additional committee-specific duties</a:t>
            </a:r>
          </a:p>
        </p:txBody>
      </p:sp>
    </p:spTree>
    <p:extLst>
      <p:ext uri="{BB962C8B-B14F-4D97-AF65-F5344CB8AC3E}">
        <p14:creationId xmlns:p14="http://schemas.microsoft.com/office/powerpoint/2010/main" val="21123297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Rectangle 2"/>
          <p:cNvSpPr>
            <a:spLocks noGrp="1" noChangeArrowheads="1"/>
          </p:cNvSpPr>
          <p:nvPr>
            <p:ph type="title"/>
          </p:nvPr>
        </p:nvSpPr>
        <p:spPr>
          <a:xfrm>
            <a:off x="330200" y="123826"/>
            <a:ext cx="8229600" cy="1143000"/>
          </a:xfrm>
        </p:spPr>
        <p:txBody>
          <a:bodyPr/>
          <a:lstStyle/>
          <a:p>
            <a:pPr eaLnBrk="1" hangingPunct="1"/>
            <a:r>
              <a:rPr lang="en-US" dirty="0" smtClean="0"/>
              <a:t>OTHER ASME STAFF RESPONSIBILITIES</a:t>
            </a:r>
            <a:endParaRPr lang="en-US" dirty="0" smtClean="0"/>
          </a:p>
        </p:txBody>
      </p:sp>
      <p:sp>
        <p:nvSpPr>
          <p:cNvPr id="23557" name="Rectangle 3"/>
          <p:cNvSpPr>
            <a:spLocks noGrp="1" noChangeArrowheads="1"/>
          </p:cNvSpPr>
          <p:nvPr>
            <p:ph idx="1"/>
          </p:nvPr>
        </p:nvSpPr>
        <p:spPr>
          <a:xfrm>
            <a:off x="533400" y="1493044"/>
            <a:ext cx="8229600" cy="4525963"/>
          </a:xfrm>
        </p:spPr>
        <p:txBody>
          <a:bodyPr/>
          <a:lstStyle/>
          <a:p>
            <a:pPr eaLnBrk="1" hangingPunct="1"/>
            <a:r>
              <a:rPr lang="en-US" dirty="0" smtClean="0"/>
              <a:t>ASME Support Staff</a:t>
            </a:r>
          </a:p>
          <a:p>
            <a:pPr lvl="1" eaLnBrk="1" hangingPunct="1"/>
            <a:r>
              <a:rPr lang="en-US" dirty="0" smtClean="0"/>
              <a:t>C&amp;S Administrative</a:t>
            </a:r>
          </a:p>
          <a:p>
            <a:pPr lvl="2"/>
            <a:r>
              <a:rPr lang="en-US" dirty="0" smtClean="0"/>
              <a:t>Mailing</a:t>
            </a:r>
          </a:p>
          <a:p>
            <a:pPr lvl="2"/>
            <a:r>
              <a:rPr lang="en-US" dirty="0" smtClean="0"/>
              <a:t>Processing membership actions</a:t>
            </a:r>
          </a:p>
          <a:p>
            <a:pPr lvl="2"/>
            <a:r>
              <a:rPr lang="en-US" dirty="0" smtClean="0"/>
              <a:t>Processing ASME Committee awards</a:t>
            </a:r>
          </a:p>
          <a:p>
            <a:pPr lvl="2"/>
            <a:endParaRPr lang="en-US" dirty="0" smtClean="0"/>
          </a:p>
          <a:p>
            <a:pPr lvl="1" eaLnBrk="1" hangingPunct="1"/>
            <a:r>
              <a:rPr lang="en-US" dirty="0" smtClean="0"/>
              <a:t>ASME Services</a:t>
            </a:r>
            <a:endParaRPr lang="en-US" strike="sngStrike" dirty="0" smtClean="0"/>
          </a:p>
          <a:p>
            <a:pPr lvl="2"/>
            <a:r>
              <a:rPr lang="en-US" dirty="0" smtClean="0"/>
              <a:t>Publishing </a:t>
            </a:r>
          </a:p>
          <a:p>
            <a:pPr lvl="2"/>
            <a:r>
              <a:rPr lang="en-US" dirty="0" smtClean="0"/>
              <a:t>Meetings management</a:t>
            </a:r>
          </a:p>
          <a:p>
            <a:pPr lvl="2"/>
            <a:r>
              <a:rPr lang="en-US" dirty="0" smtClean="0"/>
              <a:t>Marketing</a:t>
            </a:r>
            <a:endParaRPr lang="en-US" strike="sngStrike" dirty="0" smtClean="0"/>
          </a:p>
        </p:txBody>
      </p:sp>
      <p:sp>
        <p:nvSpPr>
          <p:cNvPr id="4" name="Footer Placeholder 3"/>
          <p:cNvSpPr>
            <a:spLocks noGrp="1"/>
          </p:cNvSpPr>
          <p:nvPr>
            <p:ph type="ftr" sz="quarter" idx="10"/>
          </p:nvPr>
        </p:nvSpPr>
        <p:spPr/>
        <p:txBody>
          <a:bodyPr/>
          <a:lstStyle/>
          <a:p>
            <a:pPr algn="ctr">
              <a:defRPr/>
            </a:pPr>
            <a:r>
              <a:rPr lang="en-US" dirty="0" smtClean="0"/>
              <a:t>ASME S&amp;C Training – Module B2. Standards Development: Staff and Volunteer Roles and Responsibilities</a:t>
            </a:r>
            <a:endParaRPr lang="en-US" dirty="0"/>
          </a:p>
        </p:txBody>
      </p:sp>
      <p:sp>
        <p:nvSpPr>
          <p:cNvPr id="5" name="Slide Number Placeholder 4"/>
          <p:cNvSpPr>
            <a:spLocks noGrp="1"/>
          </p:cNvSpPr>
          <p:nvPr>
            <p:ph type="sldNum" sz="quarter" idx="11"/>
          </p:nvPr>
        </p:nvSpPr>
        <p:spPr/>
        <p:txBody>
          <a:bodyPr/>
          <a:lstStyle/>
          <a:p>
            <a:pPr>
              <a:defRPr/>
            </a:pPr>
            <a:fld id="{988CD72F-71FE-409B-AFC1-0DC8D775C13E}" type="slidenum">
              <a:rPr lang="en-US"/>
              <a:pPr>
                <a:defRPr/>
              </a:pPr>
              <a:t>16</a:t>
            </a:fld>
            <a:endParaRPr lang="en-US"/>
          </a:p>
        </p:txBody>
      </p:sp>
    </p:spTree>
    <p:extLst>
      <p:ext uri="{BB962C8B-B14F-4D97-AF65-F5344CB8AC3E}">
        <p14:creationId xmlns:p14="http://schemas.microsoft.com/office/powerpoint/2010/main" val="68270193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Rectangle 2"/>
          <p:cNvSpPr>
            <a:spLocks noGrp="1" noChangeArrowheads="1"/>
          </p:cNvSpPr>
          <p:nvPr>
            <p:ph type="title"/>
          </p:nvPr>
        </p:nvSpPr>
        <p:spPr>
          <a:xfrm>
            <a:off x="457200" y="-74612"/>
            <a:ext cx="8229600" cy="1143000"/>
          </a:xfrm>
        </p:spPr>
        <p:txBody>
          <a:bodyPr/>
          <a:lstStyle/>
          <a:p>
            <a:pPr eaLnBrk="1" hangingPunct="1"/>
            <a:r>
              <a:rPr lang="en-US" dirty="0" smtClean="0"/>
              <a:t>MODULE SUMMARY</a:t>
            </a:r>
          </a:p>
        </p:txBody>
      </p:sp>
      <p:sp>
        <p:nvSpPr>
          <p:cNvPr id="24581" name="Rectangle 3"/>
          <p:cNvSpPr>
            <a:spLocks noGrp="1" noChangeArrowheads="1"/>
          </p:cNvSpPr>
          <p:nvPr>
            <p:ph idx="1"/>
          </p:nvPr>
        </p:nvSpPr>
        <p:spPr>
          <a:xfrm>
            <a:off x="381000" y="1143000"/>
            <a:ext cx="8077200" cy="4953000"/>
          </a:xfrm>
        </p:spPr>
        <p:txBody>
          <a:bodyPr/>
          <a:lstStyle/>
          <a:p>
            <a:pPr eaLnBrk="1" hangingPunct="1">
              <a:buFont typeface="Arial" panose="020B0604020202020204" pitchFamily="34" charset="0"/>
              <a:buChar char="•"/>
            </a:pPr>
            <a:r>
              <a:rPr lang="en-US" sz="2200" dirty="0" smtClean="0"/>
              <a:t>ASME Standards and Certification products are developed through a partnership between ASME Staff </a:t>
            </a:r>
            <a:r>
              <a:rPr lang="en-US" sz="2200" dirty="0" smtClean="0"/>
              <a:t>and volunteers</a:t>
            </a:r>
            <a:endParaRPr lang="en-US" sz="2200" dirty="0" smtClean="0"/>
          </a:p>
          <a:p>
            <a:pPr eaLnBrk="1" hangingPunct="1">
              <a:buFont typeface="Arial" panose="020B0604020202020204" pitchFamily="34" charset="0"/>
              <a:buChar char="•"/>
            </a:pPr>
            <a:r>
              <a:rPr lang="en-US" sz="2200" dirty="0" smtClean="0"/>
              <a:t>Volunteers benefit from participation in many ways such as obtaining a greater understanding of the standards, having advanced notice of pending revisions and working with internationally recognized experts in their </a:t>
            </a:r>
            <a:r>
              <a:rPr lang="en-US" sz="2200" dirty="0" smtClean="0"/>
              <a:t>field</a:t>
            </a:r>
            <a:endParaRPr lang="en-US" sz="2200" dirty="0" smtClean="0"/>
          </a:p>
          <a:p>
            <a:pPr eaLnBrk="1" hangingPunct="1">
              <a:buFont typeface="Arial" panose="020B0604020202020204" pitchFamily="34" charset="0"/>
              <a:buChar char="•"/>
            </a:pPr>
            <a:r>
              <a:rPr lang="en-US" sz="2200" dirty="0" smtClean="0"/>
              <a:t>Volunteers are responsible for setting ASME policy, governance of the committees, setting goals or objectives for the committees and the development and maintenance of ASME codes and </a:t>
            </a:r>
            <a:r>
              <a:rPr lang="en-US" sz="2200" dirty="0" smtClean="0"/>
              <a:t>standards   </a:t>
            </a:r>
            <a:endParaRPr lang="en-US" sz="2200" dirty="0" smtClean="0"/>
          </a:p>
          <a:p>
            <a:pPr eaLnBrk="1" hangingPunct="1">
              <a:buFont typeface="Arial" panose="020B0604020202020204" pitchFamily="34" charset="0"/>
              <a:buChar char="•"/>
            </a:pPr>
            <a:r>
              <a:rPr lang="en-US" sz="2200" dirty="0" smtClean="0"/>
              <a:t>Staff works within the guidelines of ASME policies and procedures to implement actions that are required to meet the objectives of the committees to which staff member is </a:t>
            </a:r>
            <a:r>
              <a:rPr lang="en-US" sz="2200" dirty="0" smtClean="0"/>
              <a:t>assigned</a:t>
            </a:r>
            <a:endParaRPr lang="en-US" sz="2200" dirty="0" smtClean="0"/>
          </a:p>
          <a:p>
            <a:pPr eaLnBrk="1" hangingPunct="1"/>
            <a:endParaRPr lang="en-US" dirty="0" smtClean="0"/>
          </a:p>
          <a:p>
            <a:pPr eaLnBrk="1" hangingPunct="1"/>
            <a:endParaRPr lang="en-US" dirty="0" smtClean="0"/>
          </a:p>
        </p:txBody>
      </p:sp>
      <p:sp>
        <p:nvSpPr>
          <p:cNvPr id="4" name="Footer Placeholder 3"/>
          <p:cNvSpPr>
            <a:spLocks noGrp="1"/>
          </p:cNvSpPr>
          <p:nvPr>
            <p:ph type="ftr" sz="quarter" idx="10"/>
          </p:nvPr>
        </p:nvSpPr>
        <p:spPr/>
        <p:txBody>
          <a:bodyPr/>
          <a:lstStyle/>
          <a:p>
            <a:pPr algn="ctr">
              <a:defRPr/>
            </a:pPr>
            <a:r>
              <a:rPr lang="en-US" dirty="0" smtClean="0"/>
              <a:t>ASME S&amp;C Training – Module B2. Standards Development: Staff and Volunteer Roles and Responsibilities</a:t>
            </a:r>
            <a:endParaRPr lang="en-US" dirty="0"/>
          </a:p>
        </p:txBody>
      </p:sp>
      <p:sp>
        <p:nvSpPr>
          <p:cNvPr id="5" name="Slide Number Placeholder 4"/>
          <p:cNvSpPr>
            <a:spLocks noGrp="1"/>
          </p:cNvSpPr>
          <p:nvPr>
            <p:ph type="sldNum" sz="quarter" idx="11"/>
          </p:nvPr>
        </p:nvSpPr>
        <p:spPr/>
        <p:txBody>
          <a:bodyPr/>
          <a:lstStyle/>
          <a:p>
            <a:pPr>
              <a:defRPr/>
            </a:pPr>
            <a:fld id="{4C24173F-E14F-405F-8006-58F3170DDECF}" type="slidenum">
              <a:rPr lang="en-US"/>
              <a:pPr>
                <a:defRPr/>
              </a:pPr>
              <a:t>17</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Rectangle 2"/>
          <p:cNvSpPr>
            <a:spLocks noGrp="1" noChangeArrowheads="1"/>
          </p:cNvSpPr>
          <p:nvPr>
            <p:ph type="title"/>
          </p:nvPr>
        </p:nvSpPr>
        <p:spPr>
          <a:xfrm>
            <a:off x="457200" y="-36512"/>
            <a:ext cx="8229600" cy="1143000"/>
          </a:xfrm>
        </p:spPr>
        <p:txBody>
          <a:bodyPr/>
          <a:lstStyle/>
          <a:p>
            <a:pPr eaLnBrk="1" hangingPunct="1"/>
            <a:r>
              <a:rPr lang="en-US" dirty="0" smtClean="0"/>
              <a:t>REFERENCES</a:t>
            </a:r>
          </a:p>
        </p:txBody>
      </p:sp>
      <p:sp>
        <p:nvSpPr>
          <p:cNvPr id="25605" name="Rectangle 3"/>
          <p:cNvSpPr>
            <a:spLocks noGrp="1" noChangeArrowheads="1"/>
          </p:cNvSpPr>
          <p:nvPr>
            <p:ph idx="1"/>
          </p:nvPr>
        </p:nvSpPr>
        <p:spPr>
          <a:xfrm>
            <a:off x="88557" y="1106488"/>
            <a:ext cx="8966886" cy="4913312"/>
          </a:xfrm>
        </p:spPr>
        <p:txBody>
          <a:bodyPr/>
          <a:lstStyle/>
          <a:p>
            <a:pPr marL="857250" lvl="1" indent="-342900">
              <a:buFont typeface="Arial" panose="020B0604020202020204" pitchFamily="34" charset="0"/>
              <a:buChar char="•"/>
            </a:pPr>
            <a:r>
              <a:rPr lang="en-US" dirty="0"/>
              <a:t>ASME </a:t>
            </a:r>
            <a:r>
              <a:rPr lang="en-US" dirty="0" smtClean="0"/>
              <a:t>By-laws</a:t>
            </a:r>
          </a:p>
          <a:p>
            <a:pPr marL="1257300" lvl="2" indent="-342900">
              <a:buFont typeface="Arial" panose="020B0604020202020204" pitchFamily="34" charset="0"/>
              <a:buChar char="•"/>
            </a:pPr>
            <a:r>
              <a:rPr lang="en-US" u="sng" dirty="0" smtClean="0">
                <a:hlinkClick r:id="rId3"/>
              </a:rPr>
              <a:t>https</a:t>
            </a:r>
            <a:r>
              <a:rPr lang="en-US" u="sng" dirty="0">
                <a:hlinkClick r:id="rId3"/>
              </a:rPr>
              <a:t>://www.asme.org/about-asme/who-we-are/governance/asme-constitution-and-by-laws</a:t>
            </a:r>
            <a:endParaRPr lang="en-US" u="sng" dirty="0"/>
          </a:p>
          <a:p>
            <a:pPr lvl="3">
              <a:buFont typeface="Arial" panose="020B0604020202020204" pitchFamily="34" charset="0"/>
              <a:buChar char="•"/>
            </a:pPr>
            <a:r>
              <a:rPr lang="en-US" sz="1600" dirty="0"/>
              <a:t>Article B 5.1.4 – The Volunteer Role</a:t>
            </a:r>
          </a:p>
          <a:p>
            <a:pPr lvl="3">
              <a:buFont typeface="Arial" panose="020B0604020202020204" pitchFamily="34" charset="0"/>
              <a:buChar char="•"/>
            </a:pPr>
            <a:r>
              <a:rPr lang="en-US" sz="1600" dirty="0"/>
              <a:t>Article B 5.1.5 – The Staff </a:t>
            </a:r>
            <a:r>
              <a:rPr lang="en-US" sz="1600" dirty="0" smtClean="0"/>
              <a:t>Role</a:t>
            </a:r>
            <a:endParaRPr lang="en-US" sz="2000" dirty="0" smtClean="0"/>
          </a:p>
          <a:p>
            <a:pPr lvl="1" eaLnBrk="1" hangingPunct="1">
              <a:buFont typeface="Arial" panose="020B0604020202020204" pitchFamily="34" charset="0"/>
              <a:buChar char="•"/>
            </a:pPr>
            <a:r>
              <a:rPr lang="en-US" sz="2000" dirty="0" smtClean="0"/>
              <a:t> </a:t>
            </a:r>
            <a:r>
              <a:rPr lang="en-US" sz="2000" dirty="0" smtClean="0"/>
              <a:t>Standards </a:t>
            </a:r>
            <a:r>
              <a:rPr lang="en-US" sz="2000" dirty="0" smtClean="0"/>
              <a:t>and Certification Sector Operation </a:t>
            </a:r>
            <a:r>
              <a:rPr lang="en-US" sz="2000" dirty="0" smtClean="0"/>
              <a:t>Guide</a:t>
            </a:r>
            <a:endParaRPr lang="en-US" sz="2000" strike="sngStrike" dirty="0" smtClean="0"/>
          </a:p>
          <a:p>
            <a:pPr lvl="2" eaLnBrk="1" hangingPunct="1">
              <a:buFont typeface="Arial" panose="020B0604020202020204" pitchFamily="34" charset="0"/>
              <a:buChar char="•"/>
            </a:pPr>
            <a:r>
              <a:rPr lang="en-US" dirty="0" smtClean="0">
                <a:hlinkClick r:id="rId4"/>
              </a:rPr>
              <a:t>http://cstools.asme.org/csconnect/CommitteePages.cfm?Committee=A01000000&amp;Action=7609</a:t>
            </a:r>
            <a:r>
              <a:rPr lang="en-US" dirty="0" smtClean="0"/>
              <a:t> </a:t>
            </a:r>
          </a:p>
          <a:p>
            <a:pPr lvl="1" eaLnBrk="1" hangingPunct="1">
              <a:spcBef>
                <a:spcPts val="1200"/>
              </a:spcBef>
              <a:spcAft>
                <a:spcPts val="0"/>
              </a:spcAft>
              <a:buFont typeface="Arial" panose="020B0604020202020204" pitchFamily="34" charset="0"/>
              <a:buChar char="•"/>
            </a:pPr>
            <a:r>
              <a:rPr lang="en-US" sz="2000" dirty="0" smtClean="0"/>
              <a:t>Standards </a:t>
            </a:r>
            <a:r>
              <a:rPr lang="en-US" sz="2000" dirty="0" smtClean="0"/>
              <a:t>Committee Procedures, Supervisory Board Procedures and Committee Handbooks</a:t>
            </a:r>
          </a:p>
          <a:p>
            <a:pPr lvl="2" eaLnBrk="1" hangingPunct="1">
              <a:buFont typeface="Arial" panose="020B0604020202020204" pitchFamily="34" charset="0"/>
              <a:buChar char="•"/>
            </a:pPr>
            <a:r>
              <a:rPr lang="en-US" dirty="0" smtClean="0">
                <a:hlinkClick r:id="rId5"/>
              </a:rPr>
              <a:t>http://cstools.asme.org/csconnect/committeepages.cfm</a:t>
            </a:r>
            <a:r>
              <a:rPr lang="en-US" dirty="0" smtClean="0"/>
              <a:t> </a:t>
            </a:r>
          </a:p>
          <a:p>
            <a:pPr lvl="1" eaLnBrk="1" hangingPunct="1">
              <a:spcBef>
                <a:spcPts val="1200"/>
              </a:spcBef>
              <a:buFont typeface="Arial" panose="020B0604020202020204" pitchFamily="34" charset="0"/>
              <a:buChar char="•"/>
            </a:pPr>
            <a:r>
              <a:rPr lang="en-US" sz="2000" dirty="0" smtClean="0"/>
              <a:t>Join an ASME Codes and Standards Development Committees</a:t>
            </a:r>
          </a:p>
          <a:p>
            <a:pPr lvl="2" eaLnBrk="1" hangingPunct="1">
              <a:buFont typeface="Arial" panose="020B0604020202020204" pitchFamily="34" charset="0"/>
              <a:buChar char="•"/>
            </a:pPr>
            <a:r>
              <a:rPr lang="en-US" dirty="0" smtClean="0">
                <a:hlinkClick r:id="rId6"/>
              </a:rPr>
              <a:t>http://www.asme.org/kb/standards/boards-and-committees/join-a-c-s-committee</a:t>
            </a:r>
            <a:r>
              <a:rPr lang="en-US" dirty="0" smtClean="0"/>
              <a:t> </a:t>
            </a:r>
          </a:p>
          <a:p>
            <a:pPr marL="857250" lvl="1" indent="-342900">
              <a:buFontTx/>
              <a:buChar char="-"/>
            </a:pPr>
            <a:endParaRPr lang="en-US" sz="2200" u="sng" dirty="0" smtClean="0">
              <a:solidFill>
                <a:srgbClr val="00B050"/>
              </a:solidFill>
            </a:endParaRPr>
          </a:p>
        </p:txBody>
      </p:sp>
      <p:sp>
        <p:nvSpPr>
          <p:cNvPr id="4" name="Footer Placeholder 3"/>
          <p:cNvSpPr>
            <a:spLocks noGrp="1"/>
          </p:cNvSpPr>
          <p:nvPr>
            <p:ph type="ftr" sz="quarter" idx="10"/>
          </p:nvPr>
        </p:nvSpPr>
        <p:spPr/>
        <p:txBody>
          <a:bodyPr/>
          <a:lstStyle/>
          <a:p>
            <a:pPr>
              <a:defRPr/>
            </a:pPr>
            <a:r>
              <a:rPr lang="en-US" dirty="0" smtClean="0"/>
              <a:t>ASME S&amp;C Training – Module B2. Standards Development: Staff and Volunteer Roles and Responsibilities</a:t>
            </a:r>
            <a:endParaRPr lang="en-US" dirty="0"/>
          </a:p>
        </p:txBody>
      </p:sp>
      <p:sp>
        <p:nvSpPr>
          <p:cNvPr id="5" name="Slide Number Placeholder 4"/>
          <p:cNvSpPr>
            <a:spLocks noGrp="1"/>
          </p:cNvSpPr>
          <p:nvPr>
            <p:ph type="sldNum" sz="quarter" idx="11"/>
          </p:nvPr>
        </p:nvSpPr>
        <p:spPr/>
        <p:txBody>
          <a:bodyPr/>
          <a:lstStyle/>
          <a:p>
            <a:pPr>
              <a:defRPr/>
            </a:pPr>
            <a:fld id="{F03A0A9C-2932-4E49-8124-A5D142FBDBC9}" type="slidenum">
              <a:rPr lang="en-US" smtClean="0"/>
              <a:pPr>
                <a:defRPr/>
              </a:pPr>
              <a:t>18</a:t>
            </a:fld>
            <a:r>
              <a:rPr lang="en-US" dirty="0" smtClean="0"/>
              <a:t>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95300" y="22654"/>
            <a:ext cx="8229600" cy="952500"/>
          </a:xfrm>
        </p:spPr>
        <p:txBody>
          <a:bodyPr/>
          <a:lstStyle/>
          <a:p>
            <a:r>
              <a:rPr lang="en-US" dirty="0" smtClean="0"/>
              <a:t>MODULE B COURSE OUTLINE</a:t>
            </a:r>
            <a:endParaRPr lang="en-US" dirty="0"/>
          </a:p>
        </p:txBody>
      </p:sp>
      <p:sp>
        <p:nvSpPr>
          <p:cNvPr id="7" name="Content Placeholder 6"/>
          <p:cNvSpPr>
            <a:spLocks noGrp="1"/>
          </p:cNvSpPr>
          <p:nvPr>
            <p:ph idx="1"/>
          </p:nvPr>
        </p:nvSpPr>
        <p:spPr>
          <a:xfrm>
            <a:off x="533400" y="1143000"/>
            <a:ext cx="8153400" cy="3543301"/>
          </a:xfrm>
        </p:spPr>
        <p:txBody>
          <a:bodyPr/>
          <a:lstStyle/>
          <a:p>
            <a:pPr marL="569913" indent="-569913">
              <a:spcBef>
                <a:spcPts val="600"/>
              </a:spcBef>
              <a:buNone/>
              <a:tabLst>
                <a:tab pos="569913" algn="l"/>
              </a:tabLst>
            </a:pPr>
            <a:r>
              <a:rPr lang="en-US" sz="2000" dirty="0" smtClean="0"/>
              <a:t>B1. 	ASME </a:t>
            </a:r>
            <a:r>
              <a:rPr lang="en-US" sz="2000" dirty="0"/>
              <a:t>Organizational Structure</a:t>
            </a:r>
          </a:p>
          <a:p>
            <a:pPr marL="569913" indent="-569913">
              <a:spcBef>
                <a:spcPts val="600"/>
              </a:spcBef>
              <a:buNone/>
              <a:tabLst>
                <a:tab pos="569913" algn="l"/>
              </a:tabLst>
            </a:pPr>
            <a:r>
              <a:rPr lang="en-US" sz="2000" b="1" dirty="0" smtClean="0"/>
              <a:t>B2. </a:t>
            </a:r>
            <a:r>
              <a:rPr lang="en-US" sz="2000" dirty="0" smtClean="0"/>
              <a:t>	</a:t>
            </a:r>
            <a:r>
              <a:rPr lang="en-US" sz="2000" b="1" dirty="0" smtClean="0"/>
              <a:t>Standards </a:t>
            </a:r>
            <a:r>
              <a:rPr lang="en-US" sz="2000" b="1" dirty="0"/>
              <a:t>Development: Staff and Volunteer Roles </a:t>
            </a:r>
            <a:r>
              <a:rPr lang="en-US" sz="2000" b="1" dirty="0" smtClean="0"/>
              <a:t>and Responsibilities</a:t>
            </a:r>
            <a:endParaRPr lang="en-US" sz="2000" b="1" dirty="0"/>
          </a:p>
          <a:p>
            <a:pPr marL="569913" indent="-569913">
              <a:spcBef>
                <a:spcPts val="600"/>
              </a:spcBef>
              <a:buNone/>
              <a:tabLst>
                <a:tab pos="569913" algn="l"/>
              </a:tabLst>
            </a:pPr>
            <a:r>
              <a:rPr lang="en-US" sz="2000" dirty="0"/>
              <a:t>B3.	Conformity Assessment: Staff and Volunteer Roles and Responsibilities</a:t>
            </a:r>
          </a:p>
          <a:p>
            <a:pPr marL="569913" indent="-569913">
              <a:spcBef>
                <a:spcPts val="600"/>
              </a:spcBef>
              <a:buNone/>
              <a:tabLst>
                <a:tab pos="569913" algn="l"/>
              </a:tabLst>
            </a:pPr>
            <a:r>
              <a:rPr lang="en-US" sz="2000" dirty="0"/>
              <a:t>B4.	Initiating and Terminating </a:t>
            </a:r>
            <a:r>
              <a:rPr lang="en-US" sz="2000" dirty="0" smtClean="0"/>
              <a:t>S&amp;C </a:t>
            </a:r>
            <a:r>
              <a:rPr lang="en-US" sz="2000" dirty="0"/>
              <a:t>Projects</a:t>
            </a:r>
          </a:p>
          <a:p>
            <a:pPr marL="569913" indent="-569913">
              <a:spcBef>
                <a:spcPts val="600"/>
              </a:spcBef>
              <a:buNone/>
              <a:tabLst>
                <a:tab pos="569913" algn="l"/>
              </a:tabLst>
            </a:pPr>
            <a:r>
              <a:rPr lang="en-US" sz="2000" dirty="0"/>
              <a:t>B5.	Consensus Process for Standards Development</a:t>
            </a:r>
          </a:p>
          <a:p>
            <a:pPr marL="569913" indent="-569913">
              <a:spcBef>
                <a:spcPts val="600"/>
              </a:spcBef>
              <a:buNone/>
              <a:tabLst>
                <a:tab pos="569913" algn="l"/>
              </a:tabLst>
            </a:pPr>
            <a:r>
              <a:rPr lang="en-US" sz="2000" dirty="0"/>
              <a:t>B6.	The Basics of Parliamentary Procedure</a:t>
            </a:r>
          </a:p>
          <a:p>
            <a:pPr marL="569913" indent="-569913">
              <a:spcBef>
                <a:spcPts val="600"/>
              </a:spcBef>
              <a:buNone/>
              <a:tabLst>
                <a:tab pos="569913" algn="l"/>
              </a:tabLst>
            </a:pPr>
            <a:r>
              <a:rPr lang="en-US" sz="2000" dirty="0"/>
              <a:t>B7.	The Appeals Process</a:t>
            </a:r>
          </a:p>
          <a:p>
            <a:pPr marL="569913" indent="-569913">
              <a:spcBef>
                <a:spcPts val="600"/>
              </a:spcBef>
              <a:buNone/>
              <a:tabLst>
                <a:tab pos="569913" algn="l"/>
              </a:tabLst>
            </a:pPr>
            <a:r>
              <a:rPr lang="en-US" sz="2000" dirty="0"/>
              <a:t>B8.	International Standards Development</a:t>
            </a:r>
          </a:p>
          <a:p>
            <a:pPr marL="569913" indent="-569913">
              <a:spcBef>
                <a:spcPts val="600"/>
              </a:spcBef>
              <a:buNone/>
              <a:tabLst>
                <a:tab pos="569913" algn="l"/>
              </a:tabLst>
            </a:pPr>
            <a:r>
              <a:rPr lang="en-US" sz="2000" dirty="0"/>
              <a:t>B9.	ASME Conformity Assessment Programs</a:t>
            </a:r>
          </a:p>
          <a:p>
            <a:pPr marL="569913" indent="-569913">
              <a:spcBef>
                <a:spcPts val="600"/>
              </a:spcBef>
              <a:buNone/>
              <a:tabLst>
                <a:tab pos="569913" algn="l"/>
              </a:tabLst>
            </a:pPr>
            <a:r>
              <a:rPr lang="en-US" sz="2000" dirty="0"/>
              <a:t>B10.	Performance Based Standards</a:t>
            </a:r>
          </a:p>
          <a:p>
            <a:pPr marL="569913" indent="-569913">
              <a:spcBef>
                <a:spcPts val="600"/>
              </a:spcBef>
              <a:buNone/>
              <a:tabLst>
                <a:tab pos="569913" algn="l"/>
              </a:tabLst>
            </a:pPr>
            <a:r>
              <a:rPr lang="en-US" sz="2000" dirty="0"/>
              <a:t>B11. Consensus Process for Standards Interpretation and Code </a:t>
            </a:r>
            <a:r>
              <a:rPr lang="en-US" sz="2000" dirty="0" smtClean="0"/>
              <a:t>Cases</a:t>
            </a:r>
            <a:endParaRPr lang="en-US" sz="1100" strike="sngStrike" dirty="0">
              <a:solidFill>
                <a:srgbClr val="00B050"/>
              </a:solidFill>
            </a:endParaRPr>
          </a:p>
        </p:txBody>
      </p:sp>
      <p:sp>
        <p:nvSpPr>
          <p:cNvPr id="8" name="Footer Placeholder 3"/>
          <p:cNvSpPr>
            <a:spLocks noGrp="1"/>
          </p:cNvSpPr>
          <p:nvPr>
            <p:ph type="ftr" sz="quarter" idx="10"/>
          </p:nvPr>
        </p:nvSpPr>
        <p:spPr/>
        <p:txBody>
          <a:bodyPr/>
          <a:lstStyle/>
          <a:p>
            <a:pPr algn="ctr"/>
            <a:r>
              <a:rPr lang="en-US" dirty="0"/>
              <a:t>ASME S&amp;C Training – Module </a:t>
            </a:r>
            <a:r>
              <a:rPr lang="en-US" dirty="0" smtClean="0"/>
              <a:t>B2</a:t>
            </a:r>
            <a:r>
              <a:rPr lang="en-US" dirty="0"/>
              <a:t>. Standards Development: Staff and Volunteer Roles and Responsibilities</a:t>
            </a:r>
          </a:p>
        </p:txBody>
      </p:sp>
      <p:sp>
        <p:nvSpPr>
          <p:cNvPr id="5" name="Slide Number Placeholder 4"/>
          <p:cNvSpPr>
            <a:spLocks noGrp="1"/>
          </p:cNvSpPr>
          <p:nvPr>
            <p:ph type="sldNum" sz="quarter" idx="11"/>
          </p:nvPr>
        </p:nvSpPr>
        <p:spPr/>
        <p:txBody>
          <a:bodyPr/>
          <a:lstStyle/>
          <a:p>
            <a:fld id="{D3F1763C-13FC-4D0E-B2CB-E2A6F169EFEB}" type="slidenum">
              <a:rPr lang="en-US" smtClean="0"/>
              <a:pPr/>
              <a:t>1</a:t>
            </a:fld>
            <a:endParaRPr lang="en-US" dirty="0"/>
          </a:p>
        </p:txBody>
      </p:sp>
    </p:spTree>
    <p:extLst>
      <p:ext uri="{BB962C8B-B14F-4D97-AF65-F5344CB8AC3E}">
        <p14:creationId xmlns:p14="http://schemas.microsoft.com/office/powerpoint/2010/main" val="9513849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ooter Placeholder 1"/>
          <p:cNvSpPr>
            <a:spLocks noGrp="1"/>
          </p:cNvSpPr>
          <p:nvPr>
            <p:ph type="ftr" sz="quarter" idx="10"/>
          </p:nvPr>
        </p:nvSpPr>
        <p:spPr/>
        <p:txBody>
          <a:bodyPr/>
          <a:lstStyle/>
          <a:p>
            <a:pPr algn="ctr">
              <a:defRPr/>
            </a:pPr>
            <a:r>
              <a:rPr lang="en-US" dirty="0" smtClean="0"/>
              <a:t>ASME S&amp;C Training – Module B2. Standards Development: Staff and Volunteer Roles and Responsibilities</a:t>
            </a:r>
            <a:endParaRPr lang="en-US" dirty="0"/>
          </a:p>
        </p:txBody>
      </p:sp>
      <p:sp>
        <p:nvSpPr>
          <p:cNvPr id="13" name="Slide Number Placeholder 2"/>
          <p:cNvSpPr>
            <a:spLocks noGrp="1"/>
          </p:cNvSpPr>
          <p:nvPr>
            <p:ph type="sldNum" sz="quarter" idx="11"/>
          </p:nvPr>
        </p:nvSpPr>
        <p:spPr/>
        <p:txBody>
          <a:bodyPr/>
          <a:lstStyle/>
          <a:p>
            <a:pPr>
              <a:defRPr/>
            </a:pPr>
            <a:fld id="{E967EBF0-FFAB-41C6-B82E-DFD87319E3ED}" type="slidenum">
              <a:rPr lang="en-US"/>
              <a:pPr>
                <a:defRPr/>
              </a:pPr>
              <a:t>2</a:t>
            </a:fld>
            <a:endParaRPr lang="en-US"/>
          </a:p>
        </p:txBody>
      </p:sp>
      <p:sp>
        <p:nvSpPr>
          <p:cNvPr id="4100" name="Rectangle 2"/>
          <p:cNvSpPr>
            <a:spLocks noGrp="1" noChangeArrowheads="1"/>
          </p:cNvSpPr>
          <p:nvPr>
            <p:ph type="title" idx="4294967295"/>
          </p:nvPr>
        </p:nvSpPr>
        <p:spPr>
          <a:xfrm>
            <a:off x="-12700" y="-37070"/>
            <a:ext cx="8915400" cy="1108869"/>
          </a:xfrm>
        </p:spPr>
        <p:txBody>
          <a:bodyPr/>
          <a:lstStyle/>
          <a:p>
            <a:pPr eaLnBrk="1" hangingPunct="1"/>
            <a:r>
              <a:rPr lang="en-US" dirty="0" smtClean="0"/>
              <a:t>UPDATES</a:t>
            </a:r>
            <a:endParaRPr lang="en-US" dirty="0" smtClean="0"/>
          </a:p>
        </p:txBody>
      </p:sp>
      <p:sp>
        <p:nvSpPr>
          <p:cNvPr id="4101" name="Rectangle 3"/>
          <p:cNvSpPr>
            <a:spLocks noChangeArrowheads="1"/>
          </p:cNvSpPr>
          <p:nvPr/>
        </p:nvSpPr>
        <p:spPr bwMode="auto">
          <a:xfrm>
            <a:off x="2971800" y="1143000"/>
            <a:ext cx="5943600" cy="54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algn="ctr">
              <a:spcBef>
                <a:spcPct val="20000"/>
              </a:spcBef>
            </a:pPr>
            <a:r>
              <a:rPr lang="en-US" sz="2800" b="1" dirty="0" smtClean="0">
                <a:solidFill>
                  <a:srgbClr val="003399"/>
                </a:solidFill>
                <a:latin typeface="Arial" charset="0"/>
              </a:rPr>
              <a:t> </a:t>
            </a:r>
            <a:endParaRPr lang="en-US" sz="2800" b="1" dirty="0">
              <a:solidFill>
                <a:srgbClr val="003399"/>
              </a:solidFill>
              <a:latin typeface="Arial" charset="0"/>
            </a:endParaRPr>
          </a:p>
        </p:txBody>
      </p:sp>
      <p:sp>
        <p:nvSpPr>
          <p:cNvPr id="4102" name="Rectangle 4"/>
          <p:cNvSpPr>
            <a:spLocks noChangeArrowheads="1"/>
          </p:cNvSpPr>
          <p:nvPr/>
        </p:nvSpPr>
        <p:spPr bwMode="auto">
          <a:xfrm>
            <a:off x="1676400" y="1143000"/>
            <a:ext cx="1295400" cy="54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algn="ctr">
              <a:spcBef>
                <a:spcPct val="20000"/>
              </a:spcBef>
            </a:pPr>
            <a:endParaRPr lang="en-US" sz="2800" b="1" dirty="0">
              <a:solidFill>
                <a:srgbClr val="FFFF00"/>
              </a:solidFill>
              <a:latin typeface="Arial" charset="0"/>
            </a:endParaRPr>
          </a:p>
        </p:txBody>
      </p:sp>
      <p:sp>
        <p:nvSpPr>
          <p:cNvPr id="4103" name="Rectangle 5"/>
          <p:cNvSpPr>
            <a:spLocks noChangeArrowheads="1"/>
          </p:cNvSpPr>
          <p:nvPr/>
        </p:nvSpPr>
        <p:spPr bwMode="auto">
          <a:xfrm>
            <a:off x="381000" y="1143000"/>
            <a:ext cx="1295400" cy="54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algn="ctr">
              <a:spcBef>
                <a:spcPct val="20000"/>
              </a:spcBef>
            </a:pPr>
            <a:endParaRPr lang="en-US" sz="2800" dirty="0">
              <a:solidFill>
                <a:srgbClr val="003399"/>
              </a:solidFill>
              <a:latin typeface="Arial" charset="0"/>
            </a:endParaRPr>
          </a:p>
        </p:txBody>
      </p:sp>
      <p:sp>
        <p:nvSpPr>
          <p:cNvPr id="4104" name="Line 6"/>
          <p:cNvSpPr>
            <a:spLocks noChangeShapeType="1"/>
          </p:cNvSpPr>
          <p:nvPr/>
        </p:nvSpPr>
        <p:spPr bwMode="auto">
          <a:xfrm flipH="1">
            <a:off x="1676400" y="1143001"/>
            <a:ext cx="34925" cy="4953000"/>
          </a:xfrm>
          <a:prstGeom prst="line">
            <a:avLst/>
          </a:prstGeom>
          <a:noFill/>
          <a:ln w="12700">
            <a:solidFill>
              <a:srgbClr val="00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6" name="Rectangle 8"/>
          <p:cNvSpPr>
            <a:spLocks noChangeArrowheads="1"/>
          </p:cNvSpPr>
          <p:nvPr/>
        </p:nvSpPr>
        <p:spPr bwMode="auto">
          <a:xfrm>
            <a:off x="1905000" y="1676400"/>
            <a:ext cx="7239000" cy="4586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r>
              <a:rPr lang="en-US" sz="1600" dirty="0" smtClean="0">
                <a:solidFill>
                  <a:srgbClr val="003399"/>
                </a:solidFill>
                <a:latin typeface="Microsoft Sans Serif" pitchFamily="34" charset="0"/>
                <a:cs typeface="Microsoft Sans Serif" pitchFamily="34" charset="0"/>
              </a:rPr>
              <a:t>Editorially revised and restructured presentation</a:t>
            </a:r>
            <a:r>
              <a:rPr lang="en-US" sz="1600" u="sng" dirty="0" smtClean="0">
                <a:solidFill>
                  <a:srgbClr val="00B050"/>
                </a:solidFill>
                <a:latin typeface="Microsoft Sans Serif" pitchFamily="34" charset="0"/>
                <a:cs typeface="Microsoft Sans Serif" pitchFamily="34" charset="0"/>
              </a:rPr>
              <a:t> </a:t>
            </a:r>
            <a:endParaRPr lang="en-US" sz="1600" u="sng" dirty="0" smtClean="0">
              <a:solidFill>
                <a:srgbClr val="00B050"/>
              </a:solidFill>
              <a:latin typeface="Microsoft Sans Serif" pitchFamily="34" charset="0"/>
              <a:cs typeface="Microsoft Sans Serif" pitchFamily="34" charset="0"/>
            </a:endParaRPr>
          </a:p>
          <a:p>
            <a:endParaRPr lang="en-US" sz="1600" dirty="0">
              <a:solidFill>
                <a:srgbClr val="003399"/>
              </a:solidFill>
              <a:latin typeface="Microsoft Sans Serif" pitchFamily="34" charset="0"/>
              <a:cs typeface="Microsoft Sans Serif" pitchFamily="34" charset="0"/>
            </a:endParaRPr>
          </a:p>
          <a:p>
            <a:r>
              <a:rPr lang="en-US" sz="1600" dirty="0" smtClean="0">
                <a:solidFill>
                  <a:srgbClr val="003399"/>
                </a:solidFill>
                <a:latin typeface="Microsoft Sans Serif" pitchFamily="34" charset="0"/>
                <a:cs typeface="Microsoft Sans Serif" pitchFamily="34" charset="0"/>
              </a:rPr>
              <a:t>Revised </a:t>
            </a:r>
            <a:r>
              <a:rPr lang="en-US" sz="1600" dirty="0" smtClean="0">
                <a:solidFill>
                  <a:srgbClr val="003399"/>
                </a:solidFill>
                <a:latin typeface="Microsoft Sans Serif" pitchFamily="34" charset="0"/>
                <a:cs typeface="Microsoft Sans Serif" pitchFamily="34" charset="0"/>
              </a:rPr>
              <a:t>Slide titles and notes throughout including</a:t>
            </a:r>
            <a:endParaRPr lang="en-US" sz="1600" dirty="0" smtClean="0">
              <a:solidFill>
                <a:srgbClr val="003399"/>
              </a:solidFill>
              <a:latin typeface="Arial" charset="0"/>
            </a:endParaRPr>
          </a:p>
          <a:p>
            <a:r>
              <a:rPr lang="en-US" sz="1600" dirty="0" smtClean="0">
                <a:solidFill>
                  <a:srgbClr val="003399"/>
                </a:solidFill>
                <a:latin typeface="Microsoft Sans Serif" pitchFamily="34" charset="0"/>
                <a:cs typeface="Microsoft Sans Serif" pitchFamily="34" charset="0"/>
              </a:rPr>
              <a:t>Revised Learning Objectives</a:t>
            </a:r>
            <a:endParaRPr lang="en-US" sz="1600" dirty="0">
              <a:solidFill>
                <a:srgbClr val="003399"/>
              </a:solidFill>
              <a:latin typeface="Microsoft Sans Serif" pitchFamily="34" charset="0"/>
              <a:cs typeface="Microsoft Sans Serif" pitchFamily="34" charset="0"/>
            </a:endParaRPr>
          </a:p>
          <a:p>
            <a:r>
              <a:rPr lang="en-US" sz="1600" dirty="0" smtClean="0">
                <a:solidFill>
                  <a:srgbClr val="003399"/>
                </a:solidFill>
                <a:latin typeface="Microsoft Sans Serif" pitchFamily="34" charset="0"/>
                <a:cs typeface="Microsoft Sans Serif" pitchFamily="34" charset="0"/>
              </a:rPr>
              <a:t>Original slides 11-15 were </a:t>
            </a:r>
            <a:r>
              <a:rPr lang="en-US" sz="1600" dirty="0">
                <a:solidFill>
                  <a:srgbClr val="003399"/>
                </a:solidFill>
                <a:latin typeface="Microsoft Sans Serif" pitchFamily="34" charset="0"/>
                <a:cs typeface="Microsoft Sans Serif" pitchFamily="34" charset="0"/>
              </a:rPr>
              <a:t>consolidated into </a:t>
            </a:r>
            <a:r>
              <a:rPr lang="en-US" sz="1600" dirty="0" smtClean="0">
                <a:solidFill>
                  <a:srgbClr val="003399"/>
                </a:solidFill>
                <a:latin typeface="Microsoft Sans Serif" pitchFamily="34" charset="0"/>
                <a:cs typeface="Microsoft Sans Serif" pitchFamily="34" charset="0"/>
              </a:rPr>
              <a:t>3 slides.</a:t>
            </a:r>
            <a:endParaRPr lang="en-US" sz="1600" dirty="0">
              <a:solidFill>
                <a:srgbClr val="003399"/>
              </a:solidFill>
              <a:latin typeface="Microsoft Sans Serif" pitchFamily="34" charset="0"/>
              <a:cs typeface="Microsoft Sans Serif" pitchFamily="34" charset="0"/>
            </a:endParaRPr>
          </a:p>
          <a:p>
            <a:r>
              <a:rPr lang="en-US" sz="1600" dirty="0" smtClean="0">
                <a:solidFill>
                  <a:srgbClr val="003399"/>
                </a:solidFill>
                <a:latin typeface="Microsoft Sans Serif" pitchFamily="34" charset="0"/>
                <a:cs typeface="Microsoft Sans Serif" pitchFamily="34" charset="0"/>
              </a:rPr>
              <a:t>Revised Module Summary and References</a:t>
            </a:r>
          </a:p>
          <a:p>
            <a:r>
              <a:rPr lang="en-US" sz="1600" dirty="0" smtClean="0">
                <a:solidFill>
                  <a:srgbClr val="003399"/>
                </a:solidFill>
                <a:latin typeface="Microsoft Sans Serif" pitchFamily="34" charset="0"/>
                <a:cs typeface="Microsoft Sans Serif" pitchFamily="34" charset="0"/>
              </a:rPr>
              <a:t>Deleted  original slides  </a:t>
            </a:r>
            <a:r>
              <a:rPr lang="en-US" sz="1600" dirty="0">
                <a:solidFill>
                  <a:srgbClr val="003399"/>
                </a:solidFill>
                <a:latin typeface="Arial" charset="0"/>
              </a:rPr>
              <a:t>4, 5, 10, 19, 20 &amp; 21</a:t>
            </a:r>
          </a:p>
          <a:p>
            <a:r>
              <a:rPr lang="en-US" sz="1600" dirty="0" smtClean="0">
                <a:solidFill>
                  <a:srgbClr val="003399"/>
                </a:solidFill>
                <a:latin typeface="Microsoft Sans Serif" pitchFamily="34" charset="0"/>
                <a:cs typeface="Microsoft Sans Serif" pitchFamily="34" charset="0"/>
              </a:rPr>
              <a:t>and consolidated information. </a:t>
            </a:r>
          </a:p>
          <a:p>
            <a:endParaRPr lang="en-US" sz="1600" dirty="0">
              <a:solidFill>
                <a:srgbClr val="003399"/>
              </a:solidFill>
              <a:latin typeface="Microsoft Sans Serif" pitchFamily="34" charset="0"/>
              <a:cs typeface="Microsoft Sans Serif" pitchFamily="34" charset="0"/>
            </a:endParaRPr>
          </a:p>
          <a:p>
            <a:r>
              <a:rPr lang="en-US" sz="1600" dirty="0">
                <a:solidFill>
                  <a:srgbClr val="003399"/>
                </a:solidFill>
                <a:latin typeface="Microsoft Sans Serif" pitchFamily="34" charset="0"/>
                <a:cs typeface="Microsoft Sans Serif" pitchFamily="34" charset="0"/>
              </a:rPr>
              <a:t>Changed “Codes and Standards Board of Directors” to “Council on Standards and Certification” throughout.</a:t>
            </a:r>
          </a:p>
          <a:p>
            <a:endParaRPr lang="en-US" sz="1600" b="1" dirty="0">
              <a:solidFill>
                <a:srgbClr val="003399"/>
              </a:solidFill>
              <a:latin typeface="Microsoft Sans Serif" pitchFamily="34" charset="0"/>
              <a:cs typeface="Microsoft Sans Serif" pitchFamily="34" charset="0"/>
            </a:endParaRPr>
          </a:p>
          <a:p>
            <a:r>
              <a:rPr lang="en-US" sz="1600" b="1" dirty="0" smtClean="0">
                <a:solidFill>
                  <a:schemeClr val="bg1"/>
                </a:solidFill>
                <a:latin typeface="Microsoft Sans Serif" pitchFamily="34" charset="0"/>
                <a:cs typeface="Microsoft Sans Serif" pitchFamily="34" charset="0"/>
              </a:rPr>
              <a:t>into other slides.</a:t>
            </a:r>
            <a:endParaRPr lang="en-US" sz="1600" b="1" dirty="0">
              <a:solidFill>
                <a:schemeClr val="bg1"/>
              </a:solidFill>
              <a:latin typeface="Microsoft Sans Serif" pitchFamily="34" charset="0"/>
              <a:cs typeface="Microsoft Sans Serif" pitchFamily="34" charset="0"/>
            </a:endParaRPr>
          </a:p>
        </p:txBody>
      </p:sp>
      <p:sp>
        <p:nvSpPr>
          <p:cNvPr id="4108" name="Rectangle 10"/>
          <p:cNvSpPr>
            <a:spLocks noChangeArrowheads="1"/>
          </p:cNvSpPr>
          <p:nvPr/>
        </p:nvSpPr>
        <p:spPr bwMode="auto">
          <a:xfrm>
            <a:off x="381000" y="1676400"/>
            <a:ext cx="1330325" cy="4586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r>
              <a:rPr lang="en-US" sz="1600" dirty="0" smtClean="0">
                <a:solidFill>
                  <a:srgbClr val="003399"/>
                </a:solidFill>
                <a:latin typeface="Arial" charset="0"/>
              </a:rPr>
              <a:t>06/29/17</a:t>
            </a:r>
            <a:endParaRPr lang="en-US" sz="1600" dirty="0" smtClean="0">
              <a:solidFill>
                <a:srgbClr val="003399"/>
              </a:solidFill>
              <a:latin typeface="Arial" charset="0"/>
            </a:endParaRPr>
          </a:p>
          <a:p>
            <a:endParaRPr lang="en-US" sz="1600" dirty="0">
              <a:solidFill>
                <a:srgbClr val="003399"/>
              </a:solidFill>
              <a:latin typeface="Arial" charset="0"/>
            </a:endParaRPr>
          </a:p>
          <a:p>
            <a:r>
              <a:rPr lang="en-US" sz="1600" dirty="0" smtClean="0">
                <a:solidFill>
                  <a:srgbClr val="003399"/>
                </a:solidFill>
                <a:latin typeface="Arial" charset="0"/>
              </a:rPr>
              <a:t>12/17/12</a:t>
            </a:r>
            <a:r>
              <a:rPr lang="en-US" sz="1600" dirty="0">
                <a:solidFill>
                  <a:srgbClr val="003399"/>
                </a:solidFill>
                <a:latin typeface="Arial" charset="0"/>
              </a:rPr>
              <a:t>		</a:t>
            </a:r>
            <a:endParaRPr lang="en-US" sz="1600" dirty="0" smtClean="0">
              <a:solidFill>
                <a:srgbClr val="003399"/>
              </a:solidFill>
              <a:latin typeface="Arial" charset="0"/>
            </a:endParaRPr>
          </a:p>
          <a:p>
            <a:endParaRPr lang="en-US" sz="1600" dirty="0">
              <a:solidFill>
                <a:srgbClr val="003399"/>
              </a:solidFill>
              <a:latin typeface="Arial" charset="0"/>
            </a:endParaRPr>
          </a:p>
          <a:p>
            <a:endParaRPr lang="en-US" sz="1600" dirty="0" smtClean="0">
              <a:solidFill>
                <a:srgbClr val="003399"/>
              </a:solidFill>
              <a:latin typeface="Arial" charset="0"/>
            </a:endParaRPr>
          </a:p>
          <a:p>
            <a:endParaRPr lang="en-US" sz="1600" dirty="0">
              <a:solidFill>
                <a:srgbClr val="003399"/>
              </a:solidFill>
              <a:latin typeface="Arial" charset="0"/>
            </a:endParaRPr>
          </a:p>
          <a:p>
            <a:endParaRPr lang="en-US" sz="1600" dirty="0" smtClean="0">
              <a:solidFill>
                <a:srgbClr val="003399"/>
              </a:solidFill>
              <a:latin typeface="Arial" charset="0"/>
            </a:endParaRPr>
          </a:p>
          <a:p>
            <a:endParaRPr lang="en-US" sz="1600" dirty="0" smtClean="0">
              <a:solidFill>
                <a:srgbClr val="003399"/>
              </a:solidFill>
              <a:latin typeface="Arial" charset="0"/>
            </a:endParaRPr>
          </a:p>
          <a:p>
            <a:r>
              <a:rPr lang="en-US" sz="1600" dirty="0" smtClean="0">
                <a:solidFill>
                  <a:srgbClr val="003399"/>
                </a:solidFill>
                <a:latin typeface="Arial" charset="0"/>
              </a:rPr>
              <a:t>11/22/10</a:t>
            </a:r>
            <a:endParaRPr lang="en-US" sz="1600" dirty="0">
              <a:solidFill>
                <a:srgbClr val="003399"/>
              </a:solidFill>
              <a:latin typeface="Arial" charset="0"/>
            </a:endParaRPr>
          </a:p>
          <a:p>
            <a:endParaRPr lang="en-US" sz="1600" b="1" dirty="0">
              <a:solidFill>
                <a:srgbClr val="003399"/>
              </a:solidFill>
              <a:latin typeface="Arial" charset="0"/>
            </a:endParaRPr>
          </a:p>
          <a:p>
            <a:endParaRPr lang="en-US" sz="1600" b="1" dirty="0">
              <a:solidFill>
                <a:srgbClr val="003399"/>
              </a:solidFill>
              <a:latin typeface="Arial" charset="0"/>
            </a:endParaRPr>
          </a:p>
          <a:p>
            <a:endParaRPr lang="en-US" sz="1600" b="1" dirty="0">
              <a:solidFill>
                <a:srgbClr val="003399"/>
              </a:solidFill>
              <a:latin typeface="Arial" charset="0"/>
            </a:endParaRPr>
          </a:p>
          <a:p>
            <a:endParaRPr lang="en-US" sz="1600" b="1" dirty="0">
              <a:solidFill>
                <a:srgbClr val="003399"/>
              </a:solidFill>
              <a:latin typeface="Arial" charset="0"/>
            </a:endParaRPr>
          </a:p>
          <a:p>
            <a:endParaRPr lang="en-US" sz="1600" b="1" dirty="0">
              <a:solidFill>
                <a:srgbClr val="003399"/>
              </a:solidFill>
              <a:latin typeface="Arial" charset="0"/>
            </a:endParaRPr>
          </a:p>
        </p:txBody>
      </p:sp>
      <p:sp>
        <p:nvSpPr>
          <p:cNvPr id="4109" name="Line 11"/>
          <p:cNvSpPr>
            <a:spLocks noChangeShapeType="1"/>
          </p:cNvSpPr>
          <p:nvPr/>
        </p:nvSpPr>
        <p:spPr bwMode="auto">
          <a:xfrm>
            <a:off x="381000" y="1676400"/>
            <a:ext cx="8763000" cy="0"/>
          </a:xfrm>
          <a:prstGeom prst="line">
            <a:avLst/>
          </a:prstGeom>
          <a:noFill/>
          <a:ln w="12700">
            <a:solidFill>
              <a:srgbClr val="00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2"/>
          <p:cNvSpPr>
            <a:spLocks noGrp="1" noChangeArrowheads="1"/>
          </p:cNvSpPr>
          <p:nvPr>
            <p:ph type="title"/>
          </p:nvPr>
        </p:nvSpPr>
        <p:spPr>
          <a:xfrm>
            <a:off x="469557" y="0"/>
            <a:ext cx="8229600" cy="990600"/>
          </a:xfrm>
        </p:spPr>
        <p:txBody>
          <a:bodyPr/>
          <a:lstStyle/>
          <a:p>
            <a:pPr eaLnBrk="1" hangingPunct="1"/>
            <a:r>
              <a:rPr lang="en-US" dirty="0" smtClean="0"/>
              <a:t>LEARNING OBJECTIVES</a:t>
            </a:r>
          </a:p>
        </p:txBody>
      </p:sp>
      <p:sp>
        <p:nvSpPr>
          <p:cNvPr id="6149" name="Rectangle 3"/>
          <p:cNvSpPr>
            <a:spLocks noGrp="1" noChangeArrowheads="1"/>
          </p:cNvSpPr>
          <p:nvPr>
            <p:ph idx="1"/>
          </p:nvPr>
        </p:nvSpPr>
        <p:spPr>
          <a:xfrm>
            <a:off x="469557" y="1166018"/>
            <a:ext cx="8229600" cy="4525963"/>
          </a:xfrm>
        </p:spPr>
        <p:txBody>
          <a:bodyPr/>
          <a:lstStyle/>
          <a:p>
            <a:pPr eaLnBrk="1" hangingPunct="1">
              <a:buFontTx/>
              <a:buNone/>
              <a:defRPr/>
            </a:pPr>
            <a:r>
              <a:rPr lang="en-US" dirty="0" smtClean="0"/>
              <a:t>At the end of this module you </a:t>
            </a:r>
            <a:r>
              <a:rPr lang="en-US" dirty="0" smtClean="0"/>
              <a:t>will:</a:t>
            </a:r>
            <a:endParaRPr lang="en-US" dirty="0" smtClean="0"/>
          </a:p>
          <a:p>
            <a:pPr lvl="1" eaLnBrk="1" hangingPunct="1">
              <a:defRPr/>
            </a:pPr>
            <a:r>
              <a:rPr lang="en-US" sz="2400" dirty="0" smtClean="0"/>
              <a:t>Understand that the development of codes and standards is a partnership between volunteers and ASME </a:t>
            </a:r>
            <a:r>
              <a:rPr lang="en-US" sz="2400" dirty="0" smtClean="0"/>
              <a:t>Staff</a:t>
            </a:r>
            <a:endParaRPr lang="en-US" sz="2400" dirty="0" smtClean="0"/>
          </a:p>
          <a:p>
            <a:pPr lvl="1" eaLnBrk="1" hangingPunct="1">
              <a:defRPr/>
            </a:pPr>
            <a:r>
              <a:rPr lang="en-US" sz="2400" dirty="0"/>
              <a:t>Understand the benefits of participation to volunteers</a:t>
            </a:r>
          </a:p>
          <a:p>
            <a:pPr lvl="1" eaLnBrk="1" hangingPunct="1">
              <a:defRPr/>
            </a:pPr>
            <a:r>
              <a:rPr lang="en-US" sz="2400" dirty="0"/>
              <a:t>Be able to describe the roles and responsibilities of both volunteers and ASME Staff </a:t>
            </a:r>
          </a:p>
          <a:p>
            <a:pPr marL="457200" lvl="1" indent="0" eaLnBrk="1" hangingPunct="1">
              <a:buFontTx/>
              <a:buNone/>
              <a:defRPr/>
            </a:pPr>
            <a:r>
              <a:rPr lang="en-US" sz="2400" dirty="0" smtClean="0"/>
              <a:t/>
            </a:r>
            <a:br>
              <a:rPr lang="en-US" sz="2400" dirty="0" smtClean="0"/>
            </a:br>
            <a:endParaRPr lang="en-US" sz="2400" dirty="0" smtClean="0"/>
          </a:p>
          <a:p>
            <a:pPr lvl="1" eaLnBrk="1" hangingPunct="1">
              <a:defRPr/>
            </a:pPr>
            <a:endParaRPr lang="en-US" dirty="0" smtClean="0"/>
          </a:p>
        </p:txBody>
      </p:sp>
      <p:sp>
        <p:nvSpPr>
          <p:cNvPr id="4" name="Footer Placeholder 3"/>
          <p:cNvSpPr>
            <a:spLocks noGrp="1"/>
          </p:cNvSpPr>
          <p:nvPr>
            <p:ph type="ftr" sz="quarter" idx="10"/>
          </p:nvPr>
        </p:nvSpPr>
        <p:spPr/>
        <p:txBody>
          <a:bodyPr/>
          <a:lstStyle/>
          <a:p>
            <a:pPr algn="ctr">
              <a:defRPr/>
            </a:pPr>
            <a:r>
              <a:rPr lang="en-US" dirty="0" smtClean="0"/>
              <a:t>ASME S&amp;C Training – Module B2. Standards Development: Staff and Volunteer Roles and Responsibilities</a:t>
            </a:r>
            <a:endParaRPr lang="en-US" dirty="0"/>
          </a:p>
        </p:txBody>
      </p:sp>
      <p:sp>
        <p:nvSpPr>
          <p:cNvPr id="5" name="Slide Number Placeholder 4"/>
          <p:cNvSpPr>
            <a:spLocks noGrp="1"/>
          </p:cNvSpPr>
          <p:nvPr>
            <p:ph type="sldNum" sz="quarter" idx="11"/>
          </p:nvPr>
        </p:nvSpPr>
        <p:spPr/>
        <p:txBody>
          <a:bodyPr/>
          <a:lstStyle/>
          <a:p>
            <a:pPr>
              <a:defRPr/>
            </a:pPr>
            <a:fld id="{429DC405-5D6A-4F73-866F-659972A2967F}" type="slidenum">
              <a:rPr lang="en-US"/>
              <a:pPr>
                <a:defRPr/>
              </a:pPr>
              <a:t>3</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1"/>
          <p:cNvSpPr>
            <a:spLocks noGrp="1"/>
          </p:cNvSpPr>
          <p:nvPr>
            <p:ph type="ftr" sz="quarter" idx="10"/>
          </p:nvPr>
        </p:nvSpPr>
        <p:spPr/>
        <p:txBody>
          <a:bodyPr/>
          <a:lstStyle/>
          <a:p>
            <a:pPr algn="ctr">
              <a:defRPr/>
            </a:pPr>
            <a:r>
              <a:rPr lang="en-US" dirty="0" smtClean="0"/>
              <a:t>ASME S&amp;C Training – Module B2. Standards Development: Staff and Volunteer Roles and Responsibilities</a:t>
            </a:r>
            <a:endParaRPr lang="en-US" dirty="0"/>
          </a:p>
        </p:txBody>
      </p:sp>
      <p:sp>
        <p:nvSpPr>
          <p:cNvPr id="5" name="Slide Number Placeholder 2"/>
          <p:cNvSpPr>
            <a:spLocks noGrp="1"/>
          </p:cNvSpPr>
          <p:nvPr>
            <p:ph type="sldNum" sz="quarter" idx="11"/>
          </p:nvPr>
        </p:nvSpPr>
        <p:spPr/>
        <p:txBody>
          <a:bodyPr/>
          <a:lstStyle/>
          <a:p>
            <a:pPr>
              <a:defRPr/>
            </a:pPr>
            <a:fld id="{308DCCD3-1BC5-4083-BEED-4B0463C626CC}" type="slidenum">
              <a:rPr lang="en-US"/>
              <a:pPr>
                <a:defRPr/>
              </a:pPr>
              <a:t>4</a:t>
            </a:fld>
            <a:endParaRPr lang="en-US"/>
          </a:p>
        </p:txBody>
      </p:sp>
      <p:sp>
        <p:nvSpPr>
          <p:cNvPr id="8196" name="Rectangle 2"/>
          <p:cNvSpPr>
            <a:spLocks noChangeArrowheads="1"/>
          </p:cNvSpPr>
          <p:nvPr/>
        </p:nvSpPr>
        <p:spPr bwMode="auto">
          <a:xfrm>
            <a:off x="0" y="231774"/>
            <a:ext cx="9144000" cy="911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2700" dir="5400000" algn="ctr" rotWithShape="0">
                    <a:schemeClr val="bg1"/>
                  </a:outerShdw>
                </a:effectLst>
              </a14:hiddenEffects>
            </a:ext>
          </a:extLst>
        </p:spPr>
        <p:txBody>
          <a:bodyPr anchor="ctr"/>
          <a:lstStyle/>
          <a:p>
            <a:pPr algn="ctr"/>
            <a:r>
              <a:rPr lang="en-US" sz="3600" dirty="0" smtClean="0">
                <a:solidFill>
                  <a:srgbClr val="003399"/>
                </a:solidFill>
                <a:latin typeface="Arial" charset="0"/>
              </a:rPr>
              <a:t>THE ASME VOLUNTEER/STAFF PARTNERSHIP</a:t>
            </a:r>
            <a:endParaRPr lang="en-US" sz="3600" dirty="0">
              <a:solidFill>
                <a:srgbClr val="003399"/>
              </a:solidFill>
              <a:latin typeface="Arial" charset="0"/>
            </a:endParaRPr>
          </a:p>
        </p:txBody>
      </p:sp>
      <p:sp>
        <p:nvSpPr>
          <p:cNvPr id="8197" name="Rectangle 3"/>
          <p:cNvSpPr>
            <a:spLocks noChangeArrowheads="1"/>
          </p:cNvSpPr>
          <p:nvPr/>
        </p:nvSpPr>
        <p:spPr bwMode="auto">
          <a:xfrm>
            <a:off x="571500" y="1676400"/>
            <a:ext cx="8001000" cy="312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1"/>
                  </a:outerShdw>
                </a:effectLst>
              </a14:hiddenEffects>
            </a:ext>
          </a:extLst>
        </p:spPr>
        <p:txBody>
          <a:bodyPr/>
          <a:lstStyle/>
          <a:p>
            <a:pPr marL="342900" indent="-342900">
              <a:spcBef>
                <a:spcPct val="20000"/>
              </a:spcBef>
              <a:buClr>
                <a:srgbClr val="FF9900"/>
              </a:buClr>
            </a:pPr>
            <a:r>
              <a:rPr lang="en-US" sz="2800" dirty="0">
                <a:solidFill>
                  <a:srgbClr val="003399"/>
                </a:solidFill>
                <a:latin typeface="Arial" charset="0"/>
              </a:rPr>
              <a:t>  </a:t>
            </a:r>
            <a:r>
              <a:rPr lang="en-US" dirty="0">
                <a:solidFill>
                  <a:srgbClr val="003399"/>
                </a:solidFill>
                <a:latin typeface="Arial" charset="0"/>
              </a:rPr>
              <a:t>“This is a partnership of volunteers and staff.  Together we are the source of ASME’s strengths.  This partnership truly represents a premier society.”</a:t>
            </a:r>
          </a:p>
          <a:p>
            <a:pPr marL="342900" indent="-342900">
              <a:spcBef>
                <a:spcPct val="20000"/>
              </a:spcBef>
              <a:buClr>
                <a:srgbClr val="FF9900"/>
              </a:buClr>
            </a:pPr>
            <a:endParaRPr lang="en-US" dirty="0">
              <a:solidFill>
                <a:srgbClr val="003399"/>
              </a:solidFill>
              <a:latin typeface="Arial" charset="0"/>
            </a:endParaRPr>
          </a:p>
          <a:p>
            <a:pPr marL="742950" lvl="1" indent="-285750">
              <a:spcBef>
                <a:spcPct val="20000"/>
              </a:spcBef>
              <a:buClr>
                <a:srgbClr val="FFFFFF"/>
              </a:buClr>
            </a:pPr>
            <a:r>
              <a:rPr lang="en-US" sz="2200" i="1" dirty="0" smtClean="0">
                <a:solidFill>
                  <a:srgbClr val="003399"/>
                </a:solidFill>
                <a:latin typeface="Arial" charset="0"/>
              </a:rPr>
              <a:t>- Keith </a:t>
            </a:r>
            <a:r>
              <a:rPr lang="en-US" sz="2200" i="1" dirty="0">
                <a:solidFill>
                  <a:srgbClr val="003399"/>
                </a:solidFill>
                <a:latin typeface="Arial" charset="0"/>
              </a:rPr>
              <a:t>Thayer, Past President ASME</a:t>
            </a:r>
            <a:endParaRPr lang="en-US" sz="2200" dirty="0">
              <a:solidFill>
                <a:srgbClr val="003399"/>
              </a:solidFill>
              <a:latin typeface="Arial"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2"/>
          <p:cNvSpPr>
            <a:spLocks noGrp="1" noChangeArrowheads="1"/>
          </p:cNvSpPr>
          <p:nvPr>
            <p:ph type="title"/>
          </p:nvPr>
        </p:nvSpPr>
        <p:spPr>
          <a:xfrm>
            <a:off x="457200" y="-51487"/>
            <a:ext cx="8229600" cy="1143000"/>
          </a:xfrm>
        </p:spPr>
        <p:txBody>
          <a:bodyPr/>
          <a:lstStyle/>
          <a:p>
            <a:pPr eaLnBrk="1" hangingPunct="1"/>
            <a:r>
              <a:rPr lang="en-US" dirty="0" smtClean="0"/>
              <a:t>THE VOLUNTEER ROLE</a:t>
            </a:r>
          </a:p>
        </p:txBody>
      </p:sp>
      <p:sp>
        <p:nvSpPr>
          <p:cNvPr id="9221" name="Rectangle 3"/>
          <p:cNvSpPr>
            <a:spLocks noGrp="1" noChangeArrowheads="1"/>
          </p:cNvSpPr>
          <p:nvPr>
            <p:ph idx="1"/>
          </p:nvPr>
        </p:nvSpPr>
        <p:spPr>
          <a:xfrm>
            <a:off x="609600" y="1107989"/>
            <a:ext cx="8229600" cy="4525963"/>
          </a:xfrm>
        </p:spPr>
        <p:txBody>
          <a:bodyPr/>
          <a:lstStyle/>
          <a:p>
            <a:r>
              <a:rPr lang="en-US" dirty="0" smtClean="0"/>
              <a:t>The </a:t>
            </a:r>
            <a:r>
              <a:rPr lang="en-US" dirty="0" smtClean="0"/>
              <a:t>primary roles of volunteer members of boards and committees </a:t>
            </a:r>
            <a:r>
              <a:rPr lang="en-US" dirty="0" smtClean="0"/>
              <a:t>are </a:t>
            </a:r>
            <a:r>
              <a:rPr lang="en-US" dirty="0" smtClean="0"/>
              <a:t>to </a:t>
            </a:r>
          </a:p>
          <a:p>
            <a:pPr lvl="1" eaLnBrk="1" hangingPunct="1"/>
            <a:r>
              <a:rPr lang="en-US" dirty="0" smtClean="0"/>
              <a:t>Determine policies</a:t>
            </a:r>
          </a:p>
          <a:p>
            <a:pPr lvl="1" eaLnBrk="1" hangingPunct="1"/>
            <a:r>
              <a:rPr lang="en-US" dirty="0" smtClean="0"/>
              <a:t>Develop programs</a:t>
            </a:r>
          </a:p>
          <a:p>
            <a:pPr lvl="1" eaLnBrk="1" hangingPunct="1"/>
            <a:r>
              <a:rPr lang="en-US" dirty="0" smtClean="0"/>
              <a:t>Conduct studies</a:t>
            </a:r>
          </a:p>
          <a:p>
            <a:pPr lvl="1" eaLnBrk="1" hangingPunct="1"/>
            <a:r>
              <a:rPr lang="en-US" dirty="0" smtClean="0"/>
              <a:t>Prepare reports</a:t>
            </a:r>
          </a:p>
          <a:p>
            <a:pPr lvl="1" eaLnBrk="1" hangingPunct="1"/>
            <a:r>
              <a:rPr lang="en-US" dirty="0" smtClean="0"/>
              <a:t>Advise the sector which that board or committee reports on matters pertaining to specific assignments</a:t>
            </a:r>
          </a:p>
        </p:txBody>
      </p:sp>
      <p:sp>
        <p:nvSpPr>
          <p:cNvPr id="4" name="Footer Placeholder 3"/>
          <p:cNvSpPr>
            <a:spLocks noGrp="1"/>
          </p:cNvSpPr>
          <p:nvPr>
            <p:ph type="ftr" sz="quarter" idx="10"/>
          </p:nvPr>
        </p:nvSpPr>
        <p:spPr/>
        <p:txBody>
          <a:bodyPr/>
          <a:lstStyle/>
          <a:p>
            <a:pPr algn="ctr">
              <a:defRPr/>
            </a:pPr>
            <a:r>
              <a:rPr lang="en-US" dirty="0" smtClean="0"/>
              <a:t>ASME S&amp;C Training – Module B2. Standards Development: Staff and Volunteer Roles and Responsibilities</a:t>
            </a:r>
            <a:endParaRPr lang="en-US" dirty="0"/>
          </a:p>
        </p:txBody>
      </p:sp>
      <p:sp>
        <p:nvSpPr>
          <p:cNvPr id="5" name="Slide Number Placeholder 4"/>
          <p:cNvSpPr>
            <a:spLocks noGrp="1"/>
          </p:cNvSpPr>
          <p:nvPr>
            <p:ph type="sldNum" sz="quarter" idx="11"/>
          </p:nvPr>
        </p:nvSpPr>
        <p:spPr/>
        <p:txBody>
          <a:bodyPr/>
          <a:lstStyle/>
          <a:p>
            <a:pPr>
              <a:defRPr/>
            </a:pPr>
            <a:fld id="{7121E369-4152-429D-B920-C0539B54297B}" type="slidenum">
              <a:rPr lang="en-US"/>
              <a:pPr>
                <a:defRPr/>
              </a:pPr>
              <a:t>5</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2"/>
          <p:cNvSpPr>
            <a:spLocks noGrp="1" noChangeArrowheads="1"/>
          </p:cNvSpPr>
          <p:nvPr>
            <p:ph type="title"/>
          </p:nvPr>
        </p:nvSpPr>
        <p:spPr>
          <a:xfrm>
            <a:off x="457200" y="-6178"/>
            <a:ext cx="8229600" cy="996778"/>
          </a:xfrm>
        </p:spPr>
        <p:txBody>
          <a:bodyPr/>
          <a:lstStyle/>
          <a:p>
            <a:pPr eaLnBrk="1" hangingPunct="1"/>
            <a:r>
              <a:rPr lang="en-US" dirty="0" smtClean="0"/>
              <a:t>THE STAFF ROLE</a:t>
            </a:r>
          </a:p>
        </p:txBody>
      </p:sp>
      <p:sp>
        <p:nvSpPr>
          <p:cNvPr id="10245" name="Rectangle 3"/>
          <p:cNvSpPr>
            <a:spLocks noGrp="1" noChangeArrowheads="1"/>
          </p:cNvSpPr>
          <p:nvPr>
            <p:ph idx="1"/>
          </p:nvPr>
        </p:nvSpPr>
        <p:spPr>
          <a:xfrm>
            <a:off x="457200" y="1143000"/>
            <a:ext cx="8686800" cy="4724400"/>
          </a:xfrm>
        </p:spPr>
        <p:txBody>
          <a:bodyPr/>
          <a:lstStyle/>
          <a:p>
            <a:pPr eaLnBrk="1" hangingPunct="1"/>
            <a:r>
              <a:rPr lang="en-US" dirty="0" smtClean="0"/>
              <a:t>The </a:t>
            </a:r>
            <a:r>
              <a:rPr lang="en-US" dirty="0" smtClean="0"/>
              <a:t>primary role of staff assigned to Boards and committees </a:t>
            </a:r>
            <a:r>
              <a:rPr lang="en-US" dirty="0" smtClean="0"/>
              <a:t>is </a:t>
            </a:r>
            <a:r>
              <a:rPr lang="en-US" dirty="0" smtClean="0"/>
              <a:t>to implement actions that are required to meet the objectives of the board or committee on a continuing basis. </a:t>
            </a:r>
            <a:endParaRPr lang="en-US" dirty="0"/>
          </a:p>
          <a:p>
            <a:pPr marL="457200" lvl="1" indent="0">
              <a:buClr>
                <a:srgbClr val="FFFFFF"/>
              </a:buClr>
              <a:buNone/>
            </a:pPr>
            <a:r>
              <a:rPr lang="en-US" dirty="0" smtClean="0"/>
              <a:t>- For example, staff </a:t>
            </a:r>
            <a:r>
              <a:rPr lang="en-US" dirty="0" smtClean="0"/>
              <a:t>will</a:t>
            </a:r>
            <a:r>
              <a:rPr lang="en-US" dirty="0" smtClean="0"/>
              <a:t>: </a:t>
            </a:r>
          </a:p>
          <a:p>
            <a:pPr lvl="2" eaLnBrk="1" hangingPunct="1">
              <a:buClr>
                <a:srgbClr val="FFFFFF"/>
              </a:buClr>
              <a:buFont typeface="Arial" pitchFamily="34" charset="0"/>
              <a:buChar char="•"/>
            </a:pPr>
            <a:r>
              <a:rPr lang="en-US" sz="2000" dirty="0" smtClean="0"/>
              <a:t>- Initiate programs</a:t>
            </a:r>
          </a:p>
          <a:p>
            <a:pPr lvl="2" eaLnBrk="1" hangingPunct="1">
              <a:buClr>
                <a:srgbClr val="FFFFFF"/>
              </a:buClr>
              <a:buFont typeface="Arial" pitchFamily="34" charset="0"/>
              <a:buChar char="•"/>
            </a:pPr>
            <a:r>
              <a:rPr lang="en-US" sz="2000" dirty="0" smtClean="0"/>
              <a:t>- Actively engage in the committee</a:t>
            </a:r>
            <a:r>
              <a:rPr lang="en-US" sz="2000" u="sng" dirty="0" smtClean="0"/>
              <a:t> </a:t>
            </a:r>
            <a:r>
              <a:rPr lang="en-US" sz="2000" dirty="0" smtClean="0"/>
              <a:t>work</a:t>
            </a:r>
          </a:p>
          <a:p>
            <a:pPr lvl="2" eaLnBrk="1" hangingPunct="1">
              <a:buClr>
                <a:srgbClr val="FFFFFF"/>
              </a:buClr>
              <a:buFont typeface="Arial" pitchFamily="34" charset="0"/>
              <a:buChar char="•"/>
            </a:pPr>
            <a:r>
              <a:rPr lang="en-US" sz="2000" dirty="0" smtClean="0"/>
              <a:t>- Make operating decisions necessary to carry forward the programs in a dynamic and efficient manner </a:t>
            </a:r>
          </a:p>
          <a:p>
            <a:pPr lvl="2" eaLnBrk="1" hangingPunct="1">
              <a:buClr>
                <a:srgbClr val="FFFFFF"/>
              </a:buClr>
              <a:buFont typeface="Arial" pitchFamily="34" charset="0"/>
              <a:buChar char="•"/>
            </a:pPr>
            <a:endParaRPr lang="en-US" sz="2200" dirty="0" smtClean="0"/>
          </a:p>
        </p:txBody>
      </p:sp>
      <p:sp>
        <p:nvSpPr>
          <p:cNvPr id="4" name="Footer Placeholder 3"/>
          <p:cNvSpPr>
            <a:spLocks noGrp="1"/>
          </p:cNvSpPr>
          <p:nvPr>
            <p:ph type="ftr" sz="quarter" idx="10"/>
          </p:nvPr>
        </p:nvSpPr>
        <p:spPr/>
        <p:txBody>
          <a:bodyPr/>
          <a:lstStyle/>
          <a:p>
            <a:pPr algn="ctr">
              <a:defRPr/>
            </a:pPr>
            <a:r>
              <a:rPr lang="en-US" dirty="0" smtClean="0"/>
              <a:t>ASME S&amp;C Training – Module B2. Standards Development: Staff and Volunteer Roles and Responsibilities</a:t>
            </a:r>
            <a:endParaRPr lang="en-US" dirty="0"/>
          </a:p>
        </p:txBody>
      </p:sp>
      <p:sp>
        <p:nvSpPr>
          <p:cNvPr id="5" name="Slide Number Placeholder 4"/>
          <p:cNvSpPr>
            <a:spLocks noGrp="1"/>
          </p:cNvSpPr>
          <p:nvPr>
            <p:ph type="sldNum" sz="quarter" idx="11"/>
          </p:nvPr>
        </p:nvSpPr>
        <p:spPr/>
        <p:txBody>
          <a:bodyPr/>
          <a:lstStyle/>
          <a:p>
            <a:pPr>
              <a:defRPr/>
            </a:pPr>
            <a:fld id="{EA886678-85FD-48ED-8323-AD9D4E22B77C}" type="slidenum">
              <a:rPr lang="en-US"/>
              <a:pPr>
                <a:defRPr/>
              </a:pPr>
              <a:t>6</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2"/>
          <p:cNvSpPr>
            <a:spLocks noGrp="1" noChangeArrowheads="1"/>
          </p:cNvSpPr>
          <p:nvPr>
            <p:ph type="title"/>
          </p:nvPr>
        </p:nvSpPr>
        <p:spPr>
          <a:xfrm>
            <a:off x="440724" y="193375"/>
            <a:ext cx="8229600" cy="639762"/>
          </a:xfrm>
        </p:spPr>
        <p:txBody>
          <a:bodyPr/>
          <a:lstStyle/>
          <a:p>
            <a:pPr eaLnBrk="1" hangingPunct="1"/>
            <a:r>
              <a:rPr lang="en-US" dirty="0" smtClean="0"/>
              <a:t>VOLUNTEER/STAFF ROLES</a:t>
            </a:r>
          </a:p>
        </p:txBody>
      </p:sp>
      <p:sp>
        <p:nvSpPr>
          <p:cNvPr id="16" name="Footer Placeholder 2"/>
          <p:cNvSpPr>
            <a:spLocks noGrp="1"/>
          </p:cNvSpPr>
          <p:nvPr>
            <p:ph type="ftr" sz="quarter" idx="10"/>
          </p:nvPr>
        </p:nvSpPr>
        <p:spPr/>
        <p:txBody>
          <a:bodyPr/>
          <a:lstStyle/>
          <a:p>
            <a:pPr algn="ctr">
              <a:defRPr/>
            </a:pPr>
            <a:r>
              <a:rPr lang="en-US" dirty="0" smtClean="0"/>
              <a:t>ASME S&amp;C Training – Module B2. Standards Development: Staff and Volunteer Roles and Responsibilities</a:t>
            </a:r>
            <a:endParaRPr lang="en-US" dirty="0"/>
          </a:p>
        </p:txBody>
      </p:sp>
      <p:sp>
        <p:nvSpPr>
          <p:cNvPr id="17" name="Slide Number Placeholder 3"/>
          <p:cNvSpPr>
            <a:spLocks noGrp="1"/>
          </p:cNvSpPr>
          <p:nvPr>
            <p:ph type="sldNum" sz="quarter" idx="11"/>
          </p:nvPr>
        </p:nvSpPr>
        <p:spPr/>
        <p:txBody>
          <a:bodyPr/>
          <a:lstStyle/>
          <a:p>
            <a:pPr>
              <a:defRPr/>
            </a:pPr>
            <a:fld id="{2EA7BF19-1C5A-4EDC-82FA-C2E657817DCF}" type="slidenum">
              <a:rPr lang="en-US"/>
              <a:pPr>
                <a:defRPr/>
              </a:pPr>
              <a:t>7</a:t>
            </a:fld>
            <a:endParaRPr lang="en-US"/>
          </a:p>
        </p:txBody>
      </p:sp>
      <p:grpSp>
        <p:nvGrpSpPr>
          <p:cNvPr id="11269" name="Group 15"/>
          <p:cNvGrpSpPr>
            <a:grpSpLocks/>
          </p:cNvGrpSpPr>
          <p:nvPr/>
        </p:nvGrpSpPr>
        <p:grpSpPr bwMode="auto">
          <a:xfrm>
            <a:off x="609600" y="914400"/>
            <a:ext cx="8534400" cy="4919663"/>
            <a:chOff x="384" y="744"/>
            <a:chExt cx="5376" cy="3099"/>
          </a:xfrm>
        </p:grpSpPr>
        <p:sp>
          <p:nvSpPr>
            <p:cNvPr id="11270" name="Text Box 3"/>
            <p:cNvSpPr txBox="1">
              <a:spLocks noChangeArrowheads="1"/>
            </p:cNvSpPr>
            <p:nvPr/>
          </p:nvSpPr>
          <p:spPr bwMode="auto">
            <a:xfrm>
              <a:off x="384" y="1128"/>
              <a:ext cx="2304" cy="2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pPr>
                <a:lnSpc>
                  <a:spcPct val="80000"/>
                </a:lnSpc>
                <a:spcBef>
                  <a:spcPct val="50000"/>
                </a:spcBef>
              </a:pPr>
              <a:r>
                <a:rPr lang="en-US" sz="2000" b="1" dirty="0">
                  <a:solidFill>
                    <a:srgbClr val="003399"/>
                  </a:solidFill>
                  <a:latin typeface="Arial" charset="0"/>
                </a:rPr>
                <a:t>Governance</a:t>
              </a:r>
            </a:p>
            <a:p>
              <a:pPr>
                <a:lnSpc>
                  <a:spcPct val="80000"/>
                </a:lnSpc>
                <a:spcBef>
                  <a:spcPct val="50000"/>
                </a:spcBef>
              </a:pPr>
              <a:r>
                <a:rPr lang="en-US" sz="2000" b="1" dirty="0">
                  <a:solidFill>
                    <a:srgbClr val="003399"/>
                  </a:solidFill>
                  <a:latin typeface="Arial" charset="0"/>
                </a:rPr>
                <a:t>Administration and budgets</a:t>
              </a:r>
            </a:p>
            <a:p>
              <a:pPr>
                <a:lnSpc>
                  <a:spcPct val="80000"/>
                </a:lnSpc>
                <a:spcBef>
                  <a:spcPct val="50000"/>
                </a:spcBef>
              </a:pPr>
              <a:r>
                <a:rPr lang="en-US" sz="2000" b="1" dirty="0">
                  <a:solidFill>
                    <a:srgbClr val="003399"/>
                  </a:solidFill>
                  <a:latin typeface="Arial" charset="0"/>
                </a:rPr>
                <a:t>Decides what</a:t>
              </a:r>
            </a:p>
            <a:p>
              <a:pPr>
                <a:lnSpc>
                  <a:spcPct val="80000"/>
                </a:lnSpc>
                <a:spcBef>
                  <a:spcPct val="50000"/>
                </a:spcBef>
              </a:pPr>
              <a:r>
                <a:rPr lang="en-US" sz="2000" b="1" dirty="0">
                  <a:solidFill>
                    <a:srgbClr val="003399"/>
                  </a:solidFill>
                  <a:latin typeface="Arial" charset="0"/>
                </a:rPr>
                <a:t>Decides how and by whom</a:t>
              </a:r>
            </a:p>
            <a:p>
              <a:pPr>
                <a:lnSpc>
                  <a:spcPct val="80000"/>
                </a:lnSpc>
                <a:spcBef>
                  <a:spcPct val="50000"/>
                </a:spcBef>
              </a:pPr>
              <a:r>
                <a:rPr lang="en-US" sz="2000" b="1" dirty="0">
                  <a:solidFill>
                    <a:srgbClr val="003399"/>
                  </a:solidFill>
                  <a:latin typeface="Arial" charset="0"/>
                </a:rPr>
                <a:t>Makes policy</a:t>
              </a:r>
            </a:p>
            <a:p>
              <a:pPr>
                <a:lnSpc>
                  <a:spcPct val="80000"/>
                </a:lnSpc>
                <a:spcBef>
                  <a:spcPct val="50000"/>
                </a:spcBef>
              </a:pPr>
              <a:r>
                <a:rPr lang="en-US" sz="2000" b="1" dirty="0">
                  <a:solidFill>
                    <a:srgbClr val="003399"/>
                  </a:solidFill>
                  <a:latin typeface="Arial" charset="0"/>
                </a:rPr>
                <a:t>Carries out policy</a:t>
              </a:r>
            </a:p>
            <a:p>
              <a:pPr>
                <a:lnSpc>
                  <a:spcPct val="80000"/>
                </a:lnSpc>
                <a:spcBef>
                  <a:spcPct val="50000"/>
                </a:spcBef>
              </a:pPr>
              <a:r>
                <a:rPr lang="en-US" sz="2000" b="1" dirty="0">
                  <a:solidFill>
                    <a:srgbClr val="003399"/>
                  </a:solidFill>
                  <a:latin typeface="Arial" charset="0"/>
                </a:rPr>
                <a:t>Sets goals</a:t>
              </a:r>
            </a:p>
            <a:p>
              <a:pPr>
                <a:lnSpc>
                  <a:spcPct val="80000"/>
                </a:lnSpc>
                <a:spcBef>
                  <a:spcPct val="50000"/>
                </a:spcBef>
              </a:pPr>
              <a:r>
                <a:rPr lang="en-US" sz="2000" b="1" dirty="0">
                  <a:solidFill>
                    <a:srgbClr val="003399"/>
                  </a:solidFill>
                  <a:latin typeface="Arial" charset="0"/>
                </a:rPr>
                <a:t>Plans to achieve goals</a:t>
              </a:r>
            </a:p>
            <a:p>
              <a:pPr>
                <a:lnSpc>
                  <a:spcPct val="80000"/>
                </a:lnSpc>
                <a:spcBef>
                  <a:spcPct val="50000"/>
                </a:spcBef>
              </a:pPr>
              <a:r>
                <a:rPr lang="en-US" sz="2000" b="1" dirty="0">
                  <a:solidFill>
                    <a:srgbClr val="003399"/>
                  </a:solidFill>
                  <a:latin typeface="Arial" charset="0"/>
                </a:rPr>
                <a:t>Reviews plans</a:t>
              </a:r>
            </a:p>
            <a:p>
              <a:pPr>
                <a:lnSpc>
                  <a:spcPct val="80000"/>
                </a:lnSpc>
                <a:spcBef>
                  <a:spcPct val="50000"/>
                </a:spcBef>
              </a:pPr>
              <a:r>
                <a:rPr lang="en-US" sz="2000" b="1" dirty="0">
                  <a:solidFill>
                    <a:srgbClr val="003399"/>
                  </a:solidFill>
                  <a:latin typeface="Arial" charset="0"/>
                </a:rPr>
                <a:t>Implements plans</a:t>
              </a:r>
            </a:p>
            <a:p>
              <a:pPr>
                <a:lnSpc>
                  <a:spcPct val="80000"/>
                </a:lnSpc>
                <a:spcBef>
                  <a:spcPct val="50000"/>
                </a:spcBef>
              </a:pPr>
              <a:r>
                <a:rPr lang="en-US" sz="2000" b="1" dirty="0">
                  <a:solidFill>
                    <a:srgbClr val="003399"/>
                  </a:solidFill>
                  <a:latin typeface="Arial" charset="0"/>
                </a:rPr>
                <a:t>Monitors progress</a:t>
              </a:r>
            </a:p>
          </p:txBody>
        </p:sp>
        <p:sp>
          <p:nvSpPr>
            <p:cNvPr id="11271" name="Text Box 4"/>
            <p:cNvSpPr txBox="1">
              <a:spLocks noChangeArrowheads="1"/>
            </p:cNvSpPr>
            <p:nvPr/>
          </p:nvSpPr>
          <p:spPr bwMode="auto">
            <a:xfrm>
              <a:off x="2940" y="744"/>
              <a:ext cx="96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pPr algn="ctr">
                <a:lnSpc>
                  <a:spcPct val="80000"/>
                </a:lnSpc>
                <a:spcBef>
                  <a:spcPct val="50000"/>
                </a:spcBef>
              </a:pPr>
              <a:r>
                <a:rPr lang="en-US" sz="2000" b="1" dirty="0">
                  <a:solidFill>
                    <a:srgbClr val="003399"/>
                  </a:solidFill>
                  <a:latin typeface="Arial" charset="0"/>
                </a:rPr>
                <a:t>Volunteers</a:t>
              </a:r>
            </a:p>
          </p:txBody>
        </p:sp>
        <p:sp>
          <p:nvSpPr>
            <p:cNvPr id="11272" name="Text Box 5"/>
            <p:cNvSpPr txBox="1">
              <a:spLocks noChangeArrowheads="1"/>
            </p:cNvSpPr>
            <p:nvPr/>
          </p:nvSpPr>
          <p:spPr bwMode="auto">
            <a:xfrm>
              <a:off x="2400" y="960"/>
              <a:ext cx="1872" cy="1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pPr algn="ctr">
                <a:lnSpc>
                  <a:spcPct val="80000"/>
                </a:lnSpc>
                <a:spcBef>
                  <a:spcPct val="50000"/>
                </a:spcBef>
              </a:pPr>
              <a:r>
                <a:rPr lang="en-US" sz="1600" b="1" dirty="0">
                  <a:solidFill>
                    <a:srgbClr val="003399"/>
                  </a:solidFill>
                  <a:latin typeface="Arial" charset="0"/>
                </a:rPr>
                <a:t>Responsible  Involved</a:t>
              </a:r>
            </a:p>
          </p:txBody>
        </p:sp>
        <p:sp>
          <p:nvSpPr>
            <p:cNvPr id="11273" name="Text Box 6"/>
            <p:cNvSpPr txBox="1">
              <a:spLocks noChangeArrowheads="1"/>
            </p:cNvSpPr>
            <p:nvPr/>
          </p:nvSpPr>
          <p:spPr bwMode="auto">
            <a:xfrm>
              <a:off x="3888" y="960"/>
              <a:ext cx="1872" cy="1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pPr algn="ctr">
                <a:lnSpc>
                  <a:spcPct val="80000"/>
                </a:lnSpc>
                <a:spcBef>
                  <a:spcPct val="50000"/>
                </a:spcBef>
              </a:pPr>
              <a:r>
                <a:rPr lang="en-US" sz="1600" b="1" dirty="0">
                  <a:solidFill>
                    <a:srgbClr val="003399"/>
                  </a:solidFill>
                  <a:latin typeface="Arial" charset="0"/>
                </a:rPr>
                <a:t>Responsible  Involved</a:t>
              </a:r>
            </a:p>
          </p:txBody>
        </p:sp>
        <p:sp>
          <p:nvSpPr>
            <p:cNvPr id="11274" name="Text Box 7"/>
            <p:cNvSpPr txBox="1">
              <a:spLocks noChangeArrowheads="1"/>
            </p:cNvSpPr>
            <p:nvPr/>
          </p:nvSpPr>
          <p:spPr bwMode="auto">
            <a:xfrm>
              <a:off x="4512" y="744"/>
              <a:ext cx="76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pPr algn="ctr">
                <a:lnSpc>
                  <a:spcPct val="80000"/>
                </a:lnSpc>
                <a:spcBef>
                  <a:spcPct val="50000"/>
                </a:spcBef>
              </a:pPr>
              <a:r>
                <a:rPr lang="en-US" sz="2000" b="1" dirty="0">
                  <a:solidFill>
                    <a:srgbClr val="003399"/>
                  </a:solidFill>
                  <a:latin typeface="Arial" charset="0"/>
                </a:rPr>
                <a:t>Staff</a:t>
              </a:r>
            </a:p>
          </p:txBody>
        </p:sp>
        <p:sp>
          <p:nvSpPr>
            <p:cNvPr id="11275" name="Text Box 8"/>
            <p:cNvSpPr txBox="1">
              <a:spLocks noChangeArrowheads="1"/>
            </p:cNvSpPr>
            <p:nvPr/>
          </p:nvSpPr>
          <p:spPr bwMode="auto">
            <a:xfrm>
              <a:off x="3552" y="924"/>
              <a:ext cx="336" cy="29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pPr>
                <a:lnSpc>
                  <a:spcPct val="58000"/>
                </a:lnSpc>
                <a:spcBef>
                  <a:spcPct val="50000"/>
                </a:spcBef>
              </a:pPr>
              <a:endParaRPr lang="en-US" b="1">
                <a:solidFill>
                  <a:schemeClr val="folHlink"/>
                </a:solidFill>
                <a:latin typeface="Arial" charset="0"/>
                <a:sym typeface="Wingdings 2" pitchFamily="18" charset="2"/>
              </a:endParaRPr>
            </a:p>
            <a:p>
              <a:pPr>
                <a:lnSpc>
                  <a:spcPct val="58000"/>
                </a:lnSpc>
                <a:spcBef>
                  <a:spcPct val="50000"/>
                </a:spcBef>
              </a:pPr>
              <a:r>
                <a:rPr lang="en-US" b="1">
                  <a:solidFill>
                    <a:srgbClr val="969696"/>
                  </a:solidFill>
                  <a:latin typeface="Arial" charset="0"/>
                  <a:sym typeface="Wingdings 2" pitchFamily="18" charset="2"/>
                </a:rPr>
                <a:t></a:t>
              </a:r>
            </a:p>
            <a:p>
              <a:pPr>
                <a:lnSpc>
                  <a:spcPct val="58000"/>
                </a:lnSpc>
                <a:spcBef>
                  <a:spcPct val="50000"/>
                </a:spcBef>
              </a:pPr>
              <a:r>
                <a:rPr lang="en-US" b="1">
                  <a:solidFill>
                    <a:srgbClr val="FF9900"/>
                  </a:solidFill>
                  <a:latin typeface="Arial" charset="0"/>
                  <a:sym typeface="Wingdings 2" pitchFamily="18" charset="2"/>
                </a:rPr>
                <a:t></a:t>
              </a:r>
            </a:p>
            <a:p>
              <a:pPr>
                <a:lnSpc>
                  <a:spcPct val="58000"/>
                </a:lnSpc>
                <a:spcBef>
                  <a:spcPct val="50000"/>
                </a:spcBef>
              </a:pPr>
              <a:r>
                <a:rPr lang="en-US" b="1">
                  <a:solidFill>
                    <a:srgbClr val="969696"/>
                  </a:solidFill>
                  <a:latin typeface="Arial" charset="0"/>
                  <a:sym typeface="Wingdings 2" pitchFamily="18" charset="2"/>
                </a:rPr>
                <a:t></a:t>
              </a:r>
            </a:p>
            <a:p>
              <a:pPr>
                <a:lnSpc>
                  <a:spcPct val="58000"/>
                </a:lnSpc>
                <a:spcBef>
                  <a:spcPct val="50000"/>
                </a:spcBef>
              </a:pPr>
              <a:r>
                <a:rPr lang="en-US" b="1">
                  <a:solidFill>
                    <a:srgbClr val="FF9900"/>
                  </a:solidFill>
                  <a:latin typeface="Arial" charset="0"/>
                  <a:sym typeface="Wingdings 2" pitchFamily="18" charset="2"/>
                </a:rPr>
                <a:t></a:t>
              </a:r>
            </a:p>
            <a:p>
              <a:pPr>
                <a:lnSpc>
                  <a:spcPct val="58000"/>
                </a:lnSpc>
                <a:spcBef>
                  <a:spcPct val="50000"/>
                </a:spcBef>
              </a:pPr>
              <a:r>
                <a:rPr lang="en-US" b="1">
                  <a:solidFill>
                    <a:srgbClr val="969696"/>
                  </a:solidFill>
                  <a:latin typeface="Arial" charset="0"/>
                  <a:sym typeface="Wingdings 2" pitchFamily="18" charset="2"/>
                </a:rPr>
                <a:t></a:t>
              </a:r>
            </a:p>
            <a:p>
              <a:pPr>
                <a:lnSpc>
                  <a:spcPct val="58000"/>
                </a:lnSpc>
                <a:spcBef>
                  <a:spcPct val="50000"/>
                </a:spcBef>
              </a:pPr>
              <a:r>
                <a:rPr lang="en-US" b="1">
                  <a:solidFill>
                    <a:srgbClr val="FF9900"/>
                  </a:solidFill>
                  <a:latin typeface="Arial" charset="0"/>
                  <a:sym typeface="Wingdings 2" pitchFamily="18" charset="2"/>
                </a:rPr>
                <a:t></a:t>
              </a:r>
            </a:p>
            <a:p>
              <a:pPr>
                <a:lnSpc>
                  <a:spcPct val="58000"/>
                </a:lnSpc>
                <a:spcBef>
                  <a:spcPct val="50000"/>
                </a:spcBef>
              </a:pPr>
              <a:r>
                <a:rPr lang="en-US" b="1">
                  <a:solidFill>
                    <a:srgbClr val="969696"/>
                  </a:solidFill>
                  <a:latin typeface="Arial" charset="0"/>
                  <a:sym typeface="Wingdings 2" pitchFamily="18" charset="2"/>
                </a:rPr>
                <a:t></a:t>
              </a:r>
            </a:p>
            <a:p>
              <a:pPr>
                <a:lnSpc>
                  <a:spcPct val="58000"/>
                </a:lnSpc>
                <a:spcBef>
                  <a:spcPct val="50000"/>
                </a:spcBef>
              </a:pPr>
              <a:r>
                <a:rPr lang="en-US" b="1">
                  <a:solidFill>
                    <a:srgbClr val="FF9900"/>
                  </a:solidFill>
                  <a:latin typeface="Arial" charset="0"/>
                  <a:sym typeface="Wingdings 2" pitchFamily="18" charset="2"/>
                </a:rPr>
                <a:t></a:t>
              </a:r>
            </a:p>
            <a:p>
              <a:pPr>
                <a:lnSpc>
                  <a:spcPct val="58000"/>
                </a:lnSpc>
                <a:spcBef>
                  <a:spcPct val="50000"/>
                </a:spcBef>
              </a:pPr>
              <a:r>
                <a:rPr lang="en-US" b="1">
                  <a:solidFill>
                    <a:srgbClr val="969696"/>
                  </a:solidFill>
                  <a:latin typeface="Arial" charset="0"/>
                  <a:sym typeface="Wingdings 2" pitchFamily="18" charset="2"/>
                </a:rPr>
                <a:t></a:t>
              </a:r>
            </a:p>
            <a:p>
              <a:pPr>
                <a:lnSpc>
                  <a:spcPct val="58000"/>
                </a:lnSpc>
                <a:spcBef>
                  <a:spcPct val="50000"/>
                </a:spcBef>
              </a:pPr>
              <a:r>
                <a:rPr lang="en-US" b="1">
                  <a:solidFill>
                    <a:srgbClr val="FF9900"/>
                  </a:solidFill>
                  <a:latin typeface="Arial" charset="0"/>
                  <a:sym typeface="Wingdings 2" pitchFamily="18" charset="2"/>
                </a:rPr>
                <a:t></a:t>
              </a:r>
            </a:p>
            <a:p>
              <a:pPr>
                <a:lnSpc>
                  <a:spcPct val="58000"/>
                </a:lnSpc>
                <a:spcBef>
                  <a:spcPct val="50000"/>
                </a:spcBef>
              </a:pPr>
              <a:r>
                <a:rPr lang="en-US" b="1">
                  <a:solidFill>
                    <a:srgbClr val="969696"/>
                  </a:solidFill>
                  <a:latin typeface="Arial" charset="0"/>
                  <a:sym typeface="Wingdings 2" pitchFamily="18" charset="2"/>
                </a:rPr>
                <a:t></a:t>
              </a:r>
            </a:p>
          </p:txBody>
        </p:sp>
        <p:sp>
          <p:nvSpPr>
            <p:cNvPr id="11276" name="Text Box 9"/>
            <p:cNvSpPr txBox="1">
              <a:spLocks noChangeArrowheads="1"/>
            </p:cNvSpPr>
            <p:nvPr/>
          </p:nvSpPr>
          <p:spPr bwMode="auto">
            <a:xfrm>
              <a:off x="3024" y="924"/>
              <a:ext cx="384" cy="29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pPr>
                <a:lnSpc>
                  <a:spcPct val="58000"/>
                </a:lnSpc>
                <a:spcBef>
                  <a:spcPct val="50000"/>
                </a:spcBef>
              </a:pPr>
              <a:endParaRPr lang="en-US" b="1">
                <a:solidFill>
                  <a:schemeClr val="folHlink"/>
                </a:solidFill>
                <a:latin typeface="Arial" charset="0"/>
                <a:sym typeface="Wingdings 2" pitchFamily="18" charset="2"/>
              </a:endParaRPr>
            </a:p>
            <a:p>
              <a:pPr>
                <a:lnSpc>
                  <a:spcPct val="58000"/>
                </a:lnSpc>
                <a:spcBef>
                  <a:spcPct val="50000"/>
                </a:spcBef>
              </a:pPr>
              <a:r>
                <a:rPr lang="en-US" b="1">
                  <a:solidFill>
                    <a:srgbClr val="FF9900"/>
                  </a:solidFill>
                  <a:latin typeface="Arial" charset="0"/>
                  <a:sym typeface="Wingdings 2" pitchFamily="18" charset="2"/>
                </a:rPr>
                <a:t></a:t>
              </a:r>
            </a:p>
            <a:p>
              <a:pPr>
                <a:lnSpc>
                  <a:spcPct val="58000"/>
                </a:lnSpc>
                <a:spcBef>
                  <a:spcPct val="50000"/>
                </a:spcBef>
              </a:pPr>
              <a:r>
                <a:rPr lang="en-US" b="1">
                  <a:solidFill>
                    <a:srgbClr val="969696"/>
                  </a:solidFill>
                  <a:latin typeface="Arial" charset="0"/>
                  <a:sym typeface="Wingdings 2" pitchFamily="18" charset="2"/>
                </a:rPr>
                <a:t></a:t>
              </a:r>
            </a:p>
            <a:p>
              <a:pPr>
                <a:lnSpc>
                  <a:spcPct val="58000"/>
                </a:lnSpc>
                <a:spcBef>
                  <a:spcPct val="50000"/>
                </a:spcBef>
              </a:pPr>
              <a:r>
                <a:rPr lang="en-US" b="1">
                  <a:solidFill>
                    <a:srgbClr val="FF9900"/>
                  </a:solidFill>
                  <a:latin typeface="Arial" charset="0"/>
                  <a:sym typeface="Wingdings 2" pitchFamily="18" charset="2"/>
                </a:rPr>
                <a:t></a:t>
              </a:r>
            </a:p>
            <a:p>
              <a:pPr>
                <a:lnSpc>
                  <a:spcPct val="58000"/>
                </a:lnSpc>
                <a:spcBef>
                  <a:spcPct val="50000"/>
                </a:spcBef>
              </a:pPr>
              <a:r>
                <a:rPr lang="en-US" b="1">
                  <a:solidFill>
                    <a:srgbClr val="969696"/>
                  </a:solidFill>
                  <a:latin typeface="Arial" charset="0"/>
                  <a:sym typeface="Wingdings 2" pitchFamily="18" charset="2"/>
                </a:rPr>
                <a:t></a:t>
              </a:r>
            </a:p>
            <a:p>
              <a:pPr>
                <a:lnSpc>
                  <a:spcPct val="58000"/>
                </a:lnSpc>
                <a:spcBef>
                  <a:spcPct val="50000"/>
                </a:spcBef>
              </a:pPr>
              <a:r>
                <a:rPr lang="en-US" b="1">
                  <a:solidFill>
                    <a:srgbClr val="FF9900"/>
                  </a:solidFill>
                  <a:latin typeface="Arial" charset="0"/>
                  <a:sym typeface="Wingdings 2" pitchFamily="18" charset="2"/>
                </a:rPr>
                <a:t></a:t>
              </a:r>
            </a:p>
            <a:p>
              <a:pPr>
                <a:lnSpc>
                  <a:spcPct val="58000"/>
                </a:lnSpc>
                <a:spcBef>
                  <a:spcPct val="50000"/>
                </a:spcBef>
              </a:pPr>
              <a:r>
                <a:rPr lang="en-US" b="1">
                  <a:solidFill>
                    <a:srgbClr val="969696"/>
                  </a:solidFill>
                  <a:latin typeface="Arial" charset="0"/>
                  <a:sym typeface="Wingdings 2" pitchFamily="18" charset="2"/>
                </a:rPr>
                <a:t></a:t>
              </a:r>
            </a:p>
            <a:p>
              <a:pPr>
                <a:lnSpc>
                  <a:spcPct val="58000"/>
                </a:lnSpc>
                <a:spcBef>
                  <a:spcPct val="50000"/>
                </a:spcBef>
              </a:pPr>
              <a:r>
                <a:rPr lang="en-US" b="1">
                  <a:solidFill>
                    <a:srgbClr val="FF9900"/>
                  </a:solidFill>
                  <a:latin typeface="Times New Roman" pitchFamily="18" charset="0"/>
                  <a:sym typeface="Wingdings 2" pitchFamily="18" charset="2"/>
                </a:rPr>
                <a:t></a:t>
              </a:r>
              <a:endParaRPr lang="en-US" b="1">
                <a:solidFill>
                  <a:srgbClr val="FF9900"/>
                </a:solidFill>
                <a:latin typeface="Arial" charset="0"/>
                <a:sym typeface="Wingdings 2" pitchFamily="18" charset="2"/>
              </a:endParaRPr>
            </a:p>
            <a:p>
              <a:pPr>
                <a:lnSpc>
                  <a:spcPct val="58000"/>
                </a:lnSpc>
                <a:spcBef>
                  <a:spcPct val="50000"/>
                </a:spcBef>
              </a:pPr>
              <a:r>
                <a:rPr lang="en-US" b="1">
                  <a:solidFill>
                    <a:srgbClr val="969696"/>
                  </a:solidFill>
                  <a:latin typeface="Arial" charset="0"/>
                  <a:sym typeface="Wingdings 2" pitchFamily="18" charset="2"/>
                </a:rPr>
                <a:t></a:t>
              </a:r>
            </a:p>
            <a:p>
              <a:pPr>
                <a:lnSpc>
                  <a:spcPct val="58000"/>
                </a:lnSpc>
                <a:spcBef>
                  <a:spcPct val="50000"/>
                </a:spcBef>
              </a:pPr>
              <a:r>
                <a:rPr lang="en-US" b="1">
                  <a:solidFill>
                    <a:srgbClr val="FF9900"/>
                  </a:solidFill>
                  <a:latin typeface="Arial" charset="0"/>
                  <a:sym typeface="Wingdings 2" pitchFamily="18" charset="2"/>
                </a:rPr>
                <a:t></a:t>
              </a:r>
            </a:p>
            <a:p>
              <a:pPr>
                <a:lnSpc>
                  <a:spcPct val="58000"/>
                </a:lnSpc>
                <a:spcBef>
                  <a:spcPct val="50000"/>
                </a:spcBef>
              </a:pPr>
              <a:r>
                <a:rPr lang="en-US" b="1">
                  <a:solidFill>
                    <a:srgbClr val="969696"/>
                  </a:solidFill>
                  <a:latin typeface="Arial" charset="0"/>
                  <a:sym typeface="Wingdings 2" pitchFamily="18" charset="2"/>
                </a:rPr>
                <a:t></a:t>
              </a:r>
            </a:p>
            <a:p>
              <a:pPr>
                <a:lnSpc>
                  <a:spcPct val="58000"/>
                </a:lnSpc>
                <a:spcBef>
                  <a:spcPct val="50000"/>
                </a:spcBef>
              </a:pPr>
              <a:r>
                <a:rPr lang="en-US" b="1">
                  <a:solidFill>
                    <a:srgbClr val="FF9900"/>
                  </a:solidFill>
                  <a:latin typeface="Arial" charset="0"/>
                  <a:sym typeface="Wingdings 2" pitchFamily="18" charset="2"/>
                </a:rPr>
                <a:t></a:t>
              </a:r>
            </a:p>
          </p:txBody>
        </p:sp>
        <p:sp>
          <p:nvSpPr>
            <p:cNvPr id="11277" name="Text Box 10"/>
            <p:cNvSpPr txBox="1">
              <a:spLocks noChangeArrowheads="1"/>
            </p:cNvSpPr>
            <p:nvPr/>
          </p:nvSpPr>
          <p:spPr bwMode="auto">
            <a:xfrm>
              <a:off x="4500" y="924"/>
              <a:ext cx="336" cy="29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pPr>
                <a:lnSpc>
                  <a:spcPct val="58000"/>
                </a:lnSpc>
                <a:spcBef>
                  <a:spcPct val="50000"/>
                </a:spcBef>
              </a:pPr>
              <a:endParaRPr lang="en-US" b="1">
                <a:solidFill>
                  <a:schemeClr val="folHlink"/>
                </a:solidFill>
                <a:latin typeface="Arial" charset="0"/>
                <a:sym typeface="Wingdings 2" pitchFamily="18" charset="2"/>
              </a:endParaRPr>
            </a:p>
            <a:p>
              <a:pPr>
                <a:lnSpc>
                  <a:spcPct val="58000"/>
                </a:lnSpc>
                <a:spcBef>
                  <a:spcPct val="50000"/>
                </a:spcBef>
              </a:pPr>
              <a:r>
                <a:rPr lang="en-US" b="1">
                  <a:solidFill>
                    <a:srgbClr val="969696"/>
                  </a:solidFill>
                  <a:latin typeface="Arial" charset="0"/>
                  <a:sym typeface="Wingdings 2" pitchFamily="18" charset="2"/>
                </a:rPr>
                <a:t></a:t>
              </a:r>
            </a:p>
            <a:p>
              <a:pPr>
                <a:lnSpc>
                  <a:spcPct val="58000"/>
                </a:lnSpc>
                <a:spcBef>
                  <a:spcPct val="50000"/>
                </a:spcBef>
              </a:pPr>
              <a:r>
                <a:rPr lang="en-US" b="1">
                  <a:solidFill>
                    <a:srgbClr val="FF9900"/>
                  </a:solidFill>
                  <a:latin typeface="Arial" charset="0"/>
                  <a:sym typeface="Wingdings 2" pitchFamily="18" charset="2"/>
                </a:rPr>
                <a:t></a:t>
              </a:r>
            </a:p>
            <a:p>
              <a:pPr>
                <a:lnSpc>
                  <a:spcPct val="58000"/>
                </a:lnSpc>
                <a:spcBef>
                  <a:spcPct val="50000"/>
                </a:spcBef>
              </a:pPr>
              <a:r>
                <a:rPr lang="en-US" b="1">
                  <a:solidFill>
                    <a:srgbClr val="969696"/>
                  </a:solidFill>
                  <a:latin typeface="Arial" charset="0"/>
                  <a:sym typeface="Wingdings 2" pitchFamily="18" charset="2"/>
                </a:rPr>
                <a:t></a:t>
              </a:r>
            </a:p>
            <a:p>
              <a:pPr>
                <a:lnSpc>
                  <a:spcPct val="58000"/>
                </a:lnSpc>
                <a:spcBef>
                  <a:spcPct val="50000"/>
                </a:spcBef>
              </a:pPr>
              <a:r>
                <a:rPr lang="en-US" b="1">
                  <a:solidFill>
                    <a:srgbClr val="FF9900"/>
                  </a:solidFill>
                  <a:latin typeface="Arial" charset="0"/>
                  <a:sym typeface="Wingdings 2" pitchFamily="18" charset="2"/>
                </a:rPr>
                <a:t></a:t>
              </a:r>
            </a:p>
            <a:p>
              <a:pPr>
                <a:lnSpc>
                  <a:spcPct val="58000"/>
                </a:lnSpc>
                <a:spcBef>
                  <a:spcPct val="50000"/>
                </a:spcBef>
              </a:pPr>
              <a:r>
                <a:rPr lang="en-US" b="1">
                  <a:solidFill>
                    <a:srgbClr val="969696"/>
                  </a:solidFill>
                  <a:latin typeface="Arial" charset="0"/>
                  <a:sym typeface="Wingdings 2" pitchFamily="18" charset="2"/>
                </a:rPr>
                <a:t></a:t>
              </a:r>
            </a:p>
            <a:p>
              <a:pPr>
                <a:lnSpc>
                  <a:spcPct val="58000"/>
                </a:lnSpc>
                <a:spcBef>
                  <a:spcPct val="50000"/>
                </a:spcBef>
              </a:pPr>
              <a:r>
                <a:rPr lang="en-US" b="1">
                  <a:solidFill>
                    <a:srgbClr val="FF9900"/>
                  </a:solidFill>
                  <a:latin typeface="Arial" charset="0"/>
                  <a:sym typeface="Wingdings 2" pitchFamily="18" charset="2"/>
                </a:rPr>
                <a:t></a:t>
              </a:r>
            </a:p>
            <a:p>
              <a:pPr>
                <a:lnSpc>
                  <a:spcPct val="58000"/>
                </a:lnSpc>
                <a:spcBef>
                  <a:spcPct val="50000"/>
                </a:spcBef>
              </a:pPr>
              <a:r>
                <a:rPr lang="en-US" b="1">
                  <a:solidFill>
                    <a:srgbClr val="969696"/>
                  </a:solidFill>
                  <a:latin typeface="Arial" charset="0"/>
                  <a:sym typeface="Wingdings 2" pitchFamily="18" charset="2"/>
                </a:rPr>
                <a:t></a:t>
              </a:r>
            </a:p>
            <a:p>
              <a:pPr>
                <a:lnSpc>
                  <a:spcPct val="58000"/>
                </a:lnSpc>
                <a:spcBef>
                  <a:spcPct val="50000"/>
                </a:spcBef>
              </a:pPr>
              <a:r>
                <a:rPr lang="en-US" b="1">
                  <a:solidFill>
                    <a:srgbClr val="FF9900"/>
                  </a:solidFill>
                  <a:latin typeface="Arial" charset="0"/>
                  <a:sym typeface="Wingdings 2" pitchFamily="18" charset="2"/>
                </a:rPr>
                <a:t></a:t>
              </a:r>
            </a:p>
            <a:p>
              <a:pPr>
                <a:lnSpc>
                  <a:spcPct val="58000"/>
                </a:lnSpc>
                <a:spcBef>
                  <a:spcPct val="50000"/>
                </a:spcBef>
              </a:pPr>
              <a:r>
                <a:rPr lang="en-US" b="1">
                  <a:solidFill>
                    <a:srgbClr val="969696"/>
                  </a:solidFill>
                  <a:latin typeface="Arial" charset="0"/>
                  <a:sym typeface="Wingdings 2" pitchFamily="18" charset="2"/>
                </a:rPr>
                <a:t></a:t>
              </a:r>
            </a:p>
            <a:p>
              <a:pPr>
                <a:lnSpc>
                  <a:spcPct val="58000"/>
                </a:lnSpc>
                <a:spcBef>
                  <a:spcPct val="50000"/>
                </a:spcBef>
              </a:pPr>
              <a:r>
                <a:rPr lang="en-US" b="1">
                  <a:solidFill>
                    <a:srgbClr val="FF9900"/>
                  </a:solidFill>
                  <a:latin typeface="Arial" charset="0"/>
                  <a:sym typeface="Wingdings 2" pitchFamily="18" charset="2"/>
                </a:rPr>
                <a:t></a:t>
              </a:r>
            </a:p>
            <a:p>
              <a:pPr>
                <a:lnSpc>
                  <a:spcPct val="58000"/>
                </a:lnSpc>
                <a:spcBef>
                  <a:spcPct val="50000"/>
                </a:spcBef>
              </a:pPr>
              <a:r>
                <a:rPr lang="en-US" b="1">
                  <a:solidFill>
                    <a:srgbClr val="FF9900"/>
                  </a:solidFill>
                  <a:latin typeface="Arial" charset="0"/>
                  <a:sym typeface="Wingdings 2" pitchFamily="18" charset="2"/>
                </a:rPr>
                <a:t></a:t>
              </a:r>
            </a:p>
          </p:txBody>
        </p:sp>
        <p:sp>
          <p:nvSpPr>
            <p:cNvPr id="11278" name="Text Box 11"/>
            <p:cNvSpPr txBox="1">
              <a:spLocks noChangeArrowheads="1"/>
            </p:cNvSpPr>
            <p:nvPr/>
          </p:nvSpPr>
          <p:spPr bwMode="auto">
            <a:xfrm>
              <a:off x="5040" y="924"/>
              <a:ext cx="384" cy="29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pPr>
                <a:lnSpc>
                  <a:spcPct val="58000"/>
                </a:lnSpc>
                <a:spcBef>
                  <a:spcPct val="50000"/>
                </a:spcBef>
              </a:pPr>
              <a:endParaRPr lang="en-US" b="1">
                <a:solidFill>
                  <a:schemeClr val="folHlink"/>
                </a:solidFill>
                <a:latin typeface="Arial" charset="0"/>
                <a:sym typeface="Wingdings 2" pitchFamily="18" charset="2"/>
              </a:endParaRPr>
            </a:p>
            <a:p>
              <a:pPr>
                <a:lnSpc>
                  <a:spcPct val="58000"/>
                </a:lnSpc>
                <a:spcBef>
                  <a:spcPct val="50000"/>
                </a:spcBef>
              </a:pPr>
              <a:r>
                <a:rPr lang="en-US" b="1">
                  <a:solidFill>
                    <a:srgbClr val="FF9900"/>
                  </a:solidFill>
                  <a:latin typeface="Arial" charset="0"/>
                  <a:sym typeface="Wingdings 2" pitchFamily="18" charset="2"/>
                </a:rPr>
                <a:t></a:t>
              </a:r>
            </a:p>
            <a:p>
              <a:pPr>
                <a:lnSpc>
                  <a:spcPct val="58000"/>
                </a:lnSpc>
                <a:spcBef>
                  <a:spcPct val="50000"/>
                </a:spcBef>
              </a:pPr>
              <a:r>
                <a:rPr lang="en-US" b="1">
                  <a:solidFill>
                    <a:srgbClr val="969696"/>
                  </a:solidFill>
                  <a:latin typeface="Arial" charset="0"/>
                  <a:sym typeface="Wingdings 2" pitchFamily="18" charset="2"/>
                </a:rPr>
                <a:t></a:t>
              </a:r>
            </a:p>
            <a:p>
              <a:pPr>
                <a:lnSpc>
                  <a:spcPct val="58000"/>
                </a:lnSpc>
                <a:spcBef>
                  <a:spcPct val="50000"/>
                </a:spcBef>
              </a:pPr>
              <a:r>
                <a:rPr lang="en-US" b="1">
                  <a:solidFill>
                    <a:srgbClr val="FF9900"/>
                  </a:solidFill>
                  <a:latin typeface="Arial" charset="0"/>
                  <a:sym typeface="Wingdings 2" pitchFamily="18" charset="2"/>
                </a:rPr>
                <a:t></a:t>
              </a:r>
            </a:p>
            <a:p>
              <a:pPr>
                <a:lnSpc>
                  <a:spcPct val="58000"/>
                </a:lnSpc>
                <a:spcBef>
                  <a:spcPct val="50000"/>
                </a:spcBef>
              </a:pPr>
              <a:r>
                <a:rPr lang="en-US" b="1">
                  <a:solidFill>
                    <a:srgbClr val="969696"/>
                  </a:solidFill>
                  <a:latin typeface="Arial" charset="0"/>
                  <a:sym typeface="Wingdings 2" pitchFamily="18" charset="2"/>
                </a:rPr>
                <a:t></a:t>
              </a:r>
            </a:p>
            <a:p>
              <a:pPr>
                <a:lnSpc>
                  <a:spcPct val="58000"/>
                </a:lnSpc>
                <a:spcBef>
                  <a:spcPct val="50000"/>
                </a:spcBef>
              </a:pPr>
              <a:r>
                <a:rPr lang="en-US" b="1">
                  <a:solidFill>
                    <a:srgbClr val="FF9900"/>
                  </a:solidFill>
                  <a:latin typeface="Arial" charset="0"/>
                  <a:sym typeface="Wingdings 2" pitchFamily="18" charset="2"/>
                </a:rPr>
                <a:t></a:t>
              </a:r>
            </a:p>
            <a:p>
              <a:pPr>
                <a:lnSpc>
                  <a:spcPct val="58000"/>
                </a:lnSpc>
                <a:spcBef>
                  <a:spcPct val="50000"/>
                </a:spcBef>
              </a:pPr>
              <a:r>
                <a:rPr lang="en-US" b="1">
                  <a:solidFill>
                    <a:srgbClr val="969696"/>
                  </a:solidFill>
                  <a:latin typeface="Arial" charset="0"/>
                  <a:sym typeface="Wingdings 2" pitchFamily="18" charset="2"/>
                </a:rPr>
                <a:t></a:t>
              </a:r>
            </a:p>
            <a:p>
              <a:pPr>
                <a:lnSpc>
                  <a:spcPct val="58000"/>
                </a:lnSpc>
                <a:spcBef>
                  <a:spcPct val="50000"/>
                </a:spcBef>
              </a:pPr>
              <a:r>
                <a:rPr lang="en-US" b="1">
                  <a:solidFill>
                    <a:srgbClr val="FF9900"/>
                  </a:solidFill>
                  <a:latin typeface="Arial" charset="0"/>
                  <a:sym typeface="Wingdings 2" pitchFamily="18" charset="2"/>
                </a:rPr>
                <a:t></a:t>
              </a:r>
              <a:endParaRPr lang="en-US" b="1">
                <a:solidFill>
                  <a:schemeClr val="folHlink"/>
                </a:solidFill>
                <a:latin typeface="Arial" charset="0"/>
                <a:sym typeface="Wingdings 2" pitchFamily="18" charset="2"/>
              </a:endParaRPr>
            </a:p>
            <a:p>
              <a:pPr>
                <a:lnSpc>
                  <a:spcPct val="58000"/>
                </a:lnSpc>
                <a:spcBef>
                  <a:spcPct val="50000"/>
                </a:spcBef>
              </a:pPr>
              <a:r>
                <a:rPr lang="en-US" b="1">
                  <a:solidFill>
                    <a:srgbClr val="969696"/>
                  </a:solidFill>
                  <a:latin typeface="Arial" charset="0"/>
                  <a:sym typeface="Wingdings 2" pitchFamily="18" charset="2"/>
                </a:rPr>
                <a:t></a:t>
              </a:r>
            </a:p>
            <a:p>
              <a:pPr>
                <a:lnSpc>
                  <a:spcPct val="58000"/>
                </a:lnSpc>
                <a:spcBef>
                  <a:spcPct val="50000"/>
                </a:spcBef>
              </a:pPr>
              <a:r>
                <a:rPr lang="en-US" b="1">
                  <a:solidFill>
                    <a:srgbClr val="FF9900"/>
                  </a:solidFill>
                  <a:latin typeface="Arial" charset="0"/>
                  <a:sym typeface="Wingdings 2" pitchFamily="18" charset="2"/>
                </a:rPr>
                <a:t></a:t>
              </a:r>
            </a:p>
            <a:p>
              <a:pPr>
                <a:lnSpc>
                  <a:spcPct val="58000"/>
                </a:lnSpc>
                <a:spcBef>
                  <a:spcPct val="50000"/>
                </a:spcBef>
              </a:pPr>
              <a:r>
                <a:rPr lang="en-US" b="1">
                  <a:solidFill>
                    <a:srgbClr val="969696"/>
                  </a:solidFill>
                  <a:latin typeface="Arial" charset="0"/>
                  <a:sym typeface="Wingdings 2" pitchFamily="18" charset="2"/>
                </a:rPr>
                <a:t></a:t>
              </a:r>
            </a:p>
            <a:p>
              <a:pPr>
                <a:lnSpc>
                  <a:spcPct val="58000"/>
                </a:lnSpc>
                <a:spcBef>
                  <a:spcPct val="50000"/>
                </a:spcBef>
              </a:pPr>
              <a:r>
                <a:rPr lang="en-US" b="1">
                  <a:solidFill>
                    <a:srgbClr val="969696"/>
                  </a:solidFill>
                  <a:latin typeface="Arial" charset="0"/>
                  <a:sym typeface="Wingdings 2" pitchFamily="18" charset="2"/>
                </a:rPr>
                <a:t></a:t>
              </a:r>
            </a:p>
          </p:txBody>
        </p:sp>
        <p:sp>
          <p:nvSpPr>
            <p:cNvPr id="11279" name="Line 12"/>
            <p:cNvSpPr>
              <a:spLocks noChangeShapeType="1"/>
            </p:cNvSpPr>
            <p:nvPr/>
          </p:nvSpPr>
          <p:spPr bwMode="auto">
            <a:xfrm>
              <a:off x="456" y="1860"/>
              <a:ext cx="5136" cy="0"/>
            </a:xfrm>
            <a:prstGeom prst="line">
              <a:avLst/>
            </a:prstGeom>
            <a:noFill/>
            <a:ln w="9525">
              <a:solidFill>
                <a:schemeClr val="bg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80" name="Line 13"/>
            <p:cNvSpPr>
              <a:spLocks noChangeShapeType="1"/>
            </p:cNvSpPr>
            <p:nvPr/>
          </p:nvSpPr>
          <p:spPr bwMode="auto">
            <a:xfrm>
              <a:off x="456" y="2592"/>
              <a:ext cx="5136" cy="0"/>
            </a:xfrm>
            <a:prstGeom prst="line">
              <a:avLst/>
            </a:prstGeom>
            <a:noFill/>
            <a:ln w="9525">
              <a:solidFill>
                <a:schemeClr val="bg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81" name="Line 14"/>
            <p:cNvSpPr>
              <a:spLocks noChangeShapeType="1"/>
            </p:cNvSpPr>
            <p:nvPr/>
          </p:nvSpPr>
          <p:spPr bwMode="auto">
            <a:xfrm>
              <a:off x="456" y="3336"/>
              <a:ext cx="5136" cy="0"/>
            </a:xfrm>
            <a:prstGeom prst="line">
              <a:avLst/>
            </a:prstGeom>
            <a:noFill/>
            <a:ln w="9525">
              <a:solidFill>
                <a:srgbClr val="003399"/>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Rectangle 2"/>
          <p:cNvSpPr>
            <a:spLocks noGrp="1" noChangeArrowheads="1"/>
          </p:cNvSpPr>
          <p:nvPr>
            <p:ph type="title"/>
          </p:nvPr>
        </p:nvSpPr>
        <p:spPr>
          <a:xfrm>
            <a:off x="457200" y="166816"/>
            <a:ext cx="8229600" cy="1143000"/>
          </a:xfrm>
        </p:spPr>
        <p:txBody>
          <a:bodyPr/>
          <a:lstStyle/>
          <a:p>
            <a:pPr eaLnBrk="1" hangingPunct="1"/>
            <a:r>
              <a:rPr lang="en-US" dirty="0" smtClean="0"/>
              <a:t>STANDARDS DEVELOPMENT VOLUNTEERS</a:t>
            </a:r>
            <a:endParaRPr lang="en-US" dirty="0" smtClean="0">
              <a:solidFill>
                <a:srgbClr val="00B050"/>
              </a:solidFill>
            </a:endParaRPr>
          </a:p>
        </p:txBody>
      </p:sp>
      <p:sp>
        <p:nvSpPr>
          <p:cNvPr id="13317" name="Rectangle 3"/>
          <p:cNvSpPr>
            <a:spLocks noGrp="1" noChangeArrowheads="1"/>
          </p:cNvSpPr>
          <p:nvPr>
            <p:ph idx="1"/>
          </p:nvPr>
        </p:nvSpPr>
        <p:spPr>
          <a:xfrm>
            <a:off x="457200" y="1334529"/>
            <a:ext cx="8229600" cy="4645025"/>
          </a:xfrm>
        </p:spPr>
        <p:txBody>
          <a:bodyPr/>
          <a:lstStyle/>
          <a:p>
            <a:pPr>
              <a:spcAft>
                <a:spcPts val="600"/>
              </a:spcAft>
            </a:pPr>
            <a:r>
              <a:rPr lang="en-US" dirty="0" smtClean="0"/>
              <a:t>Volunteers are individuals who donate their time, </a:t>
            </a:r>
            <a:r>
              <a:rPr lang="en-US" dirty="0" smtClean="0"/>
              <a:t>knowledge </a:t>
            </a:r>
            <a:r>
              <a:rPr lang="en-US" dirty="0" smtClean="0"/>
              <a:t>and technical expertise for the development of the technical content and maintenance of ASME codes and </a:t>
            </a:r>
            <a:r>
              <a:rPr lang="en-US" dirty="0" smtClean="0"/>
              <a:t>standards </a:t>
            </a:r>
            <a:endParaRPr lang="en-US" dirty="0" smtClean="0"/>
          </a:p>
          <a:p>
            <a:r>
              <a:rPr lang="en-US" dirty="0" smtClean="0"/>
              <a:t>Volunteers </a:t>
            </a:r>
            <a:r>
              <a:rPr lang="en-US" dirty="0" smtClean="0"/>
              <a:t>responsibilities </a:t>
            </a:r>
            <a:r>
              <a:rPr lang="en-US" dirty="0" smtClean="0"/>
              <a:t>include, but are not limited </a:t>
            </a:r>
            <a:r>
              <a:rPr lang="en-US" dirty="0" smtClean="0"/>
              <a:t>to:</a:t>
            </a:r>
            <a:endParaRPr lang="en-US" dirty="0"/>
          </a:p>
          <a:p>
            <a:pPr lvl="1"/>
            <a:r>
              <a:rPr lang="en-US" dirty="0" smtClean="0"/>
              <a:t>Determining </a:t>
            </a:r>
            <a:r>
              <a:rPr lang="en-US" dirty="0" smtClean="0"/>
              <a:t>what </a:t>
            </a:r>
            <a:r>
              <a:rPr lang="en-US" dirty="0" smtClean="0"/>
              <a:t>should </a:t>
            </a:r>
            <a:r>
              <a:rPr lang="en-US" dirty="0" smtClean="0"/>
              <a:t>be covered by a standard (i.e. scope</a:t>
            </a:r>
            <a:r>
              <a:rPr lang="en-US" dirty="0" smtClean="0"/>
              <a:t>)</a:t>
            </a:r>
            <a:endParaRPr lang="en-US" dirty="0" smtClean="0"/>
          </a:p>
          <a:p>
            <a:pPr lvl="1"/>
            <a:r>
              <a:rPr lang="en-US" dirty="0" smtClean="0"/>
              <a:t>Developing the technical content of standards </a:t>
            </a:r>
          </a:p>
          <a:p>
            <a:pPr lvl="1"/>
            <a:r>
              <a:rPr lang="en-US" dirty="0" smtClean="0"/>
              <a:t>Determining </a:t>
            </a:r>
            <a:r>
              <a:rPr lang="en-US" dirty="0" smtClean="0"/>
              <a:t>who </a:t>
            </a:r>
            <a:r>
              <a:rPr lang="en-US" dirty="0" smtClean="0"/>
              <a:t>the </a:t>
            </a:r>
            <a:r>
              <a:rPr lang="en-US" dirty="0" smtClean="0"/>
              <a:t>officers and members should be (except for the Staff Secretary), and </a:t>
            </a:r>
            <a:endParaRPr lang="en-US" dirty="0" smtClean="0"/>
          </a:p>
          <a:p>
            <a:pPr lvl="1"/>
            <a:r>
              <a:rPr lang="en-US" dirty="0" smtClean="0"/>
              <a:t>Deciding </a:t>
            </a:r>
            <a:r>
              <a:rPr lang="en-US" dirty="0" smtClean="0"/>
              <a:t>when </a:t>
            </a:r>
            <a:r>
              <a:rPr lang="en-US" dirty="0" smtClean="0"/>
              <a:t>and </a:t>
            </a:r>
            <a:r>
              <a:rPr lang="en-US" dirty="0" smtClean="0"/>
              <a:t>where to hold a </a:t>
            </a:r>
            <a:r>
              <a:rPr lang="en-US" dirty="0" smtClean="0"/>
              <a:t>meeting</a:t>
            </a:r>
            <a:endParaRPr lang="en-US" strike="sngStrike" dirty="0" smtClean="0"/>
          </a:p>
          <a:p>
            <a:pPr eaLnBrk="1" hangingPunct="1">
              <a:spcAft>
                <a:spcPts val="600"/>
              </a:spcAft>
              <a:buFont typeface="Arial" pitchFamily="34" charset="0"/>
              <a:buChar char="–"/>
            </a:pPr>
            <a:endParaRPr lang="en-US" dirty="0" smtClean="0">
              <a:solidFill>
                <a:schemeClr val="bg1"/>
              </a:solidFill>
            </a:endParaRPr>
          </a:p>
          <a:p>
            <a:pPr marL="209550" indent="-209550" eaLnBrk="1" hangingPunct="1"/>
            <a:endParaRPr lang="en-US" dirty="0" smtClean="0"/>
          </a:p>
        </p:txBody>
      </p:sp>
      <p:sp>
        <p:nvSpPr>
          <p:cNvPr id="4" name="Footer Placeholder 3"/>
          <p:cNvSpPr>
            <a:spLocks noGrp="1"/>
          </p:cNvSpPr>
          <p:nvPr>
            <p:ph type="ftr" sz="quarter" idx="10"/>
          </p:nvPr>
        </p:nvSpPr>
        <p:spPr/>
        <p:txBody>
          <a:bodyPr/>
          <a:lstStyle/>
          <a:p>
            <a:pPr algn="ctr">
              <a:defRPr/>
            </a:pPr>
            <a:r>
              <a:rPr lang="en-US" dirty="0" smtClean="0"/>
              <a:t>ASME S&amp;C Training – Module B2. Standards Development: Staff and Volunteer Roles and Responsibilities</a:t>
            </a:r>
            <a:endParaRPr lang="en-US" dirty="0"/>
          </a:p>
        </p:txBody>
      </p:sp>
      <p:sp>
        <p:nvSpPr>
          <p:cNvPr id="5" name="Slide Number Placeholder 4"/>
          <p:cNvSpPr>
            <a:spLocks noGrp="1"/>
          </p:cNvSpPr>
          <p:nvPr>
            <p:ph type="sldNum" sz="quarter" idx="11"/>
          </p:nvPr>
        </p:nvSpPr>
        <p:spPr/>
        <p:txBody>
          <a:bodyPr/>
          <a:lstStyle/>
          <a:p>
            <a:pPr>
              <a:defRPr/>
            </a:pPr>
            <a:fld id="{BB0CB245-7E12-49F9-B93F-5B14CAF53868}" type="slidenum">
              <a:rPr lang="en-US"/>
              <a:pPr>
                <a:defRPr/>
              </a:pPr>
              <a:t>8</a:t>
            </a:fld>
            <a:endParaRPr lang="en-US"/>
          </a:p>
        </p:txBody>
      </p:sp>
    </p:spTree>
    <p:extLst>
      <p:ext uri="{BB962C8B-B14F-4D97-AF65-F5344CB8AC3E}">
        <p14:creationId xmlns:p14="http://schemas.microsoft.com/office/powerpoint/2010/main" val="87531489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nyej\LOCALS~1\Temp\articulate\presenter\imgtemp\TSBJkxyJ_files\slide0001_image001.png"/>
</p:tagLst>
</file>

<file path=ppt/theme/theme1.xml><?xml version="1.0" encoding="utf-8"?>
<a:theme xmlns:a="http://schemas.openxmlformats.org/drawingml/2006/main" name="2012 Theme1">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2012 Theme1</Template>
  <TotalTime>2180</TotalTime>
  <Words>2641</Words>
  <Application>Microsoft Office PowerPoint</Application>
  <PresentationFormat>On-screen Show (4:3)</PresentationFormat>
  <Paragraphs>390</Paragraphs>
  <Slides>19</Slides>
  <Notes>19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vt:lpstr>
      <vt:lpstr>Microsoft Sans Serif</vt:lpstr>
      <vt:lpstr>Tahoma</vt:lpstr>
      <vt:lpstr>Times</vt:lpstr>
      <vt:lpstr>Times New Roman</vt:lpstr>
      <vt:lpstr>Wingdings 2</vt:lpstr>
      <vt:lpstr>2012 Theme1</vt:lpstr>
      <vt:lpstr>Standards and Certification Training </vt:lpstr>
      <vt:lpstr>MODULE B COURSE OUTLINE</vt:lpstr>
      <vt:lpstr>UPDATES</vt:lpstr>
      <vt:lpstr>LEARNING OBJECTIVES</vt:lpstr>
      <vt:lpstr>PowerPoint Presentation</vt:lpstr>
      <vt:lpstr>THE VOLUNTEER ROLE</vt:lpstr>
      <vt:lpstr>THE STAFF ROLE</vt:lpstr>
      <vt:lpstr>VOLUNTEER/STAFF ROLES</vt:lpstr>
      <vt:lpstr>STANDARDS DEVELOPMENT VOLUNTEERS</vt:lpstr>
      <vt:lpstr>STANDARDS DEVELOPMENT VOLUNTEER BENEFITS</vt:lpstr>
      <vt:lpstr>COMMITTEE VOLUNTEER ROLES</vt:lpstr>
      <vt:lpstr>VOLUNTEER RESPONSIBILITIES</vt:lpstr>
      <vt:lpstr>VOLUNTEER RESPONSIBILITIES</vt:lpstr>
      <vt:lpstr>VOLUNTEER RESPONSIBILITIES</vt:lpstr>
      <vt:lpstr>ASME STAFF ROLE</vt:lpstr>
      <vt:lpstr>ASME STAFF COMMITTEE RESPONSIBILITIES</vt:lpstr>
      <vt:lpstr>OTHER ASME STAFF RESPONSIBILITIES</vt:lpstr>
      <vt:lpstr>MODULE SUMMARY</vt:lpstr>
      <vt:lpstr>REFERENCES</vt:lpstr>
    </vt:vector>
  </TitlesOfParts>
  <Company>ASME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Mayra Santiago</dc:creator>
  <cp:lastModifiedBy>Carlton R. Ramcharran</cp:lastModifiedBy>
  <cp:revision>270</cp:revision>
  <cp:lastPrinted>2017-06-29T16:17:51Z</cp:lastPrinted>
  <dcterms:created xsi:type="dcterms:W3CDTF">2008-04-17T17:36:45Z</dcterms:created>
  <dcterms:modified xsi:type="dcterms:W3CDTF">2017-06-29T16:20:03Z</dcterms:modified>
</cp:coreProperties>
</file>