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69" r:id="rId1"/>
    <p:sldMasterId id="2147483781" r:id="rId2"/>
  </p:sldMasterIdLst>
  <p:notesMasterIdLst>
    <p:notesMasterId r:id="rId34"/>
  </p:notesMasterIdLst>
  <p:handoutMasterIdLst>
    <p:handoutMasterId r:id="rId35"/>
  </p:handoutMasterIdLst>
  <p:sldIdLst>
    <p:sldId id="307" r:id="rId3"/>
    <p:sldId id="258" r:id="rId4"/>
    <p:sldId id="305" r:id="rId5"/>
    <p:sldId id="306" r:id="rId6"/>
    <p:sldId id="308" r:id="rId7"/>
    <p:sldId id="309" r:id="rId8"/>
    <p:sldId id="311" r:id="rId9"/>
    <p:sldId id="310" r:id="rId10"/>
    <p:sldId id="315" r:id="rId11"/>
    <p:sldId id="322" r:id="rId12"/>
    <p:sldId id="317" r:id="rId13"/>
    <p:sldId id="318" r:id="rId14"/>
    <p:sldId id="300" r:id="rId15"/>
    <p:sldId id="275" r:id="rId16"/>
    <p:sldId id="324" r:id="rId17"/>
    <p:sldId id="280" r:id="rId18"/>
    <p:sldId id="281" r:id="rId19"/>
    <p:sldId id="283" r:id="rId20"/>
    <p:sldId id="284" r:id="rId21"/>
    <p:sldId id="285" r:id="rId22"/>
    <p:sldId id="286" r:id="rId23"/>
    <p:sldId id="287" r:id="rId24"/>
    <p:sldId id="325" r:id="rId25"/>
    <p:sldId id="320" r:id="rId26"/>
    <p:sldId id="323" r:id="rId27"/>
    <p:sldId id="321" r:id="rId28"/>
    <p:sldId id="319" r:id="rId29"/>
    <p:sldId id="297" r:id="rId30"/>
    <p:sldId id="298" r:id="rId31"/>
    <p:sldId id="303" r:id="rId32"/>
    <p:sldId id="299" r:id="rId33"/>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21" clrIdx="0">
    <p:extLst>
      <p:ext uri="{19B8F6BF-5375-455C-9EA6-DF929625EA0E}">
        <p15:presenceInfo xmlns:p15="http://schemas.microsoft.com/office/powerpoint/2012/main" userId="S-1-5-21-2567133279-126380308-195766442-8640" providerId="AD"/>
      </p:ext>
    </p:extLst>
  </p:cmAuthor>
  <p:cmAuthor id="2" name="Edgar Suarez" initials="ES" lastIdx="2" clrIdx="1">
    <p:extLst>
      <p:ext uri="{19B8F6BF-5375-455C-9EA6-DF929625EA0E}">
        <p15:presenceInfo xmlns:p15="http://schemas.microsoft.com/office/powerpoint/2012/main" userId="S-1-5-21-2567133279-126380308-195766442-7607" providerId="AD"/>
      </p:ext>
    </p:extLst>
  </p:cmAuthor>
  <p:cmAuthor id="3" name="Allyson B. Byk" initials="ABB" lastIdx="10" clrIdx="2">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9FF33"/>
    <a:srgbClr val="B2B2B2"/>
    <a:srgbClr val="FF9900"/>
    <a:srgbClr val="FB5003"/>
    <a:srgbClr val="777777"/>
    <a:srgbClr val="969696"/>
    <a:srgbClr val="FFFF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36" autoAdjust="0"/>
    <p:restoredTop sz="70496" autoAdjust="0"/>
  </p:normalViewPr>
  <p:slideViewPr>
    <p:cSldViewPr>
      <p:cViewPr>
        <p:scale>
          <a:sx n="90" d="100"/>
          <a:sy n="90" d="100"/>
        </p:scale>
        <p:origin x="124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56" y="204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38" cy="479424"/>
          </a:xfrm>
          <a:prstGeom prst="rect">
            <a:avLst/>
          </a:prstGeom>
        </p:spPr>
        <p:txBody>
          <a:bodyPr vert="horz" lIns="96639" tIns="48320" rIns="96639" bIns="48320" rtlCol="0"/>
          <a:lstStyle>
            <a:lvl1pPr algn="l">
              <a:defRPr sz="1300"/>
            </a:lvl1pPr>
          </a:lstStyle>
          <a:p>
            <a:pPr>
              <a:defRPr/>
            </a:pPr>
            <a:endParaRPr lang="en-US"/>
          </a:p>
        </p:txBody>
      </p:sp>
      <p:sp>
        <p:nvSpPr>
          <p:cNvPr id="3" name="Date Placeholder 2"/>
          <p:cNvSpPr>
            <a:spLocks noGrp="1"/>
          </p:cNvSpPr>
          <p:nvPr>
            <p:ph type="dt" sz="quarter" idx="1"/>
          </p:nvPr>
        </p:nvSpPr>
        <p:spPr>
          <a:xfrm>
            <a:off x="4143375" y="2"/>
            <a:ext cx="3170238" cy="479424"/>
          </a:xfrm>
          <a:prstGeom prst="rect">
            <a:avLst/>
          </a:prstGeom>
        </p:spPr>
        <p:txBody>
          <a:bodyPr vert="horz" lIns="96639" tIns="48320" rIns="96639" bIns="48320" rtlCol="0"/>
          <a:lstStyle>
            <a:lvl1pPr algn="r">
              <a:defRPr sz="1300"/>
            </a:lvl1pPr>
          </a:lstStyle>
          <a:p>
            <a:pPr>
              <a:defRPr/>
            </a:pPr>
            <a:fld id="{A2C83AA9-FDA1-4EBE-AEDA-D0661972EB76}" type="datetimeFigureOut">
              <a:rPr lang="en-US"/>
              <a:pPr>
                <a:defRPr/>
              </a:pPr>
              <a:t>6/22/2017</a:t>
            </a:fld>
            <a:endParaRPr lang="en-US"/>
          </a:p>
        </p:txBody>
      </p:sp>
      <p:sp>
        <p:nvSpPr>
          <p:cNvPr id="4" name="Footer Placeholder 3"/>
          <p:cNvSpPr>
            <a:spLocks noGrp="1"/>
          </p:cNvSpPr>
          <p:nvPr>
            <p:ph type="ftr" sz="quarter" idx="2"/>
          </p:nvPr>
        </p:nvSpPr>
        <p:spPr>
          <a:xfrm>
            <a:off x="0" y="9120189"/>
            <a:ext cx="3170238" cy="479424"/>
          </a:xfrm>
          <a:prstGeom prst="rect">
            <a:avLst/>
          </a:prstGeom>
        </p:spPr>
        <p:txBody>
          <a:bodyPr vert="horz" lIns="96639" tIns="48320" rIns="96639" bIns="48320"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375" y="9120189"/>
            <a:ext cx="3170238" cy="479424"/>
          </a:xfrm>
          <a:prstGeom prst="rect">
            <a:avLst/>
          </a:prstGeom>
        </p:spPr>
        <p:txBody>
          <a:bodyPr vert="horz" lIns="96639" tIns="48320" rIns="96639" bIns="48320" rtlCol="0" anchor="b"/>
          <a:lstStyle>
            <a:lvl1pPr algn="r">
              <a:defRPr sz="1300"/>
            </a:lvl1pPr>
          </a:lstStyle>
          <a:p>
            <a:pPr>
              <a:defRPr/>
            </a:pPr>
            <a:fld id="{BC070742-0C4A-4FDE-A222-0D577EF3EA82}" type="slidenum">
              <a:rPr lang="en-US"/>
              <a:pPr>
                <a:defRPr/>
              </a:pPr>
              <a:t>‹#›</a:t>
            </a:fld>
            <a:endParaRPr lang="en-US"/>
          </a:p>
        </p:txBody>
      </p:sp>
    </p:spTree>
    <p:extLst>
      <p:ext uri="{BB962C8B-B14F-4D97-AF65-F5344CB8AC3E}">
        <p14:creationId xmlns:p14="http://schemas.microsoft.com/office/powerpoint/2010/main" val="161043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4"/>
          <p:cNvSpPr>
            <a:spLocks noGrp="1" noRot="1" noChangeAspect="1" noChangeArrowheads="1" noTextEdit="1"/>
          </p:cNvSpPr>
          <p:nvPr>
            <p:ph type="sldImg" idx="2"/>
          </p:nvPr>
        </p:nvSpPr>
        <p:spPr bwMode="auto">
          <a:xfrm>
            <a:off x="1258888" y="400050"/>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39" y="4240213"/>
            <a:ext cx="5851525" cy="4960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9" tIns="48320" rIns="96639" bIns="483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
        <p:nvSpPr>
          <p:cNvPr id="12294" name="Rectangle 6"/>
          <p:cNvSpPr>
            <a:spLocks noGrp="1" noChangeArrowheads="1"/>
          </p:cNvSpPr>
          <p:nvPr>
            <p:ph type="ftr" sz="quarter" idx="4"/>
          </p:nvPr>
        </p:nvSpPr>
        <p:spPr bwMode="auto">
          <a:xfrm>
            <a:off x="0"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9" tIns="48320" rIns="96639" bIns="48320"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75"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9" tIns="48320" rIns="96639" bIns="48320" numCol="1" anchor="b" anchorCtr="0" compatLnSpc="1">
            <a:prstTxWarp prst="textNoShape">
              <a:avLst/>
            </a:prstTxWarp>
          </a:bodyPr>
          <a:lstStyle>
            <a:lvl1pPr algn="r" eaLnBrk="1" hangingPunct="1">
              <a:defRPr sz="1300">
                <a:latin typeface="Arial" charset="0"/>
              </a:defRPr>
            </a:lvl1pPr>
          </a:lstStyle>
          <a:p>
            <a:pPr>
              <a:defRPr/>
            </a:pPr>
            <a:fld id="{AAA8FEC0-DF7D-4DA8-B9FA-C607ED0B04F7}" type="slidenum">
              <a:rPr lang="en-US"/>
              <a:pPr>
                <a:defRPr/>
              </a:pPr>
              <a:t>‹#›</a:t>
            </a:fld>
            <a:endParaRPr lang="en-US"/>
          </a:p>
        </p:txBody>
      </p:sp>
    </p:spTree>
    <p:extLst>
      <p:ext uri="{BB962C8B-B14F-4D97-AF65-F5344CB8AC3E}">
        <p14:creationId xmlns:p14="http://schemas.microsoft.com/office/powerpoint/2010/main" val="1559206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smtClean="0"/>
              <a:t>The Student </a:t>
            </a:r>
            <a:r>
              <a:rPr lang="en-US" u="none" dirty="0"/>
              <a:t>&amp; Early Career </a:t>
            </a:r>
            <a:r>
              <a:rPr lang="en-US" u="none" dirty="0" smtClean="0"/>
              <a:t>Development Sector’s </a:t>
            </a:r>
            <a:r>
              <a:rPr lang="en-US" u="none" dirty="0"/>
              <a:t>mission is to provide a voice for students and early career engineers. </a:t>
            </a:r>
            <a:r>
              <a:rPr lang="en-US" u="none" dirty="0" smtClean="0"/>
              <a:t>This Sector</a:t>
            </a:r>
            <a:r>
              <a:rPr lang="en-US" u="none" baseline="0" dirty="0" smtClean="0"/>
              <a:t> </a:t>
            </a:r>
            <a:r>
              <a:rPr lang="en-US" u="none" dirty="0" smtClean="0"/>
              <a:t>will </a:t>
            </a:r>
            <a:r>
              <a:rPr lang="en-US" u="none" dirty="0"/>
              <a:t>provide advocacy leadership </a:t>
            </a:r>
            <a:r>
              <a:rPr lang="en-US" u="none" strike="noStrike" dirty="0" smtClean="0"/>
              <a:t>and </a:t>
            </a:r>
            <a:r>
              <a:rPr lang="en-US" u="none" dirty="0" smtClean="0"/>
              <a:t>create </a:t>
            </a:r>
            <a:r>
              <a:rPr lang="en-US" u="none" dirty="0"/>
              <a:t>opportunities for students and early career engineers to influence the “path forward” for ASME</a:t>
            </a:r>
            <a:r>
              <a:rPr lang="en-US" u="none" dirty="0" smtClean="0"/>
              <a:t>.</a:t>
            </a:r>
          </a:p>
          <a:p>
            <a:endParaRPr lang="en-US" u="none" dirty="0" smtClean="0"/>
          </a:p>
          <a:p>
            <a:pPr>
              <a:spcBef>
                <a:spcPts val="1235"/>
              </a:spcBef>
              <a:buClr>
                <a:schemeClr val="accent2"/>
              </a:buClr>
            </a:pPr>
            <a:r>
              <a:rPr lang="en-US" u="none" dirty="0" smtClean="0"/>
              <a:t>The</a:t>
            </a:r>
            <a:r>
              <a:rPr lang="en-US" u="none" baseline="0" dirty="0" smtClean="0"/>
              <a:t> Student and Early Career Development Sector is led by a council which currently has the following Committees reporting to it:</a:t>
            </a:r>
          </a:p>
          <a:p>
            <a:pPr marL="171450" indent="-171450">
              <a:spcBef>
                <a:spcPts val="1235"/>
              </a:spcBef>
              <a:buClr>
                <a:schemeClr val="accent2"/>
              </a:buClr>
              <a:buFont typeface="Arial" panose="020B0604020202020204" pitchFamily="34" charset="0"/>
              <a:buChar char="•"/>
            </a:pPr>
            <a:r>
              <a:rPr lang="en-US" u="none" baseline="0" dirty="0" smtClean="0"/>
              <a:t>Early Career Engineer Programming Committee</a:t>
            </a:r>
          </a:p>
          <a:p>
            <a:pPr marL="171450" indent="-171450">
              <a:spcBef>
                <a:spcPts val="1235"/>
              </a:spcBef>
              <a:buClr>
                <a:schemeClr val="accent2"/>
              </a:buClr>
              <a:buFont typeface="Arial" panose="020B0604020202020204" pitchFamily="34" charset="0"/>
              <a:buChar char="•"/>
            </a:pPr>
            <a:r>
              <a:rPr lang="en-US" u="none" baseline="0" dirty="0" smtClean="0"/>
              <a:t>Student Programming Committee</a:t>
            </a:r>
          </a:p>
          <a:p>
            <a:endParaRPr lang="en-US" dirty="0"/>
          </a:p>
          <a:p>
            <a:pPr>
              <a:spcBef>
                <a:spcPct val="0"/>
              </a:spcBef>
            </a:pPr>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9</a:t>
            </a:fld>
            <a:endParaRPr lang="en-US" dirty="0">
              <a:solidFill>
                <a:prstClr val="black"/>
              </a:solidFill>
            </a:endParaRPr>
          </a:p>
        </p:txBody>
      </p:sp>
    </p:spTree>
    <p:extLst>
      <p:ext uri="{BB962C8B-B14F-4D97-AF65-F5344CB8AC3E}">
        <p14:creationId xmlns:p14="http://schemas.microsoft.com/office/powerpoint/2010/main" val="286644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issue of standards was discussed at the very first ASME meeting in 1880</a:t>
            </a:r>
            <a:r>
              <a:rPr lang="en-US" baseline="0" dirty="0" smtClean="0"/>
              <a:t> with the topic being</a:t>
            </a:r>
            <a:r>
              <a:rPr lang="en-US" dirty="0" smtClean="0"/>
              <a:t> standardized sizes for screw threads.</a:t>
            </a:r>
            <a:r>
              <a:rPr lang="en-US" baseline="0" dirty="0" smtClean="0"/>
              <a:t> For over 125 years, ASME </a:t>
            </a:r>
            <a:r>
              <a:rPr lang="en-US" dirty="0" smtClean="0"/>
              <a:t>Standards</a:t>
            </a:r>
            <a:r>
              <a:rPr lang="en-US" baseline="0" dirty="0" smtClean="0"/>
              <a:t> and Certification has continually strived to develop t</a:t>
            </a:r>
            <a:r>
              <a:rPr lang="en-US" b="0" dirty="0" smtClean="0"/>
              <a:t>he best, most applicable codes, standards, and conformity assessment programs in the world for the benefit of humanity. </a:t>
            </a:r>
          </a:p>
          <a:p>
            <a:endParaRPr lang="en-US" b="0" dirty="0" smtClean="0"/>
          </a:p>
          <a:p>
            <a:r>
              <a:rPr lang="en-US" b="0" dirty="0" smtClean="0"/>
              <a:t>The</a:t>
            </a:r>
            <a:r>
              <a:rPr lang="en-US" b="0" baseline="0" dirty="0" smtClean="0"/>
              <a:t> S&amp;C Mission is to i</a:t>
            </a:r>
            <a:r>
              <a:rPr lang="en-US" b="0" dirty="0" smtClean="0"/>
              <a:t>nvolve the best and the brightest people from all around the world to develop, maintain, and promote the use of these ASME products and services.</a:t>
            </a:r>
            <a:endParaRPr lang="en-US" dirty="0" smtClean="0"/>
          </a:p>
          <a:p>
            <a:pPr marL="114275" lvl="1" indent="0" defTabSz="914197" eaLnBrk="1" hangingPunct="1">
              <a:buNone/>
              <a:defRPr/>
            </a:pPr>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10</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275" lvl="1" indent="0" eaLnBrk="1" hangingPunct="1">
              <a:buNone/>
            </a:pPr>
            <a:r>
              <a:rPr lang="en-US" u="none" dirty="0" smtClean="0"/>
              <a:t>To date, ASME currently has over 500 codes and standards in print. Standards and Certification committee</a:t>
            </a:r>
            <a:r>
              <a:rPr lang="en-US" u="none" baseline="0" dirty="0" smtClean="0"/>
              <a:t> activities </a:t>
            </a:r>
            <a:r>
              <a:rPr lang="en-US" u="none" dirty="0" smtClean="0"/>
              <a:t>involve about 5,500 </a:t>
            </a:r>
            <a:r>
              <a:rPr lang="en-US" u="none" dirty="0" smtClean="0"/>
              <a:t>individuals</a:t>
            </a:r>
            <a:r>
              <a:rPr lang="en-US" u="none" dirty="0" smtClean="0"/>
              <a:t>, mostly volunteers,</a:t>
            </a:r>
            <a:r>
              <a:rPr lang="en-US" u="none" baseline="0" dirty="0" smtClean="0"/>
              <a:t> of which over 1,100 </a:t>
            </a:r>
            <a:r>
              <a:rPr lang="en-US" u="none" dirty="0" smtClean="0"/>
              <a:t>of </a:t>
            </a:r>
            <a:r>
              <a:rPr lang="en-US" u="none" dirty="0" smtClean="0"/>
              <a:t>these individuals reside outside the U.S.</a:t>
            </a:r>
            <a:r>
              <a:rPr lang="en-US" u="none" baseline="0" dirty="0" smtClean="0"/>
              <a:t> </a:t>
            </a:r>
            <a:r>
              <a:rPr lang="en-US" u="none" dirty="0" smtClean="0"/>
              <a:t>Not all active individuals are ASME members, though membership in</a:t>
            </a:r>
            <a:r>
              <a:rPr lang="en-US" u="none" baseline="0" dirty="0" smtClean="0"/>
              <a:t> </a:t>
            </a:r>
            <a:r>
              <a:rPr lang="en-US" u="none" dirty="0" smtClean="0"/>
              <a:t>ASME is encouraged.</a:t>
            </a:r>
          </a:p>
          <a:p>
            <a:pPr eaLnBrk="1" hangingPunct="1">
              <a:buFontTx/>
              <a:buChar char="•"/>
            </a:pPr>
            <a:endParaRPr lang="en-US" u="none" dirty="0" smtClean="0"/>
          </a:p>
          <a:p>
            <a:pPr marL="114275" lvl="1" indent="0" eaLnBrk="1" hangingPunct="1">
              <a:buNone/>
            </a:pPr>
            <a:r>
              <a:rPr lang="en-US" u="none" dirty="0" smtClean="0"/>
              <a:t>ASME standards are used in over 100 countries around the world.</a:t>
            </a:r>
          </a:p>
          <a:p>
            <a:pPr marL="114275" lvl="1" indent="0" eaLnBrk="1" hangingPunct="1">
              <a:buNone/>
            </a:pPr>
            <a:r>
              <a:rPr lang="en-US" u="none" dirty="0" smtClean="0"/>
              <a:t>Finally, ASME has certified manufacturers of products related to ASME codes and standards in approximately</a:t>
            </a:r>
            <a:r>
              <a:rPr lang="en-US" u="none" baseline="0" dirty="0" smtClean="0"/>
              <a:t> </a:t>
            </a:r>
            <a:r>
              <a:rPr lang="en-US" u="none" dirty="0" smtClean="0"/>
              <a:t>75 countries.</a:t>
            </a:r>
          </a:p>
          <a:p>
            <a:pPr marL="114275" lvl="1" indent="0" defTabSz="914197" eaLnBrk="1" hangingPunct="1">
              <a:buNone/>
              <a:defRPr/>
            </a:pPr>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11</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p:spPr>
        <p:txBody>
          <a:bodyPr/>
          <a:lstStyle/>
          <a:p>
            <a:r>
              <a:rPr lang="en-US" u="none" dirty="0" smtClean="0"/>
              <a:t>There </a:t>
            </a:r>
            <a:r>
              <a:rPr lang="en-US" u="none" dirty="0" smtClean="0"/>
              <a:t>are </a:t>
            </a:r>
            <a:r>
              <a:rPr lang="en-US" u="none" dirty="0" smtClean="0"/>
              <a:t>nine Boards that report to</a:t>
            </a:r>
            <a:r>
              <a:rPr lang="en-US" u="none" baseline="0" dirty="0" smtClean="0"/>
              <a:t> the </a:t>
            </a:r>
            <a:r>
              <a:rPr lang="en-US" u="none" dirty="0" smtClean="0"/>
              <a:t>Council on Standards and Certification.</a:t>
            </a:r>
            <a:r>
              <a:rPr lang="en-US" u="none" baseline="0" dirty="0" smtClean="0"/>
              <a:t> </a:t>
            </a:r>
            <a:r>
              <a:rPr lang="en-US" u="none" baseline="0" dirty="0" smtClean="0"/>
              <a:t>Five </a:t>
            </a:r>
            <a:r>
              <a:rPr lang="en-US" u="none" baseline="0" dirty="0" smtClean="0"/>
              <a:t>Supervisory Boards and the four advisory Boards shown in grey.</a:t>
            </a:r>
          </a:p>
          <a:p>
            <a:r>
              <a:rPr lang="en-US" u="none" baseline="0" dirty="0" smtClean="0"/>
              <a:t>The membership on the Council and the responsibilities of these Boards will be discussed briefly in the next several slides. </a:t>
            </a:r>
            <a:endParaRPr lang="en-US" u="none" dirty="0" smtClean="0"/>
          </a:p>
        </p:txBody>
      </p:sp>
      <p:sp>
        <p:nvSpPr>
          <p:cNvPr id="63492" name="Slide Number Placeholder 3"/>
          <p:cNvSpPr>
            <a:spLocks noGrp="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3D3EA243-9B2A-48E8-8C08-AAB7FEEE1669}" type="slidenum">
              <a:rPr lang="en-US" sz="1300">
                <a:latin typeface="Arial" charset="0"/>
              </a:rPr>
              <a:pPr/>
              <a:t>12</a:t>
            </a:fld>
            <a:endParaRPr lang="en-US" sz="1300">
              <a:latin typeface="Arial" charset="0"/>
            </a:endParaRPr>
          </a:p>
        </p:txBody>
      </p:sp>
    </p:spTree>
    <p:extLst>
      <p:ext uri="{BB962C8B-B14F-4D97-AF65-F5344CB8AC3E}">
        <p14:creationId xmlns:p14="http://schemas.microsoft.com/office/powerpoint/2010/main" val="83368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DC1A3F94-746E-4FEC-B7BB-4CCB19191FB2}" type="slidenum">
              <a:rPr lang="en-US" sz="1300">
                <a:latin typeface="Arial" charset="0"/>
              </a:rPr>
              <a:pPr/>
              <a:t>13</a:t>
            </a:fld>
            <a:endParaRPr lang="en-US" sz="1300">
              <a:latin typeface="Arial" charset="0"/>
            </a:endParaRPr>
          </a:p>
        </p:txBody>
      </p:sp>
      <p:sp>
        <p:nvSpPr>
          <p:cNvPr id="64515" name="Rectangle 2"/>
          <p:cNvSpPr>
            <a:spLocks noGrp="1" noRot="1" noChangeAspect="1" noChangeArrowheads="1" noTextEdit="1"/>
          </p:cNvSpPr>
          <p:nvPr>
            <p:ph type="sldImg"/>
          </p:nvPr>
        </p:nvSpPr>
        <p:spPr>
          <a:xfrm>
            <a:off x="1373188" y="474663"/>
            <a:ext cx="4564062" cy="3422650"/>
          </a:xfrm>
          <a:ln/>
        </p:spPr>
      </p:sp>
      <p:sp>
        <p:nvSpPr>
          <p:cNvPr id="64516" name="Rectangle 3"/>
          <p:cNvSpPr>
            <a:spLocks noGrp="1" noChangeArrowheads="1"/>
          </p:cNvSpPr>
          <p:nvPr>
            <p:ph type="body" idx="1"/>
          </p:nvPr>
        </p:nvSpPr>
        <p:spPr>
          <a:xfrm>
            <a:off x="487365" y="4244975"/>
            <a:ext cx="6338887" cy="4959350"/>
          </a:xfrm>
          <a:noFill/>
        </p:spPr>
        <p:txBody>
          <a:bodyPr/>
          <a:lstStyle/>
          <a:p>
            <a:pPr eaLnBrk="1" hangingPunct="1"/>
            <a:r>
              <a:rPr lang="en-US" u="none" baseline="0" dirty="0" smtClean="0"/>
              <a:t>The </a:t>
            </a:r>
            <a:r>
              <a:rPr lang="en-US" u="none" dirty="0" smtClean="0"/>
              <a:t>Chair and two Vice Chairs of the Standard</a:t>
            </a:r>
            <a:r>
              <a:rPr lang="en-US" u="none" baseline="0" dirty="0" smtClean="0"/>
              <a:t> &amp; Certification Council </a:t>
            </a:r>
            <a:r>
              <a:rPr lang="en-US" u="none" dirty="0" smtClean="0"/>
              <a:t>are appointed by the Board</a:t>
            </a:r>
            <a:r>
              <a:rPr lang="en-US" u="none" baseline="0" dirty="0" smtClean="0"/>
              <a:t> </a:t>
            </a:r>
            <a:r>
              <a:rPr lang="en-US" u="none" dirty="0" smtClean="0"/>
              <a:t>of Governors. </a:t>
            </a:r>
          </a:p>
          <a:p>
            <a:pPr marL="685800" lvl="0" indent="-450850" eaLnBrk="1" hangingPunct="1">
              <a:buFont typeface="Arial" panose="020B0604020202020204" pitchFamily="34" charset="0"/>
              <a:buChar char="•"/>
            </a:pPr>
            <a:r>
              <a:rPr lang="en-US" u="none" dirty="0" smtClean="0"/>
              <a:t>The Chair of the Council</a:t>
            </a:r>
            <a:r>
              <a:rPr lang="en-US" u="none" baseline="0" dirty="0" smtClean="0"/>
              <a:t> is al</a:t>
            </a:r>
            <a:r>
              <a:rPr lang="en-US" u="none" dirty="0" smtClean="0"/>
              <a:t>so</a:t>
            </a:r>
            <a:r>
              <a:rPr lang="en-US" u="none" baseline="0" dirty="0" smtClean="0"/>
              <a:t> known as the</a:t>
            </a:r>
            <a:r>
              <a:rPr lang="en-US" u="none" dirty="0" smtClean="0"/>
              <a:t> Senior Vice President, Standards and Certification </a:t>
            </a:r>
          </a:p>
          <a:p>
            <a:pPr marL="685800" lvl="0" indent="-450850" eaLnBrk="1" hangingPunct="1">
              <a:buFont typeface="Arial" panose="020B0604020202020204" pitchFamily="34" charset="0"/>
              <a:buChar char="•"/>
            </a:pPr>
            <a:r>
              <a:rPr lang="en-US" u="none" dirty="0" smtClean="0"/>
              <a:t>The Vice Chair of Operations who</a:t>
            </a:r>
            <a:r>
              <a:rPr lang="en-US" u="none" baseline="0" dirty="0" smtClean="0"/>
              <a:t> will</a:t>
            </a:r>
            <a:r>
              <a:rPr lang="en-US" u="none" dirty="0" smtClean="0"/>
              <a:t> also serve as the Chair of the Board on Codes and Standards Operations (BCO)</a:t>
            </a:r>
          </a:p>
          <a:p>
            <a:pPr marL="685800" lvl="0" indent="-450850" eaLnBrk="1" hangingPunct="1">
              <a:buFont typeface="Arial" panose="020B0604020202020204" pitchFamily="34" charset="0"/>
              <a:buChar char="•"/>
            </a:pPr>
            <a:r>
              <a:rPr lang="en-US" u="none" dirty="0" smtClean="0"/>
              <a:t>The Vice Chair of Strategic Initiatives who will also serve as the Chair of the Board on Strategic Initiatives</a:t>
            </a:r>
          </a:p>
          <a:p>
            <a:pPr marL="914400" lvl="1" indent="-450850" eaLnBrk="1" hangingPunct="1"/>
            <a:endParaRPr lang="en-US" u="sng" dirty="0" smtClean="0"/>
          </a:p>
          <a:p>
            <a:pPr eaLnBrk="1" hangingPunct="1"/>
            <a:r>
              <a:rPr lang="en-US" dirty="0" smtClean="0"/>
              <a:t>				</a:t>
            </a:r>
          </a:p>
        </p:txBody>
      </p:sp>
    </p:spTree>
    <p:extLst>
      <p:ext uri="{BB962C8B-B14F-4D97-AF65-F5344CB8AC3E}">
        <p14:creationId xmlns:p14="http://schemas.microsoft.com/office/powerpoint/2010/main" val="31225463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DC1A3F94-746E-4FEC-B7BB-4CCB19191FB2}" type="slidenum">
              <a:rPr lang="en-US" sz="1300">
                <a:latin typeface="Arial" charset="0"/>
              </a:rPr>
              <a:pPr/>
              <a:t>14</a:t>
            </a:fld>
            <a:endParaRPr lang="en-US" sz="1300">
              <a:latin typeface="Arial" charset="0"/>
            </a:endParaRPr>
          </a:p>
        </p:txBody>
      </p:sp>
      <p:sp>
        <p:nvSpPr>
          <p:cNvPr id="64515" name="Rectangle 2"/>
          <p:cNvSpPr>
            <a:spLocks noGrp="1" noRot="1" noChangeAspect="1" noChangeArrowheads="1" noTextEdit="1"/>
          </p:cNvSpPr>
          <p:nvPr>
            <p:ph type="sldImg"/>
          </p:nvPr>
        </p:nvSpPr>
        <p:spPr>
          <a:xfrm>
            <a:off x="1373188" y="474663"/>
            <a:ext cx="4564062" cy="3422650"/>
          </a:xfrm>
          <a:ln/>
        </p:spPr>
      </p:sp>
      <p:sp>
        <p:nvSpPr>
          <p:cNvPr id="64516" name="Rectangle 3"/>
          <p:cNvSpPr>
            <a:spLocks noGrp="1" noChangeArrowheads="1"/>
          </p:cNvSpPr>
          <p:nvPr>
            <p:ph type="body" idx="1"/>
          </p:nvPr>
        </p:nvSpPr>
        <p:spPr>
          <a:xfrm>
            <a:off x="487365" y="4244975"/>
            <a:ext cx="6338887" cy="4959350"/>
          </a:xfrm>
          <a:noFill/>
        </p:spPr>
        <p:txBody>
          <a:bodyPr/>
          <a:lstStyle/>
          <a:p>
            <a:pPr eaLnBrk="1" hangingPunct="1"/>
            <a:r>
              <a:rPr lang="en-US" u="none" dirty="0" smtClean="0"/>
              <a:t>Council </a:t>
            </a:r>
            <a:r>
              <a:rPr lang="en-US" u="none" dirty="0" smtClean="0"/>
              <a:t>Membership Includes:</a:t>
            </a:r>
          </a:p>
          <a:p>
            <a:pPr marL="685800" lvl="0" indent="-450850" eaLnBrk="1" hangingPunct="1">
              <a:spcBef>
                <a:spcPts val="0"/>
              </a:spcBef>
              <a:buFont typeface="Arial" panose="020B0604020202020204" pitchFamily="34" charset="0"/>
              <a:buChar char="•"/>
            </a:pPr>
            <a:r>
              <a:rPr lang="en-US" b="0" u="none" dirty="0" smtClean="0"/>
              <a:t>The Chairs of all Supervisory Boards </a:t>
            </a:r>
          </a:p>
          <a:p>
            <a:pPr marL="685800" lvl="0" indent="-450850" eaLnBrk="1" hangingPunct="1">
              <a:spcBef>
                <a:spcPts val="0"/>
              </a:spcBef>
              <a:buFont typeface="Arial" panose="020B0604020202020204" pitchFamily="34" charset="0"/>
              <a:buChar char="•"/>
            </a:pPr>
            <a:r>
              <a:rPr lang="en-US" b="0" u="none" dirty="0" smtClean="0"/>
              <a:t>The Chair of the Board on Hearings and Appeals</a:t>
            </a:r>
          </a:p>
          <a:p>
            <a:pPr marL="685800" marR="0" lvl="0" indent="-450850" algn="l" defTabSz="914400" rtl="0" eaLnBrk="1" fontAlgn="base" latinLnBrk="0" hangingPunct="1">
              <a:lnSpc>
                <a:spcPct val="100000"/>
              </a:lnSpc>
              <a:spcBef>
                <a:spcPts val="0"/>
              </a:spcBef>
              <a:spcAft>
                <a:spcPct val="0"/>
              </a:spcAft>
              <a:buClrTx/>
              <a:buSzTx/>
              <a:buFont typeface="Arial" panose="020B0604020202020204" pitchFamily="34" charset="0"/>
              <a:buChar char="•"/>
              <a:tabLst/>
              <a:defRPr/>
            </a:pPr>
            <a:r>
              <a:rPr lang="en-US" sz="1100" b="0" u="none" dirty="0" smtClean="0"/>
              <a:t>The</a:t>
            </a:r>
            <a:r>
              <a:rPr lang="en-US" sz="1100" b="0" u="none" baseline="0" dirty="0" smtClean="0"/>
              <a:t> </a:t>
            </a:r>
            <a:r>
              <a:rPr lang="en-US" sz="1100" b="0" u="none" dirty="0" smtClean="0"/>
              <a:t>Chair of the Energy </a:t>
            </a:r>
            <a:r>
              <a:rPr lang="en-US" sz="1100" u="none" dirty="0" smtClean="0"/>
              <a:t>and Environmental Standards Advisory Board (EESAB)</a:t>
            </a:r>
            <a:endParaRPr lang="en-US" u="none" dirty="0" smtClean="0"/>
          </a:p>
          <a:p>
            <a:pPr marL="685800" lvl="0" indent="-450850" eaLnBrk="1" hangingPunct="1">
              <a:spcBef>
                <a:spcPts val="0"/>
              </a:spcBef>
              <a:buFont typeface="Arial" panose="020B0604020202020204" pitchFamily="34" charset="0"/>
              <a:buChar char="•"/>
            </a:pPr>
            <a:r>
              <a:rPr lang="en-US" u="none" dirty="0" smtClean="0"/>
              <a:t>Twelve members-at-large</a:t>
            </a:r>
          </a:p>
          <a:p>
            <a:pPr marL="685800" lvl="0" indent="-450850" eaLnBrk="1" hangingPunct="1">
              <a:spcBef>
                <a:spcPts val="0"/>
              </a:spcBef>
              <a:buFont typeface="Arial" panose="020B0604020202020204" pitchFamily="34" charset="0"/>
              <a:buChar char="•"/>
            </a:pPr>
            <a:r>
              <a:rPr lang="en-US" u="none" dirty="0" smtClean="0"/>
              <a:t>Associate Executive Director, Standards and Certification (non-voting)</a:t>
            </a:r>
          </a:p>
          <a:p>
            <a:pPr marL="685800" lvl="0" indent="-450850" eaLnBrk="1" hangingPunct="1">
              <a:spcBef>
                <a:spcPts val="0"/>
              </a:spcBef>
              <a:buFont typeface="Arial" panose="020B0604020202020204" pitchFamily="34" charset="0"/>
              <a:buChar char="•"/>
            </a:pPr>
            <a:r>
              <a:rPr lang="en-US" u="none" dirty="0" smtClean="0"/>
              <a:t>Managing Directors, S&amp;C (non-voting)</a:t>
            </a:r>
          </a:p>
          <a:p>
            <a:pPr eaLnBrk="1" hangingPunct="1"/>
            <a:endParaRPr lang="en-US" dirty="0" smtClean="0"/>
          </a:p>
          <a:p>
            <a:pPr eaLnBrk="1" hangingPunct="1"/>
            <a:r>
              <a:rPr lang="en-US" dirty="0" smtClean="0"/>
              <a:t>			</a:t>
            </a:r>
          </a:p>
        </p:txBody>
      </p:sp>
    </p:spTree>
    <p:extLst>
      <p:ext uri="{BB962C8B-B14F-4D97-AF65-F5344CB8AC3E}">
        <p14:creationId xmlns:p14="http://schemas.microsoft.com/office/powerpoint/2010/main" val="228505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F7D339BC-1EF0-4C87-8FCB-BBDD8668661D}" type="slidenum">
              <a:rPr lang="en-US" sz="1300">
                <a:latin typeface="Arial" charset="0"/>
              </a:rPr>
              <a:pPr/>
              <a:t>15</a:t>
            </a:fld>
            <a:endParaRPr lang="en-US" sz="1300">
              <a:latin typeface="Arial" charset="0"/>
            </a:endParaRPr>
          </a:p>
        </p:txBody>
      </p:sp>
      <p:sp>
        <p:nvSpPr>
          <p:cNvPr id="67587" name="Rectangle 2"/>
          <p:cNvSpPr>
            <a:spLocks noGrp="1" noRot="1" noChangeAspect="1" noChangeArrowheads="1" noTextEdit="1"/>
          </p:cNvSpPr>
          <p:nvPr>
            <p:ph type="sldImg"/>
          </p:nvPr>
        </p:nvSpPr>
        <p:spPr>
          <a:xfrm>
            <a:off x="1373188" y="474663"/>
            <a:ext cx="4564062" cy="3422650"/>
          </a:xfrm>
          <a:ln/>
        </p:spPr>
      </p:sp>
      <p:sp>
        <p:nvSpPr>
          <p:cNvPr id="67588" name="Rectangle 3"/>
          <p:cNvSpPr>
            <a:spLocks noGrp="1" noChangeArrowheads="1"/>
          </p:cNvSpPr>
          <p:nvPr>
            <p:ph type="body" idx="1"/>
          </p:nvPr>
        </p:nvSpPr>
        <p:spPr>
          <a:xfrm>
            <a:off x="487365" y="4244975"/>
            <a:ext cx="6338887" cy="4959350"/>
          </a:xfrm>
          <a:noFill/>
        </p:spPr>
        <p:txBody>
          <a:bodyPr/>
          <a:lstStyle/>
          <a:p>
            <a:pPr eaLnBrk="1" hangingPunct="1"/>
            <a:r>
              <a:rPr lang="en-US" dirty="0" smtClean="0"/>
              <a:t>The Advisory Groups are primarily forums for discussion of issues associated with standards development.</a:t>
            </a:r>
            <a:r>
              <a:rPr lang="en-US" baseline="0" dirty="0" smtClean="0"/>
              <a:t> They are tasked with </a:t>
            </a:r>
            <a:r>
              <a:rPr lang="en-US" dirty="0" smtClean="0"/>
              <a:t>making recommendations for Council on Standards and Certification action in their respective areas and taking action on items delegated by the Council on Standards and Certification.</a:t>
            </a:r>
            <a:endParaRPr lang="en-US" sz="1700" dirty="0"/>
          </a:p>
          <a:p>
            <a:pPr eaLnBrk="1" hangingPunct="1"/>
            <a:endParaRPr lang="en-US" dirty="0" smtClean="0"/>
          </a:p>
          <a:p>
            <a:pPr lvl="1" eaLnBrk="1" hangingPunct="1"/>
            <a:r>
              <a:rPr lang="en-US" dirty="0" smtClean="0"/>
              <a:t>The Board on Codes and Standards Operations deals with honors, informational services, legal considerations, procedures and planning; considers action on items delegated by Council on Standards and Certification (e.g., standards committee charters, procedures, personnel).</a:t>
            </a:r>
          </a:p>
          <a:p>
            <a:pPr eaLnBrk="1" hangingPunct="1"/>
            <a:endParaRPr lang="en-US" dirty="0" smtClean="0"/>
          </a:p>
          <a:p>
            <a:pPr lvl="1" eaLnBrk="1" hangingPunct="1"/>
            <a:r>
              <a:rPr lang="en-US" dirty="0" smtClean="0"/>
              <a:t>The Board on Hearings and Appeals provides a forum for appeals resulting from alleged grievances related to procedural due process in codes, standards and related conformity assessment programs.</a:t>
            </a:r>
            <a:r>
              <a:rPr lang="en-US" baseline="0" dirty="0" smtClean="0"/>
              <a:t> </a:t>
            </a:r>
            <a:r>
              <a:rPr lang="en-US" dirty="0" smtClean="0"/>
              <a:t>The Board will first evaluate the validity of the alleged grievance to determine whether a hearing should be scheduled.</a:t>
            </a:r>
          </a:p>
          <a:p>
            <a:pPr lvl="1" eaLnBrk="1" hangingPunct="1">
              <a:buFontTx/>
              <a:buNone/>
            </a:pPr>
            <a:endParaRPr lang="en-US" dirty="0" smtClean="0"/>
          </a:p>
          <a:p>
            <a:pPr marL="235181" lvl="1" indent="-117591" defTabSz="940725" eaLnBrk="1" hangingPunct="1">
              <a:defRPr/>
            </a:pPr>
            <a:r>
              <a:rPr lang="en-US" dirty="0" smtClean="0"/>
              <a:t>The Energy and Environmental Standards Advisory Board</a:t>
            </a:r>
            <a:r>
              <a:rPr lang="en-US" baseline="0" dirty="0" smtClean="0"/>
              <a:t> c</a:t>
            </a:r>
            <a:r>
              <a:rPr lang="en-US" dirty="0" smtClean="0"/>
              <a:t>oordinates initiation of new standards development, workforce development, certification programs and related products and services addressing global energy and environmental needs.</a:t>
            </a:r>
          </a:p>
          <a:p>
            <a:pPr lvl="1" eaLnBrk="1" hangingPunct="1"/>
            <a:endParaRPr lang="en-US" dirty="0" smtClean="0"/>
          </a:p>
          <a:p>
            <a:pPr marL="235181" lvl="1" indent="-117591" defTabSz="940725" eaLnBrk="1" hangingPunct="1">
              <a:lnSpc>
                <a:spcPct val="80000"/>
              </a:lnSpc>
              <a:defRPr/>
            </a:pPr>
            <a:r>
              <a:rPr lang="en-US" dirty="0"/>
              <a:t>The Board on Strategic Initiatives advises the Council on Standards and Certification on trends, implications, strategic issues and planning.</a:t>
            </a:r>
          </a:p>
          <a:p>
            <a:pPr lvl="1" eaLnBrk="1" hangingPunct="1"/>
            <a:endParaRPr lang="en-US" dirty="0" smtClean="0"/>
          </a:p>
        </p:txBody>
      </p:sp>
    </p:spTree>
    <p:extLst>
      <p:ext uri="{BB962C8B-B14F-4D97-AF65-F5344CB8AC3E}">
        <p14:creationId xmlns:p14="http://schemas.microsoft.com/office/powerpoint/2010/main" val="14230646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0B941E31-5623-4957-8A87-3BA7E1F00DFF}" type="slidenum">
              <a:rPr lang="en-US" sz="1300">
                <a:latin typeface="Arial" charset="0"/>
              </a:rPr>
              <a:pPr/>
              <a:t>16</a:t>
            </a:fld>
            <a:endParaRPr lang="en-US" sz="1300">
              <a:latin typeface="Arial" charset="0"/>
            </a:endParaRPr>
          </a:p>
        </p:txBody>
      </p:sp>
      <p:sp>
        <p:nvSpPr>
          <p:cNvPr id="68611" name="Rectangle 2"/>
          <p:cNvSpPr>
            <a:spLocks noGrp="1" noRot="1" noChangeAspect="1" noChangeArrowheads="1" noTextEdit="1"/>
          </p:cNvSpPr>
          <p:nvPr>
            <p:ph type="sldImg"/>
          </p:nvPr>
        </p:nvSpPr>
        <p:spPr>
          <a:xfrm>
            <a:off x="1373188" y="474663"/>
            <a:ext cx="4564062" cy="3422650"/>
          </a:xfrm>
          <a:ln/>
        </p:spPr>
      </p:sp>
      <p:sp>
        <p:nvSpPr>
          <p:cNvPr id="68612" name="Rectangle 3"/>
          <p:cNvSpPr>
            <a:spLocks noGrp="1" noChangeArrowheads="1"/>
          </p:cNvSpPr>
          <p:nvPr>
            <p:ph type="body" idx="1"/>
          </p:nvPr>
        </p:nvSpPr>
        <p:spPr>
          <a:xfrm>
            <a:off x="487365" y="4244975"/>
            <a:ext cx="6338887" cy="4959350"/>
          </a:xfrm>
          <a:noFill/>
        </p:spPr>
        <p:txBody>
          <a:bodyPr/>
          <a:lstStyle/>
          <a:p>
            <a:pPr eaLnBrk="1" hangingPunct="1">
              <a:spcBef>
                <a:spcPct val="0"/>
              </a:spcBef>
            </a:pPr>
            <a:r>
              <a:rPr lang="en-US" dirty="0" smtClean="0"/>
              <a:t>The Supervisory Boards are responsible for creating and supervising the committees that develop new and revised standards. Each</a:t>
            </a:r>
            <a:r>
              <a:rPr lang="en-US" baseline="0" dirty="0" smtClean="0"/>
              <a:t> Board is specifically responsible for</a:t>
            </a:r>
            <a:r>
              <a:rPr lang="en-US" dirty="0" smtClean="0"/>
              <a:t>:</a:t>
            </a:r>
          </a:p>
          <a:p>
            <a:pPr lvl="1" eaLnBrk="1" hangingPunct="1"/>
            <a:r>
              <a:rPr lang="en-US" dirty="0" smtClean="0"/>
              <a:t>Assessing the need for S&amp;C activity</a:t>
            </a:r>
          </a:p>
          <a:p>
            <a:pPr lvl="1" eaLnBrk="1" hangingPunct="1"/>
            <a:r>
              <a:rPr lang="en-US" dirty="0" smtClean="0"/>
              <a:t>Structuring the necessary committees</a:t>
            </a:r>
          </a:p>
          <a:p>
            <a:pPr lvl="1" eaLnBrk="1" hangingPunct="1"/>
            <a:r>
              <a:rPr lang="en-US" dirty="0" smtClean="0"/>
              <a:t>Ensuring procedures for due process</a:t>
            </a:r>
          </a:p>
          <a:p>
            <a:pPr lvl="1" eaLnBrk="1" hangingPunct="1"/>
            <a:r>
              <a:rPr lang="en-US" dirty="0" smtClean="0"/>
              <a:t>Approving and discharging committee personnel</a:t>
            </a:r>
          </a:p>
          <a:p>
            <a:pPr lvl="1" eaLnBrk="1" hangingPunct="1"/>
            <a:r>
              <a:rPr lang="en-US" dirty="0" smtClean="0"/>
              <a:t>Approving codes and standards for ASME </a:t>
            </a:r>
          </a:p>
          <a:p>
            <a:pPr lvl="1" eaLnBrk="1" hangingPunct="1"/>
            <a:r>
              <a:rPr lang="en-US" dirty="0" smtClean="0"/>
              <a:t>Hearing appeals</a:t>
            </a:r>
          </a:p>
          <a:p>
            <a:pPr lvl="1" eaLnBrk="1" hangingPunct="1"/>
            <a:r>
              <a:rPr lang="en-US" dirty="0" smtClean="0"/>
              <a:t>Recommending the disbanding of a committee</a:t>
            </a:r>
          </a:p>
          <a:p>
            <a:pPr marL="117603" lvl="1" indent="0" eaLnBrk="1" hangingPunct="1">
              <a:buNone/>
            </a:pPr>
            <a:endParaRPr lang="en-US" dirty="0" smtClean="0"/>
          </a:p>
          <a:p>
            <a:pPr marL="117603" lvl="1" indent="0" eaLnBrk="1" hangingPunct="1">
              <a:buNone/>
            </a:pPr>
            <a:r>
              <a:rPr lang="en-US" u="none" dirty="0" smtClean="0"/>
              <a:t>Each Supervisory</a:t>
            </a:r>
            <a:r>
              <a:rPr lang="en-US" u="none" baseline="0" dirty="0" smtClean="0"/>
              <a:t> </a:t>
            </a:r>
            <a:r>
              <a:rPr lang="en-US" u="none" dirty="0" smtClean="0"/>
              <a:t>Board presides over </a:t>
            </a:r>
            <a:r>
              <a:rPr lang="en-US" u="none" dirty="0" smtClean="0"/>
              <a:t>Standards </a:t>
            </a:r>
            <a:r>
              <a:rPr lang="en-US" u="none" dirty="0" smtClean="0"/>
              <a:t>and Certification </a:t>
            </a:r>
            <a:r>
              <a:rPr lang="en-US" u="none" strike="noStrike" dirty="0" smtClean="0"/>
              <a:t>activities </a:t>
            </a:r>
            <a:r>
              <a:rPr lang="en-US" u="none" dirty="0" smtClean="0"/>
              <a:t>which </a:t>
            </a:r>
            <a:r>
              <a:rPr lang="en-US" u="none" dirty="0" smtClean="0"/>
              <a:t>focus </a:t>
            </a:r>
            <a:r>
              <a:rPr lang="en-US" u="none" dirty="0" smtClean="0"/>
              <a:t>on a particular area of </a:t>
            </a:r>
            <a:r>
              <a:rPr lang="en-US" u="none" dirty="0" smtClean="0"/>
              <a:t>interest. </a:t>
            </a:r>
            <a:r>
              <a:rPr lang="en-US" u="none" dirty="0" smtClean="0"/>
              <a:t>The areas</a:t>
            </a:r>
            <a:r>
              <a:rPr lang="en-US" u="none" baseline="0" dirty="0" smtClean="0"/>
              <a:t> covered by each of the </a:t>
            </a:r>
            <a:r>
              <a:rPr lang="en-US" u="none" baseline="0" dirty="0" smtClean="0"/>
              <a:t>five </a:t>
            </a:r>
            <a:r>
              <a:rPr lang="en-US" u="none" baseline="0" dirty="0" smtClean="0"/>
              <a:t>supervisory Boards will be described in the following slides</a:t>
            </a:r>
            <a:r>
              <a:rPr lang="en-US" u="none" dirty="0" smtClean="0"/>
              <a:t>.</a:t>
            </a:r>
          </a:p>
          <a:p>
            <a:pPr eaLnBrk="1" hangingPunct="1"/>
            <a:endParaRPr lang="en-US" dirty="0" smtClean="0"/>
          </a:p>
        </p:txBody>
      </p:sp>
    </p:spTree>
    <p:extLst>
      <p:ext uri="{BB962C8B-B14F-4D97-AF65-F5344CB8AC3E}">
        <p14:creationId xmlns:p14="http://schemas.microsoft.com/office/powerpoint/2010/main" val="3971326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C09D7DE5-1154-472B-BF6C-74234AAA77A3}" type="slidenum">
              <a:rPr lang="en-US" sz="1300">
                <a:latin typeface="Arial" charset="0"/>
              </a:rPr>
              <a:pPr/>
              <a:t>17</a:t>
            </a:fld>
            <a:endParaRPr lang="en-US" sz="1300">
              <a:latin typeface="Arial" charset="0"/>
            </a:endParaRPr>
          </a:p>
        </p:txBody>
      </p:sp>
      <p:sp>
        <p:nvSpPr>
          <p:cNvPr id="70659" name="Rectangle 2"/>
          <p:cNvSpPr>
            <a:spLocks noGrp="1" noRot="1" noChangeAspect="1" noChangeArrowheads="1" noTextEdit="1"/>
          </p:cNvSpPr>
          <p:nvPr>
            <p:ph type="sldImg"/>
          </p:nvPr>
        </p:nvSpPr>
        <p:spPr>
          <a:xfrm>
            <a:off x="1373188" y="474663"/>
            <a:ext cx="4564062" cy="3422650"/>
          </a:xfrm>
          <a:ln/>
        </p:spPr>
      </p:sp>
      <p:sp>
        <p:nvSpPr>
          <p:cNvPr id="70660" name="Rectangle 3"/>
          <p:cNvSpPr>
            <a:spLocks noGrp="1" noChangeArrowheads="1"/>
          </p:cNvSpPr>
          <p:nvPr>
            <p:ph type="body" idx="1"/>
          </p:nvPr>
        </p:nvSpPr>
        <p:spPr>
          <a:xfrm>
            <a:off x="487365" y="4244975"/>
            <a:ext cx="6338887" cy="4959350"/>
          </a:xfrm>
          <a:noFill/>
        </p:spPr>
        <p:txBody>
          <a:bodyPr/>
          <a:lstStyle/>
          <a:p>
            <a:pPr eaLnBrk="1" hangingPunct="1"/>
            <a:r>
              <a:rPr lang="en-US" sz="1100" b="0" u="none" dirty="0" smtClean="0">
                <a:solidFill>
                  <a:schemeClr val="tx1"/>
                </a:solidFill>
              </a:rPr>
              <a:t>The areas of responsibility for the Board on Standardization and Testing includes </a:t>
            </a:r>
            <a:r>
              <a:rPr lang="en-US" sz="1100" b="0" i="0" u="none" kern="1200" dirty="0" smtClean="0">
                <a:solidFill>
                  <a:schemeClr val="tx1"/>
                </a:solidFill>
                <a:effectLst/>
                <a:latin typeface="Arial" charset="0"/>
                <a:ea typeface="+mn-ea"/>
                <a:cs typeface="+mn-cs"/>
              </a:rPr>
              <a:t>management and supervision of the </a:t>
            </a:r>
            <a:r>
              <a:rPr lang="en-US" sz="1100" b="0" u="none" dirty="0" smtClean="0">
                <a:solidFill>
                  <a:schemeClr val="tx1"/>
                </a:solidFill>
              </a:rPr>
              <a:t>dimensional, design, application, drafting </a:t>
            </a:r>
            <a:r>
              <a:rPr lang="en-US" sz="1100" b="0" u="none" strike="noStrike" dirty="0" smtClean="0">
                <a:solidFill>
                  <a:schemeClr val="tx1"/>
                </a:solidFill>
              </a:rPr>
              <a:t>and other </a:t>
            </a:r>
            <a:r>
              <a:rPr lang="en-US" sz="1100" b="0" u="none" dirty="0" smtClean="0">
                <a:solidFill>
                  <a:schemeClr val="tx1"/>
                </a:solidFill>
              </a:rPr>
              <a:t>standards, </a:t>
            </a:r>
            <a:r>
              <a:rPr lang="en-US" sz="1100" b="0" u="none" strike="noStrike" dirty="0" smtClean="0">
                <a:solidFill>
                  <a:schemeClr val="tx1"/>
                </a:solidFill>
              </a:rPr>
              <a:t>as</a:t>
            </a:r>
            <a:r>
              <a:rPr lang="en-US" sz="1100" b="0" u="none" strike="noStrike" baseline="0" dirty="0" smtClean="0">
                <a:solidFill>
                  <a:schemeClr val="tx1"/>
                </a:solidFill>
              </a:rPr>
              <a:t> </a:t>
            </a:r>
            <a:r>
              <a:rPr lang="en-US" sz="1100" b="0" u="none" strike="noStrike" baseline="0" dirty="0" smtClean="0">
                <a:solidFill>
                  <a:schemeClr val="tx1"/>
                </a:solidFill>
              </a:rPr>
              <a:t>well the </a:t>
            </a:r>
            <a:r>
              <a:rPr lang="en-US" sz="1100" b="0" u="none" strike="noStrike" dirty="0" smtClean="0">
                <a:solidFill>
                  <a:schemeClr val="tx1"/>
                </a:solidFill>
              </a:rPr>
              <a:t>determination of performance of mechanical equipment designed to meet specified criteria of performance and operability (also known as performance</a:t>
            </a:r>
            <a:r>
              <a:rPr lang="en-US" sz="1100" b="0" u="none" strike="noStrike" baseline="0" dirty="0" smtClean="0">
                <a:solidFill>
                  <a:schemeClr val="tx1"/>
                </a:solidFill>
              </a:rPr>
              <a:t> test codes)</a:t>
            </a:r>
            <a:r>
              <a:rPr lang="en-US" sz="1100" b="0" u="none" strike="noStrike" dirty="0" smtClean="0">
                <a:solidFill>
                  <a:schemeClr val="tx1"/>
                </a:solidFill>
              </a:rPr>
              <a:t>. </a:t>
            </a:r>
          </a:p>
          <a:p>
            <a:pPr eaLnBrk="1" hangingPunct="1"/>
            <a:endParaRPr lang="en-US" sz="1100" b="0" u="none" dirty="0" smtClean="0">
              <a:solidFill>
                <a:schemeClr val="tx1"/>
              </a:solidFill>
            </a:endParaRPr>
          </a:p>
          <a:p>
            <a:pPr eaLnBrk="1" hangingPunct="1"/>
            <a:r>
              <a:rPr lang="en-US" sz="1100" b="0" u="none" dirty="0" smtClean="0">
                <a:solidFill>
                  <a:schemeClr val="tx1"/>
                </a:solidFill>
              </a:rPr>
              <a:t>Examples </a:t>
            </a:r>
            <a:r>
              <a:rPr lang="en-US" sz="1100" b="0" u="none" dirty="0" smtClean="0">
                <a:solidFill>
                  <a:schemeClr val="tx1"/>
                </a:solidFill>
              </a:rPr>
              <a:t>of some of the standards developed under</a:t>
            </a:r>
            <a:r>
              <a:rPr lang="en-US" sz="1100" b="0" u="none" baseline="0" dirty="0" smtClean="0">
                <a:solidFill>
                  <a:schemeClr val="tx1"/>
                </a:solidFill>
              </a:rPr>
              <a:t> this Board are: </a:t>
            </a:r>
            <a:endParaRPr lang="en-US" sz="1100" b="0" u="none" strike="sngStrike" dirty="0" smtClean="0">
              <a:solidFill>
                <a:schemeClr val="tx1"/>
              </a:solidFill>
            </a:endParaRPr>
          </a:p>
          <a:p>
            <a:pPr marL="228600" lvl="1" indent="-114300" eaLnBrk="1" hangingPunct="1">
              <a:buClr>
                <a:schemeClr val="accent2"/>
              </a:buClr>
              <a:buFont typeface="Arial" pitchFamily="34" charset="0"/>
              <a:buChar char="•"/>
            </a:pPr>
            <a:r>
              <a:rPr lang="en-US" sz="1100" b="0" u="none" dirty="0" smtClean="0">
                <a:solidFill>
                  <a:schemeClr val="tx1"/>
                </a:solidFill>
              </a:rPr>
              <a:t>A112.19.7M, Whirlpool Bathtub Appliances</a:t>
            </a:r>
          </a:p>
          <a:p>
            <a:pPr marL="228600" lvl="1" indent="-114300" eaLnBrk="1" hangingPunct="1">
              <a:buClr>
                <a:schemeClr val="accent2"/>
              </a:buClr>
              <a:buFont typeface="Arial" pitchFamily="34" charset="0"/>
              <a:buChar char="•"/>
            </a:pPr>
            <a:r>
              <a:rPr lang="en-US" sz="1100" b="0" u="none" dirty="0" smtClean="0">
                <a:solidFill>
                  <a:schemeClr val="tx1"/>
                </a:solidFill>
              </a:rPr>
              <a:t>B18.1.1</a:t>
            </a:r>
            <a:r>
              <a:rPr lang="en-US" sz="1100" b="0" u="none" dirty="0" smtClean="0">
                <a:solidFill>
                  <a:schemeClr val="tx1"/>
                </a:solidFill>
              </a:rPr>
              <a:t>, Small Solid Rivets </a:t>
            </a:r>
            <a:endParaRPr lang="en-US" sz="1100" b="0" u="none" strike="sngStrike" dirty="0" smtClean="0">
              <a:solidFill>
                <a:schemeClr val="tx1"/>
              </a:solidFill>
            </a:endParaRPr>
          </a:p>
          <a:p>
            <a:pPr marL="228600" lvl="1" indent="-114300" eaLnBrk="1" hangingPunct="1">
              <a:buClr>
                <a:schemeClr val="accent2"/>
              </a:buClr>
              <a:buFont typeface="Arial" pitchFamily="34" charset="0"/>
              <a:buChar char="•"/>
            </a:pPr>
            <a:r>
              <a:rPr lang="en-US" sz="1100" b="0" u="none" dirty="0" smtClean="0">
                <a:solidFill>
                  <a:schemeClr val="tx1"/>
                </a:solidFill>
              </a:rPr>
              <a:t>EA-2, Energy Assessment for Pumping Systems</a:t>
            </a:r>
            <a:endParaRPr lang="en-US" sz="1100" b="0" u="none" strike="sngStrike" dirty="0" smtClean="0">
              <a:solidFill>
                <a:schemeClr val="tx1"/>
              </a:solidFill>
            </a:endParaRPr>
          </a:p>
          <a:p>
            <a:pPr marL="228600" lvl="1" indent="-114300" eaLnBrk="1" hangingPunct="1">
              <a:buClr>
                <a:schemeClr val="accent2"/>
              </a:buClr>
              <a:buFont typeface="Arial" pitchFamily="34" charset="0"/>
              <a:buChar char="•"/>
            </a:pPr>
            <a:r>
              <a:rPr lang="en-US" sz="1100" b="0" u="none" dirty="0" smtClean="0">
                <a:solidFill>
                  <a:schemeClr val="tx1"/>
                </a:solidFill>
              </a:rPr>
              <a:t>PTC 19.1, Test Uncertainty, PTC 46, Overall Plant Performance</a:t>
            </a:r>
          </a:p>
          <a:p>
            <a:pPr marL="228600" lvl="1" indent="-114300" eaLnBrk="1" hangingPunct="1">
              <a:buClr>
                <a:schemeClr val="accent2"/>
              </a:buClr>
              <a:buFont typeface="Arial" pitchFamily="34" charset="0"/>
              <a:buChar char="•"/>
            </a:pPr>
            <a:r>
              <a:rPr lang="en-US" sz="1100" b="0" u="none" dirty="0" smtClean="0">
                <a:solidFill>
                  <a:schemeClr val="tx1"/>
                </a:solidFill>
              </a:rPr>
              <a:t>V&amp;V 20, Verification and Validation in Computational Fluid Dynamics and Heat Transfer</a:t>
            </a:r>
          </a:p>
          <a:p>
            <a:pPr marL="228600" lvl="1" indent="-114300" eaLnBrk="1" hangingPunct="1">
              <a:buClr>
                <a:schemeClr val="accent2"/>
              </a:buClr>
              <a:buFont typeface="Arial" pitchFamily="34" charset="0"/>
              <a:buChar char="•"/>
            </a:pPr>
            <a:r>
              <a:rPr lang="en-US" sz="1100" b="0" u="none" dirty="0" smtClean="0">
                <a:solidFill>
                  <a:schemeClr val="tx1"/>
                </a:solidFill>
              </a:rPr>
              <a:t>Y14.5M, Dimensioning and Tolerancing</a:t>
            </a:r>
          </a:p>
          <a:p>
            <a:pPr marL="171450" indent="-171450" eaLnBrk="1" hangingPunct="1">
              <a:buFont typeface="Arial" panose="020B0604020202020204" pitchFamily="34" charset="0"/>
              <a:buChar char="•"/>
            </a:pPr>
            <a:endParaRPr lang="en-US" sz="1100" b="0" u="none" dirty="0" smtClean="0">
              <a:solidFill>
                <a:schemeClr val="tx1"/>
              </a:solidFill>
            </a:endParaRPr>
          </a:p>
        </p:txBody>
      </p:sp>
    </p:spTree>
    <p:extLst>
      <p:ext uri="{BB962C8B-B14F-4D97-AF65-F5344CB8AC3E}">
        <p14:creationId xmlns:p14="http://schemas.microsoft.com/office/powerpoint/2010/main" val="38739297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F4FA960F-0130-4CDA-B0AB-0D56B7714CAE}" type="slidenum">
              <a:rPr lang="en-US" sz="1300">
                <a:latin typeface="Arial" charset="0"/>
              </a:rPr>
              <a:pPr/>
              <a:t>18</a:t>
            </a:fld>
            <a:endParaRPr lang="en-US" sz="1300">
              <a:latin typeface="Arial" charset="0"/>
            </a:endParaRPr>
          </a:p>
        </p:txBody>
      </p:sp>
      <p:sp>
        <p:nvSpPr>
          <p:cNvPr id="71683" name="Rectangle 2"/>
          <p:cNvSpPr>
            <a:spLocks noGrp="1" noRot="1" noChangeAspect="1" noChangeArrowheads="1" noTextEdit="1"/>
          </p:cNvSpPr>
          <p:nvPr>
            <p:ph type="sldImg"/>
          </p:nvPr>
        </p:nvSpPr>
        <p:spPr>
          <a:xfrm>
            <a:off x="1373188" y="474663"/>
            <a:ext cx="4564062" cy="3422650"/>
          </a:xfrm>
          <a:ln/>
        </p:spPr>
      </p:sp>
      <p:sp>
        <p:nvSpPr>
          <p:cNvPr id="71684" name="Rectangle 3"/>
          <p:cNvSpPr>
            <a:spLocks noGrp="1" noChangeArrowheads="1"/>
          </p:cNvSpPr>
          <p:nvPr>
            <p:ph type="body" idx="1"/>
          </p:nvPr>
        </p:nvSpPr>
        <p:spPr>
          <a:xfrm>
            <a:off x="487365" y="4244977"/>
            <a:ext cx="6338887" cy="4433888"/>
          </a:xfrm>
          <a:noFill/>
        </p:spPr>
        <p:txBody>
          <a:bodyPr/>
          <a:lstStyle/>
          <a:p>
            <a:pPr marL="117591" lvl="1" indent="0" eaLnBrk="1" hangingPunct="1">
              <a:buClr>
                <a:schemeClr val="tx1"/>
              </a:buClr>
              <a:buNone/>
            </a:pPr>
            <a:r>
              <a:rPr lang="en-US" u="none" dirty="0" smtClean="0"/>
              <a:t>Safety Codes and Standards</a:t>
            </a:r>
            <a:r>
              <a:rPr lang="en-US" u="none" baseline="0" dirty="0" smtClean="0"/>
              <a:t> </a:t>
            </a:r>
            <a:r>
              <a:rPr lang="en-US" u="none" dirty="0" smtClean="0"/>
              <a:t>address the safety of employees and the </a:t>
            </a:r>
            <a:r>
              <a:rPr lang="en-US" u="none" dirty="0" smtClean="0"/>
              <a:t>public </a:t>
            </a:r>
            <a:r>
              <a:rPr lang="en-US" u="none" dirty="0" smtClean="0"/>
              <a:t>in the construction, installation, operation, inspection and maintenance of cranes, elevators, escalators and similar equipment.</a:t>
            </a:r>
            <a:r>
              <a:rPr lang="en-US" u="none" baseline="0" dirty="0" smtClean="0"/>
              <a:t> </a:t>
            </a:r>
            <a:endParaRPr lang="en-US" u="none" baseline="0" dirty="0" smtClean="0"/>
          </a:p>
          <a:p>
            <a:pPr marL="117591" lvl="1" indent="0" eaLnBrk="1" hangingPunct="1">
              <a:buClr>
                <a:schemeClr val="tx1"/>
              </a:buClr>
              <a:buNone/>
            </a:pPr>
            <a:endParaRPr lang="en-US" u="none" baseline="0" dirty="0" smtClean="0"/>
          </a:p>
          <a:p>
            <a:pPr marL="117591" lvl="1" indent="0" eaLnBrk="1" hangingPunct="1">
              <a:buClr>
                <a:schemeClr val="tx1"/>
              </a:buClr>
              <a:buNone/>
            </a:pPr>
            <a:r>
              <a:rPr lang="en-US" u="none" dirty="0" smtClean="0"/>
              <a:t>Examples </a:t>
            </a:r>
            <a:r>
              <a:rPr lang="en-US" u="none" dirty="0" smtClean="0"/>
              <a:t>of some of the standards developed under</a:t>
            </a:r>
            <a:r>
              <a:rPr lang="en-US" u="none" baseline="0" dirty="0" smtClean="0"/>
              <a:t> this Board are</a:t>
            </a:r>
            <a:r>
              <a:rPr lang="en-US" u="none" baseline="0" dirty="0" smtClean="0"/>
              <a:t>:</a:t>
            </a:r>
            <a:endParaRPr lang="en-US" u="none" dirty="0" smtClean="0"/>
          </a:p>
          <a:p>
            <a:pPr marL="457200" lvl="2" indent="-114300" eaLnBrk="1" hangingPunct="1">
              <a:buClr>
                <a:schemeClr val="accent2"/>
              </a:buClr>
              <a:buFont typeface="Arial" pitchFamily="34" charset="0"/>
              <a:buChar char="•"/>
            </a:pPr>
            <a:r>
              <a:rPr lang="en-US" u="none" dirty="0" smtClean="0"/>
              <a:t>A17.1, Safety Code for Elevators and Escalators</a:t>
            </a:r>
          </a:p>
          <a:p>
            <a:pPr marL="457200" lvl="2" indent="-114300" eaLnBrk="1" hangingPunct="1">
              <a:buClr>
                <a:schemeClr val="accent2"/>
              </a:buClr>
              <a:buFont typeface="Arial" pitchFamily="34" charset="0"/>
              <a:buChar char="•"/>
            </a:pPr>
            <a:r>
              <a:rPr lang="en-US" u="none" dirty="0" smtClean="0"/>
              <a:t>B30.5, Safety Standard for Mobile and Locomotive Cranes</a:t>
            </a:r>
          </a:p>
          <a:p>
            <a:pPr marL="457200" lvl="2" indent="-114300" eaLnBrk="1" hangingPunct="1">
              <a:buClr>
                <a:schemeClr val="accent2"/>
              </a:buClr>
              <a:buFont typeface="Arial" pitchFamily="34" charset="0"/>
              <a:buChar char="•"/>
            </a:pPr>
            <a:r>
              <a:rPr lang="en-US" u="none" dirty="0" smtClean="0"/>
              <a:t>CSD-1, Safety Standard for Controls and Safety Devices for Automatically Fired Boilers</a:t>
            </a:r>
          </a:p>
          <a:p>
            <a:pPr marL="457200" lvl="2" indent="-114300" eaLnBrk="1" hangingPunct="1">
              <a:buClr>
                <a:schemeClr val="accent2"/>
              </a:buClr>
              <a:buFont typeface="Arial" pitchFamily="34" charset="0"/>
              <a:buChar char="•"/>
            </a:pPr>
            <a:r>
              <a:rPr lang="en-US" u="none" dirty="0" smtClean="0"/>
              <a:t>RT-2, Safety Standard for Structural Requirements for Heavy Rail Transit Vehicles</a:t>
            </a:r>
          </a:p>
          <a:p>
            <a:pPr eaLnBrk="1" hangingPunct="1">
              <a:buClr>
                <a:srgbClr val="FFFFFF"/>
              </a:buClr>
            </a:pPr>
            <a:endParaRPr lang="en-US" dirty="0" smtClean="0"/>
          </a:p>
          <a:p>
            <a:pPr eaLnBrk="1" hangingPunct="1"/>
            <a:endParaRPr lang="en-US" b="1" dirty="0" smtClean="0"/>
          </a:p>
        </p:txBody>
      </p:sp>
    </p:spTree>
    <p:extLst>
      <p:ext uri="{BB962C8B-B14F-4D97-AF65-F5344CB8AC3E}">
        <p14:creationId xmlns:p14="http://schemas.microsoft.com/office/powerpoint/2010/main" val="2498883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A93AEA9-D8A3-4B40-B269-C4D239445AE5}" type="slidenum">
              <a:rPr lang="en-US" sz="1300">
                <a:latin typeface="Arial" charset="0"/>
              </a:rPr>
              <a:pPr/>
              <a:t>1</a:t>
            </a:fld>
            <a:endParaRPr lang="en-US" sz="1300">
              <a:latin typeface="Arial" charset="0"/>
            </a:endParaRPr>
          </a:p>
        </p:txBody>
      </p:sp>
      <p:sp>
        <p:nvSpPr>
          <p:cNvPr id="47107" name="Rectangle 2"/>
          <p:cNvSpPr>
            <a:spLocks noGrp="1" noRot="1" noChangeAspect="1" noChangeArrowheads="1" noTextEdit="1"/>
          </p:cNvSpPr>
          <p:nvPr>
            <p:ph type="sldImg"/>
          </p:nvPr>
        </p:nvSpPr>
        <p:spPr>
          <a:xfrm>
            <a:off x="1347788" y="477838"/>
            <a:ext cx="4595812" cy="3446462"/>
          </a:xfrm>
          <a:ln/>
        </p:spPr>
      </p:sp>
      <p:sp>
        <p:nvSpPr>
          <p:cNvPr id="47108" name="Rectangle 3"/>
          <p:cNvSpPr>
            <a:spLocks noGrp="1" noChangeArrowheads="1"/>
          </p:cNvSpPr>
          <p:nvPr>
            <p:ph type="body" idx="1"/>
          </p:nvPr>
        </p:nvSpPr>
        <p:spPr>
          <a:xfrm>
            <a:off x="539752" y="4270377"/>
            <a:ext cx="6227763" cy="4991100"/>
          </a:xfrm>
          <a:noFill/>
        </p:spPr>
        <p:txBody>
          <a:bodyPr lIns="96303" tIns="48153" rIns="96303" bIns="48153"/>
          <a:lstStyle/>
          <a:p>
            <a:pPr eaLnBrk="1" hangingPunct="1"/>
            <a:endParaRPr lang="en-US" smtClean="0"/>
          </a:p>
        </p:txBody>
      </p:sp>
    </p:spTree>
    <p:extLst>
      <p:ext uri="{BB962C8B-B14F-4D97-AF65-F5344CB8AC3E}">
        <p14:creationId xmlns:p14="http://schemas.microsoft.com/office/powerpoint/2010/main" val="23644805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5825ACAB-3FAE-4311-AEFE-1B63F427D7DF}" type="slidenum">
              <a:rPr lang="en-US" sz="1300">
                <a:latin typeface="Arial" charset="0"/>
              </a:rPr>
              <a:pPr/>
              <a:t>19</a:t>
            </a:fld>
            <a:endParaRPr lang="en-US" sz="1300">
              <a:latin typeface="Arial" charset="0"/>
            </a:endParaRPr>
          </a:p>
        </p:txBody>
      </p:sp>
      <p:sp>
        <p:nvSpPr>
          <p:cNvPr id="72707" name="Rectangle 2"/>
          <p:cNvSpPr>
            <a:spLocks noGrp="1" noRot="1" noChangeAspect="1" noChangeArrowheads="1" noTextEdit="1"/>
          </p:cNvSpPr>
          <p:nvPr>
            <p:ph type="sldImg"/>
          </p:nvPr>
        </p:nvSpPr>
        <p:spPr>
          <a:xfrm>
            <a:off x="1373188" y="474663"/>
            <a:ext cx="4564062" cy="3422650"/>
          </a:xfrm>
          <a:ln/>
        </p:spPr>
      </p:sp>
      <p:sp>
        <p:nvSpPr>
          <p:cNvPr id="72708" name="Rectangle 3"/>
          <p:cNvSpPr>
            <a:spLocks noGrp="1" noChangeArrowheads="1"/>
          </p:cNvSpPr>
          <p:nvPr>
            <p:ph type="body" idx="1"/>
          </p:nvPr>
        </p:nvSpPr>
        <p:spPr>
          <a:xfrm>
            <a:off x="487365" y="4244975"/>
            <a:ext cx="6338887" cy="4959350"/>
          </a:xfrm>
          <a:noFill/>
        </p:spPr>
        <p:txBody>
          <a:bodyPr/>
          <a:lstStyle/>
          <a:p>
            <a:pPr marL="117591" lvl="1" indent="0" eaLnBrk="1" hangingPunct="1">
              <a:buNone/>
            </a:pPr>
            <a:r>
              <a:rPr lang="en-US" dirty="0" smtClean="0">
                <a:solidFill>
                  <a:schemeClr val="tx1"/>
                </a:solidFill>
              </a:rPr>
              <a:t>Pressure </a:t>
            </a:r>
            <a:r>
              <a:rPr lang="en-US" u="none" dirty="0" smtClean="0">
                <a:solidFill>
                  <a:schemeClr val="tx1"/>
                </a:solidFill>
              </a:rPr>
              <a:t>Technology covers rules governing the design, fabrication and inspection of non-nuclear pressure-containing equipment. </a:t>
            </a:r>
            <a:endParaRPr lang="en-US" u="none" dirty="0" smtClean="0">
              <a:solidFill>
                <a:schemeClr val="tx1"/>
              </a:solidFill>
            </a:endParaRPr>
          </a:p>
          <a:p>
            <a:pPr marL="117591" lvl="1" indent="0" eaLnBrk="1" hangingPunct="1">
              <a:buNone/>
            </a:pPr>
            <a:endParaRPr lang="en-US" u="none" dirty="0" smtClean="0">
              <a:solidFill>
                <a:schemeClr val="tx1"/>
              </a:solidFill>
            </a:endParaRPr>
          </a:p>
          <a:p>
            <a:pPr marL="117591" lvl="1" indent="0" eaLnBrk="1" hangingPunct="1">
              <a:buNone/>
            </a:pPr>
            <a:r>
              <a:rPr lang="en-US" u="none" dirty="0" smtClean="0">
                <a:solidFill>
                  <a:schemeClr val="tx1"/>
                </a:solidFill>
              </a:rPr>
              <a:t>Examples </a:t>
            </a:r>
            <a:r>
              <a:rPr lang="en-US" u="none" dirty="0" smtClean="0">
                <a:solidFill>
                  <a:schemeClr val="tx1"/>
                </a:solidFill>
              </a:rPr>
              <a:t>of some of the standards developed under</a:t>
            </a:r>
            <a:r>
              <a:rPr lang="en-US" u="none" baseline="0" dirty="0" smtClean="0">
                <a:solidFill>
                  <a:schemeClr val="tx1"/>
                </a:solidFill>
              </a:rPr>
              <a:t> this Board are:</a:t>
            </a:r>
          </a:p>
          <a:p>
            <a:pPr marL="571500" lvl="0" indent="-342900">
              <a:spcBef>
                <a:spcPct val="20000"/>
              </a:spcBef>
              <a:buClr>
                <a:schemeClr val="accent2"/>
              </a:buClr>
              <a:buFont typeface="Arial" pitchFamily="34" charset="0"/>
              <a:buChar char="•"/>
            </a:pPr>
            <a:r>
              <a:rPr lang="en-US" sz="1100" u="none" kern="1200" dirty="0" smtClean="0">
                <a:solidFill>
                  <a:schemeClr val="tx1"/>
                </a:solidFill>
                <a:latin typeface="Arial" charset="0"/>
                <a:ea typeface="+mn-ea"/>
                <a:cs typeface="+mn-cs"/>
              </a:rPr>
              <a:t>B16.5, Pipe Flanges and Flanged Fittings </a:t>
            </a:r>
            <a:r>
              <a:rPr lang="en-US" sz="1100" u="none" strike="sngStrike" kern="1200" dirty="0" smtClean="0">
                <a:solidFill>
                  <a:schemeClr val="tx1"/>
                </a:solidFill>
                <a:latin typeface="Arial" charset="0"/>
                <a:ea typeface="+mn-ea"/>
                <a:cs typeface="+mn-cs"/>
              </a:rPr>
              <a:t> </a:t>
            </a:r>
          </a:p>
          <a:p>
            <a:pPr marL="571500" lvl="0" indent="-342900">
              <a:spcBef>
                <a:spcPct val="20000"/>
              </a:spcBef>
              <a:buClr>
                <a:schemeClr val="accent2"/>
              </a:buClr>
              <a:buFont typeface="Arial" pitchFamily="34" charset="0"/>
              <a:buChar char="•"/>
            </a:pPr>
            <a:r>
              <a:rPr lang="en-US" sz="1100" u="none" kern="1200" dirty="0" smtClean="0">
                <a:solidFill>
                  <a:schemeClr val="tx1"/>
                </a:solidFill>
                <a:latin typeface="Arial" charset="0"/>
                <a:ea typeface="+mn-ea"/>
                <a:cs typeface="+mn-cs"/>
              </a:rPr>
              <a:t>B31.1, Power Piping</a:t>
            </a:r>
            <a:endParaRPr lang="en-US" sz="1100" u="none" strike="sngStrike" kern="1200" dirty="0" smtClean="0">
              <a:solidFill>
                <a:schemeClr val="tx1"/>
              </a:solidFill>
              <a:latin typeface="Arial" charset="0"/>
              <a:ea typeface="+mn-ea"/>
              <a:cs typeface="+mn-cs"/>
            </a:endParaRPr>
          </a:p>
          <a:p>
            <a:pPr marL="571500" lvl="0" indent="-342900">
              <a:spcBef>
                <a:spcPct val="20000"/>
              </a:spcBef>
              <a:buClr>
                <a:schemeClr val="accent2"/>
              </a:buClr>
              <a:buFont typeface="Arial" pitchFamily="34" charset="0"/>
              <a:buChar char="•"/>
            </a:pPr>
            <a:r>
              <a:rPr lang="en-US" sz="1100" u="none" kern="1200" dirty="0" smtClean="0">
                <a:solidFill>
                  <a:schemeClr val="tx1"/>
                </a:solidFill>
                <a:latin typeface="Arial" charset="0"/>
                <a:ea typeface="+mn-ea"/>
                <a:cs typeface="+mn-cs"/>
              </a:rPr>
              <a:t>BPE, Bioprocessing Equipment </a:t>
            </a:r>
            <a:r>
              <a:rPr lang="en-US" sz="1100" u="none" strike="sngStrike" kern="1200" dirty="0" smtClean="0">
                <a:solidFill>
                  <a:schemeClr val="tx1"/>
                </a:solidFill>
                <a:latin typeface="Arial" charset="0"/>
                <a:ea typeface="+mn-ea"/>
                <a:cs typeface="+mn-cs"/>
              </a:rPr>
              <a:t> </a:t>
            </a:r>
          </a:p>
          <a:p>
            <a:pPr marL="571500" lvl="0" indent="-342900">
              <a:spcBef>
                <a:spcPct val="20000"/>
              </a:spcBef>
              <a:buClr>
                <a:schemeClr val="accent2"/>
              </a:buClr>
              <a:buFont typeface="Arial" pitchFamily="34" charset="0"/>
              <a:buChar char="•"/>
            </a:pPr>
            <a:r>
              <a:rPr lang="en-US" sz="1100" u="none" kern="1200" dirty="0" smtClean="0">
                <a:solidFill>
                  <a:schemeClr val="tx1"/>
                </a:solidFill>
                <a:latin typeface="Arial" charset="0"/>
                <a:ea typeface="+mn-ea"/>
                <a:cs typeface="+mn-cs"/>
              </a:rPr>
              <a:t>BPVC Section I, Rules for Construction of Power Boilers </a:t>
            </a:r>
            <a:r>
              <a:rPr lang="en-US" sz="1100" u="none" strike="sngStrike" kern="1200" dirty="0" smtClean="0">
                <a:solidFill>
                  <a:schemeClr val="tx1"/>
                </a:solidFill>
                <a:latin typeface="Arial" charset="0"/>
                <a:ea typeface="+mn-ea"/>
                <a:cs typeface="+mn-cs"/>
              </a:rPr>
              <a:t> </a:t>
            </a:r>
          </a:p>
          <a:p>
            <a:pPr marL="571500" lvl="0" indent="-342900">
              <a:spcBef>
                <a:spcPct val="20000"/>
              </a:spcBef>
              <a:buClr>
                <a:schemeClr val="accent2"/>
              </a:buClr>
              <a:buFont typeface="Arial" pitchFamily="34" charset="0"/>
              <a:buChar char="•"/>
            </a:pPr>
            <a:r>
              <a:rPr lang="fr-FR" sz="1100" u="none" kern="1200" dirty="0" smtClean="0">
                <a:solidFill>
                  <a:schemeClr val="tx1"/>
                </a:solidFill>
                <a:latin typeface="Arial" charset="0"/>
                <a:ea typeface="+mn-ea"/>
                <a:cs typeface="+mn-cs"/>
              </a:rPr>
              <a:t>BPVC Section VIII, Rules for Construction of Pressure Vessels (Div. 1, 2 and 3)</a:t>
            </a:r>
            <a:endParaRPr lang="en-US" sz="1100" u="none" kern="1200" dirty="0" smtClean="0">
              <a:solidFill>
                <a:schemeClr val="tx1"/>
              </a:solidFill>
              <a:latin typeface="Arial" charset="0"/>
              <a:ea typeface="+mn-ea"/>
              <a:cs typeface="+mn-cs"/>
            </a:endParaRPr>
          </a:p>
          <a:p>
            <a:pPr marL="571500" lvl="0" indent="-342900">
              <a:spcBef>
                <a:spcPct val="20000"/>
              </a:spcBef>
              <a:buClr>
                <a:schemeClr val="accent2"/>
              </a:buClr>
              <a:buFont typeface="Arial" pitchFamily="34" charset="0"/>
              <a:buChar char="•"/>
            </a:pPr>
            <a:r>
              <a:rPr lang="en-US" sz="1100" u="none" kern="1200" dirty="0" smtClean="0">
                <a:solidFill>
                  <a:schemeClr val="tx1"/>
                </a:solidFill>
                <a:latin typeface="Arial" charset="0"/>
                <a:ea typeface="+mn-ea"/>
                <a:cs typeface="+mn-cs"/>
              </a:rPr>
              <a:t>RTP-1, Reinforced Thermoset Plastic Corrosion-Resistant Equipment</a:t>
            </a:r>
          </a:p>
          <a:p>
            <a:pPr marL="117591" lvl="1" indent="0" eaLnBrk="1" hangingPunct="1">
              <a:buNone/>
            </a:pPr>
            <a:endParaRPr lang="en-US" u="none" dirty="0" smtClean="0">
              <a:solidFill>
                <a:schemeClr val="tx1"/>
              </a:solidFill>
            </a:endParaRPr>
          </a:p>
        </p:txBody>
      </p:sp>
    </p:spTree>
    <p:extLst>
      <p:ext uri="{BB962C8B-B14F-4D97-AF65-F5344CB8AC3E}">
        <p14:creationId xmlns:p14="http://schemas.microsoft.com/office/powerpoint/2010/main" val="3500009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59D512D-B26C-4DA3-B3FE-EE64C9D796DC}" type="slidenum">
              <a:rPr lang="en-US" sz="1300">
                <a:latin typeface="Arial" charset="0"/>
              </a:rPr>
              <a:pPr/>
              <a:t>20</a:t>
            </a:fld>
            <a:endParaRPr lang="en-US" sz="1300">
              <a:latin typeface="Arial" charset="0"/>
            </a:endParaRPr>
          </a:p>
        </p:txBody>
      </p:sp>
      <p:sp>
        <p:nvSpPr>
          <p:cNvPr id="73731" name="Rectangle 2"/>
          <p:cNvSpPr>
            <a:spLocks noGrp="1" noRot="1" noChangeAspect="1" noChangeArrowheads="1" noTextEdit="1"/>
          </p:cNvSpPr>
          <p:nvPr>
            <p:ph type="sldImg"/>
          </p:nvPr>
        </p:nvSpPr>
        <p:spPr>
          <a:xfrm>
            <a:off x="1373188" y="474663"/>
            <a:ext cx="4564062" cy="3422650"/>
          </a:xfrm>
          <a:ln/>
        </p:spPr>
      </p:sp>
      <p:sp>
        <p:nvSpPr>
          <p:cNvPr id="73732" name="Rectangle 3"/>
          <p:cNvSpPr>
            <a:spLocks noGrp="1" noChangeArrowheads="1"/>
          </p:cNvSpPr>
          <p:nvPr>
            <p:ph type="body" idx="1"/>
          </p:nvPr>
        </p:nvSpPr>
        <p:spPr>
          <a:xfrm>
            <a:off x="487365" y="4244975"/>
            <a:ext cx="6338887" cy="4959350"/>
          </a:xfrm>
          <a:noFill/>
        </p:spPr>
        <p:txBody>
          <a:bodyPr/>
          <a:lstStyle/>
          <a:p>
            <a:pPr eaLnBrk="1" hangingPunct="1"/>
            <a:r>
              <a:rPr lang="en-US" sz="1100" dirty="0" smtClean="0"/>
              <a:t>Nuclear Codes &amp; Standards covers standards for nuclear facilities and technology. </a:t>
            </a:r>
            <a:endParaRPr lang="en-US" sz="1100" dirty="0" smtClean="0"/>
          </a:p>
          <a:p>
            <a:pPr eaLnBrk="1" hangingPunct="1"/>
            <a:endParaRPr lang="en-US" sz="110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u="none" dirty="0" smtClean="0"/>
              <a:t>Examples of some of the standards developed under</a:t>
            </a:r>
            <a:r>
              <a:rPr lang="en-US" sz="1100" u="none" baseline="0" dirty="0" smtClean="0"/>
              <a:t> this Board are:</a:t>
            </a:r>
          </a:p>
          <a:p>
            <a:pPr marL="515938" lvl="0" indent="-342900" eaLnBrk="1" hangingPunct="1">
              <a:buClr>
                <a:schemeClr val="accent2"/>
              </a:buClr>
              <a:buFont typeface="Arial" pitchFamily="34" charset="0"/>
              <a:buChar char="•"/>
            </a:pPr>
            <a:r>
              <a:rPr lang="en-US" sz="1100" dirty="0" smtClean="0"/>
              <a:t>BPVC Section III, Rules for Construction of Nuclear Facility Components</a:t>
            </a:r>
          </a:p>
          <a:p>
            <a:pPr marL="515938" lvl="0" indent="-342900" eaLnBrk="1" hangingPunct="1">
              <a:buClr>
                <a:schemeClr val="accent2"/>
              </a:buClr>
              <a:buFont typeface="Arial" pitchFamily="34" charset="0"/>
              <a:buChar char="•"/>
            </a:pPr>
            <a:r>
              <a:rPr lang="en-US" sz="1100" dirty="0" smtClean="0"/>
              <a:t>BPVC- XI, Rules for Inspection of Nuclear Power Plant Components</a:t>
            </a:r>
          </a:p>
          <a:p>
            <a:pPr marL="515938" lvl="0" indent="-342900" eaLnBrk="1" hangingPunct="1">
              <a:buClr>
                <a:schemeClr val="accent2"/>
              </a:buClr>
              <a:buFont typeface="Arial" pitchFamily="34" charset="0"/>
              <a:buChar char="•"/>
            </a:pPr>
            <a:r>
              <a:rPr lang="en-US" sz="1100" dirty="0" smtClean="0"/>
              <a:t>NQA-1, Quality Assurance Requirements for Nuclear Facility Applications</a:t>
            </a:r>
          </a:p>
          <a:p>
            <a:pPr marL="515938" lvl="0" indent="-342900" eaLnBrk="1" hangingPunct="1">
              <a:buClr>
                <a:schemeClr val="accent2"/>
              </a:buClr>
              <a:buFont typeface="Arial" pitchFamily="34" charset="0"/>
              <a:buChar char="•"/>
            </a:pPr>
            <a:r>
              <a:rPr lang="en-US" sz="1100" dirty="0" smtClean="0"/>
              <a:t>OM, Code for the Operation and Maintenance of Nuclear Power Plants</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100" u="none" baseline="0" dirty="0" smtClean="0"/>
          </a:p>
          <a:p>
            <a:pPr eaLnBrk="1" hangingPunct="1"/>
            <a:r>
              <a:rPr lang="en-US" sz="1100" baseline="0" dirty="0" smtClean="0"/>
              <a:t>	</a:t>
            </a:r>
            <a:endParaRPr lang="en-US" sz="1100" dirty="0" smtClean="0"/>
          </a:p>
        </p:txBody>
      </p:sp>
    </p:spTree>
    <p:extLst>
      <p:ext uri="{BB962C8B-B14F-4D97-AF65-F5344CB8AC3E}">
        <p14:creationId xmlns:p14="http://schemas.microsoft.com/office/powerpoint/2010/main" val="3325044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7C1B522-699B-46C4-8284-708333069342}" type="slidenum">
              <a:rPr lang="en-US" sz="1300">
                <a:latin typeface="Arial" charset="0"/>
              </a:rPr>
              <a:pPr/>
              <a:t>21</a:t>
            </a:fld>
            <a:endParaRPr lang="en-US" sz="1300">
              <a:latin typeface="Arial" charset="0"/>
            </a:endParaRPr>
          </a:p>
        </p:txBody>
      </p:sp>
      <p:sp>
        <p:nvSpPr>
          <p:cNvPr id="74755" name="Rectangle 2"/>
          <p:cNvSpPr>
            <a:spLocks noGrp="1" noRot="1" noChangeAspect="1" noChangeArrowheads="1" noTextEdit="1"/>
          </p:cNvSpPr>
          <p:nvPr>
            <p:ph type="sldImg"/>
          </p:nvPr>
        </p:nvSpPr>
        <p:spPr>
          <a:xfrm>
            <a:off x="1373188" y="474663"/>
            <a:ext cx="4564062" cy="3422650"/>
          </a:xfrm>
          <a:ln/>
        </p:spPr>
      </p:sp>
      <p:sp>
        <p:nvSpPr>
          <p:cNvPr id="74756" name="Rectangle 3"/>
          <p:cNvSpPr>
            <a:spLocks noGrp="1" noChangeArrowheads="1"/>
          </p:cNvSpPr>
          <p:nvPr>
            <p:ph type="body" idx="1"/>
          </p:nvPr>
        </p:nvSpPr>
        <p:spPr>
          <a:xfrm>
            <a:off x="487365" y="4244975"/>
            <a:ext cx="6338887" cy="4959350"/>
          </a:xfrm>
          <a:noFill/>
        </p:spPr>
        <p:txBody>
          <a:bodyPr/>
          <a:lstStyle/>
          <a:p>
            <a:pPr marL="117591" lvl="1" indent="0" eaLnBrk="1" hangingPunct="1">
              <a:buNone/>
            </a:pPr>
            <a:r>
              <a:rPr lang="en-US" sz="1100" b="0" i="0" u="none" dirty="0" smtClean="0">
                <a:solidFill>
                  <a:schemeClr val="tx1"/>
                </a:solidFill>
              </a:rPr>
              <a:t>The</a:t>
            </a:r>
            <a:r>
              <a:rPr lang="en-US" sz="1100" b="0" i="0" u="none" baseline="0" dirty="0" smtClean="0">
                <a:solidFill>
                  <a:schemeClr val="tx1"/>
                </a:solidFill>
              </a:rPr>
              <a:t> </a:t>
            </a:r>
            <a:r>
              <a:rPr lang="en-US" sz="1100" b="0" i="0" u="none" baseline="0" dirty="0" smtClean="0">
                <a:solidFill>
                  <a:schemeClr val="tx1"/>
                </a:solidFill>
              </a:rPr>
              <a:t>main role of the </a:t>
            </a:r>
            <a:r>
              <a:rPr lang="en-US" sz="1100" b="0" i="0" u="none" dirty="0" smtClean="0">
                <a:solidFill>
                  <a:schemeClr val="tx1"/>
                </a:solidFill>
              </a:rPr>
              <a:t>Board on Conformity Assessment </a:t>
            </a:r>
            <a:r>
              <a:rPr lang="en-US" sz="1100" b="0" i="0" u="none" dirty="0" smtClean="0">
                <a:solidFill>
                  <a:schemeClr val="tx1"/>
                </a:solidFill>
              </a:rPr>
              <a:t>is </a:t>
            </a:r>
            <a:r>
              <a:rPr lang="en-US" sz="1100" b="0" i="0" u="none" dirty="0" smtClean="0">
                <a:solidFill>
                  <a:schemeClr val="tx1"/>
                </a:solidFill>
              </a:rPr>
              <a:t>to oversee the operation of accreditation, product certification, personnel certification, and management system certification programs established by standards committees under the jurisdiction of other Supervisory Boards.</a:t>
            </a:r>
          </a:p>
          <a:p>
            <a:pPr marL="117591" lvl="1" indent="0" eaLnBrk="1" hangingPunct="1">
              <a:buNone/>
            </a:pPr>
            <a:endParaRPr lang="en-US" sz="1100" b="0" i="0" u="none" dirty="0" smtClean="0">
              <a:solidFill>
                <a:schemeClr val="tx1"/>
              </a:solidFill>
            </a:endParaRPr>
          </a:p>
          <a:p>
            <a:pPr marL="117591" lvl="1" indent="0" eaLnBrk="1" hangingPunct="1">
              <a:buNone/>
            </a:pPr>
            <a:r>
              <a:rPr lang="en-US" sz="1100" b="0" i="0" u="none" dirty="0" smtClean="0">
                <a:solidFill>
                  <a:schemeClr val="tx1"/>
                </a:solidFill>
              </a:rPr>
              <a:t>Examples</a:t>
            </a:r>
            <a:r>
              <a:rPr lang="en-US" sz="1100" b="0" i="0" u="none" baseline="0" dirty="0" smtClean="0">
                <a:solidFill>
                  <a:schemeClr val="tx1"/>
                </a:solidFill>
              </a:rPr>
              <a:t> of these programs include, but are not limited to: </a:t>
            </a:r>
          </a:p>
          <a:p>
            <a:pPr marL="289041" lvl="1" indent="-171450" eaLnBrk="1" hangingPunct="1">
              <a:buFont typeface="Arial" panose="020B0604020202020204" pitchFamily="34" charset="0"/>
              <a:buChar char="•"/>
            </a:pPr>
            <a:r>
              <a:rPr lang="en-US" sz="1100" b="0" i="0" u="none" baseline="0" dirty="0" smtClean="0">
                <a:solidFill>
                  <a:schemeClr val="tx1"/>
                </a:solidFill>
              </a:rPr>
              <a:t>The accreditation of Authorized Inspection </a:t>
            </a:r>
            <a:r>
              <a:rPr lang="en-US" sz="1100" b="0" i="0" u="none" baseline="0" dirty="0" smtClean="0">
                <a:solidFill>
                  <a:schemeClr val="tx1"/>
                </a:solidFill>
              </a:rPr>
              <a:t>Agencies,</a:t>
            </a:r>
            <a:endParaRPr lang="en-US" sz="1100" b="0" i="0" u="none" baseline="0" dirty="0" smtClean="0">
              <a:solidFill>
                <a:schemeClr val="tx1"/>
              </a:solidFill>
            </a:endParaRPr>
          </a:p>
          <a:p>
            <a:pPr marL="289041" lvl="1" indent="-171450" eaLnBrk="1" hangingPunct="1">
              <a:buFont typeface="Arial" panose="020B0604020202020204" pitchFamily="34" charset="0"/>
              <a:buChar char="•"/>
            </a:pPr>
            <a:r>
              <a:rPr lang="en-US" sz="1100" b="0" i="0" u="none" baseline="0" dirty="0" smtClean="0">
                <a:solidFill>
                  <a:schemeClr val="tx1"/>
                </a:solidFill>
              </a:rPr>
              <a:t>Product certification for </a:t>
            </a:r>
            <a:r>
              <a:rPr lang="en-US" sz="1100" b="0" i="0" u="none" dirty="0" smtClean="0">
                <a:solidFill>
                  <a:schemeClr val="tx1"/>
                </a:solidFill>
              </a:rPr>
              <a:t>Boilers and Pressure Vessel components and</a:t>
            </a:r>
            <a:r>
              <a:rPr lang="en-US" sz="1100" b="0" i="0" u="none" baseline="0" dirty="0" smtClean="0">
                <a:solidFill>
                  <a:schemeClr val="tx1"/>
                </a:solidFill>
              </a:rPr>
              <a:t> Nuclear </a:t>
            </a:r>
            <a:r>
              <a:rPr lang="en-US" sz="1100" b="0" i="0" u="none" baseline="0" dirty="0" smtClean="0">
                <a:solidFill>
                  <a:schemeClr val="tx1"/>
                </a:solidFill>
              </a:rPr>
              <a:t>Components, </a:t>
            </a:r>
          </a:p>
          <a:p>
            <a:pPr marL="289041" lvl="1" indent="-171450" eaLnBrk="1" hangingPunct="1">
              <a:buFont typeface="Arial" panose="020B0604020202020204" pitchFamily="34" charset="0"/>
              <a:buChar char="•"/>
            </a:pPr>
            <a:r>
              <a:rPr lang="en-US" sz="1100" b="0" i="0" u="none" baseline="0" dirty="0" smtClean="0">
                <a:solidFill>
                  <a:schemeClr val="tx1"/>
                </a:solidFill>
              </a:rPr>
              <a:t>Personnel </a:t>
            </a:r>
            <a:r>
              <a:rPr lang="en-US" sz="1100" b="0" i="0" u="none" baseline="0" dirty="0" smtClean="0">
                <a:solidFill>
                  <a:schemeClr val="tx1"/>
                </a:solidFill>
              </a:rPr>
              <a:t>certification for </a:t>
            </a:r>
            <a:r>
              <a:rPr lang="en-US" sz="1100" b="0" i="0" u="none" dirty="0" smtClean="0">
                <a:solidFill>
                  <a:schemeClr val="tx1"/>
                </a:solidFill>
              </a:rPr>
              <a:t>Geometric Dimensioning and </a:t>
            </a:r>
            <a:r>
              <a:rPr lang="en-US" sz="1100" b="0" i="0" u="none" dirty="0" err="1" smtClean="0">
                <a:solidFill>
                  <a:schemeClr val="tx1"/>
                </a:solidFill>
              </a:rPr>
              <a:t>Tolerancing</a:t>
            </a:r>
            <a:r>
              <a:rPr lang="en-US" sz="1100" b="0" i="0" u="none" dirty="0" smtClean="0">
                <a:solidFill>
                  <a:schemeClr val="tx1"/>
                </a:solidFill>
              </a:rPr>
              <a:t> </a:t>
            </a:r>
            <a:r>
              <a:rPr lang="en-US" sz="1100" b="0" i="0" u="none" dirty="0" smtClean="0">
                <a:solidFill>
                  <a:schemeClr val="tx1"/>
                </a:solidFill>
              </a:rPr>
              <a:t>Professionals, </a:t>
            </a:r>
            <a:r>
              <a:rPr lang="en-US" sz="1100" b="0" i="0" u="none" dirty="0" smtClean="0">
                <a:solidFill>
                  <a:schemeClr val="tx1"/>
                </a:solidFill>
              </a:rPr>
              <a:t>and </a:t>
            </a:r>
            <a:endParaRPr lang="en-US" sz="1100" b="0" i="0" u="none" dirty="0" smtClean="0">
              <a:solidFill>
                <a:schemeClr val="tx1"/>
              </a:solidFill>
            </a:endParaRPr>
          </a:p>
          <a:p>
            <a:pPr marL="289041" lvl="1" indent="-171450" eaLnBrk="1" hangingPunct="1">
              <a:buFont typeface="Arial" panose="020B0604020202020204" pitchFamily="34" charset="0"/>
              <a:buChar char="•"/>
            </a:pPr>
            <a:r>
              <a:rPr lang="en-US" sz="1100" b="0" i="0" u="none" baseline="0" dirty="0" smtClean="0">
                <a:solidFill>
                  <a:schemeClr val="tx1"/>
                </a:solidFill>
              </a:rPr>
              <a:t>Management </a:t>
            </a:r>
            <a:r>
              <a:rPr lang="en-US" sz="1100" b="0" i="0" u="none" baseline="0" dirty="0" smtClean="0">
                <a:solidFill>
                  <a:schemeClr val="tx1"/>
                </a:solidFill>
              </a:rPr>
              <a:t>system certification for </a:t>
            </a:r>
            <a:r>
              <a:rPr lang="en-US" sz="1100" b="0" i="0" u="none" dirty="0" smtClean="0">
                <a:solidFill>
                  <a:schemeClr val="tx1"/>
                </a:solidFill>
              </a:rPr>
              <a:t>Bioprocessing Equipment.</a:t>
            </a:r>
          </a:p>
          <a:p>
            <a:pPr marL="117591" lvl="1" indent="0" eaLnBrk="1" hangingPunct="1">
              <a:buNone/>
            </a:pPr>
            <a:endParaRPr lang="en-US" sz="1100" dirty="0" smtClean="0">
              <a:solidFill>
                <a:schemeClr val="tx1"/>
              </a:solidFill>
            </a:endParaRPr>
          </a:p>
          <a:p>
            <a:pPr eaLnBrk="1" hangingPunct="1"/>
            <a:endParaRPr lang="en-US" sz="1100" dirty="0" smtClean="0">
              <a:solidFill>
                <a:schemeClr val="tx1"/>
              </a:solidFill>
            </a:endParaRPr>
          </a:p>
          <a:p>
            <a:pPr eaLnBrk="1" hangingPunct="1"/>
            <a:endParaRPr lang="en-US" sz="1100" dirty="0" smtClean="0">
              <a:solidFill>
                <a:schemeClr val="tx1"/>
              </a:solidFill>
            </a:endParaRPr>
          </a:p>
        </p:txBody>
      </p:sp>
    </p:spTree>
    <p:extLst>
      <p:ext uri="{BB962C8B-B14F-4D97-AF65-F5344CB8AC3E}">
        <p14:creationId xmlns:p14="http://schemas.microsoft.com/office/powerpoint/2010/main" val="30125780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7C1B522-699B-46C4-8284-708333069342}" type="slidenum">
              <a:rPr lang="en-US" sz="1300">
                <a:latin typeface="Arial" charset="0"/>
              </a:rPr>
              <a:pPr/>
              <a:t>22</a:t>
            </a:fld>
            <a:endParaRPr lang="en-US" sz="1300">
              <a:latin typeface="Arial" charset="0"/>
            </a:endParaRPr>
          </a:p>
        </p:txBody>
      </p:sp>
      <p:sp>
        <p:nvSpPr>
          <p:cNvPr id="74755" name="Rectangle 2"/>
          <p:cNvSpPr>
            <a:spLocks noGrp="1" noRot="1" noChangeAspect="1" noChangeArrowheads="1" noTextEdit="1"/>
          </p:cNvSpPr>
          <p:nvPr>
            <p:ph type="sldImg"/>
          </p:nvPr>
        </p:nvSpPr>
        <p:spPr>
          <a:xfrm>
            <a:off x="1373188" y="474663"/>
            <a:ext cx="4564062" cy="3422650"/>
          </a:xfrm>
          <a:ln/>
        </p:spPr>
      </p:sp>
      <p:sp>
        <p:nvSpPr>
          <p:cNvPr id="74756" name="Rectangle 3"/>
          <p:cNvSpPr>
            <a:spLocks noGrp="1" noChangeArrowheads="1"/>
          </p:cNvSpPr>
          <p:nvPr>
            <p:ph type="body" idx="1"/>
          </p:nvPr>
        </p:nvSpPr>
        <p:spPr>
          <a:xfrm>
            <a:off x="487365" y="4244975"/>
            <a:ext cx="6338887" cy="4959350"/>
          </a:xfrm>
          <a:noFill/>
        </p:spPr>
        <p:txBody>
          <a:bodyPr/>
          <a:lstStyle/>
          <a:p>
            <a:pPr eaLnBrk="1" hangingPunct="1"/>
            <a:r>
              <a:rPr lang="en-US" sz="1100" u="none" dirty="0" smtClean="0">
                <a:solidFill>
                  <a:schemeClr val="tx1"/>
                </a:solidFill>
              </a:rPr>
              <a:t>Examples </a:t>
            </a:r>
            <a:r>
              <a:rPr lang="en-US" sz="1100" u="none" dirty="0" smtClean="0">
                <a:solidFill>
                  <a:schemeClr val="tx1"/>
                </a:solidFill>
              </a:rPr>
              <a:t>of some of the standards developed under</a:t>
            </a:r>
            <a:r>
              <a:rPr lang="en-US" sz="1100" u="none" baseline="0" dirty="0" smtClean="0">
                <a:solidFill>
                  <a:schemeClr val="tx1"/>
                </a:solidFill>
              </a:rPr>
              <a:t> this Board are:</a:t>
            </a:r>
          </a:p>
          <a:p>
            <a:pPr marL="508000" lvl="1" indent="-285750" eaLnBrk="1" hangingPunct="1">
              <a:lnSpc>
                <a:spcPct val="90000"/>
              </a:lnSpc>
              <a:buClr>
                <a:schemeClr val="accent2"/>
              </a:buClr>
              <a:buFont typeface="Arial" pitchFamily="34" charset="0"/>
              <a:buChar char="•"/>
            </a:pPr>
            <a:r>
              <a:rPr lang="en-US" sz="1100" u="none" dirty="0" smtClean="0">
                <a:solidFill>
                  <a:schemeClr val="tx1"/>
                </a:solidFill>
              </a:rPr>
              <a:t>CA-1, Conformity Assessment Requirements </a:t>
            </a:r>
          </a:p>
          <a:p>
            <a:pPr marL="508000" lvl="1" indent="-285750" eaLnBrk="1" hangingPunct="1">
              <a:lnSpc>
                <a:spcPct val="90000"/>
              </a:lnSpc>
              <a:buClr>
                <a:schemeClr val="accent2"/>
              </a:buClr>
              <a:buFont typeface="Arial" pitchFamily="34" charset="0"/>
              <a:buChar char="•"/>
            </a:pPr>
            <a:r>
              <a:rPr lang="en-US" sz="1100" u="none" dirty="0" smtClean="0">
                <a:solidFill>
                  <a:schemeClr val="tx1"/>
                </a:solidFill>
              </a:rPr>
              <a:t>QAI-1, Qualifications for Authorized Inspection</a:t>
            </a:r>
          </a:p>
          <a:p>
            <a:pPr marL="508000" lvl="1" indent="-285750" eaLnBrk="1" hangingPunct="1">
              <a:lnSpc>
                <a:spcPct val="90000"/>
              </a:lnSpc>
              <a:buClr>
                <a:schemeClr val="accent2"/>
              </a:buClr>
              <a:buFont typeface="Arial" pitchFamily="34" charset="0"/>
              <a:buChar char="•"/>
            </a:pPr>
            <a:r>
              <a:rPr lang="en-US" sz="1100" u="none" dirty="0" smtClean="0">
                <a:solidFill>
                  <a:schemeClr val="tx1"/>
                </a:solidFill>
              </a:rPr>
              <a:t>QRO-1, Standard for the Qualification and Certification of Resource Recovery Facility Operators</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38218775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100" u="none" dirty="0">
                <a:solidFill>
                  <a:schemeClr val="tx1"/>
                </a:solidFill>
              </a:rPr>
              <a:t>Each Supervisory Board </a:t>
            </a:r>
            <a:r>
              <a:rPr lang="en-US" sz="1100" u="none" dirty="0" smtClean="0">
                <a:solidFill>
                  <a:schemeClr val="tx1"/>
                </a:solidFill>
              </a:rPr>
              <a:t>has</a:t>
            </a:r>
            <a:r>
              <a:rPr lang="en-US" sz="1100" u="none" baseline="0" dirty="0" smtClean="0">
                <a:solidFill>
                  <a:schemeClr val="tx1"/>
                </a:solidFill>
              </a:rPr>
              <a:t> numerous</a:t>
            </a:r>
            <a:r>
              <a:rPr lang="en-US" sz="1100" u="none" dirty="0" smtClean="0">
                <a:solidFill>
                  <a:schemeClr val="tx1"/>
                </a:solidFill>
              </a:rPr>
              <a:t> </a:t>
            </a:r>
            <a:r>
              <a:rPr lang="en-US" sz="1100" u="none" dirty="0" smtClean="0">
                <a:solidFill>
                  <a:schemeClr val="tx1"/>
                </a:solidFill>
              </a:rPr>
              <a:t>of </a:t>
            </a:r>
            <a:r>
              <a:rPr lang="en-US" sz="1100" u="none" dirty="0">
                <a:solidFill>
                  <a:schemeClr val="tx1"/>
                </a:solidFill>
              </a:rPr>
              <a:t>standards committees </a:t>
            </a:r>
            <a:r>
              <a:rPr lang="en-US" sz="1100" u="none" dirty="0" smtClean="0">
                <a:solidFill>
                  <a:schemeClr val="tx1"/>
                </a:solidFill>
              </a:rPr>
              <a:t>that</a:t>
            </a:r>
            <a:r>
              <a:rPr lang="en-US" sz="1100" u="none" baseline="0" dirty="0" smtClean="0">
                <a:solidFill>
                  <a:schemeClr val="tx1"/>
                </a:solidFill>
              </a:rPr>
              <a:t> reports directly to them. </a:t>
            </a:r>
            <a:r>
              <a:rPr lang="en-US" sz="1100" u="none" dirty="0" smtClean="0">
                <a:solidFill>
                  <a:schemeClr val="tx1"/>
                </a:solidFill>
                <a:cs typeface="Times New Roman" pitchFamily="18" charset="0"/>
              </a:rPr>
              <a:t>The </a:t>
            </a:r>
            <a:r>
              <a:rPr lang="en-US" sz="1100" u="none" dirty="0" smtClean="0">
                <a:solidFill>
                  <a:schemeClr val="tx1"/>
                </a:solidFill>
                <a:cs typeface="Times New Roman" pitchFamily="18" charset="0"/>
              </a:rPr>
              <a:t>Standards committee is a </a:t>
            </a:r>
            <a:r>
              <a:rPr lang="en-US" sz="1100" u="none" dirty="0" smtClean="0">
                <a:solidFill>
                  <a:schemeClr val="tx1"/>
                </a:solidFill>
                <a:cs typeface="Times New Roman" pitchFamily="18" charset="0"/>
              </a:rPr>
              <a:t>group </a:t>
            </a:r>
            <a:r>
              <a:rPr lang="en-US" sz="1100" u="none" dirty="0" smtClean="0">
                <a:solidFill>
                  <a:schemeClr val="tx1"/>
                </a:solidFill>
                <a:cs typeface="Times New Roman" pitchFamily="18" charset="0"/>
              </a:rPr>
              <a:t>of </a:t>
            </a:r>
            <a:r>
              <a:rPr lang="en-US" sz="1100" u="none" dirty="0" smtClean="0">
                <a:solidFill>
                  <a:schemeClr val="tx1"/>
                </a:solidFill>
                <a:cs typeface="Times New Roman" pitchFamily="18" charset="0"/>
              </a:rPr>
              <a:t>technically</a:t>
            </a:r>
            <a:r>
              <a:rPr lang="en-US" sz="1100" u="none" baseline="0" dirty="0" smtClean="0">
                <a:solidFill>
                  <a:schemeClr val="tx1"/>
                </a:solidFill>
                <a:cs typeface="Times New Roman" pitchFamily="18" charset="0"/>
              </a:rPr>
              <a:t> </a:t>
            </a:r>
            <a:r>
              <a:rPr lang="en-US" sz="1100" u="none" baseline="0" dirty="0" smtClean="0">
                <a:solidFill>
                  <a:schemeClr val="tx1"/>
                </a:solidFill>
                <a:cs typeface="Times New Roman" pitchFamily="18" charset="0"/>
              </a:rPr>
              <a:t>qualified experts that </a:t>
            </a:r>
            <a:r>
              <a:rPr lang="en-US" sz="1100" u="none" strike="noStrike" baseline="0" dirty="0" smtClean="0">
                <a:solidFill>
                  <a:schemeClr val="tx1"/>
                </a:solidFill>
                <a:cs typeface="Times New Roman" pitchFamily="18" charset="0"/>
              </a:rPr>
              <a:t>are</a:t>
            </a:r>
            <a:r>
              <a:rPr lang="en-US" sz="1100" u="none" strike="noStrike" dirty="0" smtClean="0">
                <a:solidFill>
                  <a:schemeClr val="tx1"/>
                </a:solidFill>
                <a:cs typeface="Times New Roman" pitchFamily="18" charset="0"/>
              </a:rPr>
              <a:t> </a:t>
            </a:r>
            <a:r>
              <a:rPr lang="en-US" sz="1100" u="none" dirty="0" smtClean="0">
                <a:solidFill>
                  <a:schemeClr val="tx1"/>
                </a:solidFill>
                <a:cs typeface="Times New Roman" pitchFamily="18" charset="0"/>
              </a:rPr>
              <a:t>responsible for developing consensus on proposed standards actions. However,</a:t>
            </a:r>
            <a:r>
              <a:rPr lang="en-US" sz="1100" u="none" baseline="0" dirty="0" smtClean="0">
                <a:solidFill>
                  <a:schemeClr val="tx1"/>
                </a:solidFill>
                <a:cs typeface="Times New Roman" pitchFamily="18" charset="0"/>
              </a:rPr>
              <a:t> in </a:t>
            </a:r>
            <a:r>
              <a:rPr lang="en-US" sz="1100" b="0" u="none" baseline="0" dirty="0" smtClean="0">
                <a:solidFill>
                  <a:schemeClr val="tx1"/>
                </a:solidFill>
                <a:cs typeface="Times New Roman" pitchFamily="18" charset="0"/>
              </a:rPr>
              <a:t>many </a:t>
            </a:r>
            <a:r>
              <a:rPr lang="en-US" sz="1100" u="none" baseline="0" dirty="0" smtClean="0">
                <a:solidFill>
                  <a:schemeClr val="tx1"/>
                </a:solidFill>
                <a:cs typeface="Times New Roman" pitchFamily="18" charset="0"/>
              </a:rPr>
              <a:t>cases, the standard development activities is delegated </a:t>
            </a:r>
            <a:r>
              <a:rPr lang="en-US" sz="1100" u="none" baseline="0" dirty="0" smtClean="0">
                <a:solidFill>
                  <a:schemeClr val="tx1"/>
                </a:solidFill>
              </a:rPr>
              <a:t>to </a:t>
            </a:r>
            <a:r>
              <a:rPr lang="en-US" sz="1100" u="none" baseline="0" dirty="0" smtClean="0">
                <a:solidFill>
                  <a:schemeClr val="tx1"/>
                </a:solidFill>
              </a:rPr>
              <a:t>one or more </a:t>
            </a:r>
            <a:r>
              <a:rPr lang="en-US" sz="1100" u="none" dirty="0" smtClean="0">
                <a:solidFill>
                  <a:schemeClr val="tx1"/>
                </a:solidFill>
              </a:rPr>
              <a:t>Subordinate Groups.</a:t>
            </a:r>
            <a:r>
              <a:rPr lang="en-US" sz="1100" u="none" baseline="0" dirty="0" smtClean="0">
                <a:solidFill>
                  <a:schemeClr val="tx1"/>
                </a:solidFill>
              </a:rPr>
              <a:t> </a:t>
            </a:r>
            <a:endParaRPr lang="en-US" sz="1100" u="none" dirty="0" smtClean="0">
              <a:solidFill>
                <a:schemeClr val="tx1"/>
              </a:solidFill>
              <a:cs typeface="Times New Roman" pitchFamily="18" charset="0"/>
            </a:endParaRPr>
          </a:p>
          <a:p>
            <a:endParaRPr lang="en-US" sz="1100" dirty="0">
              <a:solidFill>
                <a:schemeClr val="tx1"/>
              </a:solidFill>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23</a:t>
            </a:fld>
            <a:endParaRPr lang="en-US"/>
          </a:p>
        </p:txBody>
      </p:sp>
    </p:spTree>
    <p:extLst>
      <p:ext uri="{BB962C8B-B14F-4D97-AF65-F5344CB8AC3E}">
        <p14:creationId xmlns:p14="http://schemas.microsoft.com/office/powerpoint/2010/main" val="2623386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u="none" dirty="0" smtClean="0"/>
              <a:t>Each Standards</a:t>
            </a:r>
            <a:r>
              <a:rPr lang="en-US" u="none" baseline="0" dirty="0" smtClean="0"/>
              <a:t> Committee may have </a:t>
            </a:r>
            <a:r>
              <a:rPr lang="en-US" u="none" dirty="0" smtClean="0"/>
              <a:t>a number of subordinate</a:t>
            </a:r>
            <a:r>
              <a:rPr lang="en-US" u="none" baseline="0" dirty="0" smtClean="0"/>
              <a:t> groups that reports to </a:t>
            </a:r>
            <a:r>
              <a:rPr lang="en-US" u="none" dirty="0" smtClean="0"/>
              <a:t>them. These</a:t>
            </a:r>
            <a:r>
              <a:rPr lang="en-US" u="none" baseline="0" dirty="0" smtClean="0"/>
              <a:t> groups:</a:t>
            </a:r>
            <a:endParaRPr lang="en-US" u="none" dirty="0" smtClean="0"/>
          </a:p>
          <a:p>
            <a:pPr lvl="1" eaLnBrk="1" hangingPunct="1"/>
            <a:r>
              <a:rPr lang="en-US" u="none" dirty="0" smtClean="0"/>
              <a:t>Develop specific proposals for the committee’s formal consensus consideration.</a:t>
            </a:r>
          </a:p>
          <a:p>
            <a:pPr lvl="1" eaLnBrk="1" hangingPunct="1"/>
            <a:r>
              <a:rPr lang="en-US" u="none" dirty="0" smtClean="0"/>
              <a:t>May draw on the expertise of individuals who may not be members of the Standards committee. This enables the Standards committee to access expertise unencumbered by requirements of formal membership which may not be possible for all interested individuals.</a:t>
            </a:r>
            <a:endParaRPr lang="en-US" b="1" u="none" dirty="0" smtClean="0"/>
          </a:p>
          <a:p>
            <a:pPr lvl="1" eaLnBrk="1" hangingPunct="1"/>
            <a:r>
              <a:rPr lang="en-US" u="none" dirty="0" smtClean="0"/>
              <a:t>Subordinate group</a:t>
            </a:r>
            <a:r>
              <a:rPr lang="en-US" u="none" baseline="0" dirty="0" smtClean="0"/>
              <a:t> names vary by Committee and can include </a:t>
            </a:r>
            <a:r>
              <a:rPr lang="en-US" u="none" dirty="0" smtClean="0"/>
              <a:t>Project Teams, Subcommittees, Task Groups,</a:t>
            </a:r>
            <a:r>
              <a:rPr lang="en-US" u="none" baseline="0" dirty="0" smtClean="0"/>
              <a:t> </a:t>
            </a:r>
            <a:r>
              <a:rPr lang="en-US" u="none" dirty="0" smtClean="0"/>
              <a:t>Working Groups</a:t>
            </a:r>
            <a:r>
              <a:rPr lang="en-US" u="none" baseline="0" dirty="0" smtClean="0"/>
              <a:t> and </a:t>
            </a:r>
            <a:r>
              <a:rPr lang="en-US" u="none" dirty="0" smtClean="0"/>
              <a:t>Ad-hoc </a:t>
            </a:r>
            <a:r>
              <a:rPr lang="en-US" u="none" dirty="0" smtClean="0"/>
              <a:t>Groups.</a:t>
            </a:r>
            <a:endParaRPr lang="en-US" u="none" dirty="0" smtClean="0"/>
          </a:p>
          <a:p>
            <a:pPr lvl="1" eaLnBrk="1" hangingPunct="1"/>
            <a:endParaRPr lang="en-US" u="sng" dirty="0" smtClean="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24</a:t>
            </a:fld>
            <a:endParaRPr lang="en-US"/>
          </a:p>
        </p:txBody>
      </p:sp>
    </p:spTree>
    <p:extLst>
      <p:ext uri="{BB962C8B-B14F-4D97-AF65-F5344CB8AC3E}">
        <p14:creationId xmlns:p14="http://schemas.microsoft.com/office/powerpoint/2010/main" val="3375262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u="none" strike="noStrike" dirty="0" smtClean="0"/>
              <a:t>The S&amp;C</a:t>
            </a:r>
            <a:r>
              <a:rPr lang="en-US" u="none" strike="noStrike" baseline="0" dirty="0" smtClean="0"/>
              <a:t> Committee standards action </a:t>
            </a:r>
            <a:r>
              <a:rPr lang="en-US" u="none" strike="noStrike" dirty="0" smtClean="0"/>
              <a:t>development process typically proceeds in a tiered fashion:</a:t>
            </a:r>
            <a:r>
              <a:rPr lang="en-US" u="none" strike="noStrike" baseline="0" dirty="0" smtClean="0"/>
              <a:t> </a:t>
            </a:r>
            <a:endParaRPr lang="en-US" u="none" strike="noStrike" dirty="0" smtClean="0"/>
          </a:p>
          <a:p>
            <a:pPr lvl="1" eaLnBrk="1" hangingPunct="1"/>
            <a:r>
              <a:rPr lang="en-US" u="none" strike="noStrike" dirty="0" smtClean="0"/>
              <a:t>The </a:t>
            </a:r>
            <a:r>
              <a:rPr lang="en-US" u="none" strike="noStrike" dirty="0" smtClean="0"/>
              <a:t>Subordinate Group develops a formal proposal.</a:t>
            </a:r>
          </a:p>
          <a:p>
            <a:pPr lvl="1" eaLnBrk="1" hangingPunct="1"/>
            <a:r>
              <a:rPr lang="en-US" u="none" strike="noStrike" dirty="0" smtClean="0"/>
              <a:t>Technical discussion may occur in related Standards committees, subordinate groups, or with others with necessary expertise.</a:t>
            </a:r>
          </a:p>
          <a:p>
            <a:pPr lvl="1" eaLnBrk="1" hangingPunct="1"/>
            <a:r>
              <a:rPr lang="en-US" u="none" strike="noStrike" dirty="0" smtClean="0">
                <a:cs typeface="Times New Roman" pitchFamily="18" charset="0"/>
              </a:rPr>
              <a:t>Once the proposal is approved by the Subordinate Group(s)</a:t>
            </a:r>
            <a:r>
              <a:rPr lang="en-US" u="none" strike="noStrike" baseline="0" dirty="0" smtClean="0">
                <a:cs typeface="Times New Roman" pitchFamily="18" charset="0"/>
              </a:rPr>
              <a:t>, it proceeds to the</a:t>
            </a:r>
            <a:r>
              <a:rPr lang="en-US" u="none" strike="noStrike" dirty="0" smtClean="0">
                <a:cs typeface="Times New Roman" pitchFamily="18" charset="0"/>
              </a:rPr>
              <a:t> </a:t>
            </a:r>
            <a:r>
              <a:rPr lang="en-US" u="none" strike="noStrike" dirty="0" smtClean="0">
                <a:cs typeface="Times New Roman" pitchFamily="18" charset="0"/>
              </a:rPr>
              <a:t>Standards Committee</a:t>
            </a:r>
            <a:r>
              <a:rPr lang="en-US" u="none" strike="noStrike" dirty="0" smtClean="0">
                <a:cs typeface="Times New Roman" pitchFamily="18" charset="0"/>
              </a:rPr>
              <a:t>, who </a:t>
            </a:r>
            <a:r>
              <a:rPr lang="en-US" u="none" strike="noStrike" dirty="0" smtClean="0"/>
              <a:t>then </a:t>
            </a:r>
            <a:r>
              <a:rPr lang="en-US" u="none" strike="noStrike" dirty="0" smtClean="0"/>
              <a:t>votes on the proposal </a:t>
            </a:r>
            <a:r>
              <a:rPr lang="en-US" u="none" strike="noStrike" dirty="0" smtClean="0"/>
              <a:t>to </a:t>
            </a:r>
            <a:r>
              <a:rPr lang="en-US" u="none" strike="noStrike" dirty="0" smtClean="0"/>
              <a:t>achieve </a:t>
            </a:r>
            <a:r>
              <a:rPr lang="en-US" u="none" strike="noStrike" dirty="0" smtClean="0"/>
              <a:t>consensus. </a:t>
            </a:r>
            <a:endParaRPr lang="en-US" u="none" strike="noStrike" dirty="0" smtClean="0"/>
          </a:p>
          <a:p>
            <a:pPr lvl="1" eaLnBrk="1" hangingPunct="1"/>
            <a:r>
              <a:rPr lang="en-US" u="none" strike="noStrike" dirty="0" smtClean="0"/>
              <a:t>Once</a:t>
            </a:r>
            <a:r>
              <a:rPr lang="en-US" u="none" strike="noStrike" baseline="0" dirty="0" smtClean="0"/>
              <a:t> consensus has been achieved by the Standards Committee, the </a:t>
            </a:r>
            <a:r>
              <a:rPr lang="en-US" u="none" strike="noStrike" dirty="0" smtClean="0"/>
              <a:t>appropriate </a:t>
            </a:r>
            <a:r>
              <a:rPr lang="en-US" u="none" strike="noStrike" dirty="0" smtClean="0"/>
              <a:t>Supervisory Board certifies that the procedures have been followed throughout the proposal development and voting process and that the procedural requirements have been met.</a:t>
            </a:r>
          </a:p>
          <a:p>
            <a:pPr eaLnBrk="1" hangingPunct="1"/>
            <a:endParaRPr lang="en-US" u="none" strike="noStrike" dirty="0" smtClean="0"/>
          </a:p>
          <a:p>
            <a:pPr defTabSz="940826" eaLnBrk="1" hangingPunct="1">
              <a:defRPr/>
            </a:pPr>
            <a:r>
              <a:rPr lang="en-US" u="none" strike="noStrike" dirty="0" smtClean="0"/>
              <a:t>Further details into the consensus</a:t>
            </a:r>
            <a:r>
              <a:rPr lang="en-US" u="none" strike="noStrike" baseline="0" dirty="0" smtClean="0"/>
              <a:t> process for S&amp;C activities are discussed in Modules </a:t>
            </a:r>
            <a:r>
              <a:rPr lang="en-US" u="none" strike="noStrike" dirty="0" smtClean="0"/>
              <a:t>B5</a:t>
            </a:r>
            <a:r>
              <a:rPr lang="en-US" u="none" strike="noStrike" dirty="0" smtClean="0"/>
              <a:t>, </a:t>
            </a:r>
            <a:r>
              <a:rPr lang="en-US" u="none" strike="noStrike" dirty="0"/>
              <a:t>Consensus Process for Standards Development and/or </a:t>
            </a:r>
            <a:r>
              <a:rPr lang="en-US" u="none" strike="noStrike" dirty="0" smtClean="0"/>
              <a:t>B9</a:t>
            </a:r>
            <a:r>
              <a:rPr lang="en-US" u="none" strike="noStrike" dirty="0" smtClean="0"/>
              <a:t>, </a:t>
            </a:r>
            <a:r>
              <a:rPr lang="en-US" u="none" strike="noStrike" dirty="0"/>
              <a:t>ASME Conformity Assessment </a:t>
            </a:r>
            <a:r>
              <a:rPr lang="en-US" u="none" strike="noStrike" dirty="0" smtClean="0"/>
              <a:t>Programs.</a:t>
            </a:r>
            <a:endParaRPr lang="en-US" u="none" strike="noStrike" dirty="0"/>
          </a:p>
          <a:p>
            <a:pPr defTabSz="940826" eaLnBrk="1" hangingPunct="1">
              <a:defRPr/>
            </a:pPr>
            <a:endParaRPr lang="en-US" dirty="0"/>
          </a:p>
          <a:p>
            <a:pPr eaLnBrk="1" hangingPunct="1"/>
            <a:endParaRPr lang="en-US" dirty="0" smtClean="0"/>
          </a:p>
          <a:p>
            <a:pPr eaLnBrk="1" hangingPunct="1"/>
            <a:endParaRPr lang="en-US" b="1" dirty="0" smtClean="0"/>
          </a:p>
          <a:p>
            <a:endParaRPr lang="en-US" dirty="0"/>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25</a:t>
            </a:fld>
            <a:endParaRPr lang="en-US"/>
          </a:p>
        </p:txBody>
      </p:sp>
    </p:spTree>
    <p:extLst>
      <p:ext uri="{BB962C8B-B14F-4D97-AF65-F5344CB8AC3E}">
        <p14:creationId xmlns:p14="http://schemas.microsoft.com/office/powerpoint/2010/main" val="38631652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ts val="617"/>
              </a:spcBef>
            </a:pPr>
            <a:r>
              <a:rPr lang="en-US" sz="1100" u="none" dirty="0" smtClean="0">
                <a:solidFill>
                  <a:schemeClr val="tx1"/>
                </a:solidFill>
              </a:rPr>
              <a:t>ASME Learning </a:t>
            </a:r>
            <a:r>
              <a:rPr lang="en-US" sz="1100" u="none" dirty="0" smtClean="0">
                <a:solidFill>
                  <a:schemeClr val="tx1"/>
                </a:solidFill>
              </a:rPr>
              <a:t>and </a:t>
            </a:r>
            <a:r>
              <a:rPr lang="en-US" sz="1100" u="none" dirty="0" smtClean="0">
                <a:solidFill>
                  <a:schemeClr val="tx1"/>
                </a:solidFill>
              </a:rPr>
              <a:t>Development maintains close relationship with ASME S&amp;C to provide companion courses for codes and standards where there is a need.</a:t>
            </a:r>
          </a:p>
          <a:p>
            <a:pPr eaLnBrk="1" hangingPunct="1">
              <a:spcBef>
                <a:spcPts val="617"/>
              </a:spcBef>
              <a:spcAft>
                <a:spcPts val="0"/>
              </a:spcAft>
            </a:pPr>
            <a:r>
              <a:rPr lang="en-US" sz="1100" u="none" dirty="0" smtClean="0">
                <a:solidFill>
                  <a:schemeClr val="tx1"/>
                </a:solidFill>
              </a:rPr>
              <a:t>Course Formats </a:t>
            </a:r>
            <a:r>
              <a:rPr lang="en-US" sz="1100" u="none" dirty="0" smtClean="0">
                <a:solidFill>
                  <a:schemeClr val="tx1"/>
                </a:solidFill>
              </a:rPr>
              <a:t>include: </a:t>
            </a:r>
            <a:endParaRPr lang="en-US" sz="1100" u="none" dirty="0" smtClean="0">
              <a:solidFill>
                <a:schemeClr val="tx1"/>
              </a:solidFill>
            </a:endParaRPr>
          </a:p>
          <a:p>
            <a:pPr lvl="1" eaLnBrk="1" hangingPunct="1">
              <a:spcBef>
                <a:spcPts val="617"/>
              </a:spcBef>
              <a:spcAft>
                <a:spcPts val="0"/>
              </a:spcAft>
            </a:pPr>
            <a:r>
              <a:rPr lang="en-US" sz="1100" u="none" dirty="0" smtClean="0">
                <a:solidFill>
                  <a:schemeClr val="tx1"/>
                </a:solidFill>
              </a:rPr>
              <a:t>Online ASME Assessment Based Courses </a:t>
            </a:r>
          </a:p>
          <a:p>
            <a:pPr lvl="1" eaLnBrk="1" hangingPunct="1">
              <a:spcBef>
                <a:spcPts val="617"/>
              </a:spcBef>
              <a:spcAft>
                <a:spcPts val="0"/>
              </a:spcAft>
            </a:pPr>
            <a:r>
              <a:rPr lang="en-US" sz="1100" u="none" dirty="0" smtClean="0">
                <a:solidFill>
                  <a:schemeClr val="tx1"/>
                </a:solidFill>
              </a:rPr>
              <a:t>In-Company Training</a:t>
            </a:r>
          </a:p>
          <a:p>
            <a:pPr lvl="1" eaLnBrk="1" hangingPunct="1">
              <a:spcBef>
                <a:spcPts val="617"/>
              </a:spcBef>
              <a:spcAft>
                <a:spcPts val="0"/>
              </a:spcAft>
            </a:pPr>
            <a:r>
              <a:rPr lang="en-US" sz="1100" u="none" dirty="0" smtClean="0">
                <a:solidFill>
                  <a:schemeClr val="tx1"/>
                </a:solidFill>
              </a:rPr>
              <a:t>On-line instructor </a:t>
            </a:r>
            <a:r>
              <a:rPr lang="en-US" sz="1100" u="none" dirty="0" smtClean="0">
                <a:solidFill>
                  <a:schemeClr val="tx1"/>
                </a:solidFill>
              </a:rPr>
              <a:t>– supported </a:t>
            </a:r>
            <a:r>
              <a:rPr lang="en-US" sz="1100" u="none" dirty="0" smtClean="0">
                <a:solidFill>
                  <a:schemeClr val="tx1"/>
                </a:solidFill>
              </a:rPr>
              <a:t>courses</a:t>
            </a:r>
          </a:p>
          <a:p>
            <a:pPr lvl="1" eaLnBrk="1" hangingPunct="1">
              <a:spcBef>
                <a:spcPts val="617"/>
              </a:spcBef>
              <a:spcAft>
                <a:spcPts val="0"/>
              </a:spcAft>
            </a:pPr>
            <a:r>
              <a:rPr lang="en-US" sz="1100" u="none" dirty="0" smtClean="0">
                <a:solidFill>
                  <a:schemeClr val="tx1"/>
                </a:solidFill>
              </a:rPr>
              <a:t>Instructor-led courses on various topics </a:t>
            </a:r>
            <a:r>
              <a:rPr lang="en-US" sz="1100" u="none" dirty="0" smtClean="0">
                <a:solidFill>
                  <a:schemeClr val="tx1"/>
                </a:solidFill>
              </a:rPr>
              <a:t>world-wide</a:t>
            </a:r>
          </a:p>
          <a:p>
            <a:pPr marL="114300" lvl="1" indent="0" eaLnBrk="1" hangingPunct="1">
              <a:spcBef>
                <a:spcPts val="617"/>
              </a:spcBef>
              <a:spcAft>
                <a:spcPts val="0"/>
              </a:spcAft>
              <a:buNone/>
            </a:pPr>
            <a:endParaRPr lang="en-US" sz="1100" u="none" dirty="0" smtClean="0">
              <a:solidFill>
                <a:schemeClr val="tx1"/>
              </a:solidFill>
            </a:endParaRPr>
          </a:p>
          <a:p>
            <a:pPr eaLnBrk="1" hangingPunct="1">
              <a:spcBef>
                <a:spcPts val="617"/>
              </a:spcBef>
              <a:spcAft>
                <a:spcPts val="0"/>
              </a:spcAft>
            </a:pPr>
            <a:r>
              <a:rPr lang="en-US" sz="1100" u="none" dirty="0" smtClean="0">
                <a:solidFill>
                  <a:schemeClr val="tx1"/>
                </a:solidFill>
              </a:rPr>
              <a:t>ASME Learning </a:t>
            </a:r>
            <a:r>
              <a:rPr lang="en-US" sz="1100" u="none" dirty="0" smtClean="0">
                <a:solidFill>
                  <a:schemeClr val="tx1"/>
                </a:solidFill>
              </a:rPr>
              <a:t>and </a:t>
            </a:r>
            <a:r>
              <a:rPr lang="en-US" sz="1100" u="none" dirty="0" smtClean="0">
                <a:solidFill>
                  <a:schemeClr val="tx1"/>
                </a:solidFill>
              </a:rPr>
              <a:t>Development Catalog can be found at this web-site address.</a:t>
            </a:r>
          </a:p>
          <a:p>
            <a:endParaRPr lang="en-US" sz="1100" dirty="0">
              <a:solidFill>
                <a:schemeClr val="tx1"/>
              </a:solidFill>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26</a:t>
            </a:fld>
            <a:endParaRPr lang="en-US"/>
          </a:p>
        </p:txBody>
      </p:sp>
    </p:spTree>
    <p:extLst>
      <p:ext uri="{BB962C8B-B14F-4D97-AF65-F5344CB8AC3E}">
        <p14:creationId xmlns:p14="http://schemas.microsoft.com/office/powerpoint/2010/main" val="2844684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43DE3743-50A0-4371-A52A-373782BA01FA}" type="slidenum">
              <a:rPr lang="en-US" sz="1300">
                <a:latin typeface="Arial" charset="0"/>
              </a:rPr>
              <a:pPr/>
              <a:t>27</a:t>
            </a:fld>
            <a:endParaRPr lang="en-US" sz="1300">
              <a:latin typeface="Arial" charset="0"/>
            </a:endParaRPr>
          </a:p>
        </p:txBody>
      </p:sp>
      <p:sp>
        <p:nvSpPr>
          <p:cNvPr id="84995" name="Rectangle 2"/>
          <p:cNvSpPr>
            <a:spLocks noGrp="1" noRot="1" noChangeAspect="1" noChangeArrowheads="1" noTextEdit="1"/>
          </p:cNvSpPr>
          <p:nvPr>
            <p:ph type="sldImg"/>
          </p:nvPr>
        </p:nvSpPr>
        <p:spPr>
          <a:xfrm>
            <a:off x="1373188" y="474663"/>
            <a:ext cx="4562475" cy="3422650"/>
          </a:xfrm>
          <a:ln/>
        </p:spPr>
      </p:sp>
      <p:sp>
        <p:nvSpPr>
          <p:cNvPr id="84996" name="Rectangle 3"/>
          <p:cNvSpPr>
            <a:spLocks noGrp="1" noChangeArrowheads="1"/>
          </p:cNvSpPr>
          <p:nvPr>
            <p:ph type="body" idx="1"/>
          </p:nvPr>
        </p:nvSpPr>
        <p:spPr>
          <a:xfrm>
            <a:off x="487365" y="4244975"/>
            <a:ext cx="6338887" cy="4959350"/>
          </a:xfrm>
          <a:noFill/>
        </p:spPr>
        <p:txBody>
          <a:bodyPr/>
          <a:lstStyle/>
          <a:p>
            <a:pPr marL="247570" lvl="1" indent="0" eaLnBrk="1" hangingPunct="1">
              <a:buFont typeface="Arial" charset="0"/>
              <a:buNone/>
            </a:pPr>
            <a:r>
              <a:rPr lang="en-US" u="none" dirty="0" smtClean="0">
                <a:solidFill>
                  <a:schemeClr val="tx1"/>
                </a:solidFill>
              </a:rPr>
              <a:t>The </a:t>
            </a:r>
            <a:r>
              <a:rPr lang="en-US" u="none" dirty="0" smtClean="0">
                <a:solidFill>
                  <a:schemeClr val="tx1"/>
                </a:solidFill>
              </a:rPr>
              <a:t>ASME Standards Technology, LLC (ST-LLC) is a not-for-profit Limited Liability Company, with ASME as its sole member.</a:t>
            </a:r>
            <a:br>
              <a:rPr lang="en-US" u="none" dirty="0" smtClean="0">
                <a:solidFill>
                  <a:schemeClr val="tx1"/>
                </a:solidFill>
              </a:rPr>
            </a:br>
            <a:endParaRPr lang="en-US" u="none" dirty="0" smtClean="0">
              <a:solidFill>
                <a:schemeClr val="tx1"/>
              </a:solidFill>
            </a:endParaRPr>
          </a:p>
          <a:p>
            <a:pPr marL="247570" lvl="1" indent="0" eaLnBrk="1" hangingPunct="1">
              <a:buFont typeface="Arial" charset="0"/>
              <a:buNone/>
            </a:pPr>
            <a:r>
              <a:rPr lang="en-US" u="none" dirty="0" smtClean="0">
                <a:solidFill>
                  <a:schemeClr val="tx1"/>
                </a:solidFill>
              </a:rPr>
              <a:t>The </a:t>
            </a:r>
            <a:r>
              <a:rPr lang="en-US" b="0" u="none" dirty="0" smtClean="0">
                <a:solidFill>
                  <a:schemeClr val="tx1"/>
                </a:solidFill>
              </a:rPr>
              <a:t>ambition of the ASME ST-LLC </a:t>
            </a:r>
            <a:r>
              <a:rPr lang="en-US" b="0" u="none" strike="noStrike" dirty="0" smtClean="0">
                <a:solidFill>
                  <a:schemeClr val="tx1"/>
                </a:solidFill>
              </a:rPr>
              <a:t>is </a:t>
            </a:r>
            <a:r>
              <a:rPr lang="en-US" b="0" u="none" strike="noStrike" dirty="0" smtClean="0">
                <a:solidFill>
                  <a:schemeClr val="tx1"/>
                </a:solidFill>
              </a:rPr>
              <a:t>to </a:t>
            </a:r>
            <a:r>
              <a:rPr lang="en-US" b="0" u="none" dirty="0" smtClean="0">
                <a:solidFill>
                  <a:schemeClr val="tx1"/>
                </a:solidFill>
              </a:rPr>
              <a:t>meet the needs of industry and government by providing new standards-related products and services, which advance the application of emerging and newly commercialized science and technology</a:t>
            </a:r>
            <a:r>
              <a:rPr lang="en-US" b="0" u="none" dirty="0" smtClean="0">
                <a:solidFill>
                  <a:schemeClr val="tx1"/>
                </a:solidFill>
              </a:rPr>
              <a:t>.</a:t>
            </a:r>
          </a:p>
          <a:p>
            <a:pPr marL="247570" lvl="1" indent="0" eaLnBrk="1" hangingPunct="1">
              <a:buFont typeface="Arial" charset="0"/>
              <a:buNone/>
            </a:pPr>
            <a:endParaRPr lang="en-US" b="0" u="none" dirty="0" smtClean="0">
              <a:solidFill>
                <a:schemeClr val="tx1"/>
              </a:solidFill>
            </a:endParaRPr>
          </a:p>
          <a:p>
            <a:pPr marL="247570" lvl="1" indent="0" eaLnBrk="1" hangingPunct="1">
              <a:buFont typeface="Arial" charset="0"/>
              <a:buNone/>
            </a:pPr>
            <a:r>
              <a:rPr lang="en-US" b="0" u="none" dirty="0" smtClean="0">
                <a:solidFill>
                  <a:schemeClr val="tx1"/>
                </a:solidFill>
              </a:rPr>
              <a:t>ASME </a:t>
            </a:r>
            <a:r>
              <a:rPr lang="en-US" b="0" u="none" dirty="0" smtClean="0">
                <a:solidFill>
                  <a:schemeClr val="tx1"/>
                </a:solidFill>
              </a:rPr>
              <a:t>ST-LLC maintains a close relationship with ASME especially the Standards and Certification organization.  ASME ST-LLC </a:t>
            </a:r>
            <a:r>
              <a:rPr lang="en-US" b="0" u="none" dirty="0" smtClean="0">
                <a:solidFill>
                  <a:schemeClr val="tx1"/>
                </a:solidFill>
              </a:rPr>
              <a:t>provides research </a:t>
            </a:r>
            <a:r>
              <a:rPr lang="en-US" b="0" u="none" dirty="0" smtClean="0">
                <a:solidFill>
                  <a:schemeClr val="tx1"/>
                </a:solidFill>
              </a:rPr>
              <a:t>and technology development needed to establish and maintain the technical relevance of codes and standards.</a:t>
            </a:r>
            <a:br>
              <a:rPr lang="en-US" b="0" u="none" dirty="0" smtClean="0">
                <a:solidFill>
                  <a:schemeClr val="tx1"/>
                </a:solidFill>
              </a:rPr>
            </a:br>
            <a:endParaRPr lang="en-US" b="0" u="none" dirty="0" smtClean="0">
              <a:solidFill>
                <a:schemeClr val="tx1"/>
              </a:solidFill>
            </a:endParaRPr>
          </a:p>
          <a:p>
            <a:pPr marL="247570" lvl="1" indent="0" eaLnBrk="1" hangingPunct="1">
              <a:buFont typeface="Arial" charset="0"/>
              <a:buNone/>
            </a:pPr>
            <a:r>
              <a:rPr lang="en-US" u="none" dirty="0" smtClean="0">
                <a:solidFill>
                  <a:schemeClr val="tx1"/>
                </a:solidFill>
              </a:rPr>
              <a:t>ASME ST-LLC products and services include government contracting, collaborative research projects, pre-standards offerings, industry/consortia standards and technical services for standards </a:t>
            </a:r>
            <a:r>
              <a:rPr lang="en-US" u="none" dirty="0" smtClean="0">
                <a:solidFill>
                  <a:schemeClr val="tx1"/>
                </a:solidFill>
              </a:rPr>
              <a:t>implementation.</a:t>
            </a:r>
          </a:p>
          <a:p>
            <a:pPr marL="247570" lvl="1" indent="0" eaLnBrk="1" hangingPunct="1">
              <a:buFont typeface="Arial" charset="0"/>
              <a:buNone/>
            </a:pPr>
            <a:endParaRPr lang="en-US" u="none" dirty="0" smtClean="0">
              <a:solidFill>
                <a:schemeClr val="tx1"/>
              </a:solidFill>
            </a:endParaRPr>
          </a:p>
          <a:p>
            <a:pPr marL="247570" lvl="1" indent="0" eaLnBrk="1" hangingPunct="1">
              <a:buFont typeface="Arial" charset="0"/>
              <a:buNone/>
            </a:pPr>
            <a:r>
              <a:rPr lang="en-US" u="none" dirty="0" smtClean="0">
                <a:solidFill>
                  <a:schemeClr val="tx1"/>
                </a:solidFill>
              </a:rPr>
              <a:t>All </a:t>
            </a:r>
            <a:r>
              <a:rPr lang="en-US" u="none" dirty="0" smtClean="0">
                <a:solidFill>
                  <a:schemeClr val="tx1"/>
                </a:solidFill>
              </a:rPr>
              <a:t>S&amp;C committee web page</a:t>
            </a:r>
            <a:r>
              <a:rPr lang="en-US" u="none" strike="sngStrike" dirty="0" smtClean="0">
                <a:solidFill>
                  <a:schemeClr val="tx1"/>
                </a:solidFill>
              </a:rPr>
              <a:t>s</a:t>
            </a:r>
            <a:r>
              <a:rPr lang="en-US" u="none" dirty="0" smtClean="0">
                <a:solidFill>
                  <a:schemeClr val="tx1"/>
                </a:solidFill>
              </a:rPr>
              <a:t> contain more</a:t>
            </a:r>
            <a:r>
              <a:rPr lang="en-US" u="none" baseline="0" dirty="0" smtClean="0">
                <a:solidFill>
                  <a:schemeClr val="tx1"/>
                </a:solidFill>
              </a:rPr>
              <a:t> information about ASME ST-LLC. </a:t>
            </a:r>
            <a:endParaRPr lang="en-US" u="none" dirty="0" smtClean="0">
              <a:solidFill>
                <a:schemeClr val="tx1"/>
              </a:solidFill>
            </a:endParaRPr>
          </a:p>
        </p:txBody>
      </p:sp>
    </p:spTree>
    <p:extLst>
      <p:ext uri="{BB962C8B-B14F-4D97-AF65-F5344CB8AC3E}">
        <p14:creationId xmlns:p14="http://schemas.microsoft.com/office/powerpoint/2010/main" val="14044586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4D20641E-7B79-4621-8BD0-DE76802C1793}" type="slidenum">
              <a:rPr lang="en-US" sz="1300">
                <a:latin typeface="Arial" charset="0"/>
              </a:rPr>
              <a:pPr/>
              <a:t>28</a:t>
            </a:fld>
            <a:endParaRPr lang="en-US" sz="1300">
              <a:latin typeface="Arial" charset="0"/>
            </a:endParaRPr>
          </a:p>
        </p:txBody>
      </p:sp>
      <p:sp>
        <p:nvSpPr>
          <p:cNvPr id="86019" name="Rectangle 2"/>
          <p:cNvSpPr>
            <a:spLocks noGrp="1" noRot="1" noChangeAspect="1" noChangeArrowheads="1" noTextEdit="1"/>
          </p:cNvSpPr>
          <p:nvPr>
            <p:ph type="sldImg"/>
          </p:nvPr>
        </p:nvSpPr>
        <p:spPr>
          <a:xfrm>
            <a:off x="1373188" y="474663"/>
            <a:ext cx="4564062" cy="3422650"/>
          </a:xfrm>
          <a:ln/>
        </p:spPr>
      </p:sp>
      <p:sp>
        <p:nvSpPr>
          <p:cNvPr id="86020" name="Rectangle 3"/>
          <p:cNvSpPr>
            <a:spLocks noGrp="1" noChangeArrowheads="1"/>
          </p:cNvSpPr>
          <p:nvPr>
            <p:ph type="body" idx="1"/>
          </p:nvPr>
        </p:nvSpPr>
        <p:spPr>
          <a:xfrm>
            <a:off x="487365" y="4244975"/>
            <a:ext cx="6338887" cy="4959350"/>
          </a:xfrm>
          <a:noFill/>
        </p:spPr>
        <p:txBody>
          <a:bodyPr/>
          <a:lstStyle/>
          <a:p>
            <a:pPr eaLnBrk="1" hangingPunct="1"/>
            <a:r>
              <a:rPr lang="en-US" u="none" dirty="0" smtClean="0"/>
              <a:t>In  </a:t>
            </a:r>
            <a:r>
              <a:rPr lang="en-US" u="none" dirty="0" smtClean="0"/>
              <a:t>summary:</a:t>
            </a:r>
          </a:p>
          <a:p>
            <a:pPr marL="225425" indent="-225425" eaLnBrk="1" hangingPunct="1">
              <a:buFont typeface="Arial" pitchFamily="34" charset="0"/>
              <a:buChar char="•"/>
            </a:pPr>
            <a:r>
              <a:rPr lang="en-US" sz="1100" u="none" dirty="0" smtClean="0"/>
              <a:t>ASME is governed by the Board of Governors who are tasked with fulfilling ASME’s Mission.</a:t>
            </a:r>
          </a:p>
          <a:p>
            <a:pPr marL="225425" indent="-225425" eaLnBrk="1" hangingPunct="1">
              <a:buFont typeface="Arial" pitchFamily="34" charset="0"/>
              <a:buChar char="•"/>
            </a:pPr>
            <a:r>
              <a:rPr lang="en-US" sz="1100" u="none" strike="noStrike" dirty="0" smtClean="0"/>
              <a:t>Four</a:t>
            </a:r>
            <a:r>
              <a:rPr lang="en-US" sz="1100" u="none" dirty="0" smtClean="0"/>
              <a:t> </a:t>
            </a:r>
            <a:r>
              <a:rPr lang="en-US" sz="1100" u="none" dirty="0" smtClean="0"/>
              <a:t>Sectors report to the Board of Governors. The Standards and Certification Sector is responsible for all ASME Standards and Certification activities. </a:t>
            </a:r>
          </a:p>
          <a:p>
            <a:pPr marL="225425" indent="-225425" eaLnBrk="1" hangingPunct="1">
              <a:buFont typeface="Arial" pitchFamily="34" charset="0"/>
              <a:buChar char="•"/>
            </a:pPr>
            <a:r>
              <a:rPr lang="en-US" sz="1100" u="none" dirty="0" smtClean="0"/>
              <a:t>Four Advisory Boards and </a:t>
            </a:r>
            <a:r>
              <a:rPr lang="en-US" sz="1100" u="none" dirty="0" smtClean="0"/>
              <a:t>Five </a:t>
            </a:r>
            <a:r>
              <a:rPr lang="en-US" sz="1100" u="none" dirty="0" smtClean="0"/>
              <a:t>Supervisory Boards report to the Council on Standards and Certification. </a:t>
            </a:r>
          </a:p>
          <a:p>
            <a:pPr marL="225425" indent="-225425" eaLnBrk="1" hangingPunct="1">
              <a:buFont typeface="Arial" pitchFamily="34" charset="0"/>
              <a:buChar char="•"/>
            </a:pPr>
            <a:r>
              <a:rPr lang="en-US" sz="1100" u="none" dirty="0" smtClean="0"/>
              <a:t>The five S&amp;C </a:t>
            </a:r>
            <a:r>
              <a:rPr lang="en-US" sz="1100" u="none" dirty="0" smtClean="0"/>
              <a:t>supervisory </a:t>
            </a:r>
            <a:r>
              <a:rPr lang="en-US" sz="1100" u="none" dirty="0" smtClean="0"/>
              <a:t>boards include Standardization and Testing (BST), Safety Codes &amp; Standards (BSCS), Pressure Technology Codes &amp; Standards (BPTCS), Nuclear Codes &amp; </a:t>
            </a:r>
            <a:r>
              <a:rPr lang="en-US" sz="1100" u="none" dirty="0" smtClean="0"/>
              <a:t>Standards (</a:t>
            </a:r>
            <a:r>
              <a:rPr lang="en-US" sz="1100" u="none" dirty="0" smtClean="0"/>
              <a:t>BNCS), and Conformity Assessment (BCA</a:t>
            </a:r>
            <a:r>
              <a:rPr lang="en-US" sz="1100" u="none" dirty="0" smtClean="0"/>
              <a:t>). </a:t>
            </a:r>
            <a:r>
              <a:rPr lang="en-US" sz="1100" u="none" dirty="0" smtClean="0"/>
              <a:t>Multiple standards committee report to each Supervisory Board.</a:t>
            </a:r>
          </a:p>
          <a:p>
            <a:pPr marL="225425" indent="-225425" eaLnBrk="1" hangingPunct="1">
              <a:buFont typeface="Arial" pitchFamily="34" charset="0"/>
              <a:buChar char="•"/>
            </a:pPr>
            <a:r>
              <a:rPr lang="en-US" sz="1100" u="none" dirty="0" smtClean="0"/>
              <a:t>Learning </a:t>
            </a:r>
            <a:r>
              <a:rPr lang="en-US" sz="1100" u="none" dirty="0" smtClean="0"/>
              <a:t>and Development and ASME ST-LLC maintain close relationships with ASME S&amp;C committees to provide research and training products related to codes and standards.</a:t>
            </a:r>
          </a:p>
          <a:p>
            <a:pPr eaLnBrk="1" hangingPunct="1"/>
            <a:endParaRPr lang="en-US" dirty="0" smtClean="0"/>
          </a:p>
        </p:txBody>
      </p:sp>
    </p:spTree>
    <p:extLst>
      <p:ext uri="{BB962C8B-B14F-4D97-AF65-F5344CB8AC3E}">
        <p14:creationId xmlns:p14="http://schemas.microsoft.com/office/powerpoint/2010/main" val="3955125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Module B contains eleven </a:t>
            </a:r>
            <a:r>
              <a:rPr lang="en-US" dirty="0" err="1" smtClean="0"/>
              <a:t>submodules</a:t>
            </a:r>
            <a:r>
              <a:rPr lang="en-US" dirty="0" smtClean="0"/>
              <a:t>. We will start with B1 – ASME Organizational Structure.</a:t>
            </a:r>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2</a:t>
            </a:fld>
            <a:endParaRPr lang="en-US" dirty="0">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1F642F01-2D23-4997-9E9C-A4FD51FE43F8}" type="slidenum">
              <a:rPr lang="en-US" sz="1300">
                <a:latin typeface="Arial" charset="0"/>
              </a:rPr>
              <a:pPr/>
              <a:t>29</a:t>
            </a:fld>
            <a:endParaRPr lang="en-US" sz="1300">
              <a:latin typeface="Arial" charset="0"/>
            </a:endParaRPr>
          </a:p>
        </p:txBody>
      </p:sp>
      <p:sp>
        <p:nvSpPr>
          <p:cNvPr id="87043" name="Rectangle 2"/>
          <p:cNvSpPr>
            <a:spLocks noGrp="1" noRot="1" noChangeAspect="1" noChangeArrowheads="1" noTextEdit="1"/>
          </p:cNvSpPr>
          <p:nvPr>
            <p:ph type="sldImg"/>
          </p:nvPr>
        </p:nvSpPr>
        <p:spPr>
          <a:xfrm>
            <a:off x="1373188" y="474663"/>
            <a:ext cx="4564062" cy="3422650"/>
          </a:xfrm>
          <a:ln/>
        </p:spPr>
      </p:sp>
      <p:sp>
        <p:nvSpPr>
          <p:cNvPr id="87044" name="Rectangle 3"/>
          <p:cNvSpPr>
            <a:spLocks noGrp="1" noChangeArrowheads="1"/>
          </p:cNvSpPr>
          <p:nvPr>
            <p:ph type="body" idx="1"/>
          </p:nvPr>
        </p:nvSpPr>
        <p:spPr>
          <a:xfrm>
            <a:off x="487365" y="4244975"/>
            <a:ext cx="6338887" cy="4959350"/>
          </a:xfrm>
          <a:noFill/>
        </p:spPr>
        <p:txBody>
          <a:bodyPr/>
          <a:lstStyle/>
          <a:p>
            <a:pPr eaLnBrk="1" hangingPunct="1"/>
            <a:r>
              <a:rPr lang="en-US" b="1" dirty="0" smtClean="0"/>
              <a:t>ASME Online References </a:t>
            </a:r>
          </a:p>
        </p:txBody>
      </p:sp>
    </p:spTree>
    <p:extLst>
      <p:ext uri="{BB962C8B-B14F-4D97-AF65-F5344CB8AC3E}">
        <p14:creationId xmlns:p14="http://schemas.microsoft.com/office/powerpoint/2010/main" val="27815975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1F642F01-2D23-4997-9E9C-A4FD51FE43F8}" type="slidenum">
              <a:rPr lang="en-US" sz="1300">
                <a:latin typeface="Arial" charset="0"/>
              </a:rPr>
              <a:pPr/>
              <a:t>30</a:t>
            </a:fld>
            <a:endParaRPr lang="en-US" sz="1300">
              <a:latin typeface="Arial" charset="0"/>
            </a:endParaRPr>
          </a:p>
        </p:txBody>
      </p:sp>
      <p:sp>
        <p:nvSpPr>
          <p:cNvPr id="87043" name="Rectangle 2"/>
          <p:cNvSpPr>
            <a:spLocks noGrp="1" noRot="1" noChangeAspect="1" noChangeArrowheads="1" noTextEdit="1"/>
          </p:cNvSpPr>
          <p:nvPr>
            <p:ph type="sldImg"/>
          </p:nvPr>
        </p:nvSpPr>
        <p:spPr>
          <a:xfrm>
            <a:off x="1373188" y="474663"/>
            <a:ext cx="4564062" cy="3422650"/>
          </a:xfrm>
          <a:ln/>
        </p:spPr>
      </p:sp>
      <p:sp>
        <p:nvSpPr>
          <p:cNvPr id="87044" name="Rectangle 3"/>
          <p:cNvSpPr>
            <a:spLocks noGrp="1" noChangeArrowheads="1"/>
          </p:cNvSpPr>
          <p:nvPr>
            <p:ph type="body" idx="1"/>
          </p:nvPr>
        </p:nvSpPr>
        <p:spPr>
          <a:xfrm>
            <a:off x="487365" y="4244975"/>
            <a:ext cx="6338887" cy="4959350"/>
          </a:xfrm>
          <a:noFill/>
        </p:spPr>
        <p:txBody>
          <a:bodyPr/>
          <a:lstStyle/>
          <a:p>
            <a:pPr eaLnBrk="1" hangingPunct="1"/>
            <a:r>
              <a:rPr lang="en-US" b="1" dirty="0" smtClean="0"/>
              <a:t>ASME Online References</a:t>
            </a:r>
          </a:p>
          <a:p>
            <a:pPr eaLnBrk="1" hangingPunct="1"/>
            <a:endParaRPr lang="en-US" b="1" dirty="0" smtClean="0"/>
          </a:p>
        </p:txBody>
      </p:sp>
    </p:spTree>
    <p:extLst>
      <p:ext uri="{BB962C8B-B14F-4D97-AF65-F5344CB8AC3E}">
        <p14:creationId xmlns:p14="http://schemas.microsoft.com/office/powerpoint/2010/main" val="1646956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defRPr/>
            </a:pPr>
            <a:r>
              <a:rPr lang="en-US" sz="1200" dirty="0" smtClean="0"/>
              <a:t>At the end of this module you will be able to:</a:t>
            </a:r>
          </a:p>
          <a:p>
            <a:pPr lvl="1">
              <a:spcBef>
                <a:spcPts val="600"/>
              </a:spcBef>
            </a:pPr>
            <a:r>
              <a:rPr lang="en-US" sz="1200" dirty="0" smtClean="0"/>
              <a:t>Describe the organizational structure of ASME and </a:t>
            </a:r>
            <a:r>
              <a:rPr lang="en-US" sz="1200" dirty="0" smtClean="0"/>
              <a:t>its </a:t>
            </a:r>
            <a:r>
              <a:rPr lang="en-US" sz="1200" dirty="0" smtClean="0"/>
              <a:t>sectors.</a:t>
            </a:r>
          </a:p>
          <a:p>
            <a:pPr lvl="1">
              <a:spcBef>
                <a:spcPts val="600"/>
              </a:spcBef>
            </a:pPr>
            <a:r>
              <a:rPr lang="en-US" sz="1200" dirty="0" smtClean="0"/>
              <a:t>Describe the organization of the Standards and Certification (S&amp;C) Sector. </a:t>
            </a:r>
          </a:p>
          <a:p>
            <a:pPr lvl="1">
              <a:spcBef>
                <a:spcPts val="600"/>
              </a:spcBef>
            </a:pPr>
            <a:r>
              <a:rPr lang="en-US" sz="1200" dirty="0" smtClean="0"/>
              <a:t>Identify the types of codes, standards or conformity assessment programs covered by each of the Supervisory Boards reporting to the S&amp;C Council.</a:t>
            </a:r>
          </a:p>
          <a:p>
            <a:pPr lvl="1">
              <a:spcBef>
                <a:spcPts val="600"/>
              </a:spcBef>
            </a:pPr>
            <a:r>
              <a:rPr lang="en-US" sz="1200" dirty="0" smtClean="0"/>
              <a:t>Understand the Role</a:t>
            </a:r>
            <a:r>
              <a:rPr lang="en-US" sz="1200" u="sng" dirty="0" smtClean="0"/>
              <a:t>s</a:t>
            </a:r>
            <a:r>
              <a:rPr lang="en-US" sz="1200" dirty="0" smtClean="0"/>
              <a:t> of </a:t>
            </a:r>
            <a:r>
              <a:rPr lang="en-US" sz="1200" u="none" dirty="0" smtClean="0"/>
              <a:t>ASME Learning </a:t>
            </a:r>
            <a:r>
              <a:rPr lang="en-US" sz="1200" u="none" dirty="0" smtClean="0"/>
              <a:t>and </a:t>
            </a:r>
            <a:r>
              <a:rPr lang="en-US" sz="1200" u="none" dirty="0" smtClean="0"/>
              <a:t>Development </a:t>
            </a:r>
            <a:r>
              <a:rPr lang="en-US" sz="1200" dirty="0" smtClean="0"/>
              <a:t>and ASME ST-LLC within the S&amp;C Sector.</a:t>
            </a:r>
            <a:endParaRPr lang="en-US" sz="1200" dirty="0"/>
          </a:p>
        </p:txBody>
      </p:sp>
      <p:sp>
        <p:nvSpPr>
          <p:cNvPr id="4" name="Slide Number Placeholder 3"/>
          <p:cNvSpPr>
            <a:spLocks noGrp="1"/>
          </p:cNvSpPr>
          <p:nvPr>
            <p:ph type="sldNum" sz="quarter" idx="10"/>
          </p:nvPr>
        </p:nvSpPr>
        <p:spPr/>
        <p:txBody>
          <a:bodyPr/>
          <a:lstStyle/>
          <a:p>
            <a:fld id="{8B3D1344-5297-4757-A6B8-A2DB3CA25368}"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406658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046" defTabSz="914197" eaLnBrk="1" hangingPunct="1">
              <a:defRPr/>
            </a:pPr>
            <a:r>
              <a:rPr lang="en-US" b="0" u="none" dirty="0" smtClean="0"/>
              <a:t>The </a:t>
            </a:r>
            <a:r>
              <a:rPr lang="en-US" b="0" u="none" dirty="0" smtClean="0"/>
              <a:t>Society’s Mission Statement is “to serve our diverse global communities by advancing, disseminating, and applying engineering knowledge for improving the quality of life; and communicating the excitement of engineering.” ASME aims to be the essential resource for mechanical engineers and other technical professionals throughout the world for solutions that benefit humankind.</a:t>
            </a:r>
          </a:p>
          <a:p>
            <a:pPr marL="19046" defTabSz="914197" eaLnBrk="1" hangingPunct="1">
              <a:defRPr/>
            </a:pPr>
            <a:endParaRPr lang="en-US" b="0" u="none" dirty="0" smtClean="0"/>
          </a:p>
          <a:p>
            <a:pPr eaLnBrk="1" hangingPunct="1"/>
            <a:r>
              <a:rPr lang="en-US" b="0" u="none" dirty="0" smtClean="0"/>
              <a:t>In</a:t>
            </a:r>
            <a:r>
              <a:rPr lang="en-US" b="0" u="none" baseline="0" dirty="0" smtClean="0"/>
              <a:t> </a:t>
            </a:r>
            <a:r>
              <a:rPr lang="en-US" b="0" u="none" baseline="0" dirty="0" smtClean="0"/>
              <a:t>order to achieve this mission, five core technologies </a:t>
            </a:r>
            <a:r>
              <a:rPr lang="en-US" b="0" u="none" baseline="0" dirty="0" smtClean="0"/>
              <a:t>have </a:t>
            </a:r>
            <a:r>
              <a:rPr lang="en-US" b="0" u="none" baseline="0" dirty="0" smtClean="0"/>
              <a:t>been identified in which ASME will deliver locally relevant engineering to advance:  </a:t>
            </a:r>
            <a:endParaRPr lang="en-US" b="0" u="none" dirty="0" smtClean="0"/>
          </a:p>
          <a:p>
            <a:pPr marL="190420" lvl="0" indent="-171450" eaLnBrk="1" hangingPunct="1">
              <a:buFont typeface="Arial" panose="020B0604020202020204" pitchFamily="34" charset="0"/>
              <a:buChar char="•"/>
            </a:pPr>
            <a:r>
              <a:rPr lang="en-US" b="0" u="none" dirty="0" smtClean="0"/>
              <a:t>Manufacturing</a:t>
            </a:r>
            <a:r>
              <a:rPr lang="en-US" b="0" u="none" baseline="0" dirty="0" smtClean="0"/>
              <a:t> </a:t>
            </a:r>
            <a:r>
              <a:rPr lang="en-US" b="0" u="none" baseline="0" dirty="0" smtClean="0"/>
              <a:t>– B</a:t>
            </a:r>
            <a:r>
              <a:rPr lang="en-US" b="0" u="none" dirty="0" smtClean="0"/>
              <a:t>oth traditional industrial production and emerging areas including Additive/3D and Digital Manufacturing. </a:t>
            </a:r>
          </a:p>
          <a:p>
            <a:pPr marL="190420" lvl="0" indent="-171450" eaLnBrk="1" hangingPunct="1">
              <a:buFont typeface="Arial" panose="020B0604020202020204" pitchFamily="34" charset="0"/>
              <a:buChar char="•"/>
            </a:pPr>
            <a:r>
              <a:rPr lang="en-US" b="0" u="none" dirty="0" smtClean="0"/>
              <a:t>Pressure Technology – Technologies involved in the design, analysis, materials, fabrication, construction, inspection, operation, nondestructive evaluation, and failure prevention of pressure vessels, piping, pipelines, power and heating boilers, heat exchangers, reactor vessels, pumps, valves, and other pressure and temperature-bearing components.</a:t>
            </a:r>
          </a:p>
          <a:p>
            <a:pPr marL="190420" lvl="0" indent="-171450" eaLnBrk="1" hangingPunct="1">
              <a:buFont typeface="Arial" panose="020B0604020202020204" pitchFamily="34" charset="0"/>
              <a:buChar char="•"/>
            </a:pPr>
            <a:r>
              <a:rPr lang="en-US" b="0" u="none" dirty="0" smtClean="0"/>
              <a:t>Robotics</a:t>
            </a:r>
            <a:r>
              <a:rPr lang="en-US" b="0" u="none" baseline="0" dirty="0" smtClean="0"/>
              <a:t> – </a:t>
            </a:r>
            <a:r>
              <a:rPr lang="en-US" b="0" u="none" dirty="0" smtClean="0"/>
              <a:t>Traditional industrial machine systems that typically have three degrees or more of articulation as well as emerging areas such as drones and autonomous vehicles. </a:t>
            </a:r>
          </a:p>
          <a:p>
            <a:pPr marL="190420" lvl="0" indent="-171450" eaLnBrk="1" hangingPunct="1">
              <a:buFont typeface="Arial" panose="020B0604020202020204" pitchFamily="34" charset="0"/>
              <a:buChar char="•"/>
            </a:pPr>
            <a:r>
              <a:rPr lang="en-US" b="0" u="none" baseline="0" dirty="0" smtClean="0"/>
              <a:t>Clean Energy – </a:t>
            </a:r>
            <a:r>
              <a:rPr lang="en-US" b="0" u="none" dirty="0" smtClean="0"/>
              <a:t>Technologies to support the generation of electric power while minimizing environmental impact. </a:t>
            </a:r>
            <a:endParaRPr lang="en-US" b="0" u="none" baseline="0" dirty="0" smtClean="0"/>
          </a:p>
          <a:p>
            <a:pPr marL="190420" lvl="0" indent="-171450" eaLnBrk="1" hangingPunct="1">
              <a:buFont typeface="Arial" panose="020B0604020202020204" pitchFamily="34" charset="0"/>
              <a:buChar char="•"/>
            </a:pPr>
            <a:r>
              <a:rPr lang="en-US" b="0" u="none" baseline="0" dirty="0" smtClean="0"/>
              <a:t>Bioengineering- </a:t>
            </a:r>
            <a:r>
              <a:rPr lang="en-US" b="0" u="none" dirty="0" smtClean="0"/>
              <a:t>The applications of engineering skills and analysis to the development of pharmaceuticals, biological devices, food supplements, and other products. </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4</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defTabSz="914197" eaLnBrk="1" hangingPunct="1">
              <a:spcBef>
                <a:spcPct val="0"/>
              </a:spcBef>
              <a:buNone/>
              <a:defRPr/>
            </a:pPr>
            <a:r>
              <a:rPr lang="en-US" dirty="0" smtClean="0"/>
              <a:t>At </a:t>
            </a:r>
            <a:r>
              <a:rPr lang="en-US" u="none" dirty="0" smtClean="0"/>
              <a:t>the top of ASME’s organizational structure is the Board of Governors.</a:t>
            </a:r>
          </a:p>
          <a:p>
            <a:pPr marL="0" lvl="1" indent="0" defTabSz="914197" eaLnBrk="1" hangingPunct="1">
              <a:spcBef>
                <a:spcPct val="0"/>
              </a:spcBef>
              <a:buNone/>
              <a:defRPr/>
            </a:pPr>
            <a:endParaRPr lang="en-US" u="none" dirty="0" smtClean="0"/>
          </a:p>
          <a:p>
            <a:pPr eaLnBrk="1" hangingPunct="1">
              <a:spcBef>
                <a:spcPct val="0"/>
              </a:spcBef>
            </a:pPr>
            <a:r>
              <a:rPr lang="en-US" u="none" dirty="0" smtClean="0"/>
              <a:t>Reporting to the Board of Governors are </a:t>
            </a:r>
            <a:r>
              <a:rPr lang="en-US" u="none" dirty="0" smtClean="0"/>
              <a:t>four </a:t>
            </a:r>
            <a:r>
              <a:rPr lang="en-US" u="none" dirty="0" smtClean="0"/>
              <a:t>groups called “Sectors.” These</a:t>
            </a:r>
            <a:r>
              <a:rPr lang="en-US" u="none" baseline="0" dirty="0" smtClean="0"/>
              <a:t> are:</a:t>
            </a:r>
          </a:p>
          <a:p>
            <a:pPr marL="171450" indent="-171450" eaLnBrk="1" hangingPunct="1">
              <a:spcBef>
                <a:spcPct val="0"/>
              </a:spcBef>
              <a:buFont typeface="Arial" panose="020B0604020202020204" pitchFamily="34" charset="0"/>
              <a:buChar char="•"/>
            </a:pPr>
            <a:r>
              <a:rPr lang="en-US" u="none" baseline="0" dirty="0" smtClean="0"/>
              <a:t>Standards and Certification,</a:t>
            </a:r>
          </a:p>
          <a:p>
            <a:pPr marL="171450" indent="-171450" eaLnBrk="1" hangingPunct="1">
              <a:spcBef>
                <a:spcPct val="0"/>
              </a:spcBef>
              <a:buFont typeface="Arial" panose="020B0604020202020204" pitchFamily="34" charset="0"/>
              <a:buChar char="•"/>
            </a:pPr>
            <a:r>
              <a:rPr lang="en-US" u="none" baseline="0" dirty="0" smtClean="0"/>
              <a:t>Technical Events and Content, </a:t>
            </a:r>
          </a:p>
          <a:p>
            <a:pPr marL="171450" indent="-171450" eaLnBrk="1" hangingPunct="1">
              <a:spcBef>
                <a:spcPct val="0"/>
              </a:spcBef>
              <a:buFont typeface="Arial" panose="020B0604020202020204" pitchFamily="34" charset="0"/>
              <a:buChar char="•"/>
            </a:pPr>
            <a:r>
              <a:rPr lang="en-US" u="none" baseline="0" dirty="0" smtClean="0"/>
              <a:t>Public Affairs and Outreach and </a:t>
            </a:r>
          </a:p>
          <a:p>
            <a:pPr marL="171450" indent="-171450" eaLnBrk="1" hangingPunct="1">
              <a:spcBef>
                <a:spcPct val="0"/>
              </a:spcBef>
              <a:buFont typeface="Arial" panose="020B0604020202020204" pitchFamily="34" charset="0"/>
              <a:buChar char="•"/>
            </a:pPr>
            <a:r>
              <a:rPr lang="en-US" u="none" baseline="0" dirty="0" smtClean="0"/>
              <a:t>Student and Early Career Development.</a:t>
            </a:r>
          </a:p>
          <a:p>
            <a:pPr marL="0" indent="0" eaLnBrk="1" hangingPunct="1">
              <a:spcBef>
                <a:spcPct val="0"/>
              </a:spcBef>
              <a:buFont typeface="Arial" panose="020B0604020202020204" pitchFamily="34" charset="0"/>
              <a:buNone/>
            </a:pPr>
            <a:r>
              <a:rPr lang="en-US" u="none" baseline="0" dirty="0" smtClean="0"/>
              <a:t> </a:t>
            </a:r>
            <a:endParaRPr lang="en-US" u="none" dirty="0" smtClean="0"/>
          </a:p>
          <a:p>
            <a:pPr eaLnBrk="1" hangingPunct="1">
              <a:spcBef>
                <a:spcPct val="0"/>
              </a:spcBef>
            </a:pPr>
            <a:r>
              <a:rPr lang="en-US" dirty="0" smtClean="0"/>
              <a:t>Each of these</a:t>
            </a:r>
            <a:r>
              <a:rPr lang="en-US" baseline="0" dirty="0" smtClean="0"/>
              <a:t> </a:t>
            </a:r>
            <a:r>
              <a:rPr lang="en-US" dirty="0" smtClean="0"/>
              <a:t>Sectors</a:t>
            </a:r>
            <a:r>
              <a:rPr lang="en-US" baseline="0" dirty="0" smtClean="0"/>
              <a:t> h</a:t>
            </a:r>
            <a:r>
              <a:rPr lang="en-US" dirty="0" smtClean="0"/>
              <a:t>as responsibility for a specific area and carries out activities designed to further the objectives of the society.</a:t>
            </a:r>
          </a:p>
          <a:p>
            <a:pPr eaLnBrk="1" hangingPunct="1"/>
            <a:endParaRPr lang="en-US" dirty="0" smtClean="0"/>
          </a:p>
          <a:p>
            <a:pPr eaLnBrk="1" hangingPunct="1">
              <a:spcBef>
                <a:spcPct val="0"/>
              </a:spcBef>
            </a:pPr>
            <a:r>
              <a:rPr lang="en-US" dirty="0" smtClean="0"/>
              <a:t>Let us briefly take a look at the responsibilities of the Board and each of the Sectors, starting with the Board of Governors.</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5</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The Board of Governors is responsible for developing</a:t>
            </a:r>
            <a:r>
              <a:rPr lang="en-US" baseline="0" dirty="0" smtClean="0"/>
              <a:t> the</a:t>
            </a:r>
            <a:r>
              <a:rPr lang="en-US" dirty="0" smtClean="0"/>
              <a:t> overall policy for the Society and delegating responsibility to subsidiary bodies including Subordinate Committees and Sectors to ensure fulfillment of ASME’s Mission</a:t>
            </a:r>
            <a:r>
              <a:rPr lang="en-US" baseline="0" dirty="0" smtClean="0"/>
              <a:t> and Vision.</a:t>
            </a:r>
            <a:endParaRPr lang="en-US" dirty="0" smtClean="0"/>
          </a:p>
          <a:p>
            <a:pPr eaLnBrk="1" hangingPunct="1"/>
            <a:endParaRPr lang="en-US" dirty="0" smtClean="0"/>
          </a:p>
          <a:p>
            <a:pPr marL="0" lvl="1" indent="0" defTabSz="914197" eaLnBrk="1" hangingPunct="1">
              <a:buNone/>
              <a:defRPr/>
            </a:pPr>
            <a:r>
              <a:rPr lang="en-US" dirty="0" smtClean="0"/>
              <a:t>The Board of Governors</a:t>
            </a:r>
            <a:r>
              <a:rPr lang="en-US" baseline="0" dirty="0" smtClean="0"/>
              <a:t> </a:t>
            </a:r>
            <a:r>
              <a:rPr lang="en-US" dirty="0" smtClean="0"/>
              <a:t>is made up of </a:t>
            </a:r>
            <a:r>
              <a:rPr lang="en-US" strike="noStrike" dirty="0" smtClean="0"/>
              <a:t>twelve</a:t>
            </a:r>
            <a:r>
              <a:rPr lang="en-US" dirty="0" smtClean="0"/>
              <a:t> voting members and the Executive Director of the Society, who </a:t>
            </a:r>
            <a:r>
              <a:rPr lang="en-US" u="none" dirty="0" smtClean="0"/>
              <a:t>is a non-voting member.</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6</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235"/>
              </a:spcBef>
              <a:buClr>
                <a:schemeClr val="accent2"/>
              </a:buClr>
            </a:pPr>
            <a:r>
              <a:rPr lang="en-US" u="none" dirty="0" smtClean="0"/>
              <a:t>The </a:t>
            </a:r>
            <a:r>
              <a:rPr lang="en-US" u="none" dirty="0" smtClean="0"/>
              <a:t>Public Affairs and Outreach Sector is responsible for the coordinated outreach to industry, government, education, and the public as well as initiatives that address diversity and humanitarian programs. </a:t>
            </a:r>
          </a:p>
          <a:p>
            <a:pPr>
              <a:spcBef>
                <a:spcPts val="1235"/>
              </a:spcBef>
              <a:buClr>
                <a:schemeClr val="accent2"/>
              </a:buClr>
            </a:pPr>
            <a:endParaRPr lang="en-US" u="none" dirty="0" smtClean="0"/>
          </a:p>
          <a:p>
            <a:pPr>
              <a:spcBef>
                <a:spcPts val="1235"/>
              </a:spcBef>
              <a:buClr>
                <a:schemeClr val="accent2"/>
              </a:buClr>
            </a:pPr>
            <a:r>
              <a:rPr lang="en-US" u="none" dirty="0" smtClean="0"/>
              <a:t>The</a:t>
            </a:r>
            <a:r>
              <a:rPr lang="en-US" u="none" baseline="0" dirty="0" smtClean="0"/>
              <a:t> Public Affairs and Outreach Sector is led by a council which currently has the following Board and Committees reporting to it:</a:t>
            </a:r>
          </a:p>
          <a:p>
            <a:pPr marL="171450" indent="-171450">
              <a:spcBef>
                <a:spcPts val="1235"/>
              </a:spcBef>
              <a:buClr>
                <a:schemeClr val="accent2"/>
              </a:buClr>
              <a:buFont typeface="Arial" panose="020B0604020202020204" pitchFamily="34" charset="0"/>
              <a:buChar char="•"/>
            </a:pPr>
            <a:r>
              <a:rPr lang="en-US" u="none" baseline="0" dirty="0" smtClean="0"/>
              <a:t>Industry Advisory Board</a:t>
            </a:r>
          </a:p>
          <a:p>
            <a:pPr marL="171450" indent="-171450">
              <a:spcBef>
                <a:spcPts val="1235"/>
              </a:spcBef>
              <a:buClr>
                <a:schemeClr val="accent2"/>
              </a:buClr>
              <a:buFont typeface="Arial" panose="020B0604020202020204" pitchFamily="34" charset="0"/>
              <a:buChar char="•"/>
            </a:pPr>
            <a:r>
              <a:rPr lang="en-US" u="none" baseline="0" dirty="0" smtClean="0"/>
              <a:t>Committee on Government Relations</a:t>
            </a:r>
          </a:p>
          <a:p>
            <a:pPr marL="171450" indent="-171450">
              <a:spcBef>
                <a:spcPts val="1235"/>
              </a:spcBef>
              <a:buClr>
                <a:schemeClr val="accent2"/>
              </a:buClr>
              <a:buFont typeface="Arial" panose="020B0604020202020204" pitchFamily="34" charset="0"/>
              <a:buChar char="•"/>
            </a:pPr>
            <a:r>
              <a:rPr lang="en-US" u="none" baseline="0" dirty="0" smtClean="0"/>
              <a:t>Engineering for Global Development Committee</a:t>
            </a:r>
          </a:p>
          <a:p>
            <a:pPr marL="171450" indent="-171450">
              <a:spcBef>
                <a:spcPts val="1235"/>
              </a:spcBef>
              <a:buClr>
                <a:schemeClr val="accent2"/>
              </a:buClr>
              <a:buFont typeface="Arial" panose="020B0604020202020204" pitchFamily="34" charset="0"/>
              <a:buChar char="•"/>
            </a:pPr>
            <a:r>
              <a:rPr lang="en-US" u="none" baseline="0" dirty="0" smtClean="0"/>
              <a:t>Committee on Engineering Education</a:t>
            </a:r>
          </a:p>
          <a:p>
            <a:pPr marL="171450" indent="-171450">
              <a:spcBef>
                <a:spcPts val="1235"/>
              </a:spcBef>
              <a:buClr>
                <a:schemeClr val="accent2"/>
              </a:buClr>
              <a:buFont typeface="Arial" panose="020B0604020202020204" pitchFamily="34" charset="0"/>
              <a:buChar char="•"/>
            </a:pPr>
            <a:r>
              <a:rPr lang="en-US" u="none" baseline="0" dirty="0" smtClean="0"/>
              <a:t>Pre-College Education Committee</a:t>
            </a:r>
          </a:p>
          <a:p>
            <a:pPr marL="171450" indent="-171450">
              <a:spcBef>
                <a:spcPts val="1235"/>
              </a:spcBef>
              <a:buClr>
                <a:schemeClr val="accent2"/>
              </a:buClr>
              <a:buFont typeface="Arial" panose="020B0604020202020204" pitchFamily="34" charset="0"/>
              <a:buChar char="•"/>
            </a:pPr>
            <a:r>
              <a:rPr lang="en-US" u="none" baseline="0" dirty="0" smtClean="0"/>
              <a:t>Diversity &amp; Industry Strategy Committee</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197">
              <a:spcBef>
                <a:spcPct val="0"/>
              </a:spcBef>
              <a:defRPr/>
            </a:pPr>
            <a:r>
              <a:rPr lang="en-US" u="none" dirty="0" smtClean="0"/>
              <a:t>The underlying purpose of ASME’s Technical</a:t>
            </a:r>
            <a:r>
              <a:rPr lang="en-US" u="none" baseline="0" dirty="0" smtClean="0"/>
              <a:t> Events and Content </a:t>
            </a:r>
            <a:r>
              <a:rPr lang="en-US" u="none" dirty="0" smtClean="0"/>
              <a:t>Sector </a:t>
            </a:r>
            <a:r>
              <a:rPr lang="en-US" u="none" dirty="0" smtClean="0"/>
              <a:t>is to provide a focused arena for business activities relevant to identified technical, educational or technological endeavors.</a:t>
            </a:r>
            <a:br>
              <a:rPr lang="en-US" u="none" dirty="0" smtClean="0"/>
            </a:br>
            <a:endParaRPr lang="en-US" u="none" dirty="0" smtClean="0"/>
          </a:p>
          <a:p>
            <a:r>
              <a:rPr lang="en-US" b="0" u="none" strike="noStrike" dirty="0" smtClean="0">
                <a:effectLst>
                  <a:outerShdw blurRad="38100" dist="38100" dir="2700000" algn="tl">
                    <a:srgbClr val="000000">
                      <a:alpha val="43137"/>
                    </a:srgbClr>
                  </a:outerShdw>
                </a:effectLst>
              </a:rPr>
              <a:t>The </a:t>
            </a:r>
            <a:r>
              <a:rPr lang="en-US" b="0" u="none" strike="noStrike" dirty="0" smtClean="0">
                <a:effectLst>
                  <a:outerShdw blurRad="38100" dist="38100" dir="2700000" algn="tl">
                    <a:srgbClr val="000000">
                      <a:alpha val="43137"/>
                    </a:srgbClr>
                  </a:outerShdw>
                </a:effectLst>
              </a:rPr>
              <a:t>Technical</a:t>
            </a:r>
            <a:r>
              <a:rPr lang="en-US" b="0" u="none" strike="noStrike" baseline="0" dirty="0" smtClean="0">
                <a:effectLst>
                  <a:outerShdw blurRad="38100" dist="38100" dir="2700000" algn="tl">
                    <a:srgbClr val="000000">
                      <a:alpha val="43137"/>
                    </a:srgbClr>
                  </a:outerShdw>
                </a:effectLst>
              </a:rPr>
              <a:t> Events and Content</a:t>
            </a:r>
            <a:r>
              <a:rPr lang="en-US" b="0" u="none" strike="noStrike" dirty="0" smtClean="0">
                <a:effectLst>
                  <a:outerShdw blurRad="38100" dist="38100" dir="2700000" algn="tl">
                    <a:srgbClr val="000000">
                      <a:alpha val="43137"/>
                    </a:srgbClr>
                  </a:outerShdw>
                </a:effectLst>
              </a:rPr>
              <a:t> Sector </a:t>
            </a:r>
            <a:r>
              <a:rPr lang="en-US" u="none" dirty="0" smtClean="0"/>
              <a:t>currently has five</a:t>
            </a:r>
            <a:r>
              <a:rPr lang="en-US" u="none" baseline="0" dirty="0" smtClean="0"/>
              <a:t> </a:t>
            </a:r>
            <a:r>
              <a:rPr lang="en-US" u="none" baseline="0" dirty="0" smtClean="0"/>
              <a:t>segments</a:t>
            </a:r>
            <a:r>
              <a:rPr lang="en-US" u="none" dirty="0" smtClean="0"/>
              <a:t>:</a:t>
            </a:r>
            <a:r>
              <a:rPr lang="en-US" u="none" strike="sngStrike" dirty="0" smtClean="0"/>
              <a:t>  </a:t>
            </a:r>
            <a:endParaRPr lang="en-US" u="none" strike="sngStrike" dirty="0" smtClean="0"/>
          </a:p>
          <a:p>
            <a:pPr marL="171450" indent="-171450">
              <a:buFont typeface="Arial" panose="020B0604020202020204" pitchFamily="34" charset="0"/>
              <a:buChar char="•"/>
            </a:pPr>
            <a:r>
              <a:rPr lang="en-US" u="none" strike="noStrike" dirty="0" smtClean="0"/>
              <a:t>Design,</a:t>
            </a:r>
            <a:r>
              <a:rPr lang="en-US" u="none" strike="noStrike" baseline="0" dirty="0" smtClean="0"/>
              <a:t> Materials, and Manufacturing Segment (DMM)</a:t>
            </a:r>
          </a:p>
          <a:p>
            <a:pPr marL="171450" indent="-171450">
              <a:buFont typeface="Arial" panose="020B0604020202020204" pitchFamily="34" charset="0"/>
              <a:buChar char="•"/>
            </a:pPr>
            <a:r>
              <a:rPr lang="en-US" u="none" strike="noStrike" baseline="0" dirty="0" smtClean="0"/>
              <a:t>Energy Sources and Processing Segment (ESP)</a:t>
            </a:r>
          </a:p>
          <a:p>
            <a:pPr marL="171450" indent="-171450">
              <a:buFont typeface="Arial" panose="020B0604020202020204" pitchFamily="34" charset="0"/>
              <a:buChar char="•"/>
            </a:pPr>
            <a:r>
              <a:rPr lang="en-US" u="none" strike="noStrike" baseline="0" dirty="0" smtClean="0"/>
              <a:t>Energy Conversion and Storage Segment (ECS)</a:t>
            </a:r>
          </a:p>
          <a:p>
            <a:pPr marL="171450" indent="-171450">
              <a:buFont typeface="Arial" panose="020B0604020202020204" pitchFamily="34" charset="0"/>
              <a:buChar char="•"/>
            </a:pPr>
            <a:r>
              <a:rPr lang="en-US" u="none" strike="noStrike" baseline="0" dirty="0" smtClean="0"/>
              <a:t>Gas Turbine Segment (GTS)</a:t>
            </a:r>
          </a:p>
          <a:p>
            <a:pPr marL="171450" indent="-171450">
              <a:buFont typeface="Arial" panose="020B0604020202020204" pitchFamily="34" charset="0"/>
              <a:buChar char="•"/>
            </a:pPr>
            <a:r>
              <a:rPr lang="en-US" u="none" strike="noStrike" baseline="0" dirty="0" smtClean="0"/>
              <a:t>Engineering Sciences Segment (ESS)</a:t>
            </a:r>
            <a:r>
              <a:rPr lang="en-US" dirty="0" smtClean="0"/>
              <a:t/>
            </a:r>
            <a:br>
              <a:rPr lang="en-US" dirty="0" smtClean="0"/>
            </a:br>
            <a:endParaRPr lang="en-US" dirty="0" smtClean="0"/>
          </a:p>
          <a:p>
            <a:pPr>
              <a:spcBef>
                <a:spcPct val="0"/>
              </a:spcBef>
            </a:pPr>
            <a:endParaRPr lang="en-US" dirty="0" smtClean="0"/>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8</a:t>
            </a:fld>
            <a:endParaRPr lang="en-US" dirty="0">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9F48F7A2-DF98-4C7E-BF0E-D5A6410ADBED}" type="slidenum">
              <a:rPr lang="en-US"/>
              <a:pPr>
                <a:defRPr/>
              </a:pPr>
              <a:t>‹#›</a:t>
            </a:fld>
            <a:endParaRPr lang="en-US" dirty="0"/>
          </a:p>
        </p:txBody>
      </p:sp>
    </p:spTree>
    <p:extLst>
      <p:ext uri="{BB962C8B-B14F-4D97-AF65-F5344CB8AC3E}">
        <p14:creationId xmlns:p14="http://schemas.microsoft.com/office/powerpoint/2010/main" val="35551143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CC5599E6-D207-435F-BB61-875A35875920}" type="slidenum">
              <a:rPr lang="en-US"/>
              <a:pPr>
                <a:defRPr/>
              </a:pPr>
              <a:t>‹#›</a:t>
            </a:fld>
            <a:endParaRPr lang="en-US" dirty="0"/>
          </a:p>
        </p:txBody>
      </p:sp>
    </p:spTree>
    <p:extLst>
      <p:ext uri="{BB962C8B-B14F-4D97-AF65-F5344CB8AC3E}">
        <p14:creationId xmlns:p14="http://schemas.microsoft.com/office/powerpoint/2010/main" val="9464350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AD6C0956-190E-4780-9A7D-19CEBD9BCBB2}" type="slidenum">
              <a:rPr lang="en-US"/>
              <a:pPr>
                <a:defRPr/>
              </a:pPr>
              <a:t>‹#›</a:t>
            </a:fld>
            <a:endParaRPr lang="en-US" dirty="0"/>
          </a:p>
        </p:txBody>
      </p:sp>
    </p:spTree>
    <p:extLst>
      <p:ext uri="{BB962C8B-B14F-4D97-AF65-F5344CB8AC3E}">
        <p14:creationId xmlns:p14="http://schemas.microsoft.com/office/powerpoint/2010/main" val="16533977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Footer Placeholder 3"/>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9F48F7A2-DF98-4C7E-BF0E-D5A6410ADBED}" type="slidenum">
              <a:rPr lang="en-US" smtClean="0"/>
              <a:pPr>
                <a:defRPr/>
              </a:pPr>
              <a:t>‹#›</a:t>
            </a:fld>
            <a:endParaRPr lang="en-US" dirty="0"/>
          </a:p>
        </p:txBody>
      </p:sp>
    </p:spTree>
    <p:extLst>
      <p:ext uri="{BB962C8B-B14F-4D97-AF65-F5344CB8AC3E}">
        <p14:creationId xmlns:p14="http://schemas.microsoft.com/office/powerpoint/2010/main" val="423709190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lvl1pPr>
              <a:defRPr/>
            </a:lvl1pPr>
          </a:lstStyle>
          <a:p>
            <a:pPr>
              <a:defRPr/>
            </a:pPr>
            <a:fld id="{E72449C7-5D5E-49C9-B243-608D90849B01}" type="slidenum">
              <a:rPr lang="en-US" smtClean="0"/>
              <a:pPr>
                <a:defRPr/>
              </a:pPr>
              <a:t>‹#›</a:t>
            </a:fld>
            <a:endParaRPr lang="en-US" dirty="0"/>
          </a:p>
        </p:txBody>
      </p:sp>
    </p:spTree>
    <p:extLst>
      <p:ext uri="{BB962C8B-B14F-4D97-AF65-F5344CB8AC3E}">
        <p14:creationId xmlns:p14="http://schemas.microsoft.com/office/powerpoint/2010/main" val="19543000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E173F332-5C43-4277-845F-2C94EB7524E1}" type="slidenum">
              <a:rPr lang="en-US" smtClean="0"/>
              <a:pPr>
                <a:defRPr/>
              </a:pPr>
              <a:t>‹#›</a:t>
            </a:fld>
            <a:endParaRPr lang="en-US" dirty="0"/>
          </a:p>
        </p:txBody>
      </p:sp>
    </p:spTree>
    <p:extLst>
      <p:ext uri="{BB962C8B-B14F-4D97-AF65-F5344CB8AC3E}">
        <p14:creationId xmlns:p14="http://schemas.microsoft.com/office/powerpoint/2010/main" val="244250846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8" name="Slide Number Placeholder 7"/>
          <p:cNvSpPr>
            <a:spLocks noGrp="1"/>
          </p:cNvSpPr>
          <p:nvPr>
            <p:ph type="sldNum" sz="quarter" idx="11"/>
          </p:nvPr>
        </p:nvSpPr>
        <p:spPr/>
        <p:txBody>
          <a:bodyPr/>
          <a:lstStyle>
            <a:lvl1pPr>
              <a:defRPr/>
            </a:lvl1pPr>
          </a:lstStyle>
          <a:p>
            <a:pPr>
              <a:defRPr/>
            </a:pPr>
            <a:fld id="{D2B5EEBB-FD56-4932-9B46-228C134CAA3C}" type="slidenum">
              <a:rPr lang="en-US" smtClean="0"/>
              <a:pPr>
                <a:defRPr/>
              </a:pPr>
              <a:t>‹#›</a:t>
            </a:fld>
            <a:endParaRPr lang="en-US" dirty="0"/>
          </a:p>
        </p:txBody>
      </p:sp>
    </p:spTree>
    <p:extLst>
      <p:ext uri="{BB962C8B-B14F-4D97-AF65-F5344CB8AC3E}">
        <p14:creationId xmlns:p14="http://schemas.microsoft.com/office/powerpoint/2010/main" val="129709765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4" name="Slide Number Placeholder 3"/>
          <p:cNvSpPr>
            <a:spLocks noGrp="1"/>
          </p:cNvSpPr>
          <p:nvPr>
            <p:ph type="sldNum" sz="quarter" idx="11"/>
          </p:nvPr>
        </p:nvSpPr>
        <p:spPr/>
        <p:txBody>
          <a:bodyPr/>
          <a:lstStyle>
            <a:lvl1pPr>
              <a:defRPr/>
            </a:lvl1pPr>
          </a:lstStyle>
          <a:p>
            <a:pPr>
              <a:defRPr/>
            </a:pPr>
            <a:fld id="{C88588D5-31AE-4518-9A8B-12DC38171C79}" type="slidenum">
              <a:rPr lang="en-US" smtClean="0"/>
              <a:pPr>
                <a:defRPr/>
              </a:pPr>
              <a:t>‹#›</a:t>
            </a:fld>
            <a:endParaRPr lang="en-US" dirty="0"/>
          </a:p>
        </p:txBody>
      </p:sp>
    </p:spTree>
    <p:extLst>
      <p:ext uri="{BB962C8B-B14F-4D97-AF65-F5344CB8AC3E}">
        <p14:creationId xmlns:p14="http://schemas.microsoft.com/office/powerpoint/2010/main" val="223680443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3" name="Slide Number Placeholder 2"/>
          <p:cNvSpPr>
            <a:spLocks noGrp="1"/>
          </p:cNvSpPr>
          <p:nvPr>
            <p:ph type="sldNum" sz="quarter" idx="11"/>
          </p:nvPr>
        </p:nvSpPr>
        <p:spPr/>
        <p:txBody>
          <a:bodyPr/>
          <a:lstStyle>
            <a:lvl1pPr>
              <a:defRPr/>
            </a:lvl1pPr>
          </a:lstStyle>
          <a:p>
            <a:pPr>
              <a:defRPr/>
            </a:pPr>
            <a:fld id="{603588E5-5084-41C5-9E6F-A980AA849C9C}" type="slidenum">
              <a:rPr lang="en-US" smtClean="0"/>
              <a:pPr>
                <a:defRPr/>
              </a:pPr>
              <a:t>‹#›</a:t>
            </a:fld>
            <a:endParaRPr lang="en-US" dirty="0"/>
          </a:p>
        </p:txBody>
      </p:sp>
    </p:spTree>
    <p:extLst>
      <p:ext uri="{BB962C8B-B14F-4D97-AF65-F5344CB8AC3E}">
        <p14:creationId xmlns:p14="http://schemas.microsoft.com/office/powerpoint/2010/main" val="235335654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lgn="ctr">
              <a:defRPr/>
            </a:pPr>
            <a:r>
              <a:rPr lang="en-US" smtClean="0"/>
              <a:t>ASME S&amp;C Training – Module B1. ASME Organizational  Structure</a:t>
            </a:r>
            <a:endParaRPr lang="en-US" dirty="0"/>
          </a:p>
        </p:txBody>
      </p:sp>
      <p:sp>
        <p:nvSpPr>
          <p:cNvPr id="6" name="Slide Number Placeholder 5"/>
          <p:cNvSpPr>
            <a:spLocks noGrp="1"/>
          </p:cNvSpPr>
          <p:nvPr>
            <p:ph type="sldNum" sz="quarter" idx="11"/>
          </p:nvPr>
        </p:nvSpPr>
        <p:spPr/>
        <p:txBody>
          <a:bodyPr/>
          <a:lstStyle>
            <a:lvl1pPr>
              <a:defRPr/>
            </a:lvl1pPr>
          </a:lstStyle>
          <a:p>
            <a:pPr>
              <a:defRPr/>
            </a:pPr>
            <a:fld id="{083721D9-C137-41A2-B529-59AE8664458C}" type="slidenum">
              <a:rPr lang="en-US" smtClean="0"/>
              <a:pPr>
                <a:defRPr/>
              </a:pPr>
              <a:t>‹#›</a:t>
            </a:fld>
            <a:endParaRPr lang="en-US" dirty="0"/>
          </a:p>
        </p:txBody>
      </p:sp>
    </p:spTree>
    <p:extLst>
      <p:ext uri="{BB962C8B-B14F-4D97-AF65-F5344CB8AC3E}">
        <p14:creationId xmlns:p14="http://schemas.microsoft.com/office/powerpoint/2010/main" val="34930555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E72449C7-5D5E-49C9-B243-608D90849B01}" type="slidenum">
              <a:rPr lang="en-US"/>
              <a:pPr>
                <a:defRPr/>
              </a:pPr>
              <a:t>‹#›</a:t>
            </a:fld>
            <a:endParaRPr lang="en-US" dirty="0"/>
          </a:p>
        </p:txBody>
      </p:sp>
    </p:spTree>
    <p:extLst>
      <p:ext uri="{BB962C8B-B14F-4D97-AF65-F5344CB8AC3E}">
        <p14:creationId xmlns:p14="http://schemas.microsoft.com/office/powerpoint/2010/main" val="121020641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pPr>
              <a:defRPr/>
            </a:pPr>
            <a:r>
              <a:rPr lang="en-US" smtClean="0"/>
              <a:t>ASME S&amp;C Training – Module B1. ASME Organizational  Structure</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fld id="{17D23DAA-8253-4FF3-84D6-B531111F519B}" type="slidenum">
              <a:rPr lang="en-US"/>
              <a:pPr>
                <a:defRPr/>
              </a:pPr>
              <a:t>‹#›</a:t>
            </a:fld>
            <a:endParaRPr lang="en-US" dirty="0"/>
          </a:p>
        </p:txBody>
      </p:sp>
    </p:spTree>
    <p:extLst>
      <p:ext uri="{BB962C8B-B14F-4D97-AF65-F5344CB8AC3E}">
        <p14:creationId xmlns:p14="http://schemas.microsoft.com/office/powerpoint/2010/main" val="37684268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E173F332-5C43-4277-845F-2C94EB7524E1}" type="slidenum">
              <a:rPr lang="en-US"/>
              <a:pPr>
                <a:defRPr/>
              </a:pPr>
              <a:t>‹#›</a:t>
            </a:fld>
            <a:endParaRPr lang="en-US" dirty="0"/>
          </a:p>
        </p:txBody>
      </p:sp>
    </p:spTree>
    <p:extLst>
      <p:ext uri="{BB962C8B-B14F-4D97-AF65-F5344CB8AC3E}">
        <p14:creationId xmlns:p14="http://schemas.microsoft.com/office/powerpoint/2010/main" val="7825533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fld id="{D2B5EEBB-FD56-4932-9B46-228C134CAA3C}" type="slidenum">
              <a:rPr lang="en-US"/>
              <a:pPr>
                <a:defRPr/>
              </a:pPr>
              <a:t>‹#›</a:t>
            </a:fld>
            <a:endParaRPr lang="en-US" dirty="0"/>
          </a:p>
        </p:txBody>
      </p:sp>
    </p:spTree>
    <p:extLst>
      <p:ext uri="{BB962C8B-B14F-4D97-AF65-F5344CB8AC3E}">
        <p14:creationId xmlns:p14="http://schemas.microsoft.com/office/powerpoint/2010/main" val="238472432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fld id="{C88588D5-31AE-4518-9A8B-12DC38171C79}" type="slidenum">
              <a:rPr lang="en-US"/>
              <a:pPr>
                <a:defRPr/>
              </a:pPr>
              <a:t>‹#›</a:t>
            </a:fld>
            <a:endParaRPr lang="en-US" dirty="0"/>
          </a:p>
        </p:txBody>
      </p:sp>
    </p:spTree>
    <p:extLst>
      <p:ext uri="{BB962C8B-B14F-4D97-AF65-F5344CB8AC3E}">
        <p14:creationId xmlns:p14="http://schemas.microsoft.com/office/powerpoint/2010/main" val="323931204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fld id="{603588E5-5084-41C5-9E6F-A980AA849C9C}" type="slidenum">
              <a:rPr lang="en-US"/>
              <a:pPr>
                <a:defRPr/>
              </a:pPr>
              <a:t>‹#›</a:t>
            </a:fld>
            <a:endParaRPr lang="en-US" dirty="0"/>
          </a:p>
        </p:txBody>
      </p:sp>
    </p:spTree>
    <p:extLst>
      <p:ext uri="{BB962C8B-B14F-4D97-AF65-F5344CB8AC3E}">
        <p14:creationId xmlns:p14="http://schemas.microsoft.com/office/powerpoint/2010/main" val="38441830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73F37A4B-3B96-4BA9-90A8-C42BB9F52EA3}" type="slidenum">
              <a:rPr lang="en-US"/>
              <a:pPr>
                <a:defRPr/>
              </a:pPr>
              <a:t>‹#›</a:t>
            </a:fld>
            <a:endParaRPr lang="en-US" dirty="0"/>
          </a:p>
        </p:txBody>
      </p:sp>
    </p:spTree>
    <p:extLst>
      <p:ext uri="{BB962C8B-B14F-4D97-AF65-F5344CB8AC3E}">
        <p14:creationId xmlns:p14="http://schemas.microsoft.com/office/powerpoint/2010/main" val="14177921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smtClean="0"/>
              <a:t>ASME S&amp;C Training – Module B1. ASME Organizational  Structure</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fld id="{083721D9-C137-41A2-B529-59AE8664458C}" type="slidenum">
              <a:rPr lang="en-US"/>
              <a:pPr>
                <a:defRPr/>
              </a:pPr>
              <a:t>‹#›</a:t>
            </a:fld>
            <a:endParaRPr lang="en-US" dirty="0"/>
          </a:p>
        </p:txBody>
      </p:sp>
    </p:spTree>
    <p:extLst>
      <p:ext uri="{BB962C8B-B14F-4D97-AF65-F5344CB8AC3E}">
        <p14:creationId xmlns:p14="http://schemas.microsoft.com/office/powerpoint/2010/main" val="22854245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2.png"/><Relationship Id="rId5" Type="http://schemas.openxmlformats.org/officeDocument/2006/relationships/slideLayout" Target="../slideLayouts/slideLayout16.xml"/><Relationship Id="rId10" Type="http://schemas.openxmlformats.org/officeDocument/2006/relationships/tags" Target="../tags/tag3.xml"/><Relationship Id="rId4" Type="http://schemas.openxmlformats.org/officeDocument/2006/relationships/slideLayout" Target="../slideLayouts/slideLayout15.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lgn="ctr" eaLnBrk="1" hangingPunct="1">
              <a:defRPr/>
            </a:pPr>
            <a:r>
              <a:rPr lang="en-US" smtClean="0"/>
              <a:t>ASME S&amp;C Training – Module B1. ASME Organizational  Structure</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a:pPr>
                <a:defRPr/>
              </a:pPr>
              <a:t>‹#›</a:t>
            </a:fld>
            <a:endParaRPr lang="en-US" dirty="0"/>
          </a:p>
        </p:txBody>
      </p:sp>
      <p:pic>
        <p:nvPicPr>
          <p:cNvPr id="1030" name="Picture 7" descr="Picture2"/>
          <p:cNvPicPr>
            <a:picLocks noChangeAspect="1" noChangeArrowheads="1"/>
          </p:cNvPicPr>
          <p:nvPr userDrawn="1">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userDrawn="1"/>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userDrawn="1"/>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100" dirty="0" smtClean="0">
                <a:solidFill>
                  <a:srgbClr val="004D9A"/>
                </a:solidFill>
                <a:sym typeface="Symbol" pitchFamily="18" charset="2"/>
              </a:rPr>
              <a:t></a:t>
            </a:r>
            <a:r>
              <a:rPr lang="en-US" sz="1100" dirty="0" smtClean="0">
                <a:solidFill>
                  <a:srgbClr val="004D9A"/>
                </a:solidFill>
                <a:latin typeface="Tahoma" pitchFamily="34" charset="0"/>
              </a:rPr>
              <a:t>ASME </a:t>
            </a:r>
            <a:r>
              <a:rPr lang="en-US" sz="1100" dirty="0" smtClean="0">
                <a:solidFill>
                  <a:srgbClr val="004D9A"/>
                </a:solidFill>
                <a:latin typeface="Tahoma" pitchFamily="34" charset="0"/>
                <a:sym typeface="Symbol" pitchFamily="18" charset="2"/>
              </a:rPr>
              <a:t>2017</a:t>
            </a:r>
            <a:endParaRPr lang="en-US" sz="1100" dirty="0" smtClean="0">
              <a:solidFill>
                <a:srgbClr val="004D9A"/>
              </a:solidFill>
              <a:latin typeface="Tahoma" pitchFamily="34" charset="0"/>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fontAlgn="base">
        <a:spcBef>
          <a:spcPct val="0"/>
        </a:spcBef>
        <a:spcAft>
          <a:spcPct val="0"/>
        </a:spcAft>
        <a:defRPr sz="3600">
          <a:solidFill>
            <a:srgbClr val="003399"/>
          </a:solidFill>
          <a:latin typeface="Tahoma" pitchFamily="34" charset="0"/>
        </a:defRPr>
      </a:lvl6pPr>
      <a:lvl7pPr marL="914400" algn="ctr" rtl="0" fontAlgn="base">
        <a:spcBef>
          <a:spcPct val="0"/>
        </a:spcBef>
        <a:spcAft>
          <a:spcPct val="0"/>
        </a:spcAft>
        <a:defRPr sz="3600">
          <a:solidFill>
            <a:srgbClr val="003399"/>
          </a:solidFill>
          <a:latin typeface="Tahoma" pitchFamily="34" charset="0"/>
        </a:defRPr>
      </a:lvl7pPr>
      <a:lvl8pPr marL="1371600" algn="ctr" rtl="0" fontAlgn="base">
        <a:spcBef>
          <a:spcPct val="0"/>
        </a:spcBef>
        <a:spcAft>
          <a:spcPct val="0"/>
        </a:spcAft>
        <a:defRPr sz="3600">
          <a:solidFill>
            <a:srgbClr val="003399"/>
          </a:solidFill>
          <a:latin typeface="Tahoma" pitchFamily="34" charset="0"/>
        </a:defRPr>
      </a:lvl8pPr>
      <a:lvl9pPr marL="1828800" algn="ctr" rtl="0" fontAlgn="base">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000">
          <a:solidFill>
            <a:srgbClr val="003399"/>
          </a:solidFill>
          <a:latin typeface="+mn-lt"/>
        </a:defRPr>
      </a:lvl2pPr>
      <a:lvl3pPr marL="1143000" indent="-228600" algn="l" rtl="0" eaLnBrk="0" fontAlgn="base" hangingPunct="0">
        <a:spcBef>
          <a:spcPct val="20000"/>
        </a:spcBef>
        <a:spcAft>
          <a:spcPct val="0"/>
        </a:spcAft>
        <a:buChar char="•"/>
        <a:defRPr>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lgn="ctr" eaLnBrk="1" hangingPunct="1">
              <a:defRPr/>
            </a:pPr>
            <a:r>
              <a:rPr lang="en-US" smtClean="0"/>
              <a:t>ASME S&amp;C Training – Module B1. ASME Organizational  Structure</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smtClean="0"/>
              <a:pPr>
                <a:defRPr/>
              </a:pPr>
              <a:t>‹#›</a:t>
            </a:fld>
            <a:endParaRPr lang="en-US" dirty="0"/>
          </a:p>
        </p:txBody>
      </p:sp>
      <p:pic>
        <p:nvPicPr>
          <p:cNvPr id="1100807" name="Picture 7" descr="Picture2"/>
          <p:cNvPicPr>
            <a:picLocks noChangeAspect="1" noChangeArrowheads="1"/>
          </p:cNvPicPr>
          <p:nvPr>
            <p:custDataLst>
              <p:tags r:id="rId9"/>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551674"/>
            <a:ext cx="655629" cy="123111"/>
          </a:xfrm>
          <a:prstGeom prst="rect">
            <a:avLst/>
          </a:prstGeom>
          <a:noFill/>
        </p:spPr>
        <p:txBody>
          <a:bodyPr wrap="none" lIns="0" tIns="0" rIns="0" bIns="0" rtlCol="0">
            <a:spAutoFit/>
          </a:bodyPr>
          <a:lstStyle/>
          <a:p>
            <a:pPr algn="l"/>
            <a:r>
              <a:rPr lang="en-US" sz="800" dirty="0" smtClean="0">
                <a:solidFill>
                  <a:srgbClr val="003399"/>
                </a:solidFill>
              </a:rPr>
              <a:t>© ASME 2012</a:t>
            </a:r>
            <a:endParaRPr lang="en-US" sz="800" dirty="0">
              <a:solidFill>
                <a:srgbClr val="003399"/>
              </a:solidFill>
            </a:endParaRPr>
          </a:p>
        </p:txBody>
      </p:sp>
      <p:pic>
        <p:nvPicPr>
          <p:cNvPr id="10" name="Picture 7" descr="Picture2"/>
          <p:cNvPicPr>
            <a:picLocks noChangeAspect="1" noChangeArrowheads="1"/>
          </p:cNvPicPr>
          <p:nvPr userDrawn="1">
            <p:custDataLst>
              <p:tags r:id="rId10"/>
            </p:custDataLst>
          </p:nvPr>
        </p:nvPicPr>
        <p:blipFill>
          <a:blip r:embed="rId12"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8"/>
          <p:cNvSpPr>
            <a:spLocks noChangeShapeType="1"/>
          </p:cNvSpPr>
          <p:nvPr userDrawn="1"/>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2" name="TextBox 11"/>
          <p:cNvSpPr txBox="1">
            <a:spLocks noChangeArrowheads="1"/>
          </p:cNvSpPr>
          <p:nvPr userDrawn="1"/>
        </p:nvSpPr>
        <p:spPr bwMode="auto">
          <a:xfrm>
            <a:off x="311150" y="6481763"/>
            <a:ext cx="10398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smtClean="0">
                <a:solidFill>
                  <a:srgbClr val="004D9A"/>
                </a:solidFill>
              </a:rPr>
              <a:t> </a:t>
            </a:r>
            <a:r>
              <a:rPr lang="en-US" sz="1100" dirty="0" smtClean="0">
                <a:solidFill>
                  <a:srgbClr val="004D9A"/>
                </a:solidFill>
                <a:sym typeface="Symbol" pitchFamily="18" charset="2"/>
              </a:rPr>
              <a:t></a:t>
            </a:r>
            <a:r>
              <a:rPr lang="en-US" sz="1100" dirty="0" smtClean="0">
                <a:solidFill>
                  <a:srgbClr val="004D9A"/>
                </a:solidFill>
                <a:latin typeface="Tahoma" pitchFamily="34" charset="0"/>
              </a:rPr>
              <a:t>ASME </a:t>
            </a:r>
            <a:r>
              <a:rPr lang="en-US" sz="1100" dirty="0" smtClean="0">
                <a:solidFill>
                  <a:srgbClr val="004D9A"/>
                </a:solidFill>
                <a:latin typeface="Tahoma" pitchFamily="34" charset="0"/>
                <a:sym typeface="Symbol" pitchFamily="18" charset="2"/>
              </a:rPr>
              <a:t>2011</a:t>
            </a:r>
            <a:endParaRPr lang="en-US" sz="1100" dirty="0" smtClean="0">
              <a:solidFill>
                <a:srgbClr val="004D9A"/>
              </a:solidFill>
              <a:latin typeface="Tahoma" pitchFamily="34" charset="0"/>
            </a:endParaRP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Lst>
  <p:timing>
    <p:tnLst>
      <p:par>
        <p:cTn id="1" dur="indefinite" restart="never" nodeType="tmRoot"/>
      </p:par>
    </p:tnLst>
  </p:timing>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asme.org/kb/course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asmestllc.or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cstools.asme.org/csconnect/FileUpload.cfm?View=yes&amp;ID=23216"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www.asme.org/kb/standards/standards" TargetMode="External"/><Relationship Id="rId5" Type="http://schemas.openxmlformats.org/officeDocument/2006/relationships/hyperlink" Target="http://cstools.asme.org/csconnect/CommitteePages.cfm" TargetMode="External"/><Relationship Id="rId4" Type="http://schemas.openxmlformats.org/officeDocument/2006/relationships/hyperlink" Target="http://cstools.asme.org/csconnect/CommitteePages.cfm?Committee=A01000000&amp;Action=7609"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asme.org/about-asme/governance/asme-constitution-and-by-laws"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community.asme.org/student_early_career_development/w/wiki/6955.about-us.aspx?_ga=1.139748849.372782303.1479479419" TargetMode="External"/><Relationship Id="rId5" Type="http://schemas.openxmlformats.org/officeDocument/2006/relationships/hyperlink" Target="https://community.asme.org/technical_events_and_content_sector/b/weblog/default.aspx?_ga=1.94047071.372782303.1479479419" TargetMode="External"/><Relationship Id="rId4" Type="http://schemas.openxmlformats.org/officeDocument/2006/relationships/hyperlink" Target="http://www.asme.org/groups/centers-committees/public-affairs-and-outreach"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Certification Training</a:t>
            </a:r>
            <a:r>
              <a:rPr lang="en-US" sz="2800" b="1" dirty="0"/>
              <a:t/>
            </a:r>
            <a:br>
              <a:rPr lang="en-US" sz="2800" b="1" dirty="0"/>
            </a:br>
            <a:endParaRPr lang="en-US" sz="2800" b="1" dirty="0"/>
          </a:p>
        </p:txBody>
      </p:sp>
      <p:sp>
        <p:nvSpPr>
          <p:cNvPr id="7" name="Subtitle 6"/>
          <p:cNvSpPr>
            <a:spLocks noGrp="1"/>
          </p:cNvSpPr>
          <p:nvPr>
            <p:ph type="subTitle" idx="1"/>
          </p:nvPr>
        </p:nvSpPr>
        <p:spPr>
          <a:xfrm>
            <a:off x="787400" y="4229100"/>
            <a:ext cx="7442200" cy="1409700"/>
          </a:xfrm>
        </p:spPr>
        <p:txBody>
          <a:bodyPr/>
          <a:lstStyle/>
          <a:p>
            <a:r>
              <a:rPr lang="en-US" sz="3200" dirty="0"/>
              <a:t>Module B – </a:t>
            </a:r>
            <a:r>
              <a:rPr lang="en-US" sz="3200" dirty="0" smtClean="0"/>
              <a:t>Process</a:t>
            </a:r>
            <a:endParaRPr lang="en-US" sz="3200" dirty="0"/>
          </a:p>
          <a:p>
            <a:r>
              <a:rPr lang="en-US" sz="3200" dirty="0"/>
              <a:t>B1.	ASME Organizational  Structure</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991711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2"/>
            <a:ext cx="8229600" cy="1143000"/>
          </a:xfrm>
        </p:spPr>
        <p:txBody>
          <a:bodyPr/>
          <a:lstStyle/>
          <a:p>
            <a:r>
              <a:rPr lang="en-US" dirty="0" smtClean="0"/>
              <a:t>ASME SECTORS</a:t>
            </a:r>
            <a:endParaRPr lang="en-US" dirty="0"/>
          </a:p>
        </p:txBody>
      </p:sp>
      <p:sp>
        <p:nvSpPr>
          <p:cNvPr id="3" name="Content Placeholder 2"/>
          <p:cNvSpPr>
            <a:spLocks noGrp="1"/>
          </p:cNvSpPr>
          <p:nvPr>
            <p:ph idx="1"/>
          </p:nvPr>
        </p:nvSpPr>
        <p:spPr>
          <a:xfrm>
            <a:off x="457200" y="1107226"/>
            <a:ext cx="8458200" cy="4906963"/>
          </a:xfrm>
        </p:spPr>
        <p:txBody>
          <a:bodyPr/>
          <a:lstStyle/>
          <a:p>
            <a:pPr marL="0" indent="0" eaLnBrk="1" hangingPunct="1">
              <a:buNone/>
            </a:pPr>
            <a:r>
              <a:rPr lang="en-US" b="1" dirty="0" smtClean="0"/>
              <a:t>Student </a:t>
            </a:r>
            <a:r>
              <a:rPr lang="en-US" b="1" dirty="0"/>
              <a:t>&amp; Early Career </a:t>
            </a:r>
            <a:r>
              <a:rPr lang="en-US" b="1" dirty="0" smtClean="0"/>
              <a:t>Development (SECD)</a:t>
            </a:r>
          </a:p>
          <a:p>
            <a:pPr lvl="1" eaLnBrk="1" hangingPunct="1"/>
            <a:r>
              <a:rPr lang="en-US" dirty="0"/>
              <a:t>Provide advocacy leadership for students and early career engineers</a:t>
            </a:r>
          </a:p>
          <a:p>
            <a:pPr lvl="1" eaLnBrk="1" hangingPunct="1"/>
            <a:r>
              <a:rPr lang="en-US" dirty="0"/>
              <a:t>Create opportunities for students and early career engineers to influence the “path forward” for </a:t>
            </a:r>
            <a:r>
              <a:rPr lang="en-US" dirty="0" smtClean="0"/>
              <a:t>ASME</a:t>
            </a:r>
          </a:p>
          <a:p>
            <a:pPr lvl="1" eaLnBrk="1" hangingPunct="1"/>
            <a:r>
              <a:rPr lang="en-US" dirty="0" smtClean="0"/>
              <a:t>Committees:</a:t>
            </a:r>
          </a:p>
          <a:p>
            <a:pPr lvl="2" eaLnBrk="1" hangingPunct="1"/>
            <a:r>
              <a:rPr lang="en-US" dirty="0" smtClean="0"/>
              <a:t>Early Career Engineer Programming Committee</a:t>
            </a:r>
          </a:p>
          <a:p>
            <a:pPr lvl="2" eaLnBrk="1" hangingPunct="1"/>
            <a:r>
              <a:rPr lang="en-US" dirty="0" smtClean="0"/>
              <a:t>Student Programming Committee</a:t>
            </a:r>
            <a:endParaRPr lang="en-US" dirty="0"/>
          </a:p>
          <a:p>
            <a:pPr marL="0" indent="0" eaLnBrk="1" hangingPunct="1">
              <a:buNone/>
            </a:pPr>
            <a:endParaRPr lang="en-US" sz="2600" dirty="0"/>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9</a:t>
            </a:fld>
            <a:endParaRPr lang="en-US" dirty="0"/>
          </a:p>
        </p:txBody>
      </p:sp>
    </p:spTree>
    <p:extLst>
      <p:ext uri="{BB962C8B-B14F-4D97-AF65-F5344CB8AC3E}">
        <p14:creationId xmlns:p14="http://schemas.microsoft.com/office/powerpoint/2010/main" val="36967001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377" y="152400"/>
            <a:ext cx="8229600" cy="1143000"/>
          </a:xfrm>
        </p:spPr>
        <p:txBody>
          <a:bodyPr/>
          <a:lstStyle/>
          <a:p>
            <a:r>
              <a:rPr lang="en-US" dirty="0" smtClean="0"/>
              <a:t>STANDARDS AND CERTIFICATION SECTOR</a:t>
            </a:r>
            <a:endParaRPr lang="en-US" dirty="0"/>
          </a:p>
        </p:txBody>
      </p:sp>
      <p:sp>
        <p:nvSpPr>
          <p:cNvPr id="3" name="Content Placeholder 2"/>
          <p:cNvSpPr>
            <a:spLocks noGrp="1"/>
          </p:cNvSpPr>
          <p:nvPr>
            <p:ph idx="1"/>
          </p:nvPr>
        </p:nvSpPr>
        <p:spPr>
          <a:xfrm>
            <a:off x="471377" y="1251098"/>
            <a:ext cx="8458200" cy="4525963"/>
          </a:xfrm>
        </p:spPr>
        <p:txBody>
          <a:bodyPr/>
          <a:lstStyle/>
          <a:p>
            <a:pPr marL="0" indent="0">
              <a:buNone/>
            </a:pPr>
            <a:r>
              <a:rPr lang="en-US" b="1" dirty="0" smtClean="0"/>
              <a:t>S&amp;C Vision</a:t>
            </a:r>
          </a:p>
          <a:p>
            <a:pPr marL="806450">
              <a:buClr>
                <a:schemeClr val="accent2"/>
              </a:buClr>
              <a:buFont typeface="Arial" pitchFamily="34" charset="0"/>
              <a:buChar char="–"/>
            </a:pPr>
            <a:r>
              <a:rPr lang="en-US" sz="2000" dirty="0" smtClean="0"/>
              <a:t>Develop the best, most applicable codes, standards, and conformity assessment programs in the world for the benefit of humanity</a:t>
            </a:r>
          </a:p>
          <a:p>
            <a:pPr marL="0" indent="0">
              <a:buNone/>
            </a:pPr>
            <a:endParaRPr lang="en-US" sz="2000" dirty="0"/>
          </a:p>
          <a:p>
            <a:pPr marL="0" indent="0">
              <a:buNone/>
            </a:pPr>
            <a:r>
              <a:rPr lang="en-US" b="1" dirty="0" smtClean="0"/>
              <a:t>S&amp;C Mission</a:t>
            </a:r>
          </a:p>
          <a:p>
            <a:pPr marL="806450">
              <a:buClr>
                <a:schemeClr val="accent2"/>
              </a:buClr>
              <a:buFont typeface="Arial" pitchFamily="34" charset="0"/>
              <a:buChar char="–"/>
            </a:pPr>
            <a:r>
              <a:rPr lang="en-US" sz="2000" dirty="0" smtClean="0"/>
              <a:t>Involve </a:t>
            </a:r>
            <a:r>
              <a:rPr lang="en-US" sz="2000" dirty="0"/>
              <a:t>the best and the brightest people from all around the world to develop, maintain, and promote the use of these ASME products and </a:t>
            </a:r>
            <a:r>
              <a:rPr lang="en-US" sz="2000" dirty="0" smtClean="0"/>
              <a:t>services world </a:t>
            </a:r>
            <a:r>
              <a:rPr lang="en-US" sz="2000" dirty="0" smtClean="0"/>
              <a:t>about</a:t>
            </a:r>
            <a:endParaRPr lang="en-US" sz="2000" dirty="0"/>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10</a:t>
            </a:fld>
            <a:endParaRPr lang="en-US" dirty="0"/>
          </a:p>
        </p:txBody>
      </p:sp>
    </p:spTree>
    <p:extLst>
      <p:ext uri="{BB962C8B-B14F-4D97-AF65-F5344CB8AC3E}">
        <p14:creationId xmlns:p14="http://schemas.microsoft.com/office/powerpoint/2010/main" val="41768366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795" y="175438"/>
            <a:ext cx="8229600" cy="1143000"/>
          </a:xfrm>
        </p:spPr>
        <p:txBody>
          <a:bodyPr/>
          <a:lstStyle/>
          <a:p>
            <a:r>
              <a:rPr lang="en-US" dirty="0" smtClean="0"/>
              <a:t>STANDARDS AND CERTIFICATION SECTOR</a:t>
            </a:r>
            <a:endParaRPr lang="en-US" dirty="0"/>
          </a:p>
        </p:txBody>
      </p:sp>
      <p:sp>
        <p:nvSpPr>
          <p:cNvPr id="3" name="Content Placeholder 2"/>
          <p:cNvSpPr>
            <a:spLocks noGrp="1"/>
          </p:cNvSpPr>
          <p:nvPr>
            <p:ph idx="1"/>
          </p:nvPr>
        </p:nvSpPr>
        <p:spPr>
          <a:xfrm>
            <a:off x="609600" y="1508218"/>
            <a:ext cx="8458200" cy="4525963"/>
          </a:xfrm>
        </p:spPr>
        <p:txBody>
          <a:bodyPr/>
          <a:lstStyle/>
          <a:p>
            <a:pPr eaLnBrk="1" hangingPunct="1"/>
            <a:r>
              <a:rPr lang="en-US" dirty="0"/>
              <a:t>Worldwide Scope</a:t>
            </a:r>
          </a:p>
          <a:p>
            <a:pPr lvl="1" eaLnBrk="1" hangingPunct="1"/>
            <a:r>
              <a:rPr lang="en-US" dirty="0"/>
              <a:t>Over 500 codes and standards</a:t>
            </a:r>
          </a:p>
          <a:p>
            <a:pPr lvl="1" eaLnBrk="1" hangingPunct="1"/>
            <a:r>
              <a:rPr lang="en-US" dirty="0" smtClean="0"/>
              <a:t>5,500 </a:t>
            </a:r>
            <a:r>
              <a:rPr lang="en-US" dirty="0" smtClean="0"/>
              <a:t>active </a:t>
            </a:r>
            <a:r>
              <a:rPr lang="en-US" dirty="0"/>
              <a:t>individuals</a:t>
            </a:r>
          </a:p>
          <a:p>
            <a:pPr lvl="1" eaLnBrk="1" hangingPunct="1"/>
            <a:r>
              <a:rPr lang="en-US" dirty="0" smtClean="0"/>
              <a:t>Over 1,100 </a:t>
            </a:r>
            <a:r>
              <a:rPr lang="en-US" dirty="0" smtClean="0"/>
              <a:t>technical </a:t>
            </a:r>
            <a:r>
              <a:rPr lang="en-US" dirty="0"/>
              <a:t>experts from outside U.S.</a:t>
            </a:r>
          </a:p>
          <a:p>
            <a:pPr lvl="1" eaLnBrk="1" hangingPunct="1"/>
            <a:r>
              <a:rPr lang="en-US" dirty="0"/>
              <a:t>Used in over 100 countries</a:t>
            </a:r>
          </a:p>
          <a:p>
            <a:pPr lvl="1" eaLnBrk="1" hangingPunct="1"/>
            <a:r>
              <a:rPr lang="en-US" dirty="0"/>
              <a:t>ASME-certified manufacturers in </a:t>
            </a:r>
            <a:r>
              <a:rPr lang="en-US" dirty="0" smtClean="0"/>
              <a:t>approximately 75 </a:t>
            </a:r>
            <a:r>
              <a:rPr lang="en-US" dirty="0"/>
              <a:t>countries</a:t>
            </a:r>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11</a:t>
            </a:fld>
            <a:endParaRPr lang="en-US" dirty="0"/>
          </a:p>
        </p:txBody>
      </p:sp>
    </p:spTree>
    <p:extLst>
      <p:ext uri="{BB962C8B-B14F-4D97-AF65-F5344CB8AC3E}">
        <p14:creationId xmlns:p14="http://schemas.microsoft.com/office/powerpoint/2010/main" val="3775359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4" name="Slide Number Placeholder 3"/>
          <p:cNvSpPr>
            <a:spLocks noGrp="1"/>
          </p:cNvSpPr>
          <p:nvPr>
            <p:ph type="sldNum" sz="quarter" idx="11"/>
          </p:nvPr>
        </p:nvSpPr>
        <p:spPr/>
        <p:txBody>
          <a:bodyPr/>
          <a:lstStyle/>
          <a:p>
            <a:pPr>
              <a:defRPr/>
            </a:pPr>
            <a:fld id="{3DABE26B-AEBA-410D-A81A-7C44290A3F04}" type="slidenum">
              <a:rPr lang="en-US" smtClean="0"/>
              <a:pPr>
                <a:defRPr/>
              </a:pPr>
              <a:t>12</a:t>
            </a:fld>
            <a:endParaRPr lang="en-US"/>
          </a:p>
        </p:txBody>
      </p:sp>
      <p:sp>
        <p:nvSpPr>
          <p:cNvPr id="70" name="Rectangle 4"/>
          <p:cNvSpPr>
            <a:spLocks noChangeArrowheads="1"/>
          </p:cNvSpPr>
          <p:nvPr/>
        </p:nvSpPr>
        <p:spPr bwMode="auto">
          <a:xfrm>
            <a:off x="4379603" y="4905746"/>
            <a:ext cx="1676400" cy="966417"/>
          </a:xfrm>
          <a:prstGeom prst="rect">
            <a:avLst/>
          </a:prstGeom>
          <a:solidFill>
            <a:schemeClr val="bg1">
              <a:lumMod val="85000"/>
            </a:schemeClr>
          </a:solidFill>
          <a:ln w="12700">
            <a:solidFill>
              <a:schemeClr val="tx2"/>
            </a:solidFill>
            <a:miter lim="800000"/>
            <a:headEnd/>
            <a:tailEnd/>
          </a:ln>
        </p:spPr>
        <p:txBody>
          <a:bodyPr wrap="none" anchor="ctr"/>
          <a:lstStyle/>
          <a:p>
            <a:pPr algn="ctr"/>
            <a:r>
              <a:rPr lang="en-US" sz="1400" dirty="0">
                <a:solidFill>
                  <a:srgbClr val="003399"/>
                </a:solidFill>
                <a:latin typeface="Calibri" pitchFamily="34" charset="0"/>
              </a:rPr>
              <a:t>Energy and </a:t>
            </a:r>
            <a:endParaRPr lang="en-US" sz="1400" dirty="0" smtClean="0">
              <a:solidFill>
                <a:srgbClr val="003399"/>
              </a:solidFill>
              <a:latin typeface="Calibri" pitchFamily="34" charset="0"/>
            </a:endParaRPr>
          </a:p>
          <a:p>
            <a:pPr algn="ctr"/>
            <a:r>
              <a:rPr lang="en-US" sz="1400" dirty="0" smtClean="0">
                <a:solidFill>
                  <a:srgbClr val="003399"/>
                </a:solidFill>
                <a:latin typeface="Calibri" pitchFamily="34" charset="0"/>
              </a:rPr>
              <a:t>Environmental</a:t>
            </a:r>
            <a:endParaRPr lang="en-US" sz="1400" dirty="0">
              <a:solidFill>
                <a:srgbClr val="003399"/>
              </a:solidFill>
              <a:latin typeface="Calibri" pitchFamily="34" charset="0"/>
            </a:endParaRPr>
          </a:p>
          <a:p>
            <a:pPr algn="ctr"/>
            <a:r>
              <a:rPr lang="en-US" sz="1400" dirty="0">
                <a:solidFill>
                  <a:srgbClr val="003399"/>
                </a:solidFill>
                <a:latin typeface="Calibri" pitchFamily="34" charset="0"/>
              </a:rPr>
              <a:t>Standards Advisory </a:t>
            </a:r>
            <a:endParaRPr lang="en-US" sz="1400" dirty="0" smtClean="0">
              <a:solidFill>
                <a:srgbClr val="003399"/>
              </a:solidFill>
              <a:latin typeface="Calibri" pitchFamily="34" charset="0"/>
            </a:endParaRPr>
          </a:p>
          <a:p>
            <a:pPr algn="ctr"/>
            <a:r>
              <a:rPr lang="en-US" sz="1400" dirty="0" smtClean="0">
                <a:solidFill>
                  <a:srgbClr val="003399"/>
                </a:solidFill>
                <a:latin typeface="Calibri" pitchFamily="34" charset="0"/>
              </a:rPr>
              <a:t>Board</a:t>
            </a:r>
            <a:endParaRPr lang="en-US" sz="1400" dirty="0">
              <a:solidFill>
                <a:srgbClr val="003399"/>
              </a:solidFill>
              <a:latin typeface="Calibri" pitchFamily="34" charset="0"/>
            </a:endParaRPr>
          </a:p>
        </p:txBody>
      </p:sp>
      <p:sp>
        <p:nvSpPr>
          <p:cNvPr id="71" name="Rectangle 5"/>
          <p:cNvSpPr>
            <a:spLocks noChangeArrowheads="1"/>
          </p:cNvSpPr>
          <p:nvPr/>
        </p:nvSpPr>
        <p:spPr bwMode="auto">
          <a:xfrm>
            <a:off x="1178387" y="3205173"/>
            <a:ext cx="2283938" cy="709241"/>
          </a:xfrm>
          <a:prstGeom prst="rect">
            <a:avLst/>
          </a:prstGeom>
          <a:noFill/>
          <a:ln w="12700">
            <a:solidFill>
              <a:schemeClr val="tx2"/>
            </a:solidFill>
            <a:miter lim="800000"/>
            <a:headEnd/>
            <a:tailEnd/>
          </a:ln>
        </p:spPr>
        <p:txBody>
          <a:bodyPr wrap="none" anchor="ctr"/>
          <a:lstStyle/>
          <a:p>
            <a:pPr algn="ctr"/>
            <a:r>
              <a:rPr lang="en-US" sz="1600" dirty="0">
                <a:solidFill>
                  <a:srgbClr val="003399"/>
                </a:solidFill>
                <a:latin typeface="+mn-lt"/>
              </a:rPr>
              <a:t>Board on Nuclear</a:t>
            </a:r>
          </a:p>
          <a:p>
            <a:pPr algn="ctr"/>
            <a:r>
              <a:rPr lang="en-US" sz="1600" dirty="0">
                <a:solidFill>
                  <a:srgbClr val="003399"/>
                </a:solidFill>
                <a:latin typeface="+mn-lt"/>
              </a:rPr>
              <a:t>Codes and Standards</a:t>
            </a:r>
          </a:p>
        </p:txBody>
      </p:sp>
      <p:sp>
        <p:nvSpPr>
          <p:cNvPr id="72" name="Rectangle 6"/>
          <p:cNvSpPr>
            <a:spLocks noChangeArrowheads="1"/>
          </p:cNvSpPr>
          <p:nvPr/>
        </p:nvSpPr>
        <p:spPr bwMode="auto">
          <a:xfrm>
            <a:off x="1186603" y="1600200"/>
            <a:ext cx="2283938" cy="785442"/>
          </a:xfrm>
          <a:prstGeom prst="rect">
            <a:avLst/>
          </a:prstGeom>
          <a:noFill/>
          <a:ln w="12700">
            <a:solidFill>
              <a:schemeClr val="tx2"/>
            </a:solidFill>
            <a:miter lim="800000"/>
            <a:headEnd/>
            <a:tailEnd/>
          </a:ln>
        </p:spPr>
        <p:txBody>
          <a:bodyPr wrap="none" anchor="ctr"/>
          <a:lstStyle/>
          <a:p>
            <a:pPr algn="ctr"/>
            <a:r>
              <a:rPr lang="en-US" sz="1600" dirty="0">
                <a:solidFill>
                  <a:srgbClr val="003399"/>
                </a:solidFill>
                <a:latin typeface="+mn-lt"/>
              </a:rPr>
              <a:t>Board on</a:t>
            </a:r>
          </a:p>
          <a:p>
            <a:pPr algn="ctr"/>
            <a:r>
              <a:rPr lang="en-US" sz="1600" dirty="0">
                <a:solidFill>
                  <a:srgbClr val="003399"/>
                </a:solidFill>
                <a:latin typeface="+mn-lt"/>
              </a:rPr>
              <a:t>Standardization</a:t>
            </a:r>
          </a:p>
          <a:p>
            <a:pPr algn="ctr"/>
            <a:r>
              <a:rPr lang="en-US" sz="1600" dirty="0">
                <a:solidFill>
                  <a:srgbClr val="003399"/>
                </a:solidFill>
                <a:latin typeface="+mn-lt"/>
              </a:rPr>
              <a:t>and Testing</a:t>
            </a:r>
          </a:p>
        </p:txBody>
      </p:sp>
      <p:sp>
        <p:nvSpPr>
          <p:cNvPr id="73" name="Rectangle 7"/>
          <p:cNvSpPr>
            <a:spLocks noChangeArrowheads="1"/>
          </p:cNvSpPr>
          <p:nvPr/>
        </p:nvSpPr>
        <p:spPr bwMode="auto">
          <a:xfrm>
            <a:off x="1771340" y="397696"/>
            <a:ext cx="5216525" cy="662359"/>
          </a:xfrm>
          <a:prstGeom prst="rect">
            <a:avLst/>
          </a:prstGeom>
          <a:noFill/>
          <a:ln w="12700">
            <a:solidFill>
              <a:schemeClr val="tx2"/>
            </a:solidFill>
            <a:miter lim="800000"/>
            <a:headEnd/>
            <a:tailEnd/>
          </a:ln>
        </p:spPr>
        <p:txBody>
          <a:bodyPr wrap="none" anchor="ctr"/>
          <a:lstStyle/>
          <a:p>
            <a:pPr algn="ctr"/>
            <a:r>
              <a:rPr lang="en-US" b="1" dirty="0">
                <a:solidFill>
                  <a:srgbClr val="003399"/>
                </a:solidFill>
                <a:latin typeface="Calibri" pitchFamily="34" charset="0"/>
              </a:rPr>
              <a:t>Council on Standards and Certification</a:t>
            </a:r>
          </a:p>
        </p:txBody>
      </p:sp>
      <p:sp>
        <p:nvSpPr>
          <p:cNvPr id="74" name="Rectangle 8"/>
          <p:cNvSpPr>
            <a:spLocks noChangeArrowheads="1"/>
          </p:cNvSpPr>
          <p:nvPr/>
        </p:nvSpPr>
        <p:spPr bwMode="auto">
          <a:xfrm>
            <a:off x="5027138" y="1600200"/>
            <a:ext cx="2288062" cy="785442"/>
          </a:xfrm>
          <a:prstGeom prst="rect">
            <a:avLst/>
          </a:prstGeom>
          <a:noFill/>
          <a:ln w="12700">
            <a:solidFill>
              <a:schemeClr val="tx2"/>
            </a:solidFill>
            <a:miter lim="800000"/>
            <a:headEnd/>
            <a:tailEnd/>
          </a:ln>
        </p:spPr>
        <p:txBody>
          <a:bodyPr wrap="none" anchor="ctr"/>
          <a:lstStyle/>
          <a:p>
            <a:pPr algn="ctr"/>
            <a:r>
              <a:rPr lang="en-US" sz="1600" dirty="0">
                <a:solidFill>
                  <a:srgbClr val="003399"/>
                </a:solidFill>
                <a:latin typeface="+mn-lt"/>
              </a:rPr>
              <a:t>Board on</a:t>
            </a:r>
          </a:p>
          <a:p>
            <a:pPr algn="ctr"/>
            <a:r>
              <a:rPr lang="en-US" sz="1600" dirty="0">
                <a:solidFill>
                  <a:srgbClr val="003399"/>
                </a:solidFill>
                <a:latin typeface="+mn-lt"/>
              </a:rPr>
              <a:t>Pressure Technology</a:t>
            </a:r>
          </a:p>
          <a:p>
            <a:pPr algn="ctr"/>
            <a:r>
              <a:rPr lang="en-US" sz="1600" dirty="0">
                <a:solidFill>
                  <a:srgbClr val="003399"/>
                </a:solidFill>
                <a:latin typeface="+mn-lt"/>
              </a:rPr>
              <a:t>Codes and Standards</a:t>
            </a:r>
          </a:p>
        </p:txBody>
      </p:sp>
      <p:sp>
        <p:nvSpPr>
          <p:cNvPr id="75" name="Rectangle 9"/>
          <p:cNvSpPr>
            <a:spLocks noChangeArrowheads="1"/>
          </p:cNvSpPr>
          <p:nvPr/>
        </p:nvSpPr>
        <p:spPr bwMode="auto">
          <a:xfrm>
            <a:off x="5006107" y="2663238"/>
            <a:ext cx="2288062" cy="709240"/>
          </a:xfrm>
          <a:prstGeom prst="rect">
            <a:avLst/>
          </a:prstGeom>
          <a:noFill/>
          <a:ln w="12700">
            <a:solidFill>
              <a:schemeClr val="tx2"/>
            </a:solidFill>
            <a:miter lim="800000"/>
            <a:headEnd/>
            <a:tailEnd/>
          </a:ln>
        </p:spPr>
        <p:txBody>
          <a:bodyPr wrap="none" anchor="ctr"/>
          <a:lstStyle/>
          <a:p>
            <a:pPr algn="ctr"/>
            <a:r>
              <a:rPr lang="en-US" sz="1600" dirty="0">
                <a:solidFill>
                  <a:srgbClr val="003399"/>
                </a:solidFill>
                <a:latin typeface="+mn-lt"/>
              </a:rPr>
              <a:t>Board on Safety</a:t>
            </a:r>
          </a:p>
          <a:p>
            <a:pPr algn="ctr"/>
            <a:r>
              <a:rPr lang="en-US" sz="1600" dirty="0">
                <a:solidFill>
                  <a:srgbClr val="003399"/>
                </a:solidFill>
                <a:latin typeface="+mn-lt"/>
              </a:rPr>
              <a:t>Codes and Standards</a:t>
            </a:r>
          </a:p>
        </p:txBody>
      </p:sp>
      <p:sp>
        <p:nvSpPr>
          <p:cNvPr id="76" name="Rectangle 10"/>
          <p:cNvSpPr>
            <a:spLocks noChangeArrowheads="1"/>
          </p:cNvSpPr>
          <p:nvPr/>
        </p:nvSpPr>
        <p:spPr bwMode="auto">
          <a:xfrm>
            <a:off x="5034209" y="3609326"/>
            <a:ext cx="2288062" cy="700459"/>
          </a:xfrm>
          <a:prstGeom prst="rect">
            <a:avLst/>
          </a:prstGeom>
          <a:noFill/>
          <a:ln w="12700">
            <a:solidFill>
              <a:schemeClr val="tx2"/>
            </a:solidFill>
            <a:miter lim="800000"/>
            <a:headEnd/>
            <a:tailEnd/>
          </a:ln>
        </p:spPr>
        <p:txBody>
          <a:bodyPr wrap="none" anchor="ctr"/>
          <a:lstStyle/>
          <a:p>
            <a:pPr algn="ctr"/>
            <a:r>
              <a:rPr lang="en-US" sz="1600" dirty="0">
                <a:solidFill>
                  <a:srgbClr val="003399"/>
                </a:solidFill>
                <a:latin typeface="+mn-lt"/>
              </a:rPr>
              <a:t>Board on</a:t>
            </a:r>
          </a:p>
          <a:p>
            <a:pPr algn="ctr"/>
            <a:r>
              <a:rPr lang="en-US" sz="1600" dirty="0">
                <a:solidFill>
                  <a:srgbClr val="003399"/>
                </a:solidFill>
                <a:latin typeface="+mn-lt"/>
              </a:rPr>
              <a:t>Conformity Assessment</a:t>
            </a:r>
          </a:p>
        </p:txBody>
      </p:sp>
      <p:sp>
        <p:nvSpPr>
          <p:cNvPr id="77" name="Line 11"/>
          <p:cNvSpPr>
            <a:spLocks noChangeShapeType="1"/>
          </p:cNvSpPr>
          <p:nvPr/>
        </p:nvSpPr>
        <p:spPr bwMode="auto">
          <a:xfrm>
            <a:off x="4230581" y="1060055"/>
            <a:ext cx="0" cy="3552005"/>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78" name="Line 12"/>
          <p:cNvSpPr>
            <a:spLocks noChangeShapeType="1"/>
          </p:cNvSpPr>
          <p:nvPr/>
        </p:nvSpPr>
        <p:spPr bwMode="auto">
          <a:xfrm flipH="1" flipV="1">
            <a:off x="3470541" y="3559792"/>
            <a:ext cx="751824" cy="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0" name="Line 14"/>
          <p:cNvSpPr>
            <a:spLocks noChangeShapeType="1"/>
          </p:cNvSpPr>
          <p:nvPr/>
        </p:nvSpPr>
        <p:spPr bwMode="auto">
          <a:xfrm flipH="1">
            <a:off x="4206173" y="1992921"/>
            <a:ext cx="799934"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1" name="Line 15"/>
          <p:cNvSpPr>
            <a:spLocks noChangeShapeType="1"/>
          </p:cNvSpPr>
          <p:nvPr/>
        </p:nvSpPr>
        <p:spPr bwMode="auto">
          <a:xfrm flipH="1">
            <a:off x="4206172" y="3030898"/>
            <a:ext cx="820965" cy="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2" name="Line 16"/>
          <p:cNvSpPr>
            <a:spLocks noChangeShapeType="1"/>
          </p:cNvSpPr>
          <p:nvPr/>
        </p:nvSpPr>
        <p:spPr bwMode="auto">
          <a:xfrm flipH="1">
            <a:off x="4230581" y="3955288"/>
            <a:ext cx="775526" cy="7112"/>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3" name="Line 17"/>
          <p:cNvSpPr>
            <a:spLocks noChangeShapeType="1"/>
          </p:cNvSpPr>
          <p:nvPr/>
        </p:nvSpPr>
        <p:spPr bwMode="auto">
          <a:xfrm>
            <a:off x="1682440" y="4597772"/>
            <a:ext cx="5216525" cy="14288"/>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87" name="Line 21"/>
          <p:cNvSpPr>
            <a:spLocks noChangeShapeType="1"/>
          </p:cNvSpPr>
          <p:nvPr/>
        </p:nvSpPr>
        <p:spPr bwMode="auto">
          <a:xfrm>
            <a:off x="3457265" y="4597772"/>
            <a:ext cx="0" cy="32385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88" name="Line 25"/>
          <p:cNvSpPr>
            <a:spLocks noChangeShapeType="1"/>
          </p:cNvSpPr>
          <p:nvPr/>
        </p:nvSpPr>
        <p:spPr bwMode="auto">
          <a:xfrm>
            <a:off x="5408138" y="4243759"/>
            <a:ext cx="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90" name="Line 27"/>
          <p:cNvSpPr>
            <a:spLocks noChangeShapeType="1"/>
          </p:cNvSpPr>
          <p:nvPr/>
        </p:nvSpPr>
        <p:spPr bwMode="auto">
          <a:xfrm flipH="1">
            <a:off x="3457265" y="1992921"/>
            <a:ext cx="748908"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92" name="Line 21"/>
          <p:cNvSpPr>
            <a:spLocks noChangeShapeType="1"/>
          </p:cNvSpPr>
          <p:nvPr/>
        </p:nvSpPr>
        <p:spPr bwMode="auto">
          <a:xfrm>
            <a:off x="5217803" y="4612060"/>
            <a:ext cx="0" cy="29051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94" name="Line 21"/>
          <p:cNvSpPr>
            <a:spLocks noChangeShapeType="1"/>
          </p:cNvSpPr>
          <p:nvPr/>
        </p:nvSpPr>
        <p:spPr bwMode="auto">
          <a:xfrm>
            <a:off x="6898965" y="4597772"/>
            <a:ext cx="0" cy="30480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95" name="Rectangle 4"/>
          <p:cNvSpPr>
            <a:spLocks noChangeArrowheads="1"/>
          </p:cNvSpPr>
          <p:nvPr/>
        </p:nvSpPr>
        <p:spPr bwMode="auto">
          <a:xfrm>
            <a:off x="6178240" y="4902571"/>
            <a:ext cx="1608138" cy="969592"/>
          </a:xfrm>
          <a:prstGeom prst="rect">
            <a:avLst/>
          </a:prstGeom>
          <a:solidFill>
            <a:schemeClr val="bg1">
              <a:lumMod val="85000"/>
            </a:schemeClr>
          </a:solidFill>
          <a:ln w="12700">
            <a:solidFill>
              <a:schemeClr val="tx2"/>
            </a:solidFill>
            <a:miter lim="800000"/>
            <a:headEnd/>
            <a:tailEnd/>
          </a:ln>
        </p:spPr>
        <p:txBody>
          <a:bodyPr wrap="none" anchor="ctr"/>
          <a:lstStyle/>
          <a:p>
            <a:pPr algn="ctr">
              <a:defRPr/>
            </a:pPr>
            <a:r>
              <a:rPr lang="en-US" sz="1400" dirty="0">
                <a:solidFill>
                  <a:srgbClr val="003399"/>
                </a:solidFill>
                <a:latin typeface="Calibri" pitchFamily="34" charset="0"/>
              </a:rPr>
              <a:t>Board on Hearings</a:t>
            </a:r>
          </a:p>
          <a:p>
            <a:pPr algn="ctr">
              <a:defRPr/>
            </a:pPr>
            <a:r>
              <a:rPr lang="en-US" sz="1400" dirty="0">
                <a:solidFill>
                  <a:srgbClr val="003399"/>
                </a:solidFill>
                <a:latin typeface="Calibri" pitchFamily="34" charset="0"/>
              </a:rPr>
              <a:t>and Appeals</a:t>
            </a:r>
          </a:p>
        </p:txBody>
      </p:sp>
      <p:sp>
        <p:nvSpPr>
          <p:cNvPr id="123" name="Line 21"/>
          <p:cNvSpPr>
            <a:spLocks noChangeShapeType="1"/>
          </p:cNvSpPr>
          <p:nvPr/>
        </p:nvSpPr>
        <p:spPr bwMode="auto">
          <a:xfrm>
            <a:off x="1682440" y="4597772"/>
            <a:ext cx="0" cy="33422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124" name="Rectangle 4"/>
          <p:cNvSpPr>
            <a:spLocks noChangeArrowheads="1"/>
          </p:cNvSpPr>
          <p:nvPr/>
        </p:nvSpPr>
        <p:spPr bwMode="auto">
          <a:xfrm>
            <a:off x="844240" y="4905746"/>
            <a:ext cx="1676400" cy="966415"/>
          </a:xfrm>
          <a:prstGeom prst="rect">
            <a:avLst/>
          </a:prstGeom>
          <a:solidFill>
            <a:schemeClr val="bg1">
              <a:lumMod val="85000"/>
            </a:schemeClr>
          </a:solidFill>
          <a:ln w="12700">
            <a:solidFill>
              <a:schemeClr val="tx2"/>
            </a:solidFill>
            <a:miter lim="800000"/>
            <a:headEnd/>
            <a:tailEnd/>
          </a:ln>
        </p:spPr>
        <p:txBody>
          <a:bodyPr wrap="none" anchor="ctr"/>
          <a:lstStyle/>
          <a:p>
            <a:pPr algn="ctr"/>
            <a:r>
              <a:rPr lang="en-US" sz="1400" dirty="0" smtClean="0">
                <a:solidFill>
                  <a:schemeClr val="accent2"/>
                </a:solidFill>
                <a:latin typeface="Calibri" pitchFamily="34" charset="0"/>
              </a:rPr>
              <a:t>Board on Codes </a:t>
            </a:r>
          </a:p>
          <a:p>
            <a:pPr algn="ctr"/>
            <a:r>
              <a:rPr lang="en-US" sz="1400" dirty="0" smtClean="0">
                <a:solidFill>
                  <a:schemeClr val="accent2"/>
                </a:solidFill>
                <a:latin typeface="Calibri" pitchFamily="34" charset="0"/>
              </a:rPr>
              <a:t>and Standards</a:t>
            </a:r>
          </a:p>
          <a:p>
            <a:pPr algn="ctr"/>
            <a:r>
              <a:rPr lang="en-US" sz="1400" dirty="0" smtClean="0">
                <a:solidFill>
                  <a:schemeClr val="accent2"/>
                </a:solidFill>
                <a:latin typeface="Calibri" pitchFamily="34" charset="0"/>
              </a:rPr>
              <a:t>Operations</a:t>
            </a:r>
            <a:endParaRPr lang="en-US" sz="1400" dirty="0">
              <a:solidFill>
                <a:schemeClr val="accent2"/>
              </a:solidFill>
              <a:latin typeface="Calibri" pitchFamily="34" charset="0"/>
            </a:endParaRPr>
          </a:p>
        </p:txBody>
      </p:sp>
      <p:sp>
        <p:nvSpPr>
          <p:cNvPr id="125" name="Rectangle 4"/>
          <p:cNvSpPr>
            <a:spLocks noChangeArrowheads="1"/>
          </p:cNvSpPr>
          <p:nvPr/>
        </p:nvSpPr>
        <p:spPr bwMode="auto">
          <a:xfrm>
            <a:off x="2619065" y="4916859"/>
            <a:ext cx="1676400" cy="955303"/>
          </a:xfrm>
          <a:prstGeom prst="rect">
            <a:avLst/>
          </a:prstGeom>
          <a:solidFill>
            <a:schemeClr val="bg1">
              <a:lumMod val="85000"/>
            </a:schemeClr>
          </a:solidFill>
          <a:ln w="12700">
            <a:solidFill>
              <a:schemeClr val="tx2"/>
            </a:solidFill>
            <a:miter lim="800000"/>
            <a:headEnd/>
            <a:tailEnd/>
          </a:ln>
        </p:spPr>
        <p:txBody>
          <a:bodyPr wrap="none" anchor="ctr"/>
          <a:lstStyle/>
          <a:p>
            <a:pPr algn="ctr"/>
            <a:r>
              <a:rPr lang="en-US" sz="1400" dirty="0" smtClean="0">
                <a:solidFill>
                  <a:srgbClr val="003399"/>
                </a:solidFill>
                <a:latin typeface="Calibri" pitchFamily="34" charset="0"/>
              </a:rPr>
              <a:t>Board on Strategic </a:t>
            </a:r>
          </a:p>
          <a:p>
            <a:pPr algn="ctr"/>
            <a:r>
              <a:rPr lang="en-US" sz="1400" dirty="0" smtClean="0">
                <a:solidFill>
                  <a:srgbClr val="003399"/>
                </a:solidFill>
                <a:latin typeface="Calibri" pitchFamily="34" charset="0"/>
              </a:rPr>
              <a:t>Initiatives</a:t>
            </a:r>
            <a:endParaRPr lang="en-US" sz="1400" dirty="0">
              <a:solidFill>
                <a:srgbClr val="003399"/>
              </a:solidFill>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30200" y="71438"/>
            <a:ext cx="8229600" cy="919162"/>
          </a:xfrm>
        </p:spPr>
        <p:txBody>
          <a:bodyPr/>
          <a:lstStyle/>
          <a:p>
            <a:pPr eaLnBrk="1" hangingPunct="1"/>
            <a:r>
              <a:rPr lang="en-US" dirty="0" smtClean="0"/>
              <a:t>S&amp;C COUNCIL MEMBERSHIP</a:t>
            </a:r>
            <a:endParaRPr lang="en-US" dirty="0" smtClean="0"/>
          </a:p>
        </p:txBody>
      </p:sp>
      <p:sp>
        <p:nvSpPr>
          <p:cNvPr id="21509" name="Rectangle 3"/>
          <p:cNvSpPr>
            <a:spLocks noGrp="1" noChangeArrowheads="1"/>
          </p:cNvSpPr>
          <p:nvPr>
            <p:ph idx="1"/>
          </p:nvPr>
        </p:nvSpPr>
        <p:spPr>
          <a:xfrm>
            <a:off x="533400" y="1185862"/>
            <a:ext cx="8077200" cy="5059363"/>
          </a:xfrm>
        </p:spPr>
        <p:txBody>
          <a:bodyPr/>
          <a:lstStyle/>
          <a:p>
            <a:pPr eaLnBrk="1" hangingPunct="1"/>
            <a:r>
              <a:rPr lang="en-US" dirty="0" smtClean="0"/>
              <a:t>Chair and two Vice Chairs are appointed by the Board </a:t>
            </a:r>
          </a:p>
          <a:p>
            <a:pPr marL="341313" indent="0" eaLnBrk="1" hangingPunct="1">
              <a:buNone/>
            </a:pPr>
            <a:r>
              <a:rPr lang="en-US" dirty="0" smtClean="0"/>
              <a:t>of Governors</a:t>
            </a:r>
          </a:p>
          <a:p>
            <a:pPr marL="914400" lvl="1" indent="-450850" eaLnBrk="1" hangingPunct="1"/>
            <a:r>
              <a:rPr lang="en-US" dirty="0" smtClean="0"/>
              <a:t>Chair, </a:t>
            </a:r>
            <a:r>
              <a:rPr lang="en-US" dirty="0" smtClean="0"/>
              <a:t>Senior </a:t>
            </a:r>
            <a:r>
              <a:rPr lang="en-US" dirty="0" smtClean="0"/>
              <a:t>Vice </a:t>
            </a:r>
            <a:r>
              <a:rPr lang="en-US" dirty="0" smtClean="0"/>
              <a:t>President </a:t>
            </a:r>
            <a:r>
              <a:rPr lang="en-US" dirty="0" smtClean="0"/>
              <a:t>of </a:t>
            </a:r>
            <a:r>
              <a:rPr lang="en-US" dirty="0" smtClean="0"/>
              <a:t>S&amp;C</a:t>
            </a:r>
            <a:endParaRPr lang="en-US" dirty="0" smtClean="0"/>
          </a:p>
          <a:p>
            <a:pPr marL="914400" lvl="1" indent="-450850" eaLnBrk="1" hangingPunct="1"/>
            <a:r>
              <a:rPr lang="en-US" dirty="0" smtClean="0"/>
              <a:t>Vice Chair of </a:t>
            </a:r>
            <a:r>
              <a:rPr lang="en-US" dirty="0" smtClean="0"/>
              <a:t>Operations</a:t>
            </a:r>
            <a:endParaRPr lang="en-US" dirty="0" smtClean="0"/>
          </a:p>
          <a:p>
            <a:pPr marL="1314450" lvl="2" indent="-450850" eaLnBrk="1" hangingPunct="1"/>
            <a:r>
              <a:rPr lang="en-US" dirty="0" smtClean="0"/>
              <a:t>Serves as the Chair of the </a:t>
            </a:r>
            <a:r>
              <a:rPr lang="en-US" dirty="0"/>
              <a:t>Board on </a:t>
            </a:r>
            <a:r>
              <a:rPr lang="en-US" dirty="0" smtClean="0"/>
              <a:t>Codes and Standards Operations (BCO)</a:t>
            </a:r>
          </a:p>
          <a:p>
            <a:pPr marL="914400" lvl="1" indent="-450850" eaLnBrk="1" hangingPunct="1"/>
            <a:r>
              <a:rPr lang="en-US" dirty="0" smtClean="0"/>
              <a:t>Vice Chair of Strategic </a:t>
            </a:r>
            <a:r>
              <a:rPr lang="en-US" dirty="0" smtClean="0"/>
              <a:t>Initiatives</a:t>
            </a:r>
            <a:endParaRPr lang="en-US" strike="sngStrike" dirty="0" smtClean="0"/>
          </a:p>
          <a:p>
            <a:pPr marL="1314450" lvl="2" indent="-450850" eaLnBrk="1" hangingPunct="1"/>
            <a:r>
              <a:rPr lang="en-US" dirty="0" smtClean="0"/>
              <a:t>Serves as the Chair of the </a:t>
            </a:r>
            <a:r>
              <a:rPr lang="en-US" dirty="0"/>
              <a:t>Board on </a:t>
            </a:r>
            <a:r>
              <a:rPr lang="en-US" dirty="0" smtClean="0"/>
              <a:t>Strategic Initiatives</a:t>
            </a:r>
          </a:p>
          <a:p>
            <a:pPr eaLnBrk="1" hangingPunct="1"/>
            <a:endParaRPr lang="en-US" sz="2400" dirty="0"/>
          </a:p>
          <a:p>
            <a:pPr eaLnBrk="1" hangingPunct="1"/>
            <a:endParaRPr lang="en-US" sz="2600" dirty="0"/>
          </a:p>
          <a:p>
            <a:pPr eaLnBrk="1" hangingPunct="1"/>
            <a:endParaRPr lang="en-US" sz="2400" dirty="0" smtClean="0"/>
          </a:p>
        </p:txBody>
      </p:sp>
      <p:sp>
        <p:nvSpPr>
          <p:cNvPr id="7"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8" name="Slide Number Placeholder 4"/>
          <p:cNvSpPr>
            <a:spLocks noGrp="1"/>
          </p:cNvSpPr>
          <p:nvPr>
            <p:ph type="sldNum" sz="quarter" idx="11"/>
          </p:nvPr>
        </p:nvSpPr>
        <p:spPr/>
        <p:txBody>
          <a:bodyPr/>
          <a:lstStyle/>
          <a:p>
            <a:pPr>
              <a:defRPr/>
            </a:pPr>
            <a:fld id="{D8BAAF97-95F1-4426-8E2B-1BF317D34D96}" type="slidenum">
              <a:rPr lang="en-US"/>
              <a:pPr>
                <a:defRPr/>
              </a:pPr>
              <a:t>13</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30200" y="71438"/>
            <a:ext cx="8229600" cy="919162"/>
          </a:xfrm>
        </p:spPr>
        <p:txBody>
          <a:bodyPr/>
          <a:lstStyle/>
          <a:p>
            <a:pPr eaLnBrk="1" hangingPunct="1"/>
            <a:r>
              <a:rPr lang="en-US" dirty="0" smtClean="0"/>
              <a:t>S&amp;C COUNCIL MEMBERSHIP</a:t>
            </a:r>
            <a:endParaRPr lang="en-US" dirty="0" smtClean="0"/>
          </a:p>
        </p:txBody>
      </p:sp>
      <p:sp>
        <p:nvSpPr>
          <p:cNvPr id="21509" name="Rectangle 3"/>
          <p:cNvSpPr>
            <a:spLocks noGrp="1" noChangeArrowheads="1"/>
          </p:cNvSpPr>
          <p:nvPr>
            <p:ph idx="1"/>
          </p:nvPr>
        </p:nvSpPr>
        <p:spPr>
          <a:xfrm>
            <a:off x="533400" y="1185862"/>
            <a:ext cx="8686800" cy="5059363"/>
          </a:xfrm>
        </p:spPr>
        <p:txBody>
          <a:bodyPr/>
          <a:lstStyle/>
          <a:p>
            <a:pPr eaLnBrk="1" hangingPunct="1"/>
            <a:r>
              <a:rPr lang="en-US" dirty="0" smtClean="0"/>
              <a:t>Council Membership:</a:t>
            </a:r>
            <a:endParaRPr lang="en-US" dirty="0" smtClean="0"/>
          </a:p>
          <a:p>
            <a:pPr marL="914400" lvl="1" indent="-450850" eaLnBrk="1" hangingPunct="1">
              <a:spcBef>
                <a:spcPts val="0"/>
              </a:spcBef>
            </a:pPr>
            <a:r>
              <a:rPr lang="en-US" dirty="0" smtClean="0"/>
              <a:t>Chairs </a:t>
            </a:r>
            <a:r>
              <a:rPr lang="en-US" dirty="0"/>
              <a:t>of all </a:t>
            </a:r>
            <a:r>
              <a:rPr lang="en-US" dirty="0" smtClean="0"/>
              <a:t>Supervisory </a:t>
            </a:r>
            <a:r>
              <a:rPr lang="en-US" dirty="0"/>
              <a:t>Boards </a:t>
            </a:r>
            <a:endParaRPr lang="en-US" dirty="0" smtClean="0"/>
          </a:p>
          <a:p>
            <a:pPr marL="914400" lvl="1" indent="-450850" eaLnBrk="1" hangingPunct="1">
              <a:spcBef>
                <a:spcPts val="0"/>
              </a:spcBef>
            </a:pPr>
            <a:r>
              <a:rPr lang="en-US" dirty="0" smtClean="0"/>
              <a:t>Chair of the Board on Hearings and Appeals</a:t>
            </a:r>
          </a:p>
          <a:p>
            <a:pPr marL="914400" lvl="1" indent="-450850" eaLnBrk="1" hangingPunct="1">
              <a:spcBef>
                <a:spcPts val="0"/>
              </a:spcBef>
            </a:pPr>
            <a:r>
              <a:rPr lang="en-US" dirty="0" smtClean="0"/>
              <a:t>Chair of the Energy and Environmental Standards Advisory Board (EESAB)</a:t>
            </a:r>
          </a:p>
          <a:p>
            <a:pPr marL="914400" lvl="1" indent="-450850" eaLnBrk="1" hangingPunct="1">
              <a:spcBef>
                <a:spcPts val="0"/>
              </a:spcBef>
            </a:pPr>
            <a:r>
              <a:rPr lang="en-US" dirty="0"/>
              <a:t>Twelve members-at-large</a:t>
            </a:r>
          </a:p>
          <a:p>
            <a:pPr marL="914400" lvl="1" indent="-450850" eaLnBrk="1" hangingPunct="1">
              <a:spcBef>
                <a:spcPts val="0"/>
              </a:spcBef>
            </a:pPr>
            <a:r>
              <a:rPr lang="en-US" dirty="0"/>
              <a:t>Associate Executive Director, S&amp;C </a:t>
            </a:r>
            <a:r>
              <a:rPr lang="en-US" dirty="0" smtClean="0"/>
              <a:t>(</a:t>
            </a:r>
            <a:r>
              <a:rPr lang="en-US" dirty="0" smtClean="0"/>
              <a:t>non-voting</a:t>
            </a:r>
            <a:r>
              <a:rPr lang="en-US" dirty="0"/>
              <a:t>)</a:t>
            </a:r>
          </a:p>
          <a:p>
            <a:pPr marL="914400" lvl="1" indent="-450850" eaLnBrk="1" hangingPunct="1">
              <a:spcBef>
                <a:spcPts val="0"/>
              </a:spcBef>
            </a:pPr>
            <a:r>
              <a:rPr lang="en-US" dirty="0"/>
              <a:t>Managing Directors, S&amp;C (non-voting)</a:t>
            </a:r>
          </a:p>
          <a:p>
            <a:pPr eaLnBrk="1" hangingPunct="1"/>
            <a:endParaRPr lang="en-US" sz="2400" dirty="0"/>
          </a:p>
          <a:p>
            <a:pPr eaLnBrk="1" hangingPunct="1"/>
            <a:endParaRPr lang="en-US" sz="2600" dirty="0"/>
          </a:p>
          <a:p>
            <a:pPr eaLnBrk="1" hangingPunct="1"/>
            <a:endParaRPr lang="en-US" sz="2400" dirty="0" smtClean="0"/>
          </a:p>
        </p:txBody>
      </p:sp>
      <p:sp>
        <p:nvSpPr>
          <p:cNvPr id="7"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8" name="Slide Number Placeholder 4"/>
          <p:cNvSpPr>
            <a:spLocks noGrp="1"/>
          </p:cNvSpPr>
          <p:nvPr>
            <p:ph type="sldNum" sz="quarter" idx="11"/>
          </p:nvPr>
        </p:nvSpPr>
        <p:spPr/>
        <p:txBody>
          <a:bodyPr/>
          <a:lstStyle/>
          <a:p>
            <a:pPr>
              <a:defRPr/>
            </a:pPr>
            <a:fld id="{D8BAAF97-95F1-4426-8E2B-1BF317D34D96}" type="slidenum">
              <a:rPr lang="en-US"/>
              <a:pPr>
                <a:defRPr/>
              </a:pPr>
              <a:t>14</a:t>
            </a:fld>
            <a:endParaRPr lang="en-US"/>
          </a:p>
        </p:txBody>
      </p:sp>
    </p:spTree>
    <p:extLst>
      <p:ext uri="{BB962C8B-B14F-4D97-AF65-F5344CB8AC3E}">
        <p14:creationId xmlns:p14="http://schemas.microsoft.com/office/powerpoint/2010/main" val="35687475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5428" y="207889"/>
            <a:ext cx="8229600" cy="663649"/>
          </a:xfrm>
        </p:spPr>
        <p:txBody>
          <a:bodyPr/>
          <a:lstStyle/>
          <a:p>
            <a:pPr eaLnBrk="1" hangingPunct="1"/>
            <a:r>
              <a:rPr lang="en-US" dirty="0" smtClean="0"/>
              <a:t>S&amp;C ADVISORY GROUPS</a:t>
            </a:r>
            <a:endParaRPr lang="en-US" dirty="0" smtClean="0"/>
          </a:p>
        </p:txBody>
      </p:sp>
      <p:sp>
        <p:nvSpPr>
          <p:cNvPr id="24581" name="Rectangle 3"/>
          <p:cNvSpPr>
            <a:spLocks noGrp="1" noChangeArrowheads="1"/>
          </p:cNvSpPr>
          <p:nvPr>
            <p:ph idx="1"/>
          </p:nvPr>
        </p:nvSpPr>
        <p:spPr>
          <a:xfrm>
            <a:off x="533400" y="1262062"/>
            <a:ext cx="8458200" cy="4983163"/>
          </a:xfrm>
        </p:spPr>
        <p:txBody>
          <a:bodyPr/>
          <a:lstStyle/>
          <a:p>
            <a:pPr eaLnBrk="1" hangingPunct="1">
              <a:lnSpc>
                <a:spcPct val="80000"/>
              </a:lnSpc>
            </a:pPr>
            <a:r>
              <a:rPr lang="en-US" dirty="0" smtClean="0"/>
              <a:t>Board on Codes and Standards Operations</a:t>
            </a:r>
          </a:p>
          <a:p>
            <a:pPr lvl="1" eaLnBrk="1" hangingPunct="1">
              <a:lnSpc>
                <a:spcPct val="80000"/>
              </a:lnSpc>
              <a:spcAft>
                <a:spcPts val="1200"/>
              </a:spcAft>
            </a:pPr>
            <a:r>
              <a:rPr lang="en-US" sz="2000" dirty="0" smtClean="0"/>
              <a:t>Deals with honors, informational services, legal considerations, procedures and planning, considers action on items delegated by Council on Standards and Certification (e.g., standards committee charters, procedures, and personnel</a:t>
            </a:r>
            <a:r>
              <a:rPr lang="en-US" sz="2000" dirty="0" smtClean="0"/>
              <a:t>)</a:t>
            </a:r>
            <a:endParaRPr lang="en-US" sz="2000" dirty="0" smtClean="0"/>
          </a:p>
          <a:p>
            <a:pPr eaLnBrk="1" hangingPunct="1">
              <a:lnSpc>
                <a:spcPct val="80000"/>
              </a:lnSpc>
            </a:pPr>
            <a:r>
              <a:rPr lang="en-US" dirty="0" smtClean="0"/>
              <a:t>Board on Hearings &amp; Appeals</a:t>
            </a:r>
          </a:p>
          <a:p>
            <a:pPr lvl="1" eaLnBrk="1" hangingPunct="1">
              <a:lnSpc>
                <a:spcPct val="80000"/>
              </a:lnSpc>
              <a:spcAft>
                <a:spcPts val="1200"/>
              </a:spcAft>
            </a:pPr>
            <a:r>
              <a:rPr lang="en-US" sz="2000" dirty="0" smtClean="0"/>
              <a:t>Provides a forum for appeals resulting from procedural due process issues in codes, standards and related conformity assessment </a:t>
            </a:r>
            <a:r>
              <a:rPr lang="en-US" sz="2000" dirty="0" smtClean="0"/>
              <a:t>programs</a:t>
            </a:r>
            <a:endParaRPr lang="en-US" sz="2000" dirty="0" smtClean="0"/>
          </a:p>
          <a:p>
            <a:pPr eaLnBrk="1" hangingPunct="1">
              <a:lnSpc>
                <a:spcPct val="80000"/>
              </a:lnSpc>
            </a:pPr>
            <a:r>
              <a:rPr lang="en-US" dirty="0" smtClean="0"/>
              <a:t>Energy and Environmental Standards Advisory Board</a:t>
            </a:r>
          </a:p>
          <a:p>
            <a:pPr marL="742950" lvl="2" indent="-342900" eaLnBrk="1" hangingPunct="1">
              <a:lnSpc>
                <a:spcPct val="80000"/>
              </a:lnSpc>
              <a:spcAft>
                <a:spcPts val="1200"/>
              </a:spcAft>
              <a:buFont typeface="Arial" charset="0"/>
              <a:buChar char="–"/>
            </a:pPr>
            <a:r>
              <a:rPr lang="en-US" sz="2000" dirty="0" smtClean="0"/>
              <a:t>Coordinates initiation of programs, products, and services addressing global energy and environmental </a:t>
            </a:r>
            <a:r>
              <a:rPr lang="en-US" sz="2000" dirty="0" smtClean="0"/>
              <a:t>needs</a:t>
            </a:r>
            <a:endParaRPr lang="en-US" sz="2000" dirty="0" smtClean="0"/>
          </a:p>
          <a:p>
            <a:pPr eaLnBrk="1" hangingPunct="1">
              <a:lnSpc>
                <a:spcPct val="80000"/>
              </a:lnSpc>
            </a:pPr>
            <a:r>
              <a:rPr lang="en-US" dirty="0" smtClean="0"/>
              <a:t>Board on Strategic Initiatives</a:t>
            </a:r>
          </a:p>
          <a:p>
            <a:pPr lvl="1" eaLnBrk="1" hangingPunct="1">
              <a:lnSpc>
                <a:spcPct val="80000"/>
              </a:lnSpc>
            </a:pPr>
            <a:r>
              <a:rPr lang="en-US" sz="2000" dirty="0" smtClean="0"/>
              <a:t>Advise the Council on Standards and Certification on trends, implications, strategic issues and </a:t>
            </a:r>
            <a:r>
              <a:rPr lang="en-US" sz="2000" dirty="0" smtClean="0"/>
              <a:t>planning</a:t>
            </a:r>
            <a:endParaRPr lang="en-US" sz="20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4CE976EF-1EA4-4D51-81D6-5645D56182D7}" type="slidenum">
              <a:rPr lang="en-US"/>
              <a:pPr>
                <a:defRPr/>
              </a:pPr>
              <a:t>15</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457200" y="0"/>
            <a:ext cx="8229600" cy="1066800"/>
          </a:xfrm>
        </p:spPr>
        <p:txBody>
          <a:bodyPr/>
          <a:lstStyle/>
          <a:p>
            <a:pPr eaLnBrk="1" hangingPunct="1"/>
            <a:r>
              <a:rPr lang="en-US" dirty="0" smtClean="0"/>
              <a:t>S&amp;C SUPERVISORY BOARDS</a:t>
            </a:r>
            <a:endParaRPr lang="en-US" dirty="0" smtClean="0"/>
          </a:p>
        </p:txBody>
      </p:sp>
      <p:sp>
        <p:nvSpPr>
          <p:cNvPr id="4" name="Footer Placeholder 3"/>
          <p:cNvSpPr>
            <a:spLocks noGrp="1"/>
          </p:cNvSpPr>
          <p:nvPr>
            <p:ph type="ftr" sz="quarter" idx="10"/>
          </p:nvPr>
        </p:nvSpPr>
        <p:spPr/>
        <p:txBody>
          <a:bodyPr/>
          <a:lstStyle/>
          <a:p>
            <a:pPr algn="ctr">
              <a:defRPr/>
            </a:pPr>
            <a:r>
              <a:rPr lang="en-US" dirty="0" smtClean="0">
                <a:solidFill>
                  <a:schemeClr val="accent2"/>
                </a:solidFill>
              </a:rPr>
              <a:t>ASME S&amp;C Training – Module B1. ASME Organizational  Structure</a:t>
            </a:r>
            <a:endParaRPr lang="en-US" dirty="0">
              <a:solidFill>
                <a:schemeClr val="accent2"/>
              </a:solidFill>
            </a:endParaRPr>
          </a:p>
        </p:txBody>
      </p:sp>
      <p:sp>
        <p:nvSpPr>
          <p:cNvPr id="5" name="Slide Number Placeholder 4"/>
          <p:cNvSpPr>
            <a:spLocks noGrp="1"/>
          </p:cNvSpPr>
          <p:nvPr>
            <p:ph type="sldNum" sz="quarter" idx="11"/>
          </p:nvPr>
        </p:nvSpPr>
        <p:spPr/>
        <p:txBody>
          <a:bodyPr/>
          <a:lstStyle/>
          <a:p>
            <a:pPr>
              <a:defRPr/>
            </a:pPr>
            <a:fld id="{BCC99E95-232C-43E6-862B-01146A36351D}" type="slidenum">
              <a:rPr lang="en-US">
                <a:solidFill>
                  <a:schemeClr val="accent2"/>
                </a:solidFill>
              </a:rPr>
              <a:pPr>
                <a:defRPr/>
              </a:pPr>
              <a:t>16</a:t>
            </a:fld>
            <a:endParaRPr lang="en-US">
              <a:solidFill>
                <a:schemeClr val="accent2"/>
              </a:solidFill>
            </a:endParaRPr>
          </a:p>
        </p:txBody>
      </p:sp>
      <p:sp>
        <p:nvSpPr>
          <p:cNvPr id="25605" name="Rectangle 3"/>
          <p:cNvSpPr>
            <a:spLocks noChangeArrowheads="1"/>
          </p:cNvSpPr>
          <p:nvPr/>
        </p:nvSpPr>
        <p:spPr bwMode="auto">
          <a:xfrm>
            <a:off x="571500" y="1219200"/>
            <a:ext cx="8001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spcBef>
                <a:spcPct val="20000"/>
              </a:spcBef>
              <a:buClr>
                <a:srgbClr val="FFFF00"/>
              </a:buClr>
            </a:pPr>
            <a:r>
              <a:rPr lang="en-US" dirty="0" smtClean="0">
                <a:solidFill>
                  <a:srgbClr val="003399"/>
                </a:solidFill>
                <a:latin typeface="+mn-lt"/>
              </a:rPr>
              <a:t>Responsible for:</a:t>
            </a:r>
          </a:p>
          <a:p>
            <a:pPr marL="800100" lvl="1" indent="-342900">
              <a:spcBef>
                <a:spcPct val="20000"/>
              </a:spcBef>
              <a:buClr>
                <a:schemeClr val="accent2"/>
              </a:buClr>
              <a:buFont typeface="Arial" pitchFamily="34" charset="0"/>
              <a:buChar char="–"/>
            </a:pPr>
            <a:r>
              <a:rPr lang="en-US" sz="2000" dirty="0" smtClean="0">
                <a:solidFill>
                  <a:srgbClr val="003399"/>
                </a:solidFill>
                <a:latin typeface="+mn-lt"/>
              </a:rPr>
              <a:t>Assessing the need for S&amp;C activity</a:t>
            </a:r>
          </a:p>
          <a:p>
            <a:pPr marL="742950" lvl="1" indent="-285750">
              <a:spcBef>
                <a:spcPct val="20000"/>
              </a:spcBef>
              <a:buClr>
                <a:schemeClr val="accent2"/>
              </a:buClr>
              <a:buFontTx/>
              <a:buChar char="–"/>
            </a:pPr>
            <a:r>
              <a:rPr lang="en-US" sz="2000" dirty="0" smtClean="0">
                <a:solidFill>
                  <a:srgbClr val="003399"/>
                </a:solidFill>
                <a:latin typeface="+mn-lt"/>
              </a:rPr>
              <a:t>Structuring the necessary committees</a:t>
            </a:r>
          </a:p>
          <a:p>
            <a:pPr marL="742950" lvl="1" indent="-285750">
              <a:spcBef>
                <a:spcPct val="20000"/>
              </a:spcBef>
              <a:buClr>
                <a:schemeClr val="accent2"/>
              </a:buClr>
              <a:buFontTx/>
              <a:buChar char="–"/>
            </a:pPr>
            <a:r>
              <a:rPr lang="en-US" sz="2000" dirty="0" smtClean="0">
                <a:solidFill>
                  <a:srgbClr val="003399"/>
                </a:solidFill>
                <a:latin typeface="+mn-lt"/>
              </a:rPr>
              <a:t>Ensuring procedures for due process</a:t>
            </a:r>
          </a:p>
          <a:p>
            <a:pPr marL="742950" lvl="1" indent="-285750">
              <a:spcBef>
                <a:spcPct val="20000"/>
              </a:spcBef>
              <a:buClr>
                <a:schemeClr val="accent2"/>
              </a:buClr>
              <a:buFontTx/>
              <a:buChar char="–"/>
            </a:pPr>
            <a:r>
              <a:rPr lang="en-US" sz="2000" dirty="0" smtClean="0">
                <a:solidFill>
                  <a:srgbClr val="003399"/>
                </a:solidFill>
                <a:latin typeface="+mn-lt"/>
              </a:rPr>
              <a:t>Approving &amp; discharging committee personnel</a:t>
            </a:r>
          </a:p>
          <a:p>
            <a:pPr marL="742950" lvl="1" indent="-285750">
              <a:spcBef>
                <a:spcPct val="20000"/>
              </a:spcBef>
              <a:buClr>
                <a:schemeClr val="accent2"/>
              </a:buClr>
              <a:buFontTx/>
              <a:buChar char="–"/>
            </a:pPr>
            <a:r>
              <a:rPr lang="en-US" sz="2000" dirty="0" smtClean="0">
                <a:solidFill>
                  <a:srgbClr val="003399"/>
                </a:solidFill>
                <a:latin typeface="+mn-lt"/>
              </a:rPr>
              <a:t>Approving codes &amp; standards for ASME</a:t>
            </a:r>
          </a:p>
          <a:p>
            <a:pPr marL="742950" lvl="1" indent="-285750">
              <a:spcBef>
                <a:spcPct val="20000"/>
              </a:spcBef>
              <a:buClr>
                <a:schemeClr val="accent2"/>
              </a:buClr>
              <a:buFontTx/>
              <a:buChar char="–"/>
            </a:pPr>
            <a:r>
              <a:rPr lang="en-US" sz="2000" dirty="0" smtClean="0">
                <a:solidFill>
                  <a:srgbClr val="003399"/>
                </a:solidFill>
                <a:latin typeface="+mn-lt"/>
              </a:rPr>
              <a:t>Hearing appeals</a:t>
            </a:r>
          </a:p>
          <a:p>
            <a:pPr marL="742950" lvl="1" indent="-285750">
              <a:spcBef>
                <a:spcPct val="20000"/>
              </a:spcBef>
              <a:buClr>
                <a:schemeClr val="accent2"/>
              </a:buClr>
              <a:buFontTx/>
              <a:buChar char="–"/>
            </a:pPr>
            <a:r>
              <a:rPr lang="en-US" sz="2000" dirty="0" smtClean="0">
                <a:solidFill>
                  <a:srgbClr val="003399"/>
                </a:solidFill>
                <a:latin typeface="+mn-lt"/>
              </a:rPr>
              <a:t>Recommending disbanding of committees</a:t>
            </a:r>
          </a:p>
          <a:p>
            <a:pPr marL="285750" indent="-285750">
              <a:spcBef>
                <a:spcPct val="20000"/>
              </a:spcBef>
              <a:buClr>
                <a:schemeClr val="accent2"/>
              </a:buClr>
              <a:buFontTx/>
              <a:buChar char="–"/>
            </a:pPr>
            <a:endParaRPr lang="en-US" dirty="0">
              <a:solidFill>
                <a:srgbClr val="003399"/>
              </a:solidFill>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457200" y="98905"/>
            <a:ext cx="8229600" cy="1143000"/>
          </a:xfrm>
        </p:spPr>
        <p:txBody>
          <a:bodyPr/>
          <a:lstStyle/>
          <a:p>
            <a:pPr eaLnBrk="1" hangingPunct="1"/>
            <a:r>
              <a:rPr lang="en-US" dirty="0" smtClean="0"/>
              <a:t>BOARD ON STANDARDIZATION </a:t>
            </a:r>
            <a:br>
              <a:rPr lang="en-US" dirty="0" smtClean="0"/>
            </a:br>
            <a:r>
              <a:rPr lang="en-US" dirty="0" smtClean="0"/>
              <a:t>AND TESTING (BST)</a:t>
            </a:r>
            <a:endParaRPr lang="en-US" dirty="0" smtClean="0"/>
          </a:p>
        </p:txBody>
      </p:sp>
      <p:sp>
        <p:nvSpPr>
          <p:cNvPr id="27653" name="Rectangle 3"/>
          <p:cNvSpPr>
            <a:spLocks noGrp="1" noChangeArrowheads="1"/>
          </p:cNvSpPr>
          <p:nvPr>
            <p:ph idx="1"/>
          </p:nvPr>
        </p:nvSpPr>
        <p:spPr>
          <a:xfrm>
            <a:off x="152400" y="1241905"/>
            <a:ext cx="8991600" cy="4930295"/>
          </a:xfrm>
        </p:spPr>
        <p:txBody>
          <a:bodyPr/>
          <a:lstStyle/>
          <a:p>
            <a:pPr eaLnBrk="1" hangingPunct="1">
              <a:spcAft>
                <a:spcPts val="600"/>
              </a:spcAft>
              <a:buClr>
                <a:srgbClr val="003399"/>
              </a:buClr>
            </a:pPr>
            <a:r>
              <a:rPr lang="en-US" dirty="0" smtClean="0"/>
              <a:t>Dimensional, design, application, drafting and other </a:t>
            </a:r>
            <a:r>
              <a:rPr lang="en-US" dirty="0" smtClean="0"/>
              <a:t>standards</a:t>
            </a:r>
          </a:p>
          <a:p>
            <a:pPr eaLnBrk="1" hangingPunct="1">
              <a:spcAft>
                <a:spcPts val="600"/>
              </a:spcAft>
              <a:buClr>
                <a:srgbClr val="003399"/>
              </a:buClr>
            </a:pPr>
            <a:r>
              <a:rPr lang="en-US" dirty="0" smtClean="0"/>
              <a:t>Determination </a:t>
            </a:r>
            <a:r>
              <a:rPr lang="en-US" dirty="0"/>
              <a:t>of performance of mechanical equipment designed to meet specified criteria of performance and operability</a:t>
            </a:r>
            <a:endParaRPr lang="en-US" dirty="0" smtClean="0"/>
          </a:p>
          <a:p>
            <a:pPr eaLnBrk="1" hangingPunct="1">
              <a:lnSpc>
                <a:spcPct val="90000"/>
              </a:lnSpc>
              <a:buClr>
                <a:srgbClr val="003399"/>
              </a:buClr>
            </a:pPr>
            <a:r>
              <a:rPr lang="en-US" dirty="0" smtClean="0"/>
              <a:t>Examples of Documents</a:t>
            </a:r>
          </a:p>
          <a:p>
            <a:pPr lvl="1" eaLnBrk="1" hangingPunct="1">
              <a:buClr>
                <a:schemeClr val="accent2"/>
              </a:buClr>
              <a:buFont typeface="Arial" pitchFamily="34" charset="0"/>
              <a:buChar char="–"/>
            </a:pPr>
            <a:r>
              <a:rPr lang="en-US" dirty="0"/>
              <a:t>A112.19.7M, Whirlpool Bathtub Appliances</a:t>
            </a:r>
          </a:p>
          <a:p>
            <a:pPr lvl="1" eaLnBrk="1" hangingPunct="1">
              <a:buClr>
                <a:schemeClr val="accent2"/>
              </a:buClr>
              <a:buFont typeface="Arial" pitchFamily="34" charset="0"/>
              <a:buChar char="–"/>
            </a:pPr>
            <a:r>
              <a:rPr lang="en-US" dirty="0" smtClean="0"/>
              <a:t>B18.1.1</a:t>
            </a:r>
            <a:r>
              <a:rPr lang="en-US" dirty="0"/>
              <a:t>, Small Solid </a:t>
            </a:r>
            <a:r>
              <a:rPr lang="en-US" dirty="0" smtClean="0"/>
              <a:t>Rivets</a:t>
            </a:r>
            <a:endParaRPr lang="en-US" strike="sngStrike" dirty="0" smtClean="0"/>
          </a:p>
          <a:p>
            <a:pPr lvl="1" eaLnBrk="1" hangingPunct="1">
              <a:buClr>
                <a:schemeClr val="accent2"/>
              </a:buClr>
              <a:buFont typeface="Arial" pitchFamily="34" charset="0"/>
              <a:buChar char="–"/>
            </a:pPr>
            <a:r>
              <a:rPr lang="en-US" dirty="0"/>
              <a:t>EA-2, Energy Assessment for Pumping </a:t>
            </a:r>
            <a:r>
              <a:rPr lang="en-US" dirty="0" smtClean="0"/>
              <a:t>Systems </a:t>
            </a:r>
            <a:endParaRPr lang="en-US" dirty="0" smtClean="0"/>
          </a:p>
          <a:p>
            <a:pPr lvl="1" eaLnBrk="1" hangingPunct="1">
              <a:buClr>
                <a:schemeClr val="accent2"/>
              </a:buClr>
              <a:buFont typeface="Arial" pitchFamily="34" charset="0"/>
              <a:buChar char="–"/>
            </a:pPr>
            <a:r>
              <a:rPr lang="en-US" dirty="0" smtClean="0"/>
              <a:t>PTC </a:t>
            </a:r>
            <a:r>
              <a:rPr lang="en-US" dirty="0" smtClean="0"/>
              <a:t>19.1, Test Uncertainty, PTC 46, Overall Plant Performance</a:t>
            </a:r>
          </a:p>
          <a:p>
            <a:pPr lvl="1" eaLnBrk="1" hangingPunct="1">
              <a:buClr>
                <a:schemeClr val="accent2"/>
              </a:buClr>
              <a:buFont typeface="Arial" pitchFamily="34" charset="0"/>
              <a:buChar char="–"/>
            </a:pPr>
            <a:r>
              <a:rPr lang="en-US" dirty="0" smtClean="0"/>
              <a:t>V&amp;V 20, Verification and Validation in Computational Fluid Dynamics and Heat Transfer</a:t>
            </a:r>
          </a:p>
          <a:p>
            <a:pPr lvl="1" eaLnBrk="1" hangingPunct="1">
              <a:buClr>
                <a:schemeClr val="accent2"/>
              </a:buClr>
              <a:buFont typeface="Arial" pitchFamily="34" charset="0"/>
              <a:buChar char="–"/>
            </a:pPr>
            <a:r>
              <a:rPr lang="en-US" dirty="0" smtClean="0"/>
              <a:t>Y14.5M</a:t>
            </a:r>
            <a:r>
              <a:rPr lang="en-US" dirty="0"/>
              <a:t>, Dimensioning and Tolerancing</a:t>
            </a:r>
          </a:p>
          <a:p>
            <a:pPr lvl="1" eaLnBrk="1" hangingPunct="1">
              <a:buClr>
                <a:schemeClr val="accent2"/>
              </a:buClr>
              <a:buFont typeface="Arial" pitchFamily="34" charset="0"/>
              <a:buChar char="–"/>
            </a:pPr>
            <a:endParaRPr lang="en-US" dirty="0" smtClean="0"/>
          </a:p>
          <a:p>
            <a:pPr lvl="1" eaLnBrk="1" hangingPunct="1">
              <a:lnSpc>
                <a:spcPct val="90000"/>
              </a:lnSpc>
              <a:buClr>
                <a:srgbClr val="FFFFFF"/>
              </a:buClr>
            </a:pPr>
            <a:endParaRPr lang="en-US" sz="1800"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F3F94F65-5219-47BD-BCB9-988921DD8AD6}" type="slidenum">
              <a:rPr lang="en-US"/>
              <a:pPr>
                <a:defRPr/>
              </a:pPr>
              <a:t>17</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457200" y="76200"/>
            <a:ext cx="8229600" cy="1143000"/>
          </a:xfrm>
        </p:spPr>
        <p:txBody>
          <a:bodyPr/>
          <a:lstStyle/>
          <a:p>
            <a:pPr eaLnBrk="1" hangingPunct="1"/>
            <a:r>
              <a:rPr lang="en-US" dirty="0" smtClean="0"/>
              <a:t>BOARD ON SAFETY CODES </a:t>
            </a:r>
            <a:br>
              <a:rPr lang="en-US" dirty="0" smtClean="0"/>
            </a:br>
            <a:r>
              <a:rPr lang="en-US" dirty="0" smtClean="0"/>
              <a:t>AND STANDARDS (BSCS)</a:t>
            </a:r>
            <a:endParaRPr lang="en-US" dirty="0" smtClean="0"/>
          </a:p>
        </p:txBody>
      </p:sp>
      <p:sp>
        <p:nvSpPr>
          <p:cNvPr id="28677" name="Rectangle 3"/>
          <p:cNvSpPr>
            <a:spLocks noGrp="1" noChangeArrowheads="1"/>
          </p:cNvSpPr>
          <p:nvPr>
            <p:ph idx="1"/>
          </p:nvPr>
        </p:nvSpPr>
        <p:spPr>
          <a:xfrm>
            <a:off x="533400" y="1242218"/>
            <a:ext cx="8382000" cy="4373563"/>
          </a:xfrm>
        </p:spPr>
        <p:txBody>
          <a:bodyPr/>
          <a:lstStyle/>
          <a:p>
            <a:pPr eaLnBrk="1" hangingPunct="1">
              <a:spcAft>
                <a:spcPts val="1200"/>
              </a:spcAft>
              <a:buClr>
                <a:schemeClr val="accent2"/>
              </a:buClr>
              <a:buFont typeface="Arial" pitchFamily="34" charset="0"/>
              <a:buChar char="•"/>
            </a:pPr>
            <a:r>
              <a:rPr lang="en-US" dirty="0" smtClean="0"/>
              <a:t>Standards addressing the safety of employees and </a:t>
            </a:r>
            <a:r>
              <a:rPr lang="en-US" dirty="0" smtClean="0"/>
              <a:t>the</a:t>
            </a:r>
            <a:r>
              <a:rPr lang="en-US" u="sng" dirty="0" smtClean="0"/>
              <a:t> </a:t>
            </a:r>
            <a:r>
              <a:rPr lang="en-US" dirty="0" smtClean="0"/>
              <a:t>public in the construction, installation, operation, inspection and maintenance of cranes, elevators, escalators and similar </a:t>
            </a:r>
            <a:r>
              <a:rPr lang="en-US" dirty="0" smtClean="0"/>
              <a:t>equipment</a:t>
            </a:r>
            <a:endParaRPr lang="en-US" dirty="0" smtClean="0"/>
          </a:p>
          <a:p>
            <a:pPr eaLnBrk="1" hangingPunct="1">
              <a:buClr>
                <a:schemeClr val="accent2"/>
              </a:buClr>
              <a:buFont typeface="Arial" pitchFamily="34" charset="0"/>
              <a:buChar char="•"/>
            </a:pPr>
            <a:r>
              <a:rPr lang="en-US" dirty="0" smtClean="0"/>
              <a:t>Examples of Documents</a:t>
            </a:r>
          </a:p>
          <a:p>
            <a:pPr lvl="1" eaLnBrk="1" hangingPunct="1">
              <a:buClr>
                <a:schemeClr val="accent2"/>
              </a:buClr>
              <a:buFont typeface="Arial" pitchFamily="34" charset="0"/>
              <a:buChar char="–"/>
            </a:pPr>
            <a:r>
              <a:rPr lang="en-US" dirty="0" smtClean="0"/>
              <a:t>A17.1, Safety Code for Elevators and Escalators</a:t>
            </a:r>
          </a:p>
          <a:p>
            <a:pPr lvl="1" eaLnBrk="1" hangingPunct="1">
              <a:buClr>
                <a:schemeClr val="accent2"/>
              </a:buClr>
              <a:buFont typeface="Arial" pitchFamily="34" charset="0"/>
              <a:buChar char="–"/>
            </a:pPr>
            <a:r>
              <a:rPr lang="en-US" dirty="0" smtClean="0"/>
              <a:t>B30.5, Safety Standard for Mobile and Locomotive Cranes</a:t>
            </a:r>
          </a:p>
          <a:p>
            <a:pPr lvl="1" eaLnBrk="1" hangingPunct="1">
              <a:buClr>
                <a:schemeClr val="accent2"/>
              </a:buClr>
              <a:buFont typeface="Arial" pitchFamily="34" charset="0"/>
              <a:buChar char="–"/>
            </a:pPr>
            <a:r>
              <a:rPr lang="en-US" dirty="0" smtClean="0"/>
              <a:t>CSD-1, Safety Standard for Controls and Safety Devices for Automatically Fired Boilers</a:t>
            </a:r>
          </a:p>
          <a:p>
            <a:pPr lvl="1" eaLnBrk="1" hangingPunct="1">
              <a:buClr>
                <a:schemeClr val="accent2"/>
              </a:buClr>
              <a:buFont typeface="Arial" pitchFamily="34" charset="0"/>
              <a:buChar char="–"/>
            </a:pPr>
            <a:r>
              <a:rPr lang="en-US" dirty="0" smtClean="0"/>
              <a:t>RT-2, Safety Standard for Structural Requirements for Heavy Rail Transit Vehicles</a:t>
            </a:r>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A1ADA9A5-AFDE-4FD4-80F0-52A920CF0E30}" type="slidenum">
              <a:rPr lang="en-US"/>
              <a:pPr>
                <a:defRPr/>
              </a:pPr>
              <a:t>18</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33400" y="95249"/>
            <a:ext cx="8229600" cy="800101"/>
          </a:xfrm>
        </p:spPr>
        <p:txBody>
          <a:bodyPr/>
          <a:lstStyle/>
          <a:p>
            <a:pPr eaLnBrk="1" hangingPunct="1"/>
            <a:r>
              <a:rPr lang="en-US" dirty="0" smtClean="0"/>
              <a:t>UPDATES</a:t>
            </a:r>
            <a:endParaRPr lang="en-US" dirty="0" smtClean="0"/>
          </a:p>
        </p:txBody>
      </p:sp>
      <p:sp>
        <p:nvSpPr>
          <p:cNvPr id="12" name="Footer Placeholder 1"/>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13" name="Slide Number Placeholder 2"/>
          <p:cNvSpPr>
            <a:spLocks noGrp="1"/>
          </p:cNvSpPr>
          <p:nvPr>
            <p:ph type="sldNum" sz="quarter" idx="11"/>
          </p:nvPr>
        </p:nvSpPr>
        <p:spPr/>
        <p:txBody>
          <a:bodyPr/>
          <a:lstStyle/>
          <a:p>
            <a:pPr>
              <a:defRPr/>
            </a:pPr>
            <a:fld id="{81491268-51A5-4BC5-B2F7-818F7B9A0C2B}" type="slidenum">
              <a:rPr lang="en-US"/>
              <a:pPr>
                <a:defRPr/>
              </a:pPr>
              <a:t>1</a:t>
            </a:fld>
            <a:endParaRPr lang="en-US" dirty="0"/>
          </a:p>
        </p:txBody>
      </p:sp>
      <p:sp>
        <p:nvSpPr>
          <p:cNvPr id="4105" name="Line 8"/>
          <p:cNvSpPr>
            <a:spLocks noChangeShapeType="1"/>
          </p:cNvSpPr>
          <p:nvPr/>
        </p:nvSpPr>
        <p:spPr bwMode="auto">
          <a:xfrm>
            <a:off x="1676400" y="1143001"/>
            <a:ext cx="0" cy="480060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 name="Rectangle 10"/>
          <p:cNvSpPr>
            <a:spLocks noChangeArrowheads="1"/>
          </p:cNvSpPr>
          <p:nvPr/>
        </p:nvSpPr>
        <p:spPr bwMode="auto">
          <a:xfrm>
            <a:off x="787400" y="1678302"/>
            <a:ext cx="7848600" cy="435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914400" indent="-914400"/>
            <a:r>
              <a:rPr lang="en-US" sz="1400" b="1" dirty="0" smtClean="0">
                <a:solidFill>
                  <a:srgbClr val="003399"/>
                </a:solidFill>
                <a:latin typeface="Arial" charset="0"/>
              </a:rPr>
              <a:t>06/22/17</a:t>
            </a:r>
            <a:r>
              <a:rPr lang="en-US" sz="1400" b="1" dirty="0" smtClean="0">
                <a:solidFill>
                  <a:srgbClr val="003399"/>
                </a:solidFill>
                <a:latin typeface="Arial" charset="0"/>
              </a:rPr>
              <a:t>	Updated to reflect current ASME Organizational </a:t>
            </a:r>
            <a:r>
              <a:rPr lang="en-US" sz="1400" b="1" dirty="0" smtClean="0">
                <a:solidFill>
                  <a:srgbClr val="003399"/>
                </a:solidFill>
                <a:latin typeface="Arial" charset="0"/>
              </a:rPr>
              <a:t>Structure.</a:t>
            </a:r>
            <a:endParaRPr lang="en-US" sz="1400" b="1" dirty="0" smtClean="0">
              <a:solidFill>
                <a:srgbClr val="003399"/>
              </a:solidFill>
              <a:latin typeface="Arial" charset="0"/>
            </a:endParaRPr>
          </a:p>
          <a:p>
            <a:pPr marL="914400" indent="-914400"/>
            <a:endParaRPr lang="en-US" sz="1400" b="1" dirty="0">
              <a:solidFill>
                <a:srgbClr val="003399"/>
              </a:solidFill>
              <a:latin typeface="Arial" charset="0"/>
            </a:endParaRPr>
          </a:p>
          <a:p>
            <a:pPr marL="914400" indent="-914400"/>
            <a:r>
              <a:rPr lang="en-US" sz="1400" b="1" dirty="0" smtClean="0">
                <a:solidFill>
                  <a:srgbClr val="003399"/>
                </a:solidFill>
                <a:latin typeface="Arial" charset="0"/>
                <a:cs typeface="Microsoft Sans Serif" pitchFamily="34" charset="0"/>
              </a:rPr>
              <a:t>09/20/12</a:t>
            </a:r>
            <a:r>
              <a:rPr lang="en-US" sz="1400" b="1" dirty="0" smtClean="0">
                <a:solidFill>
                  <a:srgbClr val="003399"/>
                </a:solidFill>
                <a:latin typeface="Arial" charset="0"/>
                <a:cs typeface="Microsoft Sans Serif" pitchFamily="34" charset="0"/>
              </a:rPr>
              <a:t>	</a:t>
            </a:r>
            <a:r>
              <a:rPr lang="en-US" sz="1400" b="1" dirty="0">
                <a:solidFill>
                  <a:srgbClr val="003399"/>
                </a:solidFill>
                <a:latin typeface="Arial" charset="0"/>
                <a:cs typeface="Microsoft Sans Serif" pitchFamily="34" charset="0"/>
              </a:rPr>
              <a:t>Revised completely to reflect the updated ASME organizational structure and to remove items that are covered in other S&amp;C Modules.</a:t>
            </a:r>
          </a:p>
          <a:p>
            <a:pPr marL="914400" indent="-914400"/>
            <a:endParaRPr lang="en-US" sz="1400" b="1" dirty="0" smtClean="0">
              <a:solidFill>
                <a:srgbClr val="003399"/>
              </a:solidFill>
              <a:latin typeface="Arial" charset="0"/>
            </a:endParaRPr>
          </a:p>
          <a:p>
            <a:pPr marL="914400" indent="-914400"/>
            <a:r>
              <a:rPr lang="en-US" sz="1400" b="1" dirty="0" smtClean="0">
                <a:solidFill>
                  <a:srgbClr val="003399"/>
                </a:solidFill>
                <a:latin typeface="Arial" charset="0"/>
              </a:rPr>
              <a:t>11/22/10	Changed </a:t>
            </a:r>
            <a:r>
              <a:rPr lang="en-US" sz="1400" b="1" dirty="0">
                <a:solidFill>
                  <a:srgbClr val="003399"/>
                </a:solidFill>
                <a:latin typeface="Arial" charset="0"/>
              </a:rPr>
              <a:t>“Codes and Standards Board of Directors” to “Council on Standards and Certification” throughout</a:t>
            </a:r>
            <a:r>
              <a:rPr lang="en-US" sz="1400" b="1" dirty="0" smtClean="0">
                <a:solidFill>
                  <a:srgbClr val="003399"/>
                </a:solidFill>
                <a:latin typeface="Arial" charset="0"/>
              </a:rPr>
              <a:t>.</a:t>
            </a:r>
            <a:endParaRPr lang="en-US" sz="1400" b="1" dirty="0">
              <a:solidFill>
                <a:srgbClr val="003399"/>
              </a:solidFill>
              <a:latin typeface="Arial" charset="0"/>
            </a:endParaRPr>
          </a:p>
        </p:txBody>
      </p:sp>
      <p:sp>
        <p:nvSpPr>
          <p:cNvPr id="4109" name="Line 13"/>
          <p:cNvSpPr>
            <a:spLocks noChangeShapeType="1"/>
          </p:cNvSpPr>
          <p:nvPr/>
        </p:nvSpPr>
        <p:spPr bwMode="auto">
          <a:xfrm>
            <a:off x="304800" y="1447800"/>
            <a:ext cx="8458200"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381000" y="152400"/>
            <a:ext cx="8763000" cy="1143000"/>
          </a:xfrm>
        </p:spPr>
        <p:txBody>
          <a:bodyPr/>
          <a:lstStyle/>
          <a:p>
            <a:pPr eaLnBrk="1" hangingPunct="1"/>
            <a:r>
              <a:rPr lang="en-US" dirty="0" smtClean="0"/>
              <a:t>BOARD ON PRESSURE TECHNOLOGY </a:t>
            </a:r>
            <a:br>
              <a:rPr lang="en-US" dirty="0" smtClean="0"/>
            </a:br>
            <a:r>
              <a:rPr lang="en-US" dirty="0" smtClean="0"/>
              <a:t>CODES AND STANDARDS (BPTCS)</a:t>
            </a:r>
            <a:endParaRPr lang="en-US"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89ED542B-8CBA-4C61-9984-D963CEDEE8D9}" type="slidenum">
              <a:rPr lang="en-US"/>
              <a:pPr>
                <a:defRPr/>
              </a:pPr>
              <a:t>19</a:t>
            </a:fld>
            <a:endParaRPr lang="en-US"/>
          </a:p>
        </p:txBody>
      </p:sp>
      <p:sp>
        <p:nvSpPr>
          <p:cNvPr id="7" name="Rectangle 3"/>
          <p:cNvSpPr>
            <a:spLocks noChangeArrowheads="1"/>
          </p:cNvSpPr>
          <p:nvPr/>
        </p:nvSpPr>
        <p:spPr bwMode="auto">
          <a:xfrm>
            <a:off x="571500" y="1485900"/>
            <a:ext cx="80010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342900" indent="-342900">
              <a:spcBef>
                <a:spcPct val="20000"/>
              </a:spcBef>
              <a:spcAft>
                <a:spcPts val="1200"/>
              </a:spcAft>
              <a:buClr>
                <a:schemeClr val="accent2"/>
              </a:buClr>
              <a:buFont typeface="Arial" pitchFamily="34" charset="0"/>
              <a:buChar char="•"/>
            </a:pPr>
            <a:r>
              <a:rPr lang="en-US" dirty="0" smtClean="0">
                <a:solidFill>
                  <a:srgbClr val="003399"/>
                </a:solidFill>
                <a:latin typeface="+mn-lt"/>
              </a:rPr>
              <a:t>Rules </a:t>
            </a:r>
            <a:r>
              <a:rPr lang="en-US" dirty="0">
                <a:solidFill>
                  <a:srgbClr val="003399"/>
                </a:solidFill>
                <a:latin typeface="+mn-lt"/>
              </a:rPr>
              <a:t>governing the design, fabrication and inspection of non-nuclear pressure-containing equipment </a:t>
            </a:r>
          </a:p>
          <a:p>
            <a:pPr marL="342900" indent="-342900">
              <a:spcBef>
                <a:spcPct val="20000"/>
              </a:spcBef>
              <a:buClr>
                <a:schemeClr val="accent2"/>
              </a:buClr>
              <a:buFont typeface="Arial" pitchFamily="34" charset="0"/>
              <a:buChar char="•"/>
            </a:pPr>
            <a:r>
              <a:rPr lang="en-US" dirty="0">
                <a:solidFill>
                  <a:srgbClr val="003399"/>
                </a:solidFill>
                <a:latin typeface="+mn-lt"/>
              </a:rPr>
              <a:t>Examples of Documents</a:t>
            </a:r>
          </a:p>
          <a:p>
            <a:pPr marL="800100" lvl="1" indent="-342900">
              <a:spcBef>
                <a:spcPct val="20000"/>
              </a:spcBef>
              <a:buClr>
                <a:schemeClr val="accent2"/>
              </a:buClr>
              <a:buFont typeface="Arial" pitchFamily="34" charset="0"/>
              <a:buChar char="–"/>
            </a:pPr>
            <a:r>
              <a:rPr lang="en-US" sz="2000" dirty="0">
                <a:solidFill>
                  <a:srgbClr val="003399"/>
                </a:solidFill>
                <a:latin typeface="+mn-lt"/>
              </a:rPr>
              <a:t>B16.5, Pipe Flanges and Flanged </a:t>
            </a:r>
            <a:r>
              <a:rPr lang="en-US" sz="2000" dirty="0" smtClean="0">
                <a:solidFill>
                  <a:srgbClr val="003399"/>
                </a:solidFill>
                <a:latin typeface="+mn-lt"/>
              </a:rPr>
              <a:t>Fittings</a:t>
            </a:r>
            <a:r>
              <a:rPr lang="en-US" sz="2000" strike="sngStrike" dirty="0" smtClean="0">
                <a:solidFill>
                  <a:srgbClr val="003399"/>
                </a:solidFill>
                <a:latin typeface="+mn-lt"/>
              </a:rPr>
              <a:t> </a:t>
            </a:r>
            <a:endParaRPr lang="en-US" sz="2000" strike="sngStrike" dirty="0" smtClean="0">
              <a:solidFill>
                <a:srgbClr val="003399"/>
              </a:solidFill>
              <a:latin typeface="+mn-lt"/>
            </a:endParaRPr>
          </a:p>
          <a:p>
            <a:pPr marL="800100" lvl="1" indent="-342900">
              <a:spcBef>
                <a:spcPct val="20000"/>
              </a:spcBef>
              <a:buClr>
                <a:schemeClr val="accent2"/>
              </a:buClr>
              <a:buFont typeface="Arial" pitchFamily="34" charset="0"/>
              <a:buChar char="–"/>
            </a:pPr>
            <a:r>
              <a:rPr lang="en-US" sz="2000" dirty="0">
                <a:solidFill>
                  <a:srgbClr val="003399"/>
                </a:solidFill>
                <a:latin typeface="+mn-lt"/>
              </a:rPr>
              <a:t>B31.1, Power </a:t>
            </a:r>
            <a:r>
              <a:rPr lang="en-US" sz="2000" dirty="0" smtClean="0">
                <a:solidFill>
                  <a:srgbClr val="003399"/>
                </a:solidFill>
                <a:latin typeface="+mn-lt"/>
              </a:rPr>
              <a:t>Piping</a:t>
            </a:r>
            <a:endParaRPr lang="en-US" sz="2000" strike="sngStrike" dirty="0">
              <a:solidFill>
                <a:srgbClr val="003399"/>
              </a:solidFill>
              <a:latin typeface="+mn-lt"/>
            </a:endParaRPr>
          </a:p>
          <a:p>
            <a:pPr marL="800100" lvl="1" indent="-342900">
              <a:spcBef>
                <a:spcPct val="20000"/>
              </a:spcBef>
              <a:buClr>
                <a:schemeClr val="accent2"/>
              </a:buClr>
              <a:buFont typeface="Arial" pitchFamily="34" charset="0"/>
              <a:buChar char="–"/>
            </a:pPr>
            <a:r>
              <a:rPr lang="en-US" sz="2000" dirty="0">
                <a:solidFill>
                  <a:srgbClr val="003399"/>
                </a:solidFill>
                <a:latin typeface="+mn-lt"/>
              </a:rPr>
              <a:t>BPE, Bioprocessing </a:t>
            </a:r>
            <a:r>
              <a:rPr lang="en-US" sz="2000" dirty="0" smtClean="0">
                <a:solidFill>
                  <a:srgbClr val="003399"/>
                </a:solidFill>
                <a:latin typeface="+mn-lt"/>
              </a:rPr>
              <a:t>Equipment </a:t>
            </a:r>
            <a:endParaRPr lang="en-US" sz="2000" strike="sngStrike" dirty="0">
              <a:solidFill>
                <a:srgbClr val="003399"/>
              </a:solidFill>
              <a:latin typeface="+mn-lt"/>
            </a:endParaRPr>
          </a:p>
          <a:p>
            <a:pPr marL="800100" lvl="1" indent="-342900">
              <a:spcBef>
                <a:spcPct val="20000"/>
              </a:spcBef>
              <a:buClr>
                <a:schemeClr val="accent2"/>
              </a:buClr>
              <a:buFont typeface="Arial" pitchFamily="34" charset="0"/>
              <a:buChar char="–"/>
            </a:pPr>
            <a:r>
              <a:rPr lang="en-US" sz="2000" dirty="0" smtClean="0">
                <a:solidFill>
                  <a:srgbClr val="003399"/>
                </a:solidFill>
                <a:latin typeface="+mn-lt"/>
              </a:rPr>
              <a:t>BPVC Section I</a:t>
            </a:r>
            <a:r>
              <a:rPr lang="en-US" sz="2000" dirty="0">
                <a:solidFill>
                  <a:srgbClr val="003399"/>
                </a:solidFill>
                <a:latin typeface="+mn-lt"/>
              </a:rPr>
              <a:t>, </a:t>
            </a:r>
            <a:r>
              <a:rPr lang="en-US" sz="2000" dirty="0" smtClean="0">
                <a:solidFill>
                  <a:srgbClr val="003399"/>
                </a:solidFill>
                <a:latin typeface="+mn-lt"/>
              </a:rPr>
              <a:t>Rules for Construction of Power Boilers </a:t>
            </a:r>
            <a:r>
              <a:rPr lang="en-US" sz="2000" strike="sngStrike" dirty="0" smtClean="0">
                <a:solidFill>
                  <a:srgbClr val="003399"/>
                </a:solidFill>
                <a:latin typeface="+mn-lt"/>
              </a:rPr>
              <a:t> </a:t>
            </a:r>
            <a:endParaRPr lang="en-US" sz="2000" strike="sngStrike" dirty="0" smtClean="0">
              <a:solidFill>
                <a:srgbClr val="003399"/>
              </a:solidFill>
              <a:latin typeface="+mn-lt"/>
            </a:endParaRPr>
          </a:p>
          <a:p>
            <a:pPr marL="800100" lvl="1" indent="-342900">
              <a:spcBef>
                <a:spcPct val="20000"/>
              </a:spcBef>
              <a:buClr>
                <a:schemeClr val="accent2"/>
              </a:buClr>
              <a:buFont typeface="Arial" pitchFamily="34" charset="0"/>
              <a:buChar char="–"/>
            </a:pPr>
            <a:r>
              <a:rPr lang="fr-FR" sz="2000" dirty="0" smtClean="0">
                <a:solidFill>
                  <a:srgbClr val="003399"/>
                </a:solidFill>
                <a:latin typeface="+mn-lt"/>
              </a:rPr>
              <a:t>BPVC </a:t>
            </a:r>
            <a:r>
              <a:rPr lang="fr-FR" sz="2000" dirty="0" smtClean="0">
                <a:solidFill>
                  <a:srgbClr val="003399"/>
                </a:solidFill>
                <a:latin typeface="+mn-lt"/>
              </a:rPr>
              <a:t>Section VIII, Rules for Construction of Pressure </a:t>
            </a:r>
            <a:r>
              <a:rPr lang="fr-FR" sz="2000" dirty="0">
                <a:solidFill>
                  <a:srgbClr val="003399"/>
                </a:solidFill>
                <a:latin typeface="+mn-lt"/>
              </a:rPr>
              <a:t>Vessels </a:t>
            </a:r>
            <a:r>
              <a:rPr lang="fr-FR" sz="2000" dirty="0" smtClean="0">
                <a:solidFill>
                  <a:srgbClr val="003399"/>
                </a:solidFill>
                <a:latin typeface="+mn-lt"/>
              </a:rPr>
              <a:t>(Div</a:t>
            </a:r>
            <a:r>
              <a:rPr lang="fr-FR" sz="2000" dirty="0">
                <a:solidFill>
                  <a:srgbClr val="003399"/>
                </a:solidFill>
                <a:latin typeface="+mn-lt"/>
              </a:rPr>
              <a:t>. 1, 2 and 3)</a:t>
            </a:r>
            <a:endParaRPr lang="en-US" sz="2000" dirty="0" smtClean="0">
              <a:solidFill>
                <a:srgbClr val="003399"/>
              </a:solidFill>
              <a:latin typeface="+mn-lt"/>
            </a:endParaRPr>
          </a:p>
          <a:p>
            <a:pPr marL="800100" lvl="1" indent="-342900">
              <a:spcBef>
                <a:spcPct val="20000"/>
              </a:spcBef>
              <a:buClr>
                <a:schemeClr val="accent2"/>
              </a:buClr>
              <a:buFont typeface="Arial" pitchFamily="34" charset="0"/>
              <a:buChar char="–"/>
            </a:pPr>
            <a:r>
              <a:rPr lang="en-US" sz="2000" dirty="0" smtClean="0">
                <a:solidFill>
                  <a:srgbClr val="003399"/>
                </a:solidFill>
                <a:latin typeface="+mn-lt"/>
              </a:rPr>
              <a:t>RTP-1</a:t>
            </a:r>
            <a:r>
              <a:rPr lang="en-US" sz="2000" dirty="0" smtClean="0">
                <a:solidFill>
                  <a:srgbClr val="003399"/>
                </a:solidFill>
                <a:latin typeface="+mn-lt"/>
              </a:rPr>
              <a:t>, Reinforced Thermoset Plastic Corrosion-Resistant Equipment</a:t>
            </a:r>
            <a:endParaRPr lang="en-US" sz="2000" dirty="0">
              <a:solidFill>
                <a:srgbClr val="003399"/>
              </a:solidFill>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457200" y="152400"/>
            <a:ext cx="8229600" cy="1143000"/>
          </a:xfrm>
        </p:spPr>
        <p:txBody>
          <a:bodyPr/>
          <a:lstStyle/>
          <a:p>
            <a:pPr eaLnBrk="1" hangingPunct="1"/>
            <a:r>
              <a:rPr lang="en-US" dirty="0" smtClean="0"/>
              <a:t>BOARD ON NUCLEAR CODES </a:t>
            </a:r>
            <a:br>
              <a:rPr lang="en-US" dirty="0" smtClean="0"/>
            </a:br>
            <a:r>
              <a:rPr lang="en-US" dirty="0" smtClean="0"/>
              <a:t>AND STANDARDS (BNCS)</a:t>
            </a:r>
            <a:endParaRPr lang="en-US" dirty="0" smtClean="0"/>
          </a:p>
        </p:txBody>
      </p:sp>
      <p:sp>
        <p:nvSpPr>
          <p:cNvPr id="30725" name="Rectangle 3"/>
          <p:cNvSpPr>
            <a:spLocks noGrp="1" noChangeArrowheads="1"/>
          </p:cNvSpPr>
          <p:nvPr>
            <p:ph idx="1"/>
          </p:nvPr>
        </p:nvSpPr>
        <p:spPr>
          <a:xfrm>
            <a:off x="457200" y="1558722"/>
            <a:ext cx="8229600" cy="4373563"/>
          </a:xfrm>
        </p:spPr>
        <p:txBody>
          <a:bodyPr/>
          <a:lstStyle/>
          <a:p>
            <a:pPr marL="342900" lvl="1" indent="-342900" eaLnBrk="1" hangingPunct="1">
              <a:spcAft>
                <a:spcPts val="1200"/>
              </a:spcAft>
              <a:buClr>
                <a:schemeClr val="accent2"/>
              </a:buClr>
              <a:buFont typeface="Arial" pitchFamily="34" charset="0"/>
              <a:buChar char="•"/>
            </a:pPr>
            <a:r>
              <a:rPr lang="en-US" sz="2400" dirty="0" smtClean="0"/>
              <a:t>ASME standards for nuclear facilities &amp; </a:t>
            </a:r>
            <a:r>
              <a:rPr lang="en-US" sz="2400" dirty="0" smtClean="0"/>
              <a:t>technology</a:t>
            </a:r>
            <a:endParaRPr lang="en-US" sz="2400" dirty="0" smtClean="0"/>
          </a:p>
          <a:p>
            <a:pPr marL="342900" lvl="1" indent="-342900" eaLnBrk="1" hangingPunct="1">
              <a:buClr>
                <a:schemeClr val="accent2"/>
              </a:buClr>
              <a:buFont typeface="Arial" pitchFamily="34" charset="0"/>
              <a:buChar char="•"/>
            </a:pPr>
            <a:r>
              <a:rPr lang="en-US" sz="2400" dirty="0" smtClean="0"/>
              <a:t>Examples of Documents</a:t>
            </a:r>
          </a:p>
          <a:p>
            <a:pPr marL="973138" lvl="2" indent="-342900" eaLnBrk="1" hangingPunct="1">
              <a:buClr>
                <a:schemeClr val="accent2"/>
              </a:buClr>
              <a:buFont typeface="Arial" pitchFamily="34" charset="0"/>
              <a:buChar char="–"/>
            </a:pPr>
            <a:r>
              <a:rPr lang="en-US" sz="2000" dirty="0"/>
              <a:t>BPVC Section III, Rules for Construction of Nuclear Facility Components</a:t>
            </a:r>
          </a:p>
          <a:p>
            <a:pPr marL="973138" lvl="2" indent="-342900" eaLnBrk="1" hangingPunct="1">
              <a:buClr>
                <a:schemeClr val="accent2"/>
              </a:buClr>
              <a:buFont typeface="Arial" pitchFamily="34" charset="0"/>
              <a:buChar char="–"/>
            </a:pPr>
            <a:r>
              <a:rPr lang="en-US" sz="2000" dirty="0" smtClean="0"/>
              <a:t>BPVC- </a:t>
            </a:r>
            <a:r>
              <a:rPr lang="en-US" sz="2000" dirty="0" smtClean="0"/>
              <a:t>XI, Rules for Inspection of Nuclear Power Plant Components</a:t>
            </a:r>
          </a:p>
          <a:p>
            <a:pPr marL="973138" lvl="2" indent="-342900" eaLnBrk="1" hangingPunct="1">
              <a:buClr>
                <a:schemeClr val="accent2"/>
              </a:buClr>
              <a:buFont typeface="Arial" pitchFamily="34" charset="0"/>
              <a:buChar char="–"/>
            </a:pPr>
            <a:r>
              <a:rPr lang="en-US" sz="2000" dirty="0" smtClean="0"/>
              <a:t>NQA-1, Quality Assurance Requirements for Nuclear Facility Applications</a:t>
            </a:r>
          </a:p>
          <a:p>
            <a:pPr marL="973138" lvl="2" indent="-342900" eaLnBrk="1" hangingPunct="1">
              <a:buClr>
                <a:schemeClr val="accent2"/>
              </a:buClr>
              <a:buFont typeface="Arial" pitchFamily="34" charset="0"/>
              <a:buChar char="–"/>
            </a:pPr>
            <a:r>
              <a:rPr lang="en-US" sz="2000" dirty="0" smtClean="0"/>
              <a:t>OM, Code for the Operation and Maintenance of Nuclear Power Plants</a:t>
            </a:r>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FE5C6A0A-39F8-43D9-A7ED-8C619E5C123E}" type="slidenum">
              <a:rPr lang="en-US"/>
              <a:pPr>
                <a:defRPr/>
              </a:pPr>
              <a:t>20</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457200" y="152400"/>
            <a:ext cx="8229600" cy="1143000"/>
          </a:xfrm>
        </p:spPr>
        <p:txBody>
          <a:bodyPr/>
          <a:lstStyle/>
          <a:p>
            <a:pPr eaLnBrk="1" hangingPunct="1"/>
            <a:r>
              <a:rPr lang="en-US" dirty="0" smtClean="0"/>
              <a:t>BOARD ON CONFORMITY ASSESSMENT (BCA)</a:t>
            </a:r>
            <a:endParaRPr lang="en-US" dirty="0" smtClean="0"/>
          </a:p>
        </p:txBody>
      </p:sp>
      <p:sp>
        <p:nvSpPr>
          <p:cNvPr id="31749" name="Rectangle 3"/>
          <p:cNvSpPr>
            <a:spLocks noGrp="1" noChangeArrowheads="1"/>
          </p:cNvSpPr>
          <p:nvPr>
            <p:ph idx="1"/>
          </p:nvPr>
        </p:nvSpPr>
        <p:spPr>
          <a:xfrm>
            <a:off x="460744" y="1600200"/>
            <a:ext cx="8534400" cy="4525963"/>
          </a:xfrm>
        </p:spPr>
        <p:txBody>
          <a:bodyPr/>
          <a:lstStyle/>
          <a:p>
            <a:pPr marL="463550" lvl="1" indent="-238125" eaLnBrk="1" hangingPunct="1">
              <a:lnSpc>
                <a:spcPct val="90000"/>
              </a:lnSpc>
              <a:spcAft>
                <a:spcPts val="1200"/>
              </a:spcAft>
              <a:buFont typeface="Arial" pitchFamily="34" charset="0"/>
              <a:buChar char="•"/>
            </a:pPr>
            <a:r>
              <a:rPr lang="en-US" sz="2400" dirty="0" smtClean="0"/>
              <a:t>Operation of accreditation, product certification, personnel certification, and management system certification programs</a:t>
            </a:r>
          </a:p>
          <a:p>
            <a:pPr marL="463550" lvl="1" indent="-238125" eaLnBrk="1" hangingPunct="1">
              <a:lnSpc>
                <a:spcPct val="90000"/>
              </a:lnSpc>
              <a:spcAft>
                <a:spcPts val="1200"/>
              </a:spcAft>
              <a:buFont typeface="Arial" pitchFamily="34" charset="0"/>
              <a:buChar char="•"/>
            </a:pPr>
            <a:r>
              <a:rPr lang="en-US" sz="2400" dirty="0" smtClean="0"/>
              <a:t>Examples of Programs: </a:t>
            </a:r>
          </a:p>
          <a:p>
            <a:pPr marL="688975" lvl="2" indent="-238125" eaLnBrk="1" hangingPunct="1">
              <a:lnSpc>
                <a:spcPct val="90000"/>
              </a:lnSpc>
              <a:buClr>
                <a:schemeClr val="accent2"/>
              </a:buClr>
              <a:buFont typeface="Arial" pitchFamily="34" charset="0"/>
              <a:buChar char="–"/>
            </a:pPr>
            <a:r>
              <a:rPr lang="en-US" sz="2000" dirty="0"/>
              <a:t>Authorized Inspection Agencies </a:t>
            </a:r>
            <a:endParaRPr lang="en-US" sz="2000" dirty="0" smtClean="0"/>
          </a:p>
          <a:p>
            <a:pPr marL="688975" lvl="2" indent="-238125" eaLnBrk="1" hangingPunct="1">
              <a:lnSpc>
                <a:spcPct val="90000"/>
              </a:lnSpc>
              <a:buClr>
                <a:schemeClr val="accent2"/>
              </a:buClr>
              <a:buFont typeface="Arial" pitchFamily="34" charset="0"/>
              <a:buChar char="–"/>
            </a:pPr>
            <a:r>
              <a:rPr lang="en-US" sz="2000" dirty="0" smtClean="0"/>
              <a:t>Boilers </a:t>
            </a:r>
            <a:r>
              <a:rPr lang="en-US" sz="2000" dirty="0"/>
              <a:t>and Pressure Vessels – </a:t>
            </a:r>
            <a:r>
              <a:rPr lang="en-US" sz="2000" dirty="0" smtClean="0"/>
              <a:t>BPVC Sections </a:t>
            </a:r>
            <a:r>
              <a:rPr lang="en-US" sz="2000" dirty="0"/>
              <a:t>I, IV,VIII, X and XII </a:t>
            </a:r>
            <a:endParaRPr lang="en-US" sz="2000" dirty="0" smtClean="0"/>
          </a:p>
          <a:p>
            <a:pPr marL="688975" lvl="2" indent="-238125" eaLnBrk="1" hangingPunct="1">
              <a:lnSpc>
                <a:spcPct val="90000"/>
              </a:lnSpc>
              <a:buClr>
                <a:schemeClr val="accent2"/>
              </a:buClr>
              <a:buFont typeface="Arial" pitchFamily="34" charset="0"/>
              <a:buChar char="–"/>
            </a:pPr>
            <a:r>
              <a:rPr lang="en-US" sz="2000" dirty="0" smtClean="0"/>
              <a:t>Nuclear </a:t>
            </a:r>
            <a:r>
              <a:rPr lang="en-US" sz="2000" dirty="0" smtClean="0"/>
              <a:t>Components – BPVC Section III, Div. 1, 2 &amp; </a:t>
            </a:r>
            <a:r>
              <a:rPr lang="en-US" sz="2000" dirty="0" smtClean="0"/>
              <a:t>3</a:t>
            </a:r>
          </a:p>
          <a:p>
            <a:pPr marL="688975" lvl="2" indent="-238125" eaLnBrk="1" hangingPunct="1">
              <a:lnSpc>
                <a:spcPct val="90000"/>
              </a:lnSpc>
              <a:buClr>
                <a:schemeClr val="accent2"/>
              </a:buClr>
              <a:buFont typeface="Arial" pitchFamily="34" charset="0"/>
              <a:buChar char="–"/>
            </a:pPr>
            <a:r>
              <a:rPr lang="en-US" sz="2000" dirty="0" smtClean="0"/>
              <a:t>Geometric </a:t>
            </a:r>
            <a:r>
              <a:rPr lang="en-US" sz="2000" dirty="0" smtClean="0"/>
              <a:t>Dimensioning and </a:t>
            </a:r>
            <a:r>
              <a:rPr lang="en-US" sz="2000" dirty="0" err="1" smtClean="0"/>
              <a:t>Tolerancing</a:t>
            </a:r>
            <a:r>
              <a:rPr lang="en-US" sz="2000" dirty="0" smtClean="0"/>
              <a:t> Professionals </a:t>
            </a:r>
            <a:endParaRPr lang="en-US" sz="2000" dirty="0" smtClean="0"/>
          </a:p>
          <a:p>
            <a:pPr marL="688975" lvl="2" indent="-238125" eaLnBrk="1" hangingPunct="1">
              <a:lnSpc>
                <a:spcPct val="90000"/>
              </a:lnSpc>
              <a:buClr>
                <a:schemeClr val="accent2"/>
              </a:buClr>
              <a:buFont typeface="Arial" pitchFamily="34" charset="0"/>
              <a:buChar char="–"/>
            </a:pPr>
            <a:r>
              <a:rPr lang="en-US" sz="2000" dirty="0" smtClean="0"/>
              <a:t>Bioprocessing </a:t>
            </a:r>
            <a:r>
              <a:rPr lang="en-US" sz="2000" dirty="0" smtClean="0"/>
              <a:t>Equipment </a:t>
            </a:r>
            <a:endParaRPr lang="en-US" sz="2000" dirty="0"/>
          </a:p>
        </p:txBody>
      </p:sp>
      <p:sp>
        <p:nvSpPr>
          <p:cNvPr id="4" name="Footer Placeholder 3"/>
          <p:cNvSpPr>
            <a:spLocks noGrp="1"/>
          </p:cNvSpPr>
          <p:nvPr>
            <p:ph type="ftr" sz="quarter" idx="10"/>
          </p:nvPr>
        </p:nvSpPr>
        <p:spPr/>
        <p:txBody>
          <a:bodyPr/>
          <a:lstStyle/>
          <a:p>
            <a:pP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82457FF0-ED87-4C7C-B15D-DC7DF9CF0D96}" type="slidenum">
              <a:rPr lang="en-US"/>
              <a:pPr>
                <a:defRPr/>
              </a:pPr>
              <a:t>21</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457200" y="152400"/>
            <a:ext cx="8229600" cy="1143000"/>
          </a:xfrm>
        </p:spPr>
        <p:txBody>
          <a:bodyPr/>
          <a:lstStyle/>
          <a:p>
            <a:pPr eaLnBrk="1" hangingPunct="1"/>
            <a:r>
              <a:rPr lang="en-US" dirty="0" smtClean="0"/>
              <a:t>BOARD ON CONFORMITY ASSESSMENT (BCA)</a:t>
            </a:r>
            <a:endParaRPr lang="en-US" dirty="0" smtClean="0"/>
          </a:p>
        </p:txBody>
      </p:sp>
      <p:sp>
        <p:nvSpPr>
          <p:cNvPr id="31749" name="Rectangle 3"/>
          <p:cNvSpPr>
            <a:spLocks noGrp="1" noChangeArrowheads="1"/>
          </p:cNvSpPr>
          <p:nvPr>
            <p:ph idx="1"/>
          </p:nvPr>
        </p:nvSpPr>
        <p:spPr>
          <a:xfrm>
            <a:off x="304800" y="1533912"/>
            <a:ext cx="8534400" cy="4525963"/>
          </a:xfrm>
        </p:spPr>
        <p:txBody>
          <a:bodyPr/>
          <a:lstStyle/>
          <a:p>
            <a:pPr marL="463550" lvl="1" indent="-238125" eaLnBrk="1" hangingPunct="1">
              <a:lnSpc>
                <a:spcPct val="90000"/>
              </a:lnSpc>
              <a:buFont typeface="Arial" pitchFamily="34" charset="0"/>
              <a:buChar char="•"/>
            </a:pPr>
            <a:r>
              <a:rPr lang="en-US" sz="2400" dirty="0" smtClean="0"/>
              <a:t>Examples </a:t>
            </a:r>
            <a:r>
              <a:rPr lang="en-US" sz="2400" dirty="0" smtClean="0"/>
              <a:t>of Documents</a:t>
            </a:r>
          </a:p>
          <a:p>
            <a:pPr marL="688975" lvl="2" indent="-238125" eaLnBrk="1" hangingPunct="1">
              <a:lnSpc>
                <a:spcPct val="90000"/>
              </a:lnSpc>
              <a:buClr>
                <a:schemeClr val="accent2"/>
              </a:buClr>
              <a:buFont typeface="Arial" pitchFamily="34" charset="0"/>
              <a:buChar char="–"/>
            </a:pPr>
            <a:r>
              <a:rPr lang="en-US" sz="2000" dirty="0" smtClean="0"/>
              <a:t>CA-1, Conformity Assessment Requirements </a:t>
            </a:r>
          </a:p>
          <a:p>
            <a:pPr marL="688975" lvl="2" indent="-238125" eaLnBrk="1" hangingPunct="1">
              <a:lnSpc>
                <a:spcPct val="90000"/>
              </a:lnSpc>
              <a:buClr>
                <a:schemeClr val="accent2"/>
              </a:buClr>
              <a:buFont typeface="Arial" pitchFamily="34" charset="0"/>
              <a:buChar char="–"/>
            </a:pPr>
            <a:r>
              <a:rPr lang="en-US" sz="2000" dirty="0" smtClean="0"/>
              <a:t>QAI-1, Qualifications for Authorized Inspection</a:t>
            </a:r>
          </a:p>
          <a:p>
            <a:pPr marL="688975" lvl="2" indent="-238125" eaLnBrk="1" hangingPunct="1">
              <a:lnSpc>
                <a:spcPct val="90000"/>
              </a:lnSpc>
              <a:buClr>
                <a:schemeClr val="accent2"/>
              </a:buClr>
              <a:buFont typeface="Arial" pitchFamily="34" charset="0"/>
              <a:buChar char="–"/>
            </a:pPr>
            <a:r>
              <a:rPr lang="en-US" sz="2000" dirty="0" smtClean="0"/>
              <a:t>QRO-1</a:t>
            </a:r>
            <a:r>
              <a:rPr lang="en-US" sz="2000" dirty="0" smtClean="0"/>
              <a:t>, Standard for the Qualification and Certification of Resource Recovery Facility Operators</a:t>
            </a:r>
          </a:p>
          <a:p>
            <a:pPr marL="688975" lvl="2" indent="-238125" eaLnBrk="1" hangingPunct="1">
              <a:lnSpc>
                <a:spcPct val="90000"/>
              </a:lnSpc>
              <a:buClr>
                <a:schemeClr val="accent2"/>
              </a:buClr>
              <a:buFont typeface="Arial" pitchFamily="34" charset="0"/>
              <a:buChar char="–"/>
            </a:pPr>
            <a:endParaRPr lang="en-US" sz="2000" u="sng" dirty="0" smtClean="0"/>
          </a:p>
          <a:p>
            <a:pPr marL="688975" lvl="2" indent="-238125" eaLnBrk="1" hangingPunct="1">
              <a:lnSpc>
                <a:spcPct val="90000"/>
              </a:lnSpc>
              <a:buClr>
                <a:schemeClr val="accent2"/>
              </a:buClr>
              <a:buFont typeface="Arial" pitchFamily="34" charset="0"/>
              <a:buChar char="–"/>
            </a:pPr>
            <a:endParaRPr lang="en-US" sz="2000" dirty="0" smtClean="0"/>
          </a:p>
        </p:txBody>
      </p:sp>
      <p:sp>
        <p:nvSpPr>
          <p:cNvPr id="4" name="Footer Placeholder 3"/>
          <p:cNvSpPr>
            <a:spLocks noGrp="1"/>
          </p:cNvSpPr>
          <p:nvPr>
            <p:ph type="ftr" sz="quarter" idx="10"/>
          </p:nvPr>
        </p:nvSpPr>
        <p:spPr/>
        <p:txBody>
          <a:bodyPr/>
          <a:lstStyle/>
          <a:p>
            <a:pP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82457FF0-ED87-4C7C-B15D-DC7DF9CF0D96}" type="slidenum">
              <a:rPr lang="en-US"/>
              <a:pPr>
                <a:defRPr/>
              </a:pPr>
              <a:t>22</a:t>
            </a:fld>
            <a:endParaRPr lang="en-US"/>
          </a:p>
        </p:txBody>
      </p:sp>
    </p:spTree>
    <p:extLst>
      <p:ext uri="{BB962C8B-B14F-4D97-AF65-F5344CB8AC3E}">
        <p14:creationId xmlns:p14="http://schemas.microsoft.com/office/powerpoint/2010/main" val="40622823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50088"/>
          </a:xfrm>
        </p:spPr>
        <p:txBody>
          <a:bodyPr/>
          <a:lstStyle/>
          <a:p>
            <a:r>
              <a:rPr lang="en-US" dirty="0" smtClean="0"/>
              <a:t>STANDARDS COMMITTEES</a:t>
            </a:r>
            <a:endParaRPr lang="en-US" strike="sngStrike" dirty="0">
              <a:solidFill>
                <a:srgbClr val="00B050"/>
              </a:solidFill>
            </a:endParaRPr>
          </a:p>
        </p:txBody>
      </p:sp>
      <p:sp>
        <p:nvSpPr>
          <p:cNvPr id="3" name="Content Placeholder 2"/>
          <p:cNvSpPr>
            <a:spLocks noGrp="1"/>
          </p:cNvSpPr>
          <p:nvPr>
            <p:ph idx="1"/>
          </p:nvPr>
        </p:nvSpPr>
        <p:spPr>
          <a:xfrm>
            <a:off x="609600" y="1219200"/>
            <a:ext cx="8229600" cy="4602163"/>
          </a:xfrm>
        </p:spPr>
        <p:txBody>
          <a:bodyPr/>
          <a:lstStyle/>
          <a:p>
            <a:pPr eaLnBrk="1" hangingPunct="1"/>
            <a:r>
              <a:rPr lang="en-US" dirty="0" smtClean="0">
                <a:cs typeface="Times New Roman" pitchFamily="18" charset="0"/>
              </a:rPr>
              <a:t>Where </a:t>
            </a:r>
            <a:r>
              <a:rPr lang="en-US" dirty="0">
                <a:cs typeface="Times New Roman" pitchFamily="18" charset="0"/>
              </a:rPr>
              <a:t>the relevant technical expertise </a:t>
            </a:r>
            <a:r>
              <a:rPr lang="en-US" dirty="0" smtClean="0">
                <a:cs typeface="Times New Roman" pitchFamily="18" charset="0"/>
              </a:rPr>
              <a:t>resides</a:t>
            </a:r>
            <a:endParaRPr lang="en-US" dirty="0" smtClean="0">
              <a:cs typeface="Times New Roman" pitchFamily="18" charset="0"/>
            </a:endParaRPr>
          </a:p>
          <a:p>
            <a:pPr eaLnBrk="1" hangingPunct="1"/>
            <a:r>
              <a:rPr lang="en-US" dirty="0" smtClean="0">
                <a:cs typeface="Times New Roman" pitchFamily="18" charset="0"/>
              </a:rPr>
              <a:t>Responsible </a:t>
            </a:r>
            <a:r>
              <a:rPr lang="en-US" dirty="0">
                <a:cs typeface="Times New Roman" pitchFamily="18" charset="0"/>
              </a:rPr>
              <a:t>for developing consensus on proposed standards </a:t>
            </a:r>
            <a:r>
              <a:rPr lang="en-US" dirty="0" smtClean="0">
                <a:cs typeface="Times New Roman" pitchFamily="18" charset="0"/>
              </a:rPr>
              <a:t>actions </a:t>
            </a:r>
            <a:endParaRPr lang="en-US" dirty="0" smtClean="0">
              <a:cs typeface="Times New Roman" pitchFamily="18" charset="0"/>
            </a:endParaRPr>
          </a:p>
          <a:p>
            <a:pPr eaLnBrk="1" hangingPunct="1"/>
            <a:r>
              <a:rPr lang="en-US" dirty="0" smtClean="0"/>
              <a:t>May </a:t>
            </a:r>
            <a:r>
              <a:rPr lang="en-US" dirty="0"/>
              <a:t>delegate certain standards development activities  to one or more Subordinate </a:t>
            </a:r>
            <a:r>
              <a:rPr lang="en-US" dirty="0" smtClean="0"/>
              <a:t>Groups </a:t>
            </a:r>
            <a:endParaRPr lang="en-US" dirty="0">
              <a:cs typeface="Times New Roman" pitchFamily="18" charset="0"/>
            </a:endParaRPr>
          </a:p>
          <a:p>
            <a:pPr eaLnBrk="1" hangingPunct="1"/>
            <a:endParaRPr lang="en-US" dirty="0">
              <a:cs typeface="Times New Roman" pitchFamily="18" charset="0"/>
            </a:endParaRPr>
          </a:p>
          <a:p>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23</a:t>
            </a:fld>
            <a:endParaRPr lang="en-US" dirty="0"/>
          </a:p>
        </p:txBody>
      </p:sp>
    </p:spTree>
    <p:extLst>
      <p:ext uri="{BB962C8B-B14F-4D97-AF65-F5344CB8AC3E}">
        <p14:creationId xmlns:p14="http://schemas.microsoft.com/office/powerpoint/2010/main" val="9251959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SUBORDINATE GROUPS </a:t>
            </a:r>
            <a:endParaRPr lang="en-US" dirty="0"/>
          </a:p>
        </p:txBody>
      </p:sp>
      <p:sp>
        <p:nvSpPr>
          <p:cNvPr id="3" name="Content Placeholder 2"/>
          <p:cNvSpPr>
            <a:spLocks noGrp="1"/>
          </p:cNvSpPr>
          <p:nvPr>
            <p:ph idx="1"/>
          </p:nvPr>
        </p:nvSpPr>
        <p:spPr>
          <a:xfrm>
            <a:off x="533400" y="1284047"/>
            <a:ext cx="8229600" cy="4602163"/>
          </a:xfrm>
        </p:spPr>
        <p:txBody>
          <a:bodyPr/>
          <a:lstStyle/>
          <a:p>
            <a:pPr eaLnBrk="1" hangingPunct="1"/>
            <a:r>
              <a:rPr lang="en-US" dirty="0" smtClean="0"/>
              <a:t>Develop </a:t>
            </a:r>
            <a:r>
              <a:rPr lang="en-US" dirty="0"/>
              <a:t>specific proposals for the committee’s formal consensus </a:t>
            </a:r>
            <a:r>
              <a:rPr lang="en-US" dirty="0" smtClean="0"/>
              <a:t>consideration</a:t>
            </a:r>
            <a:endParaRPr lang="en-US" dirty="0"/>
          </a:p>
          <a:p>
            <a:pPr eaLnBrk="1" hangingPunct="1"/>
            <a:r>
              <a:rPr lang="en-US" dirty="0"/>
              <a:t>May draw on the expertise of individuals </a:t>
            </a:r>
            <a:r>
              <a:rPr lang="en-US" dirty="0" smtClean="0"/>
              <a:t>outside of the standards </a:t>
            </a:r>
            <a:r>
              <a:rPr lang="en-US" dirty="0" smtClean="0"/>
              <a:t>committee </a:t>
            </a:r>
            <a:endParaRPr lang="en-US" dirty="0" smtClean="0"/>
          </a:p>
          <a:p>
            <a:pPr eaLnBrk="1" hangingPunct="1"/>
            <a:r>
              <a:rPr lang="en-US" dirty="0" smtClean="0"/>
              <a:t>Include </a:t>
            </a:r>
            <a:r>
              <a:rPr lang="en-US" dirty="0"/>
              <a:t>Project Teams, Subcommittees, Task Groups, Working Groups and Ad-hoc Groups</a:t>
            </a:r>
          </a:p>
          <a:p>
            <a:pPr eaLnBrk="1" hangingPunct="1"/>
            <a:endParaRPr lang="en-US" dirty="0">
              <a:cs typeface="Times New Roman" pitchFamily="18" charset="0"/>
            </a:endParaRPr>
          </a:p>
          <a:p>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24</a:t>
            </a:fld>
            <a:endParaRPr lang="en-US" dirty="0"/>
          </a:p>
        </p:txBody>
      </p:sp>
    </p:spTree>
    <p:extLst>
      <p:ext uri="{BB962C8B-B14F-4D97-AF65-F5344CB8AC3E}">
        <p14:creationId xmlns:p14="http://schemas.microsoft.com/office/powerpoint/2010/main" val="35648477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940" y="95497"/>
            <a:ext cx="8229600" cy="1143000"/>
          </a:xfrm>
        </p:spPr>
        <p:txBody>
          <a:bodyPr/>
          <a:lstStyle/>
          <a:p>
            <a:pPr eaLnBrk="1" hangingPunct="1"/>
            <a:r>
              <a:rPr lang="en-US" dirty="0" smtClean="0"/>
              <a:t>S&amp;C COMMITTEE STANDARDS ACTION PROCESS</a:t>
            </a:r>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25</a:t>
            </a:fld>
            <a:endParaRPr lang="en-US" dirty="0"/>
          </a:p>
        </p:txBody>
      </p:sp>
      <p:sp>
        <p:nvSpPr>
          <p:cNvPr id="6" name="Line 3"/>
          <p:cNvSpPr>
            <a:spLocks noChangeShapeType="1"/>
          </p:cNvSpPr>
          <p:nvPr/>
        </p:nvSpPr>
        <p:spPr bwMode="auto">
          <a:xfrm>
            <a:off x="3352801" y="2420154"/>
            <a:ext cx="11112" cy="922776"/>
          </a:xfrm>
          <a:prstGeom prst="line">
            <a:avLst/>
          </a:prstGeom>
          <a:noFill/>
          <a:ln w="63500" cmpd="sng">
            <a:solidFill>
              <a:srgbClr val="0033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latin typeface="+mj-lt"/>
            </a:endParaRPr>
          </a:p>
        </p:txBody>
      </p:sp>
      <p:sp>
        <p:nvSpPr>
          <p:cNvPr id="7" name="Line 4"/>
          <p:cNvSpPr>
            <a:spLocks noChangeShapeType="1"/>
          </p:cNvSpPr>
          <p:nvPr/>
        </p:nvSpPr>
        <p:spPr bwMode="auto">
          <a:xfrm flipH="1">
            <a:off x="3352800" y="4016219"/>
            <a:ext cx="0" cy="902838"/>
          </a:xfrm>
          <a:prstGeom prst="line">
            <a:avLst/>
          </a:prstGeom>
          <a:noFill/>
          <a:ln w="63500">
            <a:solidFill>
              <a:srgbClr val="0033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latin typeface="+mj-lt"/>
            </a:endParaRPr>
          </a:p>
        </p:txBody>
      </p:sp>
      <p:sp>
        <p:nvSpPr>
          <p:cNvPr id="8" name="Rectangle 7"/>
          <p:cNvSpPr>
            <a:spLocks noChangeArrowheads="1"/>
          </p:cNvSpPr>
          <p:nvPr/>
        </p:nvSpPr>
        <p:spPr bwMode="auto">
          <a:xfrm>
            <a:off x="1828800" y="1554967"/>
            <a:ext cx="3089275" cy="865188"/>
          </a:xfrm>
          <a:prstGeom prst="rect">
            <a:avLst/>
          </a:prstGeom>
          <a:noFill/>
          <a:ln w="12700">
            <a:solidFill>
              <a:srgbClr val="003399"/>
            </a:solidFill>
            <a:miter lim="800000"/>
            <a:headEnd/>
            <a:tailEnd/>
          </a:ln>
          <a:effectLst/>
          <a:extLst/>
        </p:spPr>
        <p:txBody>
          <a:bodyPr wrap="none" anchor="ctr"/>
          <a:lstStyle/>
          <a:p>
            <a:pPr algn="ctr"/>
            <a:r>
              <a:rPr lang="en-US" sz="2000" b="1" dirty="0">
                <a:solidFill>
                  <a:srgbClr val="003399"/>
                </a:solidFill>
                <a:latin typeface="+mj-lt"/>
              </a:rPr>
              <a:t>Supervisory Board</a:t>
            </a:r>
          </a:p>
        </p:txBody>
      </p:sp>
      <p:sp>
        <p:nvSpPr>
          <p:cNvPr id="9" name="Rectangle 8"/>
          <p:cNvSpPr>
            <a:spLocks noChangeArrowheads="1"/>
          </p:cNvSpPr>
          <p:nvPr/>
        </p:nvSpPr>
        <p:spPr bwMode="auto">
          <a:xfrm>
            <a:off x="1830387" y="3151032"/>
            <a:ext cx="3089275" cy="865187"/>
          </a:xfrm>
          <a:prstGeom prst="rect">
            <a:avLst/>
          </a:prstGeom>
          <a:noFill/>
          <a:ln w="12700">
            <a:solidFill>
              <a:srgbClr val="003399"/>
            </a:solidFill>
            <a:miter lim="800000"/>
            <a:headEnd/>
            <a:tailEnd/>
          </a:ln>
          <a:effectLst/>
          <a:extLst/>
        </p:spPr>
        <p:txBody>
          <a:bodyPr wrap="none" anchor="ctr"/>
          <a:lstStyle/>
          <a:p>
            <a:pPr algn="ctr"/>
            <a:r>
              <a:rPr lang="en-US" sz="2000" b="1" dirty="0">
                <a:solidFill>
                  <a:srgbClr val="003399"/>
                </a:solidFill>
                <a:latin typeface="+mj-lt"/>
              </a:rPr>
              <a:t>Standards Committee</a:t>
            </a:r>
          </a:p>
        </p:txBody>
      </p:sp>
      <p:sp>
        <p:nvSpPr>
          <p:cNvPr id="10" name="Rectangle 9"/>
          <p:cNvSpPr>
            <a:spLocks noChangeArrowheads="1"/>
          </p:cNvSpPr>
          <p:nvPr/>
        </p:nvSpPr>
        <p:spPr bwMode="auto">
          <a:xfrm>
            <a:off x="1828800" y="4698065"/>
            <a:ext cx="3089275" cy="865188"/>
          </a:xfrm>
          <a:prstGeom prst="rect">
            <a:avLst/>
          </a:prstGeom>
          <a:noFill/>
          <a:ln w="12700">
            <a:solidFill>
              <a:srgbClr val="003399"/>
            </a:solidFill>
            <a:miter lim="800000"/>
            <a:headEnd/>
            <a:tailEnd/>
          </a:ln>
          <a:effectLst/>
          <a:extLst/>
        </p:spPr>
        <p:txBody>
          <a:bodyPr wrap="none" anchor="ctr"/>
          <a:lstStyle/>
          <a:p>
            <a:pPr algn="ctr"/>
            <a:r>
              <a:rPr lang="en-US" sz="2000" b="1" dirty="0" smtClean="0">
                <a:solidFill>
                  <a:srgbClr val="003399"/>
                </a:solidFill>
                <a:latin typeface="+mj-lt"/>
              </a:rPr>
              <a:t>Subordinate Group(s</a:t>
            </a:r>
            <a:r>
              <a:rPr lang="en-US" sz="2000" b="1" dirty="0">
                <a:solidFill>
                  <a:srgbClr val="003399"/>
                </a:solidFill>
                <a:latin typeface="+mj-lt"/>
              </a:rPr>
              <a:t>)</a:t>
            </a:r>
          </a:p>
        </p:txBody>
      </p:sp>
      <p:sp>
        <p:nvSpPr>
          <p:cNvPr id="11" name="Text Box 14"/>
          <p:cNvSpPr txBox="1">
            <a:spLocks noChangeArrowheads="1"/>
          </p:cNvSpPr>
          <p:nvPr/>
        </p:nvSpPr>
        <p:spPr bwMode="auto">
          <a:xfrm>
            <a:off x="5334000" y="1636722"/>
            <a:ext cx="358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r>
              <a:rPr lang="en-US" sz="2000" b="1" dirty="0">
                <a:solidFill>
                  <a:srgbClr val="003399"/>
                </a:solidFill>
                <a:latin typeface="Arial" charset="0"/>
              </a:rPr>
              <a:t>(Certifies adherence to procedures)</a:t>
            </a:r>
            <a:endParaRPr lang="en-US" sz="2800" b="1" dirty="0">
              <a:solidFill>
                <a:srgbClr val="003399"/>
              </a:solidFill>
              <a:latin typeface="Arial" charset="0"/>
            </a:endParaRPr>
          </a:p>
        </p:txBody>
      </p:sp>
      <p:sp>
        <p:nvSpPr>
          <p:cNvPr id="12" name="Text Box 15"/>
          <p:cNvSpPr txBox="1">
            <a:spLocks noChangeArrowheads="1"/>
          </p:cNvSpPr>
          <p:nvPr/>
        </p:nvSpPr>
        <p:spPr bwMode="auto">
          <a:xfrm>
            <a:off x="5640055" y="3385187"/>
            <a:ext cx="2893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sz="2000" b="1" dirty="0">
                <a:solidFill>
                  <a:srgbClr val="003399"/>
                </a:solidFill>
                <a:latin typeface="Arial" charset="0"/>
              </a:rPr>
              <a:t>(Consensus vote)</a:t>
            </a:r>
          </a:p>
        </p:txBody>
      </p:sp>
      <p:sp>
        <p:nvSpPr>
          <p:cNvPr id="13" name="Text Box 15"/>
          <p:cNvSpPr txBox="1">
            <a:spLocks noChangeArrowheads="1"/>
          </p:cNvSpPr>
          <p:nvPr/>
        </p:nvSpPr>
        <p:spPr bwMode="auto">
          <a:xfrm>
            <a:off x="5479693" y="4919057"/>
            <a:ext cx="321404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sz="2000" b="1" dirty="0" smtClean="0">
                <a:solidFill>
                  <a:srgbClr val="003399"/>
                </a:solidFill>
                <a:latin typeface="Arial" charset="0"/>
              </a:rPr>
              <a:t>(Proposal Development)</a:t>
            </a:r>
            <a:endParaRPr lang="en-US" sz="2000" b="1" dirty="0">
              <a:solidFill>
                <a:srgbClr val="003399"/>
              </a:solidFill>
              <a:latin typeface="Arial" charset="0"/>
            </a:endParaRPr>
          </a:p>
        </p:txBody>
      </p:sp>
    </p:spTree>
    <p:extLst>
      <p:ext uri="{BB962C8B-B14F-4D97-AF65-F5344CB8AC3E}">
        <p14:creationId xmlns:p14="http://schemas.microsoft.com/office/powerpoint/2010/main" val="11186667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9493"/>
            <a:ext cx="8229600" cy="1086293"/>
          </a:xfrm>
        </p:spPr>
        <p:txBody>
          <a:bodyPr/>
          <a:lstStyle/>
          <a:p>
            <a:r>
              <a:rPr lang="en-US" dirty="0" smtClean="0"/>
              <a:t>LEARNING AND DEVELOPMENT</a:t>
            </a:r>
            <a:endParaRPr lang="en-US" dirty="0"/>
          </a:p>
        </p:txBody>
      </p:sp>
      <p:sp>
        <p:nvSpPr>
          <p:cNvPr id="3" name="Content Placeholder 2"/>
          <p:cNvSpPr>
            <a:spLocks noGrp="1"/>
          </p:cNvSpPr>
          <p:nvPr>
            <p:ph idx="1"/>
          </p:nvPr>
        </p:nvSpPr>
        <p:spPr>
          <a:xfrm>
            <a:off x="533400" y="1233543"/>
            <a:ext cx="8229600" cy="4830763"/>
          </a:xfrm>
        </p:spPr>
        <p:txBody>
          <a:bodyPr/>
          <a:lstStyle/>
          <a:p>
            <a:pPr eaLnBrk="1" hangingPunct="1">
              <a:spcBef>
                <a:spcPts val="600"/>
              </a:spcBef>
              <a:spcAft>
                <a:spcPts val="0"/>
              </a:spcAft>
            </a:pPr>
            <a:r>
              <a:rPr lang="en-US" dirty="0"/>
              <a:t>ASME </a:t>
            </a:r>
            <a:r>
              <a:rPr lang="en-US" dirty="0" smtClean="0"/>
              <a:t>Learning</a:t>
            </a:r>
            <a:r>
              <a:rPr lang="en-US" dirty="0"/>
              <a:t> </a:t>
            </a:r>
            <a:r>
              <a:rPr lang="en-US" dirty="0" smtClean="0"/>
              <a:t>and </a:t>
            </a:r>
            <a:r>
              <a:rPr lang="en-US" dirty="0" smtClean="0"/>
              <a:t>Development provides training </a:t>
            </a:r>
            <a:r>
              <a:rPr lang="en-US" dirty="0"/>
              <a:t>for engineers and technical </a:t>
            </a:r>
            <a:r>
              <a:rPr lang="en-US" dirty="0" smtClean="0"/>
              <a:t>professionals including companion </a:t>
            </a:r>
            <a:r>
              <a:rPr lang="en-US" dirty="0"/>
              <a:t>courses for codes and </a:t>
            </a:r>
            <a:r>
              <a:rPr lang="en-US" dirty="0" smtClean="0"/>
              <a:t>standards and </a:t>
            </a:r>
            <a:r>
              <a:rPr lang="en-US" dirty="0"/>
              <a:t>a wide variety of </a:t>
            </a:r>
            <a:r>
              <a:rPr lang="en-US" dirty="0" smtClean="0"/>
              <a:t>engineering and management </a:t>
            </a:r>
            <a:r>
              <a:rPr lang="en-US" dirty="0" smtClean="0"/>
              <a:t>courses</a:t>
            </a:r>
            <a:endParaRPr lang="en-US" dirty="0"/>
          </a:p>
          <a:p>
            <a:pPr eaLnBrk="1" hangingPunct="1">
              <a:spcBef>
                <a:spcPts val="1200"/>
              </a:spcBef>
              <a:spcAft>
                <a:spcPts val="0"/>
              </a:spcAft>
            </a:pPr>
            <a:r>
              <a:rPr lang="en-US" dirty="0" smtClean="0"/>
              <a:t>Course Formats </a:t>
            </a:r>
            <a:r>
              <a:rPr lang="en-US" dirty="0" smtClean="0"/>
              <a:t>include: </a:t>
            </a:r>
            <a:endParaRPr lang="en-US" dirty="0" smtClean="0"/>
          </a:p>
          <a:p>
            <a:pPr lvl="1" eaLnBrk="1" hangingPunct="1">
              <a:spcBef>
                <a:spcPts val="600"/>
              </a:spcBef>
              <a:spcAft>
                <a:spcPts val="0"/>
              </a:spcAft>
            </a:pPr>
            <a:r>
              <a:rPr lang="en-US" dirty="0" smtClean="0"/>
              <a:t>Online ASME Assessment Based Courses </a:t>
            </a:r>
          </a:p>
          <a:p>
            <a:pPr lvl="1" eaLnBrk="1" hangingPunct="1">
              <a:spcBef>
                <a:spcPts val="600"/>
              </a:spcBef>
              <a:spcAft>
                <a:spcPts val="0"/>
              </a:spcAft>
            </a:pPr>
            <a:r>
              <a:rPr lang="en-US" dirty="0" smtClean="0"/>
              <a:t>In-Company Training</a:t>
            </a:r>
          </a:p>
          <a:p>
            <a:pPr lvl="1" eaLnBrk="1" hangingPunct="1">
              <a:spcBef>
                <a:spcPts val="600"/>
              </a:spcBef>
              <a:spcAft>
                <a:spcPts val="0"/>
              </a:spcAft>
            </a:pPr>
            <a:r>
              <a:rPr lang="en-US" dirty="0" smtClean="0"/>
              <a:t>On-line instructor –supported courses</a:t>
            </a:r>
          </a:p>
          <a:p>
            <a:pPr lvl="1" eaLnBrk="1" hangingPunct="1">
              <a:spcBef>
                <a:spcPts val="600"/>
              </a:spcBef>
              <a:spcAft>
                <a:spcPts val="0"/>
              </a:spcAft>
            </a:pPr>
            <a:r>
              <a:rPr lang="en-US" dirty="0" smtClean="0"/>
              <a:t>Instructor-led courses on various topics world-wide</a:t>
            </a:r>
          </a:p>
          <a:p>
            <a:pPr eaLnBrk="1" hangingPunct="1">
              <a:spcBef>
                <a:spcPts val="1800"/>
              </a:spcBef>
              <a:spcAft>
                <a:spcPts val="0"/>
              </a:spcAft>
            </a:pPr>
            <a:r>
              <a:rPr lang="en-US" dirty="0" smtClean="0"/>
              <a:t>ASME </a:t>
            </a:r>
            <a:r>
              <a:rPr lang="en-US" dirty="0" smtClean="0"/>
              <a:t>Learning</a:t>
            </a:r>
            <a:r>
              <a:rPr lang="en-US" dirty="0"/>
              <a:t> </a:t>
            </a:r>
            <a:r>
              <a:rPr lang="en-US" dirty="0" smtClean="0"/>
              <a:t>and </a:t>
            </a:r>
            <a:r>
              <a:rPr lang="en-US" dirty="0" smtClean="0"/>
              <a:t>Development Catalog:</a:t>
            </a:r>
            <a:endParaRPr lang="en-US" dirty="0"/>
          </a:p>
          <a:p>
            <a:pPr marL="457200" lvl="1" indent="0">
              <a:spcBef>
                <a:spcPts val="0"/>
              </a:spcBef>
              <a:buNone/>
            </a:pPr>
            <a:r>
              <a:rPr lang="en-US" dirty="0">
                <a:hlinkClick r:id="rId3"/>
              </a:rPr>
              <a:t>http://</a:t>
            </a:r>
            <a:r>
              <a:rPr lang="en-US" dirty="0" smtClean="0">
                <a:hlinkClick r:id="rId3"/>
              </a:rPr>
              <a:t>www.asme.org/kb/courses</a:t>
            </a:r>
            <a:r>
              <a:rPr lang="en-US" dirty="0" smtClean="0"/>
              <a:t> </a:t>
            </a:r>
            <a:endParaRPr lang="en-US" dirty="0"/>
          </a:p>
        </p:txBody>
      </p:sp>
      <p:sp>
        <p:nvSpPr>
          <p:cNvPr id="4" name="Footer Placeholder 3"/>
          <p:cNvSpPr>
            <a:spLocks noGrp="1"/>
          </p:cNvSpPr>
          <p:nvPr>
            <p:ph type="ftr" sz="quarter" idx="10"/>
          </p:nvPr>
        </p:nvSpPr>
        <p:spPr/>
        <p:txBody>
          <a:bodyPr/>
          <a:lstStyle/>
          <a:p>
            <a:pPr algn="ctr">
              <a:defRPr/>
            </a:pPr>
            <a:r>
              <a:rPr lang="en-US"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26</a:t>
            </a:fld>
            <a:endParaRPr lang="en-US" dirty="0"/>
          </a:p>
        </p:txBody>
      </p:sp>
    </p:spTree>
    <p:extLst>
      <p:ext uri="{BB962C8B-B14F-4D97-AF65-F5344CB8AC3E}">
        <p14:creationId xmlns:p14="http://schemas.microsoft.com/office/powerpoint/2010/main" val="20014001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3"/>
          <p:cNvSpPr>
            <a:spLocks noGrp="1" noChangeArrowheads="1"/>
          </p:cNvSpPr>
          <p:nvPr>
            <p:ph type="title"/>
          </p:nvPr>
        </p:nvSpPr>
        <p:spPr>
          <a:xfrm>
            <a:off x="457200" y="152400"/>
            <a:ext cx="8229600" cy="11430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dirty="0" smtClean="0"/>
              <a:t>ASME STANDARDS TECHNOLOGY, LLC (ST-LLC)</a:t>
            </a:r>
            <a:endParaRPr lang="en-US" dirty="0"/>
          </a:p>
        </p:txBody>
      </p:sp>
      <p:sp>
        <p:nvSpPr>
          <p:cNvPr id="41988" name="Rectangle 2"/>
          <p:cNvSpPr>
            <a:spLocks noGrp="1" noChangeArrowheads="1"/>
          </p:cNvSpPr>
          <p:nvPr>
            <p:ph idx="1"/>
          </p:nvPr>
        </p:nvSpPr>
        <p:spPr>
          <a:xfrm>
            <a:off x="525130" y="1507331"/>
            <a:ext cx="8458200" cy="4525963"/>
          </a:xfrm>
          <a:noFill/>
        </p:spPr>
        <p:txBody>
          <a:bodyPr/>
          <a:lstStyle/>
          <a:p>
            <a:pPr eaLnBrk="1" hangingPunct="1">
              <a:spcBef>
                <a:spcPts val="600"/>
              </a:spcBef>
            </a:pPr>
            <a:r>
              <a:rPr lang="en-US" dirty="0" smtClean="0"/>
              <a:t>Not-for-profit Limited Liability Committee with ASME as the sole member of LLC</a:t>
            </a:r>
          </a:p>
          <a:p>
            <a:pPr eaLnBrk="1" hangingPunct="1">
              <a:spcBef>
                <a:spcPts val="600"/>
              </a:spcBef>
            </a:pPr>
            <a:r>
              <a:rPr lang="en-US" dirty="0" smtClean="0"/>
              <a:t>Advances application of emerging and newly commercialized technology</a:t>
            </a:r>
          </a:p>
          <a:p>
            <a:pPr eaLnBrk="1" hangingPunct="1">
              <a:spcBef>
                <a:spcPts val="600"/>
              </a:spcBef>
            </a:pPr>
            <a:r>
              <a:rPr lang="en-US" dirty="0" smtClean="0"/>
              <a:t>ASME ST-LLC maintains close relationship with ASME S&amp;C Sector</a:t>
            </a:r>
          </a:p>
          <a:p>
            <a:pPr eaLnBrk="1" hangingPunct="1">
              <a:spcBef>
                <a:spcPts val="600"/>
              </a:spcBef>
              <a:spcAft>
                <a:spcPts val="0"/>
              </a:spcAft>
            </a:pPr>
            <a:r>
              <a:rPr lang="en-US" dirty="0" smtClean="0"/>
              <a:t>Provides research and technology development for technical relevance of codes and standards</a:t>
            </a:r>
          </a:p>
          <a:p>
            <a:pPr eaLnBrk="1" hangingPunct="1">
              <a:spcBef>
                <a:spcPts val="600"/>
              </a:spcBef>
              <a:spcAft>
                <a:spcPts val="0"/>
              </a:spcAft>
            </a:pPr>
            <a:r>
              <a:rPr lang="en-US" dirty="0" smtClean="0"/>
              <a:t>ASME Standards Technology LLC Web </a:t>
            </a:r>
            <a:r>
              <a:rPr lang="en-US" dirty="0" smtClean="0"/>
              <a:t>Site:</a:t>
            </a:r>
          </a:p>
          <a:p>
            <a:pPr lvl="1" eaLnBrk="1" hangingPunct="1">
              <a:spcBef>
                <a:spcPts val="600"/>
              </a:spcBef>
              <a:spcAft>
                <a:spcPts val="0"/>
              </a:spcAft>
            </a:pPr>
            <a:r>
              <a:rPr lang="en-US" u="sng" dirty="0" smtClean="0">
                <a:hlinkClick r:id="rId3"/>
              </a:rPr>
              <a:t>http</a:t>
            </a:r>
            <a:r>
              <a:rPr lang="en-US" u="sng" dirty="0">
                <a:hlinkClick r:id="rId3"/>
              </a:rPr>
              <a:t>://asmestllc.org</a:t>
            </a:r>
            <a:r>
              <a:rPr lang="en-US" u="sng" dirty="0" smtClean="0">
                <a:hlinkClick r:id="rId3"/>
              </a:rPr>
              <a:t>/</a:t>
            </a:r>
            <a:endParaRPr lang="en-US" u="sng" dirty="0" smtClean="0"/>
          </a:p>
          <a:p>
            <a:pPr lvl="1" eaLnBrk="1" hangingPunct="1">
              <a:spcBef>
                <a:spcPts val="600"/>
              </a:spcBef>
              <a:spcAft>
                <a:spcPts val="0"/>
              </a:spcAft>
            </a:pPr>
            <a:endParaRPr lang="en-US" u="sng" dirty="0" smtClean="0"/>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F46F3272-4AAE-4081-A7DA-34EDF901A481}" type="slidenum">
              <a:rPr lang="en-US"/>
              <a:pPr>
                <a:defRPr/>
              </a:pPr>
              <a:t>27</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533400" y="0"/>
            <a:ext cx="8229600" cy="990600"/>
          </a:xfrm>
        </p:spPr>
        <p:txBody>
          <a:bodyPr/>
          <a:lstStyle/>
          <a:p>
            <a:pPr eaLnBrk="1" hangingPunct="1"/>
            <a:r>
              <a:rPr lang="en-US" dirty="0" smtClean="0"/>
              <a:t>MODULE SUMMARY</a:t>
            </a:r>
            <a:endParaRPr lang="en-US" dirty="0" smtClean="0"/>
          </a:p>
        </p:txBody>
      </p:sp>
      <p:sp>
        <p:nvSpPr>
          <p:cNvPr id="43013" name="Rectangle 3"/>
          <p:cNvSpPr>
            <a:spLocks noGrp="1" noChangeArrowheads="1"/>
          </p:cNvSpPr>
          <p:nvPr>
            <p:ph idx="1"/>
          </p:nvPr>
        </p:nvSpPr>
        <p:spPr>
          <a:xfrm>
            <a:off x="501502" y="1219200"/>
            <a:ext cx="8229600" cy="4906963"/>
          </a:xfrm>
        </p:spPr>
        <p:txBody>
          <a:bodyPr/>
          <a:lstStyle/>
          <a:p>
            <a:pPr marL="225425" indent="-225425" eaLnBrk="1" hangingPunct="1">
              <a:buFont typeface="Arial" pitchFamily="34" charset="0"/>
              <a:buChar char="•"/>
            </a:pPr>
            <a:r>
              <a:rPr lang="en-US" sz="2000" dirty="0" smtClean="0"/>
              <a:t>ASME is governed by the Board of Governors who are tasked with fulfilling ASME’s Mission.</a:t>
            </a:r>
          </a:p>
          <a:p>
            <a:pPr marL="225425" indent="-225425" eaLnBrk="1" hangingPunct="1">
              <a:buFont typeface="Arial" pitchFamily="34" charset="0"/>
              <a:buChar char="•"/>
            </a:pPr>
            <a:r>
              <a:rPr lang="en-US" sz="2000" dirty="0" smtClean="0"/>
              <a:t> </a:t>
            </a:r>
            <a:r>
              <a:rPr lang="en-US" sz="2000" dirty="0" smtClean="0"/>
              <a:t>Four </a:t>
            </a:r>
            <a:r>
              <a:rPr lang="en-US" sz="2000" dirty="0" smtClean="0"/>
              <a:t>Sectors report to the Board of Governors</a:t>
            </a:r>
            <a:r>
              <a:rPr lang="en-US" sz="2000" dirty="0"/>
              <a:t>.</a:t>
            </a:r>
            <a:r>
              <a:rPr lang="en-US" sz="2000" dirty="0" smtClean="0"/>
              <a:t> The Standards and Certification Sector is responsible for all ASME Standards and Certification activities. </a:t>
            </a:r>
          </a:p>
          <a:p>
            <a:pPr marL="225425" indent="-225425" eaLnBrk="1" hangingPunct="1">
              <a:buFont typeface="Arial" pitchFamily="34" charset="0"/>
              <a:buChar char="•"/>
            </a:pPr>
            <a:r>
              <a:rPr lang="en-US" sz="2000" dirty="0" smtClean="0"/>
              <a:t>Four </a:t>
            </a:r>
            <a:r>
              <a:rPr lang="en-US" sz="2000" dirty="0"/>
              <a:t>A</a:t>
            </a:r>
            <a:r>
              <a:rPr lang="en-US" sz="2000" dirty="0" smtClean="0"/>
              <a:t>dvisory Boards and </a:t>
            </a:r>
            <a:r>
              <a:rPr lang="en-US" sz="2000" dirty="0" smtClean="0"/>
              <a:t>Five </a:t>
            </a:r>
            <a:r>
              <a:rPr lang="en-US" sz="2000" dirty="0"/>
              <a:t>Supervisory Boards </a:t>
            </a:r>
            <a:r>
              <a:rPr lang="en-US" sz="2000" dirty="0" smtClean="0"/>
              <a:t>report to the </a:t>
            </a:r>
            <a:r>
              <a:rPr lang="en-US" sz="2000" dirty="0"/>
              <a:t>Council on Standards and </a:t>
            </a:r>
            <a:r>
              <a:rPr lang="en-US" sz="2000" dirty="0" smtClean="0"/>
              <a:t>Certification. </a:t>
            </a:r>
          </a:p>
          <a:p>
            <a:pPr marL="225425" indent="-225425" eaLnBrk="1" hangingPunct="1">
              <a:buFont typeface="Arial" pitchFamily="34" charset="0"/>
              <a:buChar char="•"/>
            </a:pPr>
            <a:r>
              <a:rPr lang="en-US" sz="2000" dirty="0" smtClean="0"/>
              <a:t>The five S&amp;C </a:t>
            </a:r>
            <a:r>
              <a:rPr lang="en-US" sz="2000" dirty="0" smtClean="0"/>
              <a:t>supervisory </a:t>
            </a:r>
            <a:r>
              <a:rPr lang="en-US" sz="2000" dirty="0" smtClean="0"/>
              <a:t>boards include Standardization </a:t>
            </a:r>
            <a:r>
              <a:rPr lang="en-US" sz="2000" dirty="0"/>
              <a:t>and Testing (</a:t>
            </a:r>
            <a:r>
              <a:rPr lang="en-US" sz="2000" dirty="0" smtClean="0"/>
              <a:t>BST), Safety </a:t>
            </a:r>
            <a:r>
              <a:rPr lang="en-US" sz="2000" dirty="0"/>
              <a:t>Codes &amp; Standards (</a:t>
            </a:r>
            <a:r>
              <a:rPr lang="en-US" sz="2000" dirty="0" smtClean="0"/>
              <a:t>BSCS), Pressure </a:t>
            </a:r>
            <a:r>
              <a:rPr lang="en-US" sz="2000" dirty="0"/>
              <a:t>Technology Codes &amp; Standards (</a:t>
            </a:r>
            <a:r>
              <a:rPr lang="en-US" sz="2000" dirty="0" smtClean="0"/>
              <a:t>BPTCS), Nuclear </a:t>
            </a:r>
            <a:r>
              <a:rPr lang="en-US" sz="2000" dirty="0"/>
              <a:t>Codes &amp; </a:t>
            </a:r>
            <a:r>
              <a:rPr lang="en-US" sz="2000" dirty="0" smtClean="0"/>
              <a:t>Standards(BNCS), and Conformity </a:t>
            </a:r>
            <a:r>
              <a:rPr lang="en-US" sz="2000" dirty="0"/>
              <a:t>Assessment (BCA</a:t>
            </a:r>
            <a:r>
              <a:rPr lang="en-US" sz="2000" dirty="0" smtClean="0"/>
              <a:t>). </a:t>
            </a:r>
            <a:r>
              <a:rPr lang="en-US" sz="2000" dirty="0" smtClean="0"/>
              <a:t>Multiple standards committee </a:t>
            </a:r>
            <a:r>
              <a:rPr lang="en-US" sz="2000" dirty="0" smtClean="0"/>
              <a:t>report </a:t>
            </a:r>
            <a:r>
              <a:rPr lang="en-US" sz="2000" dirty="0" smtClean="0"/>
              <a:t>to each Supervisory Board.</a:t>
            </a:r>
          </a:p>
          <a:p>
            <a:pPr marL="225425" indent="-225425" eaLnBrk="1" hangingPunct="1">
              <a:buFont typeface="Arial" pitchFamily="34" charset="0"/>
              <a:buChar char="•"/>
            </a:pPr>
            <a:r>
              <a:rPr lang="en-US" sz="2000" dirty="0" smtClean="0"/>
              <a:t>Learning </a:t>
            </a:r>
            <a:r>
              <a:rPr lang="en-US" sz="2000" dirty="0" smtClean="0"/>
              <a:t>and Development and ASME ST-LLC maintain </a:t>
            </a:r>
            <a:r>
              <a:rPr lang="en-US" sz="2000" dirty="0"/>
              <a:t>close </a:t>
            </a:r>
            <a:r>
              <a:rPr lang="en-US" sz="2000" dirty="0" smtClean="0"/>
              <a:t>relationships </a:t>
            </a:r>
            <a:r>
              <a:rPr lang="en-US" sz="2000" dirty="0"/>
              <a:t>with ASME </a:t>
            </a:r>
            <a:r>
              <a:rPr lang="en-US" sz="2000" dirty="0" smtClean="0"/>
              <a:t>S&amp;C committees to provide research and training products related to codes and standards.</a:t>
            </a:r>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1D3AF0EC-7FEA-4BBC-8396-FB130D0253F2}" type="slidenum">
              <a:rPr lang="en-US"/>
              <a:pPr>
                <a:defRPr/>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95300" y="19493"/>
            <a:ext cx="8229600" cy="952500"/>
          </a:xfrm>
        </p:spPr>
        <p:txBody>
          <a:bodyPr/>
          <a:lstStyle/>
          <a:p>
            <a:r>
              <a:rPr lang="en-US" dirty="0" smtClean="0"/>
              <a:t>MODULE B COURSE OUTLINE</a:t>
            </a:r>
            <a:endParaRPr lang="en-US" dirty="0"/>
          </a:p>
        </p:txBody>
      </p:sp>
      <p:sp>
        <p:nvSpPr>
          <p:cNvPr id="7" name="Content Placeholder 6"/>
          <p:cNvSpPr>
            <a:spLocks noGrp="1"/>
          </p:cNvSpPr>
          <p:nvPr>
            <p:ph idx="1"/>
          </p:nvPr>
        </p:nvSpPr>
        <p:spPr>
          <a:xfrm>
            <a:off x="533400" y="1143000"/>
            <a:ext cx="8153400" cy="3543301"/>
          </a:xfrm>
        </p:spPr>
        <p:txBody>
          <a:bodyPr/>
          <a:lstStyle/>
          <a:p>
            <a:pPr marL="569913" indent="-569913">
              <a:spcBef>
                <a:spcPts val="600"/>
              </a:spcBef>
              <a:buNone/>
              <a:tabLst>
                <a:tab pos="569913" algn="l"/>
              </a:tabLst>
            </a:pPr>
            <a:r>
              <a:rPr lang="en-US" sz="2000" b="1" dirty="0" smtClean="0"/>
              <a:t>B1. 	ASME </a:t>
            </a:r>
            <a:r>
              <a:rPr lang="en-US" sz="2000" b="1" dirty="0"/>
              <a:t>Organizational Structure</a:t>
            </a:r>
          </a:p>
          <a:p>
            <a:pPr marL="569913" indent="-569913">
              <a:spcBef>
                <a:spcPts val="600"/>
              </a:spcBef>
              <a:buNone/>
              <a:tabLst>
                <a:tab pos="569913" algn="l"/>
              </a:tabLst>
            </a:pPr>
            <a:r>
              <a:rPr lang="en-US" sz="2000" dirty="0" smtClean="0"/>
              <a:t>B2. 	Standards </a:t>
            </a:r>
            <a:r>
              <a:rPr lang="en-US" sz="2000" dirty="0"/>
              <a:t>Development: Staff and Volunteer Roles </a:t>
            </a:r>
            <a:r>
              <a:rPr lang="en-US" sz="2000" dirty="0" smtClean="0"/>
              <a:t>and Responsibilities</a:t>
            </a:r>
            <a:endParaRPr lang="en-US" sz="2000" dirty="0"/>
          </a:p>
          <a:p>
            <a:pPr marL="569913" indent="-569913">
              <a:spcBef>
                <a:spcPts val="600"/>
              </a:spcBef>
              <a:buNone/>
              <a:tabLst>
                <a:tab pos="569913" algn="l"/>
              </a:tabLst>
            </a:pPr>
            <a:r>
              <a:rPr lang="en-US" sz="2000" dirty="0"/>
              <a:t>B3.	Conformity Assessment: Staff and Volunteer Roles and Responsibilities</a:t>
            </a:r>
          </a:p>
          <a:p>
            <a:pPr marL="569913" indent="-569913">
              <a:spcBef>
                <a:spcPts val="600"/>
              </a:spcBef>
              <a:buNone/>
              <a:tabLst>
                <a:tab pos="569913" algn="l"/>
              </a:tabLst>
            </a:pPr>
            <a:r>
              <a:rPr lang="en-US" sz="2000" dirty="0"/>
              <a:t>B4.	Initiating and Terminating Standards Projects</a:t>
            </a:r>
          </a:p>
          <a:p>
            <a:pPr marL="569913" indent="-569913">
              <a:spcBef>
                <a:spcPts val="600"/>
              </a:spcBef>
              <a:buNone/>
              <a:tabLst>
                <a:tab pos="569913" algn="l"/>
              </a:tabLst>
            </a:pPr>
            <a:r>
              <a:rPr lang="en-US" sz="2000" dirty="0"/>
              <a:t>B5.	Consensus Process for Standards Development</a:t>
            </a:r>
          </a:p>
          <a:p>
            <a:pPr marL="569913" indent="-569913">
              <a:spcBef>
                <a:spcPts val="600"/>
              </a:spcBef>
              <a:buNone/>
              <a:tabLst>
                <a:tab pos="569913" algn="l"/>
              </a:tabLst>
            </a:pPr>
            <a:r>
              <a:rPr lang="en-US" sz="2000" dirty="0"/>
              <a:t>B6.	The Basics of Parliamentary Procedure</a:t>
            </a:r>
          </a:p>
          <a:p>
            <a:pPr marL="569913" indent="-569913">
              <a:spcBef>
                <a:spcPts val="600"/>
              </a:spcBef>
              <a:buNone/>
              <a:tabLst>
                <a:tab pos="569913" algn="l"/>
              </a:tabLst>
            </a:pPr>
            <a:r>
              <a:rPr lang="en-US" sz="2000" dirty="0"/>
              <a:t>B7.	The Appeals Process</a:t>
            </a:r>
          </a:p>
          <a:p>
            <a:pPr marL="569913" indent="-569913">
              <a:spcBef>
                <a:spcPts val="600"/>
              </a:spcBef>
              <a:buNone/>
              <a:tabLst>
                <a:tab pos="569913" algn="l"/>
              </a:tabLst>
            </a:pPr>
            <a:r>
              <a:rPr lang="en-US" sz="2000" dirty="0"/>
              <a:t>B8.	International Standards Development</a:t>
            </a:r>
          </a:p>
          <a:p>
            <a:pPr marL="569913" indent="-569913">
              <a:spcBef>
                <a:spcPts val="600"/>
              </a:spcBef>
              <a:buNone/>
              <a:tabLst>
                <a:tab pos="569913" algn="l"/>
              </a:tabLst>
            </a:pPr>
            <a:r>
              <a:rPr lang="en-US" sz="2000" dirty="0"/>
              <a:t>B9.	ASME Conformity Assessment Programs</a:t>
            </a:r>
          </a:p>
          <a:p>
            <a:pPr marL="569913" indent="-569913">
              <a:spcBef>
                <a:spcPts val="600"/>
              </a:spcBef>
              <a:buNone/>
              <a:tabLst>
                <a:tab pos="569913" algn="l"/>
              </a:tabLst>
            </a:pPr>
            <a:r>
              <a:rPr lang="en-US" sz="2000" dirty="0"/>
              <a:t>B10.	Performance Based Standards</a:t>
            </a:r>
          </a:p>
          <a:p>
            <a:pPr marL="569913" indent="-569913">
              <a:spcBef>
                <a:spcPts val="600"/>
              </a:spcBef>
              <a:buNone/>
              <a:tabLst>
                <a:tab pos="569913" algn="l"/>
              </a:tabLst>
            </a:pPr>
            <a:r>
              <a:rPr lang="en-US" sz="2000" dirty="0"/>
              <a:t>B11. Consensus Process for Standards Interpretation and Code </a:t>
            </a:r>
            <a:r>
              <a:rPr lang="en-US" sz="2000" dirty="0" smtClean="0"/>
              <a:t>Cases</a:t>
            </a:r>
            <a:endParaRPr lang="en-US" sz="1100" strike="sngStrike" dirty="0">
              <a:solidFill>
                <a:srgbClr val="00B050"/>
              </a:solidFill>
            </a:endParaRPr>
          </a:p>
        </p:txBody>
      </p:sp>
      <p:sp>
        <p:nvSpPr>
          <p:cNvPr id="8"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fld id="{D3F1763C-13FC-4D0E-B2CB-E2A6F169EFEB}" type="slidenum">
              <a:rPr lang="en-US" smtClean="0"/>
              <a:pPr/>
              <a:t>2</a:t>
            </a:fld>
            <a:endParaRPr lang="en-US" dirty="0"/>
          </a:p>
        </p:txBody>
      </p:sp>
    </p:spTree>
    <p:extLst>
      <p:ext uri="{BB962C8B-B14F-4D97-AF65-F5344CB8AC3E}">
        <p14:creationId xmlns:p14="http://schemas.microsoft.com/office/powerpoint/2010/main" val="350827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457200" y="-37214"/>
            <a:ext cx="8229600" cy="1143000"/>
          </a:xfrm>
        </p:spPr>
        <p:txBody>
          <a:bodyPr/>
          <a:lstStyle/>
          <a:p>
            <a:pPr eaLnBrk="1" hangingPunct="1"/>
            <a:r>
              <a:rPr lang="en-US" dirty="0" smtClean="0"/>
              <a:t>REFERENCES</a:t>
            </a:r>
          </a:p>
        </p:txBody>
      </p:sp>
      <p:sp>
        <p:nvSpPr>
          <p:cNvPr id="44037" name="Rectangle 3"/>
          <p:cNvSpPr>
            <a:spLocks noGrp="1" noChangeArrowheads="1"/>
          </p:cNvSpPr>
          <p:nvPr>
            <p:ph idx="1"/>
          </p:nvPr>
        </p:nvSpPr>
        <p:spPr>
          <a:xfrm>
            <a:off x="457200" y="838200"/>
            <a:ext cx="8229600" cy="4525963"/>
          </a:xfrm>
          <a:ln>
            <a:solidFill>
              <a:schemeClr val="accent1">
                <a:lumMod val="50000"/>
              </a:schemeClr>
            </a:solidFill>
          </a:ln>
        </p:spPr>
        <p:txBody>
          <a:bodyPr/>
          <a:lstStyle/>
          <a:p>
            <a:pPr marL="457200" lvl="1" indent="-342900" eaLnBrk="1" hangingPunct="1">
              <a:buClr>
                <a:srgbClr val="003399"/>
              </a:buClr>
              <a:buFont typeface="Arial" pitchFamily="34" charset="0"/>
              <a:buChar char="•"/>
            </a:pPr>
            <a:r>
              <a:rPr lang="en-US" sz="2400" dirty="0" smtClean="0"/>
              <a:t>Standards and Certification Sector Operations Guide</a:t>
            </a:r>
          </a:p>
          <a:p>
            <a:pPr marL="457200" lvl="1" indent="-52388" defTabSz="457200" eaLnBrk="1" hangingPunct="1">
              <a:buClr>
                <a:srgbClr val="003399"/>
              </a:buClr>
              <a:buNone/>
            </a:pPr>
            <a:r>
              <a:rPr lang="en-US" sz="1800" u="sng" dirty="0" smtClean="0"/>
              <a:t>	</a:t>
            </a:r>
            <a:r>
              <a:rPr lang="en-US" sz="1800" u="sng" dirty="0" smtClean="0">
                <a:hlinkClick r:id="rId3"/>
              </a:rPr>
              <a:t>https</a:t>
            </a:r>
            <a:r>
              <a:rPr lang="en-US" sz="1800" u="sng" dirty="0">
                <a:hlinkClick r:id="rId3"/>
              </a:rPr>
              <a:t>://</a:t>
            </a:r>
            <a:r>
              <a:rPr lang="en-US" sz="1800" u="sng" dirty="0" smtClean="0">
                <a:hlinkClick r:id="rId3"/>
              </a:rPr>
              <a:t>cstools.asme.org/csconnect/FileUpload.cfm?View=yes&amp;ID=23216</a:t>
            </a:r>
            <a:endParaRPr lang="en-US" sz="1800" u="sng" dirty="0" smtClean="0"/>
          </a:p>
          <a:p>
            <a:pPr marL="463550" lvl="1" indent="-349250" eaLnBrk="1" hangingPunct="1">
              <a:spcBef>
                <a:spcPts val="1200"/>
              </a:spcBef>
              <a:buClr>
                <a:srgbClr val="003399"/>
              </a:buClr>
              <a:buFont typeface="Arial" pitchFamily="34" charset="0"/>
              <a:buChar char="•"/>
            </a:pPr>
            <a:r>
              <a:rPr lang="en-US" sz="2400" dirty="0" smtClean="0"/>
              <a:t>Standards </a:t>
            </a:r>
            <a:r>
              <a:rPr lang="en-US" sz="2400" dirty="0" smtClean="0"/>
              <a:t>and Certification Policies, Procedures and Guidelines</a:t>
            </a:r>
          </a:p>
          <a:p>
            <a:pPr marL="468313" lvl="2" indent="0" eaLnBrk="1" hangingPunct="1">
              <a:buClr>
                <a:srgbClr val="003399"/>
              </a:buClr>
              <a:buNone/>
            </a:pPr>
            <a:r>
              <a:rPr lang="en-US" dirty="0">
                <a:hlinkClick r:id="rId4"/>
              </a:rPr>
              <a:t>http://</a:t>
            </a:r>
            <a:r>
              <a:rPr lang="en-US" dirty="0" smtClean="0">
                <a:hlinkClick r:id="rId4"/>
              </a:rPr>
              <a:t>cstools.asme.org/csconnect/CommitteePages.cfm?Committee=A01000000&amp;Action=7609</a:t>
            </a:r>
            <a:r>
              <a:rPr lang="en-US" dirty="0" smtClean="0"/>
              <a:t> </a:t>
            </a:r>
          </a:p>
          <a:p>
            <a:pPr marL="463550" lvl="1" indent="-349250" eaLnBrk="1" hangingPunct="1">
              <a:spcBef>
                <a:spcPts val="1200"/>
              </a:spcBef>
              <a:buClr>
                <a:srgbClr val="003399"/>
              </a:buClr>
              <a:buFont typeface="Arial" pitchFamily="34" charset="0"/>
              <a:buChar char="•"/>
            </a:pPr>
            <a:r>
              <a:rPr lang="en-US" sz="2400" dirty="0" smtClean="0"/>
              <a:t>Standards and Certification Committee Central</a:t>
            </a:r>
          </a:p>
          <a:p>
            <a:pPr marL="468313" lvl="1" indent="0" eaLnBrk="1" hangingPunct="1">
              <a:spcBef>
                <a:spcPts val="1200"/>
              </a:spcBef>
              <a:buClr>
                <a:srgbClr val="003399"/>
              </a:buClr>
              <a:buNone/>
            </a:pPr>
            <a:r>
              <a:rPr lang="en-US" sz="1800" dirty="0">
                <a:hlinkClick r:id="rId5"/>
              </a:rPr>
              <a:t>http://</a:t>
            </a:r>
            <a:r>
              <a:rPr lang="en-US" sz="1800" dirty="0" smtClean="0">
                <a:hlinkClick r:id="rId5"/>
              </a:rPr>
              <a:t>cstools.asme.org/csconnect/CommitteePages.cfm</a:t>
            </a:r>
            <a:r>
              <a:rPr lang="en-US" sz="1800" dirty="0" smtClean="0"/>
              <a:t> </a:t>
            </a:r>
          </a:p>
          <a:p>
            <a:pPr marL="463550" lvl="1" indent="-349250" eaLnBrk="1" hangingPunct="1">
              <a:spcBef>
                <a:spcPts val="1200"/>
              </a:spcBef>
              <a:buClr>
                <a:srgbClr val="003399"/>
              </a:buClr>
              <a:buFont typeface="Arial" pitchFamily="34" charset="0"/>
              <a:buChar char="•"/>
            </a:pPr>
            <a:r>
              <a:rPr lang="en-US" sz="2400" dirty="0" smtClean="0"/>
              <a:t>Standards and Certification Sector Web Site</a:t>
            </a:r>
          </a:p>
          <a:p>
            <a:pPr marL="463550" lvl="2" indent="0" eaLnBrk="1" hangingPunct="1">
              <a:buClr>
                <a:srgbClr val="003399"/>
              </a:buClr>
              <a:buNone/>
            </a:pPr>
            <a:r>
              <a:rPr lang="en-US" dirty="0" smtClean="0">
                <a:hlinkClick r:id="rId6"/>
              </a:rPr>
              <a:t>http</a:t>
            </a:r>
            <a:r>
              <a:rPr lang="en-US" dirty="0">
                <a:hlinkClick r:id="rId6"/>
              </a:rPr>
              <a:t>://www.asme.org/kb/standards/standards</a:t>
            </a:r>
            <a:r>
              <a:rPr lang="en-US" dirty="0"/>
              <a:t> </a:t>
            </a:r>
            <a:endParaRPr lang="en-US" dirty="0" smtClean="0"/>
          </a:p>
          <a:p>
            <a:pPr marL="463550" lvl="2" indent="0" eaLnBrk="1" hangingPunct="1">
              <a:buClr>
                <a:srgbClr val="003399"/>
              </a:buClr>
              <a:buNone/>
            </a:pPr>
            <a:endParaRPr lang="en-US" sz="2000" dirty="0"/>
          </a:p>
          <a:p>
            <a:pPr marL="463550" lvl="2" indent="0" eaLnBrk="1" hangingPunct="1">
              <a:buClr>
                <a:srgbClr val="003399"/>
              </a:buClr>
              <a:buNone/>
            </a:pPr>
            <a:endParaRPr lang="en-US" sz="2000" dirty="0"/>
          </a:p>
          <a:p>
            <a:pPr marL="742950" lvl="2" eaLnBrk="1" hangingPunct="1">
              <a:buClr>
                <a:srgbClr val="FFFFFF"/>
              </a:buClr>
            </a:pPr>
            <a:endParaRPr lang="en-US" sz="2000" dirty="0"/>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44507909-4A3F-4620-B4B8-8C240A7E68FE}" type="slidenum">
              <a:rPr lang="en-US"/>
              <a:pPr>
                <a:defRPr/>
              </a:pPr>
              <a:t>29</a:t>
            </a:fld>
            <a:endParaRPr lang="en-US" dirty="0"/>
          </a:p>
        </p:txBody>
      </p:sp>
    </p:spTree>
    <p:extLst>
      <p:ext uri="{BB962C8B-B14F-4D97-AF65-F5344CB8AC3E}">
        <p14:creationId xmlns:p14="http://schemas.microsoft.com/office/powerpoint/2010/main" val="33619780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457200" y="0"/>
            <a:ext cx="8229600" cy="1066800"/>
          </a:xfrm>
        </p:spPr>
        <p:txBody>
          <a:bodyPr/>
          <a:lstStyle/>
          <a:p>
            <a:pPr eaLnBrk="1" hangingPunct="1"/>
            <a:r>
              <a:rPr lang="en-US" dirty="0" smtClean="0"/>
              <a:t>REFERENCES</a:t>
            </a:r>
          </a:p>
        </p:txBody>
      </p:sp>
      <p:sp>
        <p:nvSpPr>
          <p:cNvPr id="44037" name="Rectangle 3"/>
          <p:cNvSpPr>
            <a:spLocks noGrp="1" noChangeArrowheads="1"/>
          </p:cNvSpPr>
          <p:nvPr>
            <p:ph idx="1"/>
          </p:nvPr>
        </p:nvSpPr>
        <p:spPr>
          <a:xfrm>
            <a:off x="457200" y="975518"/>
            <a:ext cx="8229600" cy="5269707"/>
          </a:xfrm>
          <a:ln>
            <a:solidFill>
              <a:schemeClr val="accent1">
                <a:lumMod val="50000"/>
              </a:schemeClr>
            </a:solidFill>
          </a:ln>
        </p:spPr>
        <p:txBody>
          <a:bodyPr/>
          <a:lstStyle/>
          <a:p>
            <a:pPr marL="463550" lvl="1" indent="-349250" eaLnBrk="1" hangingPunct="1">
              <a:spcBef>
                <a:spcPts val="0"/>
              </a:spcBef>
              <a:buClr>
                <a:srgbClr val="003399"/>
              </a:buClr>
              <a:buFont typeface="Arial" pitchFamily="34" charset="0"/>
              <a:buChar char="•"/>
            </a:pPr>
            <a:r>
              <a:rPr lang="en-US" sz="1800" dirty="0"/>
              <a:t>ASME Constitution and </a:t>
            </a:r>
            <a:r>
              <a:rPr lang="en-US" sz="1800" dirty="0" smtClean="0"/>
              <a:t>By-Laws</a:t>
            </a:r>
          </a:p>
          <a:p>
            <a:pPr marL="465138" lvl="2" indent="0" eaLnBrk="1" hangingPunct="1">
              <a:spcBef>
                <a:spcPts val="0"/>
              </a:spcBef>
              <a:buClr>
                <a:srgbClr val="FFFFFF"/>
              </a:buClr>
              <a:buNone/>
            </a:pPr>
            <a:r>
              <a:rPr lang="en-US" dirty="0" smtClean="0">
                <a:hlinkClick r:id="rId3"/>
              </a:rPr>
              <a:t>http://www.asme.org/about-asme/governance/asme-constitution-and-by-laws</a:t>
            </a:r>
            <a:r>
              <a:rPr lang="en-US" dirty="0" smtClean="0"/>
              <a:t> </a:t>
            </a:r>
          </a:p>
          <a:p>
            <a:pPr marL="463550" lvl="1" indent="-349250" eaLnBrk="1" hangingPunct="1">
              <a:spcBef>
                <a:spcPts val="0"/>
              </a:spcBef>
              <a:buClr>
                <a:srgbClr val="003399"/>
              </a:buClr>
              <a:buFont typeface="Arial" pitchFamily="34" charset="0"/>
              <a:buChar char="•"/>
            </a:pPr>
            <a:r>
              <a:rPr lang="en-US" sz="1800" dirty="0" smtClean="0"/>
              <a:t>Public </a:t>
            </a:r>
            <a:r>
              <a:rPr lang="en-US" sz="1800" dirty="0"/>
              <a:t>Affairs and Outreach Sector Web </a:t>
            </a:r>
            <a:r>
              <a:rPr lang="en-US" sz="1800" dirty="0" smtClean="0"/>
              <a:t>Site</a:t>
            </a:r>
          </a:p>
          <a:p>
            <a:pPr marL="457200" lvl="1" indent="0" eaLnBrk="1" hangingPunct="1">
              <a:spcBef>
                <a:spcPts val="0"/>
              </a:spcBef>
              <a:buClr>
                <a:srgbClr val="003399"/>
              </a:buClr>
              <a:buNone/>
            </a:pPr>
            <a:r>
              <a:rPr lang="en-US" sz="1800" dirty="0" smtClean="0">
                <a:hlinkClick r:id="rId4"/>
              </a:rPr>
              <a:t>http</a:t>
            </a:r>
            <a:r>
              <a:rPr lang="en-US" sz="1800" dirty="0">
                <a:hlinkClick r:id="rId4"/>
              </a:rPr>
              <a:t>://www.asme.org/groups/centers-committees/public-affairs-and-outreach</a:t>
            </a:r>
            <a:endParaRPr lang="en-US" sz="1800" dirty="0"/>
          </a:p>
          <a:p>
            <a:pPr marL="463550" lvl="1" indent="-349250" eaLnBrk="1" hangingPunct="1">
              <a:spcBef>
                <a:spcPts val="1200"/>
              </a:spcBef>
              <a:buClr>
                <a:srgbClr val="003399"/>
              </a:buClr>
              <a:buFont typeface="Arial" pitchFamily="34" charset="0"/>
              <a:buChar char="•"/>
            </a:pPr>
            <a:r>
              <a:rPr lang="en-US" sz="1800" dirty="0" smtClean="0"/>
              <a:t>Technical </a:t>
            </a:r>
            <a:r>
              <a:rPr lang="en-US" sz="1800" dirty="0"/>
              <a:t>Events and Content Sector Website</a:t>
            </a:r>
          </a:p>
          <a:p>
            <a:pPr marL="509588" lvl="1" indent="0" eaLnBrk="1" hangingPunct="1">
              <a:spcBef>
                <a:spcPts val="1200"/>
              </a:spcBef>
              <a:buClr>
                <a:srgbClr val="003399"/>
              </a:buClr>
              <a:buNone/>
            </a:pPr>
            <a:r>
              <a:rPr lang="en-US" sz="1800" dirty="0">
                <a:solidFill>
                  <a:srgbClr val="00B050"/>
                </a:solidFill>
                <a:hlinkClick r:id="rId5"/>
              </a:rPr>
              <a:t>https://community.asme.org/technical_events_and_content_sector/b/weblog/default.aspx?_ga=1.94047071.372782303.1479479419</a:t>
            </a:r>
            <a:endParaRPr lang="en-US" sz="1800" dirty="0">
              <a:solidFill>
                <a:srgbClr val="00B050"/>
              </a:solidFill>
            </a:endParaRPr>
          </a:p>
          <a:p>
            <a:pPr marL="463550" lvl="1" indent="-349250" eaLnBrk="1" hangingPunct="1">
              <a:spcBef>
                <a:spcPts val="1200"/>
              </a:spcBef>
              <a:buClr>
                <a:srgbClr val="003399"/>
              </a:buClr>
              <a:buFont typeface="Arial" pitchFamily="34" charset="0"/>
              <a:buChar char="•"/>
            </a:pPr>
            <a:r>
              <a:rPr lang="en-US" sz="1800" dirty="0" smtClean="0"/>
              <a:t>Student </a:t>
            </a:r>
            <a:r>
              <a:rPr lang="en-US" sz="1800" dirty="0"/>
              <a:t>&amp; Early Career Development </a:t>
            </a:r>
            <a:r>
              <a:rPr lang="en-US" sz="1800" dirty="0" smtClean="0"/>
              <a:t>Sector </a:t>
            </a:r>
            <a:r>
              <a:rPr lang="en-US" sz="1800" dirty="0"/>
              <a:t>Web Site</a:t>
            </a:r>
          </a:p>
          <a:p>
            <a:pPr marL="463550" lvl="2" indent="0" eaLnBrk="1" hangingPunct="1">
              <a:buClr>
                <a:srgbClr val="FFFFFF"/>
              </a:buClr>
              <a:buNone/>
            </a:pPr>
            <a:r>
              <a:rPr lang="en-US" sz="1600" u="sng" dirty="0" smtClean="0">
                <a:solidFill>
                  <a:srgbClr val="00B050"/>
                </a:solidFill>
                <a:hlinkClick r:id="rId6"/>
              </a:rPr>
              <a:t>https</a:t>
            </a:r>
            <a:r>
              <a:rPr lang="en-US" sz="1600" u="sng" dirty="0">
                <a:solidFill>
                  <a:srgbClr val="00B050"/>
                </a:solidFill>
                <a:hlinkClick r:id="rId6"/>
              </a:rPr>
              <a:t>://community.asme.org/student_early_career_development/w/wiki/6955.about-us.aspx?_</a:t>
            </a:r>
            <a:r>
              <a:rPr lang="en-US" sz="1600" u="sng" dirty="0" smtClean="0">
                <a:solidFill>
                  <a:srgbClr val="00B050"/>
                </a:solidFill>
                <a:hlinkClick r:id="rId6"/>
              </a:rPr>
              <a:t>ga=1.139748849.372782303.1479479419</a:t>
            </a:r>
            <a:endParaRPr lang="en-US" sz="1600" u="sng" dirty="0" smtClean="0">
              <a:solidFill>
                <a:srgbClr val="00B050"/>
              </a:solidFill>
            </a:endParaRPr>
          </a:p>
          <a:p>
            <a:pPr marL="463550" lvl="2" indent="0" eaLnBrk="1" hangingPunct="1">
              <a:buClr>
                <a:srgbClr val="FFFFFF"/>
              </a:buClr>
              <a:buNone/>
            </a:pPr>
            <a:endParaRPr lang="en-US" sz="1600" u="sng" dirty="0" smtClean="0">
              <a:solidFill>
                <a:srgbClr val="00B050"/>
              </a:solidFill>
            </a:endParaRPr>
          </a:p>
        </p:txBody>
      </p:sp>
      <p:sp>
        <p:nvSpPr>
          <p:cNvPr id="4" name="Footer Placeholder 3"/>
          <p:cNvSpPr>
            <a:spLocks noGrp="1"/>
          </p:cNvSpPr>
          <p:nvPr>
            <p:ph type="ftr" sz="quarter" idx="10"/>
          </p:nvPr>
        </p:nvSpPr>
        <p:spPr/>
        <p:txBody>
          <a:bodyPr/>
          <a:lstStyle/>
          <a:p>
            <a:pPr algn="ctr">
              <a:defRPr/>
            </a:pPr>
            <a:r>
              <a:rPr lang="en-US" dirty="0" smtClean="0"/>
              <a:t>ASME S&amp;C Training – Module B1. ASME Organizational  Structure</a:t>
            </a:r>
            <a:endParaRPr lang="en-US" dirty="0"/>
          </a:p>
        </p:txBody>
      </p:sp>
      <p:sp>
        <p:nvSpPr>
          <p:cNvPr id="5" name="Slide Number Placeholder 4"/>
          <p:cNvSpPr>
            <a:spLocks noGrp="1"/>
          </p:cNvSpPr>
          <p:nvPr>
            <p:ph type="sldNum" sz="quarter" idx="11"/>
          </p:nvPr>
        </p:nvSpPr>
        <p:spPr/>
        <p:txBody>
          <a:bodyPr/>
          <a:lstStyle/>
          <a:p>
            <a:pPr>
              <a:defRPr/>
            </a:pPr>
            <a:fld id="{44507909-4A3F-4620-B4B8-8C240A7E68FE}" type="slidenum">
              <a:rPr lang="en-US"/>
              <a:pPr>
                <a:defRPr/>
              </a:pPr>
              <a:t>30</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1143000"/>
          </a:xfrm>
        </p:spPr>
        <p:txBody>
          <a:bodyPr/>
          <a:lstStyle/>
          <a:p>
            <a:r>
              <a:rPr lang="en-US" dirty="0" smtClean="0"/>
              <a:t>LEARNING OBJECTIVES</a:t>
            </a:r>
            <a:endParaRPr lang="en-US" dirty="0"/>
          </a:p>
        </p:txBody>
      </p:sp>
      <p:sp>
        <p:nvSpPr>
          <p:cNvPr id="3" name="Content Placeholder 2"/>
          <p:cNvSpPr>
            <a:spLocks noGrp="1"/>
          </p:cNvSpPr>
          <p:nvPr>
            <p:ph idx="1"/>
          </p:nvPr>
        </p:nvSpPr>
        <p:spPr>
          <a:xfrm>
            <a:off x="457200" y="1199297"/>
            <a:ext cx="8229600" cy="4459406"/>
          </a:xfrm>
        </p:spPr>
        <p:txBody>
          <a:bodyPr/>
          <a:lstStyle/>
          <a:p>
            <a:pPr marL="0" indent="0">
              <a:spcBef>
                <a:spcPts val="600"/>
              </a:spcBef>
              <a:spcAft>
                <a:spcPts val="1200"/>
              </a:spcAft>
              <a:buNone/>
            </a:pPr>
            <a:r>
              <a:rPr lang="en-US" dirty="0" smtClean="0"/>
              <a:t>At the end of this module you will be able to:</a:t>
            </a:r>
          </a:p>
          <a:p>
            <a:pPr lvl="1">
              <a:spcBef>
                <a:spcPts val="600"/>
              </a:spcBef>
            </a:pPr>
            <a:r>
              <a:rPr lang="en-US" dirty="0" smtClean="0"/>
              <a:t>Describe </a:t>
            </a:r>
            <a:r>
              <a:rPr lang="en-US" dirty="0"/>
              <a:t>the organizational structure of ASME and its </a:t>
            </a:r>
            <a:r>
              <a:rPr lang="en-US" dirty="0" smtClean="0"/>
              <a:t> sectors</a:t>
            </a:r>
            <a:endParaRPr lang="en-US" dirty="0"/>
          </a:p>
          <a:p>
            <a:pPr lvl="1">
              <a:spcBef>
                <a:spcPts val="600"/>
              </a:spcBef>
            </a:pPr>
            <a:r>
              <a:rPr lang="en-US" dirty="0"/>
              <a:t>Describe the organization of the Standards and </a:t>
            </a:r>
            <a:r>
              <a:rPr lang="en-US" dirty="0" smtClean="0"/>
              <a:t>Certification (S&amp;C) </a:t>
            </a:r>
            <a:r>
              <a:rPr lang="en-US" dirty="0" smtClean="0"/>
              <a:t>Sector</a:t>
            </a:r>
            <a:endParaRPr lang="en-US" dirty="0" smtClean="0"/>
          </a:p>
          <a:p>
            <a:pPr lvl="1">
              <a:spcBef>
                <a:spcPts val="600"/>
              </a:spcBef>
            </a:pPr>
            <a:r>
              <a:rPr lang="en-US" dirty="0" smtClean="0"/>
              <a:t>Identify the types of codes, standards or conformity assessment programs covered by each of the Supervisory Boards </a:t>
            </a:r>
            <a:r>
              <a:rPr lang="en-US" dirty="0"/>
              <a:t>reporting to the S&amp;C </a:t>
            </a:r>
            <a:r>
              <a:rPr lang="en-US" dirty="0" smtClean="0"/>
              <a:t>Council</a:t>
            </a:r>
            <a:endParaRPr lang="en-US" dirty="0" smtClean="0"/>
          </a:p>
          <a:p>
            <a:pPr lvl="1">
              <a:spcBef>
                <a:spcPts val="600"/>
              </a:spcBef>
            </a:pPr>
            <a:r>
              <a:rPr lang="en-US" dirty="0" smtClean="0"/>
              <a:t>Understand the Roles of ASME Learning </a:t>
            </a:r>
            <a:r>
              <a:rPr lang="en-US" dirty="0" smtClean="0"/>
              <a:t>and </a:t>
            </a:r>
            <a:r>
              <a:rPr lang="en-US" dirty="0"/>
              <a:t>Development and ASME </a:t>
            </a:r>
            <a:r>
              <a:rPr lang="en-US" dirty="0" smtClean="0"/>
              <a:t>ST-LLC within the S&amp;C </a:t>
            </a:r>
            <a:r>
              <a:rPr lang="en-US" dirty="0" smtClean="0"/>
              <a:t>Sector</a:t>
            </a:r>
            <a:endParaRPr lang="en-US" dirty="0"/>
          </a:p>
          <a:p>
            <a:pPr lvl="1">
              <a:spcBef>
                <a:spcPts val="600"/>
              </a:spcBef>
            </a:pPr>
            <a:endParaRPr lang="en-US" sz="2400" dirty="0"/>
          </a:p>
        </p:txBody>
      </p:sp>
      <p:sp>
        <p:nvSpPr>
          <p:cNvPr id="6"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fld id="{D3F1763C-13FC-4D0E-B2CB-E2A6F169EFEB}" type="slidenum">
              <a:rPr lang="en-US" smtClean="0"/>
              <a:pPr/>
              <a:t>3</a:t>
            </a:fld>
            <a:endParaRPr lang="en-US" dirty="0"/>
          </a:p>
        </p:txBody>
      </p:sp>
    </p:spTree>
    <p:extLst>
      <p:ext uri="{BB962C8B-B14F-4D97-AF65-F5344CB8AC3E}">
        <p14:creationId xmlns:p14="http://schemas.microsoft.com/office/powerpoint/2010/main" val="421910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dirty="0" smtClean="0"/>
              <a:t>ASME’s </a:t>
            </a:r>
            <a:r>
              <a:rPr lang="en-US" dirty="0" smtClean="0"/>
              <a:t>MISSION, VISION AND STRATEGIC PRIORITY</a:t>
            </a:r>
            <a:endParaRPr lang="en-US" dirty="0"/>
          </a:p>
        </p:txBody>
      </p:sp>
      <p:sp>
        <p:nvSpPr>
          <p:cNvPr id="3" name="Content Placeholder 2"/>
          <p:cNvSpPr>
            <a:spLocks noGrp="1"/>
          </p:cNvSpPr>
          <p:nvPr>
            <p:ph idx="1"/>
          </p:nvPr>
        </p:nvSpPr>
        <p:spPr>
          <a:xfrm>
            <a:off x="533400" y="1371600"/>
            <a:ext cx="8458200" cy="4525963"/>
          </a:xfrm>
        </p:spPr>
        <p:txBody>
          <a:bodyPr/>
          <a:lstStyle/>
          <a:p>
            <a:pPr eaLnBrk="1" hangingPunct="1"/>
            <a:r>
              <a:rPr lang="en-US" b="1" dirty="0"/>
              <a:t>Mission </a:t>
            </a:r>
            <a:r>
              <a:rPr lang="en-US" b="1" dirty="0" smtClean="0"/>
              <a:t>statement</a:t>
            </a:r>
            <a:endParaRPr lang="en-US" b="1" dirty="0">
              <a:solidFill>
                <a:srgbClr val="00B050"/>
              </a:solidFill>
            </a:endParaRPr>
          </a:p>
          <a:p>
            <a:pPr marL="463550" indent="0" eaLnBrk="1" hangingPunct="1">
              <a:buFontTx/>
              <a:buNone/>
            </a:pPr>
            <a:r>
              <a:rPr lang="en-US" sz="1800" dirty="0" smtClean="0"/>
              <a:t>To serve our diverse global communities by advancing, disseminating, and applying engineering knowledge for improving the quality of life; and communicating the excitement of engineering</a:t>
            </a:r>
          </a:p>
          <a:p>
            <a:pPr eaLnBrk="1" hangingPunct="1"/>
            <a:r>
              <a:rPr lang="en-US" b="1" dirty="0" smtClean="0"/>
              <a:t>Vision</a:t>
            </a:r>
            <a:endParaRPr lang="en-US" b="1" dirty="0"/>
          </a:p>
          <a:p>
            <a:pPr marL="457200" lvl="1" indent="0">
              <a:buNone/>
            </a:pPr>
            <a:r>
              <a:rPr lang="en-US" sz="1800" dirty="0"/>
              <a:t>ASME aims to be the essential resource for mechanical engineers and other technical professionals throughout the world for solutions that benefit </a:t>
            </a:r>
            <a:r>
              <a:rPr lang="en-US" sz="1800" dirty="0" smtClean="0"/>
              <a:t>humankind</a:t>
            </a:r>
            <a:endParaRPr lang="en-US" sz="1800" dirty="0"/>
          </a:p>
          <a:p>
            <a:pPr eaLnBrk="1" hangingPunct="1"/>
            <a:r>
              <a:rPr lang="en-US" b="1" dirty="0" smtClean="0"/>
              <a:t>Five Core </a:t>
            </a:r>
            <a:r>
              <a:rPr lang="en-US" b="1" dirty="0" smtClean="0"/>
              <a:t>Technologies</a:t>
            </a:r>
            <a:endParaRPr lang="en-US" b="1" strike="sngStrike" dirty="0"/>
          </a:p>
          <a:p>
            <a:pPr lvl="1" eaLnBrk="1" hangingPunct="1"/>
            <a:r>
              <a:rPr lang="en-US" sz="1800" dirty="0" smtClean="0"/>
              <a:t>Manufacturing</a:t>
            </a:r>
            <a:endParaRPr lang="en-US" sz="1800" strike="sngStrike" dirty="0"/>
          </a:p>
          <a:p>
            <a:pPr lvl="1" eaLnBrk="1" hangingPunct="1"/>
            <a:r>
              <a:rPr lang="en-US" sz="1800" dirty="0" smtClean="0"/>
              <a:t>Pressure </a:t>
            </a:r>
            <a:r>
              <a:rPr lang="en-US" sz="1800" dirty="0" smtClean="0"/>
              <a:t>Technology</a:t>
            </a:r>
            <a:endParaRPr lang="en-US" sz="1800" strike="sngStrike" dirty="0"/>
          </a:p>
          <a:p>
            <a:pPr lvl="1" eaLnBrk="1" hangingPunct="1"/>
            <a:r>
              <a:rPr lang="en-US" sz="1800" dirty="0" smtClean="0"/>
              <a:t>Robotics </a:t>
            </a:r>
            <a:endParaRPr lang="en-US" sz="1800" dirty="0" smtClean="0"/>
          </a:p>
          <a:p>
            <a:pPr lvl="1" eaLnBrk="1" hangingPunct="1"/>
            <a:r>
              <a:rPr lang="en-US" sz="1800" dirty="0" smtClean="0"/>
              <a:t>Clean </a:t>
            </a:r>
            <a:r>
              <a:rPr lang="en-US" sz="1800" dirty="0" smtClean="0"/>
              <a:t>Energy</a:t>
            </a:r>
          </a:p>
          <a:p>
            <a:pPr lvl="1" eaLnBrk="1" hangingPunct="1"/>
            <a:r>
              <a:rPr lang="en-US" sz="1800" dirty="0" smtClean="0"/>
              <a:t>Bioengineering </a:t>
            </a:r>
            <a:endParaRPr lang="en-US" sz="1800" dirty="0"/>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4</a:t>
            </a:fld>
            <a:endParaRPr lang="en-US" dirty="0"/>
          </a:p>
        </p:txBody>
      </p:sp>
    </p:spTree>
    <p:extLst>
      <p:ext uri="{BB962C8B-B14F-4D97-AF65-F5344CB8AC3E}">
        <p14:creationId xmlns:p14="http://schemas.microsoft.com/office/powerpoint/2010/main" val="1800368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530" y="134226"/>
            <a:ext cx="8229600" cy="1143000"/>
          </a:xfrm>
        </p:spPr>
        <p:txBody>
          <a:bodyPr/>
          <a:lstStyle/>
          <a:p>
            <a:r>
              <a:rPr lang="en-US" dirty="0" smtClean="0"/>
              <a:t>ASME ORGANIZATIONAL STRUCTURE</a:t>
            </a:r>
            <a:endParaRPr lang="en-US" dirty="0"/>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5</a:t>
            </a:fld>
            <a:endParaRPr lang="en-US" dirty="0"/>
          </a:p>
        </p:txBody>
      </p:sp>
      <p:sp>
        <p:nvSpPr>
          <p:cNvPr id="7" name="Rectangle 3"/>
          <p:cNvSpPr>
            <a:spLocks noChangeArrowheads="1"/>
          </p:cNvSpPr>
          <p:nvPr/>
        </p:nvSpPr>
        <p:spPr bwMode="auto">
          <a:xfrm>
            <a:off x="954937" y="4032165"/>
            <a:ext cx="1544636" cy="990605"/>
          </a:xfrm>
          <a:prstGeom prst="rect">
            <a:avLst/>
          </a:prstGeom>
          <a:solidFill>
            <a:schemeClr val="bg1"/>
          </a:solidFill>
          <a:ln w="3175">
            <a:solidFill>
              <a:schemeClr val="accent2"/>
            </a:solidFill>
            <a:miter lim="800000"/>
            <a:headEnd/>
            <a:tailEnd/>
          </a:ln>
          <a:effectLst/>
          <a:extLst/>
        </p:spPr>
        <p:txBody>
          <a:bodyPr wrap="none" anchor="ctr"/>
          <a:lstStyle/>
          <a:p>
            <a:pPr algn="ctr"/>
            <a:r>
              <a:rPr lang="en-US" sz="1400" b="1" dirty="0">
                <a:solidFill>
                  <a:srgbClr val="003399"/>
                </a:solidFill>
                <a:latin typeface="Arial" charset="0"/>
              </a:rPr>
              <a:t>Public Affairs</a:t>
            </a:r>
          </a:p>
          <a:p>
            <a:pPr algn="ctr"/>
            <a:r>
              <a:rPr lang="en-US" sz="1400" b="1" dirty="0">
                <a:solidFill>
                  <a:srgbClr val="003399"/>
                </a:solidFill>
                <a:latin typeface="Arial" charset="0"/>
              </a:rPr>
              <a:t>and </a:t>
            </a:r>
          </a:p>
          <a:p>
            <a:pPr algn="ctr"/>
            <a:r>
              <a:rPr lang="en-US" sz="1400" b="1" dirty="0">
                <a:solidFill>
                  <a:srgbClr val="003399"/>
                </a:solidFill>
                <a:latin typeface="Arial" charset="0"/>
              </a:rPr>
              <a:t>Outreach Sector</a:t>
            </a:r>
          </a:p>
          <a:p>
            <a:pPr algn="ctr"/>
            <a:endParaRPr lang="en-US" sz="1400" b="1" dirty="0">
              <a:solidFill>
                <a:srgbClr val="003399"/>
              </a:solidFill>
              <a:latin typeface="Arial" charset="0"/>
            </a:endParaRPr>
          </a:p>
        </p:txBody>
      </p:sp>
      <p:sp>
        <p:nvSpPr>
          <p:cNvPr id="8" name="Rectangle 4"/>
          <p:cNvSpPr>
            <a:spLocks noChangeArrowheads="1"/>
          </p:cNvSpPr>
          <p:nvPr/>
        </p:nvSpPr>
        <p:spPr bwMode="auto">
          <a:xfrm>
            <a:off x="7010400" y="4038602"/>
            <a:ext cx="1600200" cy="990598"/>
          </a:xfrm>
          <a:prstGeom prst="rect">
            <a:avLst/>
          </a:prstGeom>
          <a:solidFill>
            <a:schemeClr val="bg1"/>
          </a:solidFill>
          <a:ln w="3175">
            <a:solidFill>
              <a:schemeClr val="accent2"/>
            </a:solidFill>
            <a:miter lim="800000"/>
            <a:headEnd/>
            <a:tailEnd/>
          </a:ln>
          <a:effectLst/>
          <a:extLst/>
        </p:spPr>
        <p:txBody>
          <a:bodyPr wrap="none" anchor="ctr"/>
          <a:lstStyle/>
          <a:p>
            <a:pPr algn="ctr"/>
            <a:r>
              <a:rPr lang="en-US" sz="1400" b="1" dirty="0">
                <a:solidFill>
                  <a:srgbClr val="003399"/>
                </a:solidFill>
                <a:latin typeface="Arial" charset="0"/>
              </a:rPr>
              <a:t>Standards</a:t>
            </a:r>
          </a:p>
          <a:p>
            <a:pPr algn="ctr"/>
            <a:r>
              <a:rPr lang="en-US" sz="1400" b="1" dirty="0">
                <a:solidFill>
                  <a:srgbClr val="003399"/>
                </a:solidFill>
                <a:latin typeface="Arial" charset="0"/>
              </a:rPr>
              <a:t>and Certification</a:t>
            </a:r>
          </a:p>
          <a:p>
            <a:pPr algn="ctr"/>
            <a:r>
              <a:rPr lang="en-US" sz="1400" b="1" dirty="0">
                <a:solidFill>
                  <a:srgbClr val="003399"/>
                </a:solidFill>
                <a:latin typeface="Arial" charset="0"/>
              </a:rPr>
              <a:t>Sector</a:t>
            </a:r>
          </a:p>
        </p:txBody>
      </p:sp>
      <p:sp>
        <p:nvSpPr>
          <p:cNvPr id="9" name="Rectangle 5"/>
          <p:cNvSpPr>
            <a:spLocks noChangeArrowheads="1"/>
          </p:cNvSpPr>
          <p:nvPr/>
        </p:nvSpPr>
        <p:spPr bwMode="auto">
          <a:xfrm>
            <a:off x="3200400" y="4025736"/>
            <a:ext cx="1371600" cy="1003464"/>
          </a:xfrm>
          <a:prstGeom prst="rect">
            <a:avLst/>
          </a:prstGeom>
          <a:solidFill>
            <a:schemeClr val="bg1"/>
          </a:solidFill>
          <a:ln w="3175">
            <a:solidFill>
              <a:schemeClr val="accent2"/>
            </a:solidFill>
            <a:miter lim="800000"/>
            <a:headEnd/>
            <a:tailEnd/>
          </a:ln>
          <a:effectLst/>
          <a:extLst/>
        </p:spPr>
        <p:txBody>
          <a:bodyPr wrap="none" anchor="ctr"/>
          <a:lstStyle/>
          <a:p>
            <a:pPr algn="ctr"/>
            <a:r>
              <a:rPr lang="en-US" sz="1400" b="1" dirty="0" smtClean="0">
                <a:solidFill>
                  <a:srgbClr val="003399"/>
                </a:solidFill>
                <a:latin typeface="Arial" charset="0"/>
              </a:rPr>
              <a:t>Technical </a:t>
            </a:r>
            <a:endParaRPr lang="en-US" sz="1400" b="1" dirty="0">
              <a:solidFill>
                <a:srgbClr val="003399"/>
              </a:solidFill>
              <a:latin typeface="Arial" charset="0"/>
            </a:endParaRPr>
          </a:p>
          <a:p>
            <a:pPr algn="ctr"/>
            <a:r>
              <a:rPr lang="en-US" sz="1400" b="1" dirty="0">
                <a:solidFill>
                  <a:srgbClr val="003399"/>
                </a:solidFill>
                <a:latin typeface="Arial" charset="0"/>
              </a:rPr>
              <a:t>Events and </a:t>
            </a:r>
          </a:p>
          <a:p>
            <a:pPr algn="ctr"/>
            <a:r>
              <a:rPr lang="en-US" sz="1400" b="1" dirty="0">
                <a:solidFill>
                  <a:srgbClr val="003399"/>
                </a:solidFill>
                <a:latin typeface="Arial" charset="0"/>
              </a:rPr>
              <a:t>Content Sector</a:t>
            </a:r>
          </a:p>
          <a:p>
            <a:pPr algn="ctr"/>
            <a:endParaRPr lang="en-US" sz="1400" b="1" strike="sngStrike" dirty="0" smtClean="0">
              <a:solidFill>
                <a:srgbClr val="00B050"/>
              </a:solidFill>
              <a:latin typeface="Arial" charset="0"/>
            </a:endParaRPr>
          </a:p>
        </p:txBody>
      </p:sp>
      <p:sp>
        <p:nvSpPr>
          <p:cNvPr id="11" name="Rectangle 11"/>
          <p:cNvSpPr>
            <a:spLocks noChangeArrowheads="1"/>
          </p:cNvSpPr>
          <p:nvPr/>
        </p:nvSpPr>
        <p:spPr bwMode="auto">
          <a:xfrm>
            <a:off x="3074693" y="1905000"/>
            <a:ext cx="3089275" cy="865188"/>
          </a:xfrm>
          <a:prstGeom prst="rect">
            <a:avLst/>
          </a:prstGeom>
          <a:solidFill>
            <a:schemeClr val="bg1"/>
          </a:solidFill>
          <a:ln w="3175">
            <a:solidFill>
              <a:schemeClr val="accent2"/>
            </a:solidFill>
            <a:miter lim="800000"/>
            <a:headEnd/>
            <a:tailEnd/>
          </a:ln>
          <a:effectLst/>
          <a:extLst/>
        </p:spPr>
        <p:txBody>
          <a:bodyPr wrap="none" anchor="ctr"/>
          <a:lstStyle/>
          <a:p>
            <a:pPr algn="ctr"/>
            <a:r>
              <a:rPr lang="en-US" sz="2000" b="1" dirty="0">
                <a:solidFill>
                  <a:srgbClr val="003399"/>
                </a:solidFill>
                <a:latin typeface="Arial" charset="0"/>
              </a:rPr>
              <a:t>Board of Governors</a:t>
            </a:r>
          </a:p>
        </p:txBody>
      </p:sp>
      <p:cxnSp>
        <p:nvCxnSpPr>
          <p:cNvPr id="12" name="Elbow Connector 2"/>
          <p:cNvCxnSpPr>
            <a:cxnSpLocks noChangeShapeType="1"/>
            <a:stCxn id="11" idx="2"/>
            <a:endCxn id="9" idx="0"/>
          </p:cNvCxnSpPr>
          <p:nvPr/>
        </p:nvCxnSpPr>
        <p:spPr bwMode="auto">
          <a:xfrm rot="5400000">
            <a:off x="3624992" y="3031397"/>
            <a:ext cx="1255548" cy="733131"/>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Elbow Connector 6"/>
          <p:cNvCxnSpPr>
            <a:cxnSpLocks noChangeShapeType="1"/>
            <a:stCxn id="11" idx="2"/>
            <a:endCxn id="7" idx="0"/>
          </p:cNvCxnSpPr>
          <p:nvPr/>
        </p:nvCxnSpPr>
        <p:spPr bwMode="auto">
          <a:xfrm rot="5400000">
            <a:off x="2542305" y="1955138"/>
            <a:ext cx="1261977" cy="2892076"/>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Elbow Connector 9"/>
          <p:cNvCxnSpPr>
            <a:cxnSpLocks noChangeShapeType="1"/>
            <a:stCxn id="11" idx="2"/>
            <a:endCxn id="8" idx="0"/>
          </p:cNvCxnSpPr>
          <p:nvPr/>
        </p:nvCxnSpPr>
        <p:spPr bwMode="auto">
          <a:xfrm rot="16200000" flipH="1">
            <a:off x="5580708" y="1808810"/>
            <a:ext cx="1268414" cy="3191169"/>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5"/>
          <p:cNvSpPr>
            <a:spLocks noChangeArrowheads="1"/>
          </p:cNvSpPr>
          <p:nvPr/>
        </p:nvSpPr>
        <p:spPr bwMode="auto">
          <a:xfrm>
            <a:off x="5105400" y="4038602"/>
            <a:ext cx="1371600" cy="990598"/>
          </a:xfrm>
          <a:prstGeom prst="rect">
            <a:avLst/>
          </a:prstGeom>
          <a:solidFill>
            <a:schemeClr val="bg1"/>
          </a:solidFill>
          <a:ln w="3175">
            <a:solidFill>
              <a:schemeClr val="accent2"/>
            </a:solidFill>
            <a:miter lim="800000"/>
            <a:headEnd/>
            <a:tailEnd/>
          </a:ln>
          <a:effectLst/>
          <a:extLst/>
        </p:spPr>
        <p:txBody>
          <a:bodyPr wrap="none" anchor="ctr"/>
          <a:lstStyle/>
          <a:p>
            <a:pPr algn="ctr"/>
            <a:r>
              <a:rPr lang="en-US" sz="1400" b="1" dirty="0" smtClean="0">
                <a:solidFill>
                  <a:srgbClr val="003399"/>
                </a:solidFill>
                <a:latin typeface="Arial" charset="0"/>
              </a:rPr>
              <a:t>Student and </a:t>
            </a:r>
          </a:p>
          <a:p>
            <a:pPr algn="ctr"/>
            <a:r>
              <a:rPr lang="en-US" sz="1400" b="1" dirty="0" smtClean="0">
                <a:solidFill>
                  <a:srgbClr val="003399"/>
                </a:solidFill>
                <a:latin typeface="Arial" charset="0"/>
              </a:rPr>
              <a:t>Early Career </a:t>
            </a:r>
          </a:p>
          <a:p>
            <a:pPr algn="ctr"/>
            <a:r>
              <a:rPr lang="en-US" sz="1400" b="1" dirty="0" smtClean="0">
                <a:solidFill>
                  <a:srgbClr val="003399"/>
                </a:solidFill>
                <a:latin typeface="Arial" charset="0"/>
              </a:rPr>
              <a:t>Development</a:t>
            </a:r>
            <a:endParaRPr lang="en-US" sz="1400" b="1" dirty="0">
              <a:solidFill>
                <a:srgbClr val="003399"/>
              </a:solidFill>
              <a:latin typeface="Arial" charset="0"/>
            </a:endParaRPr>
          </a:p>
          <a:p>
            <a:pPr algn="ctr"/>
            <a:r>
              <a:rPr lang="en-US" sz="1400" b="1" dirty="0">
                <a:solidFill>
                  <a:srgbClr val="003399"/>
                </a:solidFill>
                <a:latin typeface="Arial" charset="0"/>
              </a:rPr>
              <a:t>Sector</a:t>
            </a:r>
          </a:p>
        </p:txBody>
      </p:sp>
      <p:cxnSp>
        <p:nvCxnSpPr>
          <p:cNvPr id="17" name="Elbow Connector 2"/>
          <p:cNvCxnSpPr>
            <a:cxnSpLocks noChangeShapeType="1"/>
            <a:stCxn id="11" idx="2"/>
            <a:endCxn id="16" idx="0"/>
          </p:cNvCxnSpPr>
          <p:nvPr/>
        </p:nvCxnSpPr>
        <p:spPr bwMode="auto">
          <a:xfrm rot="16200000" flipH="1">
            <a:off x="4571058" y="2818460"/>
            <a:ext cx="1268414" cy="1171869"/>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003685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0"/>
            <a:ext cx="8229600" cy="1066800"/>
          </a:xfrm>
        </p:spPr>
        <p:txBody>
          <a:bodyPr/>
          <a:lstStyle/>
          <a:p>
            <a:r>
              <a:rPr lang="en-US" dirty="0" smtClean="0"/>
              <a:t>BOARD OF GOVERNORS</a:t>
            </a:r>
            <a:endParaRPr lang="en-US" dirty="0"/>
          </a:p>
        </p:txBody>
      </p:sp>
      <p:sp>
        <p:nvSpPr>
          <p:cNvPr id="3" name="Content Placeholder 2"/>
          <p:cNvSpPr>
            <a:spLocks noGrp="1"/>
          </p:cNvSpPr>
          <p:nvPr>
            <p:ph idx="1"/>
          </p:nvPr>
        </p:nvSpPr>
        <p:spPr>
          <a:xfrm>
            <a:off x="571500" y="1166018"/>
            <a:ext cx="8458200" cy="4525963"/>
          </a:xfrm>
        </p:spPr>
        <p:txBody>
          <a:bodyPr/>
          <a:lstStyle/>
          <a:p>
            <a:pPr eaLnBrk="1" hangingPunct="1">
              <a:buFont typeface="Arial" pitchFamily="34" charset="0"/>
              <a:buChar char="•"/>
            </a:pPr>
            <a:r>
              <a:rPr lang="en-US" dirty="0"/>
              <a:t>Develops overall </a:t>
            </a:r>
            <a:r>
              <a:rPr lang="en-US" dirty="0" smtClean="0"/>
              <a:t>policy for the Society</a:t>
            </a:r>
            <a:endParaRPr lang="en-US" dirty="0"/>
          </a:p>
          <a:p>
            <a:pPr eaLnBrk="1" hangingPunct="1">
              <a:buFont typeface="Arial" pitchFamily="34" charset="0"/>
              <a:buChar char="•"/>
            </a:pPr>
            <a:r>
              <a:rPr lang="en-US" dirty="0"/>
              <a:t>Delegates responsibility to subsidiary bodies to ensure fulfillment of </a:t>
            </a:r>
            <a:r>
              <a:rPr lang="en-US" dirty="0" smtClean="0"/>
              <a:t>ASME’s mission</a:t>
            </a:r>
            <a:endParaRPr lang="en-US" dirty="0"/>
          </a:p>
          <a:p>
            <a:pPr eaLnBrk="1" hangingPunct="1">
              <a:buFont typeface="Arial" pitchFamily="34" charset="0"/>
              <a:buChar char="•"/>
            </a:pPr>
            <a:r>
              <a:rPr lang="en-US" dirty="0"/>
              <a:t>Members</a:t>
            </a:r>
          </a:p>
          <a:p>
            <a:pPr lvl="1" eaLnBrk="1" hangingPunct="1">
              <a:buFont typeface="Arial" pitchFamily="34" charset="0"/>
              <a:buChar char="–"/>
            </a:pPr>
            <a:r>
              <a:rPr lang="en-US" dirty="0"/>
              <a:t>President</a:t>
            </a:r>
          </a:p>
          <a:p>
            <a:pPr lvl="1" eaLnBrk="1" hangingPunct="1">
              <a:buFont typeface="Arial" pitchFamily="34" charset="0"/>
              <a:buChar char="–"/>
            </a:pPr>
            <a:r>
              <a:rPr lang="en-US" dirty="0"/>
              <a:t>President-elect</a:t>
            </a:r>
          </a:p>
          <a:p>
            <a:pPr lvl="1" eaLnBrk="1" hangingPunct="1">
              <a:buFont typeface="Arial" pitchFamily="34" charset="0"/>
              <a:buChar char="–"/>
            </a:pPr>
            <a:r>
              <a:rPr lang="en-US" dirty="0"/>
              <a:t>Immediate past President</a:t>
            </a:r>
          </a:p>
          <a:p>
            <a:pPr lvl="1" eaLnBrk="1" hangingPunct="1">
              <a:buFont typeface="Arial" pitchFamily="34" charset="0"/>
              <a:buChar char="–"/>
            </a:pPr>
            <a:r>
              <a:rPr lang="en-US" dirty="0" smtClean="0"/>
              <a:t>Nine governors </a:t>
            </a:r>
            <a:r>
              <a:rPr lang="en-US" dirty="0"/>
              <a:t>(staggered three-year terms)</a:t>
            </a:r>
          </a:p>
          <a:p>
            <a:pPr lvl="1" eaLnBrk="1" hangingPunct="1">
              <a:buFont typeface="Arial" pitchFamily="34" charset="0"/>
              <a:buChar char="–"/>
            </a:pPr>
            <a:r>
              <a:rPr lang="en-US" dirty="0"/>
              <a:t>Executive Director (non-voting)</a:t>
            </a:r>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6</a:t>
            </a:fld>
            <a:endParaRPr lang="en-US" dirty="0"/>
          </a:p>
        </p:txBody>
      </p:sp>
    </p:spTree>
    <p:extLst>
      <p:ext uri="{BB962C8B-B14F-4D97-AF65-F5344CB8AC3E}">
        <p14:creationId xmlns:p14="http://schemas.microsoft.com/office/powerpoint/2010/main" val="199788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01"/>
            <a:ext cx="8229600" cy="1116419"/>
          </a:xfrm>
        </p:spPr>
        <p:txBody>
          <a:bodyPr/>
          <a:lstStyle/>
          <a:p>
            <a:r>
              <a:rPr lang="en-US" dirty="0" smtClean="0"/>
              <a:t>ASME SECTORS</a:t>
            </a:r>
            <a:endParaRPr lang="en-US" dirty="0"/>
          </a:p>
        </p:txBody>
      </p:sp>
      <p:sp>
        <p:nvSpPr>
          <p:cNvPr id="3" name="Content Placeholder 2"/>
          <p:cNvSpPr>
            <a:spLocks noGrp="1"/>
          </p:cNvSpPr>
          <p:nvPr>
            <p:ph idx="1"/>
          </p:nvPr>
        </p:nvSpPr>
        <p:spPr>
          <a:xfrm>
            <a:off x="533400" y="1051718"/>
            <a:ext cx="8458200" cy="4754563"/>
          </a:xfrm>
        </p:spPr>
        <p:txBody>
          <a:bodyPr/>
          <a:lstStyle/>
          <a:p>
            <a:pPr marL="0" indent="0">
              <a:spcBef>
                <a:spcPts val="1200"/>
              </a:spcBef>
              <a:buClr>
                <a:schemeClr val="accent2"/>
              </a:buClr>
              <a:buNone/>
            </a:pPr>
            <a:r>
              <a:rPr lang="en-US" b="1" dirty="0" smtClean="0"/>
              <a:t>Public </a:t>
            </a:r>
            <a:r>
              <a:rPr lang="en-US" b="1" dirty="0" smtClean="0"/>
              <a:t>Affairs and Outreach (PAO)</a:t>
            </a:r>
          </a:p>
          <a:p>
            <a:pPr lvl="1">
              <a:buClr>
                <a:schemeClr val="accent2"/>
              </a:buClr>
              <a:buFont typeface="Arial" pitchFamily="34" charset="0"/>
              <a:buChar char="–"/>
            </a:pPr>
            <a:r>
              <a:rPr lang="en-US" dirty="0"/>
              <a:t>Coordinates outreach to industry, government, education, and the public as well as initiatives that address diversity and humanitarian </a:t>
            </a:r>
            <a:r>
              <a:rPr lang="en-US" dirty="0" smtClean="0"/>
              <a:t>programs</a:t>
            </a:r>
            <a:endParaRPr lang="en-US" sz="2200" dirty="0" smtClean="0"/>
          </a:p>
          <a:p>
            <a:pPr lvl="1">
              <a:buClr>
                <a:schemeClr val="accent2"/>
              </a:buClr>
              <a:buFont typeface="Arial" pitchFamily="34" charset="0"/>
              <a:buChar char="–"/>
            </a:pPr>
            <a:r>
              <a:rPr lang="en-US" dirty="0" smtClean="0"/>
              <a:t>Boards and Committees:</a:t>
            </a:r>
          </a:p>
          <a:p>
            <a:pPr lvl="2">
              <a:buClr>
                <a:schemeClr val="accent2"/>
              </a:buClr>
              <a:buFont typeface="Arial" pitchFamily="34" charset="0"/>
              <a:buChar char="–"/>
            </a:pPr>
            <a:r>
              <a:rPr lang="en-US" dirty="0" smtClean="0"/>
              <a:t>Industry </a:t>
            </a:r>
            <a:r>
              <a:rPr lang="en-US" dirty="0"/>
              <a:t>Advisory </a:t>
            </a:r>
            <a:r>
              <a:rPr lang="en-US" dirty="0" smtClean="0"/>
              <a:t>Board</a:t>
            </a:r>
          </a:p>
          <a:p>
            <a:pPr lvl="2">
              <a:buClr>
                <a:schemeClr val="accent2"/>
              </a:buClr>
              <a:buFont typeface="Arial" pitchFamily="34" charset="0"/>
              <a:buChar char="–"/>
            </a:pPr>
            <a:r>
              <a:rPr lang="en-US" dirty="0" smtClean="0"/>
              <a:t>Committee </a:t>
            </a:r>
            <a:r>
              <a:rPr lang="en-US" dirty="0"/>
              <a:t>on Government </a:t>
            </a:r>
            <a:r>
              <a:rPr lang="en-US" dirty="0" smtClean="0"/>
              <a:t>Relations</a:t>
            </a:r>
          </a:p>
          <a:p>
            <a:pPr lvl="2">
              <a:buClr>
                <a:schemeClr val="accent2"/>
              </a:buClr>
              <a:buFont typeface="Arial" pitchFamily="34" charset="0"/>
              <a:buChar char="–"/>
            </a:pPr>
            <a:r>
              <a:rPr lang="en-US" dirty="0" smtClean="0"/>
              <a:t>Engineering </a:t>
            </a:r>
            <a:r>
              <a:rPr lang="en-US" dirty="0"/>
              <a:t>for Global Development </a:t>
            </a:r>
            <a:r>
              <a:rPr lang="en-US" dirty="0" smtClean="0"/>
              <a:t>Committee</a:t>
            </a:r>
          </a:p>
          <a:p>
            <a:pPr lvl="2">
              <a:buClr>
                <a:schemeClr val="accent2"/>
              </a:buClr>
              <a:buFont typeface="Arial" pitchFamily="34" charset="0"/>
              <a:buChar char="–"/>
            </a:pPr>
            <a:r>
              <a:rPr lang="en-US" dirty="0" smtClean="0"/>
              <a:t>Committee </a:t>
            </a:r>
            <a:r>
              <a:rPr lang="en-US" dirty="0"/>
              <a:t>on Engineering </a:t>
            </a:r>
            <a:r>
              <a:rPr lang="en-US" dirty="0" smtClean="0"/>
              <a:t>Education</a:t>
            </a:r>
          </a:p>
          <a:p>
            <a:pPr lvl="2">
              <a:buClr>
                <a:schemeClr val="accent2"/>
              </a:buClr>
              <a:buFont typeface="Arial" pitchFamily="34" charset="0"/>
              <a:buChar char="–"/>
            </a:pPr>
            <a:r>
              <a:rPr lang="en-US" dirty="0" smtClean="0"/>
              <a:t>Pre-College </a:t>
            </a:r>
            <a:r>
              <a:rPr lang="en-US" dirty="0"/>
              <a:t>Education </a:t>
            </a:r>
            <a:r>
              <a:rPr lang="en-US" dirty="0" smtClean="0"/>
              <a:t>Committee</a:t>
            </a:r>
          </a:p>
          <a:p>
            <a:pPr lvl="2">
              <a:buClr>
                <a:schemeClr val="accent2"/>
              </a:buClr>
              <a:buFont typeface="Arial" pitchFamily="34" charset="0"/>
              <a:buChar char="–"/>
            </a:pPr>
            <a:r>
              <a:rPr lang="en-US" dirty="0" smtClean="0"/>
              <a:t>Diversity </a:t>
            </a:r>
            <a:r>
              <a:rPr lang="en-US" dirty="0"/>
              <a:t>&amp; Industry Strategy Committee</a:t>
            </a:r>
          </a:p>
          <a:p>
            <a:pPr lvl="2">
              <a:buClr>
                <a:schemeClr val="accent2"/>
              </a:buClr>
              <a:buFont typeface="Arial" pitchFamily="34" charset="0"/>
              <a:buChar char="–"/>
            </a:pPr>
            <a:endParaRPr lang="en-US" u="sng" dirty="0"/>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7</a:t>
            </a:fld>
            <a:endParaRPr lang="en-US" dirty="0"/>
          </a:p>
        </p:txBody>
      </p:sp>
    </p:spTree>
    <p:extLst>
      <p:ext uri="{BB962C8B-B14F-4D97-AF65-F5344CB8AC3E}">
        <p14:creationId xmlns:p14="http://schemas.microsoft.com/office/powerpoint/2010/main" val="199788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40" y="228600"/>
            <a:ext cx="8229600" cy="571500"/>
          </a:xfrm>
        </p:spPr>
        <p:txBody>
          <a:bodyPr/>
          <a:lstStyle/>
          <a:p>
            <a:r>
              <a:rPr lang="en-US" dirty="0" smtClean="0"/>
              <a:t>ASME SECTORS</a:t>
            </a:r>
            <a:endParaRPr lang="en-US" dirty="0"/>
          </a:p>
        </p:txBody>
      </p:sp>
      <p:sp>
        <p:nvSpPr>
          <p:cNvPr id="3" name="Content Placeholder 2"/>
          <p:cNvSpPr>
            <a:spLocks noGrp="1"/>
          </p:cNvSpPr>
          <p:nvPr>
            <p:ph idx="1"/>
          </p:nvPr>
        </p:nvSpPr>
        <p:spPr>
          <a:xfrm>
            <a:off x="455428" y="1066800"/>
            <a:ext cx="8458200" cy="6910277"/>
          </a:xfrm>
        </p:spPr>
        <p:txBody>
          <a:bodyPr/>
          <a:lstStyle/>
          <a:p>
            <a:pPr marL="4763" lvl="1" indent="0" eaLnBrk="1" hangingPunct="1">
              <a:buNone/>
            </a:pPr>
            <a:r>
              <a:rPr lang="en-US" sz="2400" b="1" dirty="0" smtClean="0"/>
              <a:t>Technical Events &amp; Content (TEC</a:t>
            </a:r>
            <a:r>
              <a:rPr lang="en-US" sz="2400" b="1" dirty="0" smtClean="0"/>
              <a:t>)</a:t>
            </a:r>
            <a:endParaRPr lang="en-US" sz="2400" b="1" strike="sngStrike" dirty="0"/>
          </a:p>
          <a:p>
            <a:pPr lvl="1" eaLnBrk="1" hangingPunct="1"/>
            <a:r>
              <a:rPr lang="en-US" dirty="0"/>
              <a:t>Provides a focused arena for business activities relevant to identified technical, educational or technological </a:t>
            </a:r>
            <a:r>
              <a:rPr lang="en-US" dirty="0" smtClean="0"/>
              <a:t>endeavors</a:t>
            </a:r>
          </a:p>
          <a:p>
            <a:pPr lvl="1" eaLnBrk="1" hangingPunct="1"/>
            <a:r>
              <a:rPr lang="en-US" dirty="0"/>
              <a:t>Five </a:t>
            </a:r>
            <a:r>
              <a:rPr lang="en-US" dirty="0" smtClean="0"/>
              <a:t>Segments</a:t>
            </a:r>
            <a:endParaRPr lang="en-US" strike="sngStrike" dirty="0"/>
          </a:p>
          <a:p>
            <a:pPr lvl="2" eaLnBrk="1" hangingPunct="1">
              <a:spcAft>
                <a:spcPts val="1200"/>
              </a:spcAft>
            </a:pPr>
            <a:r>
              <a:rPr lang="en-US" dirty="0" smtClean="0"/>
              <a:t>Design</a:t>
            </a:r>
            <a:r>
              <a:rPr lang="en-US" dirty="0" smtClean="0"/>
              <a:t>, Materials, and Manufacturing Segment (DMM)</a:t>
            </a:r>
          </a:p>
          <a:p>
            <a:pPr lvl="2" eaLnBrk="1" hangingPunct="1">
              <a:spcAft>
                <a:spcPts val="1200"/>
              </a:spcAft>
            </a:pPr>
            <a:r>
              <a:rPr lang="en-US" dirty="0" smtClean="0"/>
              <a:t>Energy Sources and Processing </a:t>
            </a:r>
            <a:r>
              <a:rPr lang="en-US" dirty="0"/>
              <a:t>Segment (</a:t>
            </a:r>
            <a:r>
              <a:rPr lang="en-US" dirty="0" smtClean="0"/>
              <a:t>ESP)</a:t>
            </a:r>
          </a:p>
          <a:p>
            <a:pPr lvl="2" eaLnBrk="1" hangingPunct="1">
              <a:spcAft>
                <a:spcPts val="1200"/>
              </a:spcAft>
            </a:pPr>
            <a:r>
              <a:rPr lang="en-US" dirty="0" smtClean="0"/>
              <a:t>Energy Conversion and </a:t>
            </a:r>
            <a:r>
              <a:rPr lang="en-US" dirty="0"/>
              <a:t>Storage Segment </a:t>
            </a:r>
            <a:r>
              <a:rPr lang="en-US" dirty="0" smtClean="0"/>
              <a:t>(ECS)</a:t>
            </a:r>
          </a:p>
          <a:p>
            <a:pPr lvl="2" eaLnBrk="1" hangingPunct="1">
              <a:spcAft>
                <a:spcPts val="1200"/>
              </a:spcAft>
            </a:pPr>
            <a:r>
              <a:rPr lang="en-US" dirty="0" smtClean="0"/>
              <a:t>Gas Turbine </a:t>
            </a:r>
            <a:r>
              <a:rPr lang="en-US" dirty="0"/>
              <a:t>Segment (</a:t>
            </a:r>
            <a:r>
              <a:rPr lang="en-US" dirty="0" smtClean="0"/>
              <a:t>GTS)</a:t>
            </a:r>
          </a:p>
          <a:p>
            <a:pPr lvl="2" eaLnBrk="1" hangingPunct="1">
              <a:spcAft>
                <a:spcPts val="1200"/>
              </a:spcAft>
            </a:pPr>
            <a:r>
              <a:rPr lang="en-US" dirty="0" smtClean="0"/>
              <a:t>Engineering </a:t>
            </a:r>
            <a:r>
              <a:rPr lang="en-US" dirty="0"/>
              <a:t>Sciences Segment </a:t>
            </a:r>
            <a:r>
              <a:rPr lang="en-US" dirty="0" smtClean="0"/>
              <a:t>(ESS</a:t>
            </a:r>
            <a:r>
              <a:rPr lang="en-US" dirty="0" smtClean="0"/>
              <a:t>)</a:t>
            </a:r>
            <a:endParaRPr lang="en-US" dirty="0" smtClean="0"/>
          </a:p>
        </p:txBody>
      </p:sp>
      <p:sp>
        <p:nvSpPr>
          <p:cNvPr id="4" name="Footer Placeholder 3"/>
          <p:cNvSpPr>
            <a:spLocks noGrp="1"/>
          </p:cNvSpPr>
          <p:nvPr>
            <p:ph type="ftr" sz="quarter" idx="10"/>
          </p:nvPr>
        </p:nvSpPr>
        <p:spPr/>
        <p:txBody>
          <a:bodyPr/>
          <a:lstStyle/>
          <a:p>
            <a:pPr algn="ct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8</a:t>
            </a:fld>
            <a:endParaRPr lang="en-US" dirty="0"/>
          </a:p>
        </p:txBody>
      </p:sp>
    </p:spTree>
    <p:extLst>
      <p:ext uri="{BB962C8B-B14F-4D97-AF65-F5344CB8AC3E}">
        <p14:creationId xmlns:p14="http://schemas.microsoft.com/office/powerpoint/2010/main" val="28642793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3419</TotalTime>
  <Words>4194</Words>
  <Application>Microsoft Office PowerPoint</Application>
  <PresentationFormat>On-screen Show (4:3)</PresentationFormat>
  <Paragraphs>530</Paragraphs>
  <Slides>31</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31</vt:i4>
      </vt:variant>
    </vt:vector>
  </HeadingPairs>
  <TitlesOfParts>
    <vt:vector size="40" baseType="lpstr">
      <vt:lpstr>Arial</vt:lpstr>
      <vt:lpstr>Calibri</vt:lpstr>
      <vt:lpstr>Microsoft Sans Serif</vt:lpstr>
      <vt:lpstr>Symbol</vt:lpstr>
      <vt:lpstr>Tahoma</vt:lpstr>
      <vt:lpstr>Times</vt:lpstr>
      <vt:lpstr>Times New Roman</vt:lpstr>
      <vt:lpstr>Custom Design</vt:lpstr>
      <vt:lpstr>2012 Theme1</vt:lpstr>
      <vt:lpstr>Standards and Certification Training </vt:lpstr>
      <vt:lpstr>UPDATES</vt:lpstr>
      <vt:lpstr>MODULE B COURSE OUTLINE</vt:lpstr>
      <vt:lpstr>LEARNING OBJECTIVES</vt:lpstr>
      <vt:lpstr>ASME’s MISSION, VISION AND STRATEGIC PRIORITY</vt:lpstr>
      <vt:lpstr>ASME ORGANIZATIONAL STRUCTURE</vt:lpstr>
      <vt:lpstr>BOARD OF GOVERNORS</vt:lpstr>
      <vt:lpstr>ASME SECTORS</vt:lpstr>
      <vt:lpstr>ASME SECTORS</vt:lpstr>
      <vt:lpstr>ASME SECTORS</vt:lpstr>
      <vt:lpstr>STANDARDS AND CERTIFICATION SECTOR</vt:lpstr>
      <vt:lpstr>STANDARDS AND CERTIFICATION SECTOR</vt:lpstr>
      <vt:lpstr>PowerPoint Presentation</vt:lpstr>
      <vt:lpstr>S&amp;C COUNCIL MEMBERSHIP</vt:lpstr>
      <vt:lpstr>S&amp;C COUNCIL MEMBERSHIP</vt:lpstr>
      <vt:lpstr>S&amp;C ADVISORY GROUPS</vt:lpstr>
      <vt:lpstr>S&amp;C SUPERVISORY BOARDS</vt:lpstr>
      <vt:lpstr>BOARD ON STANDARDIZATION  AND TESTING (BST)</vt:lpstr>
      <vt:lpstr>BOARD ON SAFETY CODES  AND STANDARDS (BSCS)</vt:lpstr>
      <vt:lpstr>BOARD ON PRESSURE TECHNOLOGY  CODES AND STANDARDS (BPTCS)</vt:lpstr>
      <vt:lpstr>BOARD ON NUCLEAR CODES  AND STANDARDS (BNCS)</vt:lpstr>
      <vt:lpstr>BOARD ON CONFORMITY ASSESSMENT (BCA)</vt:lpstr>
      <vt:lpstr>BOARD ON CONFORMITY ASSESSMENT (BCA)</vt:lpstr>
      <vt:lpstr>STANDARDS COMMITTEES</vt:lpstr>
      <vt:lpstr>SUBORDINATE GROUPS </vt:lpstr>
      <vt:lpstr>S&amp;C COMMITTEE STANDARDS ACTION PROCESS</vt:lpstr>
      <vt:lpstr>LEARNING AND DEVELOPMENT</vt:lpstr>
      <vt:lpstr>ASME STANDARDS TECHNOLOGY, LLC (ST-LLC)</vt:lpstr>
      <vt:lpstr>MODULE SUMMARY</vt:lpstr>
      <vt:lpstr>REFERENCES</vt:lpstr>
      <vt:lpstr>REFERENCES</vt:lpstr>
    </vt:vector>
  </TitlesOfParts>
  <Company>ASME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Carlton R. Ramcharran</cp:lastModifiedBy>
  <cp:revision>547</cp:revision>
  <cp:lastPrinted>2017-06-22T20:05:29Z</cp:lastPrinted>
  <dcterms:created xsi:type="dcterms:W3CDTF">2008-04-17T17:36:45Z</dcterms:created>
  <dcterms:modified xsi:type="dcterms:W3CDTF">2017-06-22T20:06:12Z</dcterms:modified>
</cp:coreProperties>
</file>