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93" r:id="rId1"/>
    <p:sldMasterId id="2147483805" r:id="rId2"/>
  </p:sldMasterIdLst>
  <p:notesMasterIdLst>
    <p:notesMasterId r:id="rId29"/>
  </p:notesMasterIdLst>
  <p:sldIdLst>
    <p:sldId id="336" r:id="rId3"/>
    <p:sldId id="337" r:id="rId4"/>
    <p:sldId id="338" r:id="rId5"/>
    <p:sldId id="339" r:id="rId6"/>
    <p:sldId id="340" r:id="rId7"/>
    <p:sldId id="341" r:id="rId8"/>
    <p:sldId id="342" r:id="rId9"/>
    <p:sldId id="343" r:id="rId10"/>
    <p:sldId id="344" r:id="rId11"/>
    <p:sldId id="345" r:id="rId12"/>
    <p:sldId id="309" r:id="rId13"/>
    <p:sldId id="325" r:id="rId14"/>
    <p:sldId id="324" r:id="rId15"/>
    <p:sldId id="313" r:id="rId16"/>
    <p:sldId id="314" r:id="rId17"/>
    <p:sldId id="332" r:id="rId18"/>
    <p:sldId id="312" r:id="rId19"/>
    <p:sldId id="330" r:id="rId20"/>
    <p:sldId id="334" r:id="rId21"/>
    <p:sldId id="331" r:id="rId22"/>
    <p:sldId id="327" r:id="rId23"/>
    <p:sldId id="328" r:id="rId24"/>
    <p:sldId id="346" r:id="rId25"/>
    <p:sldId id="329" r:id="rId26"/>
    <p:sldId id="288" r:id="rId27"/>
    <p:sldId id="289" r:id="rId28"/>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6" clrIdx="0">
    <p:extLst>
      <p:ext uri="{19B8F6BF-5375-455C-9EA6-DF929625EA0E}">
        <p15:presenceInfo xmlns:p15="http://schemas.microsoft.com/office/powerpoint/2012/main" userId="S-1-5-21-2567133279-126380308-195766442-1373" providerId="AD"/>
      </p:ext>
    </p:extLst>
  </p:cmAuthor>
  <p:cmAuthor id="2" name="Nish Patel" initials="NP" lastIdx="2" clrIdx="1">
    <p:extLst>
      <p:ext uri="{19B8F6BF-5375-455C-9EA6-DF929625EA0E}">
        <p15:presenceInfo xmlns:p15="http://schemas.microsoft.com/office/powerpoint/2012/main" userId="S-1-5-21-2567133279-126380308-195766442-18009" providerId="AD"/>
      </p:ext>
    </p:extLst>
  </p:cmAuthor>
  <p:cmAuthor id="3" name="Carlton R. Ramcharran" initials="CRR" lastIdx="9" clrIdx="2">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0" autoAdjust="0"/>
    <p:restoredTop sz="62287" autoAdjust="0"/>
  </p:normalViewPr>
  <p:slideViewPr>
    <p:cSldViewPr>
      <p:cViewPr varScale="1">
        <p:scale>
          <a:sx n="79" d="100"/>
          <a:sy n="79" d="100"/>
        </p:scale>
        <p:origin x="1530" y="9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p:scale>
          <a:sx n="80" d="100"/>
          <a:sy n="80" d="100"/>
        </p:scale>
        <p:origin x="-1920" y="4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080510"/>
            <a:ext cx="5852160" cy="5200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1"/>
            <a:r>
              <a:rPr lang="en-US" noProof="0" smtClean="0"/>
              <a:t>Third level</a:t>
            </a:r>
          </a:p>
          <a:p>
            <a:pPr lvl="2"/>
            <a:r>
              <a:rPr lang="en-US" noProof="0" smtClean="0"/>
              <a:t>Fourth level</a:t>
            </a:r>
          </a:p>
        </p:txBody>
      </p:sp>
      <p:sp>
        <p:nvSpPr>
          <p:cNvPr id="12294" name="Rectangle 6"/>
          <p:cNvSpPr>
            <a:spLocks noGrp="1" noChangeArrowheads="1"/>
          </p:cNvSpPr>
          <p:nvPr>
            <p:ph type="ftr" sz="quarter" idx="4"/>
          </p:nvPr>
        </p:nvSpPr>
        <p:spPr bwMode="auto">
          <a:xfrm>
            <a:off x="1" y="9119473"/>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589" y="9119473"/>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b" anchorCtr="0" compatLnSpc="1">
            <a:prstTxWarp prst="textNoShape">
              <a:avLst/>
            </a:prstTxWarp>
          </a:bodyPr>
          <a:lstStyle>
            <a:lvl1pPr algn="r" eaLnBrk="1" hangingPunct="1">
              <a:defRPr sz="1200">
                <a:latin typeface="Arial" charset="0"/>
              </a:defRPr>
            </a:lvl1pPr>
          </a:lstStyle>
          <a:p>
            <a:pPr>
              <a:defRPr/>
            </a:pPr>
            <a:fld id="{78CED841-821E-4185-AF6D-F32553F4C744}" type="slidenum">
              <a:rPr lang="en-US"/>
              <a:pPr>
                <a:defRPr/>
              </a:pPr>
              <a:t>‹#›</a:t>
            </a:fld>
            <a:endParaRPr lang="en-US"/>
          </a:p>
        </p:txBody>
      </p:sp>
    </p:spTree>
    <p:extLst>
      <p:ext uri="{BB962C8B-B14F-4D97-AF65-F5344CB8AC3E}">
        <p14:creationId xmlns:p14="http://schemas.microsoft.com/office/powerpoint/2010/main" val="2565128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u="none" strike="noStrike" dirty="0" smtClean="0"/>
              <a:t>To ensure that you are making the most of your committee experience, this module will provide</a:t>
            </a:r>
            <a:r>
              <a:rPr lang="en-US" u="none" strike="noStrike" baseline="0" dirty="0" smtClean="0"/>
              <a:t> you with guidance on how to hold and participate in productive meetings and how to ensure that your ballot comments are in the best format to ensure that your comment is understood and can be addressed fully.</a:t>
            </a:r>
            <a:endParaRPr lang="en-US" u="none" strike="noStrike"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750349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17591" defTabSz="940729">
              <a:defRPr/>
            </a:pPr>
            <a:r>
              <a:rPr lang="en-US" u="none" dirty="0" smtClean="0"/>
              <a:t>ASME provides committees with meeting guidance within</a:t>
            </a:r>
            <a:r>
              <a:rPr lang="en-US" u="none" baseline="0" dirty="0" smtClean="0"/>
              <a:t> the </a:t>
            </a:r>
            <a:r>
              <a:rPr lang="en-US" u="none" dirty="0" smtClean="0"/>
              <a:t>Codes and Standards Policies and Procedures, specifically</a:t>
            </a:r>
            <a:r>
              <a:rPr lang="en-US" u="none" baseline="0" dirty="0" smtClean="0"/>
              <a:t> CSP-10 and CSP-34.</a:t>
            </a:r>
          </a:p>
          <a:p>
            <a:pPr lvl="1">
              <a:defRPr/>
            </a:pPr>
            <a:r>
              <a:rPr lang="en-US" u="none" dirty="0" smtClean="0"/>
              <a:t>CSP-10 </a:t>
            </a:r>
            <a:r>
              <a:rPr lang="en-US" u="none" dirty="0" smtClean="0"/>
              <a:t>on Committee Meetings offers guidance on selection of meeting location, requirements for meeting notices and locations and possibility of staff attendance.</a:t>
            </a:r>
          </a:p>
          <a:p>
            <a:pPr lvl="1"/>
            <a:r>
              <a:rPr lang="en-US" u="none" dirty="0" smtClean="0"/>
              <a:t>CSP-34 </a:t>
            </a:r>
            <a:r>
              <a:rPr lang="en-US" u="none" dirty="0" smtClean="0"/>
              <a:t>notes that recording </a:t>
            </a:r>
            <a:r>
              <a:rPr lang="en-US" u="none" dirty="0" smtClean="0"/>
              <a:t>of </a:t>
            </a:r>
            <a:r>
              <a:rPr lang="en-US" u="none" dirty="0" smtClean="0"/>
              <a:t>meetings and teleconferences is prohibited by any member of a committee, guests</a:t>
            </a:r>
            <a:r>
              <a:rPr lang="en-US" u="none" strike="noStrike" dirty="0" smtClean="0"/>
              <a:t>, </a:t>
            </a:r>
            <a:r>
              <a:rPr lang="en-US" u="none" dirty="0" smtClean="0"/>
              <a:t>or other attendees. Only the secretary, who is a member of ASME's </a:t>
            </a:r>
            <a:r>
              <a:rPr lang="en-US" u="none" dirty="0" smtClean="0"/>
              <a:t>Staff, </a:t>
            </a:r>
            <a:r>
              <a:rPr lang="en-US" u="none" dirty="0" smtClean="0"/>
              <a:t>may be permitted to record the meeting </a:t>
            </a:r>
            <a:r>
              <a:rPr lang="en-US" u="none" dirty="0" smtClean="0"/>
              <a:t>provided </a:t>
            </a:r>
            <a:r>
              <a:rPr lang="en-US" u="none" dirty="0" smtClean="0"/>
              <a:t>that their director approves </a:t>
            </a:r>
            <a:r>
              <a:rPr lang="en-US" u="none" dirty="0" smtClean="0"/>
              <a:t>it. </a:t>
            </a:r>
            <a:r>
              <a:rPr lang="en-US" u="none" dirty="0" smtClean="0"/>
              <a:t>These recordings</a:t>
            </a:r>
            <a:r>
              <a:rPr lang="en-US" u="none" strike="noStrike" dirty="0" smtClean="0"/>
              <a:t> </a:t>
            </a:r>
            <a:r>
              <a:rPr lang="en-US" u="none" dirty="0" smtClean="0"/>
              <a:t>are </a:t>
            </a:r>
            <a:r>
              <a:rPr lang="en-US" u="none" dirty="0" smtClean="0"/>
              <a:t>only to be used as a backup to write the</a:t>
            </a:r>
            <a:r>
              <a:rPr lang="en-US" u="none" baseline="0" dirty="0" smtClean="0"/>
              <a:t> minutes and may be used</a:t>
            </a:r>
            <a:r>
              <a:rPr lang="en-US" u="none" dirty="0" smtClean="0"/>
              <a:t> to record specific statements, agreements or voted actions in order</a:t>
            </a:r>
            <a:r>
              <a:rPr lang="en-US" u="none" baseline="0" dirty="0" smtClean="0"/>
              <a:t> to ensure correctness of actual wording of voted actions </a:t>
            </a:r>
            <a:r>
              <a:rPr lang="en-US" u="none" dirty="0" smtClean="0"/>
              <a:t>in the </a:t>
            </a:r>
            <a:r>
              <a:rPr lang="en-US" u="none" baseline="0" dirty="0" smtClean="0"/>
              <a:t>minutes. Recordings </a:t>
            </a:r>
            <a:r>
              <a:rPr lang="en-US" u="none" dirty="0" smtClean="0"/>
              <a:t>shall </a:t>
            </a:r>
            <a:r>
              <a:rPr lang="en-US" u="none" dirty="0" smtClean="0"/>
              <a:t>be </a:t>
            </a:r>
            <a:r>
              <a:rPr lang="en-US" u="none" dirty="0" smtClean="0"/>
              <a:t>erased </a:t>
            </a:r>
            <a:r>
              <a:rPr lang="en-US" u="none" dirty="0" smtClean="0"/>
              <a:t>after approval of the </a:t>
            </a:r>
            <a:r>
              <a:rPr lang="en-US" u="none" dirty="0" smtClean="0"/>
              <a:t>Minutes.</a:t>
            </a:r>
          </a:p>
          <a:p>
            <a:pPr lvl="1"/>
            <a:endParaRPr lang="en-US" u="none" dirty="0" smtClean="0"/>
          </a:p>
          <a:p>
            <a:pPr indent="-117591">
              <a:defRPr/>
            </a:pPr>
            <a:r>
              <a:rPr lang="en-US" u="none" dirty="0" smtClean="0"/>
              <a:t>Finally, the Procedures for ASME Codes and Standards Development Committees, Section 6.2, Meetings</a:t>
            </a:r>
            <a:r>
              <a:rPr lang="en-US" u="none" baseline="0" dirty="0" smtClean="0"/>
              <a:t> adds to the CSP-10 policy with definition of a quorum and notes that on qu</a:t>
            </a:r>
            <a:r>
              <a:rPr lang="en-US" dirty="0"/>
              <a:t>estions of parliamentary procedure not covered in these operating rules, “Robert’s Rules of Order” shall be used. </a:t>
            </a:r>
            <a:endParaRPr lang="en-US" u="none" dirty="0" smtClean="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9</a:t>
            </a:fld>
            <a:endParaRPr lang="en-US"/>
          </a:p>
        </p:txBody>
      </p:sp>
    </p:spTree>
    <p:extLst>
      <p:ext uri="{BB962C8B-B14F-4D97-AF65-F5344CB8AC3E}">
        <p14:creationId xmlns:p14="http://schemas.microsoft.com/office/powerpoint/2010/main" val="3396230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62FB2245-5AD4-4397-AF27-3CA80426B81D}" type="slidenum">
              <a:rPr lang="en-US" sz="1100">
                <a:latin typeface="Times New Roman" pitchFamily="18" charset="0"/>
              </a:rPr>
              <a:pPr/>
              <a:t>10</a:t>
            </a:fld>
            <a:endParaRPr lang="en-US" sz="1100">
              <a:latin typeface="Times New Roman" pitchFamily="18" charset="0"/>
            </a:endParaRPr>
          </a:p>
        </p:txBody>
      </p:sp>
      <p:sp>
        <p:nvSpPr>
          <p:cNvPr id="33795" name="Rectangle 2"/>
          <p:cNvSpPr>
            <a:spLocks noGrp="1" noRot="1" noChangeAspect="1" noChangeArrowheads="1" noTextEdit="1"/>
          </p:cNvSpPr>
          <p:nvPr>
            <p:ph type="sldImg"/>
          </p:nvPr>
        </p:nvSpPr>
        <p:spPr>
          <a:xfrm>
            <a:off x="1268413" y="730250"/>
            <a:ext cx="4778375" cy="3582988"/>
          </a:xfrm>
          <a:ln cap="flat"/>
        </p:spPr>
      </p:sp>
      <p:sp>
        <p:nvSpPr>
          <p:cNvPr id="33796" name="Rectangle 3"/>
          <p:cNvSpPr>
            <a:spLocks noGrp="1" noChangeArrowheads="1"/>
          </p:cNvSpPr>
          <p:nvPr>
            <p:ph type="body" idx="1"/>
          </p:nvPr>
        </p:nvSpPr>
        <p:spPr>
          <a:xfrm>
            <a:off x="731520" y="4488048"/>
            <a:ext cx="5852160" cy="4793112"/>
          </a:xfrm>
          <a:noFill/>
        </p:spPr>
        <p:txBody>
          <a:bodyPr/>
          <a:lstStyle/>
          <a:p>
            <a:pPr eaLnBrk="1" hangingPunct="1"/>
            <a:r>
              <a:rPr lang="en-US" u="none" dirty="0" smtClean="0"/>
              <a:t>While </a:t>
            </a:r>
            <a:r>
              <a:rPr lang="en-US" u="none" dirty="0" smtClean="0"/>
              <a:t>the Chair</a:t>
            </a:r>
            <a:r>
              <a:rPr lang="en-US" u="none" baseline="0" dirty="0" smtClean="0"/>
              <a:t> of the committee has the responsibility of running the meeting, all participants can do their part to ensure that the meeting runs on time and is as productive as possible.</a:t>
            </a:r>
          </a:p>
          <a:p>
            <a:pPr marL="176387" indent="-176387" eaLnBrk="1" hangingPunct="1">
              <a:buFont typeface="Arial" panose="020B0604020202020204" pitchFamily="34" charset="0"/>
              <a:buChar char="•"/>
            </a:pPr>
            <a:r>
              <a:rPr lang="en-US" u="none" dirty="0" smtClean="0"/>
              <a:t>The </a:t>
            </a:r>
            <a:r>
              <a:rPr lang="en-US" u="none" dirty="0" smtClean="0"/>
              <a:t>first step to ensuring proper</a:t>
            </a:r>
            <a:r>
              <a:rPr lang="en-US" u="none" baseline="0" dirty="0" smtClean="0"/>
              <a:t> time management is to convene the meeting on time, </a:t>
            </a:r>
            <a:endParaRPr lang="en-US" u="none" dirty="0" smtClean="0"/>
          </a:p>
          <a:p>
            <a:pPr marL="176387" indent="-176387" eaLnBrk="1" hangingPunct="1">
              <a:buFont typeface="Arial" panose="020B0604020202020204" pitchFamily="34" charset="0"/>
              <a:buChar char="•"/>
            </a:pPr>
            <a:r>
              <a:rPr lang="en-US" u="none" dirty="0" smtClean="0"/>
              <a:t>Secondly,</a:t>
            </a:r>
            <a:r>
              <a:rPr lang="en-US" u="none" baseline="0" dirty="0" smtClean="0"/>
              <a:t> specific time allotments for each topic may be assigned, and members should be encouraged to adhere to those limitations.  It is important however to be flexible in order to address each topic sufficiently. </a:t>
            </a:r>
            <a:endParaRPr lang="en-US" u="none" strike="sngStrike" baseline="0" dirty="0" smtClean="0"/>
          </a:p>
          <a:p>
            <a:pPr marL="176387" indent="-176387" eaLnBrk="1" hangingPunct="1">
              <a:buFont typeface="Arial" panose="020B0604020202020204" pitchFamily="34" charset="0"/>
              <a:buChar char="•"/>
            </a:pPr>
            <a:r>
              <a:rPr lang="en-US" b="0" u="none" strike="noStrike" dirty="0" smtClean="0"/>
              <a:t>F</a:t>
            </a:r>
            <a:r>
              <a:rPr lang="en-US" b="0" u="none" strike="noStrike" baseline="0" dirty="0" smtClean="0"/>
              <a:t>or longer meetings, </a:t>
            </a:r>
            <a:r>
              <a:rPr lang="en-US" u="none" strike="noStrike" dirty="0" smtClean="0"/>
              <a:t>s</a:t>
            </a:r>
            <a:r>
              <a:rPr lang="en-US" u="none" dirty="0" smtClean="0"/>
              <a:t>hort breaks should be used to divide morning</a:t>
            </a:r>
            <a:r>
              <a:rPr lang="en-US" u="none" baseline="0" dirty="0" smtClean="0"/>
              <a:t> and afternoon sessions</a:t>
            </a:r>
            <a:r>
              <a:rPr lang="en-US" u="none" baseline="0" dirty="0" smtClean="0"/>
              <a:t>.</a:t>
            </a:r>
            <a:r>
              <a:rPr lang="en-US" u="none" dirty="0" smtClean="0"/>
              <a:t> </a:t>
            </a:r>
            <a:endParaRPr lang="en-US" u="none" dirty="0" smtClean="0"/>
          </a:p>
          <a:p>
            <a:pPr marL="176387" indent="-176387" eaLnBrk="1" hangingPunct="1">
              <a:buFont typeface="Arial" panose="020B0604020202020204" pitchFamily="34" charset="0"/>
              <a:buChar char="•"/>
            </a:pPr>
            <a:endParaRPr lang="en-US" dirty="0" smtClean="0"/>
          </a:p>
        </p:txBody>
      </p:sp>
    </p:spTree>
    <p:extLst>
      <p:ext uri="{BB962C8B-B14F-4D97-AF65-F5344CB8AC3E}">
        <p14:creationId xmlns:p14="http://schemas.microsoft.com/office/powerpoint/2010/main" val="213548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defTabSz="940729" eaLnBrk="1" hangingPunct="1">
              <a:spcBef>
                <a:spcPct val="0"/>
              </a:spcBef>
              <a:buNone/>
              <a:defRPr/>
            </a:pPr>
            <a:r>
              <a:rPr lang="en-US" u="none" dirty="0" smtClean="0"/>
              <a:t>In addition to ensuring that meetings are run in an efficient manner, the Chair of the committee should take the lead</a:t>
            </a:r>
            <a:r>
              <a:rPr lang="en-US" u="none" baseline="0" dirty="0" smtClean="0"/>
              <a:t> in creating a positive meeting environment. </a:t>
            </a:r>
          </a:p>
          <a:p>
            <a:pPr marL="470365" lvl="2" indent="-235182" defTabSz="940729" eaLnBrk="1" hangingPunct="1">
              <a:spcBef>
                <a:spcPct val="0"/>
              </a:spcBef>
              <a:buFont typeface="Arial" panose="020B0604020202020204" pitchFamily="34" charset="0"/>
              <a:buChar char="•"/>
              <a:defRPr/>
            </a:pPr>
            <a:r>
              <a:rPr lang="en-US" u="none" baseline="0" dirty="0" smtClean="0"/>
              <a:t>The Zig </a:t>
            </a:r>
            <a:r>
              <a:rPr lang="en-US" u="none" baseline="0" dirty="0" err="1" smtClean="0"/>
              <a:t>Ziglar</a:t>
            </a:r>
            <a:r>
              <a:rPr lang="en-US" u="none" baseline="0" dirty="0" smtClean="0"/>
              <a:t> quote holds true “Your </a:t>
            </a:r>
            <a:r>
              <a:rPr lang="en-US" b="0" u="none" baseline="0" dirty="0" smtClean="0"/>
              <a:t>attitude</a:t>
            </a:r>
            <a:r>
              <a:rPr lang="en-US" u="none" baseline="0" dirty="0" smtClean="0"/>
              <a:t>, not your aptitude, will determine your altitude”</a:t>
            </a:r>
            <a:r>
              <a:rPr lang="en-US" u="none" dirty="0" smtClean="0"/>
              <a:t>. </a:t>
            </a:r>
          </a:p>
          <a:p>
            <a:pPr marL="0" lvl="1" indent="0" defTabSz="940729" eaLnBrk="1" hangingPunct="1">
              <a:spcBef>
                <a:spcPct val="0"/>
              </a:spcBef>
              <a:buNone/>
              <a:defRPr/>
            </a:pPr>
            <a:endParaRPr lang="en-US" u="none" dirty="0" smtClean="0"/>
          </a:p>
          <a:p>
            <a:pPr marL="0" lvl="1" indent="0" defTabSz="940729" eaLnBrk="1" hangingPunct="1">
              <a:spcBef>
                <a:spcPct val="0"/>
              </a:spcBef>
              <a:buNone/>
              <a:defRPr/>
            </a:pPr>
            <a:r>
              <a:rPr lang="en-US" u="none" dirty="0" smtClean="0"/>
              <a:t>All members</a:t>
            </a:r>
            <a:r>
              <a:rPr lang="en-US" u="none" baseline="0" dirty="0" smtClean="0"/>
              <a:t> should be </a:t>
            </a:r>
            <a:r>
              <a:rPr lang="en-US" u="none" baseline="0" dirty="0" smtClean="0"/>
              <a:t>aware </a:t>
            </a:r>
            <a:r>
              <a:rPr lang="en-US" u="none" dirty="0" smtClean="0">
                <a:effectLst/>
              </a:rPr>
              <a:t>of the language </a:t>
            </a:r>
            <a:r>
              <a:rPr lang="en-US" u="none" dirty="0" smtClean="0">
                <a:effectLst/>
              </a:rPr>
              <a:t>they </a:t>
            </a:r>
            <a:r>
              <a:rPr lang="en-US" u="none" dirty="0" smtClean="0">
                <a:effectLst/>
              </a:rPr>
              <a:t>use, when </a:t>
            </a:r>
            <a:r>
              <a:rPr lang="en-US" u="none" dirty="0" smtClean="0">
                <a:effectLst/>
              </a:rPr>
              <a:t>speaking to </a:t>
            </a:r>
            <a:r>
              <a:rPr lang="en-US" u="none" dirty="0" smtClean="0">
                <a:effectLst/>
              </a:rPr>
              <a:t>others, as it will either project a positive, productive</a:t>
            </a:r>
            <a:r>
              <a:rPr lang="en-US" u="none" baseline="0" dirty="0" smtClean="0">
                <a:effectLst/>
              </a:rPr>
              <a:t> </a:t>
            </a:r>
            <a:r>
              <a:rPr lang="en-US" u="none" dirty="0" smtClean="0">
                <a:effectLst/>
              </a:rPr>
              <a:t>attitude </a:t>
            </a:r>
            <a:r>
              <a:rPr lang="en-US" u="none" dirty="0" smtClean="0">
                <a:effectLst/>
              </a:rPr>
              <a:t>or a negative, destructive attitude.</a:t>
            </a:r>
            <a:br>
              <a:rPr lang="en-US" u="none" dirty="0" smtClean="0">
                <a:effectLst/>
              </a:rPr>
            </a:br>
            <a:endParaRPr lang="en-US" u="none" baseline="0" dirty="0" smtClean="0"/>
          </a:p>
          <a:p>
            <a:pPr defTabSz="940729" eaLnBrk="1" hangingPunct="1">
              <a:spcBef>
                <a:spcPct val="0"/>
              </a:spcBef>
              <a:defRPr/>
            </a:pPr>
            <a:r>
              <a:rPr lang="en-US" u="none" strike="noStrike" baseline="0" dirty="0" smtClean="0"/>
              <a:t>Everyone </a:t>
            </a:r>
            <a:r>
              <a:rPr lang="en-US" u="none" strike="noStrike" baseline="0" dirty="0" smtClean="0"/>
              <a:t>is </a:t>
            </a:r>
            <a:r>
              <a:rPr lang="en-US" u="none" dirty="0" smtClean="0"/>
              <a:t>responsible for helping to maintain</a:t>
            </a:r>
            <a:r>
              <a:rPr lang="en-US" u="none" baseline="0" dirty="0" smtClean="0"/>
              <a:t> </a:t>
            </a:r>
            <a:r>
              <a:rPr lang="en-US" u="none" dirty="0" smtClean="0"/>
              <a:t>an environment which is constructive, productive and fun.</a:t>
            </a:r>
          </a:p>
          <a:p>
            <a:pPr marL="411570" lvl="1" indent="-176387" defTabSz="940729" eaLnBrk="1" hangingPunct="1">
              <a:spcBef>
                <a:spcPct val="0"/>
              </a:spcBef>
              <a:buFont typeface="Arial" panose="020B0604020202020204" pitchFamily="34" charset="0"/>
              <a:buChar char="•"/>
              <a:defRPr/>
            </a:pPr>
            <a:r>
              <a:rPr lang="en-US" u="none" dirty="0" smtClean="0"/>
              <a:t>Appropriate humor can be </a:t>
            </a:r>
            <a:r>
              <a:rPr lang="en-US" u="none" dirty="0" smtClean="0"/>
              <a:t>good</a:t>
            </a:r>
            <a:r>
              <a:rPr lang="en-US" u="none" dirty="0" smtClean="0"/>
              <a:t>.</a:t>
            </a:r>
          </a:p>
          <a:p>
            <a:pPr marL="646751" lvl="2" indent="-176387" defTabSz="940729" eaLnBrk="1" hangingPunct="1">
              <a:spcBef>
                <a:spcPct val="0"/>
              </a:spcBef>
              <a:buFont typeface="Arial" panose="020B0604020202020204" pitchFamily="34" charset="0"/>
              <a:buChar char="─"/>
              <a:defRPr/>
            </a:pPr>
            <a:r>
              <a:rPr lang="en-US" u="none" dirty="0" smtClean="0"/>
              <a:t>Be aware of cultural differences </a:t>
            </a:r>
            <a:r>
              <a:rPr lang="en-US" u="none" dirty="0" smtClean="0"/>
              <a:t>as</a:t>
            </a:r>
            <a:r>
              <a:rPr lang="en-US" u="none" strike="noStrike" baseline="0" dirty="0" smtClean="0"/>
              <a:t> </a:t>
            </a:r>
            <a:r>
              <a:rPr lang="en-US" u="none" dirty="0" smtClean="0"/>
              <a:t>ASME is an international organization.</a:t>
            </a:r>
          </a:p>
          <a:p>
            <a:pPr marL="646751" lvl="2" indent="-176387" defTabSz="940729" eaLnBrk="1" hangingPunct="1">
              <a:spcBef>
                <a:spcPct val="0"/>
              </a:spcBef>
              <a:buFont typeface="Arial" panose="020B0604020202020204" pitchFamily="34" charset="0"/>
              <a:buChar char="─"/>
              <a:defRPr/>
            </a:pPr>
            <a:r>
              <a:rPr lang="en-US" u="none" dirty="0" smtClean="0"/>
              <a:t>Always </a:t>
            </a:r>
            <a:r>
              <a:rPr lang="en-US" u="none" dirty="0" smtClean="0"/>
              <a:t>use </a:t>
            </a:r>
            <a:r>
              <a:rPr lang="en-US" u="none" dirty="0" smtClean="0"/>
              <a:t>humor </a:t>
            </a:r>
            <a:r>
              <a:rPr lang="en-US" u="none" dirty="0" smtClean="0"/>
              <a:t>in good </a:t>
            </a:r>
            <a:r>
              <a:rPr lang="en-US" u="none" dirty="0" smtClean="0"/>
              <a:t>taste.</a:t>
            </a:r>
          </a:p>
          <a:p>
            <a:pPr marL="470365" lvl="2" indent="0" defTabSz="940729" eaLnBrk="1" hangingPunct="1">
              <a:spcBef>
                <a:spcPct val="0"/>
              </a:spcBef>
              <a:buNone/>
              <a:defRPr/>
            </a:pPr>
            <a:endParaRPr lang="en-US" u="none" dirty="0" smtClean="0"/>
          </a:p>
          <a:p>
            <a:r>
              <a:rPr lang="en-US" u="none" dirty="0" smtClean="0"/>
              <a:t>As a reminder,</a:t>
            </a:r>
            <a:r>
              <a:rPr lang="en-US" u="none" baseline="0" dirty="0" smtClean="0"/>
              <a:t> </a:t>
            </a:r>
            <a:r>
              <a:rPr lang="en-US" u="none" dirty="0" smtClean="0"/>
              <a:t>all</a:t>
            </a:r>
            <a:r>
              <a:rPr lang="en-US" u="none" baseline="0" dirty="0" smtClean="0"/>
              <a:t> </a:t>
            </a:r>
            <a:r>
              <a:rPr lang="en-US" u="none" baseline="0" dirty="0" smtClean="0"/>
              <a:t>members are expected</a:t>
            </a:r>
            <a:r>
              <a:rPr lang="en-US" u="none" dirty="0" smtClean="0"/>
              <a:t> </a:t>
            </a:r>
            <a:r>
              <a:rPr lang="en-US" u="none" dirty="0" smtClean="0"/>
              <a:t>to </a:t>
            </a:r>
            <a:r>
              <a:rPr lang="en-US" u="none" dirty="0" smtClean="0"/>
              <a:t>adhere to ASME Society Policy P-15.9 Against Discrimination</a:t>
            </a:r>
            <a:r>
              <a:rPr lang="en-US" u="none" baseline="0" dirty="0" smtClean="0"/>
              <a:t> </a:t>
            </a:r>
            <a:r>
              <a:rPr lang="en-US" u="none" dirty="0" smtClean="0"/>
              <a:t>(Including Discriminatory Harassment). </a:t>
            </a:r>
          </a:p>
          <a:p>
            <a:pPr marL="411570" lvl="1" indent="-176387">
              <a:buFont typeface="Arial" panose="020B0604020202020204" pitchFamily="34" charset="0"/>
              <a:buChar char="•"/>
            </a:pPr>
            <a:r>
              <a:rPr lang="en-US" dirty="0"/>
              <a:t>Prohibited discriminatory conduct includes conduct by a member that constitutes harassment based on race, color, religion, sex, national origin, age, citizenship status, disability, covered veteran or military status, or any other characteristic protected by state or local equal employment opportunity laws. </a:t>
            </a:r>
          </a:p>
          <a:p>
            <a:pPr marL="411570" lvl="1" indent="-176387">
              <a:buFont typeface="Arial" panose="020B0604020202020204" pitchFamily="34" charset="0"/>
              <a:buChar char="•"/>
            </a:pPr>
            <a:r>
              <a:rPr lang="en-US" u="none" dirty="0" smtClean="0"/>
              <a:t>The policy states that “</a:t>
            </a:r>
            <a:r>
              <a:rPr lang="en-US" dirty="0"/>
              <a:t>Harassment does not require an intent to offend. Thus, when unwelcome by the recipient, certain conduct meant as a joke, a prank, or even a compliment can lead or contribute to harassment.”</a:t>
            </a:r>
            <a:endParaRPr lang="en-US" u="none"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9FC7B9BC-62C1-4ED9-A91D-8330CC7E46F6}" type="slidenum">
              <a:rPr lang="en-US" smtClean="0">
                <a:latin typeface="Calibri" pitchFamily="34" charset="0"/>
              </a:rPr>
              <a:pPr eaLnBrk="1" fontAlgn="base" hangingPunct="1">
                <a:spcBef>
                  <a:spcPct val="0"/>
                </a:spcBef>
                <a:spcAft>
                  <a:spcPct val="0"/>
                </a:spcAft>
              </a:pPr>
              <a:t>11</a:t>
            </a:fld>
            <a:endParaRPr lang="en-US" smtClean="0">
              <a:latin typeface="Calibri" pitchFamily="34" charset="0"/>
            </a:endParaRPr>
          </a:p>
        </p:txBody>
      </p:sp>
    </p:spTree>
    <p:extLst>
      <p:ext uri="{BB962C8B-B14F-4D97-AF65-F5344CB8AC3E}">
        <p14:creationId xmlns:p14="http://schemas.microsoft.com/office/powerpoint/2010/main" val="3387311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266" fontAlgn="auto">
              <a:spcAft>
                <a:spcPts val="0"/>
              </a:spcAft>
              <a:buClr>
                <a:srgbClr val="003399"/>
              </a:buClr>
              <a:defRPr/>
            </a:pPr>
            <a:r>
              <a:rPr lang="en-US" b="0" u="none" strike="noStrike" dirty="0" smtClean="0"/>
              <a:t>Although the</a:t>
            </a:r>
            <a:r>
              <a:rPr lang="en-US" b="0" u="none" strike="noStrike" baseline="0" dirty="0" smtClean="0"/>
              <a:t> responsibility for running the meeting ultimately resides with the Chair, a</a:t>
            </a:r>
            <a:r>
              <a:rPr lang="en-US" u="none" dirty="0" smtClean="0"/>
              <a:t>ll members should do their part to ensure that the meeting runs on time and is as productive as </a:t>
            </a:r>
            <a:r>
              <a:rPr lang="en-US" u="none" dirty="0" smtClean="0"/>
              <a:t>possible</a:t>
            </a:r>
            <a:r>
              <a:rPr lang="en-US" b="1" u="none" strike="noStrike" baseline="0" dirty="0" smtClean="0"/>
              <a:t> </a:t>
            </a:r>
            <a:r>
              <a:rPr lang="en-US" b="0" u="none" strike="noStrike" baseline="0" dirty="0" smtClean="0"/>
              <a:t>by</a:t>
            </a:r>
            <a:r>
              <a:rPr lang="en-US" b="0" u="none" strike="noStrike" baseline="0" dirty="0" smtClean="0"/>
              <a:t>: </a:t>
            </a:r>
            <a:endParaRPr lang="en-US" b="0" u="none" strike="noStrike" dirty="0" smtClean="0"/>
          </a:p>
          <a:p>
            <a:pPr marL="122492" indent="-119225" fontAlgn="auto">
              <a:spcAft>
                <a:spcPts val="0"/>
              </a:spcAft>
              <a:buClr>
                <a:srgbClr val="003399"/>
              </a:buClr>
              <a:buFont typeface="Arial" pitchFamily="34" charset="0"/>
              <a:buChar char="•"/>
              <a:defRPr/>
            </a:pPr>
            <a:r>
              <a:rPr lang="en-US" u="none" dirty="0" smtClean="0"/>
              <a:t> </a:t>
            </a:r>
            <a:r>
              <a:rPr lang="en-US" u="none" strike="noStrike" dirty="0" smtClean="0"/>
              <a:t>Encouraging</a:t>
            </a:r>
            <a:r>
              <a:rPr lang="en-US" u="none" dirty="0" smtClean="0"/>
              <a:t> </a:t>
            </a:r>
            <a:r>
              <a:rPr lang="en-US" u="none" dirty="0" smtClean="0"/>
              <a:t>participation by all attendees</a:t>
            </a:r>
          </a:p>
          <a:p>
            <a:pPr marL="122492" indent="-119225" fontAlgn="auto">
              <a:spcAft>
                <a:spcPts val="0"/>
              </a:spcAft>
              <a:buClr>
                <a:srgbClr val="003399"/>
              </a:buClr>
              <a:buFont typeface="Arial" pitchFamily="34" charset="0"/>
              <a:buChar char="•"/>
              <a:defRPr/>
            </a:pPr>
            <a:r>
              <a:rPr lang="en-US" u="none" baseline="0" dirty="0" smtClean="0"/>
              <a:t> </a:t>
            </a:r>
            <a:r>
              <a:rPr lang="en-US" u="none" dirty="0" smtClean="0"/>
              <a:t>Promoting </a:t>
            </a:r>
            <a:r>
              <a:rPr lang="en-US" u="none" dirty="0" smtClean="0"/>
              <a:t>and </a:t>
            </a:r>
            <a:r>
              <a:rPr lang="en-US" u="none" strike="noStrike" baseline="0" dirty="0" smtClean="0"/>
              <a:t>stimulating</a:t>
            </a:r>
            <a:r>
              <a:rPr lang="en-US" u="none" dirty="0" smtClean="0"/>
              <a:t> </a:t>
            </a:r>
            <a:r>
              <a:rPr lang="en-US" u="none" dirty="0" smtClean="0"/>
              <a:t>discussion</a:t>
            </a:r>
          </a:p>
          <a:p>
            <a:pPr marL="122492" indent="-119225" fontAlgn="auto">
              <a:spcAft>
                <a:spcPts val="0"/>
              </a:spcAft>
              <a:buClr>
                <a:srgbClr val="003399"/>
              </a:buClr>
              <a:buFont typeface="Arial" pitchFamily="34" charset="0"/>
              <a:buChar char="•"/>
              <a:defRPr/>
            </a:pPr>
            <a:r>
              <a:rPr lang="en-US" u="none" dirty="0" smtClean="0"/>
              <a:t> Focusing on content of comments and not the person’s personality</a:t>
            </a:r>
          </a:p>
          <a:p>
            <a:pPr marL="122492" indent="-119225" fontAlgn="auto">
              <a:spcAft>
                <a:spcPts val="0"/>
              </a:spcAft>
              <a:buClr>
                <a:srgbClr val="003399"/>
              </a:buClr>
              <a:buFont typeface="Arial" pitchFamily="34" charset="0"/>
              <a:buChar char="•"/>
              <a:defRPr/>
            </a:pPr>
            <a:r>
              <a:rPr lang="en-US" u="none" dirty="0" smtClean="0"/>
              <a:t> Assisting participants in expressing ideas</a:t>
            </a:r>
          </a:p>
          <a:p>
            <a:pPr marL="122492" indent="-119225" fontAlgn="auto">
              <a:spcAft>
                <a:spcPts val="0"/>
              </a:spcAft>
              <a:buClr>
                <a:srgbClr val="003399"/>
              </a:buClr>
              <a:buFont typeface="Arial" pitchFamily="34" charset="0"/>
              <a:buChar char="•"/>
              <a:defRPr/>
            </a:pPr>
            <a:r>
              <a:rPr lang="en-US" u="none" strike="noStrike" baseline="0" dirty="0" smtClean="0"/>
              <a:t> </a:t>
            </a:r>
            <a:r>
              <a:rPr lang="en-US" u="none" strike="noStrike" dirty="0" smtClean="0"/>
              <a:t>Not</a:t>
            </a:r>
            <a:r>
              <a:rPr lang="en-US" u="none" dirty="0" smtClean="0"/>
              <a:t> </a:t>
            </a:r>
            <a:r>
              <a:rPr lang="en-US" u="none" dirty="0" smtClean="0"/>
              <a:t>talking down to or </a:t>
            </a:r>
            <a:r>
              <a:rPr lang="en-US" u="none" dirty="0" smtClean="0"/>
              <a:t>arguing </a:t>
            </a:r>
            <a:r>
              <a:rPr lang="en-US" u="none" dirty="0" smtClean="0"/>
              <a:t>with participants</a:t>
            </a:r>
          </a:p>
          <a:p>
            <a:pPr marL="122492" indent="-119225" fontAlgn="auto">
              <a:spcAft>
                <a:spcPts val="0"/>
              </a:spcAft>
              <a:buClr>
                <a:srgbClr val="003399"/>
              </a:buClr>
              <a:buFont typeface="Arial" pitchFamily="34" charset="0"/>
              <a:buChar char="•"/>
              <a:defRPr/>
            </a:pPr>
            <a:r>
              <a:rPr lang="en-US" u="none" dirty="0" smtClean="0"/>
              <a:t> Helping to keep </a:t>
            </a:r>
            <a:r>
              <a:rPr lang="en-US" u="none" strike="noStrike" dirty="0" smtClean="0"/>
              <a:t>the</a:t>
            </a:r>
            <a:r>
              <a:rPr lang="en-US" u="none" baseline="0" dirty="0" smtClean="0"/>
              <a:t> </a:t>
            </a:r>
            <a:r>
              <a:rPr lang="en-US" u="none" dirty="0" smtClean="0"/>
              <a:t>discussion on track,</a:t>
            </a:r>
            <a:r>
              <a:rPr lang="en-US" u="none" baseline="0" dirty="0" smtClean="0"/>
              <a:t> </a:t>
            </a:r>
          </a:p>
          <a:p>
            <a:pPr marL="238448" lvl="1" indent="0" fontAlgn="auto">
              <a:spcAft>
                <a:spcPts val="0"/>
              </a:spcAft>
              <a:buClr>
                <a:srgbClr val="003399"/>
              </a:buClr>
              <a:buNone/>
              <a:defRPr/>
            </a:pPr>
            <a:r>
              <a:rPr lang="en-US" u="none" baseline="0" dirty="0" smtClean="0"/>
              <a:t>- If </a:t>
            </a:r>
            <a:r>
              <a:rPr lang="en-US" u="none" strike="noStrike" dirty="0" smtClean="0"/>
              <a:t>the</a:t>
            </a:r>
            <a:r>
              <a:rPr lang="en-US" u="none" baseline="0" dirty="0" smtClean="0"/>
              <a:t> discussion has stalled, m</a:t>
            </a:r>
            <a:r>
              <a:rPr lang="en-US" u="none" dirty="0" smtClean="0"/>
              <a:t>ove items to a “Parking lot”</a:t>
            </a:r>
          </a:p>
          <a:p>
            <a:pPr marL="122492" indent="-119225" fontAlgn="auto">
              <a:spcAft>
                <a:spcPts val="0"/>
              </a:spcAft>
              <a:buClr>
                <a:srgbClr val="003399"/>
              </a:buClr>
              <a:buFont typeface="Arial" pitchFamily="34" charset="0"/>
              <a:buChar char="•"/>
              <a:defRPr/>
            </a:pPr>
            <a:r>
              <a:rPr lang="en-US" u="none" dirty="0" smtClean="0"/>
              <a:t> </a:t>
            </a:r>
            <a:r>
              <a:rPr lang="en-US" u="none" strike="noStrike" dirty="0" smtClean="0"/>
              <a:t>R</a:t>
            </a:r>
            <a:r>
              <a:rPr lang="en-US" u="none" dirty="0" smtClean="0"/>
              <a:t>emembering </a:t>
            </a:r>
            <a:r>
              <a:rPr lang="en-US" u="none" dirty="0" smtClean="0"/>
              <a:t>to stay within </a:t>
            </a:r>
            <a:r>
              <a:rPr lang="en-US" u="none" strike="noStrike" dirty="0" smtClean="0"/>
              <a:t>the</a:t>
            </a:r>
            <a:r>
              <a:rPr lang="en-US" u="none" dirty="0" smtClean="0"/>
              <a:t> allotted time</a:t>
            </a:r>
          </a:p>
          <a:p>
            <a:pPr marL="122492" indent="-119225" fontAlgn="auto">
              <a:spcAft>
                <a:spcPts val="0"/>
              </a:spcAft>
              <a:buClr>
                <a:srgbClr val="003399"/>
              </a:buClr>
              <a:buFont typeface="Arial" pitchFamily="34" charset="0"/>
              <a:buChar char="•"/>
              <a:defRPr/>
            </a:pPr>
            <a:r>
              <a:rPr lang="en-US" u="none" baseline="0" dirty="0" smtClean="0"/>
              <a:t> Addressing </a:t>
            </a:r>
            <a:r>
              <a:rPr lang="en-US" u="none" strike="noStrike" dirty="0" smtClean="0"/>
              <a:t>any </a:t>
            </a:r>
            <a:r>
              <a:rPr lang="en-US" u="none" strike="noStrike" dirty="0" smtClean="0"/>
              <a:t>and </a:t>
            </a:r>
            <a:r>
              <a:rPr lang="en-US" u="none" dirty="0" smtClean="0"/>
              <a:t>all complaints</a:t>
            </a:r>
          </a:p>
          <a:p>
            <a:pPr eaLnBrk="1" hangingPunct="1">
              <a:spcBef>
                <a:spcPct val="0"/>
              </a:spcBef>
            </a:pPr>
            <a:endParaRPr 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BA4272AC-A1CA-4D51-B9DD-11B90E5768C2}" type="slidenum">
              <a:rPr lang="en-US" smtClean="0">
                <a:latin typeface="Calibri" pitchFamily="34" charset="0"/>
              </a:rPr>
              <a:pPr eaLnBrk="1" fontAlgn="base" hangingPunct="1">
                <a:spcBef>
                  <a:spcPct val="0"/>
                </a:spcBef>
                <a:spcAft>
                  <a:spcPct val="0"/>
                </a:spcAft>
              </a:pPr>
              <a:t>12</a:t>
            </a:fld>
            <a:endParaRPr lang="en-US" smtClean="0">
              <a:latin typeface="Calibri" pitchFamily="34" charset="0"/>
            </a:endParaRPr>
          </a:p>
        </p:txBody>
      </p:sp>
    </p:spTree>
    <p:extLst>
      <p:ext uri="{BB962C8B-B14F-4D97-AF65-F5344CB8AC3E}">
        <p14:creationId xmlns:p14="http://schemas.microsoft.com/office/powerpoint/2010/main" val="242890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E5C5F105-7020-4777-9B7C-295056329076}" type="slidenum">
              <a:rPr lang="en-US" sz="1100">
                <a:latin typeface="Times New Roman" pitchFamily="18" charset="0"/>
              </a:rPr>
              <a:pPr/>
              <a:t>13</a:t>
            </a:fld>
            <a:endParaRPr lang="en-US" sz="1100">
              <a:latin typeface="Times New Roman" pitchFamily="18" charset="0"/>
            </a:endParaRPr>
          </a:p>
        </p:txBody>
      </p:sp>
      <p:sp>
        <p:nvSpPr>
          <p:cNvPr id="36867" name="Rectangle 2"/>
          <p:cNvSpPr>
            <a:spLocks noGrp="1" noRot="1" noChangeAspect="1" noChangeArrowheads="1" noTextEdit="1"/>
          </p:cNvSpPr>
          <p:nvPr>
            <p:ph type="sldImg"/>
          </p:nvPr>
        </p:nvSpPr>
        <p:spPr>
          <a:xfrm>
            <a:off x="1268413" y="730250"/>
            <a:ext cx="4778375" cy="3582988"/>
          </a:xfrm>
          <a:ln cap="flat"/>
        </p:spPr>
      </p:sp>
      <p:sp>
        <p:nvSpPr>
          <p:cNvPr id="36868" name="Rectangle 3"/>
          <p:cNvSpPr>
            <a:spLocks noGrp="1" noChangeArrowheads="1"/>
          </p:cNvSpPr>
          <p:nvPr>
            <p:ph type="body" idx="1"/>
          </p:nvPr>
        </p:nvSpPr>
        <p:spPr>
          <a:xfrm>
            <a:off x="731520" y="4644324"/>
            <a:ext cx="5852160" cy="4636837"/>
          </a:xfrm>
          <a:noFill/>
        </p:spPr>
        <p:txBody>
          <a:bodyPr/>
          <a:lstStyle/>
          <a:p>
            <a:pPr eaLnBrk="1" hangingPunct="1"/>
            <a:r>
              <a:rPr lang="en-US" u="none" dirty="0" smtClean="0"/>
              <a:t>If you will be chairing a meeting, </a:t>
            </a:r>
            <a:r>
              <a:rPr lang="en-US" u="none" dirty="0" smtClean="0"/>
              <a:t>some </a:t>
            </a:r>
            <a:r>
              <a:rPr lang="en-US" u="none" dirty="0" smtClean="0"/>
              <a:t>common </a:t>
            </a:r>
            <a:r>
              <a:rPr lang="en-US" u="none" dirty="0" smtClean="0"/>
              <a:t>pitfalls </a:t>
            </a:r>
            <a:r>
              <a:rPr lang="en-US" u="none" dirty="0" smtClean="0"/>
              <a:t>to be mindful</a:t>
            </a:r>
            <a:r>
              <a:rPr lang="en-US" u="none" baseline="0" dirty="0" smtClean="0"/>
              <a:t> of, as a leader, </a:t>
            </a:r>
            <a:r>
              <a:rPr lang="en-US" u="none" dirty="0" smtClean="0"/>
              <a:t>include:</a:t>
            </a:r>
          </a:p>
          <a:p>
            <a:pPr marL="176387" indent="-176387" eaLnBrk="1" hangingPunct="1">
              <a:buFont typeface="Arial" pitchFamily="34" charset="0"/>
              <a:buChar char="•"/>
              <a:defRPr/>
            </a:pPr>
            <a:r>
              <a:rPr lang="en-US" u="none" dirty="0" smtClean="0"/>
              <a:t>Lack </a:t>
            </a:r>
            <a:r>
              <a:rPr lang="en-US" u="none" dirty="0" smtClean="0"/>
              <a:t>of objectives, agenda, or planning.</a:t>
            </a:r>
          </a:p>
          <a:p>
            <a:pPr marL="176387" indent="-176387" eaLnBrk="1" hangingPunct="1">
              <a:buFont typeface="Arial" pitchFamily="34" charset="0"/>
              <a:buChar char="•"/>
              <a:defRPr/>
            </a:pPr>
            <a:r>
              <a:rPr lang="en-US" u="none" dirty="0" smtClean="0"/>
              <a:t>Loss of control of the meeting or</a:t>
            </a:r>
            <a:r>
              <a:rPr lang="en-US" u="none" baseline="0" dirty="0" smtClean="0"/>
              <a:t> not showing up to the meetings.</a:t>
            </a:r>
            <a:endParaRPr lang="en-US" u="none" dirty="0" smtClean="0"/>
          </a:p>
          <a:p>
            <a:pPr marL="176387" indent="-176387" eaLnBrk="1" hangingPunct="1">
              <a:buFont typeface="Arial" pitchFamily="34" charset="0"/>
              <a:buChar char="•"/>
              <a:defRPr/>
            </a:pPr>
            <a:r>
              <a:rPr lang="en-US" u="none" dirty="0" smtClean="0"/>
              <a:t>Exceeding</a:t>
            </a:r>
            <a:r>
              <a:rPr lang="en-US" u="none" baseline="0" dirty="0" smtClean="0"/>
              <a:t> the </a:t>
            </a:r>
            <a:r>
              <a:rPr lang="en-US" u="none" dirty="0" smtClean="0"/>
              <a:t>time limit and letting the meeting run too long or not</a:t>
            </a:r>
            <a:r>
              <a:rPr lang="en-US" u="none" baseline="0" dirty="0" smtClean="0"/>
              <a:t> achieving</a:t>
            </a:r>
            <a:r>
              <a:rPr lang="en-US" u="none" dirty="0" smtClean="0"/>
              <a:t> objectives due to lack of time.</a:t>
            </a:r>
          </a:p>
          <a:p>
            <a:pPr marL="176387" indent="-176387" eaLnBrk="1" hangingPunct="1">
              <a:buFont typeface="Arial" pitchFamily="34" charset="0"/>
              <a:buChar char="•"/>
              <a:defRPr/>
            </a:pPr>
            <a:r>
              <a:rPr lang="en-US" u="none" dirty="0" smtClean="0"/>
              <a:t>Not having the right </a:t>
            </a:r>
            <a:r>
              <a:rPr lang="en-US" u="none" dirty="0" smtClean="0"/>
              <a:t>participants </a:t>
            </a:r>
            <a:r>
              <a:rPr lang="en-US" u="none" dirty="0" smtClean="0"/>
              <a:t>at the meeting. The objectives of the meeting may not</a:t>
            </a:r>
            <a:r>
              <a:rPr lang="en-US" u="none" baseline="0" dirty="0" smtClean="0"/>
              <a:t> be achieved if the right people are not in attendance.</a:t>
            </a:r>
            <a:endParaRPr lang="en-US" u="none" dirty="0" smtClean="0"/>
          </a:p>
          <a:p>
            <a:pPr marL="176387" indent="-176387" eaLnBrk="1" hangingPunct="1">
              <a:buFont typeface="Arial" pitchFamily="34" charset="0"/>
              <a:buChar char="•"/>
              <a:defRPr/>
            </a:pPr>
            <a:r>
              <a:rPr lang="en-US" u="none" dirty="0" smtClean="0"/>
              <a:t>Allowing a few people to dominate the meeting,</a:t>
            </a:r>
            <a:r>
              <a:rPr lang="en-US" u="none" baseline="0" dirty="0" smtClean="0"/>
              <a:t> which leads to a</a:t>
            </a:r>
            <a:r>
              <a:rPr lang="en-US" u="none" dirty="0" smtClean="0"/>
              <a:t> lack of participation</a:t>
            </a:r>
            <a:r>
              <a:rPr lang="en-US" u="none" baseline="0" dirty="0" smtClean="0"/>
              <a:t> by others</a:t>
            </a:r>
            <a:r>
              <a:rPr lang="en-US" u="none" dirty="0" smtClean="0"/>
              <a:t>.</a:t>
            </a:r>
          </a:p>
          <a:p>
            <a:pPr eaLnBrk="1" hangingPunct="1"/>
            <a:endParaRPr lang="en-US" dirty="0" smtClean="0"/>
          </a:p>
        </p:txBody>
      </p:sp>
    </p:spTree>
    <p:extLst>
      <p:ext uri="{BB962C8B-B14F-4D97-AF65-F5344CB8AC3E}">
        <p14:creationId xmlns:p14="http://schemas.microsoft.com/office/powerpoint/2010/main" val="2175731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B7920F2-BE15-49DA-BBE9-4DD872B193FE}" type="slidenum">
              <a:rPr lang="en-US" sz="1100">
                <a:latin typeface="Times New Roman" pitchFamily="18" charset="0"/>
              </a:rPr>
              <a:pPr/>
              <a:t>14</a:t>
            </a:fld>
            <a:endParaRPr lang="en-US" sz="1100">
              <a:latin typeface="Times New Roman" pitchFamily="18" charset="0"/>
            </a:endParaRPr>
          </a:p>
        </p:txBody>
      </p:sp>
      <p:sp>
        <p:nvSpPr>
          <p:cNvPr id="37891" name="Rectangle 2"/>
          <p:cNvSpPr>
            <a:spLocks noGrp="1" noRot="1" noChangeAspect="1" noChangeArrowheads="1" noTextEdit="1"/>
          </p:cNvSpPr>
          <p:nvPr>
            <p:ph type="sldImg"/>
          </p:nvPr>
        </p:nvSpPr>
        <p:spPr>
          <a:xfrm>
            <a:off x="1268413" y="730250"/>
            <a:ext cx="4778375" cy="3582988"/>
          </a:xfrm>
          <a:ln cap="flat"/>
        </p:spPr>
      </p:sp>
      <p:sp>
        <p:nvSpPr>
          <p:cNvPr id="37892" name="Rectangle 3"/>
          <p:cNvSpPr>
            <a:spLocks noGrp="1" noChangeArrowheads="1"/>
          </p:cNvSpPr>
          <p:nvPr>
            <p:ph type="body" idx="1"/>
          </p:nvPr>
        </p:nvSpPr>
        <p:spPr>
          <a:xfrm>
            <a:off x="731520" y="4644324"/>
            <a:ext cx="5852160" cy="4636837"/>
          </a:xfrm>
          <a:noFill/>
        </p:spPr>
        <p:txBody>
          <a:bodyPr/>
          <a:lstStyle/>
          <a:p>
            <a:pPr eaLnBrk="1" hangingPunct="1"/>
            <a:r>
              <a:rPr lang="en-US" u="none" baseline="0" dirty="0" smtClean="0"/>
              <a:t>As a participant at meetings, you should be conscious of these </a:t>
            </a:r>
            <a:r>
              <a:rPr lang="en-US" u="none" baseline="0" dirty="0" smtClean="0"/>
              <a:t>common pitfalls </a:t>
            </a:r>
            <a:r>
              <a:rPr lang="en-US" u="none" baseline="0" dirty="0" smtClean="0"/>
              <a:t>and behaviors, and do your best to avoid </a:t>
            </a:r>
            <a:r>
              <a:rPr lang="en-US" u="none" baseline="0" dirty="0" smtClean="0"/>
              <a:t>them:</a:t>
            </a:r>
            <a:endParaRPr lang="en-US" u="none" baseline="0" dirty="0" smtClean="0"/>
          </a:p>
          <a:p>
            <a:pPr marL="176387" indent="-176387" defTabSz="940729" eaLnBrk="1" hangingPunct="1">
              <a:buFont typeface="Arial" pitchFamily="34" charset="0"/>
              <a:buChar char="•"/>
              <a:defRPr/>
            </a:pPr>
            <a:r>
              <a:rPr lang="en-US" b="1" dirty="0" smtClean="0"/>
              <a:t>Tardiness and </a:t>
            </a:r>
            <a:r>
              <a:rPr lang="en-US" b="1" dirty="0" smtClean="0"/>
              <a:t>absenteeism</a:t>
            </a:r>
          </a:p>
          <a:p>
            <a:pPr marL="235182" lvl="1" indent="0" defTabSz="940729" eaLnBrk="1" hangingPunct="1">
              <a:buNone/>
              <a:defRPr/>
            </a:pPr>
            <a:r>
              <a:rPr lang="en-US" b="1" dirty="0" smtClean="0"/>
              <a:t>-</a:t>
            </a:r>
            <a:r>
              <a:rPr lang="en-US" b="1" baseline="0" dirty="0" smtClean="0"/>
              <a:t> </a:t>
            </a:r>
            <a:r>
              <a:rPr lang="en-US" dirty="0" smtClean="0"/>
              <a:t>Attend </a:t>
            </a:r>
            <a:r>
              <a:rPr lang="en-US" dirty="0" smtClean="0"/>
              <a:t>meetings to which you are asked. You were invited for a reason, and are sending a negative message to the leader if you don't show up.</a:t>
            </a:r>
          </a:p>
          <a:p>
            <a:pPr marL="176387" indent="-176387" eaLnBrk="1" hangingPunct="1">
              <a:buFont typeface="Arial" pitchFamily="34" charset="0"/>
              <a:buChar char="•"/>
            </a:pPr>
            <a:r>
              <a:rPr lang="en-US" b="1" dirty="0" smtClean="0"/>
              <a:t>Not being attentive</a:t>
            </a:r>
            <a:r>
              <a:rPr lang="en-US" dirty="0" smtClean="0"/>
              <a:t> (for example;</a:t>
            </a:r>
            <a:r>
              <a:rPr lang="en-US" baseline="0" dirty="0" smtClean="0"/>
              <a:t> </a:t>
            </a:r>
            <a:r>
              <a:rPr lang="en-US" dirty="0" smtClean="0"/>
              <a:t>side conversations, sleeping, e-mail, phone</a:t>
            </a:r>
            <a:r>
              <a:rPr lang="en-US" baseline="0" dirty="0" smtClean="0"/>
              <a:t> calls</a:t>
            </a:r>
            <a:r>
              <a:rPr lang="en-US" dirty="0" smtClean="0"/>
              <a:t>). </a:t>
            </a:r>
            <a:endParaRPr lang="en-US" dirty="0" smtClean="0"/>
          </a:p>
          <a:p>
            <a:pPr marL="235182" lvl="1" indent="0" eaLnBrk="1" hangingPunct="1">
              <a:buNone/>
            </a:pPr>
            <a:r>
              <a:rPr lang="en-US" dirty="0" smtClean="0"/>
              <a:t>-</a:t>
            </a:r>
            <a:r>
              <a:rPr lang="en-US" baseline="0" dirty="0" smtClean="0"/>
              <a:t> </a:t>
            </a:r>
            <a:r>
              <a:rPr lang="en-US" dirty="0" smtClean="0"/>
              <a:t>Stay </a:t>
            </a:r>
            <a:r>
              <a:rPr lang="en-US" dirty="0" smtClean="0"/>
              <a:t>alert; involve yourself in the topic of discussion of the moment.</a:t>
            </a:r>
          </a:p>
          <a:p>
            <a:pPr marL="176387" indent="-176387" eaLnBrk="1" hangingPunct="1">
              <a:buFont typeface="Arial" pitchFamily="34" charset="0"/>
              <a:buChar char="•"/>
            </a:pPr>
            <a:r>
              <a:rPr lang="en-US" b="1" dirty="0" smtClean="0"/>
              <a:t>Over-participation</a:t>
            </a:r>
            <a:endParaRPr lang="en-US" b="0" dirty="0" smtClean="0"/>
          </a:p>
          <a:p>
            <a:pPr marL="235182" lvl="1" indent="0" eaLnBrk="1" hangingPunct="1">
              <a:buNone/>
            </a:pPr>
            <a:r>
              <a:rPr lang="en-US" b="0" dirty="0" smtClean="0"/>
              <a:t>-</a:t>
            </a:r>
            <a:r>
              <a:rPr lang="en-US" b="0" baseline="0" dirty="0" smtClean="0"/>
              <a:t> D</a:t>
            </a:r>
            <a:r>
              <a:rPr lang="en-US" dirty="0" smtClean="0"/>
              <a:t>emanding</a:t>
            </a:r>
            <a:r>
              <a:rPr lang="en-US" baseline="0" dirty="0" smtClean="0"/>
              <a:t> </a:t>
            </a:r>
            <a:r>
              <a:rPr lang="en-US" baseline="0" dirty="0" smtClean="0"/>
              <a:t>too much attention</a:t>
            </a:r>
            <a:r>
              <a:rPr lang="en-US" dirty="0" smtClean="0"/>
              <a:t>. Listen and appreciate other people’s points of view.</a:t>
            </a:r>
          </a:p>
          <a:p>
            <a:pPr marL="176387" indent="-176387" defTabSz="940729" eaLnBrk="1" hangingPunct="1">
              <a:buFont typeface="Arial" pitchFamily="34" charset="0"/>
              <a:buChar char="•"/>
              <a:defRPr/>
            </a:pPr>
            <a:r>
              <a:rPr lang="en-US" b="1" dirty="0" smtClean="0"/>
              <a:t>Under-participation</a:t>
            </a:r>
          </a:p>
          <a:p>
            <a:pPr marL="235182" lvl="1" indent="0" defTabSz="940729" eaLnBrk="1" hangingPunct="1">
              <a:buNone/>
              <a:defRPr/>
            </a:pPr>
            <a:r>
              <a:rPr lang="en-US" b="1" dirty="0" smtClean="0"/>
              <a:t>-</a:t>
            </a:r>
            <a:r>
              <a:rPr lang="en-US" b="1" baseline="0" dirty="0" smtClean="0"/>
              <a:t> </a:t>
            </a:r>
            <a:r>
              <a:rPr lang="en-US" dirty="0" smtClean="0"/>
              <a:t>particularly </a:t>
            </a:r>
            <a:r>
              <a:rPr lang="en-US" dirty="0" smtClean="0"/>
              <a:t>when expert knowledge is in group. Participants should contribute and be objective.</a:t>
            </a:r>
          </a:p>
          <a:p>
            <a:pPr marL="176387" indent="-176387" defTabSz="940729" eaLnBrk="1" hangingPunct="1">
              <a:buFont typeface="Arial" pitchFamily="34" charset="0"/>
              <a:buChar char="•"/>
              <a:defRPr/>
            </a:pPr>
            <a:r>
              <a:rPr lang="en-US" b="1" dirty="0" smtClean="0"/>
              <a:t>Lack of preparation for the </a:t>
            </a:r>
            <a:r>
              <a:rPr lang="en-US" b="1" dirty="0" smtClean="0"/>
              <a:t>meeting</a:t>
            </a:r>
            <a:r>
              <a:rPr lang="en-US" b="0" baseline="0" dirty="0" smtClean="0"/>
              <a:t> </a:t>
            </a:r>
          </a:p>
          <a:p>
            <a:pPr marL="235182" lvl="1" indent="0" defTabSz="940729" eaLnBrk="1" hangingPunct="1">
              <a:buNone/>
              <a:defRPr/>
            </a:pPr>
            <a:r>
              <a:rPr lang="en-US" b="0" baseline="0" dirty="0" smtClean="0"/>
              <a:t>- </a:t>
            </a:r>
            <a:r>
              <a:rPr lang="en-US" dirty="0" smtClean="0"/>
              <a:t>Participants </a:t>
            </a:r>
            <a:r>
              <a:rPr lang="en-US" dirty="0" smtClean="0"/>
              <a:t>should prepare and pick up some knowledge of the subject before the meeting. Know what the content of the meeting will be before it begins.</a:t>
            </a:r>
          </a:p>
          <a:p>
            <a:pPr marL="176387" indent="-176387" defTabSz="940729" eaLnBrk="1" hangingPunct="1">
              <a:buFont typeface="Arial" pitchFamily="34" charset="0"/>
              <a:buChar char="•"/>
              <a:defRPr/>
            </a:pPr>
            <a:r>
              <a:rPr lang="en-US" b="1" dirty="0"/>
              <a:t>Attacking the leader or participants</a:t>
            </a:r>
            <a:endParaRPr lang="en-US" dirty="0"/>
          </a:p>
          <a:p>
            <a:pPr marL="235182" lvl="1" indent="0" defTabSz="940729" eaLnBrk="1" hangingPunct="1">
              <a:buNone/>
              <a:defRPr/>
            </a:pPr>
            <a:r>
              <a:rPr lang="en-US" b="0" dirty="0" smtClean="0"/>
              <a:t>-</a:t>
            </a:r>
            <a:r>
              <a:rPr lang="en-US" b="0" baseline="0" dirty="0" smtClean="0"/>
              <a:t> </a:t>
            </a:r>
            <a:r>
              <a:rPr lang="en-US" dirty="0" smtClean="0"/>
              <a:t>This </a:t>
            </a:r>
            <a:r>
              <a:rPr lang="en-US" dirty="0" smtClean="0"/>
              <a:t>can be seen as being uncooperative. </a:t>
            </a:r>
            <a:r>
              <a:rPr lang="en-US" dirty="0"/>
              <a:t>Be businesslike and courteous when participating and focus your comments on the information itself, not on the person presenting the information.</a:t>
            </a:r>
          </a:p>
          <a:p>
            <a:pPr defTabSz="940729" eaLnBrk="1" hangingPunct="1">
              <a:defRPr/>
            </a:pPr>
            <a:endParaRPr lang="en-US" dirty="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1374647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B7920F2-BE15-49DA-BBE9-4DD872B193FE}" type="slidenum">
              <a:rPr lang="en-US" sz="1100">
                <a:latin typeface="Times New Roman" pitchFamily="18" charset="0"/>
              </a:rPr>
              <a:pPr/>
              <a:t>15</a:t>
            </a:fld>
            <a:endParaRPr lang="en-US" sz="1100">
              <a:latin typeface="Times New Roman" pitchFamily="18" charset="0"/>
            </a:endParaRPr>
          </a:p>
        </p:txBody>
      </p:sp>
      <p:sp>
        <p:nvSpPr>
          <p:cNvPr id="37891" name="Rectangle 2"/>
          <p:cNvSpPr>
            <a:spLocks noGrp="1" noRot="1" noChangeAspect="1" noChangeArrowheads="1" noTextEdit="1"/>
          </p:cNvSpPr>
          <p:nvPr>
            <p:ph type="sldImg"/>
          </p:nvPr>
        </p:nvSpPr>
        <p:spPr>
          <a:xfrm>
            <a:off x="1268413" y="730250"/>
            <a:ext cx="4778375" cy="3582988"/>
          </a:xfrm>
          <a:ln cap="flat"/>
        </p:spPr>
      </p:sp>
      <p:sp>
        <p:nvSpPr>
          <p:cNvPr id="37892" name="Rectangle 3"/>
          <p:cNvSpPr>
            <a:spLocks noGrp="1" noChangeArrowheads="1"/>
          </p:cNvSpPr>
          <p:nvPr>
            <p:ph type="body" idx="1"/>
          </p:nvPr>
        </p:nvSpPr>
        <p:spPr>
          <a:xfrm>
            <a:off x="731520" y="4566186"/>
            <a:ext cx="5852160" cy="4714975"/>
          </a:xfrm>
          <a:noFill/>
        </p:spPr>
        <p:txBody>
          <a:bodyPr/>
          <a:lstStyle/>
          <a:p>
            <a:pPr marL="122492" indent="-122492" defTabSz="940729" eaLnBrk="1" hangingPunct="1">
              <a:buFont typeface="Arial" pitchFamily="34" charset="0"/>
              <a:buChar char="•"/>
              <a:defRPr/>
            </a:pPr>
            <a:r>
              <a:rPr lang="en-US" b="1" dirty="0"/>
              <a:t>Side-tracking the discussion</a:t>
            </a:r>
            <a:r>
              <a:rPr lang="en-US" b="1" u="none" dirty="0" smtClean="0"/>
              <a:t> </a:t>
            </a:r>
          </a:p>
          <a:p>
            <a:pPr marL="235182" lvl="1" indent="0" defTabSz="940729" eaLnBrk="1" hangingPunct="1">
              <a:buNone/>
              <a:defRPr/>
            </a:pPr>
            <a:r>
              <a:rPr lang="en-US" b="0" u="none" dirty="0" smtClean="0"/>
              <a:t>- Make </a:t>
            </a:r>
            <a:r>
              <a:rPr lang="en-US" b="0" u="none" dirty="0" smtClean="0"/>
              <a:t>sure your comments are relevant.</a:t>
            </a:r>
          </a:p>
          <a:p>
            <a:pPr marL="122492" indent="-122492" eaLnBrk="1" hangingPunct="1">
              <a:buFont typeface="Arial" pitchFamily="34" charset="0"/>
              <a:buChar char="•"/>
            </a:pPr>
            <a:r>
              <a:rPr lang="en-US" b="1" u="none" dirty="0" smtClean="0"/>
              <a:t>Conducting Side </a:t>
            </a:r>
            <a:r>
              <a:rPr lang="en-US" b="1" u="none" dirty="0" smtClean="0"/>
              <a:t>Conversations</a:t>
            </a:r>
            <a:r>
              <a:rPr lang="en-US" b="1" u="none" baseline="0" dirty="0" smtClean="0"/>
              <a:t> </a:t>
            </a:r>
          </a:p>
          <a:p>
            <a:pPr marL="235182" lvl="1" indent="0" eaLnBrk="1" hangingPunct="1">
              <a:buNone/>
            </a:pPr>
            <a:r>
              <a:rPr lang="en-US" b="0" u="none" baseline="0" dirty="0" smtClean="0"/>
              <a:t>- Be </a:t>
            </a:r>
            <a:r>
              <a:rPr lang="en-US" b="0" u="none" baseline="0" dirty="0" smtClean="0"/>
              <a:t>sure to respect your fellow members by being attentive to the discussion on the floor.  Side conversations are distracting and often disrupt the meeting.</a:t>
            </a:r>
            <a:endParaRPr lang="en-US" b="0" u="none" dirty="0" smtClean="0"/>
          </a:p>
          <a:p>
            <a:pPr marL="122492" indent="-122492" eaLnBrk="1" hangingPunct="1">
              <a:buFont typeface="Arial" pitchFamily="34" charset="0"/>
              <a:buChar char="•"/>
            </a:pPr>
            <a:r>
              <a:rPr lang="en-US" b="1" u="none" dirty="0" smtClean="0"/>
              <a:t>Overt and blatant </a:t>
            </a:r>
            <a:r>
              <a:rPr lang="en-US" b="1" u="none" dirty="0" smtClean="0"/>
              <a:t>negativism</a:t>
            </a:r>
          </a:p>
          <a:p>
            <a:pPr marL="235182" lvl="1" indent="0" eaLnBrk="1" hangingPunct="1">
              <a:buNone/>
            </a:pPr>
            <a:r>
              <a:rPr lang="en-US" b="0" u="none" dirty="0" smtClean="0"/>
              <a:t>- Be </a:t>
            </a:r>
            <a:r>
              <a:rPr lang="en-US" b="0" u="none" dirty="0" smtClean="0"/>
              <a:t>prepared to recognize and implement at least one good idea from the session. Anticipate applying skills and ideas learned at the session.</a:t>
            </a:r>
            <a:r>
              <a:rPr lang="en-US" b="0" u="none" baseline="0" dirty="0" smtClean="0"/>
              <a:t> </a:t>
            </a:r>
            <a:r>
              <a:rPr lang="en-US" b="0" u="none" dirty="0" smtClean="0"/>
              <a:t>Listen and appreciate the other person's point of view.</a:t>
            </a:r>
          </a:p>
          <a:p>
            <a:pPr marL="122492" indent="-122492" eaLnBrk="1" hangingPunct="1">
              <a:buFont typeface="Arial" pitchFamily="34" charset="0"/>
              <a:buChar char="•"/>
            </a:pPr>
            <a:r>
              <a:rPr lang="en-US" b="1" u="none" dirty="0" smtClean="0"/>
              <a:t>Fear of ridicule or </a:t>
            </a:r>
            <a:r>
              <a:rPr lang="en-US" b="1" u="none" dirty="0" smtClean="0"/>
              <a:t>embarrassment</a:t>
            </a:r>
          </a:p>
          <a:p>
            <a:pPr marL="235182" lvl="1" indent="0" eaLnBrk="1" hangingPunct="1">
              <a:buNone/>
            </a:pPr>
            <a:r>
              <a:rPr lang="en-US" b="0" u="none" dirty="0" smtClean="0"/>
              <a:t>-</a:t>
            </a:r>
            <a:r>
              <a:rPr lang="en-US" b="0" u="none" baseline="0" dirty="0" smtClean="0"/>
              <a:t> </a:t>
            </a:r>
            <a:r>
              <a:rPr lang="en-US" b="0" u="none" dirty="0" smtClean="0"/>
              <a:t>Being </a:t>
            </a:r>
            <a:r>
              <a:rPr lang="en-US" b="0" u="none" dirty="0" smtClean="0"/>
              <a:t>prepared for the meeting will allow</a:t>
            </a:r>
            <a:r>
              <a:rPr lang="en-US" b="0" u="none" baseline="0" dirty="0" smtClean="0"/>
              <a:t> you to contribute in a confident </a:t>
            </a:r>
            <a:r>
              <a:rPr lang="en-US" b="0" u="none" baseline="0" dirty="0" smtClean="0"/>
              <a:t>manner</a:t>
            </a:r>
            <a:endParaRPr lang="en-US" b="0" u="none" strike="sngStrike" dirty="0" smtClean="0"/>
          </a:p>
          <a:p>
            <a:pPr marL="122492" indent="-122492" eaLnBrk="1" hangingPunct="1">
              <a:buFont typeface="Arial" pitchFamily="34" charset="0"/>
              <a:buChar char="•"/>
            </a:pPr>
            <a:r>
              <a:rPr lang="en-US" b="1" u="none" dirty="0" smtClean="0"/>
              <a:t>Having an unclear understanding of future actions coming out of a </a:t>
            </a:r>
            <a:r>
              <a:rPr lang="en-US" b="1" u="none" dirty="0" smtClean="0"/>
              <a:t>meeting </a:t>
            </a:r>
          </a:p>
          <a:p>
            <a:pPr marL="235182" lvl="1" indent="0" eaLnBrk="1" hangingPunct="1">
              <a:buNone/>
            </a:pPr>
            <a:r>
              <a:rPr lang="en-US" b="0" u="none" dirty="0" smtClean="0"/>
              <a:t>-</a:t>
            </a:r>
            <a:r>
              <a:rPr lang="en-US" b="0" u="none" baseline="0" dirty="0" smtClean="0"/>
              <a:t> </a:t>
            </a:r>
            <a:r>
              <a:rPr lang="en-US" b="0" u="none" dirty="0" smtClean="0"/>
              <a:t>Work </a:t>
            </a:r>
            <a:r>
              <a:rPr lang="en-US" b="0" u="none" dirty="0" smtClean="0"/>
              <a:t>toward drawing conclusions from the meeting. Ask for clarification if future</a:t>
            </a:r>
            <a:r>
              <a:rPr lang="en-US" b="0" u="none" baseline="0" dirty="0" smtClean="0"/>
              <a:t> actions are unclear.</a:t>
            </a:r>
            <a:endParaRPr lang="en-US" b="0" u="none" dirty="0" smtClean="0"/>
          </a:p>
          <a:p>
            <a:pPr marL="122492" indent="-122492" eaLnBrk="1" hangingPunct="1">
              <a:buFont typeface="Arial" pitchFamily="34" charset="0"/>
              <a:buChar char="•"/>
            </a:pPr>
            <a:endParaRPr lang="en-US" b="1"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620296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DF97204-CF47-40C8-9888-F6FA265C9B67}" type="slidenum">
              <a:rPr lang="en-US" sz="1100">
                <a:latin typeface="Times New Roman" pitchFamily="18" charset="0"/>
              </a:rPr>
              <a:pPr/>
              <a:t>16</a:t>
            </a:fld>
            <a:endParaRPr lang="en-US" sz="1100">
              <a:latin typeface="Times New Roman" pitchFamily="18" charset="0"/>
            </a:endParaRPr>
          </a:p>
        </p:txBody>
      </p:sp>
      <p:sp>
        <p:nvSpPr>
          <p:cNvPr id="35843" name="Rectangle 2"/>
          <p:cNvSpPr>
            <a:spLocks noGrp="1" noRot="1" noChangeAspect="1" noChangeArrowheads="1" noTextEdit="1"/>
          </p:cNvSpPr>
          <p:nvPr>
            <p:ph type="sldImg"/>
          </p:nvPr>
        </p:nvSpPr>
        <p:spPr>
          <a:xfrm>
            <a:off x="1268413" y="730250"/>
            <a:ext cx="4778375" cy="3582988"/>
          </a:xfrm>
          <a:ln cap="flat"/>
        </p:spPr>
      </p:sp>
      <p:sp>
        <p:nvSpPr>
          <p:cNvPr id="35844" name="Rectangle 3"/>
          <p:cNvSpPr>
            <a:spLocks noGrp="1" noChangeArrowheads="1"/>
          </p:cNvSpPr>
          <p:nvPr>
            <p:ph type="body" idx="1"/>
          </p:nvPr>
        </p:nvSpPr>
        <p:spPr>
          <a:xfrm>
            <a:off x="731520" y="4488048"/>
            <a:ext cx="5852160" cy="4793112"/>
          </a:xfrm>
          <a:noFill/>
        </p:spPr>
        <p:txBody>
          <a:bodyPr/>
          <a:lstStyle/>
          <a:p>
            <a:r>
              <a:rPr lang="en-US" dirty="0" smtClean="0"/>
              <a:t>Before the end of the meeting, the committee or Chair should:</a:t>
            </a:r>
          </a:p>
          <a:p>
            <a:pPr marL="176387" indent="-176387">
              <a:buFont typeface="Arial" pitchFamily="34" charset="0"/>
              <a:buChar char="•"/>
            </a:pPr>
            <a:r>
              <a:rPr lang="en-US" dirty="0" smtClean="0"/>
              <a:t>Review </a:t>
            </a:r>
            <a:r>
              <a:rPr lang="en-US" u="none" dirty="0" smtClean="0"/>
              <a:t>meeting objectives to see if they have been met.  Those</a:t>
            </a:r>
            <a:r>
              <a:rPr lang="en-US" u="none" baseline="0" dirty="0" smtClean="0"/>
              <a:t> objectives that were not met should be identified and prioritized for the next meeting. </a:t>
            </a:r>
            <a:endParaRPr lang="en-US" u="none" dirty="0" smtClean="0"/>
          </a:p>
          <a:p>
            <a:pPr marL="176387" indent="-176387" eaLnBrk="1" hangingPunct="1">
              <a:buFont typeface="Arial" pitchFamily="34" charset="0"/>
              <a:buChar char="•"/>
            </a:pPr>
            <a:r>
              <a:rPr lang="en-US" u="none" dirty="0" smtClean="0"/>
              <a:t>Review assignments </a:t>
            </a:r>
            <a:r>
              <a:rPr lang="en-US" b="0" u="none" dirty="0" smtClean="0"/>
              <a:t>detailed during the meeting</a:t>
            </a:r>
            <a:r>
              <a:rPr lang="en-US" u="none" dirty="0" smtClean="0"/>
              <a:t>,</a:t>
            </a:r>
            <a:r>
              <a:rPr lang="en-US" u="none" baseline="0" dirty="0" smtClean="0"/>
              <a:t> identifying </a:t>
            </a:r>
            <a:r>
              <a:rPr lang="en-US" u="none" dirty="0" smtClean="0"/>
              <a:t>who</a:t>
            </a:r>
            <a:r>
              <a:rPr lang="en-US" i="0" u="none" dirty="0" smtClean="0"/>
              <a:t> is responsible</a:t>
            </a:r>
            <a:r>
              <a:rPr lang="en-US" u="none" dirty="0" smtClean="0"/>
              <a:t>, what needs to be accomplished, and by when.</a:t>
            </a:r>
          </a:p>
          <a:p>
            <a:pPr marL="176387" indent="-176387" eaLnBrk="1" hangingPunct="1">
              <a:buFont typeface="Arial" pitchFamily="34" charset="0"/>
              <a:buChar char="•"/>
            </a:pPr>
            <a:r>
              <a:rPr lang="en-US" u="none" dirty="0" smtClean="0"/>
              <a:t>Discuss next meeting location</a:t>
            </a:r>
            <a:r>
              <a:rPr lang="en-US" u="none" baseline="0" dirty="0" smtClean="0"/>
              <a:t> and date.</a:t>
            </a:r>
            <a:endParaRPr lang="en-US" u="none" dirty="0" smtClean="0"/>
          </a:p>
          <a:p>
            <a:pPr eaLnBrk="1" hangingPunct="1"/>
            <a:endParaRPr lang="en-US" dirty="0" smtClean="0"/>
          </a:p>
        </p:txBody>
      </p:sp>
    </p:spTree>
    <p:extLst>
      <p:ext uri="{BB962C8B-B14F-4D97-AF65-F5344CB8AC3E}">
        <p14:creationId xmlns:p14="http://schemas.microsoft.com/office/powerpoint/2010/main" val="3386337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After the meeting is complete, </a:t>
            </a:r>
            <a:r>
              <a:rPr lang="en-US" u="none" dirty="0" smtClean="0"/>
              <a:t>the </a:t>
            </a:r>
            <a:r>
              <a:rPr lang="en-US" u="none" dirty="0" smtClean="0"/>
              <a:t>Minutes </a:t>
            </a:r>
            <a:r>
              <a:rPr lang="en-US" b="0" u="none" dirty="0" smtClean="0"/>
              <a:t>should be reviewed </a:t>
            </a:r>
            <a:r>
              <a:rPr lang="en-US" u="none" dirty="0" smtClean="0"/>
              <a:t>to ensure that they have captured</a:t>
            </a:r>
            <a:r>
              <a:rPr lang="en-US" b="1" u="none" dirty="0" smtClean="0"/>
              <a:t> </a:t>
            </a:r>
            <a:r>
              <a:rPr lang="en-US" b="0" u="none" dirty="0" smtClean="0"/>
              <a:t>all</a:t>
            </a:r>
            <a:r>
              <a:rPr lang="en-US" b="0" u="none" baseline="0" dirty="0" smtClean="0"/>
              <a:t> actions from the meeting, including</a:t>
            </a:r>
            <a:r>
              <a:rPr lang="en-US" u="none" dirty="0" smtClean="0"/>
              <a:t> who is to do what</a:t>
            </a:r>
            <a:r>
              <a:rPr lang="en-US" u="none" baseline="0" dirty="0" smtClean="0"/>
              <a:t> and </a:t>
            </a:r>
            <a:r>
              <a:rPr lang="en-US" b="0" u="none" baseline="0" dirty="0" smtClean="0"/>
              <a:t>by </a:t>
            </a:r>
            <a:r>
              <a:rPr lang="en-US" u="none" dirty="0" smtClean="0"/>
              <a:t>when.</a:t>
            </a:r>
          </a:p>
          <a:p>
            <a:endParaRPr lang="en-US" u="none" dirty="0" smtClean="0"/>
          </a:p>
          <a:p>
            <a:r>
              <a:rPr lang="en-US" u="none" dirty="0" smtClean="0"/>
              <a:t>Following</a:t>
            </a:r>
            <a:r>
              <a:rPr lang="en-US" u="none" baseline="0" dirty="0" smtClean="0"/>
              <a:t> the meeting you may also want to </a:t>
            </a:r>
            <a:r>
              <a:rPr lang="en-US" u="none" dirty="0" smtClean="0"/>
              <a:t>perform </a:t>
            </a:r>
            <a:r>
              <a:rPr lang="en-US" u="none" dirty="0" smtClean="0"/>
              <a:t>a gap analysis. You can poll individual members</a:t>
            </a:r>
            <a:r>
              <a:rPr lang="en-US" u="none" baseline="0" dirty="0" smtClean="0"/>
              <a:t> or do your own evaluation of </a:t>
            </a:r>
            <a:r>
              <a:rPr lang="en-US" u="none" baseline="0" dirty="0" smtClean="0"/>
              <a:t>the </a:t>
            </a:r>
            <a:r>
              <a:rPr lang="en-US" u="none" baseline="0" dirty="0" smtClean="0"/>
              <a:t>following questions:</a:t>
            </a:r>
            <a:endParaRPr lang="en-US" u="none" dirty="0" smtClean="0"/>
          </a:p>
          <a:p>
            <a:pPr lvl="1"/>
            <a:r>
              <a:rPr lang="en-US" dirty="0" smtClean="0"/>
              <a:t>   What should we do to improve our meetings?</a:t>
            </a:r>
          </a:p>
          <a:p>
            <a:pPr lvl="1"/>
            <a:r>
              <a:rPr lang="en-US" dirty="0" smtClean="0"/>
              <a:t>   What should we not do?</a:t>
            </a:r>
          </a:p>
          <a:p>
            <a:pPr lvl="1"/>
            <a:r>
              <a:rPr lang="en-US" dirty="0" smtClean="0"/>
              <a:t>   What should we do differently?</a:t>
            </a:r>
          </a:p>
          <a:p>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17</a:t>
            </a:fld>
            <a:endParaRPr lang="en-US"/>
          </a:p>
        </p:txBody>
      </p:sp>
    </p:spTree>
    <p:extLst>
      <p:ext uri="{BB962C8B-B14F-4D97-AF65-F5344CB8AC3E}">
        <p14:creationId xmlns:p14="http://schemas.microsoft.com/office/powerpoint/2010/main" val="1310004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let’s discuss appropriate</a:t>
            </a:r>
            <a:r>
              <a:rPr lang="en-US" baseline="0" dirty="0" smtClean="0"/>
              <a:t> </a:t>
            </a:r>
            <a:r>
              <a:rPr lang="en-US" dirty="0" smtClean="0"/>
              <a:t>ballot comments.</a:t>
            </a:r>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18</a:t>
            </a:fld>
            <a:endParaRPr lang="en-US"/>
          </a:p>
        </p:txBody>
      </p:sp>
    </p:spTree>
    <p:extLst>
      <p:ext uri="{BB962C8B-B14F-4D97-AF65-F5344CB8AC3E}">
        <p14:creationId xmlns:p14="http://schemas.microsoft.com/office/powerpoint/2010/main" val="115642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90" y="9119473"/>
            <a:ext cx="3169920" cy="480060"/>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349375" y="479425"/>
            <a:ext cx="4592638" cy="3444875"/>
          </a:xfrm>
          <a:prstGeom prst="rect">
            <a:avLst/>
          </a:prstGeom>
          <a:ln/>
        </p:spPr>
      </p:sp>
      <p:sp>
        <p:nvSpPr>
          <p:cNvPr id="16387" name="Rectangle 3"/>
          <p:cNvSpPr>
            <a:spLocks noGrp="1" noChangeArrowheads="1"/>
          </p:cNvSpPr>
          <p:nvPr>
            <p:ph type="body" idx="1"/>
          </p:nvPr>
        </p:nvSpPr>
        <p:spPr>
          <a:xfrm>
            <a:off x="540177" y="4270536"/>
            <a:ext cx="6228080" cy="4990625"/>
          </a:xfrm>
          <a:prstGeom prst="rect">
            <a:avLst/>
          </a:prstGeom>
          <a:ln/>
        </p:spPr>
        <p:txBody>
          <a:bodyPr/>
          <a:lstStyle/>
          <a:p>
            <a:endParaRPr lang="en-US"/>
          </a:p>
        </p:txBody>
      </p:sp>
    </p:spTree>
    <p:extLst>
      <p:ext uri="{BB962C8B-B14F-4D97-AF65-F5344CB8AC3E}">
        <p14:creationId xmlns:p14="http://schemas.microsoft.com/office/powerpoint/2010/main" val="3535391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Many of the </a:t>
            </a:r>
            <a:r>
              <a:rPr lang="en-US" u="none" dirty="0" smtClean="0"/>
              <a:t>behaviors </a:t>
            </a:r>
            <a:r>
              <a:rPr lang="en-US" u="none" dirty="0" smtClean="0"/>
              <a:t>identified in previous slides regarding </a:t>
            </a:r>
            <a:r>
              <a:rPr lang="en-US" u="none" dirty="0" smtClean="0"/>
              <a:t>participant </a:t>
            </a:r>
            <a:r>
              <a:rPr lang="en-US" u="none" dirty="0" smtClean="0"/>
              <a:t>conduct </a:t>
            </a:r>
            <a:r>
              <a:rPr lang="en-US" u="none" dirty="0" smtClean="0"/>
              <a:t>also</a:t>
            </a:r>
            <a:r>
              <a:rPr lang="en-US" u="none" baseline="0" dirty="0" smtClean="0"/>
              <a:t> </a:t>
            </a:r>
            <a:r>
              <a:rPr lang="en-US" u="none" dirty="0" smtClean="0"/>
              <a:t>apply to commenting on ballots. Comments</a:t>
            </a:r>
            <a:r>
              <a:rPr lang="en-US" u="none" baseline="0" dirty="0" smtClean="0"/>
              <a:t> should: </a:t>
            </a:r>
            <a:endParaRPr lang="en-US" u="none" dirty="0" smtClean="0"/>
          </a:p>
          <a:p>
            <a:pPr lvl="1"/>
            <a:r>
              <a:rPr lang="en-US" u="none" dirty="0" smtClean="0"/>
              <a:t>be </a:t>
            </a:r>
            <a:r>
              <a:rPr lang="en-US" u="none" dirty="0" smtClean="0"/>
              <a:t>businesslike, not discourteous or unprofessional.</a:t>
            </a:r>
          </a:p>
          <a:p>
            <a:pPr lvl="1"/>
            <a:r>
              <a:rPr lang="en-US" u="none" dirty="0" smtClean="0"/>
              <a:t>only </a:t>
            </a:r>
            <a:r>
              <a:rPr lang="en-US" u="none" dirty="0" smtClean="0"/>
              <a:t>address the items out for ballot.</a:t>
            </a:r>
          </a:p>
          <a:p>
            <a:pPr lvl="1"/>
            <a:r>
              <a:rPr lang="en-US" u="none" dirty="0" smtClean="0"/>
              <a:t>never </a:t>
            </a:r>
            <a:r>
              <a:rPr lang="en-US" u="none" dirty="0" smtClean="0"/>
              <a:t>be used as a tool to attack or belittle others. </a:t>
            </a:r>
          </a:p>
          <a:p>
            <a:pPr marL="235182" lvl="1" indent="-117591" defTabSz="940729">
              <a:defRPr/>
            </a:pPr>
            <a:r>
              <a:rPr lang="en-US" u="none" dirty="0" smtClean="0"/>
              <a:t>avoid </a:t>
            </a:r>
            <a:r>
              <a:rPr lang="en-US" u="none" dirty="0" smtClean="0"/>
              <a:t>blatant negativism. </a:t>
            </a:r>
            <a:endParaRPr lang="en-US" u="none" dirty="0" smtClean="0"/>
          </a:p>
          <a:p>
            <a:pPr marL="235182" lvl="1" indent="-117591" defTabSz="940729">
              <a:defRPr/>
            </a:pPr>
            <a:endParaRPr lang="en-US" u="none" baseline="0" dirty="0" smtClean="0"/>
          </a:p>
          <a:p>
            <a:pPr marL="0" lvl="1" indent="0" defTabSz="940729">
              <a:buNone/>
              <a:defRPr/>
            </a:pPr>
            <a:r>
              <a:rPr lang="en-US" u="none" strike="noStrike" baseline="0" dirty="0" smtClean="0"/>
              <a:t>Care </a:t>
            </a:r>
            <a:r>
              <a:rPr lang="en-US" u="none" baseline="0" dirty="0" smtClean="0"/>
              <a:t>should be taken when making comments </a:t>
            </a:r>
            <a:r>
              <a:rPr lang="en-US" u="none" baseline="0" dirty="0" smtClean="0"/>
              <a:t>as all c</a:t>
            </a:r>
            <a:r>
              <a:rPr lang="en-US" u="none" dirty="0" smtClean="0"/>
              <a:t>omments </a:t>
            </a:r>
            <a:r>
              <a:rPr lang="en-US" u="none" dirty="0" smtClean="0"/>
              <a:t>posted on C&amp;S Connect can be viewed by </a:t>
            </a:r>
            <a:r>
              <a:rPr lang="en-US" u="none" dirty="0" smtClean="0"/>
              <a:t>S&amp;C </a:t>
            </a:r>
            <a:r>
              <a:rPr lang="en-US" u="none" dirty="0" smtClean="0"/>
              <a:t>Staff,</a:t>
            </a:r>
            <a:r>
              <a:rPr lang="en-US" u="none" baseline="0" dirty="0" smtClean="0"/>
              <a:t> Committee Members,</a:t>
            </a:r>
            <a:r>
              <a:rPr lang="en-US" u="none" dirty="0" smtClean="0"/>
              <a:t> and </a:t>
            </a:r>
            <a:r>
              <a:rPr lang="en-US" u="none" dirty="0" smtClean="0"/>
              <a:t>may </a:t>
            </a:r>
            <a:r>
              <a:rPr lang="en-US" u="none" dirty="0" smtClean="0"/>
              <a:t>eventually be viewed by parties outside the committee (e.g. </a:t>
            </a:r>
            <a:r>
              <a:rPr lang="en-US" u="none" dirty="0" smtClean="0"/>
              <a:t>ANSI, </a:t>
            </a:r>
            <a:r>
              <a:rPr lang="en-US" u="none" dirty="0" smtClean="0"/>
              <a:t>Board ballots, etc.).</a:t>
            </a:r>
          </a:p>
          <a:p>
            <a:pPr marL="117591" lvl="1" indent="0">
              <a:buNone/>
            </a:pPr>
            <a:endParaRPr lang="en-US" baseline="0" dirty="0" smtClean="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19</a:t>
            </a:fld>
            <a:endParaRPr lang="en-US"/>
          </a:p>
        </p:txBody>
      </p:sp>
    </p:spTree>
    <p:extLst>
      <p:ext uri="{BB962C8B-B14F-4D97-AF65-F5344CB8AC3E}">
        <p14:creationId xmlns:p14="http://schemas.microsoft.com/office/powerpoint/2010/main" val="472007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solidFill>
                  <a:schemeClr val="tx1"/>
                </a:solidFill>
              </a:rPr>
              <a:t>Comments on ballots should offer</a:t>
            </a:r>
            <a:r>
              <a:rPr lang="en-US" u="none" baseline="0" dirty="0" smtClean="0">
                <a:solidFill>
                  <a:schemeClr val="tx1"/>
                </a:solidFill>
              </a:rPr>
              <a:t> suggested wording or revisions to the </a:t>
            </a:r>
            <a:r>
              <a:rPr lang="en-US" u="none" baseline="0" dirty="0" smtClean="0">
                <a:solidFill>
                  <a:schemeClr val="tx1"/>
                </a:solidFill>
              </a:rPr>
              <a:t>proposal. </a:t>
            </a:r>
            <a:r>
              <a:rPr lang="en-US" u="none" dirty="0" smtClean="0">
                <a:solidFill>
                  <a:schemeClr val="tx1"/>
                </a:solidFill>
              </a:rPr>
              <a:t>The Procedures for ASME Codes and Standards Development Committees state that: </a:t>
            </a:r>
            <a:endParaRPr lang="en-US" u="none" strike="sngStrike" dirty="0" smtClean="0">
              <a:solidFill>
                <a:schemeClr val="tx1"/>
              </a:solidFill>
            </a:endParaRPr>
          </a:p>
          <a:p>
            <a:pPr lvl="1"/>
            <a:r>
              <a:rPr lang="en-US" u="none" dirty="0" smtClean="0">
                <a:solidFill>
                  <a:schemeClr val="tx1"/>
                </a:solidFill>
              </a:rPr>
              <a:t>Disapproved votes should include an alternative action that will resolve their disapproved vote</a:t>
            </a:r>
            <a:r>
              <a:rPr lang="en-US" u="none" baseline="0" dirty="0" smtClean="0">
                <a:solidFill>
                  <a:schemeClr val="tx1"/>
                </a:solidFill>
              </a:rPr>
              <a:t>. (Reference 7.2.3 (d))</a:t>
            </a:r>
            <a:endParaRPr lang="en-US" u="none" dirty="0" smtClean="0">
              <a:solidFill>
                <a:schemeClr val="tx1"/>
              </a:solidFill>
            </a:endParaRPr>
          </a:p>
          <a:p>
            <a:pPr lvl="1"/>
            <a:r>
              <a:rPr lang="en-US" u="none" dirty="0" smtClean="0">
                <a:solidFill>
                  <a:schemeClr val="tx1"/>
                </a:solidFill>
              </a:rPr>
              <a:t>In </a:t>
            </a:r>
            <a:r>
              <a:rPr lang="en-US" u="none" dirty="0" smtClean="0">
                <a:solidFill>
                  <a:schemeClr val="tx1"/>
                </a:solidFill>
              </a:rPr>
              <a:t>a similar manner, disapproved votes accompanied by comments unrelated to the proposal under consideration, or without comments, shall not be further considered, are not required to be submitted for recirculation, and shall be reported as disapproved</a:t>
            </a:r>
            <a:r>
              <a:rPr lang="en-US" u="none" baseline="0" dirty="0" smtClean="0">
                <a:solidFill>
                  <a:schemeClr val="tx1"/>
                </a:solidFill>
              </a:rPr>
              <a:t> without comment </a:t>
            </a:r>
            <a:r>
              <a:rPr lang="en-US" u="none" baseline="0" dirty="0" smtClean="0">
                <a:solidFill>
                  <a:schemeClr val="tx1"/>
                </a:solidFill>
              </a:rPr>
              <a:t>votes</a:t>
            </a:r>
            <a:r>
              <a:rPr lang="en-US" u="none" dirty="0" smtClean="0">
                <a:solidFill>
                  <a:schemeClr val="tx1"/>
                </a:solidFill>
              </a:rPr>
              <a:t>. </a:t>
            </a:r>
            <a:r>
              <a:rPr lang="en-US" u="none" dirty="0" smtClean="0">
                <a:solidFill>
                  <a:schemeClr val="tx1"/>
                </a:solidFill>
              </a:rPr>
              <a:t>The member who submitted the vote is not required to be notified of their right to appeal.</a:t>
            </a:r>
            <a:r>
              <a:rPr lang="en-US" u="none" baseline="0" dirty="0" smtClean="0">
                <a:solidFill>
                  <a:schemeClr val="tx1"/>
                </a:solidFill>
              </a:rPr>
              <a:t> </a:t>
            </a:r>
            <a:r>
              <a:rPr lang="en-US" u="none" dirty="0" smtClean="0">
                <a:solidFill>
                  <a:schemeClr val="tx1"/>
                </a:solidFill>
              </a:rPr>
              <a:t>(Reference 7.2.3 (e</a:t>
            </a:r>
            <a:r>
              <a:rPr lang="en-US" u="none" dirty="0" smtClean="0">
                <a:solidFill>
                  <a:schemeClr val="tx1"/>
                </a:solidFill>
              </a:rPr>
              <a:t>))</a:t>
            </a:r>
            <a:endParaRPr lang="en-US" u="none" dirty="0" smtClean="0">
              <a:solidFill>
                <a:schemeClr val="tx1"/>
              </a:solidFill>
            </a:endParaRPr>
          </a:p>
          <a:p>
            <a:pPr lvl="1"/>
            <a:r>
              <a:rPr lang="en-US" u="none" strike="noStrike" dirty="0" smtClean="0">
                <a:solidFill>
                  <a:schemeClr val="tx1"/>
                </a:solidFill>
              </a:rPr>
              <a:t>Finally, </a:t>
            </a:r>
            <a:r>
              <a:rPr lang="en-US" u="none" strike="noStrike" dirty="0" smtClean="0">
                <a:solidFill>
                  <a:schemeClr val="tx1"/>
                </a:solidFill>
              </a:rPr>
              <a:t>any </a:t>
            </a:r>
            <a:r>
              <a:rPr lang="en-US" u="none" strike="noStrike" dirty="0" smtClean="0">
                <a:solidFill>
                  <a:schemeClr val="tx1"/>
                </a:solidFill>
              </a:rPr>
              <a:t>comments that are not related to the proposal under consideration shall be documented and considered in the same manner as submittal of a new proposal. The submitter of the comments shall be so notified. (Reference </a:t>
            </a:r>
            <a:r>
              <a:rPr lang="en-US" u="none" dirty="0" smtClean="0">
                <a:solidFill>
                  <a:schemeClr val="tx1"/>
                </a:solidFill>
              </a:rPr>
              <a:t>7.2.3 (e</a:t>
            </a:r>
            <a:r>
              <a:rPr lang="en-US" u="none" dirty="0" smtClean="0">
                <a:solidFill>
                  <a:schemeClr val="tx1"/>
                </a:solidFill>
              </a:rPr>
              <a:t>))</a:t>
            </a:r>
            <a:endParaRPr lang="en-US" u="none" dirty="0">
              <a:solidFill>
                <a:schemeClr val="tx1"/>
              </a:solidFill>
            </a:endParaRPr>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20</a:t>
            </a:fld>
            <a:endParaRPr lang="en-US"/>
          </a:p>
        </p:txBody>
      </p:sp>
    </p:spTree>
    <p:extLst>
      <p:ext uri="{BB962C8B-B14F-4D97-AF65-F5344CB8AC3E}">
        <p14:creationId xmlns:p14="http://schemas.microsoft.com/office/powerpoint/2010/main" val="1798616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u="none" baseline="0" dirty="0" smtClean="0"/>
              <a:t>Ballot </a:t>
            </a:r>
            <a:r>
              <a:rPr lang="en-US" u="none" baseline="0" dirty="0" smtClean="0"/>
              <a:t>comments should limited to the content of the proposed revisions. Effective comments are those that note the exact location the comment is based on, as well as alternative wording that will satisfy your comment. These types of comments are clear and allow the committee to decide whether they agree or disagree, and will assist them in moving forward. </a:t>
            </a:r>
            <a:r>
              <a:rPr lang="en-US" u="none" dirty="0" smtClean="0"/>
              <a:t>Ballot comments that</a:t>
            </a:r>
            <a:r>
              <a:rPr lang="en-US" u="none" baseline="0" dirty="0" smtClean="0"/>
              <a:t> do not give the committee alternative wording are more likely to be misinterpreted and consequently take up a considerable amount of committee time. </a:t>
            </a:r>
          </a:p>
          <a:p>
            <a:pPr defTabSz="940729">
              <a:defRPr/>
            </a:pPr>
            <a:endParaRPr lang="en-US" u="none" baseline="0" dirty="0" smtClean="0"/>
          </a:p>
          <a:p>
            <a:pPr defTabSz="940729">
              <a:defRPr/>
            </a:pPr>
            <a:r>
              <a:rPr lang="en-US" u="none" baseline="0" dirty="0" smtClean="0"/>
              <a:t>For example, generic statements do not help the committee to see the point the commenter is trying to make and a response may be developed that does not address the commenter’s true reason for disapproving or providing a comment. This may result in additional, unnecessary recirculation ballots. </a:t>
            </a:r>
          </a:p>
          <a:p>
            <a:pPr defTabSz="940729">
              <a:defRPr/>
            </a:pPr>
            <a:endParaRPr lang="en-US" u="none" baseline="0" dirty="0" smtClean="0"/>
          </a:p>
          <a:p>
            <a:pPr defTabSz="940729">
              <a:defRPr/>
            </a:pPr>
            <a:r>
              <a:rPr lang="en-US" u="none" strike="noStrike" baseline="0" dirty="0" smtClean="0"/>
              <a:t>Commenting </a:t>
            </a:r>
            <a:r>
              <a:rPr lang="en-US" u="none" baseline="0" dirty="0" smtClean="0"/>
              <a:t>on font, spacing, or other layout items  should be avoided as they will be addressed by the ASME editorial staff.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21</a:t>
            </a:fld>
            <a:endParaRPr lang="en-US"/>
          </a:p>
        </p:txBody>
      </p:sp>
    </p:spTree>
    <p:extLst>
      <p:ext uri="{BB962C8B-B14F-4D97-AF65-F5344CB8AC3E}">
        <p14:creationId xmlns:p14="http://schemas.microsoft.com/office/powerpoint/2010/main" val="25083152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dirty="0"/>
              <a:t>ANSI Essential Requirements states that “all objectors shall be advised of the disposition of the objections and the reasons therefor”. To satisfy this requirement, our procedures state that the Project Team shall address all comments and shall attempt to resolve all disapproved votes. </a:t>
            </a:r>
            <a:r>
              <a:rPr lang="en-US" u="none" dirty="0" smtClean="0"/>
              <a:t>Therefore,</a:t>
            </a:r>
            <a:r>
              <a:rPr lang="en-US" u="none" baseline="0" dirty="0" smtClean="0"/>
              <a:t> </a:t>
            </a:r>
            <a:r>
              <a:rPr lang="en-US" u="none" dirty="0" smtClean="0"/>
              <a:t>appropriate </a:t>
            </a:r>
            <a:r>
              <a:rPr lang="en-US" u="none" dirty="0" smtClean="0"/>
              <a:t>responses to ALL </a:t>
            </a:r>
            <a:r>
              <a:rPr lang="en-US" u="none" dirty="0" smtClean="0"/>
              <a:t>comments </a:t>
            </a:r>
            <a:r>
              <a:rPr lang="en-US" u="none" dirty="0" smtClean="0"/>
              <a:t>received on a ballot must be provided.</a:t>
            </a:r>
          </a:p>
          <a:p>
            <a:pPr defTabSz="940729">
              <a:defRPr/>
            </a:pPr>
            <a:endParaRPr lang="en-US" u="none" dirty="0" smtClean="0"/>
          </a:p>
          <a:p>
            <a:r>
              <a:rPr lang="en-US" u="none" dirty="0" smtClean="0"/>
              <a:t>Examples of appropriate responses to comments are:</a:t>
            </a:r>
          </a:p>
          <a:p>
            <a:pPr lvl="1"/>
            <a:r>
              <a:rPr lang="en-US" u="none" dirty="0" smtClean="0"/>
              <a:t>“Committee agrees” and/or “comment accepted”, followed by proposed action. Proposed</a:t>
            </a:r>
            <a:r>
              <a:rPr lang="en-US" u="none" baseline="0" dirty="0" smtClean="0"/>
              <a:t> action examples could be stating the revision or future action to be taken.</a:t>
            </a:r>
            <a:endParaRPr lang="en-US" u="none" dirty="0" smtClean="0"/>
          </a:p>
          <a:p>
            <a:pPr lvl="1"/>
            <a:r>
              <a:rPr lang="en-US" u="none" dirty="0" smtClean="0"/>
              <a:t>“Committee disagrees” and/or “comment not accepted”, followed by the</a:t>
            </a:r>
            <a:r>
              <a:rPr lang="en-US" u="none" baseline="0" dirty="0" smtClean="0"/>
              <a:t> </a:t>
            </a:r>
            <a:r>
              <a:rPr lang="en-US" u="none" dirty="0" smtClean="0"/>
              <a:t>reason for disagreeing </a:t>
            </a:r>
            <a:r>
              <a:rPr lang="en-US" u="none" dirty="0" smtClean="0"/>
              <a:t>with </a:t>
            </a:r>
            <a:r>
              <a:rPr lang="en-US" u="none" dirty="0" smtClean="0"/>
              <a:t>the comment.</a:t>
            </a:r>
          </a:p>
          <a:p>
            <a:r>
              <a:rPr lang="en-US" u="none" dirty="0" smtClean="0"/>
              <a:t>Examples of inappropriate responses are:</a:t>
            </a:r>
          </a:p>
          <a:p>
            <a:pPr lvl="1"/>
            <a:r>
              <a:rPr lang="en-US" u="none" dirty="0" smtClean="0"/>
              <a:t>“The committee found your comments non-persuasive.”, without</a:t>
            </a:r>
            <a:r>
              <a:rPr lang="en-US" u="none" baseline="0" dirty="0" smtClean="0"/>
              <a:t> a reason provided.</a:t>
            </a:r>
            <a:endParaRPr lang="en-US" u="none" dirty="0" smtClean="0"/>
          </a:p>
          <a:p>
            <a:pPr lvl="1"/>
            <a:r>
              <a:rPr lang="en-US" u="none" dirty="0" smtClean="0"/>
              <a:t>“You are the only one with this concern.”</a:t>
            </a:r>
          </a:p>
          <a:p>
            <a:pPr lvl="1"/>
            <a:r>
              <a:rPr lang="en-US" u="none" dirty="0" smtClean="0"/>
              <a:t>“The committee did not agree with your comments.” without a reason </a:t>
            </a:r>
            <a:r>
              <a:rPr lang="en-US" u="none" dirty="0" smtClean="0"/>
              <a:t>provided.</a:t>
            </a:r>
            <a:endParaRPr lang="en-US" u="none" dirty="0" smtClean="0"/>
          </a:p>
          <a:p>
            <a:pPr lvl="1"/>
            <a:endParaRPr lang="en-US" dirty="0"/>
          </a:p>
          <a:p>
            <a:pPr defTabSz="940729">
              <a:defRPr/>
            </a:pPr>
            <a:r>
              <a:rPr lang="en-US" u="none" dirty="0" smtClean="0"/>
              <a:t>Just as it helps the committee to receive comments in the correct format,</a:t>
            </a:r>
            <a:r>
              <a:rPr lang="en-US" u="none" baseline="0" dirty="0" smtClean="0"/>
              <a:t> </a:t>
            </a:r>
            <a:r>
              <a:rPr lang="en-US" u="none" strike="noStrike" baseline="0" dirty="0" smtClean="0"/>
              <a:t>appropriate</a:t>
            </a:r>
            <a:r>
              <a:rPr lang="en-US" u="none" strike="sngStrike" baseline="0" dirty="0" smtClean="0"/>
              <a:t> </a:t>
            </a:r>
            <a:r>
              <a:rPr lang="en-US" u="none" baseline="0" dirty="0" smtClean="0"/>
              <a:t>responses t</a:t>
            </a:r>
            <a:r>
              <a:rPr lang="en-US" u="none" dirty="0" smtClean="0"/>
              <a:t>o all comments received on a ballot will</a:t>
            </a:r>
            <a:r>
              <a:rPr lang="en-US" u="none" baseline="0" dirty="0" smtClean="0"/>
              <a:t> ultimately assist in the resolution of the ballot comments</a:t>
            </a:r>
            <a:r>
              <a:rPr lang="en-US" u="none" dirty="0" smtClean="0"/>
              <a:t>.</a:t>
            </a:r>
            <a:endParaRPr lang="en-US" u="none" strike="sngStrike" baseline="0" dirty="0" smtClean="0"/>
          </a:p>
          <a:p>
            <a:pPr defTabSz="940729">
              <a:defRPr/>
            </a:pPr>
            <a:endParaRPr lang="en-US" u="none" strike="sngStrike" baseline="0" dirty="0" smtClean="0"/>
          </a:p>
          <a:p>
            <a:pPr defTabSz="940729">
              <a:defRPr/>
            </a:pPr>
            <a:r>
              <a:rPr lang="en-US" u="none" strike="noStrike" baseline="0" dirty="0" smtClean="0"/>
              <a:t>Care </a:t>
            </a:r>
            <a:r>
              <a:rPr lang="en-US" u="none" baseline="0" dirty="0" smtClean="0"/>
              <a:t>should be taken when preparing and posting responses to ballot comments.  All </a:t>
            </a:r>
            <a:r>
              <a:rPr lang="en-US" u="none" dirty="0" smtClean="0"/>
              <a:t>Comments and</a:t>
            </a:r>
            <a:r>
              <a:rPr lang="en-US" u="none" baseline="0" dirty="0" smtClean="0"/>
              <a:t> responses</a:t>
            </a:r>
            <a:r>
              <a:rPr lang="en-US" u="none" dirty="0" smtClean="0"/>
              <a:t> posted on C&amp;S Connect can be viewed by S&amp;C Staff,</a:t>
            </a:r>
            <a:r>
              <a:rPr lang="en-US" u="none" baseline="0" dirty="0" smtClean="0"/>
              <a:t> Committee Members,</a:t>
            </a:r>
            <a:r>
              <a:rPr lang="en-US" u="none" dirty="0" smtClean="0"/>
              <a:t> and may eventually be viewed by parties outside the committee (e.g. ANSI, Board ballots, etc.).</a:t>
            </a:r>
          </a:p>
          <a:p>
            <a:pPr defTabSz="940729">
              <a:defRPr/>
            </a:pPr>
            <a:endParaRPr lang="en-US" u="none" strike="sngStrike" baseline="0" dirty="0" smtClean="0"/>
          </a:p>
          <a:p>
            <a:pPr defTabSz="940729">
              <a:defRPr/>
            </a:pPr>
            <a:endParaRPr lang="en-US" u="none" baseline="0" dirty="0" smtClean="0"/>
          </a:p>
          <a:p>
            <a:pPr defTabSz="940729">
              <a:defRPr/>
            </a:pPr>
            <a:endParaRPr lang="en-US" u="none" baseline="0" dirty="0" smtClean="0"/>
          </a:p>
          <a:p>
            <a:pPr defTabSz="940729">
              <a:defRPr/>
            </a:pPr>
            <a:endParaRPr lang="en-US" u="none" baseline="0" dirty="0" smtClean="0"/>
          </a:p>
          <a:p>
            <a:endParaRPr lang="en-US" u="none"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22</a:t>
            </a:fld>
            <a:endParaRPr lang="en-US"/>
          </a:p>
        </p:txBody>
      </p:sp>
    </p:spTree>
    <p:extLst>
      <p:ext uri="{BB962C8B-B14F-4D97-AF65-F5344CB8AC3E}">
        <p14:creationId xmlns:p14="http://schemas.microsoft.com/office/powerpoint/2010/main" val="2122361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Examples </a:t>
            </a:r>
            <a:r>
              <a:rPr lang="en-US" u="none" dirty="0" smtClean="0"/>
              <a:t>of inappropriate responses are:</a:t>
            </a:r>
          </a:p>
          <a:p>
            <a:pPr lvl="1"/>
            <a:r>
              <a:rPr lang="en-US" u="none" dirty="0" smtClean="0"/>
              <a:t>“The committee found your comments non-persuasive.”, without</a:t>
            </a:r>
            <a:r>
              <a:rPr lang="en-US" u="none" baseline="0" dirty="0" smtClean="0"/>
              <a:t> a reason provided.</a:t>
            </a:r>
            <a:endParaRPr lang="en-US" u="none" dirty="0" smtClean="0"/>
          </a:p>
          <a:p>
            <a:pPr lvl="1"/>
            <a:r>
              <a:rPr lang="en-US" u="none" dirty="0" smtClean="0"/>
              <a:t>“You are the only one with this concern.”</a:t>
            </a:r>
          </a:p>
          <a:p>
            <a:pPr lvl="1"/>
            <a:r>
              <a:rPr lang="en-US" u="none" dirty="0" smtClean="0"/>
              <a:t>“The committee did not agree with your comments.” without a reason </a:t>
            </a:r>
            <a:r>
              <a:rPr lang="en-US" u="none" dirty="0" smtClean="0"/>
              <a:t>provided.</a:t>
            </a:r>
            <a:endParaRPr lang="en-US" u="none" dirty="0" smtClean="0"/>
          </a:p>
          <a:p>
            <a:pPr lvl="1"/>
            <a:endParaRPr lang="en-US" dirty="0"/>
          </a:p>
          <a:p>
            <a:pPr defTabSz="940729">
              <a:defRPr/>
            </a:pPr>
            <a:r>
              <a:rPr lang="en-US" u="none" dirty="0" smtClean="0"/>
              <a:t>Just as it helps the committee to receive comments in the correct format,</a:t>
            </a:r>
            <a:r>
              <a:rPr lang="en-US" u="none" baseline="0" dirty="0" smtClean="0"/>
              <a:t> </a:t>
            </a:r>
            <a:r>
              <a:rPr lang="en-US" u="none" strike="noStrike" baseline="0" dirty="0" smtClean="0"/>
              <a:t>appropriate </a:t>
            </a:r>
            <a:r>
              <a:rPr lang="en-US" u="none" baseline="0" dirty="0" smtClean="0"/>
              <a:t>responses t</a:t>
            </a:r>
            <a:r>
              <a:rPr lang="en-US" u="none" dirty="0" smtClean="0"/>
              <a:t>o all comments received on a ballot will</a:t>
            </a:r>
            <a:r>
              <a:rPr lang="en-US" u="none" baseline="0" dirty="0" smtClean="0"/>
              <a:t> ultimately assist in the resolution of the ballot comments</a:t>
            </a:r>
            <a:r>
              <a:rPr lang="en-US" u="none" dirty="0" smtClean="0"/>
              <a:t>.</a:t>
            </a:r>
            <a:endParaRPr lang="en-US" u="none" strike="sngStrike" baseline="0" dirty="0" smtClean="0"/>
          </a:p>
          <a:p>
            <a:pPr defTabSz="940729">
              <a:defRPr/>
            </a:pPr>
            <a:endParaRPr lang="en-US" u="none" strike="sngStrike" baseline="0" dirty="0" smtClean="0"/>
          </a:p>
          <a:p>
            <a:pPr defTabSz="940729">
              <a:defRPr/>
            </a:pPr>
            <a:r>
              <a:rPr lang="en-US" u="none" strike="noStrike" baseline="0" dirty="0" smtClean="0"/>
              <a:t>Care </a:t>
            </a:r>
            <a:r>
              <a:rPr lang="en-US" u="none" baseline="0" dirty="0" smtClean="0"/>
              <a:t>should be taken when preparing and posting responses to ballot comments.  All </a:t>
            </a:r>
            <a:r>
              <a:rPr lang="en-US" u="none" dirty="0" smtClean="0"/>
              <a:t>Comments and</a:t>
            </a:r>
            <a:r>
              <a:rPr lang="en-US" u="none" baseline="0" dirty="0" smtClean="0"/>
              <a:t> responses</a:t>
            </a:r>
            <a:r>
              <a:rPr lang="en-US" u="none" dirty="0" smtClean="0"/>
              <a:t> posted on C&amp;S Connect can be viewed by S&amp;C Staff,</a:t>
            </a:r>
            <a:r>
              <a:rPr lang="en-US" u="none" baseline="0" dirty="0" smtClean="0"/>
              <a:t> Committee Members,</a:t>
            </a:r>
            <a:r>
              <a:rPr lang="en-US" u="none" dirty="0" smtClean="0"/>
              <a:t> and may eventually be viewed by parties outside the committee (e.g. ANSI, Board ballots, etc.).</a:t>
            </a:r>
          </a:p>
          <a:p>
            <a:pPr defTabSz="940729">
              <a:defRPr/>
            </a:pPr>
            <a:endParaRPr lang="en-US" u="none" strike="sngStrike" baseline="0" dirty="0" smtClean="0"/>
          </a:p>
          <a:p>
            <a:pPr defTabSz="940729">
              <a:defRPr/>
            </a:pPr>
            <a:endParaRPr lang="en-US" u="none" baseline="0" dirty="0" smtClean="0"/>
          </a:p>
          <a:p>
            <a:pPr defTabSz="940729">
              <a:defRPr/>
            </a:pPr>
            <a:endParaRPr lang="en-US" u="none" baseline="0" dirty="0" smtClean="0"/>
          </a:p>
          <a:p>
            <a:pPr defTabSz="940729">
              <a:defRPr/>
            </a:pPr>
            <a:endParaRPr lang="en-US" u="none" baseline="0" dirty="0" smtClean="0"/>
          </a:p>
          <a:p>
            <a:endParaRPr lang="en-US" u="none"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23</a:t>
            </a:fld>
            <a:endParaRPr lang="en-US"/>
          </a:p>
        </p:txBody>
      </p:sp>
    </p:spTree>
    <p:extLst>
      <p:ext uri="{BB962C8B-B14F-4D97-AF65-F5344CB8AC3E}">
        <p14:creationId xmlns:p14="http://schemas.microsoft.com/office/powerpoint/2010/main" val="5663844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68C437F7-524A-48E8-A789-EDB4E841E86F}" type="slidenum">
              <a:rPr lang="en-US" sz="1200">
                <a:latin typeface="Arial" charset="0"/>
              </a:rPr>
              <a:pPr/>
              <a:t>24</a:t>
            </a:fld>
            <a:endParaRPr lang="en-US" sz="1200">
              <a:latin typeface="Arial" charset="0"/>
            </a:endParaRPr>
          </a:p>
        </p:txBody>
      </p:sp>
      <p:sp>
        <p:nvSpPr>
          <p:cNvPr id="72707" name="Rectangle 2"/>
          <p:cNvSpPr>
            <a:spLocks noGrp="1" noRot="1" noChangeAspect="1" noChangeArrowheads="1" noTextEdit="1"/>
          </p:cNvSpPr>
          <p:nvPr>
            <p:ph type="sldImg"/>
          </p:nvPr>
        </p:nvSpPr>
        <p:spPr>
          <a:xfrm>
            <a:off x="1363663" y="479425"/>
            <a:ext cx="4591050" cy="3443288"/>
          </a:xfrm>
          <a:ln/>
        </p:spPr>
      </p:sp>
      <p:sp>
        <p:nvSpPr>
          <p:cNvPr id="69636" name="Rectangle 4"/>
          <p:cNvSpPr>
            <a:spLocks noGrp="1" noChangeArrowheads="1"/>
          </p:cNvSpPr>
          <p:nvPr>
            <p:ph type="body" idx="1"/>
          </p:nvPr>
        </p:nvSpPr>
        <p:spPr/>
        <p:txBody>
          <a:bodyPr/>
          <a:lstStyle/>
          <a:p>
            <a:pPr marL="176387" indent="-176387">
              <a:buFont typeface="Arial" pitchFamily="34" charset="0"/>
              <a:buChar char="•"/>
              <a:defRPr/>
            </a:pPr>
            <a:r>
              <a:rPr lang="en-US" u="none" dirty="0" smtClean="0"/>
              <a:t>Meeting </a:t>
            </a:r>
            <a:r>
              <a:rPr lang="en-US" u="none" dirty="0" smtClean="0"/>
              <a:t>should be held at least once</a:t>
            </a:r>
            <a:r>
              <a:rPr lang="en-US" u="none" baseline="0" dirty="0" smtClean="0"/>
              <a:t> per year or </a:t>
            </a:r>
            <a:r>
              <a:rPr lang="en-US" u="none" dirty="0" smtClean="0"/>
              <a:t>when </a:t>
            </a:r>
            <a:r>
              <a:rPr lang="en-US" u="none" dirty="0" smtClean="0"/>
              <a:t>required as determined by the standards committee or the Chair on behalf of the standards committee.</a:t>
            </a:r>
          </a:p>
          <a:p>
            <a:pPr marL="176387" indent="-176387">
              <a:buFont typeface="Arial" pitchFamily="34" charset="0"/>
              <a:buChar char="•"/>
              <a:defRPr/>
            </a:pPr>
            <a:r>
              <a:rPr lang="en-US" u="none" dirty="0" smtClean="0"/>
              <a:t>Prepare for the meeting by developing an agenda or outline which leads to the achievement of the meeting’s </a:t>
            </a:r>
            <a:r>
              <a:rPr lang="en-US" u="none" dirty="0" smtClean="0"/>
              <a:t>objectives.</a:t>
            </a:r>
            <a:endParaRPr lang="en-US" u="none" dirty="0" smtClean="0"/>
          </a:p>
          <a:p>
            <a:pPr marL="176387" indent="-176387">
              <a:buFont typeface="Arial" pitchFamily="34" charset="0"/>
              <a:buChar char="•"/>
              <a:defRPr/>
            </a:pPr>
            <a:r>
              <a:rPr lang="en-US" u="none" dirty="0" smtClean="0"/>
              <a:t>Leaders and members all play a role in a productive meeting</a:t>
            </a:r>
          </a:p>
          <a:p>
            <a:pPr marL="235182" lvl="1" indent="0">
              <a:buNone/>
              <a:defRPr/>
            </a:pPr>
            <a:r>
              <a:rPr lang="en-US" u="none" dirty="0" smtClean="0"/>
              <a:t>-</a:t>
            </a:r>
            <a:r>
              <a:rPr lang="en-US" u="none" baseline="0" dirty="0" smtClean="0"/>
              <a:t> </a:t>
            </a:r>
            <a:r>
              <a:rPr lang="en-US" u="none" dirty="0" smtClean="0"/>
              <a:t>Be </a:t>
            </a:r>
            <a:r>
              <a:rPr lang="en-US" u="none" dirty="0" smtClean="0"/>
              <a:t>mindful of the pitfalls</a:t>
            </a:r>
            <a:r>
              <a:rPr lang="en-US" u="none" baseline="0" dirty="0" smtClean="0"/>
              <a:t> discussed in previous slides for </a:t>
            </a:r>
            <a:r>
              <a:rPr lang="en-US" u="none" baseline="0" dirty="0" smtClean="0"/>
              <a:t>both</a:t>
            </a:r>
            <a:r>
              <a:rPr lang="en-US" u="none" strike="noStrike" baseline="0" dirty="0" smtClean="0"/>
              <a:t> </a:t>
            </a:r>
            <a:r>
              <a:rPr lang="en-US" u="none" dirty="0" smtClean="0"/>
              <a:t>leaders </a:t>
            </a:r>
            <a:r>
              <a:rPr lang="en-US" u="none" dirty="0" smtClean="0"/>
              <a:t>and </a:t>
            </a:r>
            <a:r>
              <a:rPr lang="en-US" u="none" dirty="0" smtClean="0"/>
              <a:t>participants.</a:t>
            </a:r>
            <a:endParaRPr lang="en-US" u="none" dirty="0" smtClean="0"/>
          </a:p>
          <a:p>
            <a:pPr marL="176387" indent="-176387" eaLnBrk="1" hangingPunct="1">
              <a:buFont typeface="Arial" pitchFamily="34" charset="0"/>
              <a:buChar char="•"/>
              <a:tabLst>
                <a:tab pos="1117116" algn="l"/>
              </a:tabLst>
              <a:defRPr/>
            </a:pPr>
            <a:r>
              <a:rPr lang="en-US" u="none" dirty="0" smtClean="0"/>
              <a:t>Appropriate </a:t>
            </a:r>
            <a:r>
              <a:rPr lang="en-US" u="none" dirty="0" smtClean="0"/>
              <a:t>and constructive comments on ballots saves the committee time and </a:t>
            </a:r>
            <a:r>
              <a:rPr lang="en-US" u="none" dirty="0" smtClean="0"/>
              <a:t>en</a:t>
            </a:r>
            <a:r>
              <a:rPr lang="en-US" u="none" dirty="0" smtClean="0">
                <a:solidFill>
                  <a:schemeClr val="tx1"/>
                </a:solidFill>
              </a:rPr>
              <a:t>sure </a:t>
            </a:r>
            <a:r>
              <a:rPr lang="en-US" u="none" dirty="0" smtClean="0"/>
              <a:t>that</a:t>
            </a:r>
            <a:r>
              <a:rPr lang="en-US" u="none" baseline="0" dirty="0" smtClean="0"/>
              <a:t> </a:t>
            </a:r>
            <a:r>
              <a:rPr lang="en-US" u="none" dirty="0" smtClean="0"/>
              <a:t>your comments are adequately considered</a:t>
            </a:r>
            <a:r>
              <a:rPr lang="en-US" u="none" baseline="0" dirty="0" smtClean="0"/>
              <a:t> </a:t>
            </a:r>
            <a:r>
              <a:rPr lang="en-US" u="none" dirty="0" smtClean="0"/>
              <a:t>by the committee. </a:t>
            </a:r>
          </a:p>
          <a:p>
            <a:pPr eaLnBrk="1" hangingPunct="1">
              <a:defRPr/>
            </a:pPr>
            <a:endParaRPr lang="en-US" dirty="0" smtClean="0"/>
          </a:p>
        </p:txBody>
      </p:sp>
    </p:spTree>
    <p:extLst>
      <p:ext uri="{BB962C8B-B14F-4D97-AF65-F5344CB8AC3E}">
        <p14:creationId xmlns:p14="http://schemas.microsoft.com/office/powerpoint/2010/main" val="13141474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24A83097-55A1-4EA6-94CB-09A09355A50B}" type="slidenum">
              <a:rPr lang="en-US" sz="1200">
                <a:latin typeface="Arial" charset="0"/>
              </a:rPr>
              <a:pPr/>
              <a:t>25</a:t>
            </a:fld>
            <a:endParaRPr lang="en-US" sz="1200">
              <a:latin typeface="Arial" charset="0"/>
            </a:endParaRPr>
          </a:p>
        </p:txBody>
      </p:sp>
      <p:sp>
        <p:nvSpPr>
          <p:cNvPr id="74755" name="Rectangle 2"/>
          <p:cNvSpPr>
            <a:spLocks noGrp="1" noRot="1" noChangeAspect="1" noChangeArrowheads="1" noTextEdit="1"/>
          </p:cNvSpPr>
          <p:nvPr>
            <p:ph type="sldImg"/>
          </p:nvPr>
        </p:nvSpPr>
        <p:spPr>
          <a:xfrm>
            <a:off x="1363663" y="479425"/>
            <a:ext cx="4591050" cy="3443288"/>
          </a:xfrm>
          <a:ln/>
        </p:spPr>
      </p:sp>
      <p:sp>
        <p:nvSpPr>
          <p:cNvPr id="74756" name="Rectangle 4"/>
          <p:cNvSpPr>
            <a:spLocks noGrp="1" noChangeArrowheads="1"/>
          </p:cNvSpPr>
          <p:nvPr>
            <p:ph type="body" idx="1"/>
          </p:nvPr>
        </p:nvSpPr>
        <p:spPr>
          <a:noFill/>
        </p:spPr>
        <p:txBody>
          <a:bodyPr/>
          <a:lstStyle/>
          <a:p>
            <a:pPr eaLnBrk="1" hangingPunct="1"/>
            <a:endParaRPr lang="en-US" strike="noStrike" dirty="0" smtClean="0"/>
          </a:p>
        </p:txBody>
      </p:sp>
    </p:spTree>
    <p:extLst>
      <p:ext uri="{BB962C8B-B14F-4D97-AF65-F5344CB8AC3E}">
        <p14:creationId xmlns:p14="http://schemas.microsoft.com/office/powerpoint/2010/main" val="1689742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406C905E-586A-430C-9C7A-145E9A360E05}" type="slidenum">
              <a:rPr lang="en-US" sz="1200">
                <a:latin typeface="Arial" charset="0"/>
              </a:rPr>
              <a:pPr/>
              <a:t>2</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63663" y="479425"/>
            <a:ext cx="4591050" cy="3443288"/>
          </a:xfrm>
          <a:ln/>
        </p:spPr>
      </p:sp>
      <p:sp>
        <p:nvSpPr>
          <p:cNvPr id="40964" name="Rectangle 4"/>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0600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42645" indent="-285632">
              <a:defRPr sz="2500">
                <a:solidFill>
                  <a:schemeClr val="tx1"/>
                </a:solidFill>
                <a:latin typeface="Times"/>
              </a:defRPr>
            </a:lvl2pPr>
            <a:lvl3pPr marL="1142528" indent="-228505">
              <a:defRPr sz="2500">
                <a:solidFill>
                  <a:schemeClr val="tx1"/>
                </a:solidFill>
                <a:latin typeface="Times"/>
              </a:defRPr>
            </a:lvl3pPr>
            <a:lvl4pPr marL="1599540" indent="-228505">
              <a:defRPr sz="2500">
                <a:solidFill>
                  <a:schemeClr val="tx1"/>
                </a:solidFill>
                <a:latin typeface="Times"/>
              </a:defRPr>
            </a:lvl4pPr>
            <a:lvl5pPr marL="2056551" indent="-228505">
              <a:defRPr sz="2500">
                <a:solidFill>
                  <a:schemeClr val="tx1"/>
                </a:solidFill>
                <a:latin typeface="Times"/>
              </a:defRPr>
            </a:lvl5pPr>
            <a:lvl6pPr marL="2513565" indent="-228505" eaLnBrk="0" fontAlgn="base" hangingPunct="0">
              <a:spcBef>
                <a:spcPct val="0"/>
              </a:spcBef>
              <a:spcAft>
                <a:spcPct val="0"/>
              </a:spcAft>
              <a:defRPr sz="2500">
                <a:solidFill>
                  <a:schemeClr val="tx1"/>
                </a:solidFill>
                <a:latin typeface="Times"/>
              </a:defRPr>
            </a:lvl6pPr>
            <a:lvl7pPr marL="2970575" indent="-228505" eaLnBrk="0" fontAlgn="base" hangingPunct="0">
              <a:spcBef>
                <a:spcPct val="0"/>
              </a:spcBef>
              <a:spcAft>
                <a:spcPct val="0"/>
              </a:spcAft>
              <a:defRPr sz="2500">
                <a:solidFill>
                  <a:schemeClr val="tx1"/>
                </a:solidFill>
                <a:latin typeface="Times"/>
              </a:defRPr>
            </a:lvl7pPr>
            <a:lvl8pPr marL="3427587" indent="-228505" eaLnBrk="0" fontAlgn="base" hangingPunct="0">
              <a:spcBef>
                <a:spcPct val="0"/>
              </a:spcBef>
              <a:spcAft>
                <a:spcPct val="0"/>
              </a:spcAft>
              <a:defRPr sz="2500">
                <a:solidFill>
                  <a:schemeClr val="tx1"/>
                </a:solidFill>
                <a:latin typeface="Times"/>
              </a:defRPr>
            </a:lvl8pPr>
            <a:lvl9pPr marL="3884599" indent="-228505" eaLnBrk="0" fontAlgn="base" hangingPunct="0">
              <a:spcBef>
                <a:spcPct val="0"/>
              </a:spcBef>
              <a:spcAft>
                <a:spcPct val="0"/>
              </a:spcAft>
              <a:defRPr sz="2500">
                <a:solidFill>
                  <a:schemeClr val="tx1"/>
                </a:solidFill>
                <a:latin typeface="Times"/>
              </a:defRPr>
            </a:lvl9pPr>
          </a:lstStyle>
          <a:p>
            <a:fld id="{0CE4AF52-1220-4EA7-A785-32E82A1BEDEF}" type="slidenum">
              <a:rPr lang="en-US" sz="1100">
                <a:latin typeface="Arial" charset="0"/>
              </a:rPr>
              <a:pPr/>
              <a:t>3</a:t>
            </a:fld>
            <a:endParaRPr lang="en-US" sz="1100">
              <a:latin typeface="Arial" charset="0"/>
            </a:endParaRPr>
          </a:p>
        </p:txBody>
      </p:sp>
      <p:sp>
        <p:nvSpPr>
          <p:cNvPr id="47107" name="Rectangle 2"/>
          <p:cNvSpPr>
            <a:spLocks noGrp="1" noRot="1" noChangeAspect="1" noChangeArrowheads="1" noTextEdit="1"/>
          </p:cNvSpPr>
          <p:nvPr>
            <p:ph type="sldImg"/>
          </p:nvPr>
        </p:nvSpPr>
        <p:spPr>
          <a:xfrm>
            <a:off x="1408113" y="471488"/>
            <a:ext cx="4540250" cy="3405187"/>
          </a:xfrm>
          <a:ln/>
        </p:spPr>
      </p:sp>
      <p:sp>
        <p:nvSpPr>
          <p:cNvPr id="47108" name="Rectangle 3"/>
          <p:cNvSpPr>
            <a:spLocks noGrp="1" noChangeArrowheads="1"/>
          </p:cNvSpPr>
          <p:nvPr>
            <p:ph type="body" idx="1"/>
          </p:nvPr>
        </p:nvSpPr>
        <p:spPr>
          <a:xfrm>
            <a:off x="487366" y="4216401"/>
            <a:ext cx="6338887" cy="4926013"/>
          </a:xfrm>
          <a:noFill/>
        </p:spPr>
        <p:txBody>
          <a:bodyPr/>
          <a:lstStyle/>
          <a:p>
            <a:pPr marL="354407" indent="-307044" eaLnBrk="1" hangingPunct="1"/>
            <a:r>
              <a:rPr lang="en-US" dirty="0" smtClean="0"/>
              <a:t>At the end of this module, you will be able to: </a:t>
            </a:r>
          </a:p>
          <a:p>
            <a:pPr lvl="1"/>
            <a:r>
              <a:rPr lang="en-US" dirty="0" smtClean="0"/>
              <a:t>Understand the ASME policies and procedures that apply to member conduct in meetings.</a:t>
            </a:r>
          </a:p>
          <a:p>
            <a:pPr lvl="1"/>
            <a:r>
              <a:rPr lang="en-US" dirty="0" smtClean="0"/>
              <a:t>Use the information presented to hold more productive meetings.</a:t>
            </a:r>
          </a:p>
          <a:p>
            <a:pPr lvl="1"/>
            <a:r>
              <a:rPr lang="en-US" dirty="0" smtClean="0"/>
              <a:t>Understand common individual and group pitfalls in meetings.</a:t>
            </a:r>
          </a:p>
          <a:p>
            <a:pPr lvl="1"/>
            <a:r>
              <a:rPr lang="en-US" dirty="0" smtClean="0"/>
              <a:t>Gain insight into how to make the most of your ASME meeting.</a:t>
            </a:r>
          </a:p>
          <a:p>
            <a:pPr lvl="1"/>
            <a:r>
              <a:rPr lang="en-US" dirty="0" smtClean="0"/>
              <a:t>Ensure that your ballot comments are in a constructive format.</a:t>
            </a:r>
          </a:p>
          <a:p>
            <a:pPr eaLnBrk="1" hangingPunct="1"/>
            <a:endParaRPr lang="en-US" dirty="0" smtClean="0"/>
          </a:p>
        </p:txBody>
      </p:sp>
    </p:spTree>
    <p:extLst>
      <p:ext uri="{BB962C8B-B14F-4D97-AF65-F5344CB8AC3E}">
        <p14:creationId xmlns:p14="http://schemas.microsoft.com/office/powerpoint/2010/main" val="6469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begin with having a productive meeting.</a:t>
            </a:r>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4</a:t>
            </a:fld>
            <a:endParaRPr lang="en-US"/>
          </a:p>
        </p:txBody>
      </p:sp>
    </p:spTree>
    <p:extLst>
      <p:ext uri="{BB962C8B-B14F-4D97-AF65-F5344CB8AC3E}">
        <p14:creationId xmlns:p14="http://schemas.microsoft.com/office/powerpoint/2010/main" val="2924036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10F3ECAF-9D69-4348-B552-6936161B7ADA}" type="slidenum">
              <a:rPr lang="en-US" sz="1100">
                <a:latin typeface="Times New Roman" pitchFamily="18" charset="0"/>
              </a:rPr>
              <a:pPr/>
              <a:t>5</a:t>
            </a:fld>
            <a:endParaRPr lang="en-US" sz="1100">
              <a:latin typeface="Times New Roman" pitchFamily="18" charset="0"/>
            </a:endParaRPr>
          </a:p>
        </p:txBody>
      </p:sp>
      <p:sp>
        <p:nvSpPr>
          <p:cNvPr id="38915" name="Rectangle 2"/>
          <p:cNvSpPr>
            <a:spLocks noGrp="1" noRot="1" noChangeAspect="1" noChangeArrowheads="1" noTextEdit="1"/>
          </p:cNvSpPr>
          <p:nvPr>
            <p:ph type="sldImg"/>
          </p:nvPr>
        </p:nvSpPr>
        <p:spPr>
          <a:xfrm>
            <a:off x="1268413" y="730250"/>
            <a:ext cx="4778375" cy="3582988"/>
          </a:xfrm>
          <a:ln cap="flat"/>
        </p:spPr>
      </p:sp>
      <p:sp>
        <p:nvSpPr>
          <p:cNvPr id="38916" name="Rectangle 3"/>
          <p:cNvSpPr>
            <a:spLocks noGrp="1" noChangeArrowheads="1"/>
          </p:cNvSpPr>
          <p:nvPr>
            <p:ph type="body" idx="1"/>
          </p:nvPr>
        </p:nvSpPr>
        <p:spPr>
          <a:xfrm>
            <a:off x="731520" y="4722461"/>
            <a:ext cx="5852160" cy="4558699"/>
          </a:xfrm>
          <a:noFill/>
        </p:spPr>
        <p:txBody>
          <a:bodyPr/>
          <a:lstStyle/>
          <a:p>
            <a:pPr eaLnBrk="1" hangingPunct="1"/>
            <a:r>
              <a:rPr lang="en-US" u="none" baseline="0" dirty="0" smtClean="0"/>
              <a:t>To be p</a:t>
            </a:r>
            <a:r>
              <a:rPr lang="en-US" u="none" dirty="0" smtClean="0"/>
              <a:t>roductive, a meeting should have clearly defined objectives, an</a:t>
            </a:r>
            <a:r>
              <a:rPr lang="en-US" u="none" baseline="0" dirty="0" smtClean="0"/>
              <a:t> agenda with defined </a:t>
            </a:r>
            <a:r>
              <a:rPr lang="en-US" u="none" strike="noStrike" baseline="0" dirty="0" smtClean="0"/>
              <a:t>timing and</a:t>
            </a:r>
            <a:r>
              <a:rPr lang="en-US" u="none" baseline="0" dirty="0" smtClean="0"/>
              <a:t> active participation by committee members and attendees to meet the objectives while following the applicable procedures. Finally, action items need to be assigned and agreed to before the end of the meeting.  The following slides will further describe the keys to conducting productive meetings.</a:t>
            </a:r>
            <a:endParaRPr lang="en-US" u="none" dirty="0" smtClean="0"/>
          </a:p>
        </p:txBody>
      </p:sp>
    </p:spTree>
    <p:extLst>
      <p:ext uri="{BB962C8B-B14F-4D97-AF65-F5344CB8AC3E}">
        <p14:creationId xmlns:p14="http://schemas.microsoft.com/office/powerpoint/2010/main" val="56740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ASME standards and certification committees generally meet at least once a year to handle ongoing business</a:t>
            </a:r>
            <a:r>
              <a:rPr lang="en-US" baseline="0" dirty="0" smtClean="0"/>
              <a:t>. Meetings can also be called when there is a need to:</a:t>
            </a:r>
            <a:endParaRPr lang="en-US" dirty="0" smtClean="0"/>
          </a:p>
          <a:p>
            <a:pPr marL="235182" lvl="1" indent="-117591">
              <a:buFont typeface="Arial" pitchFamily="34" charset="0"/>
              <a:buChar char="•"/>
            </a:pPr>
            <a:r>
              <a:rPr lang="en-US" u="none" dirty="0" smtClean="0"/>
              <a:t>   Exchange </a:t>
            </a:r>
            <a:r>
              <a:rPr lang="en-US" u="none" dirty="0" smtClean="0"/>
              <a:t>information</a:t>
            </a:r>
          </a:p>
          <a:p>
            <a:pPr marL="235182" lvl="1" indent="-117591">
              <a:buFont typeface="Arial" pitchFamily="34" charset="0"/>
              <a:buChar char="•"/>
            </a:pPr>
            <a:r>
              <a:rPr lang="en-US" u="none" baseline="0" dirty="0" smtClean="0"/>
              <a:t>   </a:t>
            </a:r>
            <a:r>
              <a:rPr lang="en-US" u="none" dirty="0" smtClean="0"/>
              <a:t>Drive </a:t>
            </a:r>
            <a:r>
              <a:rPr lang="en-US" u="none" dirty="0" smtClean="0"/>
              <a:t>action</a:t>
            </a:r>
          </a:p>
          <a:p>
            <a:pPr marL="235182" lvl="1" indent="-117591">
              <a:buFont typeface="Arial" pitchFamily="34" charset="0"/>
              <a:buChar char="•"/>
            </a:pPr>
            <a:r>
              <a:rPr lang="en-US" u="none" dirty="0" smtClean="0"/>
              <a:t>   Promote productivity</a:t>
            </a:r>
          </a:p>
          <a:p>
            <a:pPr marL="235182" lvl="1" indent="-117591">
              <a:buFont typeface="Arial" pitchFamily="34" charset="0"/>
              <a:buChar char="•"/>
            </a:pPr>
            <a:r>
              <a:rPr lang="en-US" dirty="0" smtClean="0"/>
              <a:t>   Foster understanding</a:t>
            </a:r>
          </a:p>
          <a:p>
            <a:r>
              <a:rPr lang="en-US" dirty="0" smtClean="0"/>
              <a:t>Meetings can take place:</a:t>
            </a:r>
          </a:p>
          <a:p>
            <a:pPr marL="235182" lvl="1" indent="-117591">
              <a:buFont typeface="Arial" pitchFamily="34" charset="0"/>
              <a:buChar char="•"/>
            </a:pPr>
            <a:r>
              <a:rPr lang="en-US" dirty="0" smtClean="0"/>
              <a:t>   Face-to-face</a:t>
            </a:r>
          </a:p>
          <a:p>
            <a:pPr marL="235182" lvl="1" indent="-117591">
              <a:buFont typeface="Arial" pitchFamily="34" charset="0"/>
              <a:buChar char="•"/>
            </a:pPr>
            <a:r>
              <a:rPr lang="en-US" dirty="0" smtClean="0"/>
              <a:t>   Video conference</a:t>
            </a:r>
          </a:p>
          <a:p>
            <a:pPr marL="235182" lvl="1" indent="-117591">
              <a:buFont typeface="Arial" pitchFamily="34" charset="0"/>
              <a:buChar char="•"/>
            </a:pPr>
            <a:r>
              <a:rPr lang="en-US" dirty="0" smtClean="0"/>
              <a:t>   Teleconference</a:t>
            </a:r>
          </a:p>
          <a:p>
            <a:pPr marL="235182" lvl="1" indent="-117591">
              <a:buFont typeface="Arial" pitchFamily="34" charset="0"/>
              <a:buChar char="•"/>
            </a:pPr>
            <a:r>
              <a:rPr lang="en-US" dirty="0" smtClean="0"/>
              <a:t>   Web </a:t>
            </a:r>
            <a:r>
              <a:rPr lang="en-US" dirty="0" smtClean="0"/>
              <a:t>meetings or</a:t>
            </a:r>
            <a:endParaRPr lang="en-US" dirty="0" smtClean="0"/>
          </a:p>
          <a:p>
            <a:pPr marL="235182" lvl="1" indent="-117591">
              <a:buFont typeface="Arial" pitchFamily="34" charset="0"/>
              <a:buChar char="•"/>
            </a:pPr>
            <a:r>
              <a:rPr lang="en-US" baseline="0" dirty="0" smtClean="0"/>
              <a:t>   </a:t>
            </a:r>
            <a:r>
              <a:rPr lang="en-US" baseline="0" dirty="0" smtClean="0"/>
              <a:t>I</a:t>
            </a:r>
            <a:r>
              <a:rPr lang="en-US" dirty="0" smtClean="0"/>
              <a:t>n </a:t>
            </a:r>
            <a:r>
              <a:rPr lang="en-US" dirty="0" smtClean="0"/>
              <a:t>a combination of any of the above.</a:t>
            </a:r>
          </a:p>
          <a:p>
            <a:pPr marL="235182" lvl="1" indent="-117591">
              <a:buFont typeface="Arial" pitchFamily="34" charset="0"/>
              <a:buChar char="•"/>
            </a:pPr>
            <a:endParaRPr lang="en-US" dirty="0" smtClean="0"/>
          </a:p>
          <a:p>
            <a:pPr eaLnBrk="1" hangingPunct="1">
              <a:spcBef>
                <a:spcPct val="0"/>
              </a:spcBef>
            </a:pPr>
            <a:endParaRPr lang="en-US" dirty="0"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3CA5BAEB-81EB-4691-A6E5-2E67F661744E}" type="slidenum">
              <a:rPr lang="en-US" smtClean="0">
                <a:latin typeface="Calibri" pitchFamily="34" charset="0"/>
              </a:rPr>
              <a:pPr eaLnBrk="1" fontAlgn="base" hangingPunct="1">
                <a:spcBef>
                  <a:spcPct val="0"/>
                </a:spcBef>
                <a:spcAft>
                  <a:spcPct val="0"/>
                </a:spcAft>
              </a:pPr>
              <a:t>6</a:t>
            </a:fld>
            <a:endParaRPr lang="en-US" smtClean="0">
              <a:latin typeface="Calibri" pitchFamily="34" charset="0"/>
            </a:endParaRPr>
          </a:p>
        </p:txBody>
      </p:sp>
    </p:spTree>
    <p:extLst>
      <p:ext uri="{BB962C8B-B14F-4D97-AF65-F5344CB8AC3E}">
        <p14:creationId xmlns:p14="http://schemas.microsoft.com/office/powerpoint/2010/main" val="1668673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27C55497-02F6-4098-AD5E-A9D858D49B8D}" type="slidenum">
              <a:rPr lang="en-US" sz="1100">
                <a:latin typeface="Times New Roman" pitchFamily="18" charset="0"/>
              </a:rPr>
              <a:pPr/>
              <a:t>7</a:t>
            </a:fld>
            <a:endParaRPr lang="en-US" sz="1100">
              <a:latin typeface="Times New Roman" pitchFamily="18" charset="0"/>
            </a:endParaRPr>
          </a:p>
        </p:txBody>
      </p:sp>
      <p:sp>
        <p:nvSpPr>
          <p:cNvPr id="43011" name="Rectangle 2"/>
          <p:cNvSpPr>
            <a:spLocks noGrp="1" noRot="1" noChangeAspect="1" noChangeArrowheads="1" noTextEdit="1"/>
          </p:cNvSpPr>
          <p:nvPr>
            <p:ph type="sldImg"/>
          </p:nvPr>
        </p:nvSpPr>
        <p:spPr>
          <a:xfrm>
            <a:off x="1268413" y="730250"/>
            <a:ext cx="4778375" cy="3582988"/>
          </a:xfrm>
          <a:ln cap="flat"/>
        </p:spPr>
      </p:sp>
      <p:sp>
        <p:nvSpPr>
          <p:cNvPr id="43012" name="Rectangle 3"/>
          <p:cNvSpPr>
            <a:spLocks noGrp="1" noChangeArrowheads="1"/>
          </p:cNvSpPr>
          <p:nvPr>
            <p:ph type="body" idx="1"/>
          </p:nvPr>
        </p:nvSpPr>
        <p:spPr>
          <a:xfrm>
            <a:off x="731520" y="4488048"/>
            <a:ext cx="5852160" cy="4793112"/>
          </a:xfrm>
          <a:noFill/>
        </p:spPr>
        <p:txBody>
          <a:bodyPr/>
          <a:lstStyle/>
          <a:p>
            <a:pPr eaLnBrk="1" hangingPunct="1"/>
            <a:r>
              <a:rPr lang="en-US" u="none" dirty="0">
                <a:solidFill>
                  <a:schemeClr val="tx1"/>
                </a:solidFill>
              </a:rPr>
              <a:t>Who should attend and why:</a:t>
            </a:r>
          </a:p>
          <a:p>
            <a:pPr marL="176387" indent="-176387">
              <a:buFont typeface="Arial" panose="020B0604020202020204" pitchFamily="34" charset="0"/>
              <a:buChar char="•"/>
            </a:pPr>
            <a:r>
              <a:rPr lang="en-US" u="none" dirty="0" smtClean="0">
                <a:solidFill>
                  <a:schemeClr val="tx1"/>
                </a:solidFill>
              </a:rPr>
              <a:t>Committee members</a:t>
            </a:r>
          </a:p>
          <a:p>
            <a:pPr marL="176387" indent="-176387">
              <a:buFont typeface="Arial" panose="020B0604020202020204" pitchFamily="34" charset="0"/>
              <a:buChar char="•"/>
            </a:pPr>
            <a:r>
              <a:rPr lang="en-US" u="none" dirty="0" smtClean="0">
                <a:solidFill>
                  <a:schemeClr val="tx1"/>
                </a:solidFill>
              </a:rPr>
              <a:t>ASME Staff (if applicable)</a:t>
            </a:r>
          </a:p>
          <a:p>
            <a:pPr marL="411570" lvl="1" indent="-176387" defTabSz="940729">
              <a:buFont typeface="Arial" panose="020B0604020202020204" pitchFamily="34" charset="0"/>
              <a:buChar char="─"/>
              <a:defRPr/>
            </a:pPr>
            <a:r>
              <a:rPr lang="en-US" u="none" dirty="0" smtClean="0">
                <a:solidFill>
                  <a:schemeClr val="tx1"/>
                </a:solidFill>
              </a:rPr>
              <a:t>ASME Staff must </a:t>
            </a:r>
            <a:r>
              <a:rPr lang="en-US" u="none" baseline="0" dirty="0" smtClean="0">
                <a:solidFill>
                  <a:schemeClr val="tx1"/>
                </a:solidFill>
              </a:rPr>
              <a:t>attend all standards committee meetings.  </a:t>
            </a:r>
            <a:endParaRPr lang="en-US" u="none" dirty="0" smtClean="0">
              <a:solidFill>
                <a:schemeClr val="tx1"/>
              </a:solidFill>
            </a:endParaRPr>
          </a:p>
          <a:p>
            <a:pPr marL="176387" indent="-176387" defTabSz="940729" eaLnBrk="1" hangingPunct="1">
              <a:buFont typeface="Arial" panose="020B0604020202020204" pitchFamily="34" charset="0"/>
              <a:buChar char="•"/>
              <a:defRPr/>
            </a:pPr>
            <a:r>
              <a:rPr lang="en-US" u="none" strike="noStrike" dirty="0" smtClean="0">
                <a:solidFill>
                  <a:schemeClr val="tx1"/>
                </a:solidFill>
              </a:rPr>
              <a:t>Additional</a:t>
            </a:r>
            <a:r>
              <a:rPr lang="en-US" u="none" strike="noStrike" baseline="0" dirty="0" smtClean="0">
                <a:solidFill>
                  <a:schemeClr val="tx1"/>
                </a:solidFill>
              </a:rPr>
              <a:t> interested parties</a:t>
            </a:r>
          </a:p>
          <a:p>
            <a:pPr marL="411570" lvl="1" indent="-176387" defTabSz="940729" eaLnBrk="1" hangingPunct="1">
              <a:buFont typeface="Arial" panose="020B0604020202020204" pitchFamily="34" charset="0"/>
              <a:buChar char="─"/>
              <a:defRPr/>
            </a:pPr>
            <a:r>
              <a:rPr lang="en-US" u="none" dirty="0" smtClean="0">
                <a:solidFill>
                  <a:schemeClr val="tx1"/>
                </a:solidFill>
              </a:rPr>
              <a:t>Since ASME</a:t>
            </a:r>
            <a:r>
              <a:rPr lang="en-US" u="none" strike="noStrike" dirty="0" smtClean="0">
                <a:solidFill>
                  <a:schemeClr val="tx1"/>
                </a:solidFill>
              </a:rPr>
              <a:t> </a:t>
            </a:r>
            <a:r>
              <a:rPr lang="en-US" u="none" dirty="0" smtClean="0">
                <a:solidFill>
                  <a:schemeClr val="tx1"/>
                </a:solidFill>
              </a:rPr>
              <a:t>committee </a:t>
            </a:r>
            <a:r>
              <a:rPr lang="en-US" u="none" dirty="0" smtClean="0">
                <a:solidFill>
                  <a:schemeClr val="tx1"/>
                </a:solidFill>
              </a:rPr>
              <a:t>meetings are open to the public</a:t>
            </a:r>
            <a:r>
              <a:rPr lang="en-US" u="none" strike="noStrike" dirty="0" smtClean="0">
                <a:solidFill>
                  <a:schemeClr val="tx1"/>
                </a:solidFill>
              </a:rPr>
              <a:t>,</a:t>
            </a:r>
            <a:r>
              <a:rPr lang="en-US" u="none" dirty="0" smtClean="0">
                <a:solidFill>
                  <a:schemeClr val="tx1"/>
                </a:solidFill>
              </a:rPr>
              <a:t> the committee should consider who else may want to attend so that invitations can be sent to</a:t>
            </a:r>
            <a:r>
              <a:rPr lang="en-US" u="none" baseline="0" dirty="0" smtClean="0">
                <a:solidFill>
                  <a:schemeClr val="tx1"/>
                </a:solidFill>
              </a:rPr>
              <a:t> those</a:t>
            </a:r>
            <a:r>
              <a:rPr lang="en-US" u="none" dirty="0" smtClean="0">
                <a:solidFill>
                  <a:schemeClr val="tx1"/>
                </a:solidFill>
              </a:rPr>
              <a:t> additional parties.</a:t>
            </a:r>
            <a:r>
              <a:rPr lang="en-US" u="none" baseline="0" dirty="0" smtClean="0">
                <a:solidFill>
                  <a:schemeClr val="tx1"/>
                </a:solidFill>
              </a:rPr>
              <a:t> </a:t>
            </a:r>
            <a:r>
              <a:rPr lang="en-US" u="none" baseline="0" dirty="0" smtClean="0">
                <a:solidFill>
                  <a:schemeClr val="tx1"/>
                </a:solidFill>
              </a:rPr>
              <a:t>Additional </a:t>
            </a:r>
            <a:r>
              <a:rPr lang="en-US" u="none" baseline="0" dirty="0" smtClean="0">
                <a:solidFill>
                  <a:schemeClr val="tx1"/>
                </a:solidFill>
              </a:rPr>
              <a:t>parties may include but are not limited to:</a:t>
            </a:r>
          </a:p>
          <a:p>
            <a:pPr marL="646751" lvl="2" indent="-176387">
              <a:buFont typeface="Arial" panose="020B0604020202020204" pitchFamily="34" charset="0"/>
              <a:buChar char="•"/>
            </a:pPr>
            <a:r>
              <a:rPr lang="en-US" u="none" dirty="0">
                <a:solidFill>
                  <a:schemeClr val="tx1"/>
                </a:solidFill>
              </a:rPr>
              <a:t>Stakeholder(s) </a:t>
            </a:r>
          </a:p>
          <a:p>
            <a:pPr marL="646751" lvl="2" indent="-176387">
              <a:buFont typeface="Arial" panose="020B0604020202020204" pitchFamily="34" charset="0"/>
              <a:buChar char="•"/>
            </a:pPr>
            <a:r>
              <a:rPr lang="en-US" u="none" dirty="0" smtClean="0">
                <a:solidFill>
                  <a:schemeClr val="tx1"/>
                </a:solidFill>
              </a:rPr>
              <a:t>Individuals with s</a:t>
            </a:r>
            <a:r>
              <a:rPr lang="en-US" u="none" dirty="0">
                <a:solidFill>
                  <a:schemeClr val="tx1"/>
                </a:solidFill>
              </a:rPr>
              <a:t>pecial knowledge/experience</a:t>
            </a:r>
            <a:r>
              <a:rPr lang="en-US" u="none" dirty="0" smtClean="0">
                <a:solidFill>
                  <a:schemeClr val="tx1"/>
                </a:solidFill>
              </a:rPr>
              <a:t> </a:t>
            </a:r>
          </a:p>
          <a:p>
            <a:pPr marL="646751" lvl="2" indent="-176387">
              <a:buFont typeface="Arial" panose="020B0604020202020204" pitchFamily="34" charset="0"/>
              <a:buChar char="•"/>
            </a:pPr>
            <a:r>
              <a:rPr lang="en-US" u="none" dirty="0" smtClean="0">
                <a:solidFill>
                  <a:schemeClr val="tx1"/>
                </a:solidFill>
              </a:rPr>
              <a:t>Decision maker(s)</a:t>
            </a:r>
            <a:endParaRPr lang="en-US" u="none" strike="sngStrike" dirty="0" smtClean="0">
              <a:solidFill>
                <a:schemeClr val="tx1"/>
              </a:solidFill>
            </a:endParaRPr>
          </a:p>
          <a:p>
            <a:pPr marL="646751" lvl="2" indent="-176387">
              <a:buFont typeface="Arial" panose="020B0604020202020204" pitchFamily="34" charset="0"/>
              <a:buChar char="•"/>
            </a:pPr>
            <a:r>
              <a:rPr lang="en-US" u="none" dirty="0" smtClean="0">
                <a:solidFill>
                  <a:schemeClr val="tx1"/>
                </a:solidFill>
              </a:rPr>
              <a:t>Regulatory agencies</a:t>
            </a:r>
            <a:endParaRPr lang="en-US" u="none" baseline="0" dirty="0" smtClean="0">
              <a:solidFill>
                <a:schemeClr val="tx1"/>
              </a:solidFill>
            </a:endParaRPr>
          </a:p>
          <a:p>
            <a:pPr defTabSz="940729" eaLnBrk="1" hangingPunct="1">
              <a:defRPr/>
            </a:pPr>
            <a:r>
              <a:rPr lang="en-US" b="1" u="none" dirty="0" smtClean="0">
                <a:solidFill>
                  <a:schemeClr val="tx1"/>
                </a:solidFill>
              </a:rPr>
              <a:t>NOTE</a:t>
            </a:r>
            <a:r>
              <a:rPr lang="en-US" u="none" dirty="0" smtClean="0">
                <a:solidFill>
                  <a:schemeClr val="tx1"/>
                </a:solidFill>
              </a:rPr>
              <a:t>: In special cases,</a:t>
            </a:r>
            <a:r>
              <a:rPr lang="en-US" u="none" baseline="0" dirty="0" smtClean="0">
                <a:solidFill>
                  <a:schemeClr val="tx1"/>
                </a:solidFill>
              </a:rPr>
              <a:t> due to the confidential nature of the discussions, some conformity assessment and executive committee meetings may be closed to the public.</a:t>
            </a:r>
          </a:p>
          <a:p>
            <a:pPr eaLnBrk="1" hangingPunct="1"/>
            <a:endParaRPr lang="en-US" u="none" dirty="0" smtClean="0">
              <a:solidFill>
                <a:schemeClr val="tx1"/>
              </a:solidFill>
            </a:endParaRPr>
          </a:p>
        </p:txBody>
      </p:sp>
    </p:spTree>
    <p:extLst>
      <p:ext uri="{BB962C8B-B14F-4D97-AF65-F5344CB8AC3E}">
        <p14:creationId xmlns:p14="http://schemas.microsoft.com/office/powerpoint/2010/main" val="2931186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6387" indent="-176387" defTabSz="940729" eaLnBrk="1" hangingPunct="1">
              <a:buFont typeface="Arial" panose="020B0604020202020204" pitchFamily="34" charset="0"/>
              <a:buChar char="•"/>
              <a:defRPr/>
            </a:pPr>
            <a:r>
              <a:rPr lang="en-US" u="none" dirty="0" smtClean="0"/>
              <a:t>Announce meetings in advance to encourage maximum attendee participation.</a:t>
            </a:r>
          </a:p>
          <a:p>
            <a:pPr marL="411570" lvl="1" indent="-176387" defTabSz="940729" eaLnBrk="1" hangingPunct="1">
              <a:buFont typeface="Arial" panose="020B0604020202020204" pitchFamily="34" charset="0"/>
              <a:buChar char="─"/>
              <a:defRPr/>
            </a:pPr>
            <a:r>
              <a:rPr lang="en-US" u="none" dirty="0" smtClean="0"/>
              <a:t>Meeting notice/Save</a:t>
            </a:r>
            <a:r>
              <a:rPr lang="en-US" u="none" baseline="0" dirty="0" smtClean="0"/>
              <a:t> the date</a:t>
            </a:r>
          </a:p>
          <a:p>
            <a:pPr marL="411570" lvl="1" indent="-176387" defTabSz="940729" eaLnBrk="1" hangingPunct="1">
              <a:buFont typeface="Arial" panose="020B0604020202020204" pitchFamily="34" charset="0"/>
              <a:buChar char="─"/>
              <a:defRPr/>
            </a:pPr>
            <a:r>
              <a:rPr lang="en-US" u="none" baseline="0" dirty="0" smtClean="0"/>
              <a:t>Registration (if applicable)</a:t>
            </a:r>
          </a:p>
          <a:p>
            <a:pPr marL="411570" lvl="1" indent="-176387" defTabSz="940729" eaLnBrk="1" hangingPunct="1">
              <a:buFont typeface="Arial" panose="020B0604020202020204" pitchFamily="34" charset="0"/>
              <a:buChar char="─"/>
              <a:defRPr/>
            </a:pPr>
            <a:r>
              <a:rPr lang="en-US" u="none" baseline="0" dirty="0" smtClean="0"/>
              <a:t>Call for Agenda items</a:t>
            </a:r>
            <a:endParaRPr lang="en-US" u="none" dirty="0" smtClean="0"/>
          </a:p>
          <a:p>
            <a:pPr marL="176387" indent="-176387" defTabSz="940729" eaLnBrk="1" hangingPunct="1">
              <a:buFont typeface="Arial" panose="020B0604020202020204" pitchFamily="34" charset="0"/>
              <a:buChar char="•"/>
              <a:defRPr/>
            </a:pPr>
            <a:r>
              <a:rPr lang="en-US" u="none" dirty="0" smtClean="0"/>
              <a:t>An Agenda should be distributed in advance of the meeting. The Chair should have an idea of  time</a:t>
            </a:r>
            <a:r>
              <a:rPr lang="en-US" u="none" strike="sngStrike" dirty="0" smtClean="0"/>
              <a:t> </a:t>
            </a:r>
            <a:r>
              <a:rPr lang="en-US" u="none" strike="noStrike" dirty="0" smtClean="0"/>
              <a:t>targets </a:t>
            </a:r>
            <a:r>
              <a:rPr lang="en-US" u="none" dirty="0" smtClean="0"/>
              <a:t>for each item, whether or not these are printed</a:t>
            </a:r>
            <a:r>
              <a:rPr lang="en-US" u="none" baseline="0" dirty="0" smtClean="0"/>
              <a:t> in the Agenda. </a:t>
            </a:r>
            <a:endParaRPr lang="en-US" u="none" strike="sngStrike" dirty="0" smtClean="0"/>
          </a:p>
          <a:p>
            <a:pPr marL="176387" indent="-176387" eaLnBrk="1" hangingPunct="1">
              <a:buFont typeface="Arial" panose="020B0604020202020204" pitchFamily="34" charset="0"/>
              <a:buChar char="•"/>
            </a:pPr>
            <a:r>
              <a:rPr lang="en-US" u="none" dirty="0" smtClean="0"/>
              <a:t>Pre-assignments may also be identified, to ensure that attendees are adequately prepared for the meeting.</a:t>
            </a:r>
          </a:p>
          <a:p>
            <a:pPr marL="411570" lvl="1" indent="-176387" eaLnBrk="1" hangingPunct="1">
              <a:buFont typeface="Arial" panose="020B0604020202020204" pitchFamily="34" charset="0"/>
              <a:buChar char="─"/>
            </a:pPr>
            <a:r>
              <a:rPr lang="en-US" u="none" dirty="0" smtClean="0"/>
              <a:t>Advance materials should be planned, prepared and distributed such as:</a:t>
            </a:r>
          </a:p>
          <a:p>
            <a:pPr marL="470365" lvl="2" indent="-117591">
              <a:buFont typeface="Arial" panose="020B0604020202020204" pitchFamily="34" charset="0"/>
              <a:buChar char="•"/>
            </a:pPr>
            <a:r>
              <a:rPr lang="en-US" u="none" dirty="0" smtClean="0"/>
              <a:t> Pre-meeting reading and</a:t>
            </a:r>
            <a:r>
              <a:rPr lang="en-US" u="none" baseline="0" dirty="0" smtClean="0"/>
              <a:t> additional </a:t>
            </a:r>
            <a:r>
              <a:rPr lang="en-US" u="none" dirty="0" smtClean="0"/>
              <a:t>background material</a:t>
            </a:r>
          </a:p>
          <a:p>
            <a:pPr marL="470365" lvl="2" indent="-117591">
              <a:buFont typeface="Arial" panose="020B0604020202020204" pitchFamily="34" charset="0"/>
              <a:buChar char="•"/>
            </a:pPr>
            <a:r>
              <a:rPr lang="en-US" u="none" dirty="0" smtClean="0"/>
              <a:t> Action items or</a:t>
            </a:r>
            <a:r>
              <a:rPr lang="en-US" u="none" baseline="0" dirty="0" smtClean="0"/>
              <a:t> </a:t>
            </a:r>
            <a:r>
              <a:rPr lang="en-US" u="none" dirty="0" smtClean="0"/>
              <a:t>assignments from previous meetings</a:t>
            </a:r>
          </a:p>
          <a:p>
            <a:pPr marL="470365" lvl="2" indent="-117591">
              <a:buFont typeface="Arial" panose="020B0604020202020204" pitchFamily="34" charset="0"/>
              <a:buChar char="•"/>
            </a:pPr>
            <a:r>
              <a:rPr lang="en-US" u="none" dirty="0" smtClean="0"/>
              <a:t> Visual aids</a:t>
            </a:r>
          </a:p>
          <a:p>
            <a:pPr marL="176387" indent="-176387" defTabSz="940729">
              <a:buFont typeface="Arial" panose="020B0604020202020204" pitchFamily="34" charset="0"/>
              <a:buChar char="•"/>
              <a:defRPr/>
            </a:pPr>
            <a:r>
              <a:rPr lang="en-US" u="none" dirty="0" smtClean="0"/>
              <a:t>Prior </a:t>
            </a:r>
            <a:r>
              <a:rPr lang="en-US" u="none" dirty="0" smtClean="0"/>
              <a:t>to the meeting, ensure that all required meeting materials have been made </a:t>
            </a:r>
            <a:r>
              <a:rPr lang="en-US" u="none" dirty="0" smtClean="0"/>
              <a:t>available </a:t>
            </a:r>
            <a:r>
              <a:rPr lang="en-US" u="none" dirty="0" smtClean="0"/>
              <a:t>and equipment is in working order. </a:t>
            </a:r>
            <a:r>
              <a:rPr lang="en-US" u="none" baseline="0" dirty="0" smtClean="0"/>
              <a:t> </a:t>
            </a:r>
          </a:p>
          <a:p>
            <a:pPr marL="411570" lvl="1" indent="-176387" defTabSz="940729">
              <a:buFont typeface="Arial" panose="020B0604020202020204" pitchFamily="34" charset="0"/>
              <a:buChar char="─"/>
              <a:defRPr/>
            </a:pPr>
            <a:r>
              <a:rPr lang="en-US" u="none" baseline="0" dirty="0" smtClean="0">
                <a:solidFill>
                  <a:schemeClr val="tx1"/>
                </a:solidFill>
              </a:rPr>
              <a:t>If meeting remotely, perform</a:t>
            </a:r>
            <a:r>
              <a:rPr lang="en-US" u="none" baseline="0" dirty="0" smtClean="0"/>
              <a:t> </a:t>
            </a:r>
            <a:r>
              <a:rPr lang="en-US" u="none" dirty="0" smtClean="0"/>
              <a:t>a </a:t>
            </a:r>
            <a:r>
              <a:rPr lang="en-US" u="none" dirty="0" smtClean="0"/>
              <a:t>systems check</a:t>
            </a:r>
            <a:r>
              <a:rPr lang="en-US" u="none" baseline="0" dirty="0" smtClean="0"/>
              <a:t> of </a:t>
            </a:r>
            <a:r>
              <a:rPr lang="en-US" u="none" dirty="0" smtClean="0"/>
              <a:t>teleconference equipment.</a:t>
            </a:r>
          </a:p>
          <a:p>
            <a:pPr marL="411570" lvl="1" indent="-176387" defTabSz="940729">
              <a:buFont typeface="Arial" panose="020B0604020202020204" pitchFamily="34" charset="0"/>
              <a:buChar char="─"/>
              <a:defRPr/>
            </a:pPr>
            <a:r>
              <a:rPr lang="en-US" u="none" dirty="0" smtClean="0"/>
              <a:t>If meeting in person, ensure that the room setup is correct, HVAC is set to a comfortable temperature and that the lighting, video, audio, projector, controls, flip charts</a:t>
            </a:r>
            <a:r>
              <a:rPr lang="en-US" u="none" strike="sngStrike" dirty="0" smtClean="0"/>
              <a:t>,</a:t>
            </a:r>
            <a:r>
              <a:rPr lang="en-US" u="none" dirty="0" smtClean="0"/>
              <a:t> and marker boards are in place.</a:t>
            </a:r>
          </a:p>
          <a:p>
            <a:pPr eaLnBrk="1" hangingPunct="1">
              <a:spcBef>
                <a:spcPct val="0"/>
              </a:spcBef>
            </a:pPr>
            <a:endParaRPr lang="en-US" u="none"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F34E2E42-C898-495C-8F39-9FB6B6E450D9}" type="slidenum">
              <a:rPr lang="en-US" smtClean="0">
                <a:latin typeface="Calibri" pitchFamily="34" charset="0"/>
              </a:rPr>
              <a:pPr eaLnBrk="1" fontAlgn="base" hangingPunct="1">
                <a:spcBef>
                  <a:spcPct val="0"/>
                </a:spcBef>
                <a:spcAft>
                  <a:spcPct val="0"/>
                </a:spcAft>
              </a:pPr>
              <a:t>8</a:t>
            </a:fld>
            <a:endParaRPr lang="en-US" smtClean="0">
              <a:latin typeface="Calibri" pitchFamily="34" charset="0"/>
            </a:endParaRPr>
          </a:p>
        </p:txBody>
      </p:sp>
    </p:spTree>
    <p:extLst>
      <p:ext uri="{BB962C8B-B14F-4D97-AF65-F5344CB8AC3E}">
        <p14:creationId xmlns:p14="http://schemas.microsoft.com/office/powerpoint/2010/main" val="138948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smtClean="0"/>
              <a:t>ASME S&amp;C Training Module A6. Productive Meetings and Appropriate Ballot Comments</a:t>
            </a:r>
            <a:endParaRPr lang="en-US"/>
          </a:p>
        </p:txBody>
      </p:sp>
      <p:sp>
        <p:nvSpPr>
          <p:cNvPr id="5" name="Slide Number Placeholder 4"/>
          <p:cNvSpPr>
            <a:spLocks noGrp="1"/>
          </p:cNvSpPr>
          <p:nvPr>
            <p:ph type="sldNum" sz="quarter" idx="11"/>
          </p:nvPr>
        </p:nvSpPr>
        <p:spPr/>
        <p:txBody>
          <a:bodyPr/>
          <a:lstStyle>
            <a:lvl1pPr>
              <a:defRPr/>
            </a:lvl1pPr>
          </a:lstStyle>
          <a:p>
            <a:pPr>
              <a:defRPr/>
            </a:pPr>
            <a:fld id="{EE5F699E-FDE1-4347-BB0B-4094AD980E96}" type="slidenum">
              <a:rPr lang="en-US" smtClean="0"/>
              <a:pPr>
                <a:defRPr/>
              </a:pPr>
              <a:t>‹#›</a:t>
            </a:fld>
            <a:endParaRPr lang="en-US"/>
          </a:p>
        </p:txBody>
      </p:sp>
      <p:sp>
        <p:nvSpPr>
          <p:cNvPr id="6" name="Title 5"/>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794948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A6. Productive Meetings and Appropriate Ballot Comments</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12102064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A6. Productive Meetings and Appropriate Ballot Comments</a:t>
            </a:r>
            <a:endParaRPr lang="en-US"/>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7684268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782553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23847243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23931204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84418305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4177921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228542453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4643500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A6. Productive Meetings and Appropriate Ballot Comments</a:t>
            </a:r>
            <a:endParaRPr lang="en-US"/>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653397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pPr>
              <a:defRPr/>
            </a:pPr>
            <a:r>
              <a:rPr lang="en-US" smtClean="0"/>
              <a:t>ASME S&amp;C Training Module A6. Productive Meetings and Appropriate Ballot Comments</a:t>
            </a:r>
            <a:endParaRPr lang="en-US"/>
          </a:p>
        </p:txBody>
      </p:sp>
      <p:sp>
        <p:nvSpPr>
          <p:cNvPr id="5" name="Slide Number Placeholder 4"/>
          <p:cNvSpPr>
            <a:spLocks noGrp="1"/>
          </p:cNvSpPr>
          <p:nvPr>
            <p:ph type="sldNum" sz="quarter" idx="11"/>
          </p:nvPr>
        </p:nvSpPr>
        <p:spPr/>
        <p:txBody>
          <a:bodyPr/>
          <a:lstStyle>
            <a:lvl1pPr>
              <a:defRPr/>
            </a:lvl1pPr>
          </a:lstStyle>
          <a:p>
            <a:pPr>
              <a:defRPr/>
            </a:pPr>
            <a:fld id="{D396BEE7-FC42-428C-BBC7-3B07E6C660BC}" type="slidenum">
              <a:rPr lang="en-US" smtClean="0"/>
              <a:pPr>
                <a:defRPr/>
              </a:pPr>
              <a:t>‹#›</a:t>
            </a:fld>
            <a:endParaRPr lang="en-US"/>
          </a:p>
        </p:txBody>
      </p:sp>
      <p:sp>
        <p:nvSpPr>
          <p:cNvPr id="7" name="Title 6"/>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6623186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en-US" smtClean="0"/>
              <a:t>ASME S&amp;C Training Module A6. Productive Meetings and Appropriate Ballot Comments</a:t>
            </a:r>
            <a:endParaRPr lang="en-US"/>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Tree>
    <p:extLst>
      <p:ext uri="{BB962C8B-B14F-4D97-AF65-F5344CB8AC3E}">
        <p14:creationId xmlns:p14="http://schemas.microsoft.com/office/powerpoint/2010/main" val="424607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en-US" smtClean="0"/>
              <a:t>ASME S&amp;C Training Module A6. Productive Meetings and Appropriate Ballot Comments</a:t>
            </a:r>
            <a:endParaRPr lang="en-US"/>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Tree>
    <p:extLst>
      <p:ext uri="{BB962C8B-B14F-4D97-AF65-F5344CB8AC3E}">
        <p14:creationId xmlns:p14="http://schemas.microsoft.com/office/powerpoint/2010/main" val="157286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smtClean="0"/>
              <a:t>ASME S&amp;C Training Module A6. Productive Meetings and Appropriate Ballot Comments</a:t>
            </a:r>
            <a:endParaRPr lang="en-US"/>
          </a:p>
        </p:txBody>
      </p:sp>
      <p:sp>
        <p:nvSpPr>
          <p:cNvPr id="6" name="Slide Number Placeholder 5"/>
          <p:cNvSpPr>
            <a:spLocks noGrp="1"/>
          </p:cNvSpPr>
          <p:nvPr>
            <p:ph type="sldNum" sz="quarter" idx="11"/>
          </p:nvPr>
        </p:nvSpPr>
        <p:spPr/>
        <p:txBody>
          <a:bodyPr/>
          <a:lstStyle>
            <a:lvl1pPr>
              <a:defRPr/>
            </a:lvl1pPr>
          </a:lstStyle>
          <a:p>
            <a:pPr>
              <a:defRPr/>
            </a:pPr>
            <a:fld id="{4CEA6C4C-B6F7-4813-8894-D9C6F3C9CCBD}" type="slidenum">
              <a:rPr lang="en-US" smtClean="0"/>
              <a:pPr>
                <a:defRPr/>
              </a:pPr>
              <a:t>‹#›</a:t>
            </a:fld>
            <a:endParaRPr lang="en-US"/>
          </a:p>
        </p:txBody>
      </p:sp>
    </p:spTree>
    <p:extLst>
      <p:ext uri="{BB962C8B-B14F-4D97-AF65-F5344CB8AC3E}">
        <p14:creationId xmlns:p14="http://schemas.microsoft.com/office/powerpoint/2010/main" val="15510404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ASME S&amp;C Training Module A6. Productive Meetings and Appropriate Ballot Comments</a:t>
            </a:r>
            <a:endParaRPr lang="en-US"/>
          </a:p>
        </p:txBody>
      </p:sp>
      <p:sp>
        <p:nvSpPr>
          <p:cNvPr id="8" name="Slide Number Placeholder 7"/>
          <p:cNvSpPr>
            <a:spLocks noGrp="1"/>
          </p:cNvSpPr>
          <p:nvPr>
            <p:ph type="sldNum" sz="quarter" idx="11"/>
          </p:nvPr>
        </p:nvSpPr>
        <p:spPr/>
        <p:txBody>
          <a:bodyPr/>
          <a:lstStyle>
            <a:lvl1pPr>
              <a:defRPr/>
            </a:lvl1pPr>
          </a:lstStyle>
          <a:p>
            <a:pPr>
              <a:defRPr/>
            </a:pPr>
            <a:fld id="{BC5426B1-570D-4F9C-ADCA-396445C08367}" type="slidenum">
              <a:rPr lang="en-US" smtClean="0"/>
              <a:pPr>
                <a:defRPr/>
              </a:pPr>
              <a:t>‹#›</a:t>
            </a:fld>
            <a:endParaRPr lang="en-US"/>
          </a:p>
        </p:txBody>
      </p:sp>
    </p:spTree>
    <p:extLst>
      <p:ext uri="{BB962C8B-B14F-4D97-AF65-F5344CB8AC3E}">
        <p14:creationId xmlns:p14="http://schemas.microsoft.com/office/powerpoint/2010/main" val="4151991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smtClean="0"/>
              <a:t>ASME S&amp;C Training Module A6. Productive Meetings and Appropriate Ballot Comments</a:t>
            </a:r>
            <a:endParaRPr lang="en-US"/>
          </a:p>
        </p:txBody>
      </p:sp>
      <p:sp>
        <p:nvSpPr>
          <p:cNvPr id="4" name="Slide Number Placeholder 3"/>
          <p:cNvSpPr>
            <a:spLocks noGrp="1"/>
          </p:cNvSpPr>
          <p:nvPr>
            <p:ph type="sldNum" sz="quarter" idx="11"/>
          </p:nvPr>
        </p:nvSpPr>
        <p:spPr/>
        <p:txBody>
          <a:bodyPr/>
          <a:lstStyle>
            <a:lvl1pPr>
              <a:defRPr/>
            </a:lvl1pPr>
          </a:lstStyle>
          <a:p>
            <a:pPr>
              <a:defRPr/>
            </a:pPr>
            <a:fld id="{4D09D65D-A295-48F3-8FED-7972DE7BB96D}" type="slidenum">
              <a:rPr lang="en-US" smtClean="0"/>
              <a:pPr>
                <a:defRPr/>
              </a:pPr>
              <a:t>‹#›</a:t>
            </a:fld>
            <a:endParaRPr lang="en-US"/>
          </a:p>
        </p:txBody>
      </p:sp>
    </p:spTree>
    <p:extLst>
      <p:ext uri="{BB962C8B-B14F-4D97-AF65-F5344CB8AC3E}">
        <p14:creationId xmlns:p14="http://schemas.microsoft.com/office/powerpoint/2010/main" val="24235809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ASME S&amp;C Training Module A6. Productive Meetings and Appropriate Ballot Comments</a:t>
            </a:r>
            <a:endParaRPr lang="en-US"/>
          </a:p>
        </p:txBody>
      </p:sp>
      <p:sp>
        <p:nvSpPr>
          <p:cNvPr id="6" name="Slide Number Placeholder 5"/>
          <p:cNvSpPr>
            <a:spLocks noGrp="1"/>
          </p:cNvSpPr>
          <p:nvPr>
            <p:ph type="sldNum" sz="quarter" idx="11"/>
          </p:nvPr>
        </p:nvSpPr>
        <p:spPr/>
        <p:txBody>
          <a:bodyPr/>
          <a:lstStyle>
            <a:lvl1pPr>
              <a:defRPr/>
            </a:lvl1pPr>
          </a:lstStyle>
          <a:p>
            <a:pPr>
              <a:defRPr/>
            </a:pPr>
            <a:fld id="{EBFF8398-DA5E-4E70-BCDD-A05E73388BA8}" type="slidenum">
              <a:rPr lang="en-US" smtClean="0"/>
              <a:pPr>
                <a:defRPr/>
              </a:pPr>
              <a:t>‹#›</a:t>
            </a:fld>
            <a:endParaRPr lang="en-US"/>
          </a:p>
        </p:txBody>
      </p:sp>
    </p:spTree>
    <p:extLst>
      <p:ext uri="{BB962C8B-B14F-4D97-AF65-F5344CB8AC3E}">
        <p14:creationId xmlns:p14="http://schemas.microsoft.com/office/powerpoint/2010/main" val="20982054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atin typeface="Arial" panose="020B0604020202020204" pitchFamily="34" charset="0"/>
                <a:cs typeface="Arial" panose="020B0604020202020204" pitchFamily="34" charset="0"/>
              </a:defRPr>
            </a:lvl1pPr>
          </a:lstStyle>
          <a:p>
            <a:r>
              <a:rPr lang="en-US" dirty="0" smtClean="0"/>
              <a:t>ASME S&amp;C Training Module A6. Productive Meetings and Appropriate Ballot Comments</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dirty="0"/>
          </a:p>
        </p:txBody>
      </p:sp>
    </p:spTree>
    <p:extLst>
      <p:ext uri="{BB962C8B-B14F-4D97-AF65-F5344CB8AC3E}">
        <p14:creationId xmlns:p14="http://schemas.microsoft.com/office/powerpoint/2010/main" val="35551143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ags" Target="../tags/tag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smtClean="0"/>
              <a:t>ASME S&amp;C Training Module A6. Productive Meetings and Appropriate Ballot Comments</a:t>
            </a:r>
            <a:endParaRPr lang="en-US" dirty="0"/>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E5F699E-FDE1-4347-BB0B-4094AD980E96}" type="slidenum">
              <a:rPr lang="en-US" smtClean="0"/>
              <a:pPr>
                <a:defRPr/>
              </a:pPr>
              <a:t>‹#›</a:t>
            </a:fld>
            <a:endParaRPr lang="en-US"/>
          </a:p>
        </p:txBody>
      </p:sp>
      <p:pic>
        <p:nvPicPr>
          <p:cNvPr id="1100807" name="Picture 7" descr="Picture2"/>
          <p:cNvPicPr>
            <a:picLocks noChangeAspect="1" noChangeArrowheads="1"/>
          </p:cNvPicPr>
          <p:nvPr>
            <p:custDataLst>
              <p:tags r:id="rId10"/>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479777" y="6674785"/>
            <a:ext cx="655629" cy="123111"/>
          </a:xfrm>
          <a:prstGeom prst="rect">
            <a:avLst/>
          </a:prstGeom>
          <a:noFill/>
        </p:spPr>
        <p:txBody>
          <a:bodyPr wrap="none" lIns="0" tIns="0" rIns="0" bIns="0" rtlCol="0">
            <a:spAutoFit/>
          </a:bodyPr>
          <a:lstStyle/>
          <a:p>
            <a:r>
              <a:rPr lang="en-US" sz="800" dirty="0">
                <a:solidFill>
                  <a:srgbClr val="003399"/>
                </a:solidFill>
                <a:latin typeface="Arial" panose="020B0604020202020204" pitchFamily="34" charset="0"/>
                <a:cs typeface="Arial" panose="020B0604020202020204" pitchFamily="34" charset="0"/>
              </a:rPr>
              <a:t>© ASME </a:t>
            </a:r>
            <a:r>
              <a:rPr lang="en-US" sz="800" dirty="0" smtClean="0">
                <a:solidFill>
                  <a:srgbClr val="003399"/>
                </a:solidFill>
                <a:latin typeface="Arial" panose="020B0604020202020204" pitchFamily="34" charset="0"/>
                <a:cs typeface="Arial" panose="020B0604020202020204" pitchFamily="34" charset="0"/>
              </a:rPr>
              <a:t>2018</a:t>
            </a:r>
            <a:endParaRPr lang="en-US" sz="800" dirty="0">
              <a:solidFill>
                <a:srgbClr val="0033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7" r:id="rId3"/>
    <p:sldLayoutId id="2147483798" r:id="rId4"/>
    <p:sldLayoutId id="2147483799" r:id="rId5"/>
    <p:sldLayoutId id="2147483800" r:id="rId6"/>
    <p:sldLayoutId id="2147483801" r:id="rId7"/>
    <p:sldLayoutId id="2147483803" r:id="rId8"/>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A6. Productive Meetings and Appropriate Ballot Comments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200" dirty="0" smtClean="0">
                <a:solidFill>
                  <a:srgbClr val="003399"/>
                </a:solidFill>
                <a:latin typeface="+mn-lt"/>
                <a:sym typeface="Symbol" pitchFamily="18" charset="2"/>
              </a:rPr>
              <a:t></a:t>
            </a:r>
            <a:r>
              <a:rPr lang="en-US" sz="1200" dirty="0" smtClean="0">
                <a:solidFill>
                  <a:srgbClr val="003399"/>
                </a:solidFill>
                <a:latin typeface="+mn-lt"/>
              </a:rPr>
              <a:t>ASME </a:t>
            </a:r>
            <a:r>
              <a:rPr lang="en-US" sz="1200" dirty="0" smtClean="0">
                <a:solidFill>
                  <a:srgbClr val="003399"/>
                </a:solidFill>
                <a:latin typeface="+mn-lt"/>
                <a:sym typeface="Symbol" pitchFamily="18" charset="2"/>
              </a:rPr>
              <a:t>2018</a:t>
            </a:r>
            <a:endParaRPr lang="en-US" sz="1200" dirty="0" smtClean="0">
              <a:solidFill>
                <a:srgbClr val="003399"/>
              </a:solidFill>
              <a:latin typeface="+mn-lt"/>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hyperlink" Target="http://cstools.asme.org/csconnect/CommitteePages.cfm?Committee=L01200000&amp;Action=7609" TargetMode="External"/><Relationship Id="rId2" Type="http://schemas.openxmlformats.org/officeDocument/2006/relationships/notesSlide" Target="../notesSlides/notesSlide26.xml"/><Relationship Id="rId1" Type="http://schemas.openxmlformats.org/officeDocument/2006/relationships/slideLayout" Target="../slideLayouts/slideLayout10.xml"/><Relationship Id="rId4" Type="http://schemas.openxmlformats.org/officeDocument/2006/relationships/hyperlink" Target="https://www.asme.org/about-asme/who-we-are/governance/asme-society-policies?cm_re=Governance-_-Left%20Navigation-_-ASME%20Society%20Polici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14400" y="2743200"/>
            <a:ext cx="7315200" cy="1371600"/>
          </a:xfrm>
        </p:spPr>
        <p:txBody>
          <a:bodyPr/>
          <a:lstStyle/>
          <a:p>
            <a:r>
              <a:rPr lang="en-US" b="1" dirty="0">
                <a:latin typeface="Arial" panose="020B0604020202020204" pitchFamily="34" charset="0"/>
                <a:cs typeface="Arial" panose="020B0604020202020204" pitchFamily="34" charset="0"/>
              </a:rPr>
              <a:t>Standards and Certification Training</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7" name="Subtitle 6"/>
          <p:cNvSpPr>
            <a:spLocks noGrp="1"/>
          </p:cNvSpPr>
          <p:nvPr>
            <p:ph type="subTitle" idx="1"/>
          </p:nvPr>
        </p:nvSpPr>
        <p:spPr>
          <a:xfrm>
            <a:off x="152400" y="4681728"/>
            <a:ext cx="8763000" cy="1719072"/>
          </a:xfrm>
        </p:spPr>
        <p:txBody>
          <a:bodyPr/>
          <a:lstStyle/>
          <a:p>
            <a:r>
              <a:rPr lang="en-US" sz="3200" dirty="0">
                <a:latin typeface="Arial" panose="020B0604020202020204" pitchFamily="34" charset="0"/>
                <a:cs typeface="Arial" panose="020B0604020202020204" pitchFamily="34" charset="0"/>
              </a:rPr>
              <a:t>Module A – Administrative</a:t>
            </a:r>
          </a:p>
          <a:p>
            <a:r>
              <a:rPr lang="en-US" sz="3200" dirty="0" smtClean="0">
                <a:latin typeface="Arial" panose="020B0604020202020204" pitchFamily="34" charset="0"/>
                <a:cs typeface="Arial" panose="020B0604020202020204" pitchFamily="34" charset="0"/>
              </a:rPr>
              <a:t>A6.</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Productive Meetings and Appropriate Ballot Comments</a:t>
            </a:r>
            <a:endParaRPr lang="en-US" sz="32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17520" y="347472"/>
            <a:ext cx="3067431" cy="1828800"/>
          </a:xfrm>
          <a:prstGeom prst="rect">
            <a:avLst/>
          </a:prstGeom>
        </p:spPr>
      </p:pic>
    </p:spTree>
    <p:extLst>
      <p:ext uri="{BB962C8B-B14F-4D97-AF65-F5344CB8AC3E}">
        <p14:creationId xmlns:p14="http://schemas.microsoft.com/office/powerpoint/2010/main" val="131032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914400"/>
          </a:xfrm>
        </p:spPr>
        <p:txBody>
          <a:bodyPr/>
          <a:lstStyle/>
          <a:p>
            <a:r>
              <a:rPr lang="en-US" b="1" dirty="0" smtClean="0">
                <a:latin typeface="Arial" panose="020B0604020202020204" pitchFamily="34" charset="0"/>
                <a:cs typeface="Arial" panose="020B0604020202020204" pitchFamily="34" charset="0"/>
              </a:rPr>
              <a:t>STANDARDS AND CERTIFICATION</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POLICIES AND PROCEDURES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lstStyle/>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CSP-10 </a:t>
            </a:r>
            <a:r>
              <a:rPr lang="en-US" dirty="0">
                <a:latin typeface="Arial" panose="020B0604020202020204" pitchFamily="34" charset="0"/>
                <a:cs typeface="Arial" panose="020B0604020202020204" pitchFamily="34" charset="0"/>
              </a:rPr>
              <a:t>Committee </a:t>
            </a:r>
            <a:r>
              <a:rPr lang="en-US" dirty="0" smtClean="0">
                <a:latin typeface="Arial" panose="020B0604020202020204" pitchFamily="34" charset="0"/>
                <a:cs typeface="Arial" panose="020B0604020202020204" pitchFamily="34" charset="0"/>
              </a:rPr>
              <a:t>Meetings</a:t>
            </a:r>
          </a:p>
          <a:p>
            <a:pPr lvl="1"/>
            <a:r>
              <a:rPr lang="en-US" sz="2000" dirty="0">
                <a:latin typeface="Arial" panose="020B0604020202020204" pitchFamily="34" charset="0"/>
                <a:cs typeface="Arial" panose="020B0604020202020204" pitchFamily="34" charset="0"/>
              </a:rPr>
              <a:t>selection of meeting location, requirements for meeting notices and locations and </a:t>
            </a:r>
            <a:r>
              <a:rPr lang="en-US" sz="2000" dirty="0" smtClean="0">
                <a:latin typeface="Arial" panose="020B0604020202020204" pitchFamily="34" charset="0"/>
                <a:cs typeface="Arial" panose="020B0604020202020204" pitchFamily="34" charset="0"/>
              </a:rPr>
              <a:t>staff </a:t>
            </a:r>
            <a:r>
              <a:rPr lang="en-US" sz="2000" dirty="0" smtClean="0">
                <a:latin typeface="Arial" panose="020B0604020202020204" pitchFamily="34" charset="0"/>
                <a:cs typeface="Arial" panose="020B0604020202020204" pitchFamily="34" charset="0"/>
              </a:rPr>
              <a:t>attendance</a:t>
            </a:r>
            <a:endParaRPr lang="en-US" sz="2000" dirty="0" smtClean="0">
              <a:latin typeface="Arial" panose="020B0604020202020204" pitchFamily="34" charset="0"/>
              <a:cs typeface="Arial" panose="020B0604020202020204" pitchFamily="34" charset="0"/>
            </a:endParaRPr>
          </a:p>
          <a:p>
            <a:pPr>
              <a:spcBef>
                <a:spcPts val="1200"/>
              </a:spcBef>
            </a:pPr>
            <a:r>
              <a:rPr lang="en-US" dirty="0" smtClean="0">
                <a:latin typeface="Arial" panose="020B0604020202020204" pitchFamily="34" charset="0"/>
                <a:cs typeface="Arial" panose="020B0604020202020204" pitchFamily="34" charset="0"/>
              </a:rPr>
              <a:t>CSP-34 </a:t>
            </a:r>
            <a:r>
              <a:rPr lang="en-US" dirty="0" smtClean="0">
                <a:latin typeface="Arial" panose="020B0604020202020204" pitchFamily="34" charset="0"/>
                <a:cs typeface="Arial" panose="020B0604020202020204" pitchFamily="34" charset="0"/>
              </a:rPr>
              <a:t>Recording </a:t>
            </a:r>
            <a:r>
              <a:rPr lang="en-US" dirty="0">
                <a:latin typeface="Arial" panose="020B0604020202020204" pitchFamily="34" charset="0"/>
                <a:cs typeface="Arial" panose="020B0604020202020204" pitchFamily="34" charset="0"/>
              </a:rPr>
              <a:t>of Committee Meetings and Teleconferences by members or officers is </a:t>
            </a:r>
            <a:r>
              <a:rPr lang="en-US" dirty="0" smtClean="0">
                <a:latin typeface="Arial" panose="020B0604020202020204" pitchFamily="34" charset="0"/>
                <a:cs typeface="Arial" panose="020B0604020202020204" pitchFamily="34" charset="0"/>
              </a:rPr>
              <a:t>prohibited</a:t>
            </a:r>
            <a:endParaRPr lang="en-US"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Only the secretary, who is a member of ASME's </a:t>
            </a:r>
            <a:r>
              <a:rPr lang="en-US" sz="2000" dirty="0" smtClean="0">
                <a:latin typeface="Arial" panose="020B0604020202020204" pitchFamily="34" charset="0"/>
                <a:cs typeface="Arial" panose="020B0604020202020204" pitchFamily="34" charset="0"/>
              </a:rPr>
              <a:t>Staff, </a:t>
            </a:r>
            <a:r>
              <a:rPr lang="en-US" sz="2000" dirty="0">
                <a:latin typeface="Arial" panose="020B0604020202020204" pitchFamily="34" charset="0"/>
                <a:cs typeface="Arial" panose="020B0604020202020204" pitchFamily="34" charset="0"/>
              </a:rPr>
              <a:t>may be permitted to </a:t>
            </a:r>
            <a:r>
              <a:rPr lang="en-US" sz="2000" dirty="0" smtClean="0">
                <a:latin typeface="Arial" panose="020B0604020202020204" pitchFamily="34" charset="0"/>
                <a:cs typeface="Arial" panose="020B0604020202020204" pitchFamily="34" charset="0"/>
              </a:rPr>
              <a:t>record a </a:t>
            </a:r>
            <a:r>
              <a:rPr lang="en-US" sz="2000" dirty="0" smtClean="0">
                <a:latin typeface="Arial" panose="020B0604020202020204" pitchFamily="34" charset="0"/>
                <a:cs typeface="Arial" panose="020B0604020202020204" pitchFamily="34" charset="0"/>
              </a:rPr>
              <a:t>meeting</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under </a:t>
            </a:r>
            <a:r>
              <a:rPr lang="en-US" sz="2000" dirty="0">
                <a:latin typeface="Arial" panose="020B0604020202020204" pitchFamily="34" charset="0"/>
                <a:cs typeface="Arial" panose="020B0604020202020204" pitchFamily="34" charset="0"/>
              </a:rPr>
              <a:t>certain </a:t>
            </a:r>
            <a:r>
              <a:rPr lang="en-US" sz="2000" dirty="0" smtClean="0">
                <a:latin typeface="Arial" panose="020B0604020202020204" pitchFamily="34" charset="0"/>
                <a:cs typeface="Arial" panose="020B0604020202020204" pitchFamily="34" charset="0"/>
              </a:rPr>
              <a:t>guidelines</a:t>
            </a:r>
            <a:endParaRPr lang="en-US" dirty="0" smtClean="0">
              <a:latin typeface="Arial" panose="020B0604020202020204" pitchFamily="34" charset="0"/>
              <a:cs typeface="Arial" panose="020B0604020202020204" pitchFamily="34" charset="0"/>
            </a:endParaRPr>
          </a:p>
          <a:p>
            <a:pPr>
              <a:spcBef>
                <a:spcPts val="1200"/>
              </a:spcBef>
            </a:pPr>
            <a:r>
              <a:rPr lang="en-US" dirty="0" smtClean="0">
                <a:latin typeface="Arial" panose="020B0604020202020204" pitchFamily="34" charset="0"/>
                <a:cs typeface="Arial" panose="020B0604020202020204" pitchFamily="34" charset="0"/>
              </a:rPr>
              <a:t>Procedures </a:t>
            </a:r>
            <a:r>
              <a:rPr lang="en-US" dirty="0">
                <a:latin typeface="Arial" panose="020B0604020202020204" pitchFamily="34" charset="0"/>
                <a:cs typeface="Arial" panose="020B0604020202020204" pitchFamily="34" charset="0"/>
              </a:rPr>
              <a:t>for ASME Codes and </a:t>
            </a:r>
            <a:r>
              <a:rPr lang="en-US" dirty="0" smtClean="0">
                <a:latin typeface="Arial" panose="020B0604020202020204" pitchFamily="34" charset="0"/>
                <a:cs typeface="Arial" panose="020B0604020202020204" pitchFamily="34" charset="0"/>
              </a:rPr>
              <a:t>Standards Development Committees, Section 6.2, </a:t>
            </a:r>
            <a:r>
              <a:rPr lang="en-US" dirty="0" smtClean="0">
                <a:latin typeface="Arial" panose="020B0604020202020204" pitchFamily="34" charset="0"/>
                <a:cs typeface="Arial" panose="020B0604020202020204" pitchFamily="34" charset="0"/>
              </a:rPr>
              <a:t>Meetings</a:t>
            </a:r>
            <a:endParaRPr lang="en-US" dirty="0" smtClean="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9</a:t>
            </a:fld>
            <a:endParaRPr lang="en-US"/>
          </a:p>
        </p:txBody>
      </p:sp>
    </p:spTree>
    <p:extLst>
      <p:ext uri="{BB962C8B-B14F-4D97-AF65-F5344CB8AC3E}">
        <p14:creationId xmlns:p14="http://schemas.microsoft.com/office/powerpoint/2010/main" val="3875181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274320"/>
            <a:ext cx="7315200" cy="457200"/>
          </a:xfrm>
        </p:spPr>
        <p:txBody>
          <a:bodyPr/>
          <a:lstStyle/>
          <a:p>
            <a:pPr>
              <a:defRPr/>
            </a:pPr>
            <a:r>
              <a:rPr lang="en-US" b="1" dirty="0">
                <a:latin typeface="Arial" panose="020B0604020202020204" pitchFamily="34" charset="0"/>
                <a:cs typeface="Arial" panose="020B0604020202020204" pitchFamily="34" charset="0"/>
              </a:rPr>
              <a:t>RUNNING THE </a:t>
            </a:r>
            <a:r>
              <a:rPr lang="en-US" b="1" dirty="0" smtClean="0">
                <a:latin typeface="Arial" panose="020B0604020202020204" pitchFamily="34" charset="0"/>
                <a:cs typeface="Arial" panose="020B0604020202020204" pitchFamily="34" charset="0"/>
              </a:rPr>
              <a:t>MEETING</a:t>
            </a:r>
            <a:endParaRPr lang="en-US" strike="sngStrike" dirty="0" smtClean="0">
              <a:solidFill>
                <a:srgbClr val="FF0000"/>
              </a:solidFill>
            </a:endParaRPr>
          </a:p>
        </p:txBody>
      </p:sp>
      <p:sp>
        <p:nvSpPr>
          <p:cNvPr id="6148" name="Rectangle 3"/>
          <p:cNvSpPr>
            <a:spLocks noGrp="1" noChangeArrowheads="1"/>
          </p:cNvSpPr>
          <p:nvPr>
            <p:ph type="body" idx="1"/>
          </p:nvPr>
        </p:nvSpPr>
        <p:spPr>
          <a:xfrm>
            <a:off x="457200" y="1005840"/>
            <a:ext cx="8229600" cy="4846320"/>
          </a:xfrm>
          <a:noFill/>
        </p:spPr>
        <p:txBody>
          <a:bodyPr tIns="91440" bIns="0"/>
          <a:lstStyle/>
          <a:p>
            <a:pPr marL="234950" indent="0">
              <a:buNone/>
            </a:pPr>
            <a:r>
              <a:rPr lang="en-US" dirty="0">
                <a:latin typeface="Arial" panose="020B0604020202020204" pitchFamily="34" charset="0"/>
                <a:cs typeface="Arial" panose="020B0604020202020204" pitchFamily="34" charset="0"/>
              </a:rPr>
              <a:t>Timing </a:t>
            </a:r>
            <a:r>
              <a:rPr lang="en-US" dirty="0" smtClean="0">
                <a:latin typeface="Arial" panose="020B0604020202020204" pitchFamily="34" charset="0"/>
                <a:cs typeface="Arial" panose="020B0604020202020204" pitchFamily="34" charset="0"/>
              </a:rPr>
              <a:t>can </a:t>
            </a:r>
            <a:r>
              <a:rPr lang="en-US" dirty="0">
                <a:latin typeface="Arial" panose="020B0604020202020204" pitchFamily="34" charset="0"/>
                <a:cs typeface="Arial" panose="020B0604020202020204" pitchFamily="34" charset="0"/>
              </a:rPr>
              <a:t>b</a:t>
            </a:r>
            <a:r>
              <a:rPr lang="en-US" dirty="0" smtClean="0">
                <a:latin typeface="Arial" panose="020B0604020202020204" pitchFamily="34" charset="0"/>
                <a:cs typeface="Arial" panose="020B0604020202020204" pitchFamily="34" charset="0"/>
              </a:rPr>
              <a:t>e </a:t>
            </a:r>
            <a:r>
              <a:rPr lang="en-US" dirty="0">
                <a:latin typeface="Arial" panose="020B0604020202020204" pitchFamily="34" charset="0"/>
                <a:cs typeface="Arial" panose="020B0604020202020204" pitchFamily="34" charset="0"/>
              </a:rPr>
              <a:t>e</a:t>
            </a:r>
            <a:r>
              <a:rPr lang="en-US" dirty="0" smtClean="0">
                <a:latin typeface="Arial" panose="020B0604020202020204" pitchFamily="34" charset="0"/>
                <a:cs typeface="Arial" panose="020B0604020202020204" pitchFamily="34" charset="0"/>
              </a:rPr>
              <a:t>verything:</a:t>
            </a:r>
            <a:endParaRPr lang="en-US" dirty="0">
              <a:latin typeface="Arial" panose="020B0604020202020204" pitchFamily="34" charset="0"/>
              <a:cs typeface="Arial" panose="020B0604020202020204" pitchFamily="34" charset="0"/>
            </a:endParaRPr>
          </a:p>
          <a:p>
            <a:pPr marL="577850"/>
            <a:r>
              <a:rPr lang="en-US" sz="2000" dirty="0" smtClean="0">
                <a:latin typeface="Arial" panose="020B0604020202020204" pitchFamily="34" charset="0"/>
                <a:cs typeface="Arial" panose="020B0604020202020204" pitchFamily="34" charset="0"/>
              </a:rPr>
              <a:t>Start the meeting </a:t>
            </a:r>
            <a:r>
              <a:rPr lang="en-US" sz="2000" dirty="0" smtClean="0">
                <a:latin typeface="Arial" panose="020B0604020202020204" pitchFamily="34" charset="0"/>
                <a:cs typeface="Arial" panose="020B0604020202020204" pitchFamily="34" charset="0"/>
              </a:rPr>
              <a:t>on </a:t>
            </a:r>
            <a:r>
              <a:rPr lang="en-US" sz="2000" dirty="0" smtClean="0">
                <a:latin typeface="Arial" panose="020B0604020202020204" pitchFamily="34" charset="0"/>
                <a:cs typeface="Arial" panose="020B0604020202020204" pitchFamily="34" charset="0"/>
              </a:rPr>
              <a:t>time</a:t>
            </a:r>
          </a:p>
          <a:p>
            <a:pPr marL="577850" eaLnBrk="1" hangingPunct="1"/>
            <a:r>
              <a:rPr lang="en-US" sz="2000" dirty="0" smtClean="0">
                <a:latin typeface="Arial" panose="020B0604020202020204" pitchFamily="34" charset="0"/>
                <a:cs typeface="Arial" panose="020B0604020202020204" pitchFamily="34" charset="0"/>
              </a:rPr>
              <a:t>Estimate </a:t>
            </a:r>
            <a:r>
              <a:rPr lang="en-US" sz="2000" dirty="0" smtClean="0">
                <a:latin typeface="Arial" panose="020B0604020202020204" pitchFamily="34" charset="0"/>
                <a:cs typeface="Arial" panose="020B0604020202020204" pitchFamily="34" charset="0"/>
              </a:rPr>
              <a:t>time per agenda item but be flexible</a:t>
            </a:r>
          </a:p>
          <a:p>
            <a:pPr marL="577850" eaLnBrk="1" hangingPunct="1"/>
            <a:r>
              <a:rPr lang="en-US" sz="2000" dirty="0" smtClean="0">
                <a:latin typeface="Arial" panose="020B0604020202020204" pitchFamily="34" charset="0"/>
                <a:cs typeface="Arial" panose="020B0604020202020204" pitchFamily="34" charset="0"/>
              </a:rPr>
              <a:t>Use well-defined short breaks to divide long </a:t>
            </a:r>
            <a:r>
              <a:rPr lang="en-US" sz="2000" dirty="0" smtClean="0">
                <a:latin typeface="Arial" panose="020B0604020202020204" pitchFamily="34" charset="0"/>
                <a:cs typeface="Arial" panose="020B0604020202020204" pitchFamily="34" charset="0"/>
              </a:rPr>
              <a:t>meetings</a:t>
            </a:r>
            <a:endParaRPr lang="en-US" sz="2000" u="sng" dirty="0" smtClean="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a:xfrm>
            <a:off x="1447800" y="6248400"/>
            <a:ext cx="6096000" cy="476250"/>
          </a:xfrm>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10</a:t>
            </a:fld>
            <a:endParaRPr lang="en-US"/>
          </a:p>
        </p:txBody>
      </p:sp>
    </p:spTree>
    <p:extLst>
      <p:ext uri="{BB962C8B-B14F-4D97-AF65-F5344CB8AC3E}">
        <p14:creationId xmlns:p14="http://schemas.microsoft.com/office/powerpoint/2010/main" val="2165304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914400" y="274448"/>
            <a:ext cx="7315200" cy="457200"/>
          </a:xfrm>
        </p:spPr>
        <p:txBody>
          <a:bodyPr/>
          <a:lstStyle/>
          <a:p>
            <a:r>
              <a:rPr lang="en-US" b="1" dirty="0">
                <a:latin typeface="Arial" panose="020B0604020202020204" pitchFamily="34" charset="0"/>
                <a:cs typeface="Arial" panose="020B0604020202020204" pitchFamily="34" charset="0"/>
              </a:rPr>
              <a:t>RUNNING THE </a:t>
            </a:r>
            <a:r>
              <a:rPr lang="en-US" b="1" dirty="0" smtClean="0">
                <a:latin typeface="Arial" panose="020B0604020202020204" pitchFamily="34" charset="0"/>
                <a:cs typeface="Arial" panose="020B0604020202020204" pitchFamily="34" charset="0"/>
              </a:rPr>
              <a:t>MEETING</a:t>
            </a:r>
          </a:p>
        </p:txBody>
      </p:sp>
      <p:sp>
        <p:nvSpPr>
          <p:cNvPr id="3" name="Content Placeholder 2"/>
          <p:cNvSpPr>
            <a:spLocks noGrp="1"/>
          </p:cNvSpPr>
          <p:nvPr>
            <p:ph idx="1"/>
          </p:nvPr>
        </p:nvSpPr>
        <p:spPr>
          <a:xfrm>
            <a:off x="457200" y="1005840"/>
            <a:ext cx="8229600" cy="4846320"/>
          </a:xfrm>
        </p:spPr>
        <p:txBody>
          <a:bodyPr tIns="91440" bIns="0"/>
          <a:lstStyle/>
          <a:p>
            <a:pPr fontAlgn="auto">
              <a:spcAft>
                <a:spcPts val="600"/>
              </a:spcAft>
              <a:buClr>
                <a:srgbClr val="003399"/>
              </a:buClr>
              <a:defRPr/>
            </a:pPr>
            <a:r>
              <a:rPr lang="en-US" dirty="0">
                <a:latin typeface="Arial" panose="020B0604020202020204" pitchFamily="34" charset="0"/>
                <a:cs typeface="Arial" panose="020B0604020202020204" pitchFamily="34" charset="0"/>
              </a:rPr>
              <a:t>Create a positive environment</a:t>
            </a:r>
          </a:p>
          <a:p>
            <a:pPr lvl="1" fontAlgn="auto">
              <a:spcAft>
                <a:spcPts val="600"/>
              </a:spcAft>
              <a:buClr>
                <a:srgbClr val="003399"/>
              </a:buClr>
              <a:defRPr/>
            </a:pPr>
            <a:r>
              <a:rPr lang="en-US" sz="2000" dirty="0" smtClean="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Your </a:t>
            </a:r>
            <a:r>
              <a:rPr lang="en-US" sz="2000" b="1" dirty="0">
                <a:latin typeface="Arial" panose="020B0604020202020204" pitchFamily="34" charset="0"/>
                <a:cs typeface="Arial" panose="020B0604020202020204" pitchFamily="34" charset="0"/>
              </a:rPr>
              <a:t>attitude</a:t>
            </a:r>
            <a:r>
              <a:rPr lang="en-US" sz="2000" dirty="0">
                <a:latin typeface="Arial" panose="020B0604020202020204" pitchFamily="34" charset="0"/>
                <a:cs typeface="Arial" panose="020B0604020202020204" pitchFamily="34" charset="0"/>
              </a:rPr>
              <a:t>, not your aptitude, will determine your </a:t>
            </a:r>
            <a:r>
              <a:rPr lang="en-US" sz="2000" dirty="0" smtClean="0">
                <a:latin typeface="Arial" panose="020B0604020202020204" pitchFamily="34" charset="0"/>
                <a:cs typeface="Arial" panose="020B0604020202020204" pitchFamily="34" charset="0"/>
              </a:rPr>
              <a:t>altitude”</a:t>
            </a:r>
            <a:endParaRPr lang="en-US" sz="2000" dirty="0" smtClean="0">
              <a:latin typeface="Arial" panose="020B0604020202020204" pitchFamily="34" charset="0"/>
              <a:cs typeface="Arial" panose="020B0604020202020204" pitchFamily="34" charset="0"/>
            </a:endParaRPr>
          </a:p>
          <a:p>
            <a:pPr eaLnBrk="1" hangingPunct="1">
              <a:spcAft>
                <a:spcPts val="600"/>
              </a:spcAft>
            </a:pPr>
            <a:r>
              <a:rPr lang="en-US" dirty="0" smtClean="0">
                <a:latin typeface="Arial" panose="020B0604020202020204" pitchFamily="34" charset="0"/>
                <a:cs typeface="Arial" panose="020B0604020202020204" pitchFamily="34" charset="0"/>
              </a:rPr>
              <a:t>Maintain an environment which is constructive, productive </a:t>
            </a:r>
            <a:r>
              <a:rPr lang="en-US" dirty="0" smtClean="0">
                <a:latin typeface="Arial" panose="020B0604020202020204" pitchFamily="34" charset="0"/>
                <a:cs typeface="Arial" panose="020B0604020202020204" pitchFamily="34" charset="0"/>
              </a:rPr>
              <a:t>and fun</a:t>
            </a:r>
            <a:endParaRPr lang="en-US" dirty="0" smtClean="0">
              <a:latin typeface="Arial" panose="020B0604020202020204" pitchFamily="34" charset="0"/>
              <a:cs typeface="Arial" panose="020B0604020202020204" pitchFamily="34" charset="0"/>
            </a:endParaRPr>
          </a:p>
          <a:p>
            <a:pPr eaLnBrk="1" hangingPunct="1">
              <a:spcAft>
                <a:spcPts val="600"/>
              </a:spcAft>
            </a:pPr>
            <a:r>
              <a:rPr lang="en-US" dirty="0" smtClean="0">
                <a:latin typeface="Arial" panose="020B0604020202020204" pitchFamily="34" charset="0"/>
                <a:cs typeface="Arial" panose="020B0604020202020204" pitchFamily="34" charset="0"/>
              </a:rPr>
              <a:t>Appropriate humor is good</a:t>
            </a:r>
          </a:p>
          <a:p>
            <a:pPr lvl="1">
              <a:spcAft>
                <a:spcPts val="600"/>
              </a:spcAft>
            </a:pPr>
            <a:r>
              <a:rPr lang="en-US" sz="2000" dirty="0" smtClean="0">
                <a:latin typeface="Arial" panose="020B0604020202020204" pitchFamily="34" charset="0"/>
                <a:cs typeface="Arial" panose="020B0604020202020204" pitchFamily="34" charset="0"/>
              </a:rPr>
              <a:t>Be </a:t>
            </a:r>
            <a:r>
              <a:rPr lang="en-US" sz="2000" dirty="0">
                <a:latin typeface="Arial" panose="020B0604020202020204" pitchFamily="34" charset="0"/>
                <a:cs typeface="Arial" panose="020B0604020202020204" pitchFamily="34" charset="0"/>
              </a:rPr>
              <a:t>aware of cultural differences</a:t>
            </a:r>
          </a:p>
          <a:p>
            <a:pPr lvl="1">
              <a:spcAft>
                <a:spcPts val="600"/>
              </a:spcAft>
            </a:pPr>
            <a:r>
              <a:rPr lang="en-US" sz="2000" dirty="0" smtClean="0">
                <a:latin typeface="Arial" panose="020B0604020202020204" pitchFamily="34" charset="0"/>
                <a:cs typeface="Arial" panose="020B0604020202020204" pitchFamily="34" charset="0"/>
              </a:rPr>
              <a:t>Use humor in good taste</a:t>
            </a:r>
          </a:p>
          <a:p>
            <a:pPr>
              <a:spcAft>
                <a:spcPts val="0"/>
              </a:spcAft>
            </a:pPr>
            <a:r>
              <a:rPr lang="en-US" dirty="0" smtClean="0">
                <a:latin typeface="Arial" panose="020B0604020202020204" pitchFamily="34" charset="0"/>
                <a:cs typeface="Arial" panose="020B0604020202020204" pitchFamily="34" charset="0"/>
              </a:rPr>
              <a:t>Society </a:t>
            </a:r>
            <a:r>
              <a:rPr lang="en-US" dirty="0">
                <a:latin typeface="Arial" panose="020B0604020202020204" pitchFamily="34" charset="0"/>
                <a:cs typeface="Arial" panose="020B0604020202020204" pitchFamily="34" charset="0"/>
              </a:rPr>
              <a:t>Policy </a:t>
            </a:r>
            <a:r>
              <a:rPr lang="en-US" dirty="0" smtClean="0">
                <a:latin typeface="Arial" panose="020B0604020202020204" pitchFamily="34" charset="0"/>
                <a:cs typeface="Arial" panose="020B0604020202020204" pitchFamily="34" charset="0"/>
              </a:rPr>
              <a:t>Against Discrimination (Including Discriminatory Harassment) </a:t>
            </a:r>
            <a:r>
              <a:rPr lang="en-US"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P-15.9)</a:t>
            </a:r>
            <a:endParaRPr lang="en-US" dirty="0">
              <a:latin typeface="Arial" panose="020B0604020202020204" pitchFamily="34" charset="0"/>
              <a:cs typeface="Arial" panose="020B0604020202020204" pitchFamily="34" charset="0"/>
            </a:endParaRPr>
          </a:p>
          <a:p>
            <a:pPr>
              <a:spcAft>
                <a:spcPts val="600"/>
              </a:spcAft>
            </a:pPr>
            <a:endParaRPr lang="en-US" sz="2000" dirty="0" smtClean="0"/>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6" name="Slide Number Placeholder 5"/>
          <p:cNvSpPr>
            <a:spLocks noGrp="1"/>
          </p:cNvSpPr>
          <p:nvPr>
            <p:ph type="sldNum" sz="quarter" idx="11"/>
          </p:nvPr>
        </p:nvSpPr>
        <p:spPr/>
        <p:txBody>
          <a:bodyPr/>
          <a:lstStyle/>
          <a:p>
            <a:fld id="{4DCDEBFB-29A3-46D8-9E13-D78F5B626317}" type="slidenum">
              <a:rPr lang="en-US" smtClean="0"/>
              <a:pPr/>
              <a:t>11</a:t>
            </a:fld>
            <a:endParaRPr lang="en-US"/>
          </a:p>
        </p:txBody>
      </p:sp>
    </p:spTree>
    <p:extLst>
      <p:ext uri="{BB962C8B-B14F-4D97-AF65-F5344CB8AC3E}">
        <p14:creationId xmlns:p14="http://schemas.microsoft.com/office/powerpoint/2010/main" val="16938875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RUNNING THE </a:t>
            </a:r>
            <a:r>
              <a:rPr lang="en-US" b="1" dirty="0" smtClean="0">
                <a:latin typeface="Arial" panose="020B0604020202020204" pitchFamily="34" charset="0"/>
                <a:cs typeface="Arial" panose="020B0604020202020204" pitchFamily="34" charset="0"/>
              </a:rPr>
              <a:t>MEETING</a:t>
            </a:r>
            <a:endParaRPr lang="en-US" b="1" strike="sngStrike" dirty="0" smtClean="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normAutofit/>
          </a:bodyPr>
          <a:lstStyle/>
          <a:p>
            <a:pPr marL="0" indent="0" fontAlgn="auto">
              <a:spcAft>
                <a:spcPts val="0"/>
              </a:spcAft>
              <a:buClr>
                <a:srgbClr val="003399"/>
              </a:buClr>
              <a:buNone/>
              <a:defRPr/>
            </a:pPr>
            <a:r>
              <a:rPr lang="en-US" dirty="0">
                <a:latin typeface="Arial" panose="020B0604020202020204" pitchFamily="34" charset="0"/>
                <a:cs typeface="Arial" panose="020B0604020202020204" pitchFamily="34" charset="0"/>
              </a:rPr>
              <a:t>Participation is Key</a:t>
            </a:r>
          </a:p>
          <a:p>
            <a:pPr marL="736092" lvl="1" fontAlgn="auto">
              <a:spcAft>
                <a:spcPts val="0"/>
              </a:spcAft>
              <a:buClr>
                <a:srgbClr val="003399"/>
              </a:buClr>
              <a:buFont typeface="Arial" pitchFamily="34" charset="0"/>
              <a:buChar char="•"/>
              <a:defRPr/>
            </a:pPr>
            <a:r>
              <a:rPr lang="en-US" sz="2000" dirty="0" smtClean="0">
                <a:latin typeface="Arial" panose="020B0604020202020204" pitchFamily="34" charset="0"/>
                <a:cs typeface="Arial" panose="020B0604020202020204" pitchFamily="34" charset="0"/>
              </a:rPr>
              <a:t>Encourage </a:t>
            </a:r>
            <a:r>
              <a:rPr lang="en-US" sz="2000" dirty="0">
                <a:latin typeface="Arial" panose="020B0604020202020204" pitchFamily="34" charset="0"/>
                <a:cs typeface="Arial" panose="020B0604020202020204" pitchFamily="34" charset="0"/>
              </a:rPr>
              <a:t>participation by all attendees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Promote and stimulate discussion</a:t>
            </a:r>
          </a:p>
          <a:p>
            <a:pPr marL="736092" lvl="1" fontAlgn="auto">
              <a:spcAft>
                <a:spcPts val="0"/>
              </a:spcAft>
              <a:buClr>
                <a:srgbClr val="003399"/>
              </a:buClr>
              <a:buFont typeface="Arial" pitchFamily="34" charset="0"/>
              <a:buChar char="•"/>
              <a:defRPr/>
            </a:pPr>
            <a:r>
              <a:rPr lang="en-US" sz="2000" dirty="0" smtClean="0">
                <a:latin typeface="Arial" panose="020B0604020202020204" pitchFamily="34" charset="0"/>
                <a:cs typeface="Arial" panose="020B0604020202020204" pitchFamily="34" charset="0"/>
              </a:rPr>
              <a:t>Focus </a:t>
            </a:r>
            <a:r>
              <a:rPr lang="en-US" sz="2000" dirty="0">
                <a:latin typeface="Arial" panose="020B0604020202020204" pitchFamily="34" charset="0"/>
                <a:cs typeface="Arial" panose="020B0604020202020204" pitchFamily="34" charset="0"/>
              </a:rPr>
              <a:t>on content not personalities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Assist participants in expressing ideas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Don’t talk down to or argue with participants</a:t>
            </a:r>
          </a:p>
          <a:p>
            <a:pPr marL="736092" lvl="1" fontAlgn="auto">
              <a:spcAft>
                <a:spcPts val="0"/>
              </a:spcAft>
              <a:buClr>
                <a:srgbClr val="003399"/>
              </a:buClr>
              <a:buFont typeface="Arial" pitchFamily="34" charset="0"/>
              <a:buChar char="•"/>
              <a:defRPr/>
            </a:pPr>
            <a:r>
              <a:rPr lang="en-US" sz="2000" dirty="0" smtClean="0">
                <a:latin typeface="Arial" panose="020B0604020202020204" pitchFamily="34" charset="0"/>
                <a:cs typeface="Arial" panose="020B0604020202020204" pitchFamily="34" charset="0"/>
              </a:rPr>
              <a:t>Keep </a:t>
            </a:r>
            <a:r>
              <a:rPr lang="en-US" sz="2000" dirty="0">
                <a:latin typeface="Arial" panose="020B0604020202020204" pitchFamily="34" charset="0"/>
                <a:cs typeface="Arial" panose="020B0604020202020204" pitchFamily="34" charset="0"/>
              </a:rPr>
              <a:t>discussion on track </a:t>
            </a:r>
            <a:endParaRPr lang="en-US" sz="2000" dirty="0">
              <a:latin typeface="Arial" panose="020B0604020202020204" pitchFamily="34" charset="0"/>
              <a:cs typeface="Arial" panose="020B0604020202020204" pitchFamily="34" charset="0"/>
            </a:endParaRPr>
          </a:p>
          <a:p>
            <a:pPr marL="1193292" lvl="2" indent="-285750" fontAlgn="auto">
              <a:spcAft>
                <a:spcPts val="0"/>
              </a:spcAft>
              <a:buClr>
                <a:srgbClr val="003399"/>
              </a:buClr>
              <a:buFont typeface="Arial" panose="020B0604020202020204" pitchFamily="34" charset="0"/>
              <a:buChar char="−"/>
              <a:defRPr/>
            </a:pPr>
            <a:r>
              <a:rPr lang="en-US" sz="1800" dirty="0" smtClean="0">
                <a:latin typeface="Arial" panose="020B0604020202020204" pitchFamily="34" charset="0"/>
                <a:cs typeface="Arial" panose="020B0604020202020204" pitchFamily="34" charset="0"/>
              </a:rPr>
              <a:t>Move unresolved items to a “Parking lot”</a:t>
            </a:r>
          </a:p>
          <a:p>
            <a:pPr marL="736092" lvl="1" fontAlgn="auto">
              <a:spcAft>
                <a:spcPts val="0"/>
              </a:spcAft>
              <a:buClr>
                <a:srgbClr val="003399"/>
              </a:buClr>
              <a:buFont typeface="Arial" pitchFamily="34" charset="0"/>
              <a:buChar char="•"/>
              <a:defRPr/>
            </a:pPr>
            <a:r>
              <a:rPr lang="en-US" sz="2000" dirty="0" smtClean="0">
                <a:latin typeface="Arial" panose="020B0604020202020204" pitchFamily="34" charset="0"/>
                <a:cs typeface="Arial" panose="020B0604020202020204" pitchFamily="34" charset="0"/>
              </a:rPr>
              <a:t>Stay </a:t>
            </a:r>
            <a:r>
              <a:rPr lang="en-US" sz="2000" dirty="0" smtClean="0">
                <a:latin typeface="Arial" panose="020B0604020202020204" pitchFamily="34" charset="0"/>
                <a:cs typeface="Arial" panose="020B0604020202020204" pitchFamily="34" charset="0"/>
              </a:rPr>
              <a:t>within allotted time</a:t>
            </a:r>
          </a:p>
          <a:p>
            <a:pPr marL="736092" lvl="1" fontAlgn="auto">
              <a:spcAft>
                <a:spcPts val="0"/>
              </a:spcAft>
              <a:buClr>
                <a:srgbClr val="003399"/>
              </a:buClr>
              <a:buFont typeface="Arial" pitchFamily="34" charset="0"/>
              <a:buChar char="•"/>
              <a:defRPr/>
            </a:pPr>
            <a:r>
              <a:rPr lang="en-US" sz="2000" dirty="0" smtClean="0">
                <a:latin typeface="Arial" panose="020B0604020202020204" pitchFamily="34" charset="0"/>
                <a:cs typeface="Arial" panose="020B0604020202020204" pitchFamily="34" charset="0"/>
              </a:rPr>
              <a:t>Address </a:t>
            </a:r>
            <a:r>
              <a:rPr lang="en-US" sz="2000" dirty="0" smtClean="0">
                <a:latin typeface="Arial" panose="020B0604020202020204" pitchFamily="34" charset="0"/>
                <a:cs typeface="Arial" panose="020B0604020202020204" pitchFamily="34" charset="0"/>
              </a:rPr>
              <a:t>any </a:t>
            </a:r>
            <a:r>
              <a:rPr lang="en-US" sz="2000" dirty="0" smtClean="0">
                <a:latin typeface="Arial" panose="020B0604020202020204" pitchFamily="34" charset="0"/>
                <a:cs typeface="Arial" panose="020B0604020202020204" pitchFamily="34" charset="0"/>
              </a:rPr>
              <a:t>and all complaints</a:t>
            </a:r>
            <a:endParaRPr lang="en-US" sz="2000" dirty="0">
              <a:latin typeface="Arial" panose="020B0604020202020204" pitchFamily="34" charset="0"/>
              <a:cs typeface="Arial" panose="020B0604020202020204" pitchFamily="34" charset="0"/>
            </a:endParaRPr>
          </a:p>
          <a:p>
            <a:pPr marL="336042" fontAlgn="auto">
              <a:spcAft>
                <a:spcPts val="0"/>
              </a:spcAft>
              <a:buClr>
                <a:srgbClr val="003399"/>
              </a:buClr>
              <a:buFont typeface="Arial" pitchFamily="34" charset="0"/>
              <a:buChar char="•"/>
              <a:defRPr/>
            </a:pPr>
            <a:endParaRPr lang="en-US" dirty="0" smtClean="0"/>
          </a:p>
          <a:p>
            <a:pPr marL="736092" lvl="1" indent="-342900" fontAlgn="auto">
              <a:spcAft>
                <a:spcPts val="0"/>
              </a:spcAft>
              <a:buClr>
                <a:srgbClr val="003399"/>
              </a:buClr>
              <a:buFont typeface="Arial" pitchFamily="34" charset="0"/>
              <a:buChar char="•"/>
              <a:defRPr/>
            </a:pPr>
            <a:endParaRPr lang="en-US" dirty="0"/>
          </a:p>
          <a:p>
            <a:pPr marL="736092" lvl="1" indent="-342900" fontAlgn="auto">
              <a:spcAft>
                <a:spcPts val="0"/>
              </a:spcAft>
              <a:buClr>
                <a:srgbClr val="003399"/>
              </a:buClr>
              <a:buFont typeface="Arial" pitchFamily="34" charset="0"/>
              <a:buChar char="•"/>
              <a:defRPr/>
            </a:pPr>
            <a:endParaRPr lang="en-US" dirty="0"/>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4" name="Slide Number Placeholder 3"/>
          <p:cNvSpPr>
            <a:spLocks noGrp="1"/>
          </p:cNvSpPr>
          <p:nvPr>
            <p:ph type="sldNum" sz="quarter" idx="11"/>
          </p:nvPr>
        </p:nvSpPr>
        <p:spPr/>
        <p:txBody>
          <a:bodyPr/>
          <a:lstStyle/>
          <a:p>
            <a:fld id="{4DCDEBFB-29A3-46D8-9E13-D78F5B626317}" type="slidenum">
              <a:rPr lang="en-US" smtClean="0"/>
              <a:pPr/>
              <a:t>12</a:t>
            </a:fld>
            <a:endParaRPr lang="en-US"/>
          </a:p>
        </p:txBody>
      </p:sp>
    </p:spTree>
    <p:extLst>
      <p:ext uri="{BB962C8B-B14F-4D97-AF65-F5344CB8AC3E}">
        <p14:creationId xmlns:p14="http://schemas.microsoft.com/office/powerpoint/2010/main" val="156026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xfrm>
            <a:off x="914400" y="274320"/>
            <a:ext cx="7315200" cy="914400"/>
          </a:xfrm>
        </p:spPr>
        <p:txBody>
          <a:bodyPr/>
          <a:lstStyle/>
          <a:p>
            <a:pPr>
              <a:defRPr/>
            </a:pPr>
            <a:r>
              <a:rPr lang="en-US" b="1" dirty="0" smtClean="0">
                <a:latin typeface="Arial" panose="020B0604020202020204" pitchFamily="34" charset="0"/>
                <a:cs typeface="Arial" panose="020B0604020202020204" pitchFamily="34" charset="0"/>
              </a:rPr>
              <a:t>COMMON SETBACKS:</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MEETING LEADERS</a:t>
            </a:r>
            <a:endParaRPr lang="en-US" sz="3600" b="1" i="0" strike="sngStrike" dirty="0" smtClean="0">
              <a:latin typeface="Arial" panose="020B0604020202020204" pitchFamily="34" charset="0"/>
              <a:cs typeface="Arial" panose="020B0604020202020204" pitchFamily="34" charset="0"/>
            </a:endParaRPr>
          </a:p>
        </p:txBody>
      </p:sp>
      <p:sp>
        <p:nvSpPr>
          <p:cNvPr id="18436" name="Rectangle 4"/>
          <p:cNvSpPr>
            <a:spLocks noGrp="1" noChangeArrowheads="1"/>
          </p:cNvSpPr>
          <p:nvPr>
            <p:ph type="body" idx="1"/>
          </p:nvPr>
        </p:nvSpPr>
        <p:spPr>
          <a:xfrm>
            <a:off x="457200" y="1005840"/>
            <a:ext cx="8229600" cy="4846320"/>
          </a:xfrm>
          <a:effectLst>
            <a:outerShdw dist="35921" dir="2700000" algn="ctr" rotWithShape="0">
              <a:schemeClr val="bg1">
                <a:alpha val="50000"/>
              </a:schemeClr>
            </a:outerShdw>
          </a:effectLst>
        </p:spPr>
        <p:txBody>
          <a:bodyPr tIns="91440" bIns="0"/>
          <a:lstStyle/>
          <a:p>
            <a:pPr eaLnBrk="1" hangingPunct="1">
              <a:defRPr/>
            </a:pPr>
            <a:endParaRPr lang="en-US" dirty="0" smtClean="0">
              <a:latin typeface="Arial" panose="020B0604020202020204" pitchFamily="34" charset="0"/>
              <a:cs typeface="Arial" panose="020B0604020202020204" pitchFamily="34" charset="0"/>
            </a:endParaRPr>
          </a:p>
          <a:p>
            <a:pPr eaLnBrk="1" hangingPunct="1">
              <a:defRPr/>
            </a:pPr>
            <a:r>
              <a:rPr lang="en-US" dirty="0" smtClean="0">
                <a:latin typeface="Arial" panose="020B0604020202020204" pitchFamily="34" charset="0"/>
                <a:cs typeface="Arial" panose="020B0604020202020204" pitchFamily="34" charset="0"/>
              </a:rPr>
              <a:t>Lack </a:t>
            </a:r>
            <a:r>
              <a:rPr lang="en-US" dirty="0" smtClean="0">
                <a:latin typeface="Arial" panose="020B0604020202020204" pitchFamily="34" charset="0"/>
                <a:cs typeface="Arial" panose="020B0604020202020204" pitchFamily="34" charset="0"/>
              </a:rPr>
              <a:t>of objectives, agenda, or planning</a:t>
            </a:r>
          </a:p>
          <a:p>
            <a:pPr eaLnBrk="1" hangingPunct="1">
              <a:defRPr/>
            </a:pPr>
            <a:r>
              <a:rPr lang="en-US" dirty="0" smtClean="0">
                <a:latin typeface="Arial" panose="020B0604020202020204" pitchFamily="34" charset="0"/>
                <a:cs typeface="Arial" panose="020B0604020202020204" pitchFamily="34" charset="0"/>
              </a:rPr>
              <a:t>Loss of control</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or lack </a:t>
            </a:r>
            <a:r>
              <a:rPr lang="en-US" dirty="0" smtClean="0">
                <a:latin typeface="Arial" panose="020B0604020202020204" pitchFamily="34" charset="0"/>
                <a:cs typeface="Arial" panose="020B0604020202020204" pitchFamily="34" charset="0"/>
              </a:rPr>
              <a:t>of a </a:t>
            </a:r>
            <a:r>
              <a:rPr lang="en-US" dirty="0" smtClean="0">
                <a:latin typeface="Arial" panose="020B0604020202020204" pitchFamily="34" charset="0"/>
                <a:cs typeface="Arial" panose="020B0604020202020204" pitchFamily="34" charset="0"/>
              </a:rPr>
              <a:t>leader</a:t>
            </a:r>
            <a:endParaRPr lang="en-US" strike="sngStrike" dirty="0">
              <a:latin typeface="Arial" panose="020B0604020202020204" pitchFamily="34" charset="0"/>
              <a:cs typeface="Arial" panose="020B0604020202020204" pitchFamily="34" charset="0"/>
            </a:endParaRPr>
          </a:p>
          <a:p>
            <a:pPr eaLnBrk="1" hangingPunct="1">
              <a:defRPr/>
            </a:pPr>
            <a:r>
              <a:rPr lang="en-US" dirty="0" smtClean="0">
                <a:latin typeface="Arial" panose="020B0604020202020204" pitchFamily="34" charset="0"/>
                <a:cs typeface="Arial" panose="020B0604020202020204" pitchFamily="34" charset="0"/>
              </a:rPr>
              <a:t>Exceed </a:t>
            </a:r>
            <a:r>
              <a:rPr lang="en-US" dirty="0" smtClean="0">
                <a:latin typeface="Arial" panose="020B0604020202020204" pitchFamily="34" charset="0"/>
                <a:cs typeface="Arial" panose="020B0604020202020204" pitchFamily="34" charset="0"/>
              </a:rPr>
              <a:t>time limit</a:t>
            </a:r>
          </a:p>
          <a:p>
            <a:pPr eaLnBrk="1" hangingPunct="1">
              <a:defRPr/>
            </a:pPr>
            <a:r>
              <a:rPr lang="en-US" dirty="0" smtClean="0">
                <a:latin typeface="Arial" panose="020B0604020202020204" pitchFamily="34" charset="0"/>
                <a:cs typeface="Arial" panose="020B0604020202020204" pitchFamily="34" charset="0"/>
              </a:rPr>
              <a:t>Wrong </a:t>
            </a:r>
            <a:r>
              <a:rPr lang="en-US" dirty="0" smtClean="0">
                <a:latin typeface="Arial" panose="020B0604020202020204" pitchFamily="34" charset="0"/>
                <a:cs typeface="Arial" panose="020B0604020202020204" pitchFamily="34" charset="0"/>
              </a:rPr>
              <a:t>participants </a:t>
            </a:r>
            <a:r>
              <a:rPr lang="en-US" dirty="0" smtClean="0">
                <a:latin typeface="Arial" panose="020B0604020202020204" pitchFamily="34" charset="0"/>
                <a:cs typeface="Arial" panose="020B0604020202020204" pitchFamily="34" charset="0"/>
              </a:rPr>
              <a:t>in attendance</a:t>
            </a:r>
          </a:p>
          <a:p>
            <a:pPr eaLnBrk="1" hangingPunct="1">
              <a:defRPr/>
            </a:pPr>
            <a:r>
              <a:rPr lang="en-US" dirty="0" smtClean="0">
                <a:latin typeface="Arial" panose="020B0604020202020204" pitchFamily="34" charset="0"/>
                <a:cs typeface="Arial" panose="020B0604020202020204" pitchFamily="34" charset="0"/>
              </a:rPr>
              <a:t>Few dominate </a:t>
            </a:r>
            <a:r>
              <a:rPr lang="en-US" dirty="0" smtClean="0">
                <a:latin typeface="Arial" panose="020B0604020202020204" pitchFamily="34" charset="0"/>
                <a:cs typeface="Arial" panose="020B0604020202020204" pitchFamily="34" charset="0"/>
              </a:rPr>
              <a:t>meeting</a:t>
            </a:r>
            <a:endParaRPr lang="en-US" strike="sngStrike" dirty="0" smtClean="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13</a:t>
            </a:fld>
            <a:endParaRPr lang="en-US"/>
          </a:p>
        </p:txBody>
      </p:sp>
    </p:spTree>
    <p:extLst>
      <p:ext uri="{BB962C8B-B14F-4D97-AF65-F5344CB8AC3E}">
        <p14:creationId xmlns:p14="http://schemas.microsoft.com/office/powerpoint/2010/main" val="1124999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914400" y="274320"/>
            <a:ext cx="7315200" cy="914400"/>
          </a:xfrm>
        </p:spPr>
        <p:txBody>
          <a:bodyPr/>
          <a:lstStyle/>
          <a:p>
            <a:pPr>
              <a:defRPr/>
            </a:pPr>
            <a:r>
              <a:rPr lang="en-US" b="1" dirty="0" smtClean="0">
                <a:latin typeface="Arial" panose="020B0604020202020204" pitchFamily="34" charset="0"/>
                <a:cs typeface="Arial" panose="020B0604020202020204" pitchFamily="34" charset="0"/>
              </a:rPr>
              <a:t>COMMON MISTAKES:</a:t>
            </a:r>
            <a:r>
              <a:rPr lang="en-US" b="1" i="0" dirty="0" smtClean="0">
                <a:latin typeface="Arial" panose="020B0604020202020204" pitchFamily="34" charset="0"/>
                <a:cs typeface="Arial" panose="020B0604020202020204" pitchFamily="34" charset="0"/>
              </a:rPr>
              <a:t/>
            </a:r>
            <a:br>
              <a:rPr lang="en-US" b="1" i="0" dirty="0" smtClean="0">
                <a:latin typeface="Arial" panose="020B0604020202020204" pitchFamily="34" charset="0"/>
                <a:cs typeface="Arial" panose="020B0604020202020204" pitchFamily="34" charset="0"/>
              </a:rPr>
            </a:br>
            <a:r>
              <a:rPr lang="en-US" b="1" i="0" dirty="0" smtClean="0">
                <a:latin typeface="Arial" panose="020B0604020202020204" pitchFamily="34" charset="0"/>
                <a:cs typeface="Arial" panose="020B0604020202020204" pitchFamily="34" charset="0"/>
              </a:rPr>
              <a:t>PARTICIPANT CONDUCT</a:t>
            </a:r>
            <a:endParaRPr lang="en-US" sz="3600" i="0" strike="sngStrike" dirty="0" smtClean="0">
              <a:solidFill>
                <a:srgbClr val="FF0000"/>
              </a:solidFill>
            </a:endParaRPr>
          </a:p>
        </p:txBody>
      </p:sp>
      <p:sp>
        <p:nvSpPr>
          <p:cNvPr id="20484" name="Rectangle 4"/>
          <p:cNvSpPr>
            <a:spLocks noGrp="1" noChangeArrowheads="1"/>
          </p:cNvSpPr>
          <p:nvPr>
            <p:ph type="body" idx="1"/>
          </p:nvPr>
        </p:nvSpPr>
        <p:spPr>
          <a:xfrm>
            <a:off x="457200" y="1005840"/>
            <a:ext cx="8229600" cy="4846320"/>
          </a:xfrm>
          <a:effectLst>
            <a:outerShdw dist="35921" dir="2700000" algn="ctr" rotWithShape="0">
              <a:schemeClr val="bg1">
                <a:alpha val="50000"/>
              </a:schemeClr>
            </a:outerShdw>
          </a:effectLst>
        </p:spPr>
        <p:txBody>
          <a:bodyPr tIns="91440" bIns="0"/>
          <a:lstStyle/>
          <a:p>
            <a:pPr>
              <a:defRPr/>
            </a:pPr>
            <a:endParaRPr lang="en-US" dirty="0" smtClean="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Tardiness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absenteeism</a:t>
            </a:r>
          </a:p>
          <a:p>
            <a:pPr>
              <a:defRPr/>
            </a:pPr>
            <a:r>
              <a:rPr lang="en-US" dirty="0" smtClean="0">
                <a:latin typeface="Arial" panose="020B0604020202020204" pitchFamily="34" charset="0"/>
                <a:cs typeface="Arial" panose="020B0604020202020204" pitchFamily="34" charset="0"/>
              </a:rPr>
              <a:t>Not paying attention </a:t>
            </a:r>
            <a:endParaRPr lang="en-US" dirty="0" smtClean="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Over </a:t>
            </a:r>
            <a:r>
              <a:rPr lang="en-US" dirty="0" smtClean="0">
                <a:latin typeface="Arial" panose="020B0604020202020204" pitchFamily="34" charset="0"/>
                <a:cs typeface="Arial" panose="020B0604020202020204" pitchFamily="34" charset="0"/>
              </a:rPr>
              <a:t>or under participation (don’t hog the floor)</a:t>
            </a:r>
          </a:p>
          <a:p>
            <a:pPr eaLnBrk="1" hangingPunct="1">
              <a:defRPr/>
            </a:pPr>
            <a:r>
              <a:rPr lang="en-US" dirty="0" smtClean="0">
                <a:latin typeface="Arial" panose="020B0604020202020204" pitchFamily="34" charset="0"/>
                <a:cs typeface="Arial" panose="020B0604020202020204" pitchFamily="34" charset="0"/>
              </a:rPr>
              <a:t>Lack of preparation (homework - prepare notes)</a:t>
            </a:r>
          </a:p>
          <a:p>
            <a:pPr eaLnBrk="1" hangingPunct="1">
              <a:defRPr/>
            </a:pPr>
            <a:r>
              <a:rPr lang="en-US" dirty="0" smtClean="0">
                <a:latin typeface="Arial" panose="020B0604020202020204" pitchFamily="34" charset="0"/>
                <a:cs typeface="Arial" panose="020B0604020202020204" pitchFamily="34" charset="0"/>
              </a:rPr>
              <a:t>Attacking leader/participants (professionalism - focus on information)</a:t>
            </a:r>
          </a:p>
          <a:p>
            <a:pPr>
              <a:defRPr/>
            </a:pPr>
            <a:endParaRPr lang="en-US" dirty="0" smtClean="0"/>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14</a:t>
            </a:fld>
            <a:endParaRPr lang="en-US"/>
          </a:p>
        </p:txBody>
      </p:sp>
    </p:spTree>
    <p:extLst>
      <p:ext uri="{BB962C8B-B14F-4D97-AF65-F5344CB8AC3E}">
        <p14:creationId xmlns:p14="http://schemas.microsoft.com/office/powerpoint/2010/main" val="2359053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15</a:t>
            </a:fld>
            <a:endParaRPr lang="en-US"/>
          </a:p>
        </p:txBody>
      </p:sp>
      <p:sp>
        <p:nvSpPr>
          <p:cNvPr id="10" name="Rectangle 3"/>
          <p:cNvSpPr>
            <a:spLocks noGrp="1" noChangeArrowheads="1"/>
          </p:cNvSpPr>
          <p:nvPr>
            <p:ph type="title"/>
          </p:nvPr>
        </p:nvSpPr>
        <p:spPr>
          <a:xfrm>
            <a:off x="914400" y="274320"/>
            <a:ext cx="7315200" cy="914400"/>
          </a:xfrm>
        </p:spPr>
        <p:txBody>
          <a:bodyPr/>
          <a:lstStyle/>
          <a:p>
            <a:pPr>
              <a:defRPr/>
            </a:pPr>
            <a:r>
              <a:rPr lang="en-US" b="1" dirty="0" smtClean="0">
                <a:latin typeface="Arial" panose="020B0604020202020204" pitchFamily="34" charset="0"/>
                <a:cs typeface="Arial" panose="020B0604020202020204" pitchFamily="34" charset="0"/>
              </a:rPr>
              <a:t>COMMON MISTAKES:</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PARTICIPANT CONDUCT</a:t>
            </a:r>
            <a:endParaRPr lang="en-US" sz="3600" b="1" i="0" strike="sngStrike" dirty="0" smtClean="0">
              <a:solidFill>
                <a:srgbClr val="FF0000"/>
              </a:solidFill>
              <a:latin typeface="Arial" panose="020B0604020202020204" pitchFamily="34" charset="0"/>
              <a:cs typeface="Arial" panose="020B0604020202020204" pitchFamily="34" charset="0"/>
            </a:endParaRPr>
          </a:p>
        </p:txBody>
      </p:sp>
      <p:sp>
        <p:nvSpPr>
          <p:cNvPr id="8" name="Rectangle 4"/>
          <p:cNvSpPr txBox="1">
            <a:spLocks noChangeArrowheads="1"/>
          </p:cNvSpPr>
          <p:nvPr/>
        </p:nvSpPr>
        <p:spPr bwMode="auto">
          <a:xfrm>
            <a:off x="457200" y="1005840"/>
            <a:ext cx="8229600" cy="4846320"/>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91440" rIns="91440" bIns="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pPr>
              <a:defRPr/>
            </a:pPr>
            <a:endParaRPr lang="en-US" kern="0" dirty="0" smtClean="0">
              <a:latin typeface="Arial" panose="020B0604020202020204" pitchFamily="34" charset="0"/>
              <a:cs typeface="Arial" panose="020B0604020202020204" pitchFamily="34" charset="0"/>
            </a:endParaRPr>
          </a:p>
          <a:p>
            <a:pPr>
              <a:defRPr/>
            </a:pPr>
            <a:r>
              <a:rPr lang="en-US" kern="0" dirty="0" smtClean="0">
                <a:latin typeface="Arial" panose="020B0604020202020204" pitchFamily="34" charset="0"/>
                <a:cs typeface="Arial" panose="020B0604020202020204" pitchFamily="34" charset="0"/>
              </a:rPr>
              <a:t>Side-tracking </a:t>
            </a:r>
            <a:r>
              <a:rPr lang="en-US" kern="0" dirty="0" smtClean="0">
                <a:latin typeface="Arial" panose="020B0604020202020204" pitchFamily="34" charset="0"/>
                <a:cs typeface="Arial" panose="020B0604020202020204" pitchFamily="34" charset="0"/>
              </a:rPr>
              <a:t>the </a:t>
            </a:r>
            <a:r>
              <a:rPr lang="en-US" kern="0" dirty="0" smtClean="0">
                <a:latin typeface="Arial" panose="020B0604020202020204" pitchFamily="34" charset="0"/>
                <a:cs typeface="Arial" panose="020B0604020202020204" pitchFamily="34" charset="0"/>
              </a:rPr>
              <a:t>discussion</a:t>
            </a:r>
            <a:endParaRPr lang="en-US" strike="sngStrike" kern="0" dirty="0" smtClean="0">
              <a:latin typeface="Arial" panose="020B0604020202020204" pitchFamily="34" charset="0"/>
              <a:cs typeface="Arial" panose="020B0604020202020204" pitchFamily="34" charset="0"/>
            </a:endParaRPr>
          </a:p>
          <a:p>
            <a:pPr>
              <a:defRPr/>
            </a:pPr>
            <a:r>
              <a:rPr lang="en-US" kern="0" dirty="0" smtClean="0">
                <a:latin typeface="Arial" panose="020B0604020202020204" pitchFamily="34" charset="0"/>
                <a:cs typeface="Arial" panose="020B0604020202020204" pitchFamily="34" charset="0"/>
              </a:rPr>
              <a:t>Conducting Side Conversations</a:t>
            </a:r>
          </a:p>
          <a:p>
            <a:pPr>
              <a:defRPr/>
            </a:pPr>
            <a:r>
              <a:rPr lang="en-US" kern="0" dirty="0" smtClean="0">
                <a:latin typeface="Arial" panose="020B0604020202020204" pitchFamily="34" charset="0"/>
                <a:cs typeface="Arial" panose="020B0604020202020204" pitchFamily="34" charset="0"/>
              </a:rPr>
              <a:t>Overt and blatant </a:t>
            </a:r>
            <a:r>
              <a:rPr lang="en-US" kern="0" dirty="0" smtClean="0">
                <a:latin typeface="Arial" panose="020B0604020202020204" pitchFamily="34" charset="0"/>
                <a:cs typeface="Arial" panose="020B0604020202020204" pitchFamily="34" charset="0"/>
              </a:rPr>
              <a:t>negativism</a:t>
            </a:r>
            <a:endParaRPr lang="en-US" strike="sngStrike" kern="0" dirty="0">
              <a:latin typeface="Arial" panose="020B0604020202020204" pitchFamily="34" charset="0"/>
              <a:cs typeface="Arial" panose="020B0604020202020204" pitchFamily="34" charset="0"/>
            </a:endParaRPr>
          </a:p>
          <a:p>
            <a:pPr>
              <a:defRPr/>
            </a:pPr>
            <a:r>
              <a:rPr lang="en-US" kern="0" dirty="0" smtClean="0">
                <a:latin typeface="Arial" panose="020B0604020202020204" pitchFamily="34" charset="0"/>
                <a:cs typeface="Arial" panose="020B0604020202020204" pitchFamily="34" charset="0"/>
              </a:rPr>
              <a:t>Fear of ridicule or </a:t>
            </a:r>
            <a:r>
              <a:rPr lang="en-US" kern="0" dirty="0" smtClean="0">
                <a:latin typeface="Arial" panose="020B0604020202020204" pitchFamily="34" charset="0"/>
                <a:cs typeface="Arial" panose="020B0604020202020204" pitchFamily="34" charset="0"/>
              </a:rPr>
              <a:t>embarrassment</a:t>
            </a:r>
            <a:r>
              <a:rPr lang="en-US" strike="sngStrike" kern="0" dirty="0" smtClean="0">
                <a:latin typeface="Arial" panose="020B0604020202020204" pitchFamily="34" charset="0"/>
                <a:cs typeface="Arial" panose="020B0604020202020204" pitchFamily="34" charset="0"/>
              </a:rPr>
              <a:t> </a:t>
            </a:r>
            <a:endParaRPr lang="en-US" strike="sngStrike" kern="0" dirty="0">
              <a:latin typeface="Arial" panose="020B0604020202020204" pitchFamily="34" charset="0"/>
              <a:cs typeface="Arial" panose="020B0604020202020204" pitchFamily="34" charset="0"/>
            </a:endParaRPr>
          </a:p>
          <a:p>
            <a:pPr>
              <a:defRPr/>
            </a:pPr>
            <a:r>
              <a:rPr lang="en-US" kern="0" dirty="0" smtClean="0">
                <a:latin typeface="Arial" panose="020B0604020202020204" pitchFamily="34" charset="0"/>
                <a:cs typeface="Arial" panose="020B0604020202020204" pitchFamily="34" charset="0"/>
              </a:rPr>
              <a:t>Unclear on future </a:t>
            </a:r>
            <a:r>
              <a:rPr lang="en-US" kern="0" dirty="0" smtClean="0">
                <a:latin typeface="Arial" panose="020B0604020202020204" pitchFamily="34" charset="0"/>
                <a:cs typeface="Arial" panose="020B0604020202020204" pitchFamily="34" charset="0"/>
              </a:rPr>
              <a:t>actions</a:t>
            </a:r>
            <a:endParaRPr lang="en-US" strike="sngStrike" kern="0" dirty="0">
              <a:latin typeface="Arial" panose="020B0604020202020204" pitchFamily="34" charset="0"/>
              <a:cs typeface="Arial" panose="020B0604020202020204" pitchFamily="34" charset="0"/>
            </a:endParaRPr>
          </a:p>
          <a:p>
            <a:pPr>
              <a:defRPr/>
            </a:pPr>
            <a:endParaRPr lang="en-US" kern="0" dirty="0" smtClean="0"/>
          </a:p>
        </p:txBody>
      </p:sp>
    </p:spTree>
    <p:extLst>
      <p:ext uri="{BB962C8B-B14F-4D97-AF65-F5344CB8AC3E}">
        <p14:creationId xmlns:p14="http://schemas.microsoft.com/office/powerpoint/2010/main" val="2795521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274320"/>
            <a:ext cx="7315200" cy="457200"/>
          </a:xfrm>
        </p:spPr>
        <p:txBody>
          <a:bodyPr/>
          <a:lstStyle/>
          <a:p>
            <a:pPr eaLnBrk="1" hangingPunct="1">
              <a:defRPr/>
            </a:pPr>
            <a:r>
              <a:rPr lang="en-US" b="1" dirty="0" smtClean="0">
                <a:latin typeface="Arial" panose="020B0604020202020204" pitchFamily="34" charset="0"/>
                <a:cs typeface="Arial" panose="020B0604020202020204" pitchFamily="34" charset="0"/>
              </a:rPr>
              <a:t>MEETING </a:t>
            </a:r>
            <a:r>
              <a:rPr lang="en-US" b="1" dirty="0" smtClean="0">
                <a:latin typeface="Arial" panose="020B0604020202020204" pitchFamily="34" charset="0"/>
                <a:cs typeface="Arial" panose="020B0604020202020204" pitchFamily="34" charset="0"/>
              </a:rPr>
              <a:t>WRAP-UP</a:t>
            </a:r>
            <a:endParaRPr lang="en-US" sz="4000" b="1" dirty="0" smtClean="0">
              <a:latin typeface="Arial" panose="020B0604020202020204" pitchFamily="34" charset="0"/>
              <a:cs typeface="Arial" panose="020B0604020202020204" pitchFamily="34" charset="0"/>
            </a:endParaRPr>
          </a:p>
        </p:txBody>
      </p:sp>
      <p:sp>
        <p:nvSpPr>
          <p:cNvPr id="8196" name="Rectangle 3"/>
          <p:cNvSpPr>
            <a:spLocks noGrp="1" noChangeArrowheads="1"/>
          </p:cNvSpPr>
          <p:nvPr>
            <p:ph type="body" idx="1"/>
          </p:nvPr>
        </p:nvSpPr>
        <p:spPr>
          <a:xfrm>
            <a:off x="457200" y="1005840"/>
            <a:ext cx="8229600" cy="4846320"/>
          </a:xfrm>
          <a:noFill/>
        </p:spPr>
        <p:txBody>
          <a:bodyPr tIns="91440" bIns="0"/>
          <a:lstStyle/>
          <a:p>
            <a:pPr marL="0" indent="0">
              <a:buNone/>
            </a:pPr>
            <a:r>
              <a:rPr lang="en-US" dirty="0">
                <a:latin typeface="Arial" panose="020B0604020202020204" pitchFamily="34" charset="0"/>
                <a:cs typeface="Arial" panose="020B0604020202020204" pitchFamily="34" charset="0"/>
              </a:rPr>
              <a:t>And in the end... </a:t>
            </a:r>
            <a:endParaRPr lang="en-US"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Review objectives to see if they have been </a:t>
            </a:r>
            <a:r>
              <a:rPr lang="en-US" sz="2000" dirty="0" smtClean="0">
                <a:latin typeface="Arial" panose="020B0604020202020204" pitchFamily="34" charset="0"/>
                <a:cs typeface="Arial" panose="020B0604020202020204" pitchFamily="34" charset="0"/>
              </a:rPr>
              <a:t>met</a:t>
            </a:r>
            <a:endParaRPr lang="en-US" sz="2000" strike="sngStrike" dirty="0" smtClean="0">
              <a:solidFill>
                <a:srgbClr val="FF0000"/>
              </a:solidFill>
              <a:latin typeface="Arial" panose="020B0604020202020204" pitchFamily="34" charset="0"/>
              <a:cs typeface="Arial" panose="020B0604020202020204" pitchFamily="34" charset="0"/>
            </a:endParaRPr>
          </a:p>
          <a:p>
            <a:pPr eaLnBrk="1" hangingPunct="1"/>
            <a:r>
              <a:rPr lang="en-US" sz="2000" dirty="0" smtClean="0">
                <a:latin typeface="Arial" panose="020B0604020202020204" pitchFamily="34" charset="0"/>
                <a:cs typeface="Arial" panose="020B0604020202020204" pitchFamily="34" charset="0"/>
              </a:rPr>
              <a:t>Review assignments — who, what, when</a:t>
            </a:r>
          </a:p>
          <a:p>
            <a:pPr eaLnBrk="1" hangingPunct="1"/>
            <a:r>
              <a:rPr lang="en-US" sz="2000" dirty="0" smtClean="0">
                <a:latin typeface="Arial" panose="020B0604020202020204" pitchFamily="34" charset="0"/>
                <a:cs typeface="Arial" panose="020B0604020202020204" pitchFamily="34" charset="0"/>
              </a:rPr>
              <a:t>Discuss next </a:t>
            </a:r>
            <a:r>
              <a:rPr lang="en-US" sz="2000" dirty="0" smtClean="0">
                <a:latin typeface="Arial" panose="020B0604020202020204" pitchFamily="34" charset="0"/>
                <a:cs typeface="Arial" panose="020B0604020202020204" pitchFamily="34" charset="0"/>
              </a:rPr>
              <a:t>meeting</a:t>
            </a:r>
            <a:endParaRPr lang="en-US" sz="2000" u="sng" dirty="0" smtClean="0">
              <a:solidFill>
                <a:srgbClr val="00B050"/>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16</a:t>
            </a:fld>
            <a:endParaRPr lang="en-US"/>
          </a:p>
        </p:txBody>
      </p:sp>
    </p:spTree>
    <p:extLst>
      <p:ext uri="{BB962C8B-B14F-4D97-AF65-F5344CB8AC3E}">
        <p14:creationId xmlns:p14="http://schemas.microsoft.com/office/powerpoint/2010/main" val="4075661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smtClean="0">
                <a:latin typeface="Arial" panose="020B0604020202020204" pitchFamily="34" charset="0"/>
                <a:cs typeface="Arial" panose="020B0604020202020204" pitchFamily="34" charset="0"/>
              </a:rPr>
              <a:t>POST MEETING EVALUATION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As </a:t>
            </a:r>
            <a:r>
              <a:rPr lang="en-US" dirty="0">
                <a:latin typeface="Arial" panose="020B0604020202020204" pitchFamily="34" charset="0"/>
                <a:cs typeface="Arial" panose="020B0604020202020204" pitchFamily="34" charset="0"/>
              </a:rPr>
              <a:t>a result of this meeting, who is to do what, </a:t>
            </a:r>
            <a:r>
              <a:rPr lang="en-US" dirty="0" smtClean="0">
                <a:latin typeface="Arial" panose="020B0604020202020204" pitchFamily="34" charset="0"/>
                <a:cs typeface="Arial" panose="020B0604020202020204" pitchFamily="34" charset="0"/>
              </a:rPr>
              <a:t>when? Review the Minutes to ensure the actions </a:t>
            </a:r>
            <a:r>
              <a:rPr lang="en-US" dirty="0" smtClean="0">
                <a:latin typeface="Arial" panose="020B0604020202020204" pitchFamily="34" charset="0"/>
                <a:cs typeface="Arial" panose="020B0604020202020204" pitchFamily="34" charset="0"/>
              </a:rPr>
              <a:t>are highlighted</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Gap </a:t>
            </a:r>
            <a:r>
              <a:rPr lang="en-US" dirty="0">
                <a:latin typeface="Arial" panose="020B0604020202020204" pitchFamily="34" charset="0"/>
                <a:cs typeface="Arial" panose="020B0604020202020204" pitchFamily="34" charset="0"/>
              </a:rPr>
              <a:t>analysis </a:t>
            </a:r>
            <a:endParaRPr lang="en-US" dirty="0" smtClean="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What should we do to improve our meetings?</a:t>
            </a:r>
          </a:p>
          <a:p>
            <a:pPr lvl="1"/>
            <a:r>
              <a:rPr lang="en-US" sz="2000" dirty="0" smtClean="0">
                <a:latin typeface="Arial" panose="020B0604020202020204" pitchFamily="34" charset="0"/>
                <a:cs typeface="Arial" panose="020B0604020202020204" pitchFamily="34" charset="0"/>
              </a:rPr>
              <a:t>What </a:t>
            </a:r>
            <a:r>
              <a:rPr lang="en-US" sz="2000" dirty="0">
                <a:latin typeface="Arial" panose="020B0604020202020204" pitchFamily="34" charset="0"/>
                <a:cs typeface="Arial" panose="020B0604020202020204" pitchFamily="34" charset="0"/>
              </a:rPr>
              <a:t>should we not </a:t>
            </a:r>
            <a:r>
              <a:rPr lang="en-US" sz="2000" dirty="0" smtClean="0">
                <a:latin typeface="Arial" panose="020B0604020202020204" pitchFamily="34" charset="0"/>
                <a:cs typeface="Arial" panose="020B0604020202020204" pitchFamily="34" charset="0"/>
              </a:rPr>
              <a:t>do?</a:t>
            </a:r>
          </a:p>
          <a:p>
            <a:pPr lvl="1"/>
            <a:r>
              <a:rPr lang="en-US" sz="2000" dirty="0" smtClean="0">
                <a:latin typeface="Arial" panose="020B0604020202020204" pitchFamily="34" charset="0"/>
                <a:cs typeface="Arial" panose="020B0604020202020204" pitchFamily="34" charset="0"/>
              </a:rPr>
              <a:t>What </a:t>
            </a:r>
            <a:r>
              <a:rPr lang="en-US" sz="2000" dirty="0">
                <a:latin typeface="Arial" panose="020B0604020202020204" pitchFamily="34" charset="0"/>
                <a:cs typeface="Arial" panose="020B0604020202020204" pitchFamily="34" charset="0"/>
              </a:rPr>
              <a:t>should we do </a:t>
            </a:r>
            <a:r>
              <a:rPr lang="en-US" sz="2000" dirty="0" smtClean="0">
                <a:latin typeface="Arial" panose="020B0604020202020204" pitchFamily="34" charset="0"/>
                <a:cs typeface="Arial" panose="020B0604020202020204" pitchFamily="34" charset="0"/>
              </a:rPr>
              <a:t>differently?</a:t>
            </a:r>
            <a:endParaRPr lang="en-US" sz="2000" dirty="0">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17</a:t>
            </a:fld>
            <a:endParaRPr lang="en-US"/>
          </a:p>
        </p:txBody>
      </p:sp>
    </p:spTree>
    <p:extLst>
      <p:ext uri="{BB962C8B-B14F-4D97-AF65-F5344CB8AC3E}">
        <p14:creationId xmlns:p14="http://schemas.microsoft.com/office/powerpoint/2010/main" val="260685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2834640"/>
            <a:ext cx="7315200" cy="1188720"/>
          </a:xfrm>
        </p:spPr>
        <p:txBody>
          <a:bodyPr tIns="91440" bIns="0"/>
          <a:lstStyle/>
          <a:p>
            <a:pPr algn="ctr"/>
            <a:r>
              <a:rPr lang="en-US" sz="3600" dirty="0" smtClean="0">
                <a:latin typeface="Arial" panose="020B0604020202020204" pitchFamily="34" charset="0"/>
                <a:cs typeface="Arial" panose="020B0604020202020204" pitchFamily="34" charset="0"/>
              </a:rPr>
              <a:t>II. APPROPRIATE BALLOT COMMENTS</a:t>
            </a:r>
            <a:endParaRPr lang="en-US" sz="3600"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0"/>
          </p:nvPr>
        </p:nvSpPr>
        <p:spPr/>
        <p:txBody>
          <a:bodyPr/>
          <a:lstStyle/>
          <a:p>
            <a:r>
              <a:rPr lang="en-US" smtClean="0"/>
              <a:t>ASME S&amp;C Training Module A6. Productive Meetings and Appropriate Ballot Comments</a:t>
            </a:r>
            <a:endParaRPr lang="en-US"/>
          </a:p>
        </p:txBody>
      </p:sp>
      <p:sp>
        <p:nvSpPr>
          <p:cNvPr id="4" name="Slide Number Placeholder 3"/>
          <p:cNvSpPr>
            <a:spLocks noGrp="1"/>
          </p:cNvSpPr>
          <p:nvPr>
            <p:ph type="sldNum" sz="quarter" idx="11"/>
          </p:nvPr>
        </p:nvSpPr>
        <p:spPr/>
        <p:txBody>
          <a:bodyPr/>
          <a:lstStyle/>
          <a:p>
            <a:fld id="{B5187AE4-63C5-4576-B06E-A557B769088C}" type="slidenum">
              <a:rPr lang="en-US" smtClean="0"/>
              <a:pPr/>
              <a:t>18</a:t>
            </a:fld>
            <a:endParaRPr lang="en-US"/>
          </a:p>
        </p:txBody>
      </p:sp>
    </p:spTree>
    <p:extLst>
      <p:ext uri="{BB962C8B-B14F-4D97-AF65-F5344CB8AC3E}">
        <p14:creationId xmlns:p14="http://schemas.microsoft.com/office/powerpoint/2010/main" val="1861581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smtClean="0"/>
              <a:t>ASME S&amp;C Training Module A6. Productive Meetings and Appropriate Ballot Comments</a:t>
            </a:r>
            <a:endParaRPr lang="en-US" dirty="0"/>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15362" name="Rectangle 2"/>
          <p:cNvSpPr>
            <a:spLocks noGrp="1" noChangeArrowheads="1"/>
          </p:cNvSpPr>
          <p:nvPr>
            <p:ph type="title" idx="4294967295"/>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171313660"/>
              </p:ext>
            </p:extLst>
          </p:nvPr>
        </p:nvGraphicFramePr>
        <p:xfrm>
          <a:off x="457200" y="1280160"/>
          <a:ext cx="8229600" cy="1905485"/>
        </p:xfrm>
        <a:graphic>
          <a:graphicData uri="http://schemas.openxmlformats.org/drawingml/2006/table">
            <a:tbl>
              <a:tblPr firstRow="1" bandRow="1">
                <a:tableStyleId>{5C22544A-7EE6-4342-B048-85BDC9FD1C3A}</a:tableStyleId>
              </a:tblPr>
              <a:tblGrid>
                <a:gridCol w="995920"/>
                <a:gridCol w="7233680"/>
              </a:tblGrid>
              <a:tr h="769288">
                <a:tc>
                  <a:txBody>
                    <a:bodyPr/>
                    <a:lstStyle/>
                    <a:p>
                      <a:r>
                        <a:rPr lang="en-US" sz="1600" b="0" dirty="0" smtClean="0">
                          <a:solidFill>
                            <a:srgbClr val="003399"/>
                          </a:solidFill>
                          <a:latin typeface="Arial" panose="020B0604020202020204" pitchFamily="34" charset="0"/>
                          <a:cs typeface="Arial" panose="020B0604020202020204" pitchFamily="34" charset="0"/>
                        </a:rPr>
                        <a:t>01/18/18</a:t>
                      </a:r>
                      <a:endParaRPr lang="en-US" sz="1600" b="0" dirty="0">
                        <a:solidFill>
                          <a:srgbClr val="003399"/>
                        </a:solidFill>
                        <a:latin typeface="Arial" panose="020B0604020202020204" pitchFamily="34" charset="0"/>
                        <a:cs typeface="Arial" panose="020B060402020202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smtClean="0">
                          <a:solidFill>
                            <a:srgbClr val="003399"/>
                          </a:solidFill>
                          <a:latin typeface="Arial" panose="020B0604020202020204" pitchFamily="34" charset="0"/>
                          <a:cs typeface="Arial" panose="020B0604020202020204" pitchFamily="34" charset="0"/>
                        </a:rPr>
                        <a:t>Revised and restructure presentation based on the current ANSI Accredited Procedures as well as common practices  </a:t>
                      </a: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136197">
                <a:tc>
                  <a:txBody>
                    <a:bodyPr/>
                    <a:lstStyle/>
                    <a:p>
                      <a:r>
                        <a:rPr lang="en-US" sz="1600" b="0" dirty="0" smtClean="0">
                          <a:solidFill>
                            <a:srgbClr val="003399"/>
                          </a:solidFill>
                          <a:latin typeface="Arial" panose="020B0604020202020204" pitchFamily="34" charset="0"/>
                          <a:cs typeface="Arial" panose="020B0604020202020204" pitchFamily="34" charset="0"/>
                        </a:rPr>
                        <a:t>01/31/14</a:t>
                      </a:r>
                      <a:endParaRPr lang="en-US" sz="1600" b="0" dirty="0">
                        <a:solidFill>
                          <a:srgbClr val="003399"/>
                        </a:solidFill>
                        <a:latin typeface="Arial" panose="020B0604020202020204" pitchFamily="34" charset="0"/>
                        <a:cs typeface="Arial" panose="020B060402020202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smtClean="0">
                          <a:solidFill>
                            <a:srgbClr val="003399"/>
                          </a:solidFill>
                          <a:latin typeface="Arial" panose="020B0604020202020204" pitchFamily="34" charset="0"/>
                          <a:cs typeface="Arial" panose="020B0604020202020204" pitchFamily="34" charset="0"/>
                        </a:rPr>
                        <a:t>First Edition</a:t>
                      </a:r>
                      <a:endParaRPr lang="en-US" sz="1600" b="0" dirty="0">
                        <a:solidFill>
                          <a:srgbClr val="003399"/>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41982935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BALLOT COMMENTS</a:t>
            </a: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Many </a:t>
            </a:r>
            <a:r>
              <a:rPr lang="en-US" dirty="0">
                <a:latin typeface="Arial" panose="020B0604020202020204" pitchFamily="34" charset="0"/>
                <a:cs typeface="Arial" panose="020B0604020202020204" pitchFamily="34" charset="0"/>
              </a:rPr>
              <a:t>of the </a:t>
            </a:r>
            <a:r>
              <a:rPr lang="en-US" dirty="0" smtClean="0">
                <a:latin typeface="Arial" panose="020B0604020202020204" pitchFamily="34" charset="0"/>
                <a:cs typeface="Arial" panose="020B0604020202020204" pitchFamily="34" charset="0"/>
              </a:rPr>
              <a:t>behaviors </a:t>
            </a:r>
            <a:r>
              <a:rPr lang="en-US" dirty="0" smtClean="0">
                <a:latin typeface="Arial" panose="020B0604020202020204" pitchFamily="34" charset="0"/>
                <a:cs typeface="Arial" panose="020B0604020202020204" pitchFamily="34" charset="0"/>
              </a:rPr>
              <a:t>identified </a:t>
            </a:r>
            <a:r>
              <a:rPr lang="en-US" dirty="0">
                <a:latin typeface="Arial" panose="020B0604020202020204" pitchFamily="34" charset="0"/>
                <a:cs typeface="Arial" panose="020B0604020202020204" pitchFamily="34" charset="0"/>
              </a:rPr>
              <a:t>in </a:t>
            </a:r>
            <a:r>
              <a:rPr lang="en-US" dirty="0" smtClean="0">
                <a:latin typeface="Arial" panose="020B0604020202020204" pitchFamily="34" charset="0"/>
                <a:cs typeface="Arial" panose="020B0604020202020204" pitchFamily="34" charset="0"/>
              </a:rPr>
              <a:t>previous slides regarding </a:t>
            </a:r>
            <a:r>
              <a:rPr lang="en-US" dirty="0" smtClean="0">
                <a:latin typeface="Arial" panose="020B0604020202020204" pitchFamily="34" charset="0"/>
                <a:cs typeface="Arial" panose="020B0604020202020204" pitchFamily="34" charset="0"/>
              </a:rPr>
              <a:t>participant </a:t>
            </a:r>
            <a:r>
              <a:rPr lang="en-US" dirty="0">
                <a:latin typeface="Arial" panose="020B0604020202020204" pitchFamily="34" charset="0"/>
                <a:cs typeface="Arial" panose="020B0604020202020204" pitchFamily="34" charset="0"/>
              </a:rPr>
              <a:t>conduct </a:t>
            </a:r>
            <a:r>
              <a:rPr lang="en-US" dirty="0" smtClean="0">
                <a:latin typeface="Arial" panose="020B0604020202020204" pitchFamily="34" charset="0"/>
                <a:cs typeface="Arial" panose="020B0604020202020204" pitchFamily="34" charset="0"/>
              </a:rPr>
              <a:t>also </a:t>
            </a:r>
            <a:r>
              <a:rPr lang="en-US" dirty="0" smtClean="0">
                <a:latin typeface="Arial" panose="020B0604020202020204" pitchFamily="34" charset="0"/>
                <a:cs typeface="Arial" panose="020B0604020202020204" pitchFamily="34" charset="0"/>
              </a:rPr>
              <a:t>apply to commenting on ballots. Comments should:</a:t>
            </a:r>
          </a:p>
          <a:p>
            <a:pPr lvl="1"/>
            <a:r>
              <a:rPr lang="en-US" sz="2000" dirty="0" smtClean="0">
                <a:latin typeface="Arial" panose="020B0604020202020204" pitchFamily="34" charset="0"/>
                <a:cs typeface="Arial" panose="020B0604020202020204" pitchFamily="34" charset="0"/>
              </a:rPr>
              <a:t>be </a:t>
            </a:r>
            <a:r>
              <a:rPr lang="en-US" sz="2000" dirty="0">
                <a:latin typeface="Arial" panose="020B0604020202020204" pitchFamily="34" charset="0"/>
                <a:cs typeface="Arial" panose="020B0604020202020204" pitchFamily="34" charset="0"/>
              </a:rPr>
              <a:t>businesslike, not discourteous or </a:t>
            </a:r>
            <a:r>
              <a:rPr lang="en-US" sz="2000" dirty="0" smtClean="0">
                <a:latin typeface="Arial" panose="020B0604020202020204" pitchFamily="34" charset="0"/>
                <a:cs typeface="Arial" panose="020B0604020202020204" pitchFamily="34" charset="0"/>
              </a:rPr>
              <a:t>unprofessional</a:t>
            </a:r>
            <a:endParaRPr lang="en-US" sz="2000" strike="sngStrike" dirty="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only </a:t>
            </a:r>
            <a:r>
              <a:rPr lang="en-US" sz="2000" dirty="0">
                <a:latin typeface="Arial" panose="020B0604020202020204" pitchFamily="34" charset="0"/>
                <a:cs typeface="Arial" panose="020B0604020202020204" pitchFamily="34" charset="0"/>
              </a:rPr>
              <a:t>address the items out for </a:t>
            </a:r>
            <a:r>
              <a:rPr lang="en-US" sz="2000" dirty="0" smtClean="0">
                <a:latin typeface="Arial" panose="020B0604020202020204" pitchFamily="34" charset="0"/>
                <a:cs typeface="Arial" panose="020B0604020202020204" pitchFamily="34" charset="0"/>
              </a:rPr>
              <a:t>ballot</a:t>
            </a:r>
            <a:endParaRPr lang="en-US" sz="2000" strike="sngStrike" dirty="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never </a:t>
            </a:r>
            <a:r>
              <a:rPr lang="en-US" sz="2000" dirty="0">
                <a:latin typeface="Arial" panose="020B0604020202020204" pitchFamily="34" charset="0"/>
                <a:cs typeface="Arial" panose="020B0604020202020204" pitchFamily="34" charset="0"/>
              </a:rPr>
              <a:t>be used as a tool to attack or belittle </a:t>
            </a:r>
            <a:r>
              <a:rPr lang="en-US" sz="2000" dirty="0" smtClean="0">
                <a:latin typeface="Arial" panose="020B0604020202020204" pitchFamily="34" charset="0"/>
                <a:cs typeface="Arial" panose="020B0604020202020204" pitchFamily="34" charset="0"/>
              </a:rPr>
              <a:t>others </a:t>
            </a:r>
            <a:endParaRPr lang="en-US" sz="2000" dirty="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avoid </a:t>
            </a:r>
            <a:r>
              <a:rPr lang="en-US" sz="2000" dirty="0">
                <a:latin typeface="Arial" panose="020B0604020202020204" pitchFamily="34" charset="0"/>
                <a:cs typeface="Arial" panose="020B0604020202020204" pitchFamily="34" charset="0"/>
              </a:rPr>
              <a:t>blatant </a:t>
            </a:r>
            <a:r>
              <a:rPr lang="en-US" sz="2000" dirty="0" smtClean="0">
                <a:latin typeface="Arial" panose="020B0604020202020204" pitchFamily="34" charset="0"/>
                <a:cs typeface="Arial" panose="020B0604020202020204" pitchFamily="34" charset="0"/>
              </a:rPr>
              <a:t>negativism</a:t>
            </a:r>
            <a:endParaRPr lang="en-US" sz="2000" strike="sngStrike"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Comments posted on C&amp;S Connect can be viewed by all S&amp;C Staff and may eventually be viewed by parties outside the committee (e.g. ANSI, Board Ballots, etc</a:t>
            </a:r>
            <a:r>
              <a:rPr lang="en-US" dirty="0" smtClean="0">
                <a:latin typeface="Arial" panose="020B0604020202020204" pitchFamily="34" charset="0"/>
                <a:cs typeface="Arial" panose="020B0604020202020204" pitchFamily="34" charset="0"/>
              </a:rPr>
              <a:t>.)</a:t>
            </a:r>
            <a:endParaRPr lang="en-US" strike="sngStrike" dirty="0" smtClean="0">
              <a:latin typeface="Arial" panose="020B0604020202020204" pitchFamily="34" charset="0"/>
              <a:cs typeface="Arial" panose="020B0604020202020204" pitchFamily="34" charset="0"/>
            </a:endParaRPr>
          </a:p>
          <a:p>
            <a:endParaRPr lang="en-US" dirty="0" smtClean="0"/>
          </a:p>
          <a:p>
            <a:pPr marL="57150" indent="0">
              <a:buNone/>
            </a:pPr>
            <a:r>
              <a:rPr lang="en-US" dirty="0" smtClean="0"/>
              <a:t> </a:t>
            </a:r>
            <a:endParaRPr lang="en-US" dirty="0"/>
          </a:p>
        </p:txBody>
      </p:sp>
      <p:sp>
        <p:nvSpPr>
          <p:cNvPr id="4" name="Footer Placeholder 3"/>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19</a:t>
            </a:fld>
            <a:endParaRPr lang="en-US"/>
          </a:p>
        </p:txBody>
      </p:sp>
    </p:spTree>
    <p:extLst>
      <p:ext uri="{BB962C8B-B14F-4D97-AF65-F5344CB8AC3E}">
        <p14:creationId xmlns:p14="http://schemas.microsoft.com/office/powerpoint/2010/main" val="3825669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914400"/>
          </a:xfrm>
        </p:spPr>
        <p:txBody>
          <a:bodyPr/>
          <a:lstStyle/>
          <a:p>
            <a:r>
              <a:rPr lang="en-US" b="1" dirty="0" smtClean="0">
                <a:latin typeface="Arial" panose="020B0604020202020204" pitchFamily="34" charset="0"/>
                <a:cs typeface="Arial" panose="020B0604020202020204" pitchFamily="34" charset="0"/>
              </a:rPr>
              <a:t>REQUIREMENTS FOR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BALLOT COMMENTS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lstStyle/>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Procedures for ASME Codes and Standards Development Committees state that: </a:t>
            </a:r>
            <a:r>
              <a:rPr lang="en-US" strike="sngStrike" dirty="0" smtClean="0">
                <a:latin typeface="Arial" panose="020B0604020202020204" pitchFamily="34" charset="0"/>
                <a:cs typeface="Arial" panose="020B0604020202020204" pitchFamily="34" charset="0"/>
              </a:rPr>
              <a:t> </a:t>
            </a:r>
            <a:endParaRPr lang="en-US" strike="sngStrike"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smtClean="0">
                <a:latin typeface="Arial" panose="020B0604020202020204" pitchFamily="34" charset="0"/>
                <a:cs typeface="Arial" panose="020B0604020202020204" pitchFamily="34" charset="0"/>
              </a:rPr>
              <a:t>Disapproved </a:t>
            </a:r>
            <a:r>
              <a:rPr lang="en-US" sz="2000" dirty="0">
                <a:latin typeface="Arial" panose="020B0604020202020204" pitchFamily="34" charset="0"/>
                <a:cs typeface="Arial" panose="020B0604020202020204" pitchFamily="34" charset="0"/>
              </a:rPr>
              <a:t>votes should include an alternative </a:t>
            </a:r>
            <a:r>
              <a:rPr lang="en-US" sz="2000" dirty="0" smtClean="0">
                <a:latin typeface="Arial" panose="020B0604020202020204" pitchFamily="34" charset="0"/>
                <a:cs typeface="Arial" panose="020B0604020202020204" pitchFamily="34" charset="0"/>
              </a:rPr>
              <a:t>action </a:t>
            </a:r>
            <a:r>
              <a:rPr lang="en-US" sz="2000" dirty="0">
                <a:latin typeface="Arial" panose="020B0604020202020204" pitchFamily="34" charset="0"/>
                <a:cs typeface="Arial" panose="020B0604020202020204" pitchFamily="34" charset="0"/>
              </a:rPr>
              <a:t>that will resolve their disapproved </a:t>
            </a:r>
            <a:r>
              <a:rPr lang="en-US" sz="2000" dirty="0" smtClean="0">
                <a:latin typeface="Arial" panose="020B0604020202020204" pitchFamily="34" charset="0"/>
                <a:cs typeface="Arial" panose="020B0604020202020204" pitchFamily="34" charset="0"/>
              </a:rPr>
              <a:t>vote </a:t>
            </a:r>
            <a:endParaRPr lang="en-US" sz="20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a:latin typeface="Arial" panose="020B0604020202020204" pitchFamily="34" charset="0"/>
                <a:cs typeface="Arial" panose="020B0604020202020204" pitchFamily="34" charset="0"/>
              </a:rPr>
              <a:t>Disapproved votes accompanied by comments unrelated to the proposal under consideration, or without comments, shall not be further considered, are not required to be submitted for recirculation and shall be reported </a:t>
            </a:r>
            <a:r>
              <a:rPr lang="en-US" sz="2000" dirty="0" smtClean="0">
                <a:latin typeface="Arial" panose="020B0604020202020204" pitchFamily="34" charset="0"/>
                <a:cs typeface="Arial" panose="020B0604020202020204" pitchFamily="34" charset="0"/>
              </a:rPr>
              <a:t>as disapproved without comments </a:t>
            </a:r>
            <a:r>
              <a:rPr lang="en-US" sz="2000" dirty="0" smtClean="0">
                <a:latin typeface="Arial" panose="020B0604020202020204" pitchFamily="34" charset="0"/>
                <a:cs typeface="Arial" panose="020B0604020202020204" pitchFamily="34" charset="0"/>
              </a:rPr>
              <a:t>votes</a:t>
            </a:r>
            <a:endParaRPr lang="en-US" sz="2000" strike="sngStrike"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smtClean="0">
                <a:latin typeface="Arial" panose="020B0604020202020204" pitchFamily="34" charset="0"/>
                <a:cs typeface="Arial" panose="020B0604020202020204" pitchFamily="34" charset="0"/>
              </a:rPr>
              <a:t>Comments </a:t>
            </a:r>
            <a:r>
              <a:rPr lang="en-US" sz="2000" dirty="0">
                <a:latin typeface="Arial" panose="020B0604020202020204" pitchFamily="34" charset="0"/>
                <a:cs typeface="Arial" panose="020B0604020202020204" pitchFamily="34" charset="0"/>
              </a:rPr>
              <a:t>that are not related to the proposal under consideration shall be documented and considered in the same manner as submittal of a new proposal. The submitter of the comments shall be so </a:t>
            </a:r>
            <a:r>
              <a:rPr lang="en-US" sz="2000" dirty="0" smtClean="0">
                <a:latin typeface="Arial" panose="020B0604020202020204" pitchFamily="34" charset="0"/>
                <a:cs typeface="Arial" panose="020B0604020202020204" pitchFamily="34" charset="0"/>
              </a:rPr>
              <a:t>notified </a:t>
            </a:r>
            <a:endParaRPr lang="en-US" sz="2000" dirty="0">
              <a:latin typeface="Arial" panose="020B0604020202020204" pitchFamily="34" charset="0"/>
              <a:cs typeface="Arial" panose="020B0604020202020204" pitchFamily="34" charset="0"/>
            </a:endParaRPr>
          </a:p>
          <a:p>
            <a:pPr lvl="1"/>
            <a:endParaRPr lang="en-US" dirty="0"/>
          </a:p>
        </p:txBody>
      </p:sp>
      <p:sp>
        <p:nvSpPr>
          <p:cNvPr id="4" name="Footer Placeholder 3"/>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20</a:t>
            </a:fld>
            <a:endParaRPr lang="en-US"/>
          </a:p>
        </p:txBody>
      </p:sp>
    </p:spTree>
    <p:extLst>
      <p:ext uri="{BB962C8B-B14F-4D97-AF65-F5344CB8AC3E}">
        <p14:creationId xmlns:p14="http://schemas.microsoft.com/office/powerpoint/2010/main" val="3223959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914400"/>
          </a:xfrm>
        </p:spPr>
        <p:txBody>
          <a:bodyPr/>
          <a:lstStyle/>
          <a:p>
            <a:r>
              <a:rPr lang="en-US" b="1" dirty="0" smtClean="0">
                <a:latin typeface="Arial" panose="020B0604020202020204" pitchFamily="34" charset="0"/>
                <a:cs typeface="Arial" panose="020B0604020202020204" pitchFamily="34" charset="0"/>
              </a:rPr>
              <a:t>EXAMPLES OF</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BALLOT </a:t>
            </a:r>
            <a:r>
              <a:rPr lang="en-US" b="1" dirty="0">
                <a:latin typeface="Arial" panose="020B0604020202020204" pitchFamily="34" charset="0"/>
                <a:cs typeface="Arial" panose="020B0604020202020204" pitchFamily="34" charset="0"/>
              </a:rPr>
              <a:t>COMMENTS</a:t>
            </a:r>
          </a:p>
        </p:txBody>
      </p:sp>
      <p:sp>
        <p:nvSpPr>
          <p:cNvPr id="3" name="Content Placeholder 2"/>
          <p:cNvSpPr>
            <a:spLocks noGrp="1"/>
          </p:cNvSpPr>
          <p:nvPr>
            <p:ph idx="1"/>
          </p:nvPr>
        </p:nvSpPr>
        <p:spPr>
          <a:xfrm>
            <a:off x="457200" y="1005840"/>
            <a:ext cx="8229600" cy="4846320"/>
          </a:xfrm>
        </p:spPr>
        <p:txBody>
          <a:bodyPr tIns="91440" bIns="0"/>
          <a:lstStyle/>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Examples </a:t>
            </a:r>
            <a:r>
              <a:rPr lang="en-US" dirty="0" smtClean="0">
                <a:latin typeface="Arial" panose="020B0604020202020204" pitchFamily="34" charset="0"/>
                <a:cs typeface="Arial" panose="020B0604020202020204" pitchFamily="34" charset="0"/>
              </a:rPr>
              <a:t>of appropriate </a:t>
            </a:r>
            <a:r>
              <a:rPr lang="en-US" dirty="0">
                <a:latin typeface="Arial" panose="020B0604020202020204" pitchFamily="34" charset="0"/>
                <a:cs typeface="Arial" panose="020B0604020202020204" pitchFamily="34" charset="0"/>
              </a:rPr>
              <a:t>ballot </a:t>
            </a:r>
            <a:r>
              <a:rPr lang="en-US" dirty="0" smtClean="0">
                <a:latin typeface="Arial" panose="020B0604020202020204" pitchFamily="34" charset="0"/>
                <a:cs typeface="Arial" panose="020B0604020202020204" pitchFamily="34" charset="0"/>
              </a:rPr>
              <a:t>comments are:</a:t>
            </a:r>
          </a:p>
          <a:p>
            <a:pPr lvl="1"/>
            <a:r>
              <a:rPr lang="en-US" sz="2000" dirty="0" smtClean="0">
                <a:latin typeface="Arial" panose="020B0604020202020204" pitchFamily="34" charset="0"/>
                <a:cs typeface="Arial" panose="020B0604020202020204" pitchFamily="34" charset="0"/>
              </a:rPr>
              <a:t>Section 4.2.1(a): Replace the word “varies” with “alternates”</a:t>
            </a:r>
          </a:p>
          <a:p>
            <a:pPr lvl="1"/>
            <a:r>
              <a:rPr lang="en-US" sz="2000" dirty="0">
                <a:latin typeface="Arial" panose="020B0604020202020204" pitchFamily="34" charset="0"/>
                <a:cs typeface="Arial" panose="020B0604020202020204" pitchFamily="34" charset="0"/>
              </a:rPr>
              <a:t>P</a:t>
            </a:r>
            <a:r>
              <a:rPr lang="en-US" sz="2000" dirty="0" smtClean="0">
                <a:latin typeface="Arial" panose="020B0604020202020204" pitchFamily="34" charset="0"/>
                <a:cs typeface="Arial" panose="020B0604020202020204" pitchFamily="34" charset="0"/>
              </a:rPr>
              <a:t>ara. 9-2.9.6(g): Change </a:t>
            </a:r>
            <a:r>
              <a:rPr lang="en-US" sz="2000" dirty="0">
                <a:latin typeface="Arial" panose="020B0604020202020204" pitchFamily="34" charset="0"/>
                <a:cs typeface="Arial" panose="020B0604020202020204" pitchFamily="34" charset="0"/>
              </a:rPr>
              <a:t>"repairs shall" to "repaired slings </a:t>
            </a:r>
            <a:r>
              <a:rPr lang="en-US" sz="2000" dirty="0" smtClean="0">
                <a:latin typeface="Arial" panose="020B0604020202020204" pitchFamily="34" charset="0"/>
                <a:cs typeface="Arial" panose="020B0604020202020204" pitchFamily="34" charset="0"/>
              </a:rPr>
              <a:t>shall”</a:t>
            </a:r>
          </a:p>
          <a:p>
            <a:pPr lvl="1"/>
            <a:r>
              <a:rPr lang="en-US" sz="2000" dirty="0" smtClean="0">
                <a:latin typeface="Arial" panose="020B0604020202020204" pitchFamily="34" charset="0"/>
                <a:cs typeface="Arial" panose="020B0604020202020204" pitchFamily="34" charset="0"/>
              </a:rPr>
              <a:t>Para. 17-2.1.4(e): Delete Paragraph. This is covered in 17-2.1.1(a)</a:t>
            </a:r>
            <a:br>
              <a:rPr lang="en-US"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Examples of inappropriate ballot comments are:</a:t>
            </a:r>
          </a:p>
          <a:p>
            <a:pPr lvl="1"/>
            <a:r>
              <a:rPr lang="en-US" sz="2000" dirty="0" smtClean="0">
                <a:latin typeface="Arial" panose="020B0604020202020204" pitchFamily="34" charset="0"/>
                <a:cs typeface="Arial" panose="020B0604020202020204" pitchFamily="34" charset="0"/>
              </a:rPr>
              <a:t>Comments </a:t>
            </a:r>
            <a:r>
              <a:rPr lang="en-US" sz="2000" dirty="0">
                <a:latin typeface="Arial" panose="020B0604020202020204" pitchFamily="34" charset="0"/>
                <a:cs typeface="Arial" panose="020B0604020202020204" pitchFamily="34" charset="0"/>
              </a:rPr>
              <a:t>not germane </a:t>
            </a:r>
            <a:r>
              <a:rPr lang="en-US" sz="2000" dirty="0" smtClean="0">
                <a:latin typeface="Arial" panose="020B0604020202020204" pitchFamily="34" charset="0"/>
                <a:cs typeface="Arial" panose="020B0604020202020204" pitchFamily="34" charset="0"/>
              </a:rPr>
              <a:t>to </a:t>
            </a:r>
            <a:r>
              <a:rPr lang="en-US" sz="2000" dirty="0">
                <a:latin typeface="Arial" panose="020B0604020202020204" pitchFamily="34" charset="0"/>
                <a:cs typeface="Arial" panose="020B0604020202020204" pitchFamily="34" charset="0"/>
              </a:rPr>
              <a:t>proposed revisions</a:t>
            </a:r>
            <a:r>
              <a:rPr lang="en-US" sz="2000" dirty="0" smtClean="0">
                <a:latin typeface="Arial" panose="020B0604020202020204" pitchFamily="34" charset="0"/>
                <a:cs typeface="Arial" panose="020B0604020202020204" pitchFamily="34" charset="0"/>
              </a:rPr>
              <a:t>.</a:t>
            </a:r>
          </a:p>
          <a:p>
            <a:pPr lvl="1"/>
            <a:r>
              <a:rPr lang="en-US" sz="2000" dirty="0">
                <a:latin typeface="Arial" panose="020B0604020202020204" pitchFamily="34" charset="0"/>
                <a:cs typeface="Arial" panose="020B0604020202020204" pitchFamily="34" charset="0"/>
              </a:rPr>
              <a:t>“I don’t like this proposal/paragraph/section.”</a:t>
            </a:r>
          </a:p>
          <a:p>
            <a:pPr lvl="1"/>
            <a:r>
              <a:rPr lang="en-US" sz="2000" dirty="0">
                <a:latin typeface="Arial" panose="020B0604020202020204" pitchFamily="34" charset="0"/>
                <a:cs typeface="Arial" panose="020B0604020202020204" pitchFamily="34" charset="0"/>
              </a:rPr>
              <a:t>“The font used in this ballot is not appropriate.”</a:t>
            </a:r>
          </a:p>
          <a:p>
            <a:pPr lvl="1"/>
            <a:endParaRPr lang="en-US" u="sng" dirty="0">
              <a:solidFill>
                <a:srgbClr val="00B050"/>
              </a:solidFill>
            </a:endParaRPr>
          </a:p>
          <a:p>
            <a:pPr marL="457200" lvl="1" indent="0">
              <a:buNone/>
            </a:pPr>
            <a:endParaRPr lang="en-US" dirty="0" smtClean="0"/>
          </a:p>
        </p:txBody>
      </p:sp>
      <p:sp>
        <p:nvSpPr>
          <p:cNvPr id="4" name="Footer Placeholder 3"/>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21</a:t>
            </a:fld>
            <a:endParaRPr lang="en-US"/>
          </a:p>
        </p:txBody>
      </p:sp>
    </p:spTree>
    <p:extLst>
      <p:ext uri="{BB962C8B-B14F-4D97-AF65-F5344CB8AC3E}">
        <p14:creationId xmlns:p14="http://schemas.microsoft.com/office/powerpoint/2010/main" val="593302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smtClean="0">
                <a:latin typeface="Arial" panose="020B0604020202020204" pitchFamily="34" charset="0"/>
                <a:cs typeface="Arial" panose="020B0604020202020204" pitchFamily="34" charset="0"/>
              </a:rPr>
              <a:t>BALLOT RESPONSES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The Procedures for ASME Codes and Standards Development Committees state that all comments received on a ballot shall be addressed and attempts be made to resolve all disapproved votes</a:t>
            </a:r>
          </a:p>
          <a:p>
            <a:r>
              <a:rPr lang="en-US" dirty="0" smtClean="0">
                <a:latin typeface="Arial" panose="020B0604020202020204" pitchFamily="34" charset="0"/>
                <a:cs typeface="Arial" panose="020B0604020202020204" pitchFamily="34" charset="0"/>
              </a:rPr>
              <a:t>Examples of appropriate responses to comments are:</a:t>
            </a:r>
          </a:p>
          <a:p>
            <a:pPr lvl="1"/>
            <a:r>
              <a:rPr lang="en-US" sz="2000" dirty="0" smtClean="0">
                <a:latin typeface="Arial" panose="020B0604020202020204" pitchFamily="34" charset="0"/>
                <a:cs typeface="Arial" panose="020B0604020202020204" pitchFamily="34" charset="0"/>
              </a:rPr>
              <a:t>“Committee agrees” and/or “comment accepted”, followed by proposed action</a:t>
            </a:r>
          </a:p>
          <a:p>
            <a:pPr lvl="1"/>
            <a:r>
              <a:rPr lang="en-US"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Committee disagrees” and/or “comment not accepted”, followed by reason for disagreement with </a:t>
            </a:r>
            <a:r>
              <a:rPr lang="en-US" sz="2000" dirty="0" smtClean="0">
                <a:latin typeface="Arial" panose="020B0604020202020204" pitchFamily="34" charset="0"/>
                <a:cs typeface="Arial" panose="020B0604020202020204" pitchFamily="34" charset="0"/>
              </a:rPr>
              <a:t>comment</a:t>
            </a:r>
            <a:endParaRPr lang="en-US" sz="2000" dirty="0" smtClean="0">
              <a:latin typeface="Arial" panose="020B0604020202020204" pitchFamily="34" charset="0"/>
              <a:cs typeface="Arial" panose="020B0604020202020204" pitchFamily="34" charset="0"/>
            </a:endParaRPr>
          </a:p>
          <a:p>
            <a:pPr lvl="1"/>
            <a:endParaRPr lang="en-US" sz="2000" dirty="0" smtClean="0"/>
          </a:p>
        </p:txBody>
      </p:sp>
      <p:sp>
        <p:nvSpPr>
          <p:cNvPr id="4" name="Footer Placeholder 3"/>
          <p:cNvSpPr>
            <a:spLocks noGrp="1"/>
          </p:cNvSpPr>
          <p:nvPr>
            <p:ph type="ftr" sz="quarter" idx="10"/>
          </p:nvPr>
        </p:nvSpPr>
        <p:spPr/>
        <p:txBody>
          <a:bodyPr/>
          <a:lstStyle/>
          <a:p>
            <a:r>
              <a:rPr lang="en-US" dirty="0"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22</a:t>
            </a:fld>
            <a:endParaRPr lang="en-US"/>
          </a:p>
        </p:txBody>
      </p:sp>
    </p:spTree>
    <p:extLst>
      <p:ext uri="{BB962C8B-B14F-4D97-AF65-F5344CB8AC3E}">
        <p14:creationId xmlns:p14="http://schemas.microsoft.com/office/powerpoint/2010/main" val="740817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smtClean="0">
                <a:latin typeface="Arial" panose="020B0604020202020204" pitchFamily="34" charset="0"/>
                <a:cs typeface="Arial" panose="020B0604020202020204" pitchFamily="34" charset="0"/>
              </a:rPr>
              <a:t>BALLOT RESPONSES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Examples of inappropriate responses are:</a:t>
            </a:r>
          </a:p>
          <a:p>
            <a:pPr lvl="1"/>
            <a:r>
              <a:rPr lang="en-US"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The committee found your comments non-persuasive.” without a reason provided</a:t>
            </a:r>
          </a:p>
          <a:p>
            <a:pPr lvl="1"/>
            <a:r>
              <a:rPr lang="en-US" sz="2000" dirty="0" smtClean="0">
                <a:latin typeface="Arial" panose="020B0604020202020204" pitchFamily="34" charset="0"/>
                <a:cs typeface="Arial" panose="020B0604020202020204" pitchFamily="34" charset="0"/>
              </a:rPr>
              <a:t>“You are the only one with this concern.”</a:t>
            </a:r>
          </a:p>
          <a:p>
            <a:pPr lvl="1"/>
            <a:r>
              <a:rPr lang="en-US" sz="2000" dirty="0">
                <a:latin typeface="Arial" panose="020B0604020202020204" pitchFamily="34" charset="0"/>
                <a:cs typeface="Arial" panose="020B0604020202020204" pitchFamily="34" charset="0"/>
              </a:rPr>
              <a:t>“The committee did not agree with your comments.” without a reason </a:t>
            </a:r>
            <a:r>
              <a:rPr lang="en-US" sz="2000" dirty="0" smtClean="0">
                <a:latin typeface="Arial" panose="020B0604020202020204" pitchFamily="34" charset="0"/>
                <a:cs typeface="Arial" panose="020B0604020202020204" pitchFamily="34" charset="0"/>
              </a:rPr>
              <a:t>provided</a:t>
            </a:r>
            <a:endParaRPr lang="en-US" sz="2000" dirty="0" smtClean="0">
              <a:latin typeface="Arial" panose="020B0604020202020204" pitchFamily="34" charset="0"/>
              <a:cs typeface="Arial" panose="020B0604020202020204" pitchFamily="34" charset="0"/>
            </a:endParaRPr>
          </a:p>
          <a:p>
            <a:pPr lvl="1"/>
            <a:endParaRPr lang="en-US" sz="2000" dirty="0" smtClean="0"/>
          </a:p>
        </p:txBody>
      </p:sp>
      <p:sp>
        <p:nvSpPr>
          <p:cNvPr id="4" name="Footer Placeholder 3"/>
          <p:cNvSpPr>
            <a:spLocks noGrp="1"/>
          </p:cNvSpPr>
          <p:nvPr>
            <p:ph type="ftr" sz="quarter" idx="10"/>
          </p:nvPr>
        </p:nvSpPr>
        <p:spPr/>
        <p:txBody>
          <a:bodyPr/>
          <a:lstStyle/>
          <a:p>
            <a:r>
              <a:rPr lang="en-US" dirty="0"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23</a:t>
            </a:fld>
            <a:endParaRPr lang="en-US"/>
          </a:p>
        </p:txBody>
      </p:sp>
    </p:spTree>
    <p:extLst>
      <p:ext uri="{BB962C8B-B14F-4D97-AF65-F5344CB8AC3E}">
        <p14:creationId xmlns:p14="http://schemas.microsoft.com/office/powerpoint/2010/main" val="3487872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MODULE SUMMARY</a:t>
            </a:r>
          </a:p>
        </p:txBody>
      </p:sp>
      <p:sp>
        <p:nvSpPr>
          <p:cNvPr id="35845" name="Rectangle 4"/>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a:defRPr/>
            </a:pPr>
            <a:r>
              <a:rPr lang="en-US" dirty="0">
                <a:latin typeface="Arial" panose="020B0604020202020204" pitchFamily="34" charset="0"/>
                <a:cs typeface="Arial" panose="020B0604020202020204" pitchFamily="34" charset="0"/>
              </a:rPr>
              <a:t>Hold </a:t>
            </a:r>
            <a:r>
              <a:rPr lang="en-US" dirty="0" smtClean="0">
                <a:latin typeface="Arial" panose="020B0604020202020204" pitchFamily="34" charset="0"/>
                <a:cs typeface="Arial" panose="020B0604020202020204" pitchFamily="34" charset="0"/>
              </a:rPr>
              <a:t>meetings at least once per year or as </a:t>
            </a:r>
            <a:r>
              <a:rPr lang="en-US" dirty="0" smtClean="0">
                <a:latin typeface="Arial" panose="020B0604020202020204" pitchFamily="34" charset="0"/>
                <a:cs typeface="Arial" panose="020B0604020202020204" pitchFamily="34" charset="0"/>
              </a:rPr>
              <a:t>required</a:t>
            </a:r>
            <a:r>
              <a:rPr lang="en-US" dirty="0" smtClean="0">
                <a:latin typeface="Arial" panose="020B0604020202020204" pitchFamily="34" charset="0"/>
                <a:cs typeface="Arial" panose="020B0604020202020204" pitchFamily="34" charset="0"/>
              </a:rPr>
              <a:t>, as determined by the standards committee or the Chair on behalf of the standards </a:t>
            </a:r>
            <a:r>
              <a:rPr lang="en-US" dirty="0" smtClean="0">
                <a:latin typeface="Arial" panose="020B0604020202020204" pitchFamily="34" charset="0"/>
                <a:cs typeface="Arial" panose="020B0604020202020204" pitchFamily="34" charset="0"/>
              </a:rPr>
              <a:t>committee</a:t>
            </a:r>
            <a:endParaRPr lang="en-US" dirty="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 Proper preparation </a:t>
            </a:r>
            <a:r>
              <a:rPr lang="en-US" dirty="0" smtClean="0">
                <a:latin typeface="Arial" panose="020B0604020202020204" pitchFamily="34" charset="0"/>
                <a:cs typeface="Arial" panose="020B0604020202020204" pitchFamily="34" charset="0"/>
              </a:rPr>
              <a:t>for </a:t>
            </a:r>
            <a:r>
              <a:rPr lang="en-US" dirty="0" smtClean="0">
                <a:latin typeface="Arial" panose="020B0604020202020204" pitchFamily="34" charset="0"/>
                <a:cs typeface="Arial" panose="020B0604020202020204" pitchFamily="34" charset="0"/>
              </a:rPr>
              <a:t>the meeting includes </a:t>
            </a:r>
            <a:r>
              <a:rPr lang="en-US" dirty="0" smtClean="0">
                <a:latin typeface="Arial" panose="020B0604020202020204" pitchFamily="34" charset="0"/>
                <a:cs typeface="Arial" panose="020B0604020202020204" pitchFamily="34" charset="0"/>
              </a:rPr>
              <a:t>developing </a:t>
            </a:r>
            <a:r>
              <a:rPr lang="en-US" dirty="0" smtClean="0">
                <a:latin typeface="Arial" panose="020B0604020202020204" pitchFamily="34" charset="0"/>
                <a:cs typeface="Arial" panose="020B0604020202020204" pitchFamily="34" charset="0"/>
              </a:rPr>
              <a:t>an </a:t>
            </a:r>
            <a:r>
              <a:rPr lang="en-US" dirty="0">
                <a:latin typeface="Arial" panose="020B0604020202020204" pitchFamily="34" charset="0"/>
                <a:cs typeface="Arial" panose="020B0604020202020204" pitchFamily="34" charset="0"/>
              </a:rPr>
              <a:t>agenda or outline which leads to the achievement of the meeting’s </a:t>
            </a:r>
            <a:r>
              <a:rPr lang="en-US" dirty="0" smtClean="0">
                <a:latin typeface="Arial" panose="020B0604020202020204" pitchFamily="34" charset="0"/>
                <a:cs typeface="Arial" panose="020B0604020202020204" pitchFamily="34" charset="0"/>
              </a:rPr>
              <a:t>objectives</a:t>
            </a:r>
            <a:endParaRPr lang="en-US" strike="sngStrike" dirty="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Leaders and members all play a role in a productive </a:t>
            </a:r>
            <a:r>
              <a:rPr lang="en-US" dirty="0" smtClean="0">
                <a:latin typeface="Arial" panose="020B0604020202020204" pitchFamily="34" charset="0"/>
                <a:cs typeface="Arial" panose="020B0604020202020204" pitchFamily="34" charset="0"/>
              </a:rPr>
              <a:t>meeting</a:t>
            </a:r>
            <a:endParaRPr lang="en-US" dirty="0" smtClean="0">
              <a:latin typeface="Arial" panose="020B0604020202020204" pitchFamily="34" charset="0"/>
              <a:cs typeface="Arial" panose="020B0604020202020204" pitchFamily="34" charset="0"/>
            </a:endParaRPr>
          </a:p>
          <a:p>
            <a:pPr marL="339725" indent="-339725" eaLnBrk="1" hangingPunct="1">
              <a:tabLst>
                <a:tab pos="1085850" algn="l"/>
              </a:tabLst>
              <a:defRPr/>
            </a:pPr>
            <a:r>
              <a:rPr lang="en-US" dirty="0" smtClean="0">
                <a:latin typeface="Arial" panose="020B0604020202020204" pitchFamily="34" charset="0"/>
                <a:cs typeface="Arial" panose="020B0604020202020204" pitchFamily="34" charset="0"/>
              </a:rPr>
              <a:t>Appropriate </a:t>
            </a:r>
            <a:r>
              <a:rPr lang="en-US" dirty="0" smtClean="0">
                <a:latin typeface="Arial" panose="020B0604020202020204" pitchFamily="34" charset="0"/>
                <a:cs typeface="Arial" panose="020B0604020202020204" pitchFamily="34" charset="0"/>
              </a:rPr>
              <a:t>and constructive comments on ballots saves the committee time and will </a:t>
            </a:r>
            <a:r>
              <a:rPr lang="en-US" dirty="0" smtClean="0">
                <a:latin typeface="Arial" panose="020B0604020202020204" pitchFamily="34" charset="0"/>
                <a:cs typeface="Arial" panose="020B0604020202020204" pitchFamily="34" charset="0"/>
              </a:rPr>
              <a:t>ensure </a:t>
            </a:r>
            <a:r>
              <a:rPr lang="en-US" dirty="0" smtClean="0">
                <a:latin typeface="Arial" panose="020B0604020202020204" pitchFamily="34" charset="0"/>
                <a:cs typeface="Arial" panose="020B0604020202020204" pitchFamily="34" charset="0"/>
              </a:rPr>
              <a:t>that your comments are adequately considered by the </a:t>
            </a:r>
            <a:r>
              <a:rPr lang="en-US" dirty="0" smtClean="0">
                <a:latin typeface="Arial" panose="020B0604020202020204" pitchFamily="34" charset="0"/>
                <a:cs typeface="Arial" panose="020B0604020202020204" pitchFamily="34" charset="0"/>
              </a:rPr>
              <a:t>committee</a:t>
            </a:r>
            <a:endParaRPr lang="en-US" dirty="0" smtClean="0">
              <a:latin typeface="Arial" panose="020B0604020202020204" pitchFamily="34" charset="0"/>
              <a:cs typeface="Arial" panose="020B0604020202020204" pitchFamily="34" charset="0"/>
            </a:endParaRPr>
          </a:p>
          <a:p>
            <a:pPr marL="0" indent="0" eaLnBrk="1" hangingPunct="1">
              <a:buFontTx/>
              <a:buNone/>
              <a:tabLst>
                <a:tab pos="1085850" algn="l"/>
              </a:tabLst>
              <a:defRPr/>
            </a:pPr>
            <a:endParaRPr lang="en-US" sz="2000" dirty="0" smtClean="0"/>
          </a:p>
          <a:p>
            <a:pPr marL="457200" indent="-457200" eaLnBrk="1" hangingPunct="1">
              <a:tabLst>
                <a:tab pos="1085850" algn="l"/>
              </a:tabLst>
              <a:defRPr/>
            </a:pP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Module A6. Productive Meetings and Appropriate Ballot Comments</a:t>
            </a:r>
            <a:endParaRPr lang="en-US"/>
          </a:p>
        </p:txBody>
      </p:sp>
      <p:sp>
        <p:nvSpPr>
          <p:cNvPr id="5" name="Slide Number Placeholder 4"/>
          <p:cNvSpPr>
            <a:spLocks noGrp="1"/>
          </p:cNvSpPr>
          <p:nvPr>
            <p:ph type="sldNum" sz="quarter" idx="11"/>
          </p:nvPr>
        </p:nvSpPr>
        <p:spPr/>
        <p:txBody>
          <a:bodyPr/>
          <a:lstStyle/>
          <a:p>
            <a:pPr>
              <a:defRPr/>
            </a:pPr>
            <a:fld id="{E66ED03E-8BD5-41B8-990D-A988C2E5437F}" type="slidenum">
              <a:rPr lang="en-US"/>
              <a:pPr>
                <a:defRPr/>
              </a:pPr>
              <a:t>24</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REFERENCES</a:t>
            </a:r>
          </a:p>
        </p:txBody>
      </p:sp>
      <p:sp>
        <p:nvSpPr>
          <p:cNvPr id="78853" name="Rectangle 5"/>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lnSpc>
                <a:spcPct val="80000"/>
              </a:lnSpc>
              <a:defRPr/>
            </a:pPr>
            <a:r>
              <a:rPr lang="en-US" dirty="0" smtClean="0">
                <a:latin typeface="Arial" panose="020B0604020202020204" pitchFamily="34" charset="0"/>
                <a:cs typeface="Arial" panose="020B0604020202020204" pitchFamily="34" charset="0"/>
              </a:rPr>
              <a:t>ASME C&amp;S Policies, Procedures, and </a:t>
            </a:r>
            <a:r>
              <a:rPr lang="en-US" dirty="0" smtClean="0">
                <a:latin typeface="Arial" panose="020B0604020202020204" pitchFamily="34" charset="0"/>
                <a:cs typeface="Arial" panose="020B0604020202020204" pitchFamily="34" charset="0"/>
              </a:rPr>
              <a:t>Guidelines</a:t>
            </a:r>
            <a:endParaRPr lang="en-US" strike="sngStrike" dirty="0" smtClean="0">
              <a:latin typeface="Arial" panose="020B0604020202020204" pitchFamily="34" charset="0"/>
              <a:cs typeface="Arial" panose="020B0604020202020204" pitchFamily="34" charset="0"/>
            </a:endParaRPr>
          </a:p>
          <a:p>
            <a:pPr marL="401638" indent="0">
              <a:lnSpc>
                <a:spcPct val="80000"/>
              </a:lnSpc>
              <a:buNone/>
              <a:defRPr/>
            </a:pPr>
            <a:r>
              <a:rPr lang="en-US" sz="2000" dirty="0">
                <a:latin typeface="Arial" panose="020B0604020202020204" pitchFamily="34" charset="0"/>
                <a:cs typeface="Arial" panose="020B0604020202020204" pitchFamily="34" charset="0"/>
                <a:hlinkClick r:id="rId3"/>
              </a:rPr>
              <a:t>http://</a:t>
            </a:r>
            <a:r>
              <a:rPr lang="en-US" sz="2000" dirty="0" smtClean="0">
                <a:latin typeface="Arial" panose="020B0604020202020204" pitchFamily="34" charset="0"/>
                <a:cs typeface="Arial" panose="020B0604020202020204" pitchFamily="34" charset="0"/>
                <a:hlinkClick r:id="rId3"/>
              </a:rPr>
              <a:t>cstools.asme.org/csconnect/CommitteePages.cfm?Committee=L01200000&amp;Action=7609</a:t>
            </a:r>
            <a:r>
              <a:rPr lang="en-US" sz="2000" dirty="0" smtClean="0">
                <a:latin typeface="Arial" panose="020B0604020202020204" pitchFamily="34" charset="0"/>
                <a:cs typeface="Arial" panose="020B0604020202020204" pitchFamily="34" charset="0"/>
              </a:rPr>
              <a:t> </a:t>
            </a:r>
          </a:p>
          <a:p>
            <a:pPr marL="457200" indent="-457200" eaLnBrk="1" hangingPunct="1">
              <a:lnSpc>
                <a:spcPct val="80000"/>
              </a:lnSpc>
              <a:defRPr/>
            </a:pPr>
            <a:r>
              <a:rPr lang="en-US" dirty="0" smtClean="0">
                <a:latin typeface="Arial" panose="020B0604020202020204" pitchFamily="34" charset="0"/>
                <a:cs typeface="Arial" panose="020B0604020202020204" pitchFamily="34" charset="0"/>
              </a:rPr>
              <a:t>ASME </a:t>
            </a:r>
            <a:r>
              <a:rPr lang="en-US" dirty="0" smtClean="0">
                <a:latin typeface="Arial" panose="020B0604020202020204" pitchFamily="34" charset="0"/>
                <a:cs typeface="Arial" panose="020B0604020202020204" pitchFamily="34" charset="0"/>
              </a:rPr>
              <a:t>Society Policies</a:t>
            </a:r>
          </a:p>
          <a:p>
            <a:pPr marL="463550" indent="-1588">
              <a:lnSpc>
                <a:spcPct val="80000"/>
              </a:lnSpc>
              <a:buNone/>
              <a:defRPr/>
            </a:pPr>
            <a:r>
              <a:rPr lang="en-US" sz="2000" dirty="0" smtClean="0">
                <a:latin typeface="Arial" panose="020B0604020202020204" pitchFamily="34" charset="0"/>
                <a:cs typeface="Arial" panose="020B0604020202020204" pitchFamily="34" charset="0"/>
                <a:hlinkClick r:id="rId4"/>
              </a:rPr>
              <a:t>https</a:t>
            </a:r>
            <a:r>
              <a:rPr lang="en-US" sz="2000" dirty="0">
                <a:latin typeface="Arial" panose="020B0604020202020204" pitchFamily="34" charset="0"/>
                <a:cs typeface="Arial" panose="020B0604020202020204" pitchFamily="34" charset="0"/>
                <a:hlinkClick r:id="rId4"/>
              </a:rPr>
              <a:t>://</a:t>
            </a:r>
            <a:r>
              <a:rPr lang="en-US" sz="2000" dirty="0" smtClean="0">
                <a:latin typeface="Arial" panose="020B0604020202020204" pitchFamily="34" charset="0"/>
                <a:cs typeface="Arial" panose="020B0604020202020204" pitchFamily="34" charset="0"/>
                <a:hlinkClick r:id="rId4"/>
              </a:rPr>
              <a:t>www.asme.org/about-asme/who-we-are/governance/asme-society </a:t>
            </a:r>
            <a:r>
              <a:rPr lang="en-US" sz="2000" dirty="0" err="1" smtClean="0">
                <a:latin typeface="Arial" panose="020B0604020202020204" pitchFamily="34" charset="0"/>
                <a:cs typeface="Arial" panose="020B0604020202020204" pitchFamily="34" charset="0"/>
                <a:hlinkClick r:id="rId4"/>
              </a:rPr>
              <a:t>policies?cm_re</a:t>
            </a:r>
            <a:r>
              <a:rPr lang="en-US" sz="2000" dirty="0" smtClean="0">
                <a:latin typeface="Arial" panose="020B0604020202020204" pitchFamily="34" charset="0"/>
                <a:cs typeface="Arial" panose="020B0604020202020204" pitchFamily="34" charset="0"/>
                <a:hlinkClick r:id="rId4"/>
              </a:rPr>
              <a:t>=Governance-</a:t>
            </a:r>
            <a:r>
              <a:rPr lang="en-US" sz="2000" dirty="0">
                <a:latin typeface="Arial" panose="020B0604020202020204" pitchFamily="34" charset="0"/>
                <a:cs typeface="Arial" panose="020B0604020202020204" pitchFamily="34" charset="0"/>
                <a:hlinkClick r:id="rId4"/>
              </a:rPr>
              <a:t>_-Left%20Navigation-</a:t>
            </a:r>
            <a:r>
              <a:rPr lang="en-US" sz="2000" dirty="0" smtClean="0">
                <a:latin typeface="Arial" panose="020B0604020202020204" pitchFamily="34" charset="0"/>
                <a:cs typeface="Arial" panose="020B0604020202020204" pitchFamily="34" charset="0"/>
                <a:hlinkClick r:id="rId4"/>
              </a:rPr>
              <a:t>_ ASME%20Society%20Policies</a:t>
            </a:r>
            <a:r>
              <a:rPr lang="en-US"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marL="571500" lvl="1" indent="0">
              <a:lnSpc>
                <a:spcPct val="80000"/>
              </a:lnSpc>
              <a:buNone/>
              <a:defRPr/>
            </a:pPr>
            <a:r>
              <a:rPr lang="en-US" strike="sngStrike" dirty="0" smtClean="0">
                <a:solidFill>
                  <a:srgbClr val="FF0000"/>
                </a:solidFill>
                <a:latin typeface="Arial" panose="020B0604020202020204" pitchFamily="34" charset="0"/>
                <a:cs typeface="Arial" panose="020B0604020202020204" pitchFamily="34" charset="0"/>
              </a:rPr>
              <a:t/>
            </a:r>
            <a:br>
              <a:rPr lang="en-US" strike="sngStrike" dirty="0" smtClean="0">
                <a:solidFill>
                  <a:srgbClr val="FF0000"/>
                </a:solidFill>
                <a:latin typeface="Arial" panose="020B0604020202020204" pitchFamily="34" charset="0"/>
                <a:cs typeface="Arial" panose="020B0604020202020204" pitchFamily="34" charset="0"/>
              </a:rPr>
            </a:br>
            <a:endParaRPr lang="en-US" strike="sngStrike" dirty="0" smtClean="0">
              <a:solidFill>
                <a:srgbClr val="FF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r>
              <a:rPr lang="en-US" dirty="0"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pPr>
              <a:defRPr/>
            </a:pPr>
            <a:fld id="{B3A687CB-9962-44BF-8DEA-016891BD688D}" type="slidenum">
              <a:rPr lang="en-US"/>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MODULE A COURSE OUTLINE</a:t>
            </a:r>
          </a:p>
        </p:txBody>
      </p:sp>
      <p:sp>
        <p:nvSpPr>
          <p:cNvPr id="4101" name="Rectangle 3"/>
          <p:cNvSpPr>
            <a:spLocks noGrp="1" noChangeArrowheads="1"/>
          </p:cNvSpPr>
          <p:nvPr>
            <p:ph idx="1"/>
          </p:nvPr>
        </p:nvSpPr>
        <p:spPr>
          <a:xfrm>
            <a:off x="457200" y="1280160"/>
            <a:ext cx="8229600" cy="2286000"/>
          </a:xfrm>
        </p:spPr>
        <p:txBody>
          <a:bodyPr/>
          <a:lstStyle/>
          <a:p>
            <a:pPr>
              <a:buNone/>
            </a:pPr>
            <a:r>
              <a:rPr lang="en-US" sz="2000" dirty="0" smtClean="0">
                <a:latin typeface="Arial" panose="020B0604020202020204" pitchFamily="34" charset="0"/>
                <a:cs typeface="Arial" panose="020B0604020202020204" pitchFamily="34" charset="0"/>
              </a:rPr>
              <a:t>A1</a:t>
            </a:r>
            <a:r>
              <a:rPr lang="en-US" sz="2000" dirty="0">
                <a:latin typeface="Arial" panose="020B0604020202020204" pitchFamily="34" charset="0"/>
                <a:cs typeface="Arial" panose="020B0604020202020204" pitchFamily="34" charset="0"/>
              </a:rPr>
              <a:t>. Tools and Resources</a:t>
            </a:r>
          </a:p>
          <a:p>
            <a:pPr>
              <a:buNone/>
            </a:pPr>
            <a:r>
              <a:rPr lang="en-US" sz="2000" dirty="0">
                <a:latin typeface="Arial" panose="020B0604020202020204" pitchFamily="34" charset="0"/>
                <a:cs typeface="Arial" panose="020B0604020202020204" pitchFamily="34" charset="0"/>
              </a:rPr>
              <a:t>A2. Codes and Standards Products</a:t>
            </a:r>
          </a:p>
          <a:p>
            <a:pPr>
              <a:buNone/>
            </a:pPr>
            <a:r>
              <a:rPr lang="en-US" sz="2000" dirty="0">
                <a:latin typeface="Arial" panose="020B0604020202020204" pitchFamily="34" charset="0"/>
                <a:cs typeface="Arial" panose="020B0604020202020204" pitchFamily="34" charset="0"/>
              </a:rPr>
              <a:t>A3. Membership Maintenance</a:t>
            </a:r>
          </a:p>
          <a:p>
            <a:pPr>
              <a:buNone/>
            </a:pPr>
            <a:r>
              <a:rPr lang="en-US" sz="2000" dirty="0">
                <a:latin typeface="Arial" panose="020B0604020202020204" pitchFamily="34" charset="0"/>
                <a:cs typeface="Arial" panose="020B0604020202020204" pitchFamily="34" charset="0"/>
              </a:rPr>
              <a:t>A4. Honors and Awards</a:t>
            </a:r>
          </a:p>
          <a:p>
            <a:pPr>
              <a:buNone/>
            </a:pPr>
            <a:r>
              <a:rPr lang="en-US" sz="2000" dirty="0">
                <a:latin typeface="Arial" panose="020B0604020202020204" pitchFamily="34" charset="0"/>
                <a:cs typeface="Arial" panose="020B0604020202020204" pitchFamily="34" charset="0"/>
              </a:rPr>
              <a:t>A5. Publishing Codes and </a:t>
            </a:r>
            <a:r>
              <a:rPr lang="en-US" sz="2000" dirty="0" smtClean="0">
                <a:latin typeface="Arial" panose="020B0604020202020204" pitchFamily="34" charset="0"/>
                <a:cs typeface="Arial" panose="020B0604020202020204" pitchFamily="34" charset="0"/>
              </a:rPr>
              <a:t>Standards</a:t>
            </a:r>
          </a:p>
          <a:p>
            <a:pPr>
              <a:buNone/>
            </a:pPr>
            <a:r>
              <a:rPr lang="en-US" sz="2000" b="1" dirty="0" smtClean="0">
                <a:latin typeface="Arial" panose="020B0604020202020204" pitchFamily="34" charset="0"/>
                <a:cs typeface="Arial" panose="020B0604020202020204" pitchFamily="34" charset="0"/>
              </a:rPr>
              <a:t>A6. Productive </a:t>
            </a:r>
            <a:r>
              <a:rPr lang="en-US" sz="2000" b="1" dirty="0">
                <a:latin typeface="Arial" panose="020B0604020202020204" pitchFamily="34" charset="0"/>
                <a:cs typeface="Arial" panose="020B0604020202020204" pitchFamily="34" charset="0"/>
              </a:rPr>
              <a:t>Meetings and </a:t>
            </a:r>
            <a:r>
              <a:rPr lang="en-US" sz="2000" b="1" dirty="0" smtClean="0">
                <a:latin typeface="Arial" panose="020B0604020202020204" pitchFamily="34" charset="0"/>
                <a:cs typeface="Arial" panose="020B0604020202020204" pitchFamily="34" charset="0"/>
              </a:rPr>
              <a:t>Appropriate Ballot Comments</a:t>
            </a:r>
            <a:endParaRPr lang="en-US" sz="2000" b="1" dirty="0">
              <a:latin typeface="Arial" panose="020B0604020202020204" pitchFamily="34" charset="0"/>
              <a:cs typeface="Arial" panose="020B0604020202020204" pitchFamily="34" charset="0"/>
            </a:endParaRPr>
          </a:p>
          <a:p>
            <a:pPr>
              <a:buNone/>
            </a:pPr>
            <a:endParaRPr lang="en-US" dirty="0"/>
          </a:p>
        </p:txBody>
      </p:sp>
      <p:sp>
        <p:nvSpPr>
          <p:cNvPr id="7" name="Footer Placeholder 3"/>
          <p:cNvSpPr>
            <a:spLocks noGrp="1"/>
          </p:cNvSpPr>
          <p:nvPr>
            <p:ph type="ftr" sz="quarter" idx="10"/>
          </p:nvPr>
        </p:nvSpPr>
        <p:spPr/>
        <p:txBody>
          <a:bodyPr/>
          <a:lstStyle/>
          <a:p>
            <a:pPr>
              <a:defRPr/>
            </a:pPr>
            <a:r>
              <a:rPr lang="en-US" smtClean="0"/>
              <a:t>ASME S&amp;C Training Module A6. Productive Meetings and Appropriate Ballot Comments</a:t>
            </a:r>
            <a:endParaRPr lang="en-US" dirty="0"/>
          </a:p>
        </p:txBody>
      </p:sp>
      <p:sp>
        <p:nvSpPr>
          <p:cNvPr id="8" name="Slide Number Placeholder 4"/>
          <p:cNvSpPr>
            <a:spLocks noGrp="1"/>
          </p:cNvSpPr>
          <p:nvPr>
            <p:ph type="sldNum" sz="quarter" idx="11"/>
          </p:nvPr>
        </p:nvSpPr>
        <p:spPr/>
        <p:txBody>
          <a:bodyPr/>
          <a:lstStyle/>
          <a:p>
            <a:pPr>
              <a:defRPr/>
            </a:pPr>
            <a:fld id="{1CA794B3-6857-4889-912A-F90C0BC7062F}" type="slidenum">
              <a:rPr lang="en-US"/>
              <a:pPr>
                <a:defRPr/>
              </a:pPr>
              <a:t>2</a:t>
            </a:fld>
            <a:endParaRPr lang="en-US"/>
          </a:p>
        </p:txBody>
      </p:sp>
    </p:spTree>
    <p:extLst>
      <p:ext uri="{BB962C8B-B14F-4D97-AF65-F5344CB8AC3E}">
        <p14:creationId xmlns:p14="http://schemas.microsoft.com/office/powerpoint/2010/main" val="1797352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LEARNING OBJECTIVES</a:t>
            </a:r>
          </a:p>
        </p:txBody>
      </p:sp>
      <p:sp>
        <p:nvSpPr>
          <p:cNvPr id="7173" name="Rectangle 3"/>
          <p:cNvSpPr>
            <a:spLocks noGrp="1" noChangeArrowheads="1"/>
          </p:cNvSpPr>
          <p:nvPr>
            <p:ph idx="1"/>
          </p:nvPr>
        </p:nvSpPr>
        <p:spPr>
          <a:xfrm>
            <a:off x="457200" y="1280160"/>
            <a:ext cx="8229600" cy="4572000"/>
          </a:xfrm>
        </p:spPr>
        <p:txBody>
          <a:bodyPr/>
          <a:lstStyle/>
          <a:p>
            <a:pPr marL="344488" indent="-298450" eaLnBrk="1" hangingPunct="1">
              <a:buFontTx/>
              <a:buNone/>
            </a:pPr>
            <a:r>
              <a:rPr lang="en-US" dirty="0" smtClean="0">
                <a:latin typeface="Arial" panose="020B0604020202020204" pitchFamily="34" charset="0"/>
                <a:cs typeface="Arial" panose="020B0604020202020204" pitchFamily="34" charset="0"/>
              </a:rPr>
              <a:t>At the end of this module, you will be able to: </a:t>
            </a:r>
          </a:p>
          <a:p>
            <a:r>
              <a:rPr lang="en-US" sz="1800" dirty="0">
                <a:latin typeface="Arial" panose="020B0604020202020204" pitchFamily="34" charset="0"/>
                <a:cs typeface="Arial" panose="020B0604020202020204" pitchFamily="34" charset="0"/>
              </a:rPr>
              <a:t>Understand the ASME policies and procedures that apply to member conduct in </a:t>
            </a:r>
            <a:r>
              <a:rPr lang="en-US" sz="1800" dirty="0" smtClean="0">
                <a:latin typeface="Arial" panose="020B0604020202020204" pitchFamily="34" charset="0"/>
                <a:cs typeface="Arial" panose="020B0604020202020204" pitchFamily="34" charset="0"/>
              </a:rPr>
              <a:t>meetings</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Use the information presented to hold </a:t>
            </a:r>
            <a:r>
              <a:rPr lang="en-US" sz="1800" dirty="0">
                <a:latin typeface="Arial" panose="020B0604020202020204" pitchFamily="34" charset="0"/>
                <a:cs typeface="Arial" panose="020B0604020202020204" pitchFamily="34" charset="0"/>
              </a:rPr>
              <a:t>more productive </a:t>
            </a:r>
            <a:r>
              <a:rPr lang="en-US" sz="1800" dirty="0" smtClean="0">
                <a:latin typeface="Arial" panose="020B0604020202020204" pitchFamily="34" charset="0"/>
                <a:cs typeface="Arial" panose="020B0604020202020204" pitchFamily="34" charset="0"/>
              </a:rPr>
              <a:t>meetings</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Understand common individual and group pitfalls </a:t>
            </a:r>
            <a:r>
              <a:rPr lang="en-US" sz="1800" dirty="0">
                <a:latin typeface="Arial" panose="020B0604020202020204" pitchFamily="34" charset="0"/>
                <a:cs typeface="Arial" panose="020B0604020202020204" pitchFamily="34" charset="0"/>
              </a:rPr>
              <a:t>in </a:t>
            </a:r>
            <a:r>
              <a:rPr lang="en-US" sz="1800" dirty="0" smtClean="0">
                <a:latin typeface="Arial" panose="020B0604020202020204" pitchFamily="34" charset="0"/>
                <a:cs typeface="Arial" panose="020B0604020202020204" pitchFamily="34" charset="0"/>
              </a:rPr>
              <a:t>meetings</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Gain insight into how to make the most of your ASME </a:t>
            </a:r>
            <a:r>
              <a:rPr lang="en-US" sz="1800" dirty="0" smtClean="0">
                <a:latin typeface="Arial" panose="020B0604020202020204" pitchFamily="34" charset="0"/>
                <a:cs typeface="Arial" panose="020B0604020202020204" pitchFamily="34" charset="0"/>
              </a:rPr>
              <a:t>meeting</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Ensure that your ballot comments are in a constructive </a:t>
            </a:r>
            <a:r>
              <a:rPr lang="en-US" sz="1800" dirty="0" smtClean="0">
                <a:latin typeface="Arial" panose="020B0604020202020204" pitchFamily="34" charset="0"/>
                <a:cs typeface="Arial" panose="020B0604020202020204" pitchFamily="34" charset="0"/>
              </a:rPr>
              <a:t>format</a:t>
            </a:r>
            <a:endParaRPr lang="en-US" sz="1800" dirty="0" smtClean="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dirty="0"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pPr>
              <a:defRPr/>
            </a:pPr>
            <a:fld id="{0D62E77E-44DC-47E4-ADA4-67F9235C3C45}" type="slidenum">
              <a:rPr lang="en-US"/>
              <a:pPr>
                <a:defRPr/>
              </a:pPr>
              <a:t>3</a:t>
            </a:fld>
            <a:endParaRPr lang="en-US"/>
          </a:p>
        </p:txBody>
      </p:sp>
    </p:spTree>
    <p:extLst>
      <p:ext uri="{BB962C8B-B14F-4D97-AF65-F5344CB8AC3E}">
        <p14:creationId xmlns:p14="http://schemas.microsoft.com/office/powerpoint/2010/main" val="925806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3108960"/>
            <a:ext cx="7315200" cy="457200"/>
          </a:xfrm>
        </p:spPr>
        <p:txBody>
          <a:bodyPr/>
          <a:lstStyle/>
          <a:p>
            <a:pPr algn="ctr"/>
            <a:r>
              <a:rPr lang="en-US" sz="3600" dirty="0" smtClean="0">
                <a:latin typeface="Arial" panose="020B0604020202020204" pitchFamily="34" charset="0"/>
                <a:cs typeface="Arial" panose="020B0604020202020204" pitchFamily="34" charset="0"/>
              </a:rPr>
              <a:t>I. PRODUCTIVE MEETINGS</a:t>
            </a:r>
            <a:endParaRPr lang="en-US" sz="3600"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0"/>
          </p:nvPr>
        </p:nvSpPr>
        <p:spPr/>
        <p:txBody>
          <a:bodyPr/>
          <a:lstStyle/>
          <a:p>
            <a:r>
              <a:rPr lang="en-US" smtClean="0"/>
              <a:t>ASME S&amp;C Training Module A6. Productive Meetings and Appropriate Ballot Comments</a:t>
            </a:r>
            <a:endParaRPr lang="en-US"/>
          </a:p>
        </p:txBody>
      </p:sp>
      <p:sp>
        <p:nvSpPr>
          <p:cNvPr id="4" name="Slide Number Placeholder 3"/>
          <p:cNvSpPr>
            <a:spLocks noGrp="1"/>
          </p:cNvSpPr>
          <p:nvPr>
            <p:ph type="sldNum" sz="quarter" idx="11"/>
          </p:nvPr>
        </p:nvSpPr>
        <p:spPr/>
        <p:txBody>
          <a:bodyPr/>
          <a:lstStyle/>
          <a:p>
            <a:fld id="{B5187AE4-63C5-4576-B06E-A557B769088C}" type="slidenum">
              <a:rPr lang="en-US" smtClean="0"/>
              <a:pPr/>
              <a:t>4</a:t>
            </a:fld>
            <a:endParaRPr lang="en-US"/>
          </a:p>
        </p:txBody>
      </p:sp>
    </p:spTree>
    <p:extLst>
      <p:ext uri="{BB962C8B-B14F-4D97-AF65-F5344CB8AC3E}">
        <p14:creationId xmlns:p14="http://schemas.microsoft.com/office/powerpoint/2010/main" val="978947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914400" y="274320"/>
            <a:ext cx="7315200" cy="914400"/>
          </a:xfrm>
        </p:spPr>
        <p:txBody>
          <a:bodyPr/>
          <a:lstStyle/>
          <a:p>
            <a:pPr eaLnBrk="1" hangingPunct="1">
              <a:defRPr/>
            </a:pPr>
            <a:r>
              <a:rPr lang="en-US" b="1" dirty="0" smtClean="0">
                <a:latin typeface="Arial" panose="020B0604020202020204" pitchFamily="34" charset="0"/>
                <a:cs typeface="Arial" panose="020B0604020202020204" pitchFamily="34" charset="0"/>
              </a:rPr>
              <a:t>KEYS TO CONDUCTING A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PRODUCTIVE MEETING</a:t>
            </a:r>
          </a:p>
        </p:txBody>
      </p:sp>
      <p:sp>
        <p:nvSpPr>
          <p:cNvPr id="11269" name="Rectangle 4"/>
          <p:cNvSpPr>
            <a:spLocks noGrp="1" noChangeArrowheads="1"/>
          </p:cNvSpPr>
          <p:nvPr>
            <p:ph type="body" sz="half" idx="1"/>
          </p:nvPr>
        </p:nvSpPr>
        <p:spPr>
          <a:xfrm>
            <a:off x="457200" y="1005840"/>
            <a:ext cx="8229600" cy="4846320"/>
          </a:xfrm>
          <a:noFill/>
        </p:spPr>
        <p:txBody>
          <a:bodyPr tIns="0" bIns="0"/>
          <a:lstStyle/>
          <a:p>
            <a:pPr eaLnBrk="1" hangingPunct="1"/>
            <a:endParaRPr lang="en-US" sz="2400" dirty="0" smtClean="0">
              <a:latin typeface="Arial" panose="020B0604020202020204" pitchFamily="34" charset="0"/>
              <a:cs typeface="Arial" panose="020B0604020202020204" pitchFamily="34" charset="0"/>
            </a:endParaRPr>
          </a:p>
          <a:p>
            <a:pPr eaLnBrk="1" hangingPunct="1"/>
            <a:r>
              <a:rPr lang="en-US" sz="2400" dirty="0" smtClean="0">
                <a:latin typeface="Arial" panose="020B0604020202020204" pitchFamily="34" charset="0"/>
                <a:cs typeface="Arial" panose="020B0604020202020204" pitchFamily="34" charset="0"/>
              </a:rPr>
              <a:t>Objectives </a:t>
            </a:r>
            <a:endParaRPr lang="en-US" sz="2400" dirty="0" smtClean="0">
              <a:latin typeface="Arial" panose="020B0604020202020204" pitchFamily="34" charset="0"/>
              <a:cs typeface="Arial" panose="020B0604020202020204" pitchFamily="34" charset="0"/>
            </a:endParaRPr>
          </a:p>
          <a:p>
            <a:pPr eaLnBrk="1" hangingPunct="1"/>
            <a:r>
              <a:rPr lang="en-US" sz="2400" dirty="0" smtClean="0">
                <a:latin typeface="Arial" panose="020B0604020202020204" pitchFamily="34" charset="0"/>
                <a:cs typeface="Arial" panose="020B0604020202020204" pitchFamily="34" charset="0"/>
              </a:rPr>
              <a:t>Agenda</a:t>
            </a:r>
          </a:p>
          <a:p>
            <a:pPr eaLnBrk="1" hangingPunct="1"/>
            <a:r>
              <a:rPr lang="en-US" sz="2400" dirty="0" smtClean="0">
                <a:latin typeface="Arial" panose="020B0604020202020204" pitchFamily="34" charset="0"/>
                <a:cs typeface="Arial" panose="020B0604020202020204" pitchFamily="34" charset="0"/>
              </a:rPr>
              <a:t>Attendees</a:t>
            </a:r>
          </a:p>
          <a:p>
            <a:r>
              <a:rPr lang="en-US" sz="2400" dirty="0">
                <a:latin typeface="Arial" panose="020B0604020202020204" pitchFamily="34" charset="0"/>
                <a:cs typeface="Arial" panose="020B0604020202020204" pitchFamily="34" charset="0"/>
              </a:rPr>
              <a:t>Procedures</a:t>
            </a:r>
          </a:p>
          <a:p>
            <a:r>
              <a:rPr lang="en-US" sz="2400" dirty="0">
                <a:latin typeface="Arial" panose="020B0604020202020204" pitchFamily="34" charset="0"/>
                <a:cs typeface="Arial" panose="020B0604020202020204" pitchFamily="34" charset="0"/>
              </a:rPr>
              <a:t>Participation</a:t>
            </a:r>
          </a:p>
          <a:p>
            <a:r>
              <a:rPr lang="en-US" sz="2400" dirty="0">
                <a:latin typeface="Arial" panose="020B0604020202020204" pitchFamily="34" charset="0"/>
                <a:cs typeface="Arial" panose="020B0604020202020204" pitchFamily="34" charset="0"/>
              </a:rPr>
              <a:t>Action</a:t>
            </a:r>
          </a:p>
          <a:p>
            <a:pPr marL="0" indent="0" eaLnBrk="1" hangingPunct="1">
              <a:buNone/>
            </a:pPr>
            <a:endParaRPr lang="en-US" sz="3600" dirty="0" smtClean="0"/>
          </a:p>
        </p:txBody>
      </p:sp>
      <p:sp>
        <p:nvSpPr>
          <p:cNvPr id="2" name="Footer Placeholder 1"/>
          <p:cNvSpPr>
            <a:spLocks noGrp="1"/>
          </p:cNvSpPr>
          <p:nvPr>
            <p:ph type="ftr" sz="quarter" idx="10"/>
          </p:nvPr>
        </p:nvSpPr>
        <p:spPr>
          <a:xfrm>
            <a:off x="1600200" y="6248400"/>
            <a:ext cx="6096000" cy="476250"/>
          </a:xfrm>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BCD601E-EAAE-4F26-AC56-8115D659CE21}" type="slidenum">
              <a:rPr lang="en-US" smtClean="0"/>
              <a:pPr/>
              <a:t>5</a:t>
            </a:fld>
            <a:endParaRPr lang="en-US"/>
          </a:p>
        </p:txBody>
      </p:sp>
    </p:spTree>
    <p:extLst>
      <p:ext uri="{BB962C8B-B14F-4D97-AF65-F5344CB8AC3E}">
        <p14:creationId xmlns:p14="http://schemas.microsoft.com/office/powerpoint/2010/main" val="419081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ADVANCE PLANNING</a:t>
            </a: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Why meet?</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Exchange </a:t>
            </a:r>
            <a:r>
              <a:rPr lang="en-US" sz="2000" dirty="0" smtClean="0">
                <a:latin typeface="Arial" panose="020B0604020202020204" pitchFamily="34" charset="0"/>
                <a:cs typeface="Arial" panose="020B0604020202020204" pitchFamily="34" charset="0"/>
              </a:rPr>
              <a:t>information</a:t>
            </a:r>
          </a:p>
          <a:p>
            <a:pPr lvl="1"/>
            <a:r>
              <a:rPr lang="en-US" sz="2000" dirty="0" smtClean="0">
                <a:latin typeface="Arial" panose="020B0604020202020204" pitchFamily="34" charset="0"/>
                <a:cs typeface="Arial" panose="020B0604020202020204" pitchFamily="34" charset="0"/>
              </a:rPr>
              <a:t>Drive </a:t>
            </a:r>
            <a:r>
              <a:rPr lang="en-US" sz="2000" dirty="0" smtClean="0">
                <a:latin typeface="Arial" panose="020B0604020202020204" pitchFamily="34" charset="0"/>
                <a:cs typeface="Arial" panose="020B0604020202020204" pitchFamily="34" charset="0"/>
              </a:rPr>
              <a:t>action</a:t>
            </a:r>
          </a:p>
          <a:p>
            <a:pPr lvl="1"/>
            <a:r>
              <a:rPr lang="en-US" sz="2000" dirty="0" smtClean="0">
                <a:latin typeface="Arial" panose="020B0604020202020204" pitchFamily="34" charset="0"/>
                <a:cs typeface="Arial" panose="020B0604020202020204" pitchFamily="34" charset="0"/>
              </a:rPr>
              <a:t>Promote productivity</a:t>
            </a:r>
          </a:p>
          <a:p>
            <a:pPr lvl="1">
              <a:spcAft>
                <a:spcPts val="1200"/>
              </a:spcAft>
            </a:pPr>
            <a:r>
              <a:rPr lang="en-US" sz="2000" dirty="0" smtClean="0">
                <a:latin typeface="Arial" panose="020B0604020202020204" pitchFamily="34" charset="0"/>
                <a:cs typeface="Arial" panose="020B0604020202020204" pitchFamily="34" charset="0"/>
              </a:rPr>
              <a:t>Foster understanding</a:t>
            </a:r>
            <a:endParaRPr lang="en-US" sz="2000"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How and where to meet?</a:t>
            </a:r>
            <a:endParaRPr lang="en-US" dirty="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Face</a:t>
            </a:r>
            <a:r>
              <a:rPr lang="en-US" sz="2000" dirty="0" smtClean="0">
                <a:solidFill>
                  <a:srgbClr val="00B050"/>
                </a:solidFill>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to</a:t>
            </a:r>
            <a:r>
              <a:rPr lang="en-US" sz="2000" dirty="0" smtClean="0">
                <a:solidFill>
                  <a:srgbClr val="00B050"/>
                </a:solidFill>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face</a:t>
            </a:r>
            <a:endParaRPr lang="en-US" sz="2000" dirty="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Video </a:t>
            </a:r>
            <a:r>
              <a:rPr lang="en-US" sz="2000" dirty="0">
                <a:latin typeface="Arial" panose="020B0604020202020204" pitchFamily="34" charset="0"/>
                <a:cs typeface="Arial" panose="020B0604020202020204" pitchFamily="34" charset="0"/>
              </a:rPr>
              <a:t>conference</a:t>
            </a:r>
          </a:p>
          <a:p>
            <a:pPr lvl="1"/>
            <a:r>
              <a:rPr lang="en-US" sz="2000" dirty="0" smtClean="0">
                <a:latin typeface="Arial" panose="020B0604020202020204" pitchFamily="34" charset="0"/>
                <a:cs typeface="Arial" panose="020B0604020202020204" pitchFamily="34" charset="0"/>
              </a:rPr>
              <a:t>Teleconference</a:t>
            </a:r>
          </a:p>
          <a:p>
            <a:pPr lvl="1"/>
            <a:r>
              <a:rPr lang="en-US" sz="2000" dirty="0" smtClean="0">
                <a:latin typeface="Arial" panose="020B0604020202020204" pitchFamily="34" charset="0"/>
                <a:cs typeface="Arial" panose="020B0604020202020204" pitchFamily="34" charset="0"/>
              </a:rPr>
              <a:t>Web meeting</a:t>
            </a:r>
            <a:endParaRPr lang="en-US" sz="2000" dirty="0">
              <a:latin typeface="Arial" panose="020B0604020202020204" pitchFamily="34" charset="0"/>
              <a:cs typeface="Arial" panose="020B0604020202020204" pitchFamily="34" charset="0"/>
            </a:endParaRPr>
          </a:p>
          <a:p>
            <a:pPr lvl="1">
              <a:buFont typeface="Wingdings" pitchFamily="2" charset="2"/>
              <a:buChar char="Ø"/>
            </a:pPr>
            <a:endParaRPr lang="en-US" dirty="0" smtClean="0"/>
          </a:p>
          <a:p>
            <a:pPr>
              <a:buFont typeface="Wingdings" pitchFamily="2" charset="2"/>
              <a:buChar char="Ø"/>
            </a:pPr>
            <a:endParaRPr lang="en-US" dirty="0"/>
          </a:p>
        </p:txBody>
      </p:sp>
      <p:sp>
        <p:nvSpPr>
          <p:cNvPr id="2" name="Footer Placeholder 1"/>
          <p:cNvSpPr>
            <a:spLocks noGrp="1"/>
          </p:cNvSpPr>
          <p:nvPr>
            <p:ph type="ftr" sz="quarter" idx="10"/>
          </p:nvPr>
        </p:nvSpPr>
        <p:spPr/>
        <p:txBody>
          <a:bodyPr/>
          <a:lstStyle/>
          <a:p>
            <a:r>
              <a:rPr lang="en-US" dirty="0" smtClean="0"/>
              <a:t>ASME S&amp;C Training Module A6. Productive Meetings and Appropriate Ballot Comments</a:t>
            </a:r>
            <a:endParaRPr lang="en-US" dirty="0"/>
          </a:p>
        </p:txBody>
      </p:sp>
      <p:sp>
        <p:nvSpPr>
          <p:cNvPr id="4" name="Slide Number Placeholder 3"/>
          <p:cNvSpPr>
            <a:spLocks noGrp="1"/>
          </p:cNvSpPr>
          <p:nvPr>
            <p:ph type="sldNum" sz="quarter" idx="11"/>
          </p:nvPr>
        </p:nvSpPr>
        <p:spPr/>
        <p:txBody>
          <a:bodyPr/>
          <a:lstStyle/>
          <a:p>
            <a:fld id="{4DCDEBFB-29A3-46D8-9E13-D78F5B626317}" type="slidenum">
              <a:rPr lang="en-US" smtClean="0"/>
              <a:pPr/>
              <a:t>6</a:t>
            </a:fld>
            <a:endParaRPr lang="en-US"/>
          </a:p>
        </p:txBody>
      </p:sp>
    </p:spTree>
    <p:extLst>
      <p:ext uri="{BB962C8B-B14F-4D97-AF65-F5344CB8AC3E}">
        <p14:creationId xmlns:p14="http://schemas.microsoft.com/office/powerpoint/2010/main" val="306391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14400" y="274320"/>
            <a:ext cx="7315200" cy="457200"/>
          </a:xfrm>
        </p:spPr>
        <p:txBody>
          <a:bodyPr/>
          <a:lstStyle/>
          <a:p>
            <a:pPr eaLnBrk="1" hangingPunct="1">
              <a:defRPr/>
            </a:pPr>
            <a:r>
              <a:rPr lang="en-US" b="1" i="0" dirty="0" smtClean="0">
                <a:latin typeface="Arial" panose="020B0604020202020204" pitchFamily="34" charset="0"/>
                <a:cs typeface="Arial" panose="020B0604020202020204" pitchFamily="34" charset="0"/>
              </a:rPr>
              <a:t>MEETING </a:t>
            </a:r>
            <a:r>
              <a:rPr lang="en-US" b="1" i="0" dirty="0" smtClean="0">
                <a:latin typeface="Arial" panose="020B0604020202020204" pitchFamily="34" charset="0"/>
                <a:cs typeface="Arial" panose="020B0604020202020204" pitchFamily="34" charset="0"/>
              </a:rPr>
              <a:t>ATTENDANCE</a:t>
            </a:r>
            <a:endParaRPr lang="en-US" b="1" i="0" strike="sngStrike" dirty="0" smtClean="0">
              <a:solidFill>
                <a:srgbClr val="FF0000"/>
              </a:solidFill>
              <a:latin typeface="Arial" panose="020B0604020202020204" pitchFamily="34" charset="0"/>
              <a:cs typeface="Arial" panose="020B0604020202020204" pitchFamily="34" charset="0"/>
            </a:endParaRPr>
          </a:p>
        </p:txBody>
      </p:sp>
      <p:sp>
        <p:nvSpPr>
          <p:cNvPr id="30723" name="Rectangle 3"/>
          <p:cNvSpPr>
            <a:spLocks noGrp="1" noChangeArrowheads="1"/>
          </p:cNvSpPr>
          <p:nvPr>
            <p:ph type="body" idx="1"/>
          </p:nvPr>
        </p:nvSpPr>
        <p:spPr>
          <a:xfrm>
            <a:off x="457200" y="1005840"/>
            <a:ext cx="8229600" cy="4846320"/>
          </a:xfrm>
          <a:noFill/>
        </p:spPr>
        <p:txBody>
          <a:bodyPr tIns="91440" bIns="0"/>
          <a:lstStyle/>
          <a:p>
            <a:pPr marL="0" indent="0" eaLnBrk="1" hangingPunct="1">
              <a:buNone/>
            </a:pPr>
            <a:r>
              <a:rPr lang="en-US" sz="2400" dirty="0" smtClean="0">
                <a:latin typeface="Arial" panose="020B0604020202020204" pitchFamily="34" charset="0"/>
                <a:cs typeface="Arial" panose="020B0604020202020204" pitchFamily="34" charset="0"/>
              </a:rPr>
              <a:t>Who should attend and why:</a:t>
            </a:r>
          </a:p>
          <a:p>
            <a:r>
              <a:rPr lang="en-US" sz="2000" dirty="0" smtClean="0">
                <a:latin typeface="Arial" panose="020B0604020202020204" pitchFamily="34" charset="0"/>
                <a:cs typeface="Arial" panose="020B0604020202020204" pitchFamily="34" charset="0"/>
              </a:rPr>
              <a:t>Committee members</a:t>
            </a:r>
          </a:p>
          <a:p>
            <a:r>
              <a:rPr lang="en-US" sz="2000" dirty="0">
                <a:latin typeface="Arial" panose="020B0604020202020204" pitchFamily="34" charset="0"/>
                <a:cs typeface="Arial" panose="020B0604020202020204" pitchFamily="34" charset="0"/>
              </a:rPr>
              <a:t>ASME </a:t>
            </a:r>
            <a:r>
              <a:rPr lang="en-US" sz="2000" dirty="0" smtClean="0">
                <a:latin typeface="Arial" panose="020B0604020202020204" pitchFamily="34" charset="0"/>
                <a:cs typeface="Arial" panose="020B0604020202020204" pitchFamily="34" charset="0"/>
              </a:rPr>
              <a:t>Staff (if applicable)</a:t>
            </a:r>
          </a:p>
          <a:p>
            <a:r>
              <a:rPr lang="en-US" sz="2000" dirty="0" smtClean="0">
                <a:latin typeface="Arial" panose="020B0604020202020204" pitchFamily="34" charset="0"/>
                <a:cs typeface="Arial" panose="020B0604020202020204" pitchFamily="34" charset="0"/>
              </a:rPr>
              <a:t>Additional interested parties:</a:t>
            </a:r>
          </a:p>
          <a:p>
            <a:pPr lvl="1"/>
            <a:r>
              <a:rPr lang="en-US" sz="1800" dirty="0" smtClean="0">
                <a:latin typeface="Arial" panose="020B0604020202020204" pitchFamily="34" charset="0"/>
                <a:cs typeface="Arial" panose="020B0604020202020204" pitchFamily="34" charset="0"/>
              </a:rPr>
              <a:t>Stakeholder(s)</a:t>
            </a:r>
            <a:endParaRPr lang="en-US" sz="1800" strike="sngStrike" dirty="0" smtClean="0">
              <a:latin typeface="Arial" panose="020B0604020202020204" pitchFamily="34" charset="0"/>
              <a:cs typeface="Arial" panose="020B0604020202020204" pitchFamily="34" charset="0"/>
            </a:endParaRPr>
          </a:p>
          <a:p>
            <a:pPr lvl="2"/>
            <a:r>
              <a:rPr lang="en-US" sz="1600" dirty="0" smtClean="0">
                <a:latin typeface="Arial" panose="020B0604020202020204" pitchFamily="34" charset="0"/>
                <a:cs typeface="Arial" panose="020B0604020202020204" pitchFamily="34" charset="0"/>
              </a:rPr>
              <a:t>Groups affected by the development of the standard</a:t>
            </a:r>
          </a:p>
          <a:p>
            <a:pPr lvl="1"/>
            <a:r>
              <a:rPr lang="en-US" sz="1800" dirty="0" smtClean="0">
                <a:latin typeface="Arial" panose="020B0604020202020204" pitchFamily="34" charset="0"/>
                <a:cs typeface="Arial" panose="020B0604020202020204" pitchFamily="34" charset="0"/>
              </a:rPr>
              <a:t>Individuals </a:t>
            </a:r>
            <a:r>
              <a:rPr lang="en-US" sz="1800" dirty="0" smtClean="0">
                <a:latin typeface="Arial" panose="020B0604020202020204" pitchFamily="34" charset="0"/>
                <a:cs typeface="Arial" panose="020B0604020202020204" pitchFamily="34" charset="0"/>
              </a:rPr>
              <a:t>with </a:t>
            </a:r>
            <a:r>
              <a:rPr lang="en-US" sz="1800" dirty="0">
                <a:latin typeface="Arial" panose="020B0604020202020204" pitchFamily="34" charset="0"/>
                <a:cs typeface="Arial" panose="020B0604020202020204" pitchFamily="34" charset="0"/>
              </a:rPr>
              <a:t>s</a:t>
            </a:r>
            <a:r>
              <a:rPr lang="en-US" sz="1800" dirty="0" smtClean="0">
                <a:latin typeface="Arial" panose="020B0604020202020204" pitchFamily="34" charset="0"/>
                <a:cs typeface="Arial" panose="020B0604020202020204" pitchFamily="34" charset="0"/>
              </a:rPr>
              <a:t>pecial knowledge/experience</a:t>
            </a:r>
          </a:p>
          <a:p>
            <a:pPr marL="571500" lvl="1" indent="-171450"/>
            <a:r>
              <a:rPr lang="en-US" sz="1800" dirty="0" smtClean="0">
                <a:latin typeface="Arial" panose="020B0604020202020204" pitchFamily="34" charset="0"/>
                <a:cs typeface="Arial" panose="020B0604020202020204" pitchFamily="34" charset="0"/>
              </a:rPr>
              <a:t>  Decision </a:t>
            </a:r>
            <a:r>
              <a:rPr lang="en-US" sz="1800" dirty="0" smtClean="0">
                <a:latin typeface="Arial" panose="020B0604020202020204" pitchFamily="34" charset="0"/>
                <a:cs typeface="Arial" panose="020B0604020202020204" pitchFamily="34" charset="0"/>
              </a:rPr>
              <a:t>maker(s)</a:t>
            </a:r>
            <a:endParaRPr lang="en-US" sz="1800" strike="sngStrike" dirty="0" smtClean="0">
              <a:latin typeface="Arial" panose="020B0604020202020204" pitchFamily="34" charset="0"/>
              <a:cs typeface="Arial" panose="020B0604020202020204" pitchFamily="34" charset="0"/>
            </a:endParaRPr>
          </a:p>
          <a:p>
            <a:pPr marL="571500" lvl="1" indent="-171450"/>
            <a:r>
              <a:rPr lang="en-US" sz="1800" dirty="0" smtClean="0">
                <a:latin typeface="Arial" panose="020B0604020202020204" pitchFamily="34" charset="0"/>
                <a:cs typeface="Arial" panose="020B0604020202020204" pitchFamily="34" charset="0"/>
              </a:rPr>
              <a:t>  Regulatory agencies</a:t>
            </a:r>
            <a:endParaRPr lang="en-US" sz="1800" dirty="0">
              <a:latin typeface="Arial" panose="020B0604020202020204" pitchFamily="34" charset="0"/>
              <a:cs typeface="Arial" panose="020B0604020202020204" pitchFamily="34" charset="0"/>
            </a:endParaRPr>
          </a:p>
          <a:p>
            <a:pPr marL="0" indent="0">
              <a:buNone/>
            </a:pPr>
            <a:r>
              <a:rPr lang="en-US" dirty="0" smtClean="0"/>
              <a:t> </a:t>
            </a:r>
            <a:endParaRPr lang="en-US" sz="2400" dirty="0" smtClean="0"/>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7</a:t>
            </a:fld>
            <a:endParaRPr lang="en-US"/>
          </a:p>
        </p:txBody>
      </p:sp>
    </p:spTree>
    <p:extLst>
      <p:ext uri="{BB962C8B-B14F-4D97-AF65-F5344CB8AC3E}">
        <p14:creationId xmlns:p14="http://schemas.microsoft.com/office/powerpoint/2010/main" val="326656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30723">
                                            <p:txEl>
                                              <p:pRg st="4" end="4"/>
                                            </p:txEl>
                                          </p:spTgt>
                                        </p:tgtEl>
                                        <p:attrNameLst>
                                          <p:attrName>style.visibility</p:attrName>
                                        </p:attrNameLst>
                                      </p:cBhvr>
                                      <p:to>
                                        <p:strVal val="visible"/>
                                      </p:to>
                                    </p:set>
                                    <p:anim calcmode="lin" valueType="num">
                                      <p:cBhvr additive="base">
                                        <p:cTn id="29"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07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Whoosh.wav"/>
                                        </p:tgtEl>
                                      </p:cMediaNode>
                                    </p:audio>
                                  </p:subTnLst>
                                </p:cTn>
                              </p:par>
                              <p:par>
                                <p:cTn id="31" presetID="2" presetClass="entr" presetSubtype="8" fill="hold" grpId="0" nodeType="withEffect">
                                  <p:stCondLst>
                                    <p:cond delay="0"/>
                                  </p:stCondLst>
                                  <p:childTnLst>
                                    <p:set>
                                      <p:cBhvr>
                                        <p:cTn id="32" dur="1" fill="hold">
                                          <p:stCondLst>
                                            <p:cond delay="0"/>
                                          </p:stCondLst>
                                        </p:cTn>
                                        <p:tgtEl>
                                          <p:spTgt spid="30723">
                                            <p:txEl>
                                              <p:pRg st="5" end="5"/>
                                            </p:txEl>
                                          </p:spTgt>
                                        </p:tgtEl>
                                        <p:attrNameLst>
                                          <p:attrName>style.visibility</p:attrName>
                                        </p:attrNameLst>
                                      </p:cBhvr>
                                      <p:to>
                                        <p:strVal val="visible"/>
                                      </p:to>
                                    </p:set>
                                    <p:anim calcmode="lin" valueType="num">
                                      <p:cBhvr additive="base">
                                        <p:cTn id="33" dur="500" fill="hold"/>
                                        <p:tgtEl>
                                          <p:spTgt spid="3072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072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Whoosh.wav"/>
                                        </p:tgtEl>
                                      </p:cMediaNode>
                                    </p:audio>
                                  </p:subTnLst>
                                </p:cTn>
                              </p:par>
                              <p:par>
                                <p:cTn id="35" presetID="2" presetClass="entr" presetSubtype="8" fill="hold" grpId="0" nodeType="with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 calcmode="lin" valueType="num">
                                      <p:cBhvr additive="base">
                                        <p:cTn id="37" dur="500" fill="hold"/>
                                        <p:tgtEl>
                                          <p:spTgt spid="3072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072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par>
                                <p:cTn id="39" presetID="2" presetClass="entr" presetSubtype="8" fill="hold" grpId="0" nodeType="withEffect">
                                  <p:stCondLst>
                                    <p:cond delay="0"/>
                                  </p:stCondLst>
                                  <p:childTnLst>
                                    <p:set>
                                      <p:cBhvr>
                                        <p:cTn id="40" dur="1" fill="hold">
                                          <p:stCondLst>
                                            <p:cond delay="0"/>
                                          </p:stCondLst>
                                        </p:cTn>
                                        <p:tgtEl>
                                          <p:spTgt spid="30723">
                                            <p:txEl>
                                              <p:pRg st="7" end="7"/>
                                            </p:txEl>
                                          </p:spTgt>
                                        </p:tgtEl>
                                        <p:attrNameLst>
                                          <p:attrName>style.visibility</p:attrName>
                                        </p:attrNameLst>
                                      </p:cBhvr>
                                      <p:to>
                                        <p:strVal val="visible"/>
                                      </p:to>
                                    </p:set>
                                    <p:anim calcmode="lin" valueType="num">
                                      <p:cBhvr additive="base">
                                        <p:cTn id="41" dur="500" fill="hold"/>
                                        <p:tgtEl>
                                          <p:spTgt spid="30723">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0723">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Whoosh.wav"/>
                                        </p:tgtEl>
                                      </p:cMediaNode>
                                    </p:audio>
                                  </p:subTnLst>
                                </p:cTn>
                              </p:par>
                              <p:par>
                                <p:cTn id="43" presetID="2" presetClass="entr" presetSubtype="8" fill="hold" grpId="0" nodeType="withEffect">
                                  <p:stCondLst>
                                    <p:cond delay="0"/>
                                  </p:stCondLst>
                                  <p:childTnLst>
                                    <p:set>
                                      <p:cBhvr>
                                        <p:cTn id="44" dur="1" fill="hold">
                                          <p:stCondLst>
                                            <p:cond delay="0"/>
                                          </p:stCondLst>
                                        </p:cTn>
                                        <p:tgtEl>
                                          <p:spTgt spid="30723">
                                            <p:txEl>
                                              <p:pRg st="8" end="8"/>
                                            </p:txEl>
                                          </p:spTgt>
                                        </p:tgtEl>
                                        <p:attrNameLst>
                                          <p:attrName>style.visibility</p:attrName>
                                        </p:attrNameLst>
                                      </p:cBhvr>
                                      <p:to>
                                        <p:strVal val="visible"/>
                                      </p:to>
                                    </p:set>
                                    <p:anim calcmode="lin" valueType="num">
                                      <p:cBhvr additive="base">
                                        <p:cTn id="45" dur="500" fill="hold"/>
                                        <p:tgtEl>
                                          <p:spTgt spid="3072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0723">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3" name="Whoosh.wav"/>
                                        </p:tgtEl>
                                      </p:cMediaNode>
                                    </p:audio>
                                  </p:sub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0723">
                                            <p:txEl>
                                              <p:pRg st="9" end="9"/>
                                            </p:txEl>
                                          </p:spTgt>
                                        </p:tgtEl>
                                        <p:attrNameLst>
                                          <p:attrName>style.visibility</p:attrName>
                                        </p:attrNameLst>
                                      </p:cBhvr>
                                      <p:to>
                                        <p:strVal val="visible"/>
                                      </p:to>
                                    </p:set>
                                    <p:anim calcmode="lin" valueType="num">
                                      <p:cBhvr additive="base">
                                        <p:cTn id="51" dur="500" fill="hold"/>
                                        <p:tgtEl>
                                          <p:spTgt spid="30723">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0723">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14400" y="274320"/>
            <a:ext cx="7315200" cy="487680"/>
          </a:xfrm>
        </p:spPr>
        <p:txBody>
          <a:bodyPr/>
          <a:lstStyle/>
          <a:p>
            <a:pPr eaLnBrk="1" hangingPunct="1"/>
            <a:r>
              <a:rPr lang="en-US" b="1" dirty="0" smtClean="0">
                <a:latin typeface="Arial" panose="020B0604020202020204" pitchFamily="34" charset="0"/>
                <a:cs typeface="Arial" panose="020B0604020202020204" pitchFamily="34" charset="0"/>
              </a:rPr>
              <a:t>MEETING PREPARATION</a:t>
            </a:r>
          </a:p>
        </p:txBody>
      </p:sp>
      <p:sp>
        <p:nvSpPr>
          <p:cNvPr id="3" name="Content Placeholder 2"/>
          <p:cNvSpPr>
            <a:spLocks noGrp="1"/>
          </p:cNvSpPr>
          <p:nvPr>
            <p:ph idx="1"/>
          </p:nvPr>
        </p:nvSpPr>
        <p:spPr>
          <a:xfrm>
            <a:off x="457200" y="1005840"/>
            <a:ext cx="8229600" cy="4846320"/>
          </a:xfrm>
        </p:spPr>
        <p:txBody>
          <a:bodyPr tIns="91440" bIns="0"/>
          <a:lstStyle/>
          <a:p>
            <a:r>
              <a:rPr lang="en-US" dirty="0" smtClean="0">
                <a:latin typeface="Arial" panose="020B0604020202020204" pitchFamily="34" charset="0"/>
                <a:cs typeface="Arial" panose="020B0604020202020204" pitchFamily="34" charset="0"/>
              </a:rPr>
              <a:t>Announce meetings in advance</a:t>
            </a:r>
            <a:endParaRPr lang="en-US" strike="sngStrike" dirty="0" smtClean="0">
              <a:latin typeface="Arial" panose="020B0604020202020204" pitchFamily="34" charset="0"/>
              <a:cs typeface="Arial" panose="020B0604020202020204" pitchFamily="34" charset="0"/>
            </a:endParaRPr>
          </a:p>
          <a:p>
            <a:pPr lvl="1"/>
            <a:r>
              <a:rPr lang="en-US" sz="2000" dirty="0" smtClean="0">
                <a:latin typeface="Arial" panose="020B0604020202020204" pitchFamily="34" charset="0"/>
                <a:cs typeface="Arial" panose="020B0604020202020204" pitchFamily="34" charset="0"/>
              </a:rPr>
              <a:t>Meeting Notice/Save the date</a:t>
            </a:r>
          </a:p>
          <a:p>
            <a:pPr lvl="1"/>
            <a:r>
              <a:rPr lang="en-US" sz="2000" dirty="0" smtClean="0">
                <a:latin typeface="Arial" panose="020B0604020202020204" pitchFamily="34" charset="0"/>
                <a:cs typeface="Arial" panose="020B0604020202020204" pitchFamily="34" charset="0"/>
              </a:rPr>
              <a:t>Registration </a:t>
            </a:r>
            <a:r>
              <a:rPr lang="en-US" sz="2000" dirty="0" smtClean="0">
                <a:latin typeface="Arial" panose="020B0604020202020204" pitchFamily="34" charset="0"/>
                <a:cs typeface="Arial" panose="020B0604020202020204" pitchFamily="34" charset="0"/>
              </a:rPr>
              <a:t>(if applicable)</a:t>
            </a:r>
          </a:p>
          <a:p>
            <a:pPr lvl="1"/>
            <a:r>
              <a:rPr lang="en-US" sz="2000" dirty="0" smtClean="0">
                <a:latin typeface="Arial" panose="020B0604020202020204" pitchFamily="34" charset="0"/>
                <a:cs typeface="Arial" panose="020B0604020202020204" pitchFamily="34" charset="0"/>
              </a:rPr>
              <a:t>Call for Agenda items</a:t>
            </a:r>
            <a:endParaRPr lang="en-US" sz="2000" dirty="0">
              <a:latin typeface="Arial" panose="020B0604020202020204" pitchFamily="34" charset="0"/>
              <a:cs typeface="Arial" panose="020B0604020202020204" pitchFamily="34" charset="0"/>
            </a:endParaRPr>
          </a:p>
          <a:p>
            <a:pPr eaLnBrk="1" hangingPunct="1"/>
            <a:r>
              <a:rPr lang="en-US" dirty="0" smtClean="0">
                <a:latin typeface="Arial" panose="020B0604020202020204" pitchFamily="34" charset="0"/>
                <a:cs typeface="Arial" panose="020B0604020202020204" pitchFamily="34" charset="0"/>
              </a:rPr>
              <a:t>Prepare and Distribute Agenda </a:t>
            </a:r>
          </a:p>
          <a:p>
            <a:pPr lvl="1"/>
            <a:r>
              <a:rPr lang="en-US" sz="2000" dirty="0" smtClean="0">
                <a:latin typeface="Arial" panose="020B0604020202020204" pitchFamily="34" charset="0"/>
                <a:cs typeface="Arial" panose="020B0604020202020204" pitchFamily="34" charset="0"/>
              </a:rPr>
              <a:t>Typically four weeks prior to meeting  </a:t>
            </a:r>
            <a:r>
              <a:rPr lang="en-US" sz="2000" strike="sngStrike" dirty="0" smtClean="0">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Plan and prepare advance materials</a:t>
            </a:r>
          </a:p>
          <a:p>
            <a:pPr lvl="1"/>
            <a:r>
              <a:rPr lang="en-US" sz="2000" dirty="0" smtClean="0">
                <a:latin typeface="Arial" panose="020B0604020202020204" pitchFamily="34" charset="0"/>
                <a:cs typeface="Arial" panose="020B0604020202020204" pitchFamily="34" charset="0"/>
              </a:rPr>
              <a:t>Pre-meeting </a:t>
            </a:r>
            <a:r>
              <a:rPr lang="en-US" sz="2000" dirty="0">
                <a:latin typeface="Arial" panose="020B0604020202020204" pitchFamily="34" charset="0"/>
                <a:cs typeface="Arial" panose="020B0604020202020204" pitchFamily="34" charset="0"/>
              </a:rPr>
              <a:t>reading </a:t>
            </a:r>
            <a:r>
              <a:rPr lang="en-US" sz="2000" dirty="0" smtClean="0">
                <a:latin typeface="Arial" panose="020B0604020202020204" pitchFamily="34" charset="0"/>
                <a:cs typeface="Arial" panose="020B0604020202020204" pitchFamily="34" charset="0"/>
              </a:rPr>
              <a:t>and </a:t>
            </a:r>
            <a:r>
              <a:rPr lang="en-US" sz="2000" dirty="0">
                <a:latin typeface="Arial" panose="020B0604020202020204" pitchFamily="34" charset="0"/>
                <a:cs typeface="Arial" panose="020B0604020202020204" pitchFamily="34" charset="0"/>
              </a:rPr>
              <a:t>background </a:t>
            </a:r>
            <a:r>
              <a:rPr lang="en-US" sz="2000" dirty="0" smtClean="0">
                <a:latin typeface="Arial" panose="020B0604020202020204" pitchFamily="34" charset="0"/>
                <a:cs typeface="Arial" panose="020B0604020202020204" pitchFamily="34" charset="0"/>
              </a:rPr>
              <a:t>material</a:t>
            </a:r>
          </a:p>
          <a:p>
            <a:pPr lvl="1"/>
            <a:r>
              <a:rPr lang="en-US" sz="2000" dirty="0" smtClean="0">
                <a:latin typeface="Arial" panose="020B0604020202020204" pitchFamily="34" charset="0"/>
                <a:cs typeface="Arial" panose="020B0604020202020204" pitchFamily="34" charset="0"/>
              </a:rPr>
              <a:t>Action items or assignments from previous </a:t>
            </a:r>
            <a:r>
              <a:rPr lang="en-US" sz="2000" dirty="0" smtClean="0">
                <a:latin typeface="Arial" panose="020B0604020202020204" pitchFamily="34" charset="0"/>
                <a:cs typeface="Arial" panose="020B0604020202020204" pitchFamily="34" charset="0"/>
              </a:rPr>
              <a:t>meetings</a:t>
            </a:r>
          </a:p>
          <a:p>
            <a:r>
              <a:rPr lang="en-US" dirty="0" smtClean="0">
                <a:latin typeface="Arial" panose="020B0604020202020204" pitchFamily="34" charset="0"/>
                <a:cs typeface="Arial" panose="020B0604020202020204" pitchFamily="34" charset="0"/>
              </a:rPr>
              <a:t>Prior to the meeting, ensure that all required meeting materials are available and equipment is in working order </a:t>
            </a:r>
            <a:endParaRPr lang="en-US" dirty="0" smtClean="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smtClean="0"/>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8</a:t>
            </a:fld>
            <a:endParaRPr lang="en-US"/>
          </a:p>
        </p:txBody>
      </p:sp>
    </p:spTree>
    <p:extLst>
      <p:ext uri="{BB962C8B-B14F-4D97-AF65-F5344CB8AC3E}">
        <p14:creationId xmlns:p14="http://schemas.microsoft.com/office/powerpoint/2010/main" val="3497448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A6 Conduct at Meetings 7-13</Template>
  <TotalTime>3393</TotalTime>
  <Words>3968</Words>
  <Application>Microsoft Office PowerPoint</Application>
  <PresentationFormat>On-screen Show (4:3)</PresentationFormat>
  <Paragraphs>417</Paragraphs>
  <Slides>26</Slides>
  <Notes>26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Arial</vt:lpstr>
      <vt:lpstr>Calibri</vt:lpstr>
      <vt:lpstr>Symbol</vt:lpstr>
      <vt:lpstr>Tahoma</vt:lpstr>
      <vt:lpstr>Times</vt:lpstr>
      <vt:lpstr>Times New Roman</vt:lpstr>
      <vt:lpstr>Wingdings</vt:lpstr>
      <vt:lpstr>2012 Theme1</vt:lpstr>
      <vt:lpstr>S&amp;C Theme</vt:lpstr>
      <vt:lpstr>Standards and Certification Training </vt:lpstr>
      <vt:lpstr>REVISIONS</vt:lpstr>
      <vt:lpstr>MODULE A COURSE OUTLINE</vt:lpstr>
      <vt:lpstr>LEARNING OBJECTIVES</vt:lpstr>
      <vt:lpstr>I. PRODUCTIVE MEETINGS</vt:lpstr>
      <vt:lpstr>KEYS TO CONDUCTING A  PRODUCTIVE MEETING</vt:lpstr>
      <vt:lpstr>ADVANCE PLANNING</vt:lpstr>
      <vt:lpstr>MEETING ATTENDANCE</vt:lpstr>
      <vt:lpstr>MEETING PREPARATION</vt:lpstr>
      <vt:lpstr>STANDARDS AND CERTIFICATION POLICIES AND PROCEDURES</vt:lpstr>
      <vt:lpstr>RUNNING THE MEETING</vt:lpstr>
      <vt:lpstr>RUNNING THE MEETING</vt:lpstr>
      <vt:lpstr>RUNNING THE MEETING</vt:lpstr>
      <vt:lpstr>COMMON SETBACKS: MEETING LEADERS</vt:lpstr>
      <vt:lpstr>COMMON MISTAKES: PARTICIPANT CONDUCT</vt:lpstr>
      <vt:lpstr>COMMON MISTAKES: PARTICIPANT CONDUCT</vt:lpstr>
      <vt:lpstr>MEETING WRAP-UP</vt:lpstr>
      <vt:lpstr>POST MEETING EVALUATION</vt:lpstr>
      <vt:lpstr>II. APPROPRIATE BALLOT COMMENTS</vt:lpstr>
      <vt:lpstr>BALLOT COMMENTS</vt:lpstr>
      <vt:lpstr>REQUIREMENTS FOR  BALLOT COMMENTS</vt:lpstr>
      <vt:lpstr>EXAMPLES OF BALLOT COMMENTS</vt:lpstr>
      <vt:lpstr>BALLOT RESPONSES</vt:lpstr>
      <vt:lpstr>BALLOT RESPONSES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430</cp:revision>
  <cp:lastPrinted>2018-01-18T19:27:46Z</cp:lastPrinted>
  <dcterms:created xsi:type="dcterms:W3CDTF">2008-04-17T17:36:45Z</dcterms:created>
  <dcterms:modified xsi:type="dcterms:W3CDTF">2018-01-18T19:29:18Z</dcterms:modified>
</cp:coreProperties>
</file>