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Lst>
  <p:notesMasterIdLst>
    <p:notesMasterId r:id="rId21"/>
  </p:notesMasterIdLst>
  <p:sldIdLst>
    <p:sldId id="280" r:id="rId2"/>
    <p:sldId id="281" r:id="rId3"/>
    <p:sldId id="258" r:id="rId4"/>
    <p:sldId id="260" r:id="rId5"/>
    <p:sldId id="263" r:id="rId6"/>
    <p:sldId id="264" r:id="rId7"/>
    <p:sldId id="265" r:id="rId8"/>
    <p:sldId id="268" r:id="rId9"/>
    <p:sldId id="269" r:id="rId10"/>
    <p:sldId id="270" r:id="rId11"/>
    <p:sldId id="284" r:id="rId12"/>
    <p:sldId id="285" r:id="rId13"/>
    <p:sldId id="283" r:id="rId14"/>
    <p:sldId id="273" r:id="rId15"/>
    <p:sldId id="275" r:id="rId16"/>
    <p:sldId id="276" r:id="rId17"/>
    <p:sldId id="282" r:id="rId18"/>
    <p:sldId id="278" r:id="rId19"/>
    <p:sldId id="279"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13" clrIdx="0">
    <p:extLst>
      <p:ext uri="{19B8F6BF-5375-455C-9EA6-DF929625EA0E}">
        <p15:presenceInfo xmlns:p15="http://schemas.microsoft.com/office/powerpoint/2012/main" userId="S-1-5-21-2567133279-126380308-195766442-1373" providerId="AD"/>
      </p:ext>
    </p:extLst>
  </p:cmAuthor>
  <p:cmAuthor id="2" name="Carlton R. Ramcharran" initials="CRR" lastIdx="23"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62255" autoAdjust="0"/>
  </p:normalViewPr>
  <p:slideViewPr>
    <p:cSldViewPr>
      <p:cViewPr varScale="1">
        <p:scale>
          <a:sx n="52" d="100"/>
          <a:sy n="52" d="100"/>
        </p:scale>
        <p:origin x="210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340"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257300" y="32067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240530"/>
            <a:ext cx="5852160" cy="496062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eaLnBrk="1" hangingPunct="1">
              <a:defRPr sz="1300">
                <a:latin typeface="Arial" charset="0"/>
              </a:defRPr>
            </a:lvl1pPr>
          </a:lstStyle>
          <a:p>
            <a:endParaRPr lang="en-US"/>
          </a:p>
        </p:txBody>
      </p:sp>
      <p:sp>
        <p:nvSpPr>
          <p:cNvPr id="12295"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7" tIns="48324" rIns="96647" bIns="48324" numCol="1" anchor="b" anchorCtr="0" compatLnSpc="1">
            <a:prstTxWarp prst="textNoShape">
              <a:avLst/>
            </a:prstTxWarp>
          </a:bodyPr>
          <a:lstStyle>
            <a:lvl1pPr algn="r" eaLnBrk="1" hangingPunct="1">
              <a:defRPr sz="1300">
                <a:latin typeface="Arial" charset="0"/>
              </a:defRPr>
            </a:lvl1pPr>
          </a:lstStyle>
          <a:p>
            <a:fld id="{FBACF00E-7CA9-46CC-B2D7-3A331610A5E2}" type="slidenum">
              <a:rPr lang="en-US"/>
              <a:pPr/>
              <a:t>‹#›</a:t>
            </a:fld>
            <a:endParaRPr lang="en-US"/>
          </a:p>
        </p:txBody>
      </p:sp>
    </p:spTree>
    <p:extLst>
      <p:ext uri="{BB962C8B-B14F-4D97-AF65-F5344CB8AC3E}">
        <p14:creationId xmlns:p14="http://schemas.microsoft.com/office/powerpoint/2010/main" val="7845213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57200" algn="l" rtl="0" fontAlgn="base">
      <a:spcBef>
        <a:spcPct val="30000"/>
      </a:spcBef>
      <a:spcAft>
        <a:spcPct val="0"/>
      </a:spcAft>
      <a:defRPr sz="1100" kern="1200">
        <a:solidFill>
          <a:schemeClr val="tx1"/>
        </a:solidFill>
        <a:latin typeface="Arial" charset="0"/>
        <a:ea typeface="+mn-ea"/>
        <a:cs typeface="+mn-cs"/>
      </a:defRPr>
    </a:lvl2pPr>
    <a:lvl3pPr marL="914400" algn="l" rtl="0" fontAlgn="base">
      <a:spcBef>
        <a:spcPct val="30000"/>
      </a:spcBef>
      <a:spcAft>
        <a:spcPct val="0"/>
      </a:spcAft>
      <a:defRPr sz="1100" kern="1200">
        <a:solidFill>
          <a:schemeClr val="tx1"/>
        </a:solidFill>
        <a:latin typeface="Arial" charset="0"/>
        <a:ea typeface="+mn-ea"/>
        <a:cs typeface="+mn-cs"/>
      </a:defRPr>
    </a:lvl3pPr>
    <a:lvl4pPr marL="1371600" algn="l" rtl="0" fontAlgn="base">
      <a:spcBef>
        <a:spcPct val="30000"/>
      </a:spcBef>
      <a:spcAft>
        <a:spcPct val="0"/>
      </a:spcAft>
      <a:defRPr sz="1100" kern="1200">
        <a:solidFill>
          <a:schemeClr val="tx1"/>
        </a:solidFill>
        <a:latin typeface="Arial" charset="0"/>
        <a:ea typeface="+mn-ea"/>
        <a:cs typeface="+mn-cs"/>
      </a:defRPr>
    </a:lvl4pPr>
    <a:lvl5pPr marL="18288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F20ED18-0070-4037-B50B-99F41311286E}" type="slidenum">
              <a:rPr lang="en-US"/>
              <a:pPr/>
              <a:t>9</a:t>
            </a:fld>
            <a:endParaRPr lang="en-US"/>
          </a:p>
        </p:txBody>
      </p:sp>
      <p:sp>
        <p:nvSpPr>
          <p:cNvPr id="40962" name="Rectangle 2"/>
          <p:cNvSpPr>
            <a:spLocks noGrp="1" noRot="1" noChangeAspect="1" noChangeArrowheads="1" noTextEdit="1"/>
          </p:cNvSpPr>
          <p:nvPr>
            <p:ph type="sldImg"/>
          </p:nvPr>
        </p:nvSpPr>
        <p:spPr>
          <a:xfrm>
            <a:off x="1454150" y="471488"/>
            <a:ext cx="4537075" cy="3402012"/>
          </a:xfrm>
          <a:ln/>
        </p:spPr>
      </p:sp>
      <p:sp>
        <p:nvSpPr>
          <p:cNvPr id="40963" name="Rectangle 3"/>
          <p:cNvSpPr>
            <a:spLocks noGrp="1" noChangeArrowheads="1"/>
          </p:cNvSpPr>
          <p:nvPr>
            <p:ph type="body" idx="1"/>
          </p:nvPr>
        </p:nvSpPr>
        <p:spPr>
          <a:xfrm>
            <a:off x="489374" y="4215528"/>
            <a:ext cx="6338146" cy="4927283"/>
          </a:xfrm>
          <a:ln/>
        </p:spPr>
        <p:txBody>
          <a:bodyPr/>
          <a:lstStyle/>
          <a:p>
            <a:r>
              <a:rPr lang="en-US" dirty="0">
                <a:solidFill>
                  <a:srgbClr val="003399"/>
                </a:solidFill>
              </a:rPr>
              <a:t>There </a:t>
            </a:r>
            <a:r>
              <a:rPr lang="en-US" dirty="0">
                <a:solidFill>
                  <a:srgbClr val="003399"/>
                </a:solidFill>
              </a:rPr>
              <a:t>are </a:t>
            </a:r>
            <a:r>
              <a:rPr lang="en-US" dirty="0">
                <a:solidFill>
                  <a:srgbClr val="003399"/>
                </a:solidFill>
              </a:rPr>
              <a:t>three other </a:t>
            </a:r>
            <a:r>
              <a:rPr lang="en-US" dirty="0">
                <a:solidFill>
                  <a:srgbClr val="003399"/>
                </a:solidFill>
              </a:rPr>
              <a:t>Society awards that may be given to </a:t>
            </a:r>
            <a:r>
              <a:rPr lang="en-US" dirty="0">
                <a:solidFill>
                  <a:srgbClr val="003399"/>
                </a:solidFill>
              </a:rPr>
              <a:t>S&amp;C </a:t>
            </a:r>
            <a:r>
              <a:rPr lang="en-US" dirty="0">
                <a:solidFill>
                  <a:srgbClr val="003399"/>
                </a:solidFill>
              </a:rPr>
              <a:t>volunteers.</a:t>
            </a:r>
          </a:p>
          <a:p>
            <a:endParaRPr lang="en-US" dirty="0">
              <a:solidFill>
                <a:srgbClr val="003399"/>
              </a:solidFill>
            </a:endParaRPr>
          </a:p>
          <a:p>
            <a:r>
              <a:rPr lang="en-US" b="1" dirty="0">
                <a:solidFill>
                  <a:srgbClr val="003399"/>
                </a:solidFill>
              </a:rPr>
              <a:t>Dedicated Service Award: </a:t>
            </a:r>
          </a:p>
          <a:p>
            <a:pPr marL="241617" lvl="1" indent="-120809">
              <a:buFontTx/>
              <a:buChar char="•"/>
            </a:pPr>
            <a:r>
              <a:rPr lang="en-US" dirty="0">
                <a:solidFill>
                  <a:srgbClr val="003399"/>
                </a:solidFill>
              </a:rPr>
              <a:t>The Dedicated Service Award honors unusually dedicated voluntary service to the Society marked by outstanding performance, demonstrated effective leadership, prolonged and committed service, devotion, enthusiasm and faithfulness.</a:t>
            </a:r>
          </a:p>
          <a:p>
            <a:pPr marL="241617" lvl="1" indent="-120809">
              <a:buFontTx/>
              <a:buChar char="•"/>
            </a:pPr>
            <a:r>
              <a:rPr lang="en-US" dirty="0">
                <a:solidFill>
                  <a:srgbClr val="003399"/>
                </a:solidFill>
              </a:rPr>
              <a:t>Although overall administration of the ASME Dedicated Service Award is the responsibility of the ASME Committee on Honors, each </a:t>
            </a:r>
            <a:r>
              <a:rPr lang="en-US" dirty="0">
                <a:solidFill>
                  <a:srgbClr val="003399"/>
                </a:solidFill>
              </a:rPr>
              <a:t>Standards and Certification Board is </a:t>
            </a:r>
            <a:r>
              <a:rPr lang="en-US" dirty="0">
                <a:solidFill>
                  <a:srgbClr val="003399"/>
                </a:solidFill>
              </a:rPr>
              <a:t>allowed to present this award annually to </a:t>
            </a:r>
            <a:r>
              <a:rPr lang="en-US" dirty="0">
                <a:solidFill>
                  <a:srgbClr val="003399"/>
                </a:solidFill>
              </a:rPr>
              <a:t>one individual </a:t>
            </a:r>
            <a:r>
              <a:rPr lang="en-US" dirty="0">
                <a:solidFill>
                  <a:srgbClr val="003399"/>
                </a:solidFill>
              </a:rPr>
              <a:t>with a minimum service to the Society of ten years.</a:t>
            </a:r>
          </a:p>
          <a:p>
            <a:endParaRPr lang="en-US" dirty="0">
              <a:solidFill>
                <a:srgbClr val="003399"/>
              </a:solidFill>
            </a:endParaRPr>
          </a:p>
          <a:p>
            <a:r>
              <a:rPr lang="en-US" b="1" dirty="0">
                <a:solidFill>
                  <a:srgbClr val="003399"/>
                </a:solidFill>
              </a:rPr>
              <a:t>S. Y. </a:t>
            </a:r>
            <a:r>
              <a:rPr lang="en-US" b="1" dirty="0" err="1">
                <a:solidFill>
                  <a:srgbClr val="003399"/>
                </a:solidFill>
              </a:rPr>
              <a:t>Zamrik</a:t>
            </a:r>
            <a:r>
              <a:rPr lang="en-US" b="1" dirty="0">
                <a:solidFill>
                  <a:srgbClr val="003399"/>
                </a:solidFill>
              </a:rPr>
              <a:t> Pressure </a:t>
            </a:r>
            <a:r>
              <a:rPr lang="en-US" b="1" dirty="0">
                <a:solidFill>
                  <a:srgbClr val="003399"/>
                </a:solidFill>
              </a:rPr>
              <a:t>Vessel and Piping Award:</a:t>
            </a:r>
          </a:p>
          <a:p>
            <a:pPr marL="241617" lvl="1" indent="-120809">
              <a:buFontTx/>
              <a:buChar char="•"/>
            </a:pPr>
            <a:r>
              <a:rPr lang="en-US" dirty="0">
                <a:solidFill>
                  <a:srgbClr val="003399"/>
                </a:solidFill>
              </a:rPr>
              <a:t>This award is sponsored by the Pressure Vessel and Piping Division.</a:t>
            </a:r>
          </a:p>
          <a:p>
            <a:pPr marL="241617" lvl="1" indent="-120809">
              <a:buFontTx/>
              <a:buChar char="•"/>
            </a:pPr>
            <a:r>
              <a:rPr lang="en-US" dirty="0">
                <a:solidFill>
                  <a:srgbClr val="003399"/>
                </a:solidFill>
              </a:rPr>
              <a:t>This award is bestowed for outstanding contributions in the field of pressure vessel and piping technology including, but not limited to, research, development, teaching and significant </a:t>
            </a:r>
            <a:r>
              <a:rPr lang="en-US" dirty="0">
                <a:solidFill>
                  <a:srgbClr val="003399"/>
                </a:solidFill>
              </a:rPr>
              <a:t>achievements </a:t>
            </a:r>
            <a:r>
              <a:rPr lang="en-US" dirty="0">
                <a:solidFill>
                  <a:srgbClr val="003399"/>
                </a:solidFill>
              </a:rPr>
              <a:t>in state-of-the-art technology</a:t>
            </a:r>
            <a:r>
              <a:rPr lang="en-US" dirty="0">
                <a:solidFill>
                  <a:srgbClr val="003399"/>
                </a:solidFill>
              </a:rPr>
              <a:t>.   </a:t>
            </a:r>
          </a:p>
          <a:p>
            <a:pPr marL="120808" lvl="1"/>
            <a:endParaRPr lang="en-US" dirty="0"/>
          </a:p>
        </p:txBody>
      </p:sp>
    </p:spTree>
    <p:extLst>
      <p:ext uri="{BB962C8B-B14F-4D97-AF65-F5344CB8AC3E}">
        <p14:creationId xmlns:p14="http://schemas.microsoft.com/office/powerpoint/2010/main" val="2949725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F20ED18-0070-4037-B50B-99F41311286E}" type="slidenum">
              <a:rPr lang="en-US"/>
              <a:pPr/>
              <a:t>10</a:t>
            </a:fld>
            <a:endParaRPr lang="en-US"/>
          </a:p>
        </p:txBody>
      </p:sp>
      <p:sp>
        <p:nvSpPr>
          <p:cNvPr id="40962" name="Rectangle 2"/>
          <p:cNvSpPr>
            <a:spLocks noGrp="1" noRot="1" noChangeAspect="1" noChangeArrowheads="1" noTextEdit="1"/>
          </p:cNvSpPr>
          <p:nvPr>
            <p:ph type="sldImg"/>
          </p:nvPr>
        </p:nvSpPr>
        <p:spPr>
          <a:xfrm>
            <a:off x="1454150" y="471488"/>
            <a:ext cx="4537075" cy="3402012"/>
          </a:xfrm>
          <a:ln/>
        </p:spPr>
      </p:sp>
      <p:sp>
        <p:nvSpPr>
          <p:cNvPr id="40963" name="Rectangle 3"/>
          <p:cNvSpPr>
            <a:spLocks noGrp="1" noChangeArrowheads="1"/>
          </p:cNvSpPr>
          <p:nvPr>
            <p:ph type="body" idx="1"/>
          </p:nvPr>
        </p:nvSpPr>
        <p:spPr>
          <a:xfrm>
            <a:off x="489374" y="4215528"/>
            <a:ext cx="6338146" cy="4927283"/>
          </a:xfrm>
          <a:ln/>
        </p:spPr>
        <p:txBody>
          <a:bodyPr/>
          <a:lstStyle/>
          <a:p>
            <a:r>
              <a:rPr lang="en-US" b="1" dirty="0"/>
              <a:t>Certificate of Appreciation:</a:t>
            </a:r>
          </a:p>
          <a:p>
            <a:pPr marL="241617" lvl="1" indent="-120809">
              <a:buFontTx/>
              <a:buChar char="•"/>
            </a:pPr>
            <a:r>
              <a:rPr lang="en-US" dirty="0"/>
              <a:t>This award was developed by ASME in 1945 to provide a statement of appreciation and thanks for service.  Issuance of the award is covered by Society Policy P-1.2.</a:t>
            </a:r>
            <a:endParaRPr lang="en-US" strike="sngStrike" dirty="0"/>
          </a:p>
          <a:p>
            <a:pPr marL="241617" lvl="1" indent="-120809">
              <a:buFontTx/>
              <a:buChar char="•"/>
            </a:pPr>
            <a:r>
              <a:rPr lang="en-US" dirty="0"/>
              <a:t>Certificates of Appreciation are awarded annually to selected individuals for either outstanding leadership or significant service in the development of Codes and Standards or both. </a:t>
            </a:r>
          </a:p>
          <a:p>
            <a:pPr marL="241617" lvl="1" indent="-120809">
              <a:buFontTx/>
              <a:buChar char="•"/>
            </a:pPr>
            <a:r>
              <a:rPr lang="en-US" dirty="0"/>
              <a:t>Individuals are usually recommended for this award after ten years of service, or at the time of their resignation from committee activities. </a:t>
            </a:r>
          </a:p>
          <a:p>
            <a:pPr marL="241617" lvl="1" indent="-120809">
              <a:buFontTx/>
              <a:buChar char="•"/>
            </a:pPr>
            <a:r>
              <a:rPr lang="en-US" dirty="0"/>
              <a:t>Individuals are recommended by the Consensus Committee and approved by the applicable Supervisory Board. </a:t>
            </a:r>
          </a:p>
          <a:p>
            <a:pPr marL="120808" lvl="1"/>
            <a:endParaRPr lang="en-US" dirty="0"/>
          </a:p>
          <a:p>
            <a:pPr indent="-336325"/>
            <a:r>
              <a:rPr lang="en-US" dirty="0"/>
              <a:t>A comprehensive lists of all society awards may be found on asme.org.</a:t>
            </a:r>
          </a:p>
        </p:txBody>
      </p:sp>
    </p:spTree>
    <p:extLst>
      <p:ext uri="{BB962C8B-B14F-4D97-AF65-F5344CB8AC3E}">
        <p14:creationId xmlns:p14="http://schemas.microsoft.com/office/powerpoint/2010/main" val="1164674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5A25CE6-4457-483A-B6FF-6CD6B20E3919}" type="slidenum">
              <a:rPr lang="en-US"/>
              <a:pPr/>
              <a:t>11</a:t>
            </a:fld>
            <a:endParaRPr lang="en-US"/>
          </a:p>
        </p:txBody>
      </p:sp>
      <p:sp>
        <p:nvSpPr>
          <p:cNvPr id="43010" name="Rectangle 2"/>
          <p:cNvSpPr>
            <a:spLocks noGrp="1" noRot="1" noChangeAspect="1" noChangeArrowheads="1" noTextEdit="1"/>
          </p:cNvSpPr>
          <p:nvPr>
            <p:ph type="sldImg"/>
          </p:nvPr>
        </p:nvSpPr>
        <p:spPr>
          <a:xfrm>
            <a:off x="1454150" y="471488"/>
            <a:ext cx="4537075" cy="3402012"/>
          </a:xfrm>
          <a:ln/>
        </p:spPr>
      </p:sp>
      <p:sp>
        <p:nvSpPr>
          <p:cNvPr id="43011" name="Rectangle 3"/>
          <p:cNvSpPr>
            <a:spLocks noGrp="1" noChangeArrowheads="1"/>
          </p:cNvSpPr>
          <p:nvPr>
            <p:ph type="body" idx="1"/>
          </p:nvPr>
        </p:nvSpPr>
        <p:spPr>
          <a:xfrm>
            <a:off x="489374" y="4215528"/>
            <a:ext cx="6338146" cy="5145643"/>
          </a:xfrm>
          <a:ln/>
        </p:spPr>
        <p:txBody>
          <a:bodyPr/>
          <a:lstStyle/>
          <a:p>
            <a:r>
              <a:rPr lang="en-US" dirty="0"/>
              <a:t>In </a:t>
            </a:r>
            <a:r>
              <a:rPr lang="en-US" dirty="0"/>
              <a:t>addition to the awards </a:t>
            </a:r>
            <a:r>
              <a:rPr lang="en-US" dirty="0"/>
              <a:t>listed </a:t>
            </a:r>
            <a:r>
              <a:rPr lang="en-US" dirty="0"/>
              <a:t>on Honors and Awards Web site, </a:t>
            </a:r>
            <a:r>
              <a:rPr lang="en-US" dirty="0"/>
              <a:t>S&amp;C </a:t>
            </a:r>
            <a:r>
              <a:rPr lang="en-US" dirty="0"/>
              <a:t>volunteers are eligible for the following awards:</a:t>
            </a:r>
          </a:p>
          <a:p>
            <a:pPr marL="120808" lvl="1"/>
            <a:endParaRPr lang="en-US" dirty="0"/>
          </a:p>
          <a:p>
            <a:r>
              <a:rPr lang="en-US" b="1" dirty="0"/>
              <a:t>Certificate of Achievement:</a:t>
            </a:r>
          </a:p>
          <a:p>
            <a:pPr marL="241617" lvl="1" indent="-120809">
              <a:buFontTx/>
              <a:buChar char="•"/>
            </a:pPr>
            <a:r>
              <a:rPr lang="en-US" dirty="0"/>
              <a:t>This is a Council on Standards and Certification award.</a:t>
            </a:r>
          </a:p>
          <a:p>
            <a:pPr marL="241617" lvl="1" indent="-120809">
              <a:buFontTx/>
              <a:buChar char="•"/>
            </a:pPr>
            <a:r>
              <a:rPr lang="en-US" dirty="0"/>
              <a:t>It is made available annually to each Standards Committee to recognize significant personal achievement in the development and promulgation of Standards and Certification under the committee’s jurisdiction.</a:t>
            </a:r>
          </a:p>
          <a:p>
            <a:pPr marL="241617" lvl="1" indent="-120809">
              <a:buFontTx/>
              <a:buChar char="•"/>
            </a:pPr>
            <a:r>
              <a:rPr lang="en-US" dirty="0"/>
              <a:t>The candidate must be approved by 90% of the membership of the Consensus Committee, and endorsed by the Supervisory Board on behalf of the Council on Standards and Certification.</a:t>
            </a:r>
          </a:p>
          <a:p>
            <a:pPr marL="241617" lvl="1" indent="-120809">
              <a:buFontTx/>
              <a:buChar char="•"/>
            </a:pPr>
            <a:endParaRPr lang="en-US" dirty="0"/>
          </a:p>
          <a:p>
            <a:r>
              <a:rPr lang="en-US" dirty="0"/>
              <a:t>The criteria for these three awards is addressed in the Guide to Procedures for ASME Codes and Standards Development Committees. </a:t>
            </a:r>
          </a:p>
          <a:p>
            <a:endParaRPr lang="en-US" dirty="0"/>
          </a:p>
          <a:p>
            <a:r>
              <a:rPr lang="en-US" b="1" dirty="0"/>
              <a:t>Certificate of Acclamation:</a:t>
            </a:r>
          </a:p>
          <a:p>
            <a:pPr marL="241617" lvl="1" indent="-120809">
              <a:buFontTx/>
              <a:buChar char="•"/>
            </a:pPr>
            <a:r>
              <a:rPr lang="en-US" dirty="0"/>
              <a:t>This award is a Council on Standards and Certification award available to each Standards Committee in order to recognize an individual or small group for excellence in the development of a specific work product, such as a new document or major revision.</a:t>
            </a:r>
          </a:p>
          <a:p>
            <a:pPr marL="241617" lvl="1" indent="-120809">
              <a:buFontTx/>
              <a:buChar char="•"/>
            </a:pPr>
            <a:r>
              <a:rPr lang="en-US" dirty="0"/>
              <a:t>Nominations for this award are made by Standards Committee Chairs to the Supervisory Board, who votes on such issuance on behalf of the Council on Standards and Certification.</a:t>
            </a:r>
          </a:p>
          <a:p>
            <a:endParaRPr lang="en-US" i="1" u="sng" dirty="0" smtClean="0"/>
          </a:p>
          <a:p>
            <a:pPr marL="241617" lvl="1" indent="-120809">
              <a:buFontTx/>
              <a:buChar char="•"/>
            </a:pPr>
            <a:endParaRPr lang="en-US" dirty="0"/>
          </a:p>
          <a:p>
            <a:endParaRPr lang="en-US" dirty="0"/>
          </a:p>
        </p:txBody>
      </p:sp>
    </p:spTree>
    <p:extLst>
      <p:ext uri="{BB962C8B-B14F-4D97-AF65-F5344CB8AC3E}">
        <p14:creationId xmlns:p14="http://schemas.microsoft.com/office/powerpoint/2010/main" val="806990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F479FE3-6E49-4B2D-A3C1-375981CAE43F}" type="slidenum">
              <a:rPr lang="en-US"/>
              <a:pPr/>
              <a:t>12</a:t>
            </a:fld>
            <a:endParaRPr lang="en-US"/>
          </a:p>
        </p:txBody>
      </p:sp>
      <p:sp>
        <p:nvSpPr>
          <p:cNvPr id="45058" name="Rectangle 2"/>
          <p:cNvSpPr>
            <a:spLocks noGrp="1" noRot="1" noChangeAspect="1" noChangeArrowheads="1" noTextEdit="1"/>
          </p:cNvSpPr>
          <p:nvPr>
            <p:ph type="sldImg"/>
          </p:nvPr>
        </p:nvSpPr>
        <p:spPr>
          <a:xfrm>
            <a:off x="1454150" y="471488"/>
            <a:ext cx="4537075" cy="3402012"/>
          </a:xfrm>
          <a:ln/>
        </p:spPr>
      </p:sp>
      <p:sp>
        <p:nvSpPr>
          <p:cNvPr id="45059" name="Rectangle 3"/>
          <p:cNvSpPr>
            <a:spLocks noGrp="1" noChangeArrowheads="1"/>
          </p:cNvSpPr>
          <p:nvPr>
            <p:ph type="body" idx="1"/>
          </p:nvPr>
        </p:nvSpPr>
        <p:spPr>
          <a:xfrm>
            <a:off x="489374" y="4215528"/>
            <a:ext cx="6338146" cy="4927283"/>
          </a:xfrm>
          <a:ln/>
        </p:spPr>
        <p:txBody>
          <a:bodyPr/>
          <a:lstStyle/>
          <a:p>
            <a:r>
              <a:rPr lang="en-US" dirty="0"/>
              <a:t>In addition to the Certificates of Appreciation, Achievement and Acclamation, there are individual awards that are given out by each Standards Committee to an individual whom has contributed significantly in specified area including by not limited to leadership, technical, research and development, and publication efforts that have had significant impact on the content , development, promulgation and expansion of the specified area. </a:t>
            </a:r>
          </a:p>
          <a:p>
            <a:endParaRPr lang="en-US" dirty="0"/>
          </a:p>
          <a:p>
            <a:r>
              <a:rPr lang="en-US" dirty="0"/>
              <a:t>These awards include, but are not limited to the following: </a:t>
            </a:r>
          </a:p>
          <a:p>
            <a:pPr marL="171425" indent="-171425">
              <a:buFont typeface="Arial" panose="020B0604020202020204" pitchFamily="34" charset="0"/>
              <a:buChar char="•"/>
            </a:pPr>
            <a:r>
              <a:rPr lang="en-US" dirty="0"/>
              <a:t>The B16 Hall of Fame Medal</a:t>
            </a:r>
          </a:p>
          <a:p>
            <a:pPr marL="171425" indent="-171425">
              <a:buFont typeface="Arial" panose="020B0604020202020204" pitchFamily="34" charset="0"/>
              <a:buChar char="•"/>
            </a:pPr>
            <a:r>
              <a:rPr lang="en-US" dirty="0"/>
              <a:t>The B31 Hall of Fame Medal</a:t>
            </a:r>
          </a:p>
          <a:p>
            <a:pPr marL="171425" indent="-171425">
              <a:buFont typeface="Arial" panose="020B0604020202020204" pitchFamily="34" charset="0"/>
              <a:buChar char="•"/>
            </a:pPr>
            <a:r>
              <a:rPr lang="en-US" dirty="0"/>
              <a:t>Gold Award which is available to one BPV II member annually</a:t>
            </a:r>
          </a:p>
          <a:p>
            <a:pPr marL="171425" indent="-171425">
              <a:buFont typeface="Arial" panose="020B0604020202020204" pitchFamily="34" charset="0"/>
              <a:buChar char="•"/>
            </a:pPr>
            <a:r>
              <a:rPr lang="en-US" dirty="0"/>
              <a:t>Nuclear Outstanding Service Medal which is available to all standards committees under the Board on Nuclear Codes and Standards</a:t>
            </a:r>
          </a:p>
          <a:p>
            <a:pPr marL="171425" indent="-171425">
              <a:buFont typeface="Arial" panose="020B0604020202020204" pitchFamily="34" charset="0"/>
              <a:buChar char="•"/>
            </a:pPr>
            <a:endParaRPr lang="en-US" dirty="0"/>
          </a:p>
          <a:p>
            <a:pPr defTabSz="914266">
              <a:defRPr/>
            </a:pPr>
            <a:r>
              <a:rPr lang="en-US" dirty="0"/>
              <a:t>Guidance for nomination of these awards can be found on individual committee pages. </a:t>
            </a:r>
          </a:p>
          <a:p>
            <a:endParaRPr lang="en-US" b="0" u="sng" baseline="0" dirty="0" smtClean="0"/>
          </a:p>
          <a:p>
            <a:pPr marL="171425" indent="-171425">
              <a:buFont typeface="Arial" panose="020B0604020202020204" pitchFamily="34" charset="0"/>
              <a:buChar char="•"/>
            </a:pPr>
            <a:endParaRPr lang="en-US" b="0" baseline="0" dirty="0" smtClean="0"/>
          </a:p>
          <a:p>
            <a:pPr marL="171425" indent="-171425">
              <a:buFont typeface="Arial" panose="020B0604020202020204" pitchFamily="34" charset="0"/>
              <a:buChar char="•"/>
            </a:pPr>
            <a:endParaRPr lang="en-US" b="0" baseline="0" dirty="0" smtClean="0"/>
          </a:p>
        </p:txBody>
      </p:sp>
    </p:spTree>
    <p:extLst>
      <p:ext uri="{BB962C8B-B14F-4D97-AF65-F5344CB8AC3E}">
        <p14:creationId xmlns:p14="http://schemas.microsoft.com/office/powerpoint/2010/main" val="4004360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C851C18-B610-46B2-A88A-77C2EDBC7E5D}" type="slidenum">
              <a:rPr lang="en-US"/>
              <a:pPr/>
              <a:t>13</a:t>
            </a:fld>
            <a:endParaRPr lang="en-US"/>
          </a:p>
        </p:txBody>
      </p:sp>
      <p:sp>
        <p:nvSpPr>
          <p:cNvPr id="47106" name="Rectangle 2"/>
          <p:cNvSpPr>
            <a:spLocks noGrp="1" noRot="1" noChangeAspect="1" noChangeArrowheads="1" noTextEdit="1"/>
          </p:cNvSpPr>
          <p:nvPr>
            <p:ph type="sldImg"/>
          </p:nvPr>
        </p:nvSpPr>
        <p:spPr>
          <a:xfrm>
            <a:off x="1454150" y="471488"/>
            <a:ext cx="4537075" cy="3402012"/>
          </a:xfrm>
          <a:ln/>
        </p:spPr>
      </p:sp>
      <p:sp>
        <p:nvSpPr>
          <p:cNvPr id="47107" name="Rectangle 3"/>
          <p:cNvSpPr>
            <a:spLocks noGrp="1" noChangeArrowheads="1"/>
          </p:cNvSpPr>
          <p:nvPr>
            <p:ph type="body" idx="1"/>
          </p:nvPr>
        </p:nvSpPr>
        <p:spPr>
          <a:xfrm>
            <a:off x="489374" y="4215528"/>
            <a:ext cx="6338146" cy="4927283"/>
          </a:xfrm>
          <a:ln/>
        </p:spPr>
        <p:txBody>
          <a:bodyPr/>
          <a:lstStyle/>
          <a:p>
            <a:r>
              <a:rPr lang="en-US" b="1" i="0" u="none" strike="noStrike" dirty="0" smtClean="0">
                <a:solidFill>
                  <a:schemeClr val="tx1"/>
                </a:solidFill>
              </a:rPr>
              <a:t>Honorary Membership:</a:t>
            </a:r>
          </a:p>
          <a:p>
            <a:pPr marL="241617" lvl="1" indent="-120809">
              <a:buFontTx/>
              <a:buChar char="•"/>
            </a:pPr>
            <a:r>
              <a:rPr lang="en-US" i="0" u="none" dirty="0" smtClean="0">
                <a:solidFill>
                  <a:schemeClr val="tx1"/>
                </a:solidFill>
              </a:rPr>
              <a:t>A </a:t>
            </a:r>
            <a:r>
              <a:rPr lang="en-US" i="0" u="none" dirty="0">
                <a:solidFill>
                  <a:schemeClr val="tx1"/>
                </a:solidFill>
              </a:rPr>
              <a:t>Committee may </a:t>
            </a:r>
            <a:r>
              <a:rPr lang="en-US" i="0" u="none" dirty="0" smtClean="0">
                <a:solidFill>
                  <a:schemeClr val="tx1"/>
                </a:solidFill>
              </a:rPr>
              <a:t>choose to appoint </a:t>
            </a:r>
            <a:r>
              <a:rPr lang="en-US" i="0" u="none" dirty="0">
                <a:solidFill>
                  <a:schemeClr val="tx1"/>
                </a:solidFill>
              </a:rPr>
              <a:t>a former member </a:t>
            </a:r>
            <a:r>
              <a:rPr lang="en-US" i="0" u="none" dirty="0" smtClean="0">
                <a:solidFill>
                  <a:schemeClr val="tx1"/>
                </a:solidFill>
              </a:rPr>
              <a:t>as</a:t>
            </a:r>
            <a:r>
              <a:rPr lang="en-US" i="0" u="none" baseline="0" dirty="0" smtClean="0">
                <a:solidFill>
                  <a:schemeClr val="tx1"/>
                </a:solidFill>
              </a:rPr>
              <a:t> an </a:t>
            </a:r>
            <a:r>
              <a:rPr lang="en-US" i="0" u="none" dirty="0" smtClean="0">
                <a:solidFill>
                  <a:schemeClr val="tx1"/>
                </a:solidFill>
              </a:rPr>
              <a:t>Honorary Member</a:t>
            </a:r>
            <a:r>
              <a:rPr lang="en-US" i="0" u="none" strike="noStrike" dirty="0" smtClean="0">
                <a:solidFill>
                  <a:schemeClr val="tx1"/>
                </a:solidFill>
              </a:rPr>
              <a:t>. </a:t>
            </a:r>
            <a:endParaRPr lang="en-US" i="0" u="none" strike="noStrike" dirty="0">
              <a:solidFill>
                <a:schemeClr val="tx1"/>
              </a:solidFill>
            </a:endParaRPr>
          </a:p>
          <a:p>
            <a:pPr marL="241617" lvl="1" indent="-120809" defTabSz="914266">
              <a:buFontTx/>
              <a:buChar char="•"/>
              <a:defRPr/>
            </a:pPr>
            <a:r>
              <a:rPr lang="en-US" i="0" u="none" dirty="0" smtClean="0">
                <a:solidFill>
                  <a:schemeClr val="tx1"/>
                </a:solidFill>
              </a:rPr>
              <a:t>An individual to be recommended for Honorary Membership must have a minimum of 10 years of dedicated service and have made significant contributions to the Committee.</a:t>
            </a:r>
          </a:p>
          <a:p>
            <a:pPr marL="241617" lvl="1" indent="-120809">
              <a:buFontTx/>
              <a:buChar char="•"/>
            </a:pPr>
            <a:r>
              <a:rPr lang="en-US" i="0" u="none" dirty="0" smtClean="0">
                <a:solidFill>
                  <a:schemeClr val="tx1"/>
                </a:solidFill>
              </a:rPr>
              <a:t>Honorary </a:t>
            </a:r>
            <a:r>
              <a:rPr lang="en-US" i="0" u="none" dirty="0">
                <a:solidFill>
                  <a:schemeClr val="tx1"/>
                </a:solidFill>
              </a:rPr>
              <a:t>Membership is granted for life.</a:t>
            </a:r>
          </a:p>
          <a:p>
            <a:pPr marL="241617" lvl="1" indent="-120809">
              <a:buFontTx/>
              <a:buChar char="•"/>
            </a:pPr>
            <a:r>
              <a:rPr lang="en-US" i="0" u="none" dirty="0">
                <a:solidFill>
                  <a:schemeClr val="tx1"/>
                </a:solidFill>
              </a:rPr>
              <a:t>Some committee procedures have specific requirements regarding Honorary Membership, but in general Honorary </a:t>
            </a:r>
            <a:r>
              <a:rPr lang="en-US" i="0" u="none" dirty="0" smtClean="0">
                <a:solidFill>
                  <a:schemeClr val="tx1"/>
                </a:solidFill>
              </a:rPr>
              <a:t>Members </a:t>
            </a:r>
            <a:r>
              <a:rPr lang="en-US" i="0" u="none" dirty="0">
                <a:solidFill>
                  <a:schemeClr val="tx1"/>
                </a:solidFill>
              </a:rPr>
              <a:t>do not have the right to vote. They may, however, participate and take part in committee affairs in accordance with their individual desires.</a:t>
            </a:r>
          </a:p>
          <a:p>
            <a:pPr marL="241617" lvl="1" indent="-120809">
              <a:buFontTx/>
              <a:buChar char="•"/>
            </a:pPr>
            <a:r>
              <a:rPr lang="en-US" i="0" u="none" dirty="0" smtClean="0">
                <a:solidFill>
                  <a:schemeClr val="tx1"/>
                </a:solidFill>
              </a:rPr>
              <a:t>The </a:t>
            </a:r>
            <a:r>
              <a:rPr lang="en-US" i="0" u="none" dirty="0">
                <a:solidFill>
                  <a:schemeClr val="tx1"/>
                </a:solidFill>
              </a:rPr>
              <a:t>candidate must be approved by 90% of the membership of the Consensus Committee and endorsed by the Supervisory Board on behalf of the Council on Standards and Certification.</a:t>
            </a:r>
          </a:p>
          <a:p>
            <a:pPr marL="241617" lvl="1" indent="-120809">
              <a:buFontTx/>
              <a:buChar char="•"/>
            </a:pPr>
            <a:endParaRPr lang="en-US" i="0" u="none" dirty="0">
              <a:solidFill>
                <a:schemeClr val="tx1"/>
              </a:solidFill>
            </a:endParaRPr>
          </a:p>
          <a:p>
            <a:r>
              <a:rPr lang="en-US" i="0" u="none" strike="noStrike" dirty="0" smtClean="0">
                <a:solidFill>
                  <a:schemeClr val="tx1"/>
                </a:solidFill>
              </a:rPr>
              <a:t>Additional </a:t>
            </a:r>
            <a:r>
              <a:rPr lang="en-US" i="0" u="none" dirty="0" smtClean="0">
                <a:solidFill>
                  <a:schemeClr val="tx1"/>
                </a:solidFill>
              </a:rPr>
              <a:t>criteria </a:t>
            </a:r>
            <a:r>
              <a:rPr lang="en-US" i="0" u="none" dirty="0">
                <a:solidFill>
                  <a:schemeClr val="tx1"/>
                </a:solidFill>
              </a:rPr>
              <a:t>for Honorary Membership is addressed in the Guide to Procedures for ASME Codes and Standards Development Committees.</a:t>
            </a:r>
          </a:p>
          <a:p>
            <a:endParaRPr lang="en-US" dirty="0"/>
          </a:p>
        </p:txBody>
      </p:sp>
    </p:spTree>
    <p:extLst>
      <p:ext uri="{BB962C8B-B14F-4D97-AF65-F5344CB8AC3E}">
        <p14:creationId xmlns:p14="http://schemas.microsoft.com/office/powerpoint/2010/main" val="546898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3375315-EFE7-4405-99ED-B6190F18661A}" type="slidenum">
              <a:rPr lang="en-US"/>
              <a:pPr/>
              <a:t>14</a:t>
            </a:fld>
            <a:endParaRPr lang="en-US"/>
          </a:p>
        </p:txBody>
      </p:sp>
      <p:sp>
        <p:nvSpPr>
          <p:cNvPr id="51202" name="Rectangle 2"/>
          <p:cNvSpPr>
            <a:spLocks noGrp="1" noRot="1" noChangeAspect="1" noChangeArrowheads="1" noTextEdit="1"/>
          </p:cNvSpPr>
          <p:nvPr>
            <p:ph type="sldImg"/>
          </p:nvPr>
        </p:nvSpPr>
        <p:spPr>
          <a:xfrm>
            <a:off x="1454150" y="471488"/>
            <a:ext cx="4537075" cy="3402012"/>
          </a:xfrm>
          <a:ln/>
        </p:spPr>
      </p:sp>
      <p:sp>
        <p:nvSpPr>
          <p:cNvPr id="51203" name="Rectangle 3"/>
          <p:cNvSpPr>
            <a:spLocks noGrp="1" noChangeArrowheads="1"/>
          </p:cNvSpPr>
          <p:nvPr>
            <p:ph type="body" idx="1"/>
          </p:nvPr>
        </p:nvSpPr>
        <p:spPr>
          <a:xfrm>
            <a:off x="489374" y="4215528"/>
            <a:ext cx="6338146" cy="4927283"/>
          </a:xfrm>
          <a:ln/>
        </p:spPr>
        <p:txBody>
          <a:bodyPr/>
          <a:lstStyle/>
          <a:p>
            <a:pPr defTabSz="966470">
              <a:defRPr/>
            </a:pPr>
            <a:r>
              <a:rPr lang="en-US" dirty="0"/>
              <a:t>We will complete our review of honors and awards with an explanation of a very special honor— election to ASME Fellow.</a:t>
            </a:r>
          </a:p>
          <a:p>
            <a:endParaRPr lang="en-US" dirty="0">
              <a:cs typeface="Times New Roman" pitchFamily="18" charset="0"/>
            </a:endParaRPr>
          </a:p>
          <a:p>
            <a:r>
              <a:rPr lang="en-US" dirty="0">
                <a:cs typeface="Times New Roman" pitchFamily="18" charset="0"/>
              </a:rPr>
              <a:t>Election of a member to the grade of Fellow is a very </a:t>
            </a:r>
            <a:r>
              <a:rPr lang="en-US" dirty="0">
                <a:cs typeface="Times New Roman" pitchFamily="18" charset="0"/>
              </a:rPr>
              <a:t>prestigious honor available to </a:t>
            </a:r>
            <a:r>
              <a:rPr lang="en-US" dirty="0">
                <a:cs typeface="Times New Roman" pitchFamily="18" charset="0"/>
              </a:rPr>
              <a:t>committee members who </a:t>
            </a:r>
            <a:r>
              <a:rPr lang="en-US" dirty="0">
                <a:cs typeface="Times New Roman" pitchFamily="18" charset="0"/>
              </a:rPr>
              <a:t>are also </a:t>
            </a:r>
            <a:r>
              <a:rPr lang="en-US" dirty="0">
                <a:cs typeface="Times New Roman" pitchFamily="18" charset="0"/>
              </a:rPr>
              <a:t>members </a:t>
            </a:r>
            <a:r>
              <a:rPr lang="en-US" dirty="0">
                <a:cs typeface="Times New Roman" pitchFamily="18" charset="0"/>
              </a:rPr>
              <a:t>of </a:t>
            </a:r>
            <a:r>
              <a:rPr lang="en-US" dirty="0">
                <a:cs typeface="Times New Roman" pitchFamily="18" charset="0"/>
              </a:rPr>
              <a:t>ASME.</a:t>
            </a:r>
          </a:p>
          <a:p>
            <a:endParaRPr lang="en-US" b="1" dirty="0">
              <a:cs typeface="Times New Roman" pitchFamily="18" charset="0"/>
            </a:endParaRPr>
          </a:p>
          <a:p>
            <a:r>
              <a:rPr lang="en-US" b="1" dirty="0">
                <a:cs typeface="Times New Roman" pitchFamily="18" charset="0"/>
              </a:rPr>
              <a:t>Description</a:t>
            </a:r>
            <a:r>
              <a:rPr lang="en-US" b="1" dirty="0">
                <a:cs typeface="Times New Roman" pitchFamily="18" charset="0"/>
              </a:rPr>
              <a:t>:</a:t>
            </a:r>
          </a:p>
          <a:p>
            <a:pPr marL="241617" lvl="1" indent="-120809">
              <a:buFontTx/>
              <a:buChar char="•"/>
            </a:pPr>
            <a:r>
              <a:rPr lang="en-US" dirty="0">
                <a:cs typeface="Times New Roman" pitchFamily="18" charset="0"/>
              </a:rPr>
              <a:t>The Fellow Grade is the highest elected grade of membership within ASME.</a:t>
            </a:r>
          </a:p>
          <a:p>
            <a:pPr marL="241617" lvl="1" indent="-120809">
              <a:buFontTx/>
              <a:buChar char="•"/>
            </a:pPr>
            <a:r>
              <a:rPr lang="en-US" dirty="0">
                <a:cs typeface="Times New Roman" pitchFamily="18" charset="0"/>
              </a:rPr>
              <a:t>Attainment of Fellow Grade recognizes exceptional engineering achievements and contributions to the engineering profession</a:t>
            </a:r>
            <a:r>
              <a:rPr lang="en-US" dirty="0">
                <a:cs typeface="Times New Roman" pitchFamily="18" charset="0"/>
              </a:rPr>
              <a:t>.</a:t>
            </a:r>
            <a:endParaRPr lang="en-US" dirty="0">
              <a:cs typeface="Times New Roman" pitchFamily="18" charset="0"/>
            </a:endParaRPr>
          </a:p>
          <a:p>
            <a:endParaRPr lang="en-US" dirty="0">
              <a:cs typeface="Times New Roman" pitchFamily="18" charset="0"/>
            </a:endParaRPr>
          </a:p>
          <a:p>
            <a:r>
              <a:rPr lang="en-US" b="1" dirty="0">
                <a:cs typeface="Times New Roman" pitchFamily="18" charset="0"/>
              </a:rPr>
              <a:t>Prerequisites for nomination:</a:t>
            </a:r>
          </a:p>
          <a:p>
            <a:r>
              <a:rPr lang="en-US" dirty="0">
                <a:cs typeface="Times New Roman" pitchFamily="18" charset="0"/>
              </a:rPr>
              <a:t>In order to be nominated for fellow, the candidate must:</a:t>
            </a:r>
          </a:p>
          <a:p>
            <a:pPr marL="241617" lvl="1" indent="-120809">
              <a:buFontTx/>
              <a:buChar char="•"/>
            </a:pPr>
            <a:r>
              <a:rPr lang="en-US" dirty="0">
                <a:cs typeface="Times New Roman" pitchFamily="18" charset="0"/>
              </a:rPr>
              <a:t>Currently be an ASME </a:t>
            </a:r>
            <a:r>
              <a:rPr lang="en-US" dirty="0">
                <a:cs typeface="Times New Roman" pitchFamily="18" charset="0"/>
              </a:rPr>
              <a:t>member </a:t>
            </a:r>
            <a:r>
              <a:rPr lang="en-US" dirty="0">
                <a:cs typeface="Times New Roman" pitchFamily="18" charset="0"/>
              </a:rPr>
              <a:t>(member grade)</a:t>
            </a:r>
          </a:p>
          <a:p>
            <a:pPr marL="241617" lvl="1" indent="-120809">
              <a:buFontTx/>
              <a:buChar char="•"/>
            </a:pPr>
            <a:r>
              <a:rPr lang="en-US" dirty="0">
                <a:cs typeface="Times New Roman" pitchFamily="18" charset="0"/>
              </a:rPr>
              <a:t>Have at least ten years of active practice and ten years of continuous corporate membership in ASME; or at least twenty years of active practice and five years of continuous corporate membership in </a:t>
            </a:r>
            <a:r>
              <a:rPr lang="en-US" dirty="0">
                <a:cs typeface="Times New Roman" pitchFamily="18" charset="0"/>
              </a:rPr>
              <a:t>ASME.</a:t>
            </a:r>
            <a:endParaRPr lang="en-US" dirty="0">
              <a:cs typeface="Times New Roman" pitchFamily="18" charset="0"/>
            </a:endParaRPr>
          </a:p>
        </p:txBody>
      </p:sp>
    </p:spTree>
    <p:extLst>
      <p:ext uri="{BB962C8B-B14F-4D97-AF65-F5344CB8AC3E}">
        <p14:creationId xmlns:p14="http://schemas.microsoft.com/office/powerpoint/2010/main" val="80760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8EFB8B4-D6E8-466E-A106-13074BAD2479}" type="slidenum">
              <a:rPr lang="en-US"/>
              <a:pPr/>
              <a:t>15</a:t>
            </a:fld>
            <a:endParaRPr lang="en-US"/>
          </a:p>
        </p:txBody>
      </p:sp>
      <p:sp>
        <p:nvSpPr>
          <p:cNvPr id="53250" name="Rectangle 2"/>
          <p:cNvSpPr>
            <a:spLocks noGrp="1" noRot="1" noChangeAspect="1" noChangeArrowheads="1" noTextEdit="1"/>
          </p:cNvSpPr>
          <p:nvPr>
            <p:ph type="sldImg"/>
          </p:nvPr>
        </p:nvSpPr>
        <p:spPr>
          <a:xfrm>
            <a:off x="1454150" y="471488"/>
            <a:ext cx="4537075" cy="3402012"/>
          </a:xfrm>
          <a:ln/>
        </p:spPr>
      </p:sp>
      <p:sp>
        <p:nvSpPr>
          <p:cNvPr id="53251" name="Rectangle 3"/>
          <p:cNvSpPr>
            <a:spLocks noGrp="1" noChangeArrowheads="1"/>
          </p:cNvSpPr>
          <p:nvPr>
            <p:ph type="body" idx="1"/>
          </p:nvPr>
        </p:nvSpPr>
        <p:spPr>
          <a:xfrm>
            <a:off x="489374" y="4215528"/>
            <a:ext cx="6338146" cy="4927283"/>
          </a:xfrm>
          <a:ln/>
        </p:spPr>
        <p:txBody>
          <a:bodyPr/>
          <a:lstStyle/>
          <a:p>
            <a:r>
              <a:rPr lang="en-US" b="1" dirty="0">
                <a:ea typeface="Arial Unicode MS" pitchFamily="34" charset="-128"/>
                <a:cs typeface="Arial Unicode MS" pitchFamily="34" charset="-128"/>
              </a:rPr>
              <a:t>Requirements</a:t>
            </a:r>
            <a:r>
              <a:rPr lang="en-US" b="1" dirty="0">
                <a:ea typeface="Arial Unicode MS" pitchFamily="34" charset="-128"/>
                <a:cs typeface="Arial Unicode MS" pitchFamily="34" charset="-128"/>
              </a:rPr>
              <a:t>:</a:t>
            </a:r>
          </a:p>
          <a:p>
            <a:endParaRPr lang="en-US" dirty="0">
              <a:ea typeface="Arial Unicode MS" pitchFamily="34" charset="-128"/>
              <a:cs typeface="Arial Unicode MS" pitchFamily="34" charset="-128"/>
            </a:endParaRPr>
          </a:p>
          <a:p>
            <a:r>
              <a:rPr lang="en-US" dirty="0">
                <a:ea typeface="Arial Unicode MS" pitchFamily="34" charset="-128"/>
                <a:cs typeface="Arial Unicode MS" pitchFamily="34" charset="-128"/>
              </a:rPr>
              <a:t>To be considered as a fellow, the candidate must:</a:t>
            </a:r>
          </a:p>
          <a:p>
            <a:pPr marL="241617" lvl="1" indent="-120809">
              <a:buFontTx/>
              <a:buChar char="•"/>
            </a:pPr>
            <a:r>
              <a:rPr lang="en-US" dirty="0">
                <a:ea typeface="Arial Unicode MS" pitchFamily="34" charset="-128"/>
                <a:cs typeface="Arial Unicode MS" pitchFamily="34" charset="-128"/>
              </a:rPr>
              <a:t>Have had a career of significant engineering achievement, meeting at least one of nine qualification categories.  </a:t>
            </a:r>
            <a:endParaRPr lang="en-US" dirty="0">
              <a:ea typeface="Arial Unicode MS" pitchFamily="34" charset="-128"/>
              <a:cs typeface="Arial Unicode MS" pitchFamily="34" charset="-128"/>
            </a:endParaRPr>
          </a:p>
          <a:p>
            <a:pPr marL="241617" lvl="1" indent="-120809">
              <a:buFontTx/>
              <a:buChar char="•"/>
            </a:pPr>
            <a:r>
              <a:rPr lang="en-US" dirty="0">
                <a:ea typeface="Arial Unicode MS" pitchFamily="34" charset="-128"/>
                <a:cs typeface="Arial Unicode MS" pitchFamily="34" charset="-128"/>
              </a:rPr>
              <a:t>Significant engineering </a:t>
            </a:r>
            <a:r>
              <a:rPr lang="en-US" dirty="0">
                <a:ea typeface="Arial Unicode MS" pitchFamily="34" charset="-128"/>
                <a:cs typeface="Arial Unicode MS" pitchFamily="34" charset="-128"/>
              </a:rPr>
              <a:t>achievement can be in areas such as project management or educational leadership; or the candidate could have a distinguished career in engineering consulting or have made contributions to the Society through their Professional Sector or other Technical Divisions, </a:t>
            </a:r>
            <a:r>
              <a:rPr lang="en-US" dirty="0"/>
              <a:t>Standards and Certification</a:t>
            </a:r>
            <a:r>
              <a:rPr lang="en-US" dirty="0">
                <a:ea typeface="Arial Unicode MS" pitchFamily="34" charset="-128"/>
                <a:cs typeface="Arial Unicode MS" pitchFamily="34" charset="-128"/>
              </a:rPr>
              <a:t>, </a:t>
            </a:r>
            <a:r>
              <a:rPr lang="en-US" dirty="0">
                <a:ea typeface="Arial Unicode MS" pitchFamily="34" charset="-128"/>
                <a:cs typeface="Arial Unicode MS" pitchFamily="34" charset="-128"/>
              </a:rPr>
              <a:t>Regional Areas or other activity. Their contributions may be exemplified by long-standing and leadership positions with the Society or the individual may have had a major role in the development of significant rules, regulations, standards, enforcement policies or procedures, or legislation. </a:t>
            </a:r>
            <a:endParaRPr lang="en-US" dirty="0">
              <a:cs typeface="Times New Roman" pitchFamily="18" charset="0"/>
            </a:endParaRPr>
          </a:p>
          <a:p>
            <a:pPr marL="241617" lvl="1" indent="-120809" defTabSz="914266">
              <a:buFontTx/>
              <a:buChar char="•"/>
              <a:defRPr/>
            </a:pPr>
            <a:r>
              <a:rPr lang="en-US" dirty="0">
                <a:ea typeface="Arial Unicode MS" pitchFamily="34" charset="-128"/>
                <a:cs typeface="Arial Unicode MS" pitchFamily="34" charset="-128"/>
              </a:rPr>
              <a:t>See  ASME Website (https://www.asme.org/about-asme/honors-awards/fellows/qualifications-category) for a description of the categories. </a:t>
            </a:r>
          </a:p>
          <a:p>
            <a:pPr marL="241617" lvl="1" indent="-120809">
              <a:buFontTx/>
              <a:buChar char="•"/>
            </a:pPr>
            <a:endParaRPr lang="en-US" dirty="0" smtClean="0">
              <a:cs typeface="Times New Roman" pitchFamily="18" charset="0"/>
            </a:endParaRPr>
          </a:p>
          <a:p>
            <a:endParaRPr lang="en-US" strike="sngStrike" dirty="0">
              <a:cs typeface="Times New Roman" pitchFamily="18" charset="0"/>
            </a:endParaRPr>
          </a:p>
          <a:p>
            <a:endParaRPr lang="en-US" dirty="0"/>
          </a:p>
        </p:txBody>
      </p:sp>
    </p:spTree>
    <p:extLst>
      <p:ext uri="{BB962C8B-B14F-4D97-AF65-F5344CB8AC3E}">
        <p14:creationId xmlns:p14="http://schemas.microsoft.com/office/powerpoint/2010/main" val="93500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8EFB8B4-D6E8-466E-A106-13074BAD2479}" type="slidenum">
              <a:rPr lang="en-US"/>
              <a:pPr/>
              <a:t>16</a:t>
            </a:fld>
            <a:endParaRPr lang="en-US"/>
          </a:p>
        </p:txBody>
      </p:sp>
      <p:sp>
        <p:nvSpPr>
          <p:cNvPr id="53250" name="Rectangle 2"/>
          <p:cNvSpPr>
            <a:spLocks noGrp="1" noRot="1" noChangeAspect="1" noChangeArrowheads="1" noTextEdit="1"/>
          </p:cNvSpPr>
          <p:nvPr>
            <p:ph type="sldImg"/>
          </p:nvPr>
        </p:nvSpPr>
        <p:spPr>
          <a:xfrm>
            <a:off x="1454150" y="471488"/>
            <a:ext cx="4537075" cy="3402012"/>
          </a:xfrm>
          <a:ln/>
        </p:spPr>
      </p:sp>
      <p:sp>
        <p:nvSpPr>
          <p:cNvPr id="53251" name="Rectangle 3"/>
          <p:cNvSpPr>
            <a:spLocks noGrp="1" noChangeArrowheads="1"/>
          </p:cNvSpPr>
          <p:nvPr>
            <p:ph type="body" idx="1"/>
          </p:nvPr>
        </p:nvSpPr>
        <p:spPr>
          <a:xfrm>
            <a:off x="489374" y="4215528"/>
            <a:ext cx="6338146" cy="4927283"/>
          </a:xfrm>
          <a:ln/>
        </p:spPr>
        <p:txBody>
          <a:bodyPr/>
          <a:lstStyle/>
          <a:p>
            <a:r>
              <a:rPr lang="en-US" b="1" i="0" u="none" dirty="0" smtClean="0">
                <a:solidFill>
                  <a:schemeClr val="tx1"/>
                </a:solidFill>
                <a:ea typeface="Arial Unicode MS" pitchFamily="34" charset="-128"/>
                <a:cs typeface="Arial Unicode MS" pitchFamily="34" charset="-128"/>
              </a:rPr>
              <a:t>Requirements</a:t>
            </a:r>
            <a:r>
              <a:rPr lang="en-US" b="1" i="0" u="none" dirty="0">
                <a:solidFill>
                  <a:schemeClr val="tx1"/>
                </a:solidFill>
                <a:ea typeface="Arial Unicode MS" pitchFamily="34" charset="-128"/>
                <a:cs typeface="Arial Unicode MS" pitchFamily="34" charset="-128"/>
              </a:rPr>
              <a:t>:</a:t>
            </a:r>
          </a:p>
          <a:p>
            <a:endParaRPr lang="en-US" i="0" u="none" dirty="0">
              <a:solidFill>
                <a:schemeClr val="tx1"/>
              </a:solidFill>
              <a:ea typeface="Arial Unicode MS" pitchFamily="34" charset="-128"/>
              <a:cs typeface="Arial Unicode MS" pitchFamily="34" charset="-128"/>
            </a:endParaRPr>
          </a:p>
          <a:p>
            <a:pPr marL="241617" lvl="1" indent="-120809">
              <a:buFontTx/>
              <a:buChar char="•"/>
            </a:pPr>
            <a:r>
              <a:rPr lang="en-US" i="0" u="none" dirty="0" smtClean="0">
                <a:solidFill>
                  <a:schemeClr val="tx1"/>
                </a:solidFill>
                <a:cs typeface="Times New Roman" pitchFamily="18" charset="0"/>
              </a:rPr>
              <a:t>A</a:t>
            </a:r>
            <a:r>
              <a:rPr lang="en-US" i="0" u="none" baseline="0" dirty="0" smtClean="0">
                <a:solidFill>
                  <a:schemeClr val="tx1"/>
                </a:solidFill>
                <a:cs typeface="Times New Roman" pitchFamily="18" charset="0"/>
              </a:rPr>
              <a:t> nomination of a candidate must have </a:t>
            </a:r>
            <a:r>
              <a:rPr lang="en-US" i="0" u="none" dirty="0" smtClean="0">
                <a:solidFill>
                  <a:schemeClr val="tx1"/>
                </a:solidFill>
                <a:cs typeface="Times New Roman" pitchFamily="18" charset="0"/>
              </a:rPr>
              <a:t>at four sponsors</a:t>
            </a:r>
            <a:r>
              <a:rPr lang="en-US" i="0" u="none" dirty="0">
                <a:solidFill>
                  <a:schemeClr val="tx1"/>
                </a:solidFill>
                <a:cs typeface="Times New Roman" pitchFamily="18" charset="0"/>
              </a:rPr>
              <a:t>, </a:t>
            </a:r>
            <a:r>
              <a:rPr lang="en-US" i="0" u="none" dirty="0" smtClean="0">
                <a:solidFill>
                  <a:schemeClr val="tx1"/>
                </a:solidFill>
                <a:cs typeface="Times New Roman" pitchFamily="18" charset="0"/>
              </a:rPr>
              <a:t>including</a:t>
            </a:r>
          </a:p>
          <a:p>
            <a:pPr marL="483236" lvl="2" indent="-120809">
              <a:buFont typeface="Arial" charset="0"/>
              <a:buChar char="–"/>
            </a:pPr>
            <a:r>
              <a:rPr lang="en-US" i="0" u="none" dirty="0" smtClean="0">
                <a:solidFill>
                  <a:schemeClr val="tx1"/>
                </a:solidFill>
                <a:cs typeface="Times New Roman" pitchFamily="18" charset="0"/>
              </a:rPr>
              <a:t>the nominator or initiator and </a:t>
            </a:r>
          </a:p>
          <a:p>
            <a:pPr marL="483236" lvl="2" indent="-120809">
              <a:spcBef>
                <a:spcPct val="0"/>
              </a:spcBef>
              <a:buFont typeface="Arial" charset="0"/>
              <a:buChar char="–"/>
            </a:pPr>
            <a:r>
              <a:rPr lang="en-US" i="0" u="none" dirty="0" smtClean="0">
                <a:solidFill>
                  <a:schemeClr val="tx1"/>
                </a:solidFill>
                <a:cs typeface="Times New Roman" pitchFamily="18" charset="0"/>
              </a:rPr>
              <a:t>three sponsors </a:t>
            </a:r>
          </a:p>
          <a:p>
            <a:pPr marL="940368" lvl="3" indent="-120809">
              <a:spcBef>
                <a:spcPct val="0"/>
              </a:spcBef>
              <a:buFont typeface="Arial" charset="0"/>
              <a:buChar char="–"/>
            </a:pPr>
            <a:r>
              <a:rPr lang="en-US" i="0" u="none" dirty="0" smtClean="0">
                <a:solidFill>
                  <a:schemeClr val="tx1"/>
                </a:solidFill>
                <a:cs typeface="Times New Roman" pitchFamily="18" charset="0"/>
              </a:rPr>
              <a:t>The Nominator</a:t>
            </a:r>
            <a:r>
              <a:rPr lang="en-US" i="0" u="none" baseline="0" dirty="0" smtClean="0">
                <a:solidFill>
                  <a:schemeClr val="tx1"/>
                </a:solidFill>
                <a:cs typeface="Times New Roman" pitchFamily="18" charset="0"/>
              </a:rPr>
              <a:t> and at least two of the sponsors </a:t>
            </a:r>
            <a:r>
              <a:rPr lang="en-US" i="0" u="none" dirty="0" smtClean="0">
                <a:solidFill>
                  <a:schemeClr val="tx1"/>
                </a:solidFill>
                <a:cs typeface="Times New Roman" pitchFamily="18" charset="0"/>
              </a:rPr>
              <a:t>must </a:t>
            </a:r>
            <a:r>
              <a:rPr lang="en-US" i="0" u="none" strike="noStrike" dirty="0" smtClean="0">
                <a:solidFill>
                  <a:schemeClr val="tx1"/>
                </a:solidFill>
                <a:cs typeface="Times New Roman" pitchFamily="18" charset="0"/>
              </a:rPr>
              <a:t>be a</a:t>
            </a:r>
            <a:r>
              <a:rPr lang="en-US" i="0" u="none" strike="noStrike" baseline="0" dirty="0" smtClean="0">
                <a:solidFill>
                  <a:schemeClr val="tx1"/>
                </a:solidFill>
                <a:cs typeface="Times New Roman" pitchFamily="18" charset="0"/>
              </a:rPr>
              <a:t> corporate member or Fellow</a:t>
            </a:r>
            <a:r>
              <a:rPr lang="en-US" i="0" u="none" dirty="0" smtClean="0">
                <a:solidFill>
                  <a:schemeClr val="tx1"/>
                </a:solidFill>
                <a:cs typeface="Times New Roman" pitchFamily="18" charset="0"/>
              </a:rPr>
              <a:t>.</a:t>
            </a:r>
          </a:p>
          <a:p>
            <a:pPr marL="940368" lvl="3" indent="-120809">
              <a:spcBef>
                <a:spcPct val="0"/>
              </a:spcBef>
              <a:buFont typeface="Arial" charset="0"/>
              <a:buChar char="–"/>
            </a:pPr>
            <a:r>
              <a:rPr lang="en-US" i="0" u="none" dirty="0" smtClean="0">
                <a:solidFill>
                  <a:schemeClr val="tx1"/>
                </a:solidFill>
                <a:cs typeface="Times New Roman" pitchFamily="18" charset="0"/>
              </a:rPr>
              <a:t>Sponsors who are </a:t>
            </a:r>
            <a:r>
              <a:rPr lang="en-US" i="0" u="none" dirty="0">
                <a:solidFill>
                  <a:schemeClr val="tx1"/>
                </a:solidFill>
                <a:cs typeface="Times New Roman" pitchFamily="18" charset="0"/>
              </a:rPr>
              <a:t>not Fellows or Members of ASME should be chosen to broaden the base of sponsor support. </a:t>
            </a:r>
          </a:p>
          <a:p>
            <a:endParaRPr lang="en-US" i="0" u="none" dirty="0">
              <a:solidFill>
                <a:schemeClr val="tx1"/>
              </a:solidFill>
              <a:cs typeface="Times New Roman" pitchFamily="18" charset="0"/>
            </a:endParaRPr>
          </a:p>
          <a:p>
            <a:r>
              <a:rPr lang="en-US" i="0" u="none" dirty="0" smtClean="0">
                <a:solidFill>
                  <a:schemeClr val="tx1"/>
                </a:solidFill>
              </a:rPr>
              <a:t>Comprehensive</a:t>
            </a:r>
            <a:r>
              <a:rPr lang="en-US" i="0" u="none" baseline="0" dirty="0" smtClean="0">
                <a:solidFill>
                  <a:schemeClr val="tx1"/>
                </a:solidFill>
              </a:rPr>
              <a:t> guidance on the nomination process may be found on the ASME website (https://www.asme.org/about-asme/get-involved/honors-awards/fellows/nomination-steps).</a:t>
            </a:r>
          </a:p>
          <a:p>
            <a:endParaRPr lang="en-US" u="sng" baseline="0" dirty="0" smtClean="0"/>
          </a:p>
          <a:p>
            <a:endParaRPr lang="en-US" u="sng" dirty="0" smtClean="0"/>
          </a:p>
        </p:txBody>
      </p:sp>
    </p:spTree>
    <p:extLst>
      <p:ext uri="{BB962C8B-B14F-4D97-AF65-F5344CB8AC3E}">
        <p14:creationId xmlns:p14="http://schemas.microsoft.com/office/powerpoint/2010/main" val="1138763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02EA722-E23C-41C1-B762-DAF03EFAE8EA}" type="slidenum">
              <a:rPr lang="en-US"/>
              <a:pPr/>
              <a:t>17</a:t>
            </a:fld>
            <a:endParaRPr lang="en-US"/>
          </a:p>
        </p:txBody>
      </p:sp>
      <p:sp>
        <p:nvSpPr>
          <p:cNvPr id="57346" name="Rectangle 2"/>
          <p:cNvSpPr>
            <a:spLocks noGrp="1" noRot="1" noChangeAspect="1" noChangeArrowheads="1" noTextEdit="1"/>
          </p:cNvSpPr>
          <p:nvPr>
            <p:ph type="sldImg"/>
          </p:nvPr>
        </p:nvSpPr>
        <p:spPr>
          <a:xfrm>
            <a:off x="1452563" y="471488"/>
            <a:ext cx="4537075" cy="3402012"/>
          </a:xfrm>
          <a:ln/>
        </p:spPr>
      </p:sp>
      <p:sp>
        <p:nvSpPr>
          <p:cNvPr id="57347" name="Rectangle 3"/>
          <p:cNvSpPr>
            <a:spLocks noGrp="1" noChangeArrowheads="1"/>
          </p:cNvSpPr>
          <p:nvPr>
            <p:ph type="body" idx="1"/>
          </p:nvPr>
        </p:nvSpPr>
        <p:spPr>
          <a:xfrm>
            <a:off x="489374" y="4215528"/>
            <a:ext cx="6338146" cy="4927283"/>
          </a:xfrm>
          <a:ln/>
        </p:spPr>
        <p:txBody>
          <a:bodyPr/>
          <a:lstStyle/>
          <a:p>
            <a:r>
              <a:rPr lang="en-US" i="0" u="none" dirty="0" smtClean="0">
                <a:solidFill>
                  <a:schemeClr val="tx1"/>
                </a:solidFill>
              </a:rPr>
              <a:t>This </a:t>
            </a:r>
            <a:r>
              <a:rPr lang="en-US" i="0" u="none" dirty="0">
                <a:solidFill>
                  <a:schemeClr val="tx1"/>
                </a:solidFill>
              </a:rPr>
              <a:t>brings us to the end of our review of ASME awards and honors. </a:t>
            </a:r>
            <a:endParaRPr lang="en-US" i="0" u="none" dirty="0" smtClean="0">
              <a:solidFill>
                <a:schemeClr val="tx1"/>
              </a:solidFill>
            </a:endParaRPr>
          </a:p>
          <a:p>
            <a:endParaRPr lang="en-US" i="0" u="none" dirty="0" smtClean="0">
              <a:solidFill>
                <a:schemeClr val="tx1"/>
              </a:solidFill>
            </a:endParaRPr>
          </a:p>
          <a:p>
            <a:pPr lvl="0" fontAlgn="base"/>
            <a:r>
              <a:rPr lang="en-US" sz="1200" dirty="0"/>
              <a:t>The Honors and Awards program recognizes outstanding contributions to the art and science of engineering.</a:t>
            </a:r>
          </a:p>
          <a:p>
            <a:pPr lvl="0" fontAlgn="base"/>
            <a:r>
              <a:rPr lang="en-US" sz="1200" dirty="0"/>
              <a:t>The ASME Honors and Awards Web site provides the various ASME honors and awards available.  For each award, the </a:t>
            </a:r>
            <a:r>
              <a:rPr lang="en-US" sz="1200" dirty="0"/>
              <a:t>website provides </a:t>
            </a:r>
            <a:r>
              <a:rPr lang="en-US" sz="1200" dirty="0"/>
              <a:t>the qualifications, lists past recipients, and explains the procedures for granting the award. </a:t>
            </a:r>
          </a:p>
          <a:p>
            <a:pPr lvl="0" fontAlgn="base"/>
            <a:r>
              <a:rPr lang="en-US" sz="1200" dirty="0"/>
              <a:t>ASME Fellow Highest grade of membership and Recognizes exceptional achievements and contributions</a:t>
            </a:r>
          </a:p>
          <a:p>
            <a:r>
              <a:rPr lang="en-US" dirty="0" smtClean="0"/>
              <a:t> </a:t>
            </a:r>
          </a:p>
          <a:p>
            <a:pPr defTabSz="966470">
              <a:defRPr/>
            </a:pPr>
            <a:r>
              <a:rPr lang="en-US" dirty="0" smtClean="0"/>
              <a:t> </a:t>
            </a:r>
          </a:p>
          <a:p>
            <a:endParaRPr lang="en-US" dirty="0"/>
          </a:p>
        </p:txBody>
      </p:sp>
    </p:spTree>
    <p:extLst>
      <p:ext uri="{BB962C8B-B14F-4D97-AF65-F5344CB8AC3E}">
        <p14:creationId xmlns:p14="http://schemas.microsoft.com/office/powerpoint/2010/main" val="17620681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E0D0390-F3F9-4510-A2DA-4F42AC845841}" type="slidenum">
              <a:rPr lang="en-US"/>
              <a:pPr/>
              <a:t>18</a:t>
            </a:fld>
            <a:endParaRPr lang="en-US"/>
          </a:p>
        </p:txBody>
      </p:sp>
      <p:sp>
        <p:nvSpPr>
          <p:cNvPr id="59394" name="Rectangle 2"/>
          <p:cNvSpPr>
            <a:spLocks noGrp="1" noRot="1" noChangeAspect="1" noChangeArrowheads="1" noTextEdit="1"/>
          </p:cNvSpPr>
          <p:nvPr>
            <p:ph type="sldImg"/>
          </p:nvPr>
        </p:nvSpPr>
        <p:spPr>
          <a:xfrm>
            <a:off x="1454150" y="471488"/>
            <a:ext cx="4537075" cy="3402012"/>
          </a:xfrm>
          <a:ln/>
        </p:spPr>
      </p:sp>
      <p:sp>
        <p:nvSpPr>
          <p:cNvPr id="59395" name="Rectangle 3"/>
          <p:cNvSpPr>
            <a:spLocks noGrp="1" noChangeArrowheads="1"/>
          </p:cNvSpPr>
          <p:nvPr>
            <p:ph type="body" idx="1"/>
          </p:nvPr>
        </p:nvSpPr>
        <p:spPr>
          <a:xfrm>
            <a:off x="489374" y="4215528"/>
            <a:ext cx="6338146" cy="4927283"/>
          </a:xfrm>
          <a:ln/>
        </p:spPr>
        <p:txBody>
          <a:bodyPr/>
          <a:lstStyle/>
          <a:p>
            <a:r>
              <a:rPr lang="en-US" i="0" u="none" dirty="0" smtClean="0">
                <a:solidFill>
                  <a:schemeClr val="tx1"/>
                </a:solidFill>
              </a:rPr>
              <a:t>The websites listed on this page are provided for your reference and contain additional information on ASME </a:t>
            </a:r>
            <a:r>
              <a:rPr lang="en-US" i="0" u="none" baseline="0" dirty="0" smtClean="0">
                <a:solidFill>
                  <a:schemeClr val="tx1"/>
                </a:solidFill>
              </a:rPr>
              <a:t>Honors and Awards.</a:t>
            </a:r>
          </a:p>
          <a:p>
            <a:endParaRPr lang="en-US" i="0" u="none" baseline="0" dirty="0" smtClean="0">
              <a:solidFill>
                <a:schemeClr val="tx1"/>
              </a:solidFill>
            </a:endParaRPr>
          </a:p>
          <a:p>
            <a:pPr defTabSz="914266">
              <a:defRPr/>
            </a:pPr>
            <a:r>
              <a:rPr lang="en-US" b="0" i="0" u="none" baseline="0" dirty="0" smtClean="0">
                <a:solidFill>
                  <a:schemeClr val="tx1"/>
                </a:solidFill>
              </a:rPr>
              <a:t>For Committee specific Honors and Awards, please reference the appropriate Committee pages on C&amp;S Connect. </a:t>
            </a:r>
            <a:endParaRPr lang="en-US" b="0" i="0" u="none" dirty="0" smtClean="0">
              <a:solidFill>
                <a:schemeClr val="tx1"/>
              </a:solidFill>
            </a:endParaRPr>
          </a:p>
          <a:p>
            <a:endParaRPr lang="en-US" b="1" baseline="0" dirty="0" smtClean="0"/>
          </a:p>
        </p:txBody>
      </p:sp>
    </p:spTree>
    <p:extLst>
      <p:ext uri="{BB962C8B-B14F-4D97-AF65-F5344CB8AC3E}">
        <p14:creationId xmlns:p14="http://schemas.microsoft.com/office/powerpoint/2010/main" val="82968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A contains </a:t>
            </a:r>
            <a:r>
              <a:rPr lang="en-US" u="none" dirty="0" smtClean="0"/>
              <a:t>six</a:t>
            </a:r>
            <a:r>
              <a:rPr lang="en-US" dirty="0" smtClean="0"/>
              <a:t> </a:t>
            </a:r>
            <a:r>
              <a:rPr lang="en-US" dirty="0" smtClean="0"/>
              <a:t>submodules. This is Module A4 Honors and Awards.</a:t>
            </a:r>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347788" y="477838"/>
            <a:ext cx="4594225" cy="3446462"/>
          </a:xfrm>
          <a:ln/>
        </p:spPr>
      </p:sp>
      <p:sp>
        <p:nvSpPr>
          <p:cNvPr id="16387" name="Rectangle 3"/>
          <p:cNvSpPr>
            <a:spLocks noGrp="1" noChangeArrowheads="1"/>
          </p:cNvSpPr>
          <p:nvPr>
            <p:ph type="body" idx="1"/>
          </p:nvPr>
        </p:nvSpPr>
        <p:spPr>
          <a:xfrm>
            <a:off x="540175" y="4270535"/>
            <a:ext cx="6228080" cy="4990623"/>
          </a:xfrm>
          <a:ln/>
        </p:spPr>
        <p:txBody>
          <a:bodyPr/>
          <a:lstStyle/>
          <a:p>
            <a:endParaRPr lang="en-US"/>
          </a:p>
        </p:txBody>
      </p:sp>
    </p:spTree>
    <p:extLst>
      <p:ext uri="{BB962C8B-B14F-4D97-AF65-F5344CB8AC3E}">
        <p14:creationId xmlns:p14="http://schemas.microsoft.com/office/powerpoint/2010/main" val="346947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0D92F3F-39A9-40D7-9419-0235EBAE9BC1}" type="slidenum">
              <a:rPr lang="en-US"/>
              <a:pPr/>
              <a:t>3</a:t>
            </a:fld>
            <a:endParaRPr lang="en-US"/>
          </a:p>
        </p:txBody>
      </p:sp>
      <p:sp>
        <p:nvSpPr>
          <p:cNvPr id="20482" name="Rectangle 2"/>
          <p:cNvSpPr>
            <a:spLocks noGrp="1" noRot="1" noChangeAspect="1" noChangeArrowheads="1" noTextEdit="1"/>
          </p:cNvSpPr>
          <p:nvPr>
            <p:ph type="sldImg"/>
          </p:nvPr>
        </p:nvSpPr>
        <p:spPr>
          <a:xfrm>
            <a:off x="1452563" y="471488"/>
            <a:ext cx="4537075" cy="3402012"/>
          </a:xfrm>
          <a:ln/>
        </p:spPr>
      </p:sp>
      <p:sp>
        <p:nvSpPr>
          <p:cNvPr id="20483" name="Rectangle 3"/>
          <p:cNvSpPr>
            <a:spLocks noGrp="1" noChangeArrowheads="1"/>
          </p:cNvSpPr>
          <p:nvPr>
            <p:ph type="body" idx="1"/>
          </p:nvPr>
        </p:nvSpPr>
        <p:spPr>
          <a:xfrm>
            <a:off x="489374" y="4215528"/>
            <a:ext cx="6338146" cy="4927283"/>
          </a:xfrm>
          <a:ln/>
        </p:spPr>
        <p:txBody>
          <a:bodyPr/>
          <a:lstStyle/>
          <a:p>
            <a:pPr marL="364105" indent="-315445"/>
            <a:r>
              <a:rPr lang="en-US" u="none" dirty="0" smtClean="0"/>
              <a:t>At the end of this module you will </a:t>
            </a:r>
            <a:r>
              <a:rPr lang="en-US" u="none" strike="noStrike" dirty="0" smtClean="0"/>
              <a:t>understand</a:t>
            </a:r>
            <a:r>
              <a:rPr lang="en-US" u="none" strike="noStrike" baseline="0" dirty="0" smtClean="0"/>
              <a:t> </a:t>
            </a:r>
            <a:r>
              <a:rPr lang="en-US" u="none" dirty="0" smtClean="0"/>
              <a:t>the purpose of the Honors and Awards program,</a:t>
            </a:r>
            <a:r>
              <a:rPr lang="en-US" u="none" baseline="0" dirty="0" smtClean="0"/>
              <a:t> b</a:t>
            </a:r>
            <a:r>
              <a:rPr lang="en-US" u="none" dirty="0" smtClean="0"/>
              <a:t>e able to describe</a:t>
            </a:r>
            <a:r>
              <a:rPr lang="en-US" u="none" baseline="0" dirty="0" smtClean="0"/>
              <a:t> various </a:t>
            </a:r>
            <a:r>
              <a:rPr lang="en-US" u="none" dirty="0" smtClean="0"/>
              <a:t>honors, and awards available to S&amp;C volunteers and understand the </a:t>
            </a:r>
            <a:r>
              <a:rPr lang="en-US" dirty="0">
                <a:solidFill>
                  <a:srgbClr val="FF0000"/>
                </a:solidFill>
              </a:rPr>
              <a:t>qualifications necessary </a:t>
            </a:r>
            <a:r>
              <a:rPr lang="en-US" u="none" dirty="0" smtClean="0"/>
              <a:t>to become an ASME Fellow.</a:t>
            </a:r>
          </a:p>
          <a:p>
            <a:endParaRPr lang="en-US" u="none" dirty="0" smtClean="0"/>
          </a:p>
          <a:p>
            <a:endParaRPr lang="en-US" u="none" dirty="0" smtClean="0"/>
          </a:p>
          <a:p>
            <a:endParaRPr lang="en-US" dirty="0"/>
          </a:p>
        </p:txBody>
      </p:sp>
    </p:spTree>
    <p:extLst>
      <p:ext uri="{BB962C8B-B14F-4D97-AF65-F5344CB8AC3E}">
        <p14:creationId xmlns:p14="http://schemas.microsoft.com/office/powerpoint/2010/main" val="250793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6E716F1-C972-4D8D-9AC7-6B0CEA6491F5}" type="slidenum">
              <a:rPr lang="en-US"/>
              <a:pPr/>
              <a:t>4</a:t>
            </a:fld>
            <a:endParaRPr lang="en-US"/>
          </a:p>
        </p:txBody>
      </p:sp>
      <p:sp>
        <p:nvSpPr>
          <p:cNvPr id="26626" name="Rectangle 2"/>
          <p:cNvSpPr>
            <a:spLocks noGrp="1" noRot="1" noChangeAspect="1" noChangeArrowheads="1" noTextEdit="1"/>
          </p:cNvSpPr>
          <p:nvPr>
            <p:ph type="sldImg"/>
          </p:nvPr>
        </p:nvSpPr>
        <p:spPr>
          <a:xfrm>
            <a:off x="1454150" y="471488"/>
            <a:ext cx="4537075" cy="3402012"/>
          </a:xfrm>
          <a:ln/>
        </p:spPr>
      </p:sp>
      <p:sp>
        <p:nvSpPr>
          <p:cNvPr id="26627" name="Rectangle 3"/>
          <p:cNvSpPr>
            <a:spLocks noGrp="1" noChangeArrowheads="1"/>
          </p:cNvSpPr>
          <p:nvPr>
            <p:ph type="body" idx="1"/>
          </p:nvPr>
        </p:nvSpPr>
        <p:spPr>
          <a:xfrm>
            <a:off x="489374" y="4215528"/>
            <a:ext cx="6338146" cy="4927283"/>
          </a:xfrm>
          <a:ln/>
        </p:spPr>
        <p:txBody>
          <a:bodyPr/>
          <a:lstStyle/>
          <a:p>
            <a:pPr defTabSz="966470">
              <a:defRPr/>
            </a:pPr>
            <a:r>
              <a:rPr lang="en-US" u="none" dirty="0" smtClean="0"/>
              <a:t>Let’s begin by looking at the honors and awards program as a whole. </a:t>
            </a:r>
          </a:p>
          <a:p>
            <a:endParaRPr lang="en-US" b="1" u="none" dirty="0"/>
          </a:p>
          <a:p>
            <a:r>
              <a:rPr lang="en-US" b="1" u="none" dirty="0"/>
              <a:t>Purpose:</a:t>
            </a:r>
          </a:p>
          <a:p>
            <a:r>
              <a:rPr lang="en-US" b="0" i="0" u="none" dirty="0" smtClean="0"/>
              <a:t>To</a:t>
            </a:r>
            <a:r>
              <a:rPr lang="en-US" b="0" i="1" u="none" baseline="0" dirty="0" smtClean="0"/>
              <a:t> </a:t>
            </a:r>
            <a:r>
              <a:rPr lang="en-US" b="0" i="0" u="none" baseline="0" dirty="0" smtClean="0"/>
              <a:t>recognize</a:t>
            </a:r>
            <a:r>
              <a:rPr lang="en-US" b="0" i="1" u="none" baseline="0" dirty="0" smtClean="0"/>
              <a:t> </a:t>
            </a:r>
            <a:r>
              <a:rPr lang="en-US" u="none" dirty="0" smtClean="0"/>
              <a:t> </a:t>
            </a:r>
            <a:r>
              <a:rPr lang="en-US" u="none" dirty="0"/>
              <a:t>outstanding achievement in </a:t>
            </a:r>
            <a:r>
              <a:rPr lang="en-US" u="none" dirty="0" smtClean="0"/>
              <a:t>engineering.</a:t>
            </a:r>
            <a:endParaRPr lang="en-US" u="none" dirty="0"/>
          </a:p>
          <a:p>
            <a:pPr>
              <a:spcBef>
                <a:spcPct val="0"/>
              </a:spcBef>
            </a:pPr>
            <a:endParaRPr lang="en-US" u="none" dirty="0" smtClean="0"/>
          </a:p>
          <a:p>
            <a:pPr>
              <a:spcBef>
                <a:spcPct val="0"/>
              </a:spcBef>
            </a:pPr>
            <a:r>
              <a:rPr lang="en-US" u="none" dirty="0" smtClean="0"/>
              <a:t>Through </a:t>
            </a:r>
            <a:r>
              <a:rPr lang="en-US" u="none" dirty="0"/>
              <a:t>its program of honors and awards, ASME:</a:t>
            </a:r>
          </a:p>
          <a:p>
            <a:pPr marL="241617" lvl="1" indent="-120809">
              <a:buFontTx/>
              <a:buChar char="•"/>
            </a:pPr>
            <a:r>
              <a:rPr lang="en-US" u="none" dirty="0" smtClean="0"/>
              <a:t>Recognizes a wide</a:t>
            </a:r>
            <a:r>
              <a:rPr lang="en-US" u="none" baseline="0" dirty="0" smtClean="0"/>
              <a:t> variety of</a:t>
            </a:r>
            <a:r>
              <a:rPr lang="en-US" u="none" dirty="0" smtClean="0"/>
              <a:t> </a:t>
            </a:r>
            <a:r>
              <a:rPr lang="en-US" u="none" dirty="0"/>
              <a:t>outstanding contributions to the art and science of engineering</a:t>
            </a:r>
          </a:p>
          <a:p>
            <a:pPr marL="241617" lvl="1" indent="-120809">
              <a:buFontTx/>
              <a:buChar char="•"/>
            </a:pPr>
            <a:r>
              <a:rPr lang="en-US" u="none" dirty="0"/>
              <a:t>Provides inspiring examples to all engineers and helps to identify ASME with excellence in engineering</a:t>
            </a:r>
            <a:br>
              <a:rPr lang="en-US" u="none" dirty="0"/>
            </a:br>
            <a:endParaRPr lang="en-US" u="none" dirty="0"/>
          </a:p>
          <a:p>
            <a:r>
              <a:rPr lang="en-US" b="1" u="none" dirty="0"/>
              <a:t>Administration:</a:t>
            </a:r>
          </a:p>
          <a:p>
            <a:pPr marL="241617" lvl="1" indent="-120809">
              <a:buFontTx/>
              <a:buChar char="•"/>
            </a:pPr>
            <a:r>
              <a:rPr lang="en-US" u="none" dirty="0"/>
              <a:t>The program of honors and awards is administered by:</a:t>
            </a:r>
          </a:p>
          <a:p>
            <a:pPr marL="483236" lvl="2" indent="-120809">
              <a:buFont typeface="Arial" charset="0"/>
              <a:buChar char="–"/>
            </a:pPr>
            <a:r>
              <a:rPr lang="en-US" u="none" dirty="0"/>
              <a:t>The Board of Governors   </a:t>
            </a:r>
          </a:p>
          <a:p>
            <a:pPr marL="483236" lvl="2" indent="-120809">
              <a:spcBef>
                <a:spcPct val="0"/>
              </a:spcBef>
              <a:buFont typeface="Arial" charset="0"/>
              <a:buChar char="–"/>
            </a:pPr>
            <a:r>
              <a:rPr lang="en-US" u="none" dirty="0"/>
              <a:t>A Committee on </a:t>
            </a:r>
            <a:r>
              <a:rPr lang="en-US" u="none" dirty="0" smtClean="0"/>
              <a:t>Honors </a:t>
            </a:r>
          </a:p>
          <a:p>
            <a:pPr marL="483236" lvl="2" indent="-120809">
              <a:spcBef>
                <a:spcPct val="0"/>
              </a:spcBef>
              <a:buFont typeface="Arial" charset="0"/>
              <a:buChar char="–"/>
            </a:pPr>
            <a:r>
              <a:rPr lang="en-US" u="none" dirty="0" smtClean="0"/>
              <a:t>A </a:t>
            </a:r>
            <a:r>
              <a:rPr lang="en-US" u="none" dirty="0"/>
              <a:t>General Awards Committee</a:t>
            </a:r>
          </a:p>
          <a:p>
            <a:pPr marL="483236" lvl="2" indent="-120809">
              <a:spcBef>
                <a:spcPct val="0"/>
              </a:spcBef>
              <a:buFont typeface="Arial" charset="0"/>
              <a:buChar char="–"/>
            </a:pPr>
            <a:r>
              <a:rPr lang="en-US" u="none" dirty="0"/>
              <a:t>Several Special Award Committees</a:t>
            </a:r>
          </a:p>
          <a:p>
            <a:pPr marL="241617" lvl="1" indent="-120809">
              <a:buFontTx/>
              <a:buChar char="•"/>
            </a:pPr>
            <a:r>
              <a:rPr lang="en-US" u="none" dirty="0"/>
              <a:t>The Board of Governors selects recipients of Honorary Membership in the Society and of the ASME Medal. </a:t>
            </a:r>
            <a:r>
              <a:rPr lang="en-US" u="none" strike="noStrike" dirty="0" smtClean="0"/>
              <a:t>Responsibility</a:t>
            </a:r>
            <a:r>
              <a:rPr lang="en-US" u="none" dirty="0" smtClean="0"/>
              <a:t> </a:t>
            </a:r>
            <a:r>
              <a:rPr lang="en-US" u="none" dirty="0"/>
              <a:t>for all other awards </a:t>
            </a:r>
            <a:r>
              <a:rPr lang="en-US" u="none" dirty="0" smtClean="0"/>
              <a:t>is delegated</a:t>
            </a:r>
            <a:r>
              <a:rPr lang="en-US" u="none" baseline="0" dirty="0" smtClean="0"/>
              <a:t> </a:t>
            </a:r>
            <a:r>
              <a:rPr lang="en-US" u="none" dirty="0" smtClean="0"/>
              <a:t>to </a:t>
            </a:r>
            <a:r>
              <a:rPr lang="en-US" u="none" dirty="0"/>
              <a:t>the Committee on </a:t>
            </a:r>
            <a:r>
              <a:rPr lang="en-US" u="none" dirty="0" smtClean="0"/>
              <a:t>Honors, based </a:t>
            </a:r>
            <a:r>
              <a:rPr lang="en-US" u="none" dirty="0"/>
              <a:t>on recommendations from the General Awards and Special Awards Committees.</a:t>
            </a:r>
          </a:p>
        </p:txBody>
      </p:sp>
    </p:spTree>
    <p:extLst>
      <p:ext uri="{BB962C8B-B14F-4D97-AF65-F5344CB8AC3E}">
        <p14:creationId xmlns:p14="http://schemas.microsoft.com/office/powerpoint/2010/main" val="92939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D35796E-80C3-4C94-977C-F0A46C5FB7B0}" type="slidenum">
              <a:rPr lang="en-US"/>
              <a:pPr/>
              <a:t>5</a:t>
            </a:fld>
            <a:endParaRPr lang="en-US"/>
          </a:p>
        </p:txBody>
      </p:sp>
      <p:sp>
        <p:nvSpPr>
          <p:cNvPr id="28674" name="Rectangle 2"/>
          <p:cNvSpPr>
            <a:spLocks noGrp="1" noRot="1" noChangeAspect="1" noChangeArrowheads="1" noTextEdit="1"/>
          </p:cNvSpPr>
          <p:nvPr>
            <p:ph type="sldImg"/>
          </p:nvPr>
        </p:nvSpPr>
        <p:spPr>
          <a:xfrm>
            <a:off x="1454150" y="471488"/>
            <a:ext cx="4537075" cy="3402012"/>
          </a:xfrm>
          <a:ln/>
        </p:spPr>
      </p:sp>
      <p:sp>
        <p:nvSpPr>
          <p:cNvPr id="28675" name="Rectangle 3"/>
          <p:cNvSpPr>
            <a:spLocks noGrp="1" noChangeArrowheads="1"/>
          </p:cNvSpPr>
          <p:nvPr>
            <p:ph type="body" idx="1"/>
          </p:nvPr>
        </p:nvSpPr>
        <p:spPr>
          <a:xfrm>
            <a:off x="489374" y="4215528"/>
            <a:ext cx="6338146" cy="4927283"/>
          </a:xfrm>
          <a:ln/>
        </p:spPr>
        <p:txBody>
          <a:bodyPr/>
          <a:lstStyle/>
          <a:p>
            <a:r>
              <a:rPr lang="en-US" b="1" i="0" u="none" dirty="0" smtClean="0"/>
              <a:t>Nomination</a:t>
            </a:r>
            <a:r>
              <a:rPr lang="en-US" b="1" i="0" u="none" dirty="0"/>
              <a:t>:</a:t>
            </a:r>
          </a:p>
          <a:p>
            <a:pPr marL="241617" lvl="1" indent="-120809">
              <a:buFontTx/>
              <a:buChar char="•"/>
            </a:pPr>
            <a:r>
              <a:rPr lang="en-US" i="0" u="none" dirty="0"/>
              <a:t>Any individual member or committee may nominate candidates for any Society honor or award or for any joint award, except individual voting members of a committee that </a:t>
            </a:r>
            <a:r>
              <a:rPr lang="en-US" i="0" u="none" dirty="0" smtClean="0"/>
              <a:t>evaluates the </a:t>
            </a:r>
            <a:r>
              <a:rPr lang="en-US" i="0" u="none" dirty="0"/>
              <a:t>nomination(s). </a:t>
            </a:r>
            <a:br>
              <a:rPr lang="en-US" i="0" u="none" dirty="0"/>
            </a:br>
            <a:endParaRPr lang="en-US" b="1" i="0" u="none" dirty="0"/>
          </a:p>
          <a:p>
            <a:r>
              <a:rPr lang="en-US" b="1" i="0" u="none" dirty="0"/>
              <a:t>Recommendation and Selection:</a:t>
            </a:r>
          </a:p>
          <a:p>
            <a:pPr marL="241617" lvl="1" indent="-120809">
              <a:buFontTx/>
              <a:buChar char="•"/>
            </a:pPr>
            <a:r>
              <a:rPr lang="en-US" i="0" u="none" dirty="0"/>
              <a:t>As mentioned, </a:t>
            </a:r>
            <a:r>
              <a:rPr lang="en-US" i="0" u="none" dirty="0" smtClean="0"/>
              <a:t>different</a:t>
            </a:r>
            <a:r>
              <a:rPr lang="en-US" i="0" u="none" baseline="0" dirty="0" smtClean="0"/>
              <a:t> </a:t>
            </a:r>
            <a:r>
              <a:rPr lang="en-US" i="0" u="none" dirty="0" smtClean="0"/>
              <a:t>groups </a:t>
            </a:r>
            <a:r>
              <a:rPr lang="en-US" i="0" u="none" dirty="0"/>
              <a:t>are responsible for recommending or selecting recipients of the various awards.  </a:t>
            </a:r>
          </a:p>
          <a:p>
            <a:endParaRPr lang="en-US" dirty="0"/>
          </a:p>
        </p:txBody>
      </p:sp>
    </p:spTree>
    <p:extLst>
      <p:ext uri="{BB962C8B-B14F-4D97-AF65-F5344CB8AC3E}">
        <p14:creationId xmlns:p14="http://schemas.microsoft.com/office/powerpoint/2010/main" val="349766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5422C49-2A27-4627-B6F8-26873C714616}" type="slidenum">
              <a:rPr lang="en-US"/>
              <a:pPr/>
              <a:t>6</a:t>
            </a:fld>
            <a:endParaRPr lang="en-US"/>
          </a:p>
        </p:txBody>
      </p:sp>
      <p:sp>
        <p:nvSpPr>
          <p:cNvPr id="30722" name="Rectangle 2"/>
          <p:cNvSpPr>
            <a:spLocks noGrp="1" noRot="1" noChangeAspect="1" noChangeArrowheads="1" noTextEdit="1"/>
          </p:cNvSpPr>
          <p:nvPr>
            <p:ph type="sldImg"/>
          </p:nvPr>
        </p:nvSpPr>
        <p:spPr>
          <a:xfrm>
            <a:off x="1454150" y="471488"/>
            <a:ext cx="4537075" cy="3402012"/>
          </a:xfrm>
          <a:ln/>
        </p:spPr>
      </p:sp>
      <p:sp>
        <p:nvSpPr>
          <p:cNvPr id="30723" name="Rectangle 3"/>
          <p:cNvSpPr>
            <a:spLocks noGrp="1" noChangeArrowheads="1"/>
          </p:cNvSpPr>
          <p:nvPr>
            <p:ph type="body" idx="1"/>
          </p:nvPr>
        </p:nvSpPr>
        <p:spPr>
          <a:xfrm>
            <a:off x="489374" y="4215528"/>
            <a:ext cx="6338146" cy="4927283"/>
          </a:xfrm>
          <a:ln/>
        </p:spPr>
        <p:txBody>
          <a:bodyPr/>
          <a:lstStyle/>
          <a:p>
            <a:r>
              <a:rPr lang="en-US" b="1" dirty="0">
                <a:solidFill>
                  <a:srgbClr val="003399"/>
                </a:solidFill>
              </a:rPr>
              <a:t>General Information </a:t>
            </a:r>
            <a:r>
              <a:rPr lang="en-US" dirty="0">
                <a:solidFill>
                  <a:srgbClr val="003399"/>
                </a:solidFill>
              </a:rPr>
              <a:t>regarding honors and awards can be found in the following locations: </a:t>
            </a:r>
          </a:p>
          <a:p>
            <a:endParaRPr lang="en-US" b="1" dirty="0">
              <a:solidFill>
                <a:srgbClr val="003399"/>
              </a:solidFill>
            </a:endParaRPr>
          </a:p>
          <a:p>
            <a:r>
              <a:rPr lang="en-US" b="1" dirty="0">
                <a:solidFill>
                  <a:srgbClr val="003399"/>
                </a:solidFill>
              </a:rPr>
              <a:t>The ASME </a:t>
            </a:r>
            <a:r>
              <a:rPr lang="en-US" b="1" dirty="0">
                <a:solidFill>
                  <a:srgbClr val="003399"/>
                </a:solidFill>
              </a:rPr>
              <a:t>Honors and Awards Web </a:t>
            </a:r>
            <a:r>
              <a:rPr lang="en-US" b="1" dirty="0">
                <a:solidFill>
                  <a:srgbClr val="003399"/>
                </a:solidFill>
              </a:rPr>
              <a:t>Site provides</a:t>
            </a:r>
            <a:endParaRPr lang="en-US" b="1" strike="sngStrike" dirty="0">
              <a:solidFill>
                <a:srgbClr val="003399"/>
              </a:solidFill>
            </a:endParaRPr>
          </a:p>
          <a:p>
            <a:pPr marL="241617" lvl="1" indent="-120809">
              <a:buFontTx/>
              <a:buChar char="•"/>
            </a:pPr>
            <a:r>
              <a:rPr lang="en-US" dirty="0">
                <a:solidFill>
                  <a:srgbClr val="003399"/>
                </a:solidFill>
              </a:rPr>
              <a:t>information on the </a:t>
            </a:r>
            <a:r>
              <a:rPr lang="en-US" dirty="0">
                <a:solidFill>
                  <a:srgbClr val="003399"/>
                </a:solidFill>
              </a:rPr>
              <a:t>various ASME honors and </a:t>
            </a:r>
            <a:r>
              <a:rPr lang="en-US" dirty="0">
                <a:solidFill>
                  <a:srgbClr val="003399"/>
                </a:solidFill>
              </a:rPr>
              <a:t>awards,</a:t>
            </a:r>
            <a:endParaRPr lang="en-US" strike="sngStrike" dirty="0">
              <a:solidFill>
                <a:srgbClr val="003399"/>
              </a:solidFill>
            </a:endParaRPr>
          </a:p>
          <a:p>
            <a:pPr marL="241617" lvl="1" indent="-120809">
              <a:buFontTx/>
              <a:buChar char="•"/>
            </a:pPr>
            <a:r>
              <a:rPr lang="en-US" dirty="0">
                <a:solidFill>
                  <a:srgbClr val="003399"/>
                </a:solidFill>
              </a:rPr>
              <a:t>a list of other </a:t>
            </a:r>
            <a:r>
              <a:rPr lang="en-US" dirty="0">
                <a:solidFill>
                  <a:srgbClr val="003399"/>
                </a:solidFill>
              </a:rPr>
              <a:t>engineering awards sponsored jointly by ASME and other organizations for which members may be </a:t>
            </a:r>
            <a:r>
              <a:rPr lang="en-US" dirty="0">
                <a:solidFill>
                  <a:srgbClr val="003399"/>
                </a:solidFill>
              </a:rPr>
              <a:t>eligible, and </a:t>
            </a:r>
            <a:endParaRPr lang="en-US" dirty="0">
              <a:solidFill>
                <a:srgbClr val="003399"/>
              </a:solidFill>
            </a:endParaRPr>
          </a:p>
          <a:p>
            <a:pPr marL="241617" lvl="1" indent="-120809">
              <a:buFontTx/>
              <a:buChar char="•"/>
            </a:pPr>
            <a:r>
              <a:rPr lang="en-US" dirty="0">
                <a:solidFill>
                  <a:srgbClr val="003399"/>
                </a:solidFill>
              </a:rPr>
              <a:t>the </a:t>
            </a:r>
            <a:r>
              <a:rPr lang="en-US" dirty="0">
                <a:solidFill>
                  <a:srgbClr val="003399"/>
                </a:solidFill>
              </a:rPr>
              <a:t>qualifications, lists </a:t>
            </a:r>
            <a:r>
              <a:rPr lang="en-US" dirty="0">
                <a:solidFill>
                  <a:srgbClr val="003399"/>
                </a:solidFill>
              </a:rPr>
              <a:t>of past </a:t>
            </a:r>
            <a:r>
              <a:rPr lang="en-US" dirty="0">
                <a:solidFill>
                  <a:srgbClr val="003399"/>
                </a:solidFill>
              </a:rPr>
              <a:t>recipients, and </a:t>
            </a:r>
            <a:r>
              <a:rPr lang="en-US" dirty="0">
                <a:solidFill>
                  <a:srgbClr val="003399"/>
                </a:solidFill>
              </a:rPr>
              <a:t>an explanation of the </a:t>
            </a:r>
            <a:r>
              <a:rPr lang="en-US" dirty="0">
                <a:solidFill>
                  <a:srgbClr val="003399"/>
                </a:solidFill>
              </a:rPr>
              <a:t>procedures for granting </a:t>
            </a:r>
            <a:r>
              <a:rPr lang="en-US" dirty="0">
                <a:solidFill>
                  <a:srgbClr val="003399"/>
                </a:solidFill>
              </a:rPr>
              <a:t>each award. </a:t>
            </a:r>
            <a:endParaRPr lang="en-US" dirty="0">
              <a:solidFill>
                <a:srgbClr val="003399"/>
              </a:solidFill>
            </a:endParaRPr>
          </a:p>
          <a:p>
            <a:pPr marL="241617" lvl="1" indent="-120809">
              <a:buFontTx/>
              <a:buChar char="•"/>
            </a:pPr>
            <a:endParaRPr lang="en-US" dirty="0">
              <a:solidFill>
                <a:srgbClr val="003399"/>
              </a:solidFill>
            </a:endParaRPr>
          </a:p>
          <a:p>
            <a:pPr marL="120808" lvl="1"/>
            <a:r>
              <a:rPr lang="en-US" dirty="0">
                <a:solidFill>
                  <a:srgbClr val="003399"/>
                </a:solidFill>
              </a:rPr>
              <a:t>Additional</a:t>
            </a:r>
            <a:r>
              <a:rPr lang="en-US" b="1" dirty="0">
                <a:solidFill>
                  <a:srgbClr val="003399"/>
                </a:solidFill>
              </a:rPr>
              <a:t> </a:t>
            </a:r>
            <a:r>
              <a:rPr lang="en-US" dirty="0">
                <a:solidFill>
                  <a:srgbClr val="003399"/>
                </a:solidFill>
              </a:rPr>
              <a:t>information </a:t>
            </a:r>
            <a:r>
              <a:rPr lang="en-US" dirty="0">
                <a:solidFill>
                  <a:srgbClr val="003399"/>
                </a:solidFill>
              </a:rPr>
              <a:t>regarding all awards, including a sample nomination form, can be downloaded from the ASME website.</a:t>
            </a:r>
            <a:r>
              <a:rPr lang="en-US" b="1" dirty="0">
                <a:solidFill>
                  <a:srgbClr val="003399"/>
                </a:solidFill>
              </a:rPr>
              <a:t> </a:t>
            </a:r>
            <a:r>
              <a:rPr lang="en-US" dirty="0">
                <a:solidFill>
                  <a:srgbClr val="003399"/>
                </a:solidFill>
              </a:rPr>
              <a:t/>
            </a:r>
            <a:br>
              <a:rPr lang="en-US" dirty="0">
                <a:solidFill>
                  <a:srgbClr val="003399"/>
                </a:solidFill>
              </a:rPr>
            </a:br>
            <a:endParaRPr lang="en-US" dirty="0">
              <a:solidFill>
                <a:srgbClr val="003399"/>
              </a:solidFill>
            </a:endParaRPr>
          </a:p>
          <a:p>
            <a:r>
              <a:rPr lang="en-US" b="1" dirty="0">
                <a:solidFill>
                  <a:srgbClr val="003399"/>
                </a:solidFill>
              </a:rPr>
              <a:t>The Honors Supplement </a:t>
            </a:r>
            <a:r>
              <a:rPr lang="en-US" dirty="0">
                <a:solidFill>
                  <a:srgbClr val="003399"/>
                </a:solidFill>
              </a:rPr>
              <a:t>is a searchable list of all honors, awards, and scholarships, exclusive of the Society Level awards,  offered by ASME sections, divisions and committees. </a:t>
            </a:r>
          </a:p>
        </p:txBody>
      </p:sp>
    </p:spTree>
    <p:extLst>
      <p:ext uri="{BB962C8B-B14F-4D97-AF65-F5344CB8AC3E}">
        <p14:creationId xmlns:p14="http://schemas.microsoft.com/office/powerpoint/2010/main" val="592540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EF4075E-D92C-45A5-953D-91FDA6D5EB84}" type="slidenum">
              <a:rPr lang="en-US"/>
              <a:pPr/>
              <a:t>7</a:t>
            </a:fld>
            <a:endParaRPr lang="en-US"/>
          </a:p>
        </p:txBody>
      </p:sp>
      <p:sp>
        <p:nvSpPr>
          <p:cNvPr id="36866" name="Rectangle 2"/>
          <p:cNvSpPr>
            <a:spLocks noGrp="1" noRot="1" noChangeAspect="1" noChangeArrowheads="1" noTextEdit="1"/>
          </p:cNvSpPr>
          <p:nvPr>
            <p:ph type="sldImg"/>
          </p:nvPr>
        </p:nvSpPr>
        <p:spPr>
          <a:xfrm>
            <a:off x="1454150" y="471488"/>
            <a:ext cx="4537075" cy="3402012"/>
          </a:xfrm>
          <a:ln/>
        </p:spPr>
      </p:sp>
      <p:sp>
        <p:nvSpPr>
          <p:cNvPr id="36867" name="Rectangle 3"/>
          <p:cNvSpPr>
            <a:spLocks noGrp="1" noChangeArrowheads="1"/>
          </p:cNvSpPr>
          <p:nvPr>
            <p:ph type="body" idx="1"/>
          </p:nvPr>
        </p:nvSpPr>
        <p:spPr>
          <a:xfrm>
            <a:off x="489374" y="4215528"/>
            <a:ext cx="6338146" cy="4927283"/>
          </a:xfrm>
          <a:ln/>
        </p:spPr>
        <p:txBody>
          <a:bodyPr/>
          <a:lstStyle/>
          <a:p>
            <a:r>
              <a:rPr lang="en-US" dirty="0">
                <a:solidFill>
                  <a:srgbClr val="003399"/>
                </a:solidFill>
              </a:rPr>
              <a:t>The following are </a:t>
            </a:r>
            <a:r>
              <a:rPr lang="en-US" dirty="0">
                <a:solidFill>
                  <a:srgbClr val="003399"/>
                </a:solidFill>
              </a:rPr>
              <a:t>the awards that are sponsored by the Council on Standards and Certification or one of the Boards reporting to the </a:t>
            </a:r>
            <a:r>
              <a:rPr lang="en-US" dirty="0">
                <a:solidFill>
                  <a:srgbClr val="003399"/>
                </a:solidFill>
              </a:rPr>
              <a:t>Council.  </a:t>
            </a:r>
            <a:r>
              <a:rPr lang="en-US" dirty="0">
                <a:solidFill>
                  <a:srgbClr val="003399"/>
                </a:solidFill>
              </a:rPr>
              <a:t>Each of these has a committee responsible for submitting nominees to the Committee on Honors. For example, the Melvin R. Green Codes and Standards </a:t>
            </a:r>
            <a:r>
              <a:rPr lang="en-US" dirty="0">
                <a:solidFill>
                  <a:srgbClr val="003399"/>
                </a:solidFill>
              </a:rPr>
              <a:t>Medal Committee </a:t>
            </a:r>
            <a:r>
              <a:rPr lang="en-US" dirty="0">
                <a:solidFill>
                  <a:srgbClr val="003399"/>
                </a:solidFill>
              </a:rPr>
              <a:t>submits nominees for that award. </a:t>
            </a:r>
          </a:p>
          <a:p>
            <a:endParaRPr lang="en-US" dirty="0">
              <a:solidFill>
                <a:srgbClr val="003399"/>
              </a:solidFill>
            </a:endParaRPr>
          </a:p>
          <a:p>
            <a:pPr marL="241617" lvl="1" indent="-120809">
              <a:buFontTx/>
              <a:buChar char="•"/>
            </a:pPr>
            <a:r>
              <a:rPr lang="en-US" b="1" dirty="0">
                <a:solidFill>
                  <a:srgbClr val="003399"/>
                </a:solidFill>
              </a:rPr>
              <a:t>The Melvin R. Green Codes and Standards Medal</a:t>
            </a:r>
            <a:r>
              <a:rPr lang="en-US" dirty="0">
                <a:solidFill>
                  <a:srgbClr val="003399"/>
                </a:solidFill>
              </a:rPr>
              <a:t> </a:t>
            </a:r>
            <a:r>
              <a:rPr lang="en-US" dirty="0">
                <a:solidFill>
                  <a:srgbClr val="003399"/>
                </a:solidFill>
              </a:rPr>
              <a:t>is sponsored by the Council on Standards and Certification. This award recognizes </a:t>
            </a:r>
            <a:r>
              <a:rPr lang="en-US" dirty="0">
                <a:solidFill>
                  <a:srgbClr val="003399"/>
                </a:solidFill>
              </a:rPr>
              <a:t>outstanding contributions to the development of documents, objects or devices used in ASME programs of technical codification, standardization and certification. </a:t>
            </a:r>
            <a:endParaRPr lang="en-US" dirty="0">
              <a:solidFill>
                <a:srgbClr val="003399"/>
              </a:solidFill>
            </a:endParaRPr>
          </a:p>
          <a:p>
            <a:pPr marL="120808" lvl="1"/>
            <a:endParaRPr lang="en-US" dirty="0">
              <a:solidFill>
                <a:srgbClr val="003399"/>
              </a:solidFill>
            </a:endParaRPr>
          </a:p>
          <a:p>
            <a:pPr marL="241617" lvl="1" indent="-120809">
              <a:buFontTx/>
              <a:buChar char="•"/>
            </a:pPr>
            <a:r>
              <a:rPr lang="en-US" b="1" dirty="0">
                <a:solidFill>
                  <a:srgbClr val="003399"/>
                </a:solidFill>
              </a:rPr>
              <a:t>The Bernard F. Langer Nuclear Codes and Standards Award</a:t>
            </a:r>
            <a:r>
              <a:rPr lang="en-US" dirty="0">
                <a:solidFill>
                  <a:srgbClr val="003399"/>
                </a:solidFill>
              </a:rPr>
              <a:t> </a:t>
            </a:r>
            <a:r>
              <a:rPr lang="en-US" dirty="0">
                <a:solidFill>
                  <a:srgbClr val="003399"/>
                </a:solidFill>
              </a:rPr>
              <a:t>is sponsored by the Board on Nuclear Codes and Standards. This award is given </a:t>
            </a:r>
            <a:r>
              <a:rPr lang="en-US" dirty="0">
                <a:solidFill>
                  <a:srgbClr val="003399"/>
                </a:solidFill>
              </a:rPr>
              <a:t>in recognition of an individual who has contributed to the nuclear power plant industry through the development and promotion of ASME </a:t>
            </a:r>
            <a:r>
              <a:rPr lang="en-US" dirty="0">
                <a:solidFill>
                  <a:srgbClr val="003399"/>
                </a:solidFill>
              </a:rPr>
              <a:t>S&amp;C </a:t>
            </a:r>
            <a:r>
              <a:rPr lang="en-US" dirty="0">
                <a:solidFill>
                  <a:srgbClr val="003399"/>
                </a:solidFill>
              </a:rPr>
              <a:t>or the ASME Nuclear Accreditation Program. </a:t>
            </a:r>
            <a:endParaRPr lang="en-US" dirty="0">
              <a:solidFill>
                <a:srgbClr val="003399"/>
              </a:solidFill>
            </a:endParaRPr>
          </a:p>
          <a:p>
            <a:pPr marL="241617" lvl="1" indent="-120809">
              <a:buFontTx/>
              <a:buChar char="•"/>
            </a:pPr>
            <a:endParaRPr lang="en-US" dirty="0">
              <a:solidFill>
                <a:srgbClr val="003399"/>
              </a:solidFill>
            </a:endParaRPr>
          </a:p>
          <a:p>
            <a:pPr marL="241617" lvl="1" indent="-120809" defTabSz="914266">
              <a:buFontTx/>
              <a:buChar char="•"/>
              <a:defRPr/>
            </a:pPr>
            <a:r>
              <a:rPr lang="en-US" b="1" dirty="0">
                <a:solidFill>
                  <a:srgbClr val="003399"/>
                </a:solidFill>
              </a:rPr>
              <a:t>The Performance Test Codes Medal</a:t>
            </a:r>
            <a:r>
              <a:rPr lang="en-US" dirty="0">
                <a:solidFill>
                  <a:srgbClr val="003399"/>
                </a:solidFill>
              </a:rPr>
              <a:t> </a:t>
            </a:r>
            <a:r>
              <a:rPr lang="en-US" dirty="0">
                <a:solidFill>
                  <a:srgbClr val="003399"/>
                </a:solidFill>
              </a:rPr>
              <a:t>is sponsored by the Board on Standardization and Testing. This award recognizes outstanding </a:t>
            </a:r>
            <a:r>
              <a:rPr lang="en-US" dirty="0">
                <a:solidFill>
                  <a:srgbClr val="003399"/>
                </a:solidFill>
              </a:rPr>
              <a:t>contributions to the development and promotion of ASME Performance Test Codes. </a:t>
            </a:r>
            <a:endParaRPr lang="en-US" dirty="0">
              <a:solidFill>
                <a:srgbClr val="003399"/>
              </a:solidFill>
            </a:endParaRPr>
          </a:p>
          <a:p>
            <a:pPr marL="120808" lvl="1" defTabSz="914266">
              <a:defRPr/>
            </a:pPr>
            <a:endParaRPr lang="en-US" strike="sngStrike" dirty="0">
              <a:solidFill>
                <a:srgbClr val="003399"/>
              </a:solidFill>
            </a:endParaRPr>
          </a:p>
          <a:p>
            <a:pPr marL="241617" lvl="1" indent="-120809" defTabSz="914266">
              <a:buFontTx/>
              <a:buChar char="•"/>
              <a:defRPr/>
            </a:pPr>
            <a:r>
              <a:rPr lang="en-US" b="1" dirty="0">
                <a:solidFill>
                  <a:srgbClr val="003399"/>
                </a:solidFill>
              </a:rPr>
              <a:t>The Safety Codes and Standards Medal</a:t>
            </a:r>
            <a:r>
              <a:rPr lang="en-US" dirty="0">
                <a:solidFill>
                  <a:srgbClr val="003399"/>
                </a:solidFill>
              </a:rPr>
              <a:t> is sponsored by the Board on Safety Codes &amp; Standards. This award recognizes individuals whom have contributed to the enhancement of public safety through the development and promotion of ASME Codes and Standards or the ASME Safety Accreditation activity.</a:t>
            </a:r>
          </a:p>
          <a:p>
            <a:pPr marL="120808" lvl="1" defTabSz="914266">
              <a:defRPr/>
            </a:pPr>
            <a:r>
              <a:rPr lang="en-US" strike="noStrike" dirty="0" smtClean="0"/>
              <a:t>	</a:t>
            </a:r>
          </a:p>
          <a:p>
            <a:pPr marL="120808" lvl="1"/>
            <a:endParaRPr lang="en-US" dirty="0" smtClean="0"/>
          </a:p>
          <a:p>
            <a:pPr marL="120808" lvl="1"/>
            <a:r>
              <a:rPr lang="en-US" dirty="0"/>
              <a:t>				</a:t>
            </a:r>
          </a:p>
        </p:txBody>
      </p:sp>
    </p:spTree>
    <p:extLst>
      <p:ext uri="{BB962C8B-B14F-4D97-AF65-F5344CB8AC3E}">
        <p14:creationId xmlns:p14="http://schemas.microsoft.com/office/powerpoint/2010/main" val="160534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FED4715-01A3-40B2-BF3B-CCEB0066FE77}" type="slidenum">
              <a:rPr lang="en-US"/>
              <a:pPr/>
              <a:t>8</a:t>
            </a:fld>
            <a:endParaRPr lang="en-US"/>
          </a:p>
        </p:txBody>
      </p:sp>
      <p:sp>
        <p:nvSpPr>
          <p:cNvPr id="38914" name="Rectangle 2"/>
          <p:cNvSpPr>
            <a:spLocks noGrp="1" noRot="1" noChangeAspect="1" noChangeArrowheads="1" noTextEdit="1"/>
          </p:cNvSpPr>
          <p:nvPr>
            <p:ph type="sldImg"/>
          </p:nvPr>
        </p:nvSpPr>
        <p:spPr>
          <a:xfrm>
            <a:off x="1452563" y="471488"/>
            <a:ext cx="4537075" cy="3402012"/>
          </a:xfrm>
          <a:ln/>
        </p:spPr>
      </p:sp>
      <p:sp>
        <p:nvSpPr>
          <p:cNvPr id="38915" name="Rectangle 3"/>
          <p:cNvSpPr>
            <a:spLocks noGrp="1" noChangeArrowheads="1"/>
          </p:cNvSpPr>
          <p:nvPr>
            <p:ph type="body" idx="1"/>
          </p:nvPr>
        </p:nvSpPr>
        <p:spPr>
          <a:xfrm>
            <a:off x="489374" y="4215528"/>
            <a:ext cx="6338146" cy="4927283"/>
          </a:xfrm>
          <a:ln/>
        </p:spPr>
        <p:txBody>
          <a:bodyPr/>
          <a:lstStyle/>
          <a:p>
            <a:pPr marL="241617" lvl="1" indent="-120809">
              <a:buFontTx/>
              <a:buChar char="•"/>
            </a:pPr>
            <a:r>
              <a:rPr lang="en-US" b="1" dirty="0">
                <a:solidFill>
                  <a:srgbClr val="003399"/>
                </a:solidFill>
              </a:rPr>
              <a:t>The </a:t>
            </a:r>
            <a:r>
              <a:rPr lang="en-US" b="1" dirty="0">
                <a:solidFill>
                  <a:srgbClr val="003399"/>
                </a:solidFill>
              </a:rPr>
              <a:t>J. Hall Taylor Medal</a:t>
            </a:r>
            <a:r>
              <a:rPr lang="en-US" dirty="0">
                <a:solidFill>
                  <a:srgbClr val="003399"/>
                </a:solidFill>
              </a:rPr>
              <a:t> is sponsored by the Board on Pressure Technology Codes and </a:t>
            </a:r>
            <a:r>
              <a:rPr lang="en-US" dirty="0">
                <a:solidFill>
                  <a:srgbClr val="003399"/>
                </a:solidFill>
              </a:rPr>
              <a:t>Standards. This award recognizes an individual for </a:t>
            </a:r>
            <a:r>
              <a:rPr lang="en-US" dirty="0">
                <a:solidFill>
                  <a:srgbClr val="003399"/>
                </a:solidFill>
              </a:rPr>
              <a:t>distinguished service or eminent achievement in the field of Codes and Standards pertaining to the broad fields of piping and pressure vessels which are sponsored or undertaken by ASME. </a:t>
            </a:r>
          </a:p>
          <a:p>
            <a:pPr marL="241617" lvl="1" indent="-120809">
              <a:buFontTx/>
              <a:buChar char="•"/>
            </a:pPr>
            <a:endParaRPr lang="en-US" dirty="0">
              <a:solidFill>
                <a:srgbClr val="003399"/>
              </a:solidFill>
            </a:endParaRPr>
          </a:p>
          <a:p>
            <a:pPr marL="241617" lvl="1" indent="-120809">
              <a:buFontTx/>
              <a:buChar char="•"/>
            </a:pPr>
            <a:r>
              <a:rPr lang="en-US" b="1" dirty="0">
                <a:solidFill>
                  <a:srgbClr val="003399"/>
                </a:solidFill>
              </a:rPr>
              <a:t>The Patrick J. Higgins Award</a:t>
            </a:r>
            <a:r>
              <a:rPr lang="en-US" dirty="0">
                <a:solidFill>
                  <a:srgbClr val="003399"/>
                </a:solidFill>
              </a:rPr>
              <a:t> is sponsored by the Board on Standardization and </a:t>
            </a:r>
            <a:r>
              <a:rPr lang="en-US" dirty="0">
                <a:solidFill>
                  <a:srgbClr val="003399"/>
                </a:solidFill>
              </a:rPr>
              <a:t>Testing. This award recognizes </a:t>
            </a:r>
            <a:r>
              <a:rPr lang="en-US" dirty="0">
                <a:solidFill>
                  <a:srgbClr val="003399"/>
                </a:solidFill>
              </a:rPr>
              <a:t>an individual </a:t>
            </a:r>
            <a:r>
              <a:rPr lang="en-US" dirty="0">
                <a:solidFill>
                  <a:srgbClr val="003399"/>
                </a:solidFill>
              </a:rPr>
              <a:t>whom </a:t>
            </a:r>
            <a:r>
              <a:rPr lang="en-US" dirty="0">
                <a:solidFill>
                  <a:srgbClr val="003399"/>
                </a:solidFill>
              </a:rPr>
              <a:t>has contributed to the enhancement of standardization through contributions to the development and promotion of ASME Codes and Standards or Conformity Assessment Programs in areas managed by the Board, including Plumbing Materials and Equipment, Screw Threads, Fasteners, and Engineering Drawing and Related Documentation Practices</a:t>
            </a:r>
            <a:r>
              <a:rPr lang="en-US" dirty="0">
                <a:solidFill>
                  <a:srgbClr val="003399"/>
                </a:solidFill>
              </a:rPr>
              <a:t>.</a:t>
            </a:r>
          </a:p>
          <a:p>
            <a:pPr marL="120808" lvl="1"/>
            <a:endParaRPr lang="en-US" dirty="0">
              <a:solidFill>
                <a:srgbClr val="003399"/>
              </a:solidFill>
            </a:endParaRPr>
          </a:p>
          <a:p>
            <a:pPr marL="241617" lvl="1" indent="-120809">
              <a:buFontTx/>
              <a:buChar char="•"/>
            </a:pPr>
            <a:r>
              <a:rPr lang="en-US" b="1" dirty="0">
                <a:solidFill>
                  <a:srgbClr val="003399"/>
                </a:solidFill>
              </a:rPr>
              <a:t>The Wilfred C. </a:t>
            </a:r>
            <a:r>
              <a:rPr lang="en-US" b="1" dirty="0" err="1">
                <a:solidFill>
                  <a:srgbClr val="003399"/>
                </a:solidFill>
              </a:rPr>
              <a:t>LaRochelle</a:t>
            </a:r>
            <a:r>
              <a:rPr lang="en-US" b="1" dirty="0">
                <a:solidFill>
                  <a:srgbClr val="003399"/>
                </a:solidFill>
              </a:rPr>
              <a:t> Award</a:t>
            </a:r>
            <a:r>
              <a:rPr lang="en-US" dirty="0">
                <a:solidFill>
                  <a:srgbClr val="003399"/>
                </a:solidFill>
              </a:rPr>
              <a:t> is sponsored by the Conformation Assessment in honor of the late Mr. Wilfred C. </a:t>
            </a:r>
            <a:r>
              <a:rPr lang="en-US" dirty="0" err="1">
                <a:solidFill>
                  <a:srgbClr val="003399"/>
                </a:solidFill>
              </a:rPr>
              <a:t>LaRochelle</a:t>
            </a:r>
            <a:r>
              <a:rPr lang="en-US" dirty="0">
                <a:solidFill>
                  <a:srgbClr val="003399"/>
                </a:solidFill>
              </a:rPr>
              <a:t> for distinguished service in the area of conformity assessment. This award is awarded to an individual for their leadership, the establishment, advancement and promotion of ASME’s Product and Personnel Certification and Accreditation Programs. </a:t>
            </a:r>
            <a:endParaRPr lang="en-US" b="1" dirty="0">
              <a:solidFill>
                <a:srgbClr val="003399"/>
              </a:solidFill>
            </a:endParaRPr>
          </a:p>
          <a:p>
            <a:pPr marL="241617" lvl="1" indent="-120809"/>
            <a:endParaRPr lang="en-US" dirty="0"/>
          </a:p>
        </p:txBody>
      </p:sp>
    </p:spTree>
    <p:extLst>
      <p:ext uri="{BB962C8B-B14F-4D97-AF65-F5344CB8AC3E}">
        <p14:creationId xmlns:p14="http://schemas.microsoft.com/office/powerpoint/2010/main" val="30059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a:p>
        </p:txBody>
      </p:sp>
    </p:spTree>
    <p:extLst>
      <p:ext uri="{BB962C8B-B14F-4D97-AF65-F5344CB8AC3E}">
        <p14:creationId xmlns:p14="http://schemas.microsoft.com/office/powerpoint/2010/main" val="4237091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a:p>
        </p:txBody>
      </p:sp>
    </p:spTree>
    <p:extLst>
      <p:ext uri="{BB962C8B-B14F-4D97-AF65-F5344CB8AC3E}">
        <p14:creationId xmlns:p14="http://schemas.microsoft.com/office/powerpoint/2010/main" val="1954300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24425084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a:p>
        </p:txBody>
      </p:sp>
    </p:spTree>
    <p:extLst>
      <p:ext uri="{BB962C8B-B14F-4D97-AF65-F5344CB8AC3E}">
        <p14:creationId xmlns:p14="http://schemas.microsoft.com/office/powerpoint/2010/main" val="1297097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2368044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3533565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S&amp;C Training Module A4 Honors and Awards</a:t>
            </a:r>
            <a:endParaRPr lang="en-US" dirty="0"/>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34930555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r>
              <a:rPr lang="en-US" smtClean="0"/>
              <a:t>ASME S&amp;C Training Module A4 Honors and Awards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a:p>
        </p:txBody>
      </p:sp>
      <p:pic>
        <p:nvPicPr>
          <p:cNvPr id="1100807" name="Picture 7" descr="Picture2"/>
          <p:cNvPicPr>
            <a:picLocks noChangeAspect="1" noChangeArrowheads="1"/>
          </p:cNvPicPr>
          <p:nvPr>
            <p:custDataLst>
              <p:tags r:id="rId9"/>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20363" cy="123111"/>
          </a:xfrm>
          <a:prstGeom prst="rect">
            <a:avLst/>
          </a:prstGeom>
          <a:noFill/>
        </p:spPr>
        <p:txBody>
          <a:bodyPr wrap="none" lIns="0" tIns="0" rIns="0" bIns="0" rtlCol="0">
            <a:spAutoFit/>
          </a:bodyPr>
          <a:lstStyle/>
          <a:p>
            <a:pPr algn="l"/>
            <a:r>
              <a:rPr lang="en-US" sz="800" dirty="0" smtClean="0">
                <a:solidFill>
                  <a:srgbClr val="003399"/>
                </a:solidFill>
              </a:rPr>
              <a:t>© ASME 2017</a:t>
            </a:r>
            <a:endParaRPr lang="en-US" sz="800" dirty="0">
              <a:solidFill>
                <a:srgbClr val="003399"/>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sme.org/about-asme/honors-award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asme.org/about-asme/honors-awards/fellows" TargetMode="External"/><Relationship Id="rId5" Type="http://schemas.openxmlformats.org/officeDocument/2006/relationships/hyperlink" Target="http://www.asme.org/about-asme/honors-awards/service-awards/dedicated-service-award" TargetMode="External"/><Relationship Id="rId4" Type="http://schemas.openxmlformats.org/officeDocument/2006/relationships/hyperlink" Target="http://www.asme.org/about-asme/honors-awards/achievement-award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 </a:t>
            </a:r>
            <a:r>
              <a:rPr lang="en-US" b="1" dirty="0">
                <a:solidFill>
                  <a:schemeClr val="accent2"/>
                </a:solidFill>
              </a:rPr>
              <a:t>Training</a:t>
            </a:r>
            <a:r>
              <a:rPr lang="en-US" sz="2800" b="1" dirty="0"/>
              <a:t/>
            </a:r>
            <a:br>
              <a:rPr lang="en-US" sz="2800" b="1" dirty="0"/>
            </a:br>
            <a:endParaRPr lang="en-US" sz="2800" b="1" dirty="0"/>
          </a:p>
        </p:txBody>
      </p:sp>
      <p:sp>
        <p:nvSpPr>
          <p:cNvPr id="7" name="Subtitle 6"/>
          <p:cNvSpPr>
            <a:spLocks noGrp="1"/>
          </p:cNvSpPr>
          <p:nvPr>
            <p:ph type="subTitle" idx="1"/>
          </p:nvPr>
        </p:nvSpPr>
        <p:spPr>
          <a:xfrm>
            <a:off x="787400" y="4229100"/>
            <a:ext cx="7442200" cy="1409700"/>
          </a:xfrm>
        </p:spPr>
        <p:txBody>
          <a:bodyPr/>
          <a:lstStyle/>
          <a:p>
            <a:r>
              <a:rPr lang="en-US" sz="3200" dirty="0"/>
              <a:t>Module </a:t>
            </a:r>
            <a:r>
              <a:rPr lang="en-US" sz="3200" dirty="0" smtClean="0"/>
              <a:t>A </a:t>
            </a:r>
            <a:r>
              <a:rPr lang="en-US" sz="3200" dirty="0"/>
              <a:t>– </a:t>
            </a:r>
            <a:r>
              <a:rPr lang="en-US" sz="3200" dirty="0" smtClean="0"/>
              <a:t>Administrative</a:t>
            </a:r>
            <a:endParaRPr lang="en-US" sz="3200" dirty="0"/>
          </a:p>
          <a:p>
            <a:r>
              <a:rPr lang="en-US" sz="3200" dirty="0" smtClean="0"/>
              <a:t>A4</a:t>
            </a:r>
            <a:r>
              <a:rPr lang="en-US" sz="3200" dirty="0"/>
              <a:t>	</a:t>
            </a:r>
            <a:r>
              <a:rPr lang="en-US" sz="3200" dirty="0" smtClean="0"/>
              <a:t>Honors and Awards</a:t>
            </a:r>
            <a:endParaRPr lang="en-US" sz="32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593453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70605" y="-12192"/>
            <a:ext cx="8458200" cy="990600"/>
          </a:xfrm>
        </p:spPr>
        <p:txBody>
          <a:bodyPr/>
          <a:lstStyle/>
          <a:p>
            <a:r>
              <a:rPr lang="en-US" dirty="0" smtClean="0"/>
              <a:t>OTHER SOCIETY AWARDS</a:t>
            </a:r>
            <a:endParaRPr lang="en-US" dirty="0"/>
          </a:p>
        </p:txBody>
      </p:sp>
      <p:sp>
        <p:nvSpPr>
          <p:cNvPr id="39939" name="Rectangle 3"/>
          <p:cNvSpPr>
            <a:spLocks noGrp="1" noChangeArrowheads="1"/>
          </p:cNvSpPr>
          <p:nvPr>
            <p:ph idx="1"/>
          </p:nvPr>
        </p:nvSpPr>
        <p:spPr>
          <a:xfrm>
            <a:off x="533400" y="762000"/>
            <a:ext cx="8610600" cy="4343400"/>
          </a:xfrm>
        </p:spPr>
        <p:txBody>
          <a:bodyPr/>
          <a:lstStyle/>
          <a:p>
            <a:endParaRPr lang="en-US" b="1" dirty="0" smtClean="0"/>
          </a:p>
          <a:p>
            <a:r>
              <a:rPr lang="en-US" b="1" dirty="0" smtClean="0"/>
              <a:t>Dedicated </a:t>
            </a:r>
            <a:r>
              <a:rPr lang="en-US" b="1" dirty="0"/>
              <a:t>Service Award</a:t>
            </a:r>
          </a:p>
          <a:p>
            <a:pPr lvl="1"/>
            <a:r>
              <a:rPr lang="en-US" sz="2200" dirty="0"/>
              <a:t>Honors unusually dedicated voluntary service</a:t>
            </a:r>
          </a:p>
          <a:p>
            <a:pPr lvl="1"/>
            <a:r>
              <a:rPr lang="en-US" sz="2200" dirty="0"/>
              <a:t>Minimum 10 years service required</a:t>
            </a:r>
          </a:p>
          <a:p>
            <a:pPr lvl="1"/>
            <a:r>
              <a:rPr lang="en-US" sz="2200" dirty="0"/>
              <a:t>Each </a:t>
            </a:r>
            <a:r>
              <a:rPr lang="en-US" sz="2200" dirty="0" smtClean="0"/>
              <a:t>S&amp;C Supervisory Board Chair </a:t>
            </a:r>
            <a:r>
              <a:rPr lang="en-US" sz="2200" dirty="0"/>
              <a:t>may award one annually</a:t>
            </a:r>
          </a:p>
          <a:p>
            <a:pPr>
              <a:buFontTx/>
              <a:buNone/>
            </a:pPr>
            <a:endParaRPr lang="en-US" dirty="0"/>
          </a:p>
          <a:p>
            <a:r>
              <a:rPr lang="en-US" b="1" dirty="0" smtClean="0"/>
              <a:t>S. Y. </a:t>
            </a:r>
            <a:r>
              <a:rPr lang="en-US" b="1" dirty="0" err="1" smtClean="0"/>
              <a:t>Zamrik</a:t>
            </a:r>
            <a:r>
              <a:rPr lang="en-US" b="1" dirty="0" smtClean="0"/>
              <a:t> Pressure </a:t>
            </a:r>
            <a:r>
              <a:rPr lang="en-US" b="1" dirty="0"/>
              <a:t>Vessel and Piping Award </a:t>
            </a:r>
          </a:p>
          <a:p>
            <a:pPr lvl="1"/>
            <a:r>
              <a:rPr lang="en-US" sz="2200" dirty="0"/>
              <a:t>Sponsored by Pressure Vessel and Piping Division</a:t>
            </a:r>
          </a:p>
          <a:p>
            <a:pPr lvl="1"/>
            <a:r>
              <a:rPr lang="en-US" sz="2200" dirty="0"/>
              <a:t>Honors outstanding contributions in the </a:t>
            </a:r>
            <a:r>
              <a:rPr lang="en-US" sz="2200" dirty="0" smtClean="0"/>
              <a:t>field</a:t>
            </a:r>
          </a:p>
          <a:p>
            <a:pPr lvl="1"/>
            <a:endParaRPr lang="en-US" sz="2200" dirty="0"/>
          </a:p>
          <a:p>
            <a:pPr marL="0" indent="0">
              <a:buNone/>
            </a:pPr>
            <a:r>
              <a:rPr lang="en-US" altLang="en-US" sz="1400" u="sng" dirty="0" smtClean="0">
                <a:solidFill>
                  <a:srgbClr val="FF0000"/>
                </a:solidFill>
                <a:latin typeface="Segoe UI" panose="020B0502040204020203" pitchFamily="34" charset="0"/>
                <a:cs typeface="Segoe UI" panose="020B0502040204020203" pitchFamily="34" charset="0"/>
              </a:rPr>
              <a:t> </a:t>
            </a:r>
            <a:endParaRPr lang="en-US" altLang="en-US" sz="4800" u="sng" dirty="0">
              <a:solidFill>
                <a:srgbClr val="FF0000"/>
              </a:solidFill>
              <a:latin typeface="Arial" panose="020B0604020202020204" pitchFamily="34" charset="0"/>
            </a:endParaRPr>
          </a:p>
          <a:p>
            <a:pPr marL="0" indent="0">
              <a:buNone/>
            </a:pPr>
            <a:endParaRPr lang="en-US" sz="2200" dirty="0" smtClean="0"/>
          </a:p>
          <a:p>
            <a:pPr marL="457200" lvl="1" indent="0">
              <a:buNone/>
            </a:pPr>
            <a:endParaRPr lang="en-US" sz="2200" dirty="0"/>
          </a:p>
          <a:p>
            <a:pPr marL="457200" lvl="1" indent="0">
              <a:buNone/>
            </a:pPr>
            <a:endParaRPr lang="en-US" sz="2200" dirty="0"/>
          </a:p>
        </p:txBody>
      </p:sp>
      <p:sp>
        <p:nvSpPr>
          <p:cNvPr id="4" name="Footer Placeholder 3"/>
          <p:cNvSpPr>
            <a:spLocks noGrp="1"/>
          </p:cNvSpPr>
          <p:nvPr>
            <p:ph type="ftr" sz="quarter" idx="10"/>
          </p:nvPr>
        </p:nvSpPr>
        <p:spPr/>
        <p:txBody>
          <a:bodyPr/>
          <a:lstStyle/>
          <a:p>
            <a:pPr algn="ctr"/>
            <a:r>
              <a:rPr lang="en-US" dirty="0"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1B6C5590-6EA8-4D01-9858-2FCF6CA0CCD4}" type="slidenum">
              <a:rPr lang="en-US"/>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42900" y="0"/>
            <a:ext cx="8458200" cy="990600"/>
          </a:xfrm>
        </p:spPr>
        <p:txBody>
          <a:bodyPr/>
          <a:lstStyle/>
          <a:p>
            <a:r>
              <a:rPr lang="en-US" dirty="0" smtClean="0"/>
              <a:t>OTHER SOCIETY AWARDS</a:t>
            </a:r>
            <a:endParaRPr lang="en-US" dirty="0"/>
          </a:p>
        </p:txBody>
      </p:sp>
      <p:sp>
        <p:nvSpPr>
          <p:cNvPr id="39939" name="Rectangle 3"/>
          <p:cNvSpPr>
            <a:spLocks noGrp="1" noChangeArrowheads="1"/>
          </p:cNvSpPr>
          <p:nvPr>
            <p:ph idx="1"/>
          </p:nvPr>
        </p:nvSpPr>
        <p:spPr>
          <a:xfrm>
            <a:off x="533400" y="1234313"/>
            <a:ext cx="8610600" cy="4953000"/>
          </a:xfrm>
        </p:spPr>
        <p:txBody>
          <a:bodyPr/>
          <a:lstStyle/>
          <a:p>
            <a:pPr>
              <a:lnSpc>
                <a:spcPct val="90000"/>
              </a:lnSpc>
            </a:pPr>
            <a:r>
              <a:rPr lang="en-US" b="1" dirty="0" smtClean="0"/>
              <a:t>Certificate of Appreciation</a:t>
            </a:r>
            <a:r>
              <a:rPr lang="en-US" dirty="0" smtClean="0"/>
              <a:t> </a:t>
            </a:r>
          </a:p>
          <a:p>
            <a:pPr lvl="1">
              <a:lnSpc>
                <a:spcPct val="90000"/>
              </a:lnSpc>
            </a:pPr>
            <a:r>
              <a:rPr lang="en-US" sz="2200" dirty="0" smtClean="0"/>
              <a:t>Awarded annually in appreciation and thanks for service</a:t>
            </a:r>
          </a:p>
          <a:p>
            <a:pPr lvl="1">
              <a:lnSpc>
                <a:spcPct val="90000"/>
              </a:lnSpc>
            </a:pPr>
            <a:r>
              <a:rPr lang="en-US" sz="2200" dirty="0" smtClean="0"/>
              <a:t>Recommended by consensus committee</a:t>
            </a:r>
            <a:r>
              <a:rPr lang="en-US" sz="2200" dirty="0"/>
              <a:t> </a:t>
            </a:r>
            <a:r>
              <a:rPr lang="en-US" sz="2200" dirty="0" smtClean="0"/>
              <a:t>and approved by supervisory board</a:t>
            </a:r>
          </a:p>
          <a:p>
            <a:pPr lvl="1">
              <a:lnSpc>
                <a:spcPct val="90000"/>
              </a:lnSpc>
            </a:pPr>
            <a:r>
              <a:rPr lang="en-US" sz="2200" dirty="0" smtClean="0"/>
              <a:t>Generally awarded after 10 years or upon resignation</a:t>
            </a:r>
          </a:p>
          <a:p>
            <a:pPr marL="457200" lvl="1" indent="0">
              <a:lnSpc>
                <a:spcPct val="90000"/>
              </a:lnSpc>
              <a:buNone/>
            </a:pPr>
            <a:endParaRPr lang="en-US" sz="2200" dirty="0" smtClean="0"/>
          </a:p>
          <a:p>
            <a:r>
              <a:rPr lang="en-US" dirty="0" smtClean="0"/>
              <a:t>A comprehensive list of all society awards may be found on asme.org*</a:t>
            </a:r>
          </a:p>
          <a:p>
            <a:pPr marL="0" indent="0">
              <a:buNone/>
            </a:pPr>
            <a:endParaRPr lang="en-US" sz="2200" dirty="0" smtClean="0"/>
          </a:p>
          <a:p>
            <a:pPr marL="0" indent="0">
              <a:buNone/>
            </a:pPr>
            <a:endParaRPr lang="en-US" sz="2200" dirty="0"/>
          </a:p>
          <a:p>
            <a:pPr marL="0" indent="0">
              <a:buNone/>
            </a:pPr>
            <a:endParaRPr lang="en-US" sz="2200" dirty="0" smtClean="0"/>
          </a:p>
          <a:p>
            <a:pPr marL="0" indent="0">
              <a:buNone/>
            </a:pPr>
            <a:endParaRPr lang="en-US" sz="2200" dirty="0" smtClean="0"/>
          </a:p>
          <a:p>
            <a:pPr marL="0" indent="0">
              <a:buNone/>
            </a:pPr>
            <a:r>
              <a:rPr lang="en-US" sz="2200" dirty="0" smtClean="0"/>
              <a:t>*</a:t>
            </a:r>
            <a:r>
              <a:rPr lang="en-US" altLang="en-US" sz="1400" dirty="0">
                <a:latin typeface="Segoe UI" panose="020B0502040204020203" pitchFamily="34" charset="0"/>
                <a:cs typeface="Segoe UI" panose="020B0502040204020203" pitchFamily="34" charset="0"/>
              </a:rPr>
              <a:t>https://www.asme.org/about-asme/honors-awards/award-information/list-of-society-awards </a:t>
            </a:r>
            <a:endParaRPr lang="en-US" altLang="en-US" sz="4800" dirty="0">
              <a:latin typeface="Arial" panose="020B0604020202020204" pitchFamily="34" charset="0"/>
            </a:endParaRPr>
          </a:p>
          <a:p>
            <a:pPr marL="0" indent="0">
              <a:buNone/>
            </a:pPr>
            <a:endParaRPr lang="en-US" sz="2200" dirty="0" smtClean="0"/>
          </a:p>
          <a:p>
            <a:pPr marL="457200" lvl="1" indent="0">
              <a:buNone/>
            </a:pPr>
            <a:endParaRPr lang="en-US" sz="2200" dirty="0"/>
          </a:p>
          <a:p>
            <a:pPr marL="457200" lvl="1" indent="0">
              <a:buNone/>
            </a:pPr>
            <a:endParaRPr lang="en-US" sz="2200"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1B6C5590-6EA8-4D01-9858-2FCF6CA0CCD4}" type="slidenum">
              <a:rPr lang="en-US"/>
              <a:pPr/>
              <a:t>10</a:t>
            </a:fld>
            <a:endParaRPr lang="en-US"/>
          </a:p>
        </p:txBody>
      </p:sp>
    </p:spTree>
    <p:extLst>
      <p:ext uri="{BB962C8B-B14F-4D97-AF65-F5344CB8AC3E}">
        <p14:creationId xmlns:p14="http://schemas.microsoft.com/office/powerpoint/2010/main" val="834657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42900" y="0"/>
            <a:ext cx="8458200" cy="990600"/>
          </a:xfrm>
        </p:spPr>
        <p:txBody>
          <a:bodyPr/>
          <a:lstStyle/>
          <a:p>
            <a:r>
              <a:rPr lang="en-US" dirty="0" smtClean="0"/>
              <a:t>OTHER AWARDS FOR S&amp;C VOLUNTEERS</a:t>
            </a:r>
            <a:endParaRPr lang="en-US" dirty="0"/>
          </a:p>
        </p:txBody>
      </p:sp>
      <p:sp>
        <p:nvSpPr>
          <p:cNvPr id="41987" name="Rectangle 3"/>
          <p:cNvSpPr>
            <a:spLocks noGrp="1" noChangeArrowheads="1"/>
          </p:cNvSpPr>
          <p:nvPr>
            <p:ph idx="1"/>
          </p:nvPr>
        </p:nvSpPr>
        <p:spPr>
          <a:xfrm>
            <a:off x="533400" y="1200150"/>
            <a:ext cx="8686800" cy="4972050"/>
          </a:xfrm>
        </p:spPr>
        <p:txBody>
          <a:bodyPr/>
          <a:lstStyle/>
          <a:p>
            <a:r>
              <a:rPr lang="en-US" b="1" dirty="0" smtClean="0"/>
              <a:t>Certificate </a:t>
            </a:r>
            <a:r>
              <a:rPr lang="en-US" b="1" dirty="0"/>
              <a:t>of Achievement </a:t>
            </a:r>
            <a:r>
              <a:rPr lang="en-US" dirty="0"/>
              <a:t>(S&amp;C Award)</a:t>
            </a:r>
          </a:p>
          <a:p>
            <a:pPr lvl="1"/>
            <a:r>
              <a:rPr lang="en-US" sz="2200" dirty="0"/>
              <a:t>Available annually to Standards Committees</a:t>
            </a:r>
          </a:p>
          <a:p>
            <a:pPr lvl="1"/>
            <a:r>
              <a:rPr lang="en-US" sz="2200" dirty="0"/>
              <a:t>To recognize significant personal achievement</a:t>
            </a:r>
          </a:p>
          <a:p>
            <a:pPr lvl="1"/>
            <a:r>
              <a:rPr lang="en-US" sz="2200" dirty="0"/>
              <a:t>Candidate must be</a:t>
            </a:r>
          </a:p>
          <a:p>
            <a:pPr lvl="2"/>
            <a:r>
              <a:rPr lang="en-US" sz="2200" dirty="0"/>
              <a:t>Approved by 90% of Consensus Committee</a:t>
            </a:r>
          </a:p>
          <a:p>
            <a:pPr lvl="2"/>
            <a:r>
              <a:rPr lang="en-US" sz="2200" dirty="0"/>
              <a:t>Endorsed by Board</a:t>
            </a:r>
          </a:p>
          <a:p>
            <a:pPr lvl="1">
              <a:lnSpc>
                <a:spcPct val="90000"/>
              </a:lnSpc>
            </a:pPr>
            <a:endParaRPr lang="en-US" sz="1800" dirty="0" smtClean="0"/>
          </a:p>
          <a:p>
            <a:pPr>
              <a:lnSpc>
                <a:spcPct val="90000"/>
              </a:lnSpc>
            </a:pPr>
            <a:r>
              <a:rPr lang="en-US" sz="2200" b="1" dirty="0"/>
              <a:t>Certificate of Acclamation </a:t>
            </a:r>
            <a:r>
              <a:rPr lang="en-US" sz="2200" dirty="0"/>
              <a:t>(S&amp;C Award)</a:t>
            </a:r>
          </a:p>
          <a:p>
            <a:pPr lvl="1">
              <a:lnSpc>
                <a:spcPct val="90000"/>
              </a:lnSpc>
            </a:pPr>
            <a:r>
              <a:rPr lang="en-US" sz="2200" dirty="0"/>
              <a:t>Available </a:t>
            </a:r>
            <a:r>
              <a:rPr lang="en-US" sz="2200" dirty="0" smtClean="0"/>
              <a:t>to </a:t>
            </a:r>
            <a:r>
              <a:rPr lang="en-US" sz="2200" dirty="0"/>
              <a:t>Standards Committees</a:t>
            </a:r>
          </a:p>
          <a:p>
            <a:pPr lvl="1">
              <a:lnSpc>
                <a:spcPct val="90000"/>
              </a:lnSpc>
            </a:pPr>
            <a:r>
              <a:rPr lang="en-US" sz="2200" dirty="0"/>
              <a:t>In recognition of excellence in the development of a </a:t>
            </a:r>
            <a:r>
              <a:rPr lang="en-US" sz="2200" dirty="0" smtClean="0"/>
              <a:t>product</a:t>
            </a:r>
            <a:endParaRPr lang="en-US" sz="2200" strike="sngStrike" dirty="0"/>
          </a:p>
          <a:p>
            <a:pPr lvl="1">
              <a:lnSpc>
                <a:spcPct val="90000"/>
              </a:lnSpc>
            </a:pPr>
            <a:r>
              <a:rPr lang="en-US" sz="2200" dirty="0"/>
              <a:t>Awarded to individuals </a:t>
            </a:r>
            <a:r>
              <a:rPr lang="en-US" sz="2200" dirty="0" smtClean="0"/>
              <a:t>and </a:t>
            </a:r>
            <a:r>
              <a:rPr lang="en-US" sz="2200" dirty="0"/>
              <a:t>small </a:t>
            </a:r>
            <a:r>
              <a:rPr lang="en-US" sz="2200" dirty="0" smtClean="0"/>
              <a:t>groups</a:t>
            </a:r>
            <a:endParaRPr lang="en-US" sz="2200" dirty="0"/>
          </a:p>
          <a:p>
            <a:pPr lvl="1">
              <a:lnSpc>
                <a:spcPct val="90000"/>
              </a:lnSpc>
            </a:pPr>
            <a:r>
              <a:rPr lang="en-US" sz="2200" dirty="0"/>
              <a:t>Recommended by the Standards Committee Chair and </a:t>
            </a:r>
            <a:r>
              <a:rPr lang="en-US" sz="2200" dirty="0" smtClean="0"/>
              <a:t>approved </a:t>
            </a:r>
            <a:r>
              <a:rPr lang="en-US" sz="2200" dirty="0"/>
              <a:t>by </a:t>
            </a:r>
            <a:r>
              <a:rPr lang="en-US" sz="2200" dirty="0" smtClean="0"/>
              <a:t>Supervisory Board</a:t>
            </a:r>
            <a:endParaRPr lang="en-US" sz="2200" dirty="0"/>
          </a:p>
          <a:p>
            <a:pPr lvl="1">
              <a:lnSpc>
                <a:spcPct val="90000"/>
              </a:lnSpc>
            </a:pPr>
            <a:endParaRPr lang="en-US" sz="1800" dirty="0"/>
          </a:p>
        </p:txBody>
      </p:sp>
      <p:sp>
        <p:nvSpPr>
          <p:cNvPr id="4" name="Footer Placeholder 3"/>
          <p:cNvSpPr>
            <a:spLocks noGrp="1"/>
          </p:cNvSpPr>
          <p:nvPr>
            <p:ph type="ftr" sz="quarter" idx="10"/>
          </p:nvPr>
        </p:nvSpPr>
        <p:spPr/>
        <p:txBody>
          <a:bodyPr/>
          <a:lstStyle/>
          <a:p>
            <a:pPr algn="ctr"/>
            <a:r>
              <a:rPr lang="en-US" dirty="0"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999F1A08-D367-4028-82A7-FFB420853F6C}" type="slidenum">
              <a:rPr lang="en-US"/>
              <a:pPr/>
              <a:t>11</a:t>
            </a:fld>
            <a:endParaRPr lang="en-US"/>
          </a:p>
        </p:txBody>
      </p:sp>
    </p:spTree>
    <p:extLst>
      <p:ext uri="{BB962C8B-B14F-4D97-AF65-F5344CB8AC3E}">
        <p14:creationId xmlns:p14="http://schemas.microsoft.com/office/powerpoint/2010/main" val="3768489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36042" y="152400"/>
            <a:ext cx="8471916" cy="1216152"/>
          </a:xfrm>
        </p:spPr>
        <p:txBody>
          <a:bodyPr/>
          <a:lstStyle/>
          <a:p>
            <a:r>
              <a:rPr lang="en-US" dirty="0" smtClean="0"/>
              <a:t>COMMITTEE SPECIFIC HONORS AND AWARDS</a:t>
            </a:r>
            <a:endParaRPr lang="en-US" dirty="0"/>
          </a:p>
        </p:txBody>
      </p:sp>
      <p:sp>
        <p:nvSpPr>
          <p:cNvPr id="44035" name="Rectangle 3"/>
          <p:cNvSpPr>
            <a:spLocks noGrp="1" noChangeArrowheads="1"/>
          </p:cNvSpPr>
          <p:nvPr>
            <p:ph idx="1"/>
          </p:nvPr>
        </p:nvSpPr>
        <p:spPr>
          <a:xfrm>
            <a:off x="609600" y="1644649"/>
            <a:ext cx="8686800" cy="4600575"/>
          </a:xfrm>
        </p:spPr>
        <p:txBody>
          <a:bodyPr/>
          <a:lstStyle/>
          <a:p>
            <a:r>
              <a:rPr lang="en-US" dirty="0"/>
              <a:t>In addition to the Certificates of Appreciation, Achievement and Acclamation, </a:t>
            </a:r>
            <a:r>
              <a:rPr lang="en-US" dirty="0" smtClean="0"/>
              <a:t>there are committee specific awards that are available to a Standards Committee that </a:t>
            </a:r>
            <a:r>
              <a:rPr lang="en-US" dirty="0"/>
              <a:t>may </a:t>
            </a:r>
            <a:r>
              <a:rPr lang="en-US" dirty="0" smtClean="0"/>
              <a:t>be awarded annually in order to recognize exemplary volunteer service. Some examples include, but are not limited to:</a:t>
            </a:r>
            <a:endParaRPr lang="en-US" b="1" dirty="0"/>
          </a:p>
          <a:p>
            <a:pPr lvl="1"/>
            <a:r>
              <a:rPr lang="en-US" dirty="0"/>
              <a:t>The B16 Hall of Fame Medal</a:t>
            </a:r>
          </a:p>
          <a:p>
            <a:pPr lvl="1"/>
            <a:r>
              <a:rPr lang="en-US" dirty="0"/>
              <a:t>The B31 Hall of Fame Medal</a:t>
            </a:r>
          </a:p>
          <a:p>
            <a:pPr lvl="1"/>
            <a:r>
              <a:rPr lang="en-US" dirty="0"/>
              <a:t>Gold Award – BPV </a:t>
            </a:r>
            <a:r>
              <a:rPr lang="en-US" dirty="0" smtClean="0"/>
              <a:t>II</a:t>
            </a:r>
          </a:p>
          <a:p>
            <a:pPr lvl="1"/>
            <a:r>
              <a:rPr lang="en-US" dirty="0" smtClean="0"/>
              <a:t>The Nuclear Outstanding Service Medal</a:t>
            </a:r>
          </a:p>
          <a:p>
            <a:pPr marL="457200" lvl="1" indent="0">
              <a:buNone/>
            </a:pPr>
            <a:endParaRPr lang="en-US" dirty="0" smtClean="0"/>
          </a:p>
          <a:p>
            <a:r>
              <a:rPr lang="en-US" dirty="0" smtClean="0"/>
              <a:t>Guidance for nomination of these awards can be found on individual committee pages </a:t>
            </a:r>
            <a:endParaRPr lang="en-US"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D827A9D3-E1CD-4EF0-9903-7E94012152C4}" type="slidenum">
              <a:rPr lang="en-US"/>
              <a:pPr/>
              <a:t>12</a:t>
            </a:fld>
            <a:endParaRPr lang="en-US"/>
          </a:p>
        </p:txBody>
      </p:sp>
    </p:spTree>
    <p:extLst>
      <p:ext uri="{BB962C8B-B14F-4D97-AF65-F5344CB8AC3E}">
        <p14:creationId xmlns:p14="http://schemas.microsoft.com/office/powerpoint/2010/main" val="1014246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33528"/>
            <a:ext cx="8458200" cy="1024128"/>
          </a:xfrm>
        </p:spPr>
        <p:txBody>
          <a:bodyPr/>
          <a:lstStyle/>
          <a:p>
            <a:r>
              <a:rPr lang="en-US" dirty="0" smtClean="0"/>
              <a:t>HONORARY COMMITTEE MEMBERSHIP</a:t>
            </a:r>
            <a:endParaRPr lang="en-US" dirty="0"/>
          </a:p>
        </p:txBody>
      </p:sp>
      <p:sp>
        <p:nvSpPr>
          <p:cNvPr id="46083" name="Rectangle 3"/>
          <p:cNvSpPr>
            <a:spLocks noGrp="1" noChangeArrowheads="1"/>
          </p:cNvSpPr>
          <p:nvPr>
            <p:ph idx="1"/>
          </p:nvPr>
        </p:nvSpPr>
        <p:spPr>
          <a:xfrm>
            <a:off x="609600" y="1219200"/>
            <a:ext cx="7924800" cy="4419600"/>
          </a:xfrm>
        </p:spPr>
        <p:txBody>
          <a:bodyPr/>
          <a:lstStyle/>
          <a:p>
            <a:r>
              <a:rPr lang="en-US" b="1" dirty="0"/>
              <a:t>Honorary Membership</a:t>
            </a:r>
          </a:p>
          <a:p>
            <a:pPr lvl="1"/>
            <a:r>
              <a:rPr lang="en-US" sz="2200" dirty="0"/>
              <a:t>Awarded by a </a:t>
            </a:r>
            <a:r>
              <a:rPr lang="en-US" sz="2200" dirty="0" smtClean="0"/>
              <a:t>committee </a:t>
            </a:r>
            <a:r>
              <a:rPr lang="en-US" sz="2200" dirty="0"/>
              <a:t>to former members</a:t>
            </a:r>
          </a:p>
          <a:p>
            <a:pPr lvl="1"/>
            <a:r>
              <a:rPr lang="en-US" sz="2200" dirty="0"/>
              <a:t>Minimum 10 years of dedicated service, with significant contributions</a:t>
            </a:r>
          </a:p>
          <a:p>
            <a:pPr lvl="1"/>
            <a:r>
              <a:rPr lang="en-US" sz="2200" dirty="0"/>
              <a:t>Granted for life</a:t>
            </a:r>
          </a:p>
          <a:p>
            <a:pPr lvl="1"/>
            <a:r>
              <a:rPr lang="en-US" sz="2200" dirty="0"/>
              <a:t>Allows participation, but no vote</a:t>
            </a:r>
          </a:p>
          <a:p>
            <a:pPr lvl="1"/>
            <a:r>
              <a:rPr lang="en-US" sz="2200" dirty="0" smtClean="0"/>
              <a:t>Approval Criteria: </a:t>
            </a:r>
            <a:endParaRPr lang="en-US" sz="2200" strike="sngStrike" dirty="0"/>
          </a:p>
          <a:p>
            <a:pPr lvl="2"/>
            <a:r>
              <a:rPr lang="en-US" sz="2200" dirty="0" smtClean="0"/>
              <a:t>90</a:t>
            </a:r>
            <a:r>
              <a:rPr lang="en-US" sz="2200" dirty="0"/>
              <a:t>% of Consensus Committee</a:t>
            </a:r>
          </a:p>
          <a:p>
            <a:pPr lvl="2"/>
            <a:r>
              <a:rPr lang="en-US" sz="2200" dirty="0"/>
              <a:t>Endorsed </a:t>
            </a:r>
            <a:r>
              <a:rPr lang="en-US" sz="2200" dirty="0" smtClean="0"/>
              <a:t>by Supervisory </a:t>
            </a:r>
            <a:r>
              <a:rPr lang="en-US" sz="2200" dirty="0"/>
              <a:t>Board</a:t>
            </a:r>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0BA0CC16-9648-4FAA-8DBC-FD84B5EB2DE2}" type="slidenum">
              <a:rPr lang="en-US"/>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8458200" cy="1143000"/>
          </a:xfrm>
        </p:spPr>
        <p:txBody>
          <a:bodyPr/>
          <a:lstStyle/>
          <a:p>
            <a:r>
              <a:rPr lang="en-US" dirty="0" smtClean="0"/>
              <a:t>ASME FELLOW</a:t>
            </a:r>
            <a:endParaRPr lang="en-US" dirty="0"/>
          </a:p>
        </p:txBody>
      </p:sp>
      <p:sp>
        <p:nvSpPr>
          <p:cNvPr id="50179" name="Rectangle 3"/>
          <p:cNvSpPr>
            <a:spLocks noGrp="1" noChangeArrowheads="1"/>
          </p:cNvSpPr>
          <p:nvPr>
            <p:ph idx="1"/>
          </p:nvPr>
        </p:nvSpPr>
        <p:spPr>
          <a:xfrm>
            <a:off x="609600" y="1219200"/>
            <a:ext cx="8686800" cy="4138613"/>
          </a:xfrm>
        </p:spPr>
        <p:txBody>
          <a:bodyPr/>
          <a:lstStyle/>
          <a:p>
            <a:pPr>
              <a:lnSpc>
                <a:spcPct val="90000"/>
              </a:lnSpc>
            </a:pPr>
            <a:r>
              <a:rPr lang="en-US" b="1" dirty="0"/>
              <a:t>Description</a:t>
            </a:r>
            <a:endParaRPr lang="en-US" sz="2200" b="1" dirty="0"/>
          </a:p>
          <a:p>
            <a:pPr lvl="1">
              <a:lnSpc>
                <a:spcPct val="90000"/>
              </a:lnSpc>
            </a:pPr>
            <a:r>
              <a:rPr lang="en-US" sz="2200" dirty="0"/>
              <a:t>Highest grade of membership</a:t>
            </a:r>
          </a:p>
          <a:p>
            <a:pPr lvl="1">
              <a:lnSpc>
                <a:spcPct val="90000"/>
              </a:lnSpc>
            </a:pPr>
            <a:r>
              <a:rPr lang="en-US" sz="2200" dirty="0"/>
              <a:t>Recognizes exceptional achievements and contributions</a:t>
            </a:r>
            <a:br>
              <a:rPr lang="en-US" sz="2200" dirty="0"/>
            </a:br>
            <a:endParaRPr lang="en-US" sz="2200" dirty="0"/>
          </a:p>
          <a:p>
            <a:pPr>
              <a:lnSpc>
                <a:spcPct val="90000"/>
              </a:lnSpc>
            </a:pPr>
            <a:r>
              <a:rPr lang="en-US" b="1" dirty="0"/>
              <a:t>Prerequisites for nomination</a:t>
            </a:r>
          </a:p>
          <a:p>
            <a:pPr lvl="1">
              <a:lnSpc>
                <a:spcPct val="90000"/>
              </a:lnSpc>
            </a:pPr>
            <a:r>
              <a:rPr lang="en-US" sz="2200" dirty="0"/>
              <a:t>Current ASME </a:t>
            </a:r>
            <a:r>
              <a:rPr lang="en-US" sz="2200" dirty="0" smtClean="0"/>
              <a:t>member, and</a:t>
            </a:r>
            <a:endParaRPr lang="en-US" sz="2200" dirty="0"/>
          </a:p>
          <a:p>
            <a:pPr lvl="1">
              <a:lnSpc>
                <a:spcPct val="90000"/>
              </a:lnSpc>
            </a:pPr>
            <a:r>
              <a:rPr lang="en-US" sz="2200" dirty="0"/>
              <a:t>Ten years of active practice and ten years of continuous corporate membership in </a:t>
            </a:r>
            <a:r>
              <a:rPr lang="en-US" sz="2200" dirty="0" smtClean="0"/>
              <a:t>ASME, or</a:t>
            </a:r>
            <a:endParaRPr lang="en-US" sz="2200" dirty="0"/>
          </a:p>
          <a:p>
            <a:pPr lvl="1">
              <a:lnSpc>
                <a:spcPct val="90000"/>
              </a:lnSpc>
            </a:pPr>
            <a:r>
              <a:rPr lang="en-US" sz="2200" dirty="0" smtClean="0"/>
              <a:t>Twenty years of active practice and five years of continuous corporate membership in ASME</a:t>
            </a:r>
            <a:endParaRPr lang="en-US" sz="2200"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56F25D71-20D8-46C5-A7D3-0F55FB52DB25}" type="slidenum">
              <a:rPr lang="en-US"/>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6497" y="-76200"/>
            <a:ext cx="8458200" cy="1143000"/>
          </a:xfrm>
        </p:spPr>
        <p:txBody>
          <a:bodyPr/>
          <a:lstStyle/>
          <a:p>
            <a:r>
              <a:rPr lang="en-US" dirty="0" smtClean="0"/>
              <a:t>ASME FELLOW</a:t>
            </a:r>
            <a:endParaRPr lang="en-US" dirty="0"/>
          </a:p>
        </p:txBody>
      </p:sp>
      <p:sp>
        <p:nvSpPr>
          <p:cNvPr id="52227" name="Rectangle 3"/>
          <p:cNvSpPr>
            <a:spLocks noGrp="1" noChangeArrowheads="1"/>
          </p:cNvSpPr>
          <p:nvPr>
            <p:ph idx="1"/>
          </p:nvPr>
        </p:nvSpPr>
        <p:spPr>
          <a:xfrm>
            <a:off x="559593" y="1219200"/>
            <a:ext cx="8024813" cy="4876800"/>
          </a:xfrm>
        </p:spPr>
        <p:txBody>
          <a:bodyPr/>
          <a:lstStyle/>
          <a:p>
            <a:pPr>
              <a:lnSpc>
                <a:spcPct val="90000"/>
              </a:lnSpc>
            </a:pPr>
            <a:r>
              <a:rPr lang="en-US" b="1" dirty="0"/>
              <a:t>Requirements</a:t>
            </a:r>
          </a:p>
          <a:p>
            <a:pPr lvl="1">
              <a:lnSpc>
                <a:spcPct val="90000"/>
              </a:lnSpc>
            </a:pPr>
            <a:r>
              <a:rPr lang="en-US" dirty="0"/>
              <a:t>Career of significant engineering </a:t>
            </a:r>
            <a:r>
              <a:rPr lang="en-US" dirty="0" smtClean="0"/>
              <a:t>achievement in at least one of the </a:t>
            </a:r>
            <a:endParaRPr lang="en-US" strike="sngStrike" dirty="0"/>
          </a:p>
          <a:p>
            <a:pPr lvl="2">
              <a:lnSpc>
                <a:spcPct val="90000"/>
              </a:lnSpc>
            </a:pPr>
            <a:r>
              <a:rPr lang="en-US" sz="2000" dirty="0" smtClean="0">
                <a:ea typeface="Arial Unicode MS" pitchFamily="34" charset="-128"/>
                <a:cs typeface="Arial Unicode MS" pitchFamily="34" charset="-128"/>
              </a:rPr>
              <a:t>nine </a:t>
            </a:r>
            <a:r>
              <a:rPr lang="en-US" sz="2000" dirty="0">
                <a:ea typeface="Arial Unicode MS" pitchFamily="34" charset="-128"/>
                <a:cs typeface="Arial Unicode MS" pitchFamily="34" charset="-128"/>
              </a:rPr>
              <a:t>qualification </a:t>
            </a:r>
            <a:r>
              <a:rPr lang="en-US" sz="2000" dirty="0" smtClean="0">
                <a:ea typeface="Arial Unicode MS" pitchFamily="34" charset="-128"/>
                <a:cs typeface="Arial Unicode MS" pitchFamily="34" charset="-128"/>
              </a:rPr>
              <a:t>categories*:</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Design</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Engineering Product Application</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Research and Development</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Education</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Project Management</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Industrial Leadership/Management</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Leadership in the engineering Profession</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Codes &amp; Standards</a:t>
            </a:r>
          </a:p>
          <a:p>
            <a:pPr marL="1828800" lvl="3" indent="-457200">
              <a:lnSpc>
                <a:spcPct val="90000"/>
              </a:lnSpc>
              <a:buFont typeface="+mj-lt"/>
              <a:buAutoNum type="arabicPeriod"/>
            </a:pPr>
            <a:r>
              <a:rPr lang="en-US" sz="1800" dirty="0" smtClean="0">
                <a:ea typeface="Arial Unicode MS" pitchFamily="34" charset="-128"/>
                <a:cs typeface="Arial Unicode MS" pitchFamily="34" charset="-128"/>
              </a:rPr>
              <a:t>Engineer/Statesman </a:t>
            </a:r>
          </a:p>
          <a:p>
            <a:pPr marL="1371600" lvl="3" indent="0">
              <a:lnSpc>
                <a:spcPct val="90000"/>
              </a:lnSpc>
              <a:buNone/>
            </a:pPr>
            <a:endParaRPr lang="en-US" sz="1800" dirty="0" smtClean="0">
              <a:ea typeface="Arial Unicode MS" pitchFamily="34" charset="-128"/>
              <a:cs typeface="Arial Unicode MS" pitchFamily="34" charset="-128"/>
            </a:endParaRPr>
          </a:p>
          <a:p>
            <a:pPr marL="0" indent="0">
              <a:lnSpc>
                <a:spcPct val="90000"/>
              </a:lnSpc>
              <a:buNone/>
            </a:pPr>
            <a:r>
              <a:rPr lang="en-US" sz="1600" dirty="0">
                <a:ea typeface="Arial Unicode MS" pitchFamily="34" charset="-128"/>
                <a:cs typeface="Arial Unicode MS" pitchFamily="34" charset="-128"/>
              </a:rPr>
              <a:t>* https://www.asme.org/about-asme/honors-awards/fellows/qualifications-category</a:t>
            </a:r>
            <a:endParaRPr lang="en-US" sz="1600" dirty="0" smtClean="0">
              <a:ea typeface="Arial Unicode MS" pitchFamily="34" charset="-128"/>
              <a:cs typeface="Arial Unicode MS" pitchFamily="34" charset="-128"/>
            </a:endParaRPr>
          </a:p>
          <a:p>
            <a:pPr lvl="2">
              <a:lnSpc>
                <a:spcPct val="90000"/>
              </a:lnSpc>
            </a:pPr>
            <a:endParaRPr lang="en-US" sz="2000" dirty="0">
              <a:ea typeface="Arial Unicode MS" pitchFamily="34" charset="-128"/>
              <a:cs typeface="Arial Unicode MS" pitchFamily="34" charset="-128"/>
            </a:endParaRPr>
          </a:p>
        </p:txBody>
      </p:sp>
      <p:sp>
        <p:nvSpPr>
          <p:cNvPr id="4" name="Footer Placeholder 3"/>
          <p:cNvSpPr>
            <a:spLocks noGrp="1"/>
          </p:cNvSpPr>
          <p:nvPr>
            <p:ph type="ftr" sz="quarter" idx="10"/>
          </p:nvPr>
        </p:nvSpPr>
        <p:spPr/>
        <p:txBody>
          <a:bodyPr/>
          <a:lstStyle/>
          <a:p>
            <a:pPr algn="ctr"/>
            <a:r>
              <a:rPr lang="en-US" dirty="0" smtClean="0"/>
              <a:t>ASME S&amp;C Training Module A4 Honors and Awards</a:t>
            </a:r>
            <a:endParaRPr lang="en-US" dirty="0"/>
          </a:p>
        </p:txBody>
      </p:sp>
      <p:sp>
        <p:nvSpPr>
          <p:cNvPr id="5" name="Slide Number Placeholder 4"/>
          <p:cNvSpPr>
            <a:spLocks noGrp="1"/>
          </p:cNvSpPr>
          <p:nvPr>
            <p:ph type="sldNum" sz="quarter" idx="11"/>
          </p:nvPr>
        </p:nvSpPr>
        <p:spPr>
          <a:xfrm>
            <a:off x="787400" y="6245225"/>
            <a:ext cx="431800" cy="1216152"/>
          </a:xfrm>
        </p:spPr>
        <p:txBody>
          <a:bodyPr/>
          <a:lstStyle/>
          <a:p>
            <a:fld id="{934C4BE4-6547-4C3E-8B47-848FB3AA8EFC}" type="slidenum">
              <a:rPr lang="en-US"/>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32593" y="-73088"/>
            <a:ext cx="8458200" cy="1139888"/>
          </a:xfrm>
        </p:spPr>
        <p:txBody>
          <a:bodyPr/>
          <a:lstStyle/>
          <a:p>
            <a:r>
              <a:rPr lang="en-US" dirty="0" smtClean="0"/>
              <a:t>ASME FELLOW</a:t>
            </a:r>
            <a:endParaRPr lang="en-US" dirty="0"/>
          </a:p>
        </p:txBody>
      </p:sp>
      <p:sp>
        <p:nvSpPr>
          <p:cNvPr id="52227" name="Rectangle 3"/>
          <p:cNvSpPr>
            <a:spLocks noGrp="1" noChangeArrowheads="1"/>
          </p:cNvSpPr>
          <p:nvPr>
            <p:ph idx="1"/>
          </p:nvPr>
        </p:nvSpPr>
        <p:spPr>
          <a:xfrm>
            <a:off x="559593" y="1257300"/>
            <a:ext cx="8331200" cy="4762500"/>
          </a:xfrm>
        </p:spPr>
        <p:txBody>
          <a:bodyPr/>
          <a:lstStyle/>
          <a:p>
            <a:pPr>
              <a:lnSpc>
                <a:spcPct val="90000"/>
              </a:lnSpc>
            </a:pPr>
            <a:r>
              <a:rPr lang="en-US" b="1" dirty="0" smtClean="0"/>
              <a:t>Requirements</a:t>
            </a:r>
            <a:endParaRPr lang="en-US" sz="2200" b="1" dirty="0"/>
          </a:p>
          <a:p>
            <a:pPr lvl="1">
              <a:lnSpc>
                <a:spcPct val="90000"/>
              </a:lnSpc>
            </a:pPr>
            <a:r>
              <a:rPr lang="en-US" sz="2200" dirty="0" smtClean="0"/>
              <a:t>Four sponsors:</a:t>
            </a:r>
            <a:endParaRPr lang="en-US" sz="2200" strike="sngStrike" dirty="0" smtClean="0"/>
          </a:p>
          <a:p>
            <a:pPr lvl="2">
              <a:lnSpc>
                <a:spcPct val="90000"/>
              </a:lnSpc>
            </a:pPr>
            <a:r>
              <a:rPr lang="en-US" sz="2000" dirty="0" smtClean="0"/>
              <a:t>The nominator (must be a corporate member or Fellow) 	</a:t>
            </a:r>
          </a:p>
          <a:p>
            <a:pPr lvl="2">
              <a:lnSpc>
                <a:spcPct val="90000"/>
              </a:lnSpc>
              <a:spcBef>
                <a:spcPct val="0"/>
              </a:spcBef>
            </a:pPr>
            <a:r>
              <a:rPr lang="en-US" sz="2000" dirty="0" smtClean="0"/>
              <a:t>Three additional sponsors (two of the three must be corporate members </a:t>
            </a:r>
            <a:r>
              <a:rPr lang="en-US" sz="2000" dirty="0"/>
              <a:t>or </a:t>
            </a:r>
            <a:r>
              <a:rPr lang="en-US" sz="2000" dirty="0" smtClean="0"/>
              <a:t>Fellows)</a:t>
            </a:r>
          </a:p>
          <a:p>
            <a:pPr lvl="1">
              <a:lnSpc>
                <a:spcPct val="90000"/>
              </a:lnSpc>
              <a:spcBef>
                <a:spcPct val="0"/>
              </a:spcBef>
            </a:pPr>
            <a:endParaRPr lang="en-US" sz="2400" dirty="0"/>
          </a:p>
          <a:p>
            <a:pPr lvl="1">
              <a:lnSpc>
                <a:spcPct val="90000"/>
              </a:lnSpc>
              <a:spcBef>
                <a:spcPct val="0"/>
              </a:spcBef>
            </a:pPr>
            <a:r>
              <a:rPr lang="en-US" dirty="0" smtClean="0"/>
              <a:t>Comprehensive guidance of the nomination process can be found on the ASME website*</a:t>
            </a:r>
          </a:p>
          <a:p>
            <a:pPr lvl="1">
              <a:lnSpc>
                <a:spcPct val="90000"/>
              </a:lnSpc>
              <a:spcBef>
                <a:spcPct val="0"/>
              </a:spcBef>
            </a:pPr>
            <a:endParaRPr lang="en-US" u="sng" dirty="0" smtClean="0">
              <a:solidFill>
                <a:srgbClr val="FF0000"/>
              </a:solidFill>
            </a:endParaRPr>
          </a:p>
          <a:p>
            <a:pPr lvl="1">
              <a:lnSpc>
                <a:spcPct val="90000"/>
              </a:lnSpc>
              <a:spcBef>
                <a:spcPct val="0"/>
              </a:spcBef>
            </a:pPr>
            <a:endParaRPr lang="en-US" u="sng" dirty="0">
              <a:solidFill>
                <a:srgbClr val="FF0000"/>
              </a:solidFill>
            </a:endParaRPr>
          </a:p>
          <a:p>
            <a:pPr lvl="1">
              <a:lnSpc>
                <a:spcPct val="90000"/>
              </a:lnSpc>
              <a:spcBef>
                <a:spcPct val="0"/>
              </a:spcBef>
            </a:pPr>
            <a:endParaRPr lang="en-US" u="sng" dirty="0" smtClean="0">
              <a:solidFill>
                <a:srgbClr val="FF0000"/>
              </a:solidFill>
            </a:endParaRPr>
          </a:p>
          <a:p>
            <a:pPr lvl="1">
              <a:lnSpc>
                <a:spcPct val="90000"/>
              </a:lnSpc>
              <a:spcBef>
                <a:spcPct val="0"/>
              </a:spcBef>
            </a:pPr>
            <a:endParaRPr lang="en-US" u="sng" dirty="0" smtClean="0">
              <a:solidFill>
                <a:srgbClr val="FF0000"/>
              </a:solidFill>
            </a:endParaRPr>
          </a:p>
          <a:p>
            <a:pPr lvl="1">
              <a:lnSpc>
                <a:spcPct val="90000"/>
              </a:lnSpc>
              <a:spcBef>
                <a:spcPct val="0"/>
              </a:spcBef>
              <a:tabLst>
                <a:tab pos="463550" algn="l"/>
              </a:tabLst>
            </a:pPr>
            <a:endParaRPr lang="en-US" u="sng" dirty="0" smtClean="0">
              <a:solidFill>
                <a:srgbClr val="FF0000"/>
              </a:solidFill>
            </a:endParaRPr>
          </a:p>
          <a:p>
            <a:pPr lvl="1">
              <a:lnSpc>
                <a:spcPct val="90000"/>
              </a:lnSpc>
              <a:spcBef>
                <a:spcPct val="0"/>
              </a:spcBef>
              <a:tabLst>
                <a:tab pos="463550" algn="l"/>
              </a:tabLst>
            </a:pPr>
            <a:endParaRPr lang="en-US" u="sng" dirty="0" smtClean="0">
              <a:solidFill>
                <a:srgbClr val="FF0000"/>
              </a:solidFill>
            </a:endParaRPr>
          </a:p>
          <a:p>
            <a:pPr marL="0" lvl="1" indent="0">
              <a:lnSpc>
                <a:spcPct val="90000"/>
              </a:lnSpc>
              <a:spcBef>
                <a:spcPct val="0"/>
              </a:spcBef>
              <a:buNone/>
            </a:pPr>
            <a:r>
              <a:rPr lang="en-US" dirty="0"/>
              <a:t>*</a:t>
            </a:r>
            <a:r>
              <a:rPr lang="en-US" sz="1400" dirty="0" smtClean="0"/>
              <a:t>https</a:t>
            </a:r>
            <a:r>
              <a:rPr lang="en-US" sz="1400" dirty="0"/>
              <a:t>://www.asme.org/about-asme/get-involved/honors-awards/fellows/nomination-steps</a:t>
            </a:r>
            <a:endParaRPr lang="en-US" sz="1600"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a:xfrm>
            <a:off x="787400" y="6245225"/>
            <a:ext cx="431800" cy="1216152"/>
          </a:xfrm>
        </p:spPr>
        <p:txBody>
          <a:bodyPr/>
          <a:lstStyle/>
          <a:p>
            <a:fld id="{934C4BE4-6547-4C3E-8B47-848FB3AA8EFC}" type="slidenum">
              <a:rPr lang="en-US"/>
              <a:pPr/>
              <a:t>16</a:t>
            </a:fld>
            <a:endParaRPr lang="en-US"/>
          </a:p>
        </p:txBody>
      </p:sp>
    </p:spTree>
    <p:extLst>
      <p:ext uri="{BB962C8B-B14F-4D97-AF65-F5344CB8AC3E}">
        <p14:creationId xmlns:p14="http://schemas.microsoft.com/office/powerpoint/2010/main" val="3291685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71500" y="0"/>
            <a:ext cx="8001000" cy="990600"/>
          </a:xfrm>
        </p:spPr>
        <p:txBody>
          <a:bodyPr/>
          <a:lstStyle/>
          <a:p>
            <a:r>
              <a:rPr lang="en-US" dirty="0" smtClean="0"/>
              <a:t>MODULE SUMMARY</a:t>
            </a:r>
            <a:endParaRPr lang="en-US" dirty="0"/>
          </a:p>
        </p:txBody>
      </p:sp>
      <p:sp>
        <p:nvSpPr>
          <p:cNvPr id="56323" name="Rectangle 3"/>
          <p:cNvSpPr>
            <a:spLocks noGrp="1" noChangeArrowheads="1"/>
          </p:cNvSpPr>
          <p:nvPr>
            <p:ph idx="1"/>
          </p:nvPr>
        </p:nvSpPr>
        <p:spPr>
          <a:xfrm>
            <a:off x="571500" y="1216152"/>
            <a:ext cx="8458200" cy="4419600"/>
          </a:xfrm>
        </p:spPr>
        <p:txBody>
          <a:bodyPr/>
          <a:lstStyle/>
          <a:p>
            <a:pPr lvl="0"/>
            <a:r>
              <a:rPr lang="en-US" dirty="0"/>
              <a:t>The Honors and Awards program recognizes outstanding contributions to the art and science of </a:t>
            </a:r>
            <a:r>
              <a:rPr lang="en-US" dirty="0" smtClean="0"/>
              <a:t>engineering</a:t>
            </a:r>
            <a:endParaRPr lang="en-US" dirty="0"/>
          </a:p>
          <a:p>
            <a:pPr lvl="0"/>
            <a:r>
              <a:rPr lang="en-US" dirty="0"/>
              <a:t>The ASME Honors and Awards </a:t>
            </a:r>
            <a:r>
              <a:rPr lang="en-US" dirty="0" smtClean="0"/>
              <a:t>website provides </a:t>
            </a:r>
            <a:r>
              <a:rPr lang="en-US" dirty="0"/>
              <a:t>the various ASME honors and </a:t>
            </a:r>
            <a:r>
              <a:rPr lang="en-US" dirty="0" smtClean="0"/>
              <a:t>awards </a:t>
            </a:r>
            <a:r>
              <a:rPr lang="en-US" dirty="0"/>
              <a:t>available.  </a:t>
            </a:r>
            <a:r>
              <a:rPr lang="en-US" dirty="0" smtClean="0"/>
              <a:t>For </a:t>
            </a:r>
            <a:r>
              <a:rPr lang="en-US" dirty="0"/>
              <a:t>each award, the website </a:t>
            </a:r>
            <a:r>
              <a:rPr lang="en-US" dirty="0" smtClean="0"/>
              <a:t>provides </a:t>
            </a:r>
            <a:r>
              <a:rPr lang="en-US" dirty="0"/>
              <a:t>the qualifications, lists past recipients, and explains the procedures for granting the </a:t>
            </a:r>
            <a:r>
              <a:rPr lang="en-US" dirty="0" smtClean="0"/>
              <a:t>award</a:t>
            </a:r>
            <a:endParaRPr lang="en-US" dirty="0"/>
          </a:p>
          <a:p>
            <a:pPr lvl="0"/>
            <a:r>
              <a:rPr lang="en-US" dirty="0"/>
              <a:t>ASME Fellow </a:t>
            </a:r>
            <a:r>
              <a:rPr lang="en-US" dirty="0" smtClean="0"/>
              <a:t>- Highest </a:t>
            </a:r>
            <a:r>
              <a:rPr lang="en-US" dirty="0"/>
              <a:t>grade of membership and </a:t>
            </a:r>
            <a:r>
              <a:rPr lang="en-US" dirty="0" smtClean="0"/>
              <a:t>recognizes exceptional </a:t>
            </a:r>
            <a:r>
              <a:rPr lang="en-US" dirty="0"/>
              <a:t>achievements and </a:t>
            </a:r>
            <a:r>
              <a:rPr lang="en-US" dirty="0" smtClean="0"/>
              <a:t>contributions</a:t>
            </a:r>
            <a:endParaRPr lang="en-US" dirty="0"/>
          </a:p>
        </p:txBody>
      </p:sp>
      <p:sp>
        <p:nvSpPr>
          <p:cNvPr id="4" name="Footer Placeholder 3"/>
          <p:cNvSpPr>
            <a:spLocks noGrp="1"/>
          </p:cNvSpPr>
          <p:nvPr>
            <p:ph type="ftr" sz="quarter" idx="10"/>
          </p:nvPr>
        </p:nvSpPr>
        <p:spPr/>
        <p:txBody>
          <a:bodyPr/>
          <a:lstStyle/>
          <a:p>
            <a:pPr algn="ctr"/>
            <a:r>
              <a:rPr lang="en-US" dirty="0"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A465695C-C4FC-4157-8596-E5CE54849365}" type="slidenum">
              <a:rPr lang="en-US"/>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42900" y="-12192"/>
            <a:ext cx="8458200" cy="990600"/>
          </a:xfrm>
        </p:spPr>
        <p:txBody>
          <a:bodyPr/>
          <a:lstStyle/>
          <a:p>
            <a:r>
              <a:rPr lang="en-US" dirty="0"/>
              <a:t>REFERENCES</a:t>
            </a:r>
          </a:p>
        </p:txBody>
      </p:sp>
      <p:sp>
        <p:nvSpPr>
          <p:cNvPr id="58371" name="Rectangle 3"/>
          <p:cNvSpPr>
            <a:spLocks noGrp="1" noChangeArrowheads="1"/>
          </p:cNvSpPr>
          <p:nvPr>
            <p:ph idx="1"/>
          </p:nvPr>
        </p:nvSpPr>
        <p:spPr>
          <a:xfrm>
            <a:off x="114300" y="1219200"/>
            <a:ext cx="8686800" cy="3733800"/>
          </a:xfrm>
        </p:spPr>
        <p:txBody>
          <a:bodyPr/>
          <a:lstStyle/>
          <a:p>
            <a:pPr lvl="1">
              <a:buFont typeface="Arial" panose="020B0604020202020204" pitchFamily="34" charset="0"/>
              <a:buChar char="•"/>
            </a:pPr>
            <a:r>
              <a:rPr lang="en-US" sz="2200" dirty="0"/>
              <a:t>ASME Honors and Awards</a:t>
            </a:r>
          </a:p>
          <a:p>
            <a:pPr marL="1255713" lvl="2" indent="-341313">
              <a:buFont typeface="Tahoma" panose="020B0604030504040204" pitchFamily="34" charset="0"/>
              <a:buChar char="―"/>
            </a:pPr>
            <a:r>
              <a:rPr lang="en-US" sz="2000" dirty="0" smtClean="0">
                <a:hlinkClick r:id="rId3"/>
              </a:rPr>
              <a:t>http</a:t>
            </a:r>
            <a:r>
              <a:rPr lang="en-US" sz="2000" dirty="0">
                <a:hlinkClick r:id="rId3"/>
              </a:rPr>
              <a:t>://</a:t>
            </a:r>
            <a:r>
              <a:rPr lang="en-US" sz="2000" dirty="0" smtClean="0">
                <a:hlinkClick r:id="rId3"/>
              </a:rPr>
              <a:t>www.asme.org/about-asme/honors-awards</a:t>
            </a:r>
            <a:endParaRPr lang="en-US" sz="2000" dirty="0" smtClean="0"/>
          </a:p>
          <a:p>
            <a:pPr lvl="1">
              <a:buFont typeface="Arial" panose="020B0604020202020204" pitchFamily="34" charset="0"/>
              <a:buChar char="•"/>
            </a:pPr>
            <a:r>
              <a:rPr lang="en-US" sz="2200" dirty="0" smtClean="0"/>
              <a:t>Achievement Awards</a:t>
            </a:r>
          </a:p>
          <a:p>
            <a:pPr marL="1255713" lvl="2" indent="-341313">
              <a:buFont typeface="Tahoma" panose="020B0604030504040204" pitchFamily="34" charset="0"/>
              <a:buChar char="―"/>
            </a:pPr>
            <a:r>
              <a:rPr lang="en-US" sz="2000" dirty="0" smtClean="0">
                <a:hlinkClick r:id="rId4"/>
              </a:rPr>
              <a:t>http</a:t>
            </a:r>
            <a:r>
              <a:rPr lang="en-US" sz="2000" dirty="0">
                <a:hlinkClick r:id="rId4"/>
              </a:rPr>
              <a:t>://www.asme.org/about-asme/honors-awards/achievement-awards</a:t>
            </a:r>
            <a:endParaRPr lang="en-US" sz="2000" dirty="0"/>
          </a:p>
          <a:p>
            <a:pPr lvl="1">
              <a:buFont typeface="Arial" panose="020B0604020202020204" pitchFamily="34" charset="0"/>
              <a:buChar char="•"/>
            </a:pPr>
            <a:r>
              <a:rPr lang="en-US" sz="2200" dirty="0" smtClean="0"/>
              <a:t>Dedicated </a:t>
            </a:r>
            <a:r>
              <a:rPr lang="en-US" sz="2200" dirty="0"/>
              <a:t>Service Award </a:t>
            </a:r>
            <a:r>
              <a:rPr lang="en-US" sz="2200" dirty="0" smtClean="0"/>
              <a:t>Information and Forms</a:t>
            </a:r>
          </a:p>
          <a:p>
            <a:pPr marL="1255713" lvl="2" indent="-341313">
              <a:buFont typeface="Tahoma" panose="020B0604030504040204" pitchFamily="34" charset="0"/>
              <a:buChar char="―"/>
            </a:pPr>
            <a:r>
              <a:rPr lang="en-US" sz="2000" dirty="0">
                <a:hlinkClick r:id="rId5"/>
              </a:rPr>
              <a:t>http://www.asme.org/about-asme/honors-awards/service-awards/dedicated-service-award</a:t>
            </a:r>
            <a:endParaRPr lang="en-US" sz="2000" dirty="0"/>
          </a:p>
          <a:p>
            <a:pPr lvl="1">
              <a:buFont typeface="Arial" panose="020B0604020202020204" pitchFamily="34" charset="0"/>
              <a:buChar char="•"/>
            </a:pPr>
            <a:r>
              <a:rPr lang="en-US" sz="2200" dirty="0" smtClean="0"/>
              <a:t>Fellow </a:t>
            </a:r>
            <a:r>
              <a:rPr lang="en-US" sz="2200" dirty="0"/>
              <a:t>Nomination Info and Forms</a:t>
            </a:r>
          </a:p>
          <a:p>
            <a:pPr marL="1255713" lvl="2" indent="-341313">
              <a:buFont typeface="Tahoma" panose="020B0604030504040204" pitchFamily="34" charset="0"/>
              <a:buChar char="―"/>
            </a:pPr>
            <a:r>
              <a:rPr lang="en-US" sz="2000" dirty="0">
                <a:hlinkClick r:id="rId6"/>
              </a:rPr>
              <a:t>http://www.asme.org/about-asme/honors-awards/fellows</a:t>
            </a:r>
            <a:r>
              <a:rPr lang="en-US" sz="2000" dirty="0"/>
              <a:t> </a:t>
            </a:r>
          </a:p>
          <a:p>
            <a:pPr lvl="1"/>
            <a:endParaRPr lang="en-US" sz="2200"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E886427A-D45B-4C3A-8F93-E49542440A80}" type="slidenum">
              <a:rPr lang="en-US"/>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30200" y="-152400"/>
            <a:ext cx="8229600" cy="1295400"/>
          </a:xfrm>
        </p:spPr>
        <p:txBody>
          <a:bodyPr/>
          <a:lstStyle/>
          <a:p>
            <a:r>
              <a:rPr lang="en-US" dirty="0" smtClean="0"/>
              <a:t>MODULE A COURSE OUTLINE</a:t>
            </a:r>
            <a:endParaRPr lang="en-US" dirty="0"/>
          </a:p>
        </p:txBody>
      </p:sp>
      <p:sp>
        <p:nvSpPr>
          <p:cNvPr id="7" name="Content Placeholder 6"/>
          <p:cNvSpPr>
            <a:spLocks noGrp="1"/>
          </p:cNvSpPr>
          <p:nvPr>
            <p:ph idx="1"/>
          </p:nvPr>
        </p:nvSpPr>
        <p:spPr>
          <a:xfrm>
            <a:off x="469900" y="1143000"/>
            <a:ext cx="8204200" cy="2857501"/>
          </a:xfrm>
        </p:spPr>
        <p:txBody>
          <a:bodyPr/>
          <a:lstStyle/>
          <a:p>
            <a:pPr>
              <a:buNone/>
            </a:pPr>
            <a:r>
              <a:rPr lang="en-US" dirty="0"/>
              <a:t>A1. Tools and Resources</a:t>
            </a:r>
          </a:p>
          <a:p>
            <a:pPr>
              <a:buNone/>
            </a:pPr>
            <a:r>
              <a:rPr lang="en-US" dirty="0"/>
              <a:t>A2. Codes and Standards Products</a:t>
            </a:r>
          </a:p>
          <a:p>
            <a:pPr>
              <a:buNone/>
            </a:pPr>
            <a:r>
              <a:rPr lang="en-US" dirty="0"/>
              <a:t>A3. Membership Maintenance</a:t>
            </a:r>
          </a:p>
          <a:p>
            <a:pPr>
              <a:buNone/>
            </a:pPr>
            <a:r>
              <a:rPr lang="en-US" b="1" dirty="0"/>
              <a:t>A4. Honors and Awards</a:t>
            </a:r>
          </a:p>
          <a:p>
            <a:pPr>
              <a:buNone/>
            </a:pPr>
            <a:r>
              <a:rPr lang="en-US" dirty="0"/>
              <a:t>A5. Publishing Codes and </a:t>
            </a:r>
            <a:r>
              <a:rPr lang="en-US" dirty="0" smtClean="0"/>
              <a:t>Standards</a:t>
            </a:r>
          </a:p>
          <a:p>
            <a:pPr>
              <a:buNone/>
            </a:pPr>
            <a:r>
              <a:rPr lang="en-US" dirty="0"/>
              <a:t>A6. Productive Meetings and Appropriate Ballot Comments</a:t>
            </a:r>
          </a:p>
          <a:p>
            <a:pPr>
              <a:buNone/>
            </a:pPr>
            <a:endParaRPr lang="en-US" dirty="0"/>
          </a:p>
        </p:txBody>
      </p:sp>
      <p:sp>
        <p:nvSpPr>
          <p:cNvPr id="8"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D3F1763C-13FC-4D0E-B2CB-E2A6F169EFEB}" type="slidenum">
              <a:rPr lang="en-US" smtClean="0"/>
              <a:pPr/>
              <a:t>1</a:t>
            </a:fld>
            <a:endParaRPr lang="en-US" dirty="0"/>
          </a:p>
        </p:txBody>
      </p:sp>
    </p:spTree>
    <p:extLst>
      <p:ext uri="{BB962C8B-B14F-4D97-AF65-F5344CB8AC3E}">
        <p14:creationId xmlns:p14="http://schemas.microsoft.com/office/powerpoint/2010/main" val="23182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smtClean="0"/>
              <a:t>ASME S&amp;C Training Module A4 Honors and Awards</a:t>
            </a:r>
            <a:endParaRPr lang="en-US" dirty="0"/>
          </a:p>
        </p:txBody>
      </p:sp>
      <p:sp>
        <p:nvSpPr>
          <p:cNvPr id="13" name="Slide Number Placeholder 2"/>
          <p:cNvSpPr>
            <a:spLocks noGrp="1"/>
          </p:cNvSpPr>
          <p:nvPr>
            <p:ph type="sldNum" sz="quarter" idx="11"/>
          </p:nvPr>
        </p:nvSpPr>
        <p:spPr/>
        <p:txBody>
          <a:bodyPr/>
          <a:lstStyle/>
          <a:p>
            <a:fld id="{10993CE5-455F-478D-A472-8AD0F4284754}" type="slidenum">
              <a:rPr lang="en-US"/>
              <a:pPr/>
              <a:t>2</a:t>
            </a:fld>
            <a:endParaRPr lang="en-US"/>
          </a:p>
        </p:txBody>
      </p:sp>
      <p:sp>
        <p:nvSpPr>
          <p:cNvPr id="15362" name="Rectangle 2"/>
          <p:cNvSpPr>
            <a:spLocks noGrp="1" noChangeArrowheads="1"/>
          </p:cNvSpPr>
          <p:nvPr>
            <p:ph type="title" idx="4294967295"/>
          </p:nvPr>
        </p:nvSpPr>
        <p:spPr>
          <a:xfrm>
            <a:off x="444500" y="114300"/>
            <a:ext cx="8001000" cy="762000"/>
          </a:xfrm>
        </p:spPr>
        <p:txBody>
          <a:bodyPr/>
          <a:lstStyle/>
          <a:p>
            <a:r>
              <a:rPr lang="en-US" dirty="0"/>
              <a:t>REVISIONS</a:t>
            </a:r>
          </a:p>
        </p:txBody>
      </p:sp>
      <p:sp>
        <p:nvSpPr>
          <p:cNvPr id="15363"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b="1" dirty="0" smtClean="0">
                <a:solidFill>
                  <a:srgbClr val="003399"/>
                </a:solidFill>
                <a:latin typeface="Arial" charset="0"/>
              </a:rPr>
              <a:t>Added new Conformity Assessment Award, added reference to committee specific awards, and editorial revisions.</a:t>
            </a:r>
            <a:endParaRPr lang="en-US" sz="1600" b="1" dirty="0">
              <a:solidFill>
                <a:srgbClr val="003399"/>
              </a:solidFill>
              <a:latin typeface="Arial" charset="0"/>
            </a:endParaRPr>
          </a:p>
          <a:p>
            <a:endParaRPr lang="en-US" sz="1600" b="1" dirty="0" smtClean="0">
              <a:solidFill>
                <a:srgbClr val="003399"/>
              </a:solidFill>
              <a:latin typeface="Arial" charset="0"/>
            </a:endParaRPr>
          </a:p>
          <a:p>
            <a:r>
              <a:rPr lang="en-US" sz="1600" b="1" dirty="0" smtClean="0">
                <a:solidFill>
                  <a:srgbClr val="003399"/>
                </a:solidFill>
                <a:latin typeface="Arial" charset="0"/>
              </a:rPr>
              <a:t>Reformatted background, updated C&amp;S to S&amp;C throughout, revised pages 3, added summary page 15, updated websites on Page 16, and minor editorial revisions.</a:t>
            </a:r>
          </a:p>
          <a:p>
            <a:endParaRPr lang="en-US" sz="1600" b="1" dirty="0">
              <a:solidFill>
                <a:srgbClr val="003399"/>
              </a:solidFill>
              <a:latin typeface="Arial" charset="0"/>
            </a:endParaRPr>
          </a:p>
          <a:p>
            <a:r>
              <a:rPr lang="en-US" sz="1600" b="1" dirty="0" smtClean="0">
                <a:solidFill>
                  <a:srgbClr val="003399"/>
                </a:solidFill>
                <a:latin typeface="Arial" charset="0"/>
              </a:rPr>
              <a:t>Changed Codes and Standards Board of Directors to “Council </a:t>
            </a:r>
            <a:r>
              <a:rPr lang="en-US" sz="1600" b="1" dirty="0">
                <a:solidFill>
                  <a:srgbClr val="003399"/>
                </a:solidFill>
                <a:latin typeface="Arial" charset="0"/>
              </a:rPr>
              <a:t>on Standards and Certification” throughout.</a:t>
            </a: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b="1" dirty="0" smtClean="0">
                <a:solidFill>
                  <a:srgbClr val="003399"/>
                </a:solidFill>
                <a:latin typeface="Arial" charset="0"/>
              </a:rPr>
              <a:t>04/20/17</a:t>
            </a:r>
            <a:r>
              <a:rPr lang="en-US" sz="1600" b="1" dirty="0" smtClean="0">
                <a:solidFill>
                  <a:srgbClr val="003399"/>
                </a:solidFill>
                <a:latin typeface="Arial" charset="0"/>
              </a:rPr>
              <a:t>	</a:t>
            </a:r>
          </a:p>
          <a:p>
            <a:endParaRPr lang="en-US" sz="1600" b="1" dirty="0">
              <a:solidFill>
                <a:srgbClr val="003399"/>
              </a:solidFill>
              <a:latin typeface="Arial" charset="0"/>
            </a:endParaRPr>
          </a:p>
          <a:p>
            <a:endParaRPr lang="en-US" sz="1600" b="1" dirty="0" smtClean="0">
              <a:solidFill>
                <a:srgbClr val="003399"/>
              </a:solidFill>
              <a:latin typeface="Arial" charset="0"/>
            </a:endParaRPr>
          </a:p>
          <a:p>
            <a:r>
              <a:rPr lang="en-US" sz="1600" b="1" dirty="0" smtClean="0">
                <a:solidFill>
                  <a:srgbClr val="003399"/>
                </a:solidFill>
                <a:latin typeface="Arial" charset="0"/>
              </a:rPr>
              <a:t>12/17/12 </a:t>
            </a:r>
            <a:endParaRPr lang="en-US" sz="1600" b="1" dirty="0" smtClean="0">
              <a:solidFill>
                <a:srgbClr val="003399"/>
              </a:solidFill>
              <a:latin typeface="Arial" charset="0"/>
            </a:endParaRPr>
          </a:p>
          <a:p>
            <a:endParaRPr lang="en-US" sz="1600" b="1" dirty="0">
              <a:solidFill>
                <a:srgbClr val="003399"/>
              </a:solidFill>
              <a:latin typeface="Arial" charset="0"/>
            </a:endParaRPr>
          </a:p>
          <a:p>
            <a:endParaRPr lang="en-US" sz="1600" b="1" dirty="0" smtClean="0">
              <a:solidFill>
                <a:srgbClr val="003399"/>
              </a:solidFill>
              <a:latin typeface="Arial" charset="0"/>
            </a:endParaRPr>
          </a:p>
          <a:p>
            <a:endParaRPr lang="en-US" sz="1600" b="1" dirty="0" smtClean="0">
              <a:solidFill>
                <a:srgbClr val="003399"/>
              </a:solidFill>
              <a:latin typeface="Arial" charset="0"/>
            </a:endParaRPr>
          </a:p>
          <a:p>
            <a:r>
              <a:rPr lang="en-US" sz="1600" b="1" dirty="0" smtClean="0">
                <a:solidFill>
                  <a:srgbClr val="003399"/>
                </a:solidFill>
                <a:latin typeface="Arial" charset="0"/>
              </a:rPr>
              <a:t>11/22/11</a:t>
            </a:r>
          </a:p>
          <a:p>
            <a:endParaRPr lang="en-US" sz="1600" b="1" dirty="0">
              <a:solidFill>
                <a:srgbClr val="003399"/>
              </a:solidFill>
              <a:latin typeface="Arial" charset="0"/>
            </a:endParaRPr>
          </a:p>
          <a:p>
            <a:endParaRPr lang="en-US" sz="1600" b="1" dirty="0" smtClean="0">
              <a:solidFill>
                <a:srgbClr val="003399"/>
              </a:solidFill>
              <a:latin typeface="Arial" charset="0"/>
            </a:endParaRPr>
          </a:p>
          <a:p>
            <a:r>
              <a:rPr lang="en-US" sz="1600" b="1" dirty="0" smtClean="0">
                <a:solidFill>
                  <a:srgbClr val="003399"/>
                </a:solidFill>
                <a:latin typeface="Arial" charset="0"/>
              </a:rPr>
              <a:t>	</a:t>
            </a:r>
          </a:p>
          <a:p>
            <a:endParaRPr lang="en-US" sz="1600" b="1" dirty="0">
              <a:solidFill>
                <a:srgbClr val="003399"/>
              </a:solidFill>
              <a:latin typeface="Arial" charset="0"/>
            </a:endParaRPr>
          </a:p>
          <a:p>
            <a:r>
              <a:rPr lang="en-US" sz="1600" b="1" dirty="0" smtClean="0">
                <a:solidFill>
                  <a:srgbClr val="003399"/>
                </a:solidFill>
                <a:latin typeface="Arial" charset="0"/>
              </a:rPr>
              <a:t>	</a:t>
            </a: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71500" y="0"/>
            <a:ext cx="8001000" cy="990600"/>
          </a:xfrm>
        </p:spPr>
        <p:txBody>
          <a:bodyPr/>
          <a:lstStyle/>
          <a:p>
            <a:r>
              <a:rPr lang="en-US" dirty="0" smtClean="0"/>
              <a:t>LEARNING OBJECTIVES</a:t>
            </a:r>
            <a:endParaRPr lang="en-US" dirty="0"/>
          </a:p>
        </p:txBody>
      </p:sp>
      <p:sp>
        <p:nvSpPr>
          <p:cNvPr id="19459" name="Rectangle 3"/>
          <p:cNvSpPr>
            <a:spLocks noGrp="1" noChangeArrowheads="1"/>
          </p:cNvSpPr>
          <p:nvPr>
            <p:ph idx="1"/>
          </p:nvPr>
        </p:nvSpPr>
        <p:spPr>
          <a:xfrm>
            <a:off x="444500" y="1164336"/>
            <a:ext cx="8001000" cy="4191000"/>
          </a:xfrm>
        </p:spPr>
        <p:txBody>
          <a:bodyPr/>
          <a:lstStyle/>
          <a:p>
            <a:pPr marL="344488" indent="-298450">
              <a:buNone/>
            </a:pPr>
            <a:r>
              <a:rPr lang="en-US" dirty="0"/>
              <a:t>At the end of this module you </a:t>
            </a:r>
            <a:r>
              <a:rPr lang="en-US" dirty="0" smtClean="0"/>
              <a:t>will:</a:t>
            </a:r>
            <a:endParaRPr lang="en-US" dirty="0"/>
          </a:p>
          <a:p>
            <a:pPr lvl="1"/>
            <a:r>
              <a:rPr lang="en-US" sz="2400" dirty="0" smtClean="0"/>
              <a:t>understand the purpose of the Honors &amp; Awards programs</a:t>
            </a:r>
          </a:p>
          <a:p>
            <a:pPr lvl="1"/>
            <a:r>
              <a:rPr lang="en-US" sz="2400" dirty="0" smtClean="0"/>
              <a:t>be able to describe the various </a:t>
            </a:r>
            <a:r>
              <a:rPr lang="en-US" sz="2400" dirty="0"/>
              <a:t>honors and awards available to </a:t>
            </a:r>
            <a:r>
              <a:rPr lang="en-US" sz="2400" dirty="0" smtClean="0"/>
              <a:t>S&amp;C volunteers</a:t>
            </a:r>
            <a:r>
              <a:rPr lang="en-US" sz="2400" dirty="0"/>
              <a:t>,</a:t>
            </a:r>
            <a:r>
              <a:rPr lang="en-US" sz="2400" dirty="0" smtClean="0"/>
              <a:t> and </a:t>
            </a:r>
          </a:p>
          <a:p>
            <a:pPr lvl="1"/>
            <a:r>
              <a:rPr lang="en-US" sz="2400" dirty="0"/>
              <a:t>understand </a:t>
            </a:r>
            <a:r>
              <a:rPr lang="en-US" sz="2400" dirty="0" smtClean="0"/>
              <a:t>the qualifications necessary to become an ASME Fellow</a:t>
            </a:r>
          </a:p>
          <a:p>
            <a:pPr lvl="1"/>
            <a:endParaRPr lang="en-US" dirty="0" smtClean="0"/>
          </a:p>
          <a:p>
            <a:pPr lvl="1"/>
            <a:endParaRPr lang="en-US"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D1048D38-4C55-4B36-874A-6854652A2183}" type="slidenum">
              <a:rPr lang="en-US"/>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42900" y="-21336"/>
            <a:ext cx="8458200" cy="990600"/>
          </a:xfrm>
        </p:spPr>
        <p:txBody>
          <a:bodyPr anchor="ctr" anchorCtr="0"/>
          <a:lstStyle/>
          <a:p>
            <a:r>
              <a:rPr lang="en-US" dirty="0" smtClean="0"/>
              <a:t>HONORS AND AWARDS PROGRAM</a:t>
            </a:r>
            <a:endParaRPr lang="en-US" dirty="0"/>
          </a:p>
        </p:txBody>
      </p:sp>
      <p:sp>
        <p:nvSpPr>
          <p:cNvPr id="25603" name="Rectangle 3"/>
          <p:cNvSpPr>
            <a:spLocks noGrp="1" noChangeArrowheads="1"/>
          </p:cNvSpPr>
          <p:nvPr>
            <p:ph idx="1"/>
          </p:nvPr>
        </p:nvSpPr>
        <p:spPr>
          <a:xfrm>
            <a:off x="533400" y="1143000"/>
            <a:ext cx="7620000" cy="4138613"/>
          </a:xfrm>
        </p:spPr>
        <p:txBody>
          <a:bodyPr/>
          <a:lstStyle/>
          <a:p>
            <a:r>
              <a:rPr lang="en-US" b="1" dirty="0"/>
              <a:t>Purpose</a:t>
            </a:r>
          </a:p>
          <a:p>
            <a:pPr lvl="1"/>
            <a:r>
              <a:rPr lang="en-US" sz="2200" dirty="0"/>
              <a:t>To recognize outstanding contributions</a:t>
            </a:r>
          </a:p>
          <a:p>
            <a:pPr lvl="1"/>
            <a:r>
              <a:rPr lang="en-US" sz="2200" dirty="0"/>
              <a:t>To </a:t>
            </a:r>
            <a:r>
              <a:rPr lang="en-US" sz="2200" dirty="0" smtClean="0"/>
              <a:t>provide inspiring examples and identify </a:t>
            </a:r>
            <a:r>
              <a:rPr lang="en-US" sz="2200" dirty="0"/>
              <a:t>ASME with </a:t>
            </a:r>
            <a:r>
              <a:rPr lang="en-US" sz="2200" dirty="0" smtClean="0"/>
              <a:t>excellence in engineering</a:t>
            </a:r>
            <a:r>
              <a:rPr lang="en-US" dirty="0"/>
              <a:t/>
            </a:r>
            <a:br>
              <a:rPr lang="en-US" dirty="0"/>
            </a:br>
            <a:endParaRPr lang="en-US" dirty="0"/>
          </a:p>
          <a:p>
            <a:r>
              <a:rPr lang="en-US" b="1" dirty="0"/>
              <a:t>Administration</a:t>
            </a:r>
          </a:p>
          <a:p>
            <a:pPr lvl="1"/>
            <a:r>
              <a:rPr lang="en-US" sz="2200" dirty="0"/>
              <a:t>Board of Governors</a:t>
            </a:r>
          </a:p>
          <a:p>
            <a:pPr lvl="1"/>
            <a:r>
              <a:rPr lang="en-US" sz="2200" dirty="0"/>
              <a:t>Committee </a:t>
            </a:r>
            <a:r>
              <a:rPr lang="en-US" sz="2200" dirty="0" smtClean="0"/>
              <a:t>on </a:t>
            </a:r>
            <a:r>
              <a:rPr lang="en-US" sz="2200" dirty="0"/>
              <a:t>Honors</a:t>
            </a:r>
          </a:p>
          <a:p>
            <a:pPr lvl="1"/>
            <a:r>
              <a:rPr lang="en-US" sz="2200" dirty="0"/>
              <a:t>General Awards Committee</a:t>
            </a:r>
          </a:p>
          <a:p>
            <a:pPr lvl="1"/>
            <a:r>
              <a:rPr lang="en-US" sz="2200" dirty="0"/>
              <a:t>Special Awards Committees</a:t>
            </a:r>
          </a:p>
          <a:p>
            <a:pPr>
              <a:buFontTx/>
              <a:buNone/>
            </a:pPr>
            <a:endParaRPr lang="en-US"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1311AE0F-E13E-4456-B1B7-614787299C76}" type="slidenum">
              <a:rPr lang="en-US"/>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42900" y="-112966"/>
            <a:ext cx="8458200" cy="1216152"/>
          </a:xfrm>
        </p:spPr>
        <p:txBody>
          <a:bodyPr/>
          <a:lstStyle/>
          <a:p>
            <a:r>
              <a:rPr lang="en-US" dirty="0" smtClean="0"/>
              <a:t>HONORS AND AWARDS PROGRAM</a:t>
            </a:r>
            <a:endParaRPr lang="en-US" dirty="0"/>
          </a:p>
        </p:txBody>
      </p:sp>
      <p:sp>
        <p:nvSpPr>
          <p:cNvPr id="27651" name="Rectangle 3"/>
          <p:cNvSpPr>
            <a:spLocks noGrp="1" noChangeArrowheads="1"/>
          </p:cNvSpPr>
          <p:nvPr>
            <p:ph idx="1"/>
          </p:nvPr>
        </p:nvSpPr>
        <p:spPr>
          <a:xfrm>
            <a:off x="533400" y="1222248"/>
            <a:ext cx="8801100" cy="4873752"/>
          </a:xfrm>
        </p:spPr>
        <p:txBody>
          <a:bodyPr/>
          <a:lstStyle/>
          <a:p>
            <a:r>
              <a:rPr lang="en-US" b="1" dirty="0" smtClean="0"/>
              <a:t>Nomination*</a:t>
            </a:r>
            <a:endParaRPr lang="en-US" b="1" dirty="0"/>
          </a:p>
          <a:p>
            <a:pPr lvl="1"/>
            <a:r>
              <a:rPr lang="en-US" sz="2200" dirty="0" smtClean="0"/>
              <a:t>Any </a:t>
            </a:r>
            <a:r>
              <a:rPr lang="en-US" sz="2200" dirty="0"/>
              <a:t>member or committee may make a nomination, except members of a committee that </a:t>
            </a:r>
            <a:r>
              <a:rPr lang="en-US" sz="2200" dirty="0" smtClean="0"/>
              <a:t>evaluates the nomination</a:t>
            </a:r>
            <a:endParaRPr lang="en-US" sz="2200" dirty="0"/>
          </a:p>
          <a:p>
            <a:pPr marL="0" indent="0">
              <a:buClr>
                <a:srgbClr val="003399"/>
              </a:buClr>
              <a:buNone/>
            </a:pPr>
            <a:endParaRPr lang="en-US" dirty="0" smtClean="0"/>
          </a:p>
          <a:p>
            <a:pPr>
              <a:buClr>
                <a:srgbClr val="003399"/>
              </a:buClr>
            </a:pPr>
            <a:r>
              <a:rPr lang="en-US" b="1" dirty="0" smtClean="0"/>
              <a:t>Recommendation </a:t>
            </a:r>
            <a:r>
              <a:rPr lang="en-US" b="1" dirty="0"/>
              <a:t>and Selection</a:t>
            </a:r>
          </a:p>
          <a:p>
            <a:pPr lvl="1"/>
            <a:r>
              <a:rPr lang="en-US" sz="2200" dirty="0"/>
              <a:t>These vary by </a:t>
            </a:r>
            <a:r>
              <a:rPr lang="en-US" sz="2200" dirty="0" smtClean="0"/>
              <a:t>award</a:t>
            </a:r>
            <a:endParaRPr lang="en-US" sz="2200" dirty="0"/>
          </a:p>
          <a:p>
            <a:pPr marL="457200" lvl="1" indent="0">
              <a:buNone/>
            </a:pPr>
            <a:endParaRPr lang="en-US" dirty="0" smtClean="0"/>
          </a:p>
          <a:p>
            <a:pPr marL="457200" lvl="1" indent="0">
              <a:buNone/>
            </a:pPr>
            <a:endParaRPr lang="en-US" dirty="0" smtClean="0"/>
          </a:p>
          <a:p>
            <a:pPr marL="457200" lvl="1" indent="0">
              <a:buNone/>
            </a:pPr>
            <a:endParaRPr lang="en-US" dirty="0"/>
          </a:p>
          <a:p>
            <a:pPr marL="457200" lvl="1" indent="0">
              <a:buNone/>
            </a:pPr>
            <a:endParaRPr lang="en-US" dirty="0"/>
          </a:p>
          <a:p>
            <a:pPr marL="457200" lvl="1" indent="0">
              <a:buNone/>
            </a:pPr>
            <a:endParaRPr lang="en-US" dirty="0"/>
          </a:p>
          <a:p>
            <a:pPr marL="0" lvl="1" indent="0">
              <a:buNone/>
            </a:pPr>
            <a:r>
              <a:rPr lang="en-US" dirty="0" smtClean="0"/>
              <a:t>* </a:t>
            </a:r>
            <a:r>
              <a:rPr lang="en-US" sz="1600" dirty="0"/>
              <a:t>https://www.asme.org/about-asme/honors-awards/award-information/how-to-nominate</a:t>
            </a:r>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591A0F79-C8F8-4165-9CC7-2C5B5EA9426F}" type="slidenum">
              <a:rPr lang="en-US"/>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2900" y="0"/>
            <a:ext cx="8458200" cy="990600"/>
          </a:xfrm>
        </p:spPr>
        <p:txBody>
          <a:bodyPr/>
          <a:lstStyle/>
          <a:p>
            <a:r>
              <a:rPr lang="en-US" dirty="0" smtClean="0"/>
              <a:t>GENERAL INFORMATION</a:t>
            </a:r>
            <a:endParaRPr lang="en-US" dirty="0"/>
          </a:p>
        </p:txBody>
      </p:sp>
      <p:sp>
        <p:nvSpPr>
          <p:cNvPr id="29699" name="Rectangle 3"/>
          <p:cNvSpPr>
            <a:spLocks noGrp="1" noChangeArrowheads="1"/>
          </p:cNvSpPr>
          <p:nvPr>
            <p:ph idx="1"/>
          </p:nvPr>
        </p:nvSpPr>
        <p:spPr>
          <a:xfrm>
            <a:off x="457200" y="1371600"/>
            <a:ext cx="8521700" cy="4724400"/>
          </a:xfrm>
        </p:spPr>
        <p:txBody>
          <a:bodyPr/>
          <a:lstStyle/>
          <a:p>
            <a:r>
              <a:rPr lang="en-US" sz="2200" b="1" dirty="0"/>
              <a:t>ASME Honors and Awards Web </a:t>
            </a:r>
            <a:r>
              <a:rPr lang="en-US" sz="2200" b="1" dirty="0" smtClean="0"/>
              <a:t>Site*</a:t>
            </a:r>
            <a:endParaRPr lang="en-US" sz="2200" b="1" dirty="0"/>
          </a:p>
          <a:p>
            <a:pPr lvl="1"/>
            <a:r>
              <a:rPr lang="en-US" sz="2200" dirty="0"/>
              <a:t>Provides </a:t>
            </a:r>
            <a:r>
              <a:rPr lang="en-US" sz="2200" dirty="0" smtClean="0"/>
              <a:t>a list of ASME </a:t>
            </a:r>
            <a:r>
              <a:rPr lang="en-US" sz="2200" dirty="0"/>
              <a:t>and other engineering awards</a:t>
            </a:r>
          </a:p>
          <a:p>
            <a:pPr lvl="1"/>
            <a:r>
              <a:rPr lang="en-US" sz="2200" dirty="0"/>
              <a:t>Includes qualifications, recipients</a:t>
            </a:r>
            <a:r>
              <a:rPr lang="en-US" sz="2200" dirty="0" smtClean="0"/>
              <a:t>, and procedures</a:t>
            </a:r>
            <a:endParaRPr lang="en-US" sz="2200" dirty="0"/>
          </a:p>
          <a:p>
            <a:pPr marL="457200" lvl="1" indent="0">
              <a:buNone/>
            </a:pPr>
            <a:endParaRPr lang="en-US" sz="2200" dirty="0"/>
          </a:p>
          <a:p>
            <a:pPr>
              <a:buClr>
                <a:srgbClr val="003399"/>
              </a:buClr>
            </a:pPr>
            <a:r>
              <a:rPr lang="en-US" sz="2200" b="1" dirty="0"/>
              <a:t>Honors </a:t>
            </a:r>
            <a:r>
              <a:rPr lang="en-US" sz="2200" b="1" dirty="0" smtClean="0"/>
              <a:t>Supplement**</a:t>
            </a:r>
            <a:endParaRPr lang="en-US" sz="2200" b="1" dirty="0"/>
          </a:p>
          <a:p>
            <a:pPr lvl="1"/>
            <a:r>
              <a:rPr lang="en-US" sz="2200" dirty="0"/>
              <a:t>Lists Divisional, Regional, Sectional and </a:t>
            </a:r>
            <a:r>
              <a:rPr lang="en-US" sz="2200" dirty="0" smtClean="0"/>
              <a:t>S&amp;C </a:t>
            </a:r>
            <a:r>
              <a:rPr lang="en-US" sz="2200" dirty="0"/>
              <a:t>awards</a:t>
            </a:r>
          </a:p>
          <a:p>
            <a:pPr marL="457200" lvl="1" indent="0">
              <a:buNone/>
            </a:pPr>
            <a:endParaRPr lang="en-US" sz="2200" dirty="0" smtClean="0"/>
          </a:p>
          <a:p>
            <a:pPr marL="457200" lvl="1" indent="0">
              <a:buNone/>
            </a:pPr>
            <a:endParaRPr lang="en-US" sz="2200" dirty="0"/>
          </a:p>
          <a:p>
            <a:pPr marL="457200" lvl="1" indent="0">
              <a:buNone/>
            </a:pPr>
            <a:endParaRPr lang="en-US" sz="2200" dirty="0" smtClean="0"/>
          </a:p>
          <a:p>
            <a:pPr marL="457200" lvl="1" indent="0">
              <a:buNone/>
            </a:pPr>
            <a:endParaRPr lang="en-US" sz="2200" dirty="0" smtClean="0"/>
          </a:p>
          <a:p>
            <a:pPr marL="0" lvl="1" indent="0">
              <a:buNone/>
            </a:pPr>
            <a:r>
              <a:rPr lang="en-US" sz="1800" dirty="0" smtClean="0"/>
              <a:t>*http</a:t>
            </a:r>
            <a:r>
              <a:rPr lang="en-US" sz="1800" dirty="0"/>
              <a:t>://www.asme.org/governance/honors/</a:t>
            </a:r>
          </a:p>
          <a:p>
            <a:pPr marL="0" lvl="1" indent="0">
              <a:buNone/>
            </a:pPr>
            <a:r>
              <a:rPr lang="en-US" sz="1800" dirty="0"/>
              <a:t>** https://www.asme.org/about-asme/get-involved/honors-awards/unit-awards</a:t>
            </a:r>
            <a:endParaRPr lang="en-US" sz="1800" dirty="0" smtClean="0"/>
          </a:p>
        </p:txBody>
      </p:sp>
      <p:sp>
        <p:nvSpPr>
          <p:cNvPr id="4" name="Footer Placeholder 3"/>
          <p:cNvSpPr>
            <a:spLocks noGrp="1"/>
          </p:cNvSpPr>
          <p:nvPr>
            <p:ph type="ftr" sz="quarter" idx="10"/>
          </p:nvPr>
        </p:nvSpPr>
        <p:spPr/>
        <p:txBody>
          <a:bodyPr/>
          <a:lstStyle/>
          <a:p>
            <a:pPr algn="ctr"/>
            <a:r>
              <a:rPr lang="en-US" dirty="0"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5261ABA6-704D-47D5-AC70-D5E36A956447}" type="slidenum">
              <a:rPr lang="en-US"/>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42900" y="0"/>
            <a:ext cx="8458200" cy="990600"/>
          </a:xfrm>
        </p:spPr>
        <p:txBody>
          <a:bodyPr/>
          <a:lstStyle/>
          <a:p>
            <a:r>
              <a:rPr lang="en-US" dirty="0" smtClean="0"/>
              <a:t>SOCIETY AWARDS SPONSORED BY S&amp;C</a:t>
            </a:r>
            <a:endParaRPr lang="en-US" dirty="0"/>
          </a:p>
        </p:txBody>
      </p:sp>
      <p:sp>
        <p:nvSpPr>
          <p:cNvPr id="35843" name="Rectangle 3"/>
          <p:cNvSpPr>
            <a:spLocks noGrp="1" noChangeArrowheads="1"/>
          </p:cNvSpPr>
          <p:nvPr>
            <p:ph idx="1"/>
          </p:nvPr>
        </p:nvSpPr>
        <p:spPr>
          <a:xfrm>
            <a:off x="571500" y="1143000"/>
            <a:ext cx="8229600" cy="4876800"/>
          </a:xfrm>
        </p:spPr>
        <p:txBody>
          <a:bodyPr/>
          <a:lstStyle/>
          <a:p>
            <a:r>
              <a:rPr lang="en-US" b="1" dirty="0" smtClean="0"/>
              <a:t>Melvin </a:t>
            </a:r>
            <a:r>
              <a:rPr lang="en-US" b="1" dirty="0"/>
              <a:t>R. Green Codes and Standards Medal</a:t>
            </a:r>
          </a:p>
          <a:p>
            <a:pPr lvl="1"/>
            <a:r>
              <a:rPr lang="en-US" dirty="0"/>
              <a:t>For outstanding contributions to </a:t>
            </a:r>
            <a:r>
              <a:rPr lang="en-US" dirty="0" smtClean="0"/>
              <a:t>standardization and certification </a:t>
            </a:r>
          </a:p>
          <a:p>
            <a:endParaRPr lang="en-US" dirty="0" smtClean="0"/>
          </a:p>
          <a:p>
            <a:r>
              <a:rPr lang="en-US" b="1" dirty="0" smtClean="0"/>
              <a:t>Bernard </a:t>
            </a:r>
            <a:r>
              <a:rPr lang="en-US" b="1" dirty="0"/>
              <a:t>F. Langer Nuclear </a:t>
            </a:r>
            <a:r>
              <a:rPr lang="en-US" b="1" dirty="0" smtClean="0"/>
              <a:t>Codes and Standards </a:t>
            </a:r>
            <a:r>
              <a:rPr lang="en-US" b="1" dirty="0"/>
              <a:t>Award</a:t>
            </a:r>
          </a:p>
          <a:p>
            <a:pPr lvl="1"/>
            <a:r>
              <a:rPr lang="en-US" dirty="0"/>
              <a:t>For contributions to the nuclear power plant industry</a:t>
            </a:r>
          </a:p>
          <a:p>
            <a:endParaRPr lang="en-US" dirty="0"/>
          </a:p>
          <a:p>
            <a:r>
              <a:rPr lang="en-US" b="1" dirty="0"/>
              <a:t>Performance Test Codes Medal</a:t>
            </a:r>
          </a:p>
          <a:p>
            <a:pPr lvl="1"/>
            <a:r>
              <a:rPr lang="en-US" dirty="0"/>
              <a:t>For contributions to ASME Performance Test Codes </a:t>
            </a:r>
            <a:endParaRPr lang="en-US" dirty="0" smtClean="0"/>
          </a:p>
          <a:p>
            <a:pPr marL="514350" lvl="1" indent="0">
              <a:buNone/>
            </a:pPr>
            <a:endParaRPr lang="en-US" dirty="0" smtClean="0"/>
          </a:p>
          <a:p>
            <a:r>
              <a:rPr lang="en-US" b="1" dirty="0"/>
              <a:t>Safety Codes and Standards Medal</a:t>
            </a:r>
          </a:p>
          <a:p>
            <a:pPr lvl="1"/>
            <a:r>
              <a:rPr lang="en-US" dirty="0"/>
              <a:t>For contributions to public safety</a:t>
            </a:r>
          </a:p>
          <a:p>
            <a:endParaRPr lang="en-US"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D6DC5205-F12B-4114-9F13-6D73D6909DE2}" type="slidenum">
              <a:rPr lang="en-US"/>
              <a:pPr/>
              <a:t>7</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46680" y="-112712"/>
            <a:ext cx="8420100" cy="1216152"/>
          </a:xfrm>
        </p:spPr>
        <p:txBody>
          <a:bodyPr/>
          <a:lstStyle/>
          <a:p>
            <a:r>
              <a:rPr lang="en-US" dirty="0" smtClean="0"/>
              <a:t>SOCIETY AWARDS SPONSORED BY S&amp;C</a:t>
            </a:r>
            <a:endParaRPr lang="en-US" dirty="0"/>
          </a:p>
        </p:txBody>
      </p:sp>
      <p:sp>
        <p:nvSpPr>
          <p:cNvPr id="37891" name="Rectangle 3"/>
          <p:cNvSpPr>
            <a:spLocks noGrp="1" noChangeArrowheads="1"/>
          </p:cNvSpPr>
          <p:nvPr>
            <p:ph idx="1"/>
          </p:nvPr>
        </p:nvSpPr>
        <p:spPr>
          <a:xfrm>
            <a:off x="541930" y="1216152"/>
            <a:ext cx="8229600" cy="4803648"/>
          </a:xfrm>
        </p:spPr>
        <p:txBody>
          <a:bodyPr/>
          <a:lstStyle/>
          <a:p>
            <a:r>
              <a:rPr lang="en-US" b="1" dirty="0" smtClean="0"/>
              <a:t>J</a:t>
            </a:r>
            <a:r>
              <a:rPr lang="en-US" b="1" dirty="0"/>
              <a:t>. Hall Taylor Medal</a:t>
            </a:r>
          </a:p>
          <a:p>
            <a:pPr lvl="1"/>
            <a:r>
              <a:rPr lang="en-US" dirty="0"/>
              <a:t>For distinguished service or eminent achievement in the field of piping and pressure vessels</a:t>
            </a:r>
          </a:p>
          <a:p>
            <a:pPr>
              <a:buFontTx/>
              <a:buNone/>
            </a:pPr>
            <a:endParaRPr lang="en-US" dirty="0"/>
          </a:p>
          <a:p>
            <a:r>
              <a:rPr lang="en-US" b="1" dirty="0"/>
              <a:t>Patrick J. Higgins Award</a:t>
            </a:r>
          </a:p>
          <a:p>
            <a:pPr lvl="1"/>
            <a:r>
              <a:rPr lang="en-US" dirty="0"/>
              <a:t>For contributions to enhancement of </a:t>
            </a:r>
            <a:r>
              <a:rPr lang="en-US" dirty="0" smtClean="0"/>
              <a:t>standardization</a:t>
            </a:r>
          </a:p>
          <a:p>
            <a:pPr marL="514350" lvl="1" indent="0">
              <a:buNone/>
            </a:pPr>
            <a:endParaRPr lang="en-US" dirty="0" smtClean="0"/>
          </a:p>
          <a:p>
            <a:r>
              <a:rPr lang="en-US" b="1" dirty="0" smtClean="0"/>
              <a:t>Wilfred C. </a:t>
            </a:r>
            <a:r>
              <a:rPr lang="en-US" b="1" dirty="0" err="1" smtClean="0"/>
              <a:t>LaRochelle</a:t>
            </a:r>
            <a:r>
              <a:rPr lang="en-US" b="1" dirty="0" smtClean="0"/>
              <a:t> Conformity Assessment Award</a:t>
            </a:r>
          </a:p>
          <a:p>
            <a:pPr lvl="1"/>
            <a:r>
              <a:rPr lang="en-US" dirty="0" smtClean="0"/>
              <a:t>For distinguished service in the area of conformity assessment</a:t>
            </a:r>
            <a:endParaRPr lang="en-US" dirty="0"/>
          </a:p>
          <a:p>
            <a:endParaRPr lang="en-US" dirty="0"/>
          </a:p>
        </p:txBody>
      </p:sp>
      <p:sp>
        <p:nvSpPr>
          <p:cNvPr id="4" name="Footer Placeholder 3"/>
          <p:cNvSpPr>
            <a:spLocks noGrp="1"/>
          </p:cNvSpPr>
          <p:nvPr>
            <p:ph type="ftr" sz="quarter" idx="10"/>
          </p:nvPr>
        </p:nvSpPr>
        <p:spPr/>
        <p:txBody>
          <a:bodyPr/>
          <a:lstStyle/>
          <a:p>
            <a:pPr algn="ctr"/>
            <a:r>
              <a:rPr lang="en-US" smtClean="0"/>
              <a:t>ASME S&amp;C Training Module A4 Honors and Awards</a:t>
            </a:r>
            <a:endParaRPr lang="en-US" dirty="0"/>
          </a:p>
        </p:txBody>
      </p:sp>
      <p:sp>
        <p:nvSpPr>
          <p:cNvPr id="5" name="Slide Number Placeholder 4"/>
          <p:cNvSpPr>
            <a:spLocks noGrp="1"/>
          </p:cNvSpPr>
          <p:nvPr>
            <p:ph type="sldNum" sz="quarter" idx="11"/>
          </p:nvPr>
        </p:nvSpPr>
        <p:spPr/>
        <p:txBody>
          <a:bodyPr/>
          <a:lstStyle/>
          <a:p>
            <a:fld id="{C4902158-2461-4A32-80B8-44BBB357776D}" type="slidenum">
              <a:rPr lang="en-US"/>
              <a:pPr/>
              <a:t>8</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2012 Theme1</Template>
  <TotalTime>1152</TotalTime>
  <Words>2828</Words>
  <Application>Microsoft Office PowerPoint</Application>
  <PresentationFormat>On-screen Show (4:3)</PresentationFormat>
  <Paragraphs>387</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Arial</vt:lpstr>
      <vt:lpstr>Segoe UI</vt:lpstr>
      <vt:lpstr>Tahoma</vt:lpstr>
      <vt:lpstr>Times</vt:lpstr>
      <vt:lpstr>Times New Roman</vt:lpstr>
      <vt:lpstr>2012 Theme1</vt:lpstr>
      <vt:lpstr>Standards and Certification Training </vt:lpstr>
      <vt:lpstr>MODULE A COURSE OUTLINE</vt:lpstr>
      <vt:lpstr>REVISIONS</vt:lpstr>
      <vt:lpstr>LEARNING OBJECTIVES</vt:lpstr>
      <vt:lpstr>HONORS AND AWARDS PROGRAM</vt:lpstr>
      <vt:lpstr>HONORS AND AWARDS PROGRAM</vt:lpstr>
      <vt:lpstr>GENERAL INFORMATION</vt:lpstr>
      <vt:lpstr>SOCIETY AWARDS SPONSORED BY S&amp;C</vt:lpstr>
      <vt:lpstr>SOCIETY AWARDS SPONSORED BY S&amp;C</vt:lpstr>
      <vt:lpstr>OTHER SOCIETY AWARDS</vt:lpstr>
      <vt:lpstr>OTHER SOCIETY AWARDS</vt:lpstr>
      <vt:lpstr>OTHER AWARDS FOR S&amp;C VOLUNTEERS</vt:lpstr>
      <vt:lpstr>COMMITTEE SPECIFIC HONORS AND AWARDS</vt:lpstr>
      <vt:lpstr>HONORARY COMMITTEE MEMBERSHIP</vt:lpstr>
      <vt:lpstr>ASME FELLOW</vt:lpstr>
      <vt:lpstr>ASME FELLOW</vt:lpstr>
      <vt:lpstr>ASME FELLOW</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161</cp:revision>
  <cp:lastPrinted>2017-09-08T12:52:43Z</cp:lastPrinted>
  <dcterms:created xsi:type="dcterms:W3CDTF">2008-04-17T17:36:45Z</dcterms:created>
  <dcterms:modified xsi:type="dcterms:W3CDTF">2017-09-08T12:54:47Z</dcterms:modified>
</cp:coreProperties>
</file>