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805" r:id="rId1"/>
  </p:sldMasterIdLst>
  <p:notesMasterIdLst>
    <p:notesMasterId r:id="rId32"/>
  </p:notesMasterIdLst>
  <p:sldIdLst>
    <p:sldId id="298" r:id="rId2"/>
    <p:sldId id="299" r:id="rId3"/>
    <p:sldId id="258" r:id="rId4"/>
    <p:sldId id="260" r:id="rId5"/>
    <p:sldId id="262" r:id="rId6"/>
    <p:sldId id="263" r:id="rId7"/>
    <p:sldId id="264" r:id="rId8"/>
    <p:sldId id="265" r:id="rId9"/>
    <p:sldId id="266" r:id="rId10"/>
    <p:sldId id="267" r:id="rId11"/>
    <p:sldId id="268" r:id="rId12"/>
    <p:sldId id="269" r:id="rId13"/>
    <p:sldId id="270" r:id="rId14"/>
    <p:sldId id="278" r:id="rId15"/>
    <p:sldId id="310" r:id="rId16"/>
    <p:sldId id="312" r:id="rId17"/>
    <p:sldId id="311" r:id="rId18"/>
    <p:sldId id="283" r:id="rId19"/>
    <p:sldId id="313" r:id="rId20"/>
    <p:sldId id="284" r:id="rId21"/>
    <p:sldId id="314" r:id="rId22"/>
    <p:sldId id="300" r:id="rId23"/>
    <p:sldId id="273" r:id="rId24"/>
    <p:sldId id="275" r:id="rId25"/>
    <p:sldId id="304" r:id="rId26"/>
    <p:sldId id="305" r:id="rId27"/>
    <p:sldId id="306" r:id="rId28"/>
    <p:sldId id="307" r:id="rId29"/>
    <p:sldId id="308" r:id="rId30"/>
    <p:sldId id="309" r:id="rId31"/>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lyson B. Byk" initials="ABB" lastIdx="7" clrIdx="0">
    <p:extLst>
      <p:ext uri="{19B8F6BF-5375-455C-9EA6-DF929625EA0E}">
        <p15:presenceInfo xmlns:p15="http://schemas.microsoft.com/office/powerpoint/2012/main" userId="S-1-5-21-2567133279-126380308-195766442-1373" providerId="AD"/>
      </p:ext>
    </p:extLst>
  </p:cmAuthor>
  <p:cmAuthor id="2" name="Nish Patel" initials="NP" lastIdx="4" clrIdx="1">
    <p:extLst>
      <p:ext uri="{19B8F6BF-5375-455C-9EA6-DF929625EA0E}">
        <p15:presenceInfo xmlns:p15="http://schemas.microsoft.com/office/powerpoint/2012/main" userId="S-1-5-21-2567133279-126380308-195766442-180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CC"/>
    <a:srgbClr val="FFFF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79807" autoAdjust="0"/>
  </p:normalViewPr>
  <p:slideViewPr>
    <p:cSldViewPr>
      <p:cViewPr varScale="1">
        <p:scale>
          <a:sx n="103" d="100"/>
          <a:sy n="103" d="100"/>
        </p:scale>
        <p:origin x="1758" y="108"/>
      </p:cViewPr>
      <p:guideLst>
        <p:guide orient="horz" pos="2160"/>
        <p:guide pos="2880"/>
      </p:guideLst>
    </p:cSldViewPr>
  </p:slideViewPr>
  <p:outlineViewPr>
    <p:cViewPr>
      <p:scale>
        <a:sx n="33" d="100"/>
        <a:sy n="33" d="100"/>
      </p:scale>
      <p:origin x="0" y="-28128"/>
    </p:cViewPr>
    <p:sldLst>
      <p:sld r:id="rId1" collapse="1"/>
    </p:sldLst>
  </p:outlineViewPr>
  <p:notesTextViewPr>
    <p:cViewPr>
      <p:scale>
        <a:sx n="125" d="100"/>
        <a:sy n="125" d="100"/>
      </p:scale>
      <p:origin x="0" y="0"/>
    </p:cViewPr>
  </p:notesTextViewPr>
  <p:sorterViewPr>
    <p:cViewPr>
      <p:scale>
        <a:sx n="125" d="100"/>
        <a:sy n="125" d="100"/>
      </p:scale>
      <p:origin x="0" y="-6552"/>
    </p:cViewPr>
  </p:sorterViewPr>
  <p:notesViewPr>
    <p:cSldViewPr>
      <p:cViewPr>
        <p:scale>
          <a:sx n="90" d="100"/>
          <a:sy n="90" d="100"/>
        </p:scale>
        <p:origin x="-1638" y="88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4"/>
          <p:cNvSpPr>
            <a:spLocks noGrp="1" noRot="1" noChangeAspect="1" noChangeArrowheads="1" noTextEdit="1"/>
          </p:cNvSpPr>
          <p:nvPr>
            <p:ph type="sldImg" idx="2"/>
          </p:nvPr>
        </p:nvSpPr>
        <p:spPr bwMode="auto">
          <a:xfrm>
            <a:off x="1258888" y="320675"/>
            <a:ext cx="4797425" cy="3598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731838" y="4240213"/>
            <a:ext cx="5851525" cy="49609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9" tIns="48319" rIns="96639" bIns="4831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9118601"/>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9" tIns="48319" rIns="96639" bIns="48319"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2295" name="Rectangle 7"/>
          <p:cNvSpPr>
            <a:spLocks noGrp="1" noChangeArrowheads="1"/>
          </p:cNvSpPr>
          <p:nvPr>
            <p:ph type="sldNum" sz="quarter" idx="5"/>
          </p:nvPr>
        </p:nvSpPr>
        <p:spPr bwMode="auto">
          <a:xfrm>
            <a:off x="4143375" y="9118601"/>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9" tIns="48319" rIns="96639" bIns="48319" numCol="1" anchor="b" anchorCtr="0" compatLnSpc="1">
            <a:prstTxWarp prst="textNoShape">
              <a:avLst/>
            </a:prstTxWarp>
          </a:bodyPr>
          <a:lstStyle>
            <a:lvl1pPr algn="r" eaLnBrk="1" hangingPunct="1">
              <a:defRPr sz="1200">
                <a:latin typeface="Arial" charset="0"/>
              </a:defRPr>
            </a:lvl1pPr>
          </a:lstStyle>
          <a:p>
            <a:pPr>
              <a:defRPr/>
            </a:pPr>
            <a:fld id="{859AF4F6-08ED-46AF-91B7-E93BC1087339}" type="slidenum">
              <a:rPr lang="en-US"/>
              <a:pPr>
                <a:defRPr/>
              </a:pPr>
              <a:t>‹#›</a:t>
            </a:fld>
            <a:endParaRPr lang="en-US"/>
          </a:p>
        </p:txBody>
      </p:sp>
    </p:spTree>
    <p:extLst>
      <p:ext uri="{BB962C8B-B14F-4D97-AF65-F5344CB8AC3E}">
        <p14:creationId xmlns:p14="http://schemas.microsoft.com/office/powerpoint/2010/main" val="8731267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charset="0"/>
        <a:ea typeface="+mn-ea"/>
        <a:cs typeface="+mn-cs"/>
      </a:defRPr>
    </a:lvl1pPr>
    <a:lvl2pPr marL="457200" algn="l" rtl="0" eaLnBrk="0" fontAlgn="base" hangingPunct="0">
      <a:spcBef>
        <a:spcPct val="30000"/>
      </a:spcBef>
      <a:spcAft>
        <a:spcPct val="0"/>
      </a:spcAft>
      <a:defRPr sz="1100" kern="1200">
        <a:solidFill>
          <a:schemeClr val="tx1"/>
        </a:solidFill>
        <a:latin typeface="Arial" charset="0"/>
        <a:ea typeface="+mn-ea"/>
        <a:cs typeface="+mn-cs"/>
      </a:defRPr>
    </a:lvl2pPr>
    <a:lvl3pPr marL="914400" algn="l" rtl="0" eaLnBrk="0" fontAlgn="base" hangingPunct="0">
      <a:spcBef>
        <a:spcPct val="30000"/>
      </a:spcBef>
      <a:spcAft>
        <a:spcPct val="0"/>
      </a:spcAft>
      <a:defRPr sz="1100" kern="1200">
        <a:solidFill>
          <a:schemeClr val="tx1"/>
        </a:solidFill>
        <a:latin typeface="Arial" charset="0"/>
        <a:ea typeface="+mn-ea"/>
        <a:cs typeface="+mn-cs"/>
      </a:defRPr>
    </a:lvl3pPr>
    <a:lvl4pPr marL="1371600" algn="l" rtl="0" eaLnBrk="0" fontAlgn="base" hangingPunct="0">
      <a:spcBef>
        <a:spcPct val="30000"/>
      </a:spcBef>
      <a:spcAft>
        <a:spcPct val="0"/>
      </a:spcAft>
      <a:defRPr sz="1100" kern="1200">
        <a:solidFill>
          <a:schemeClr val="tx1"/>
        </a:solidFill>
        <a:latin typeface="Arial" charset="0"/>
        <a:ea typeface="+mn-ea"/>
        <a:cs typeface="+mn-cs"/>
      </a:defRPr>
    </a:lvl4pPr>
    <a:lvl5pPr marL="1828800" algn="l" rtl="0" eaLnBrk="0" fontAlgn="base" hangingPunct="0">
      <a:spcBef>
        <a:spcPct val="3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smtClean="0"/>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0</a:t>
            </a:fld>
            <a:endParaRPr lang="en-US" dirty="0">
              <a:solidFill>
                <a:prstClr val="black"/>
              </a:solidFill>
            </a:endParaRPr>
          </a:p>
        </p:txBody>
      </p:sp>
    </p:spTree>
    <p:extLst>
      <p:ext uri="{BB962C8B-B14F-4D97-AF65-F5344CB8AC3E}">
        <p14:creationId xmlns:p14="http://schemas.microsoft.com/office/powerpoint/2010/main" val="1330099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865" indent="-285717">
              <a:defRPr sz="2400">
                <a:solidFill>
                  <a:schemeClr val="tx1"/>
                </a:solidFill>
                <a:latin typeface="Times"/>
              </a:defRPr>
            </a:lvl2pPr>
            <a:lvl3pPr marL="1142868" indent="-228573">
              <a:defRPr sz="2400">
                <a:solidFill>
                  <a:schemeClr val="tx1"/>
                </a:solidFill>
                <a:latin typeface="Times"/>
              </a:defRPr>
            </a:lvl3pPr>
            <a:lvl4pPr marL="1600016" indent="-228573">
              <a:defRPr sz="2400">
                <a:solidFill>
                  <a:schemeClr val="tx1"/>
                </a:solidFill>
                <a:latin typeface="Times"/>
              </a:defRPr>
            </a:lvl4pPr>
            <a:lvl5pPr marL="2057163" indent="-228573">
              <a:defRPr sz="2400">
                <a:solidFill>
                  <a:schemeClr val="tx1"/>
                </a:solidFill>
                <a:latin typeface="Times"/>
              </a:defRPr>
            </a:lvl5pPr>
            <a:lvl6pPr marL="2514311" indent="-228573" eaLnBrk="0" fontAlgn="base" hangingPunct="0">
              <a:spcBef>
                <a:spcPct val="0"/>
              </a:spcBef>
              <a:spcAft>
                <a:spcPct val="0"/>
              </a:spcAft>
              <a:defRPr sz="2400">
                <a:solidFill>
                  <a:schemeClr val="tx1"/>
                </a:solidFill>
                <a:latin typeface="Times"/>
              </a:defRPr>
            </a:lvl6pPr>
            <a:lvl7pPr marL="2971458" indent="-228573" eaLnBrk="0" fontAlgn="base" hangingPunct="0">
              <a:spcBef>
                <a:spcPct val="0"/>
              </a:spcBef>
              <a:spcAft>
                <a:spcPct val="0"/>
              </a:spcAft>
              <a:defRPr sz="2400">
                <a:solidFill>
                  <a:schemeClr val="tx1"/>
                </a:solidFill>
                <a:latin typeface="Times"/>
              </a:defRPr>
            </a:lvl7pPr>
            <a:lvl8pPr marL="3428606" indent="-228573" eaLnBrk="0" fontAlgn="base" hangingPunct="0">
              <a:spcBef>
                <a:spcPct val="0"/>
              </a:spcBef>
              <a:spcAft>
                <a:spcPct val="0"/>
              </a:spcAft>
              <a:defRPr sz="2400">
                <a:solidFill>
                  <a:schemeClr val="tx1"/>
                </a:solidFill>
                <a:latin typeface="Times"/>
              </a:defRPr>
            </a:lvl8pPr>
            <a:lvl9pPr marL="3885753" indent="-228573" eaLnBrk="0" fontAlgn="base" hangingPunct="0">
              <a:spcBef>
                <a:spcPct val="0"/>
              </a:spcBef>
              <a:spcAft>
                <a:spcPct val="0"/>
              </a:spcAft>
              <a:defRPr sz="2400">
                <a:solidFill>
                  <a:schemeClr val="tx1"/>
                </a:solidFill>
                <a:latin typeface="Times"/>
              </a:defRPr>
            </a:lvl9pPr>
          </a:lstStyle>
          <a:p>
            <a:fld id="{8DB48461-DE6A-47A7-A69F-44FF69D8D17D}" type="slidenum">
              <a:rPr lang="en-US" sz="1200">
                <a:latin typeface="Arial" charset="0"/>
              </a:rPr>
              <a:pPr/>
              <a:t>9</a:t>
            </a:fld>
            <a:endParaRPr lang="en-US" sz="1200">
              <a:latin typeface="Arial" charset="0"/>
            </a:endParaRPr>
          </a:p>
        </p:txBody>
      </p:sp>
      <p:sp>
        <p:nvSpPr>
          <p:cNvPr id="54275" name="Rectangle 2"/>
          <p:cNvSpPr>
            <a:spLocks noGrp="1" noRot="1" noChangeAspect="1" noChangeArrowheads="1" noTextEdit="1"/>
          </p:cNvSpPr>
          <p:nvPr>
            <p:ph type="sldImg"/>
          </p:nvPr>
        </p:nvSpPr>
        <p:spPr>
          <a:xfrm>
            <a:off x="1408113" y="471488"/>
            <a:ext cx="4538662" cy="3403600"/>
          </a:xfrm>
          <a:ln/>
        </p:spPr>
      </p:sp>
      <p:sp>
        <p:nvSpPr>
          <p:cNvPr id="54276" name="Rectangle 3"/>
          <p:cNvSpPr>
            <a:spLocks noGrp="1" noChangeArrowheads="1"/>
          </p:cNvSpPr>
          <p:nvPr>
            <p:ph type="body" idx="1"/>
          </p:nvPr>
        </p:nvSpPr>
        <p:spPr>
          <a:xfrm>
            <a:off x="487364" y="3998914"/>
            <a:ext cx="6338887" cy="5602287"/>
          </a:xfrm>
          <a:noFill/>
        </p:spPr>
        <p:txBody>
          <a:bodyPr/>
          <a:lstStyle/>
          <a:p>
            <a:pPr marL="292086" lvl="1" indent="-171450" eaLnBrk="1" hangingPunct="1">
              <a:buFont typeface="Arial" panose="020B0604020202020204" pitchFamily="34" charset="0"/>
              <a:buChar char="•"/>
            </a:pPr>
            <a:r>
              <a:rPr lang="en-US" b="0" u="none" dirty="0" smtClean="0"/>
              <a:t>In order to make participation by individuals outside the U.S. and Canada more meaningful, Standards and Certification approved a membership category of delegates.  Delegates </a:t>
            </a:r>
            <a:r>
              <a:rPr lang="en-US" b="0" u="none" baseline="0" dirty="0" smtClean="0"/>
              <a:t>may be approved for participation at the standards committee or subordinate group level.</a:t>
            </a:r>
            <a:endParaRPr lang="en-US" b="0" u="none" dirty="0" smtClean="0"/>
          </a:p>
          <a:p>
            <a:pPr marL="239685" lvl="1" indent="-119049" defTabSz="914295" eaLnBrk="1" hangingPunct="1">
              <a:buFontTx/>
              <a:buChar char="•"/>
              <a:defRPr/>
            </a:pPr>
            <a:r>
              <a:rPr lang="en-US" b="0" u="none" dirty="0" smtClean="0"/>
              <a:t>Delegates are individuals who represent</a:t>
            </a:r>
            <a:r>
              <a:rPr lang="en-US" b="0" u="none" strike="noStrike" baseline="0" dirty="0" smtClean="0"/>
              <a:t> </a:t>
            </a:r>
            <a:r>
              <a:rPr lang="en-US" b="0" u="none" dirty="0" smtClean="0"/>
              <a:t>a group outside the U.S. or Canada.  The individual representing the group may not </a:t>
            </a:r>
            <a:r>
              <a:rPr lang="en-US" b="0" u="none" dirty="0" smtClean="0">
                <a:cs typeface="Microsoft Sans Serif" pitchFamily="34" charset="0"/>
              </a:rPr>
              <a:t>necessarily possess the same level of technical qualifications that we normally expect of committee members, </a:t>
            </a:r>
            <a:r>
              <a:rPr lang="en-US" b="0" u="none" dirty="0"/>
              <a:t>but they should have a working knowledge of the technical aspects of the committee’s work</a:t>
            </a:r>
            <a:r>
              <a:rPr lang="en-US" b="0" u="none" dirty="0" smtClean="0">
                <a:cs typeface="Microsoft Sans Serif" pitchFamily="34" charset="0"/>
              </a:rPr>
              <a:t>.</a:t>
            </a:r>
          </a:p>
          <a:p>
            <a:pPr marL="239685" lvl="1" indent="-119049" defTabSz="914295" eaLnBrk="1" hangingPunct="1">
              <a:buFontTx/>
              <a:buChar char="•"/>
              <a:defRPr/>
            </a:pPr>
            <a:r>
              <a:rPr lang="en-US" b="0" u="none" dirty="0" smtClean="0">
                <a:cs typeface="Microsoft Sans Serif" pitchFamily="34" charset="0"/>
              </a:rPr>
              <a:t>The</a:t>
            </a:r>
            <a:r>
              <a:rPr lang="en-US" b="0" u="none" baseline="0" dirty="0" smtClean="0">
                <a:cs typeface="Microsoft Sans Serif" pitchFamily="34" charset="0"/>
              </a:rPr>
              <a:t> delegate shall also be able to </a:t>
            </a:r>
            <a:r>
              <a:rPr lang="en-US" b="0" u="none" dirty="0" smtClean="0">
                <a:cs typeface="Microsoft Sans Serif" pitchFamily="34" charset="0"/>
              </a:rPr>
              <a:t>speak and understand English </a:t>
            </a:r>
            <a:r>
              <a:rPr lang="en-US" b="0" u="none" strike="noStrike" dirty="0" smtClean="0">
                <a:cs typeface="Microsoft Sans Serif" pitchFamily="34" charset="0"/>
              </a:rPr>
              <a:t>proficiently</a:t>
            </a:r>
            <a:r>
              <a:rPr lang="en-US" b="0" u="none" dirty="0" smtClean="0">
                <a:cs typeface="Microsoft Sans Serif" pitchFamily="34" charset="0"/>
              </a:rPr>
              <a:t>, as their primary responsibility will be to serve as the liaison between the committee and the group they are representing. This allows the group represented to work in their native language, and to meet where it's convenient for them.</a:t>
            </a:r>
            <a:r>
              <a:rPr lang="en-US" b="0" u="none" dirty="0"/>
              <a:t> </a:t>
            </a:r>
            <a:endParaRPr lang="en-US" b="0" u="none" dirty="0" smtClean="0">
              <a:cs typeface="Times New Roman" pitchFamily="18" charset="0"/>
            </a:endParaRPr>
          </a:p>
          <a:p>
            <a:pPr marL="239685" lvl="1" indent="-119049" eaLnBrk="1" hangingPunct="1">
              <a:buFontTx/>
              <a:buChar char="•"/>
            </a:pPr>
            <a:r>
              <a:rPr lang="en-US" b="0" u="none" dirty="0" smtClean="0"/>
              <a:t>Each group represented shall be a recognized organization within its own country. </a:t>
            </a:r>
            <a:r>
              <a:rPr lang="en-US" b="0" u="none" dirty="0" smtClean="0">
                <a:cs typeface="Microsoft Sans Serif" pitchFamily="34" charset="0"/>
              </a:rPr>
              <a:t>This was intentionally left broad, so that this organization could be jurisdictions, companies, professional societies, trade organizations  or user groups with a meaningful interest in the work of the standards committee on which they would like to participate. It will be up to the standards committee, based on the information provided to them, to make the determination if the group seeking participation is, in fact, "recognized".    </a:t>
            </a:r>
          </a:p>
          <a:p>
            <a:pPr marL="239685" lvl="1" indent="-119049" eaLnBrk="1" hangingPunct="1">
              <a:buFontTx/>
              <a:buChar char="•"/>
            </a:pPr>
            <a:r>
              <a:rPr lang="en-US" b="0" u="none" dirty="0" smtClean="0">
                <a:cs typeface="Times New Roman" pitchFamily="18" charset="0"/>
              </a:rPr>
              <a:t>The method for selecting a prospective delegate is at the discretion of each group.</a:t>
            </a:r>
          </a:p>
          <a:p>
            <a:pPr marL="239685" lvl="1" indent="-119049" eaLnBrk="1" hangingPunct="1">
              <a:buFontTx/>
              <a:buChar char="•"/>
            </a:pPr>
            <a:r>
              <a:rPr lang="en-US" b="0" u="none" dirty="0" smtClean="0">
                <a:cs typeface="Times New Roman" pitchFamily="18" charset="0"/>
              </a:rPr>
              <a:t>The appointment of a delegate may be limited in scope relative to the charter of the standards committee, as determined by the consensus committee. </a:t>
            </a:r>
          </a:p>
          <a:p>
            <a:pPr marL="239685" lvl="1" indent="-119049" defTabSz="914295" eaLnBrk="1" hangingPunct="1">
              <a:buFontTx/>
              <a:buChar char="•"/>
              <a:defRPr/>
            </a:pPr>
            <a:r>
              <a:rPr lang="en-US" b="0" u="none" dirty="0" smtClean="0">
                <a:cs typeface="Microsoft Sans Serif" pitchFamily="34" charset="0"/>
              </a:rPr>
              <a:t>It's important to note that the "delegate" position does not preclude the appointment of qualified individuals from other countries as full members of our committees</a:t>
            </a:r>
            <a:r>
              <a:rPr lang="en-US" b="0" u="none" strike="noStrike" dirty="0" smtClean="0">
                <a:cs typeface="Microsoft Sans Serif" pitchFamily="34" charset="0"/>
              </a:rPr>
              <a:t>, instead</a:t>
            </a:r>
            <a:r>
              <a:rPr lang="en-US" b="0" u="none" strike="noStrike" baseline="0" dirty="0" smtClean="0">
                <a:cs typeface="Microsoft Sans Serif" pitchFamily="34" charset="0"/>
              </a:rPr>
              <a:t> </a:t>
            </a:r>
            <a:r>
              <a:rPr lang="en-US" b="0" u="none" strike="noStrike" dirty="0" smtClean="0">
                <a:cs typeface="Microsoft Sans Serif" pitchFamily="34" charset="0"/>
              </a:rPr>
              <a:t>it </a:t>
            </a:r>
            <a:r>
              <a:rPr lang="en-US" b="0" u="none" dirty="0" smtClean="0">
                <a:cs typeface="Microsoft Sans Serif" pitchFamily="34" charset="0"/>
              </a:rPr>
              <a:t> provides another option that </a:t>
            </a:r>
            <a:r>
              <a:rPr lang="en-US" b="0" u="none" strike="noStrike" dirty="0" smtClean="0">
                <a:cs typeface="Microsoft Sans Serif" pitchFamily="34" charset="0"/>
              </a:rPr>
              <a:t>facilitates </a:t>
            </a:r>
            <a:r>
              <a:rPr lang="en-US" b="0" u="none" dirty="0" smtClean="0">
                <a:cs typeface="Microsoft Sans Serif" pitchFamily="34" charset="0"/>
              </a:rPr>
              <a:t>the contribution</a:t>
            </a:r>
            <a:r>
              <a:rPr lang="en-US" b="0" u="none" baseline="0" dirty="0" smtClean="0">
                <a:cs typeface="Microsoft Sans Serif" pitchFamily="34" charset="0"/>
              </a:rPr>
              <a:t> of </a:t>
            </a:r>
            <a:r>
              <a:rPr lang="en-US" b="0" u="none" dirty="0" smtClean="0">
                <a:cs typeface="Microsoft Sans Serif" pitchFamily="34" charset="0"/>
              </a:rPr>
              <a:t>meaningful input from individuals in other countries who have expertise in the committee's subject matter. </a:t>
            </a:r>
            <a:endParaRPr lang="en-US" b="0" u="none" dirty="0" smtClean="0"/>
          </a:p>
        </p:txBody>
      </p:sp>
    </p:spTree>
    <p:extLst>
      <p:ext uri="{BB962C8B-B14F-4D97-AF65-F5344CB8AC3E}">
        <p14:creationId xmlns:p14="http://schemas.microsoft.com/office/powerpoint/2010/main" val="2949610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865" indent="-285717">
              <a:defRPr sz="2400">
                <a:solidFill>
                  <a:schemeClr val="tx1"/>
                </a:solidFill>
                <a:latin typeface="Times"/>
              </a:defRPr>
            </a:lvl2pPr>
            <a:lvl3pPr marL="1142868" indent="-228573">
              <a:defRPr sz="2400">
                <a:solidFill>
                  <a:schemeClr val="tx1"/>
                </a:solidFill>
                <a:latin typeface="Times"/>
              </a:defRPr>
            </a:lvl3pPr>
            <a:lvl4pPr marL="1600016" indent="-228573">
              <a:defRPr sz="2400">
                <a:solidFill>
                  <a:schemeClr val="tx1"/>
                </a:solidFill>
                <a:latin typeface="Times"/>
              </a:defRPr>
            </a:lvl4pPr>
            <a:lvl5pPr marL="2057163" indent="-228573">
              <a:defRPr sz="2400">
                <a:solidFill>
                  <a:schemeClr val="tx1"/>
                </a:solidFill>
                <a:latin typeface="Times"/>
              </a:defRPr>
            </a:lvl5pPr>
            <a:lvl6pPr marL="2514311" indent="-228573" eaLnBrk="0" fontAlgn="base" hangingPunct="0">
              <a:spcBef>
                <a:spcPct val="0"/>
              </a:spcBef>
              <a:spcAft>
                <a:spcPct val="0"/>
              </a:spcAft>
              <a:defRPr sz="2400">
                <a:solidFill>
                  <a:schemeClr val="tx1"/>
                </a:solidFill>
                <a:latin typeface="Times"/>
              </a:defRPr>
            </a:lvl6pPr>
            <a:lvl7pPr marL="2971458" indent="-228573" eaLnBrk="0" fontAlgn="base" hangingPunct="0">
              <a:spcBef>
                <a:spcPct val="0"/>
              </a:spcBef>
              <a:spcAft>
                <a:spcPct val="0"/>
              </a:spcAft>
              <a:defRPr sz="2400">
                <a:solidFill>
                  <a:schemeClr val="tx1"/>
                </a:solidFill>
                <a:latin typeface="Times"/>
              </a:defRPr>
            </a:lvl7pPr>
            <a:lvl8pPr marL="3428606" indent="-228573" eaLnBrk="0" fontAlgn="base" hangingPunct="0">
              <a:spcBef>
                <a:spcPct val="0"/>
              </a:spcBef>
              <a:spcAft>
                <a:spcPct val="0"/>
              </a:spcAft>
              <a:defRPr sz="2400">
                <a:solidFill>
                  <a:schemeClr val="tx1"/>
                </a:solidFill>
                <a:latin typeface="Times"/>
              </a:defRPr>
            </a:lvl8pPr>
            <a:lvl9pPr marL="3885753" indent="-228573" eaLnBrk="0" fontAlgn="base" hangingPunct="0">
              <a:spcBef>
                <a:spcPct val="0"/>
              </a:spcBef>
              <a:spcAft>
                <a:spcPct val="0"/>
              </a:spcAft>
              <a:defRPr sz="2400">
                <a:solidFill>
                  <a:schemeClr val="tx1"/>
                </a:solidFill>
                <a:latin typeface="Times"/>
              </a:defRPr>
            </a:lvl9pPr>
          </a:lstStyle>
          <a:p>
            <a:fld id="{7F2248AE-3EAD-4628-A1E1-617FA2FD8423}" type="slidenum">
              <a:rPr lang="en-US" sz="1200">
                <a:latin typeface="Arial" charset="0"/>
              </a:rPr>
              <a:pPr/>
              <a:t>10</a:t>
            </a:fld>
            <a:endParaRPr lang="en-US" sz="1200">
              <a:latin typeface="Arial" charset="0"/>
            </a:endParaRPr>
          </a:p>
        </p:txBody>
      </p:sp>
      <p:sp>
        <p:nvSpPr>
          <p:cNvPr id="55299" name="Rectangle 2"/>
          <p:cNvSpPr>
            <a:spLocks noGrp="1" noRot="1" noChangeAspect="1" noChangeArrowheads="1" noTextEdit="1"/>
          </p:cNvSpPr>
          <p:nvPr>
            <p:ph type="sldImg"/>
          </p:nvPr>
        </p:nvSpPr>
        <p:spPr>
          <a:xfrm>
            <a:off x="1408113" y="471488"/>
            <a:ext cx="4538662" cy="3403600"/>
          </a:xfrm>
          <a:ln/>
        </p:spPr>
      </p:sp>
      <p:sp>
        <p:nvSpPr>
          <p:cNvPr id="55300" name="Rectangle 3"/>
          <p:cNvSpPr>
            <a:spLocks noGrp="1" noChangeArrowheads="1"/>
          </p:cNvSpPr>
          <p:nvPr>
            <p:ph type="body" idx="1"/>
          </p:nvPr>
        </p:nvSpPr>
        <p:spPr>
          <a:xfrm>
            <a:off x="487364" y="4216400"/>
            <a:ext cx="6338887" cy="4926013"/>
          </a:xfrm>
        </p:spPr>
        <p:txBody>
          <a:bodyPr/>
          <a:lstStyle/>
          <a:p>
            <a:pPr marL="171450" lvl="0" indent="-171450" eaLnBrk="1" hangingPunct="1">
              <a:buFont typeface="Arial" panose="020B0604020202020204" pitchFamily="34" charset="0"/>
              <a:buChar char="•"/>
              <a:defRPr/>
            </a:pPr>
            <a:r>
              <a:rPr lang="en-US" b="0" u="none" dirty="0" smtClean="0">
                <a:cs typeface="Times New Roman" pitchFamily="18" charset="0"/>
              </a:rPr>
              <a:t>Delegates are expected</a:t>
            </a:r>
            <a:r>
              <a:rPr lang="en-US" b="0" u="none" baseline="0" dirty="0" smtClean="0">
                <a:cs typeface="Times New Roman" pitchFamily="18" charset="0"/>
              </a:rPr>
              <a:t> to: </a:t>
            </a:r>
            <a:endParaRPr lang="en-US" b="0" u="none" strike="sngStrike" baseline="0" dirty="0" smtClean="0">
              <a:cs typeface="Times New Roman" pitchFamily="18" charset="0"/>
            </a:endParaRPr>
          </a:p>
          <a:p>
            <a:pPr marL="628650" lvl="1" indent="-171450" eaLnBrk="1" hangingPunct="1">
              <a:buFont typeface="Arial" panose="020B0604020202020204" pitchFamily="34" charset="0"/>
              <a:buChar char="−"/>
              <a:defRPr/>
            </a:pPr>
            <a:r>
              <a:rPr lang="en-US" b="0" u="none" dirty="0" smtClean="0"/>
              <a:t>vote on first consideration recorded votes of each standards action. </a:t>
            </a:r>
            <a:endParaRPr lang="en-US" b="0" u="none" dirty="0" smtClean="0">
              <a:cs typeface="Microsoft Sans Serif" pitchFamily="34" charset="0"/>
            </a:endParaRPr>
          </a:p>
          <a:p>
            <a:pPr marL="628650" lvl="1" indent="-171450" eaLnBrk="1" hangingPunct="1">
              <a:buFont typeface="Arial" panose="020B0604020202020204" pitchFamily="34" charset="0"/>
              <a:buChar char="−"/>
              <a:defRPr/>
            </a:pPr>
            <a:r>
              <a:rPr lang="en-US" b="0" u="none" dirty="0" smtClean="0"/>
              <a:t>contribute </a:t>
            </a:r>
            <a:r>
              <a:rPr lang="en-US" b="0" u="none" dirty="0"/>
              <a:t>the expertise of the group </a:t>
            </a:r>
            <a:r>
              <a:rPr lang="en-US" b="0" u="none" dirty="0" smtClean="0"/>
              <a:t>by giving thorough consideration to each subject brought before the standards committee </a:t>
            </a:r>
          </a:p>
          <a:p>
            <a:pPr marL="0" lvl="1" indent="-94799" eaLnBrk="1" hangingPunct="1">
              <a:buFont typeface="Arial" charset="0"/>
              <a:buNone/>
              <a:defRPr/>
            </a:pPr>
            <a:endParaRPr lang="en-US" b="0" u="none" dirty="0" smtClean="0"/>
          </a:p>
          <a:p>
            <a:pPr marL="1714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b="0" u="none" dirty="0" smtClean="0"/>
              <a:t>Attendance at meetings is not required but it is encouraged.</a:t>
            </a:r>
          </a:p>
          <a:p>
            <a:pPr marL="628650" marR="0" lvl="2"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b="0" u="none" dirty="0" smtClean="0"/>
              <a:t>May participate by attendance at meetings, by correspondence, and by telephone, teleconference, or other electronic means. </a:t>
            </a:r>
            <a:endParaRPr lang="en-US" b="0" u="none" dirty="0" smtClean="0">
              <a:cs typeface="Times New Roman" pitchFamily="18" charset="0"/>
            </a:endParaRPr>
          </a:p>
          <a:p>
            <a:pPr marL="0" lvl="0" indent="0" eaLnBrk="1" hangingPunct="1">
              <a:buFontTx/>
              <a:buNone/>
              <a:defRPr/>
            </a:pPr>
            <a:endParaRPr lang="en-US" b="0" u="none" strike="sngStrike" dirty="0" smtClean="0">
              <a:cs typeface="Times New Roman" pitchFamily="18" charset="0"/>
            </a:endParaRPr>
          </a:p>
          <a:p>
            <a:pPr marL="171450" lvl="0" indent="-171450" eaLnBrk="1" hangingPunct="1">
              <a:buFont typeface="Arial" panose="020B0604020202020204" pitchFamily="34" charset="0"/>
              <a:buChar char="•"/>
              <a:defRPr/>
            </a:pPr>
            <a:r>
              <a:rPr lang="en-US" b="0" u="none" dirty="0" smtClean="0">
                <a:cs typeface="Times New Roman" pitchFamily="18" charset="0"/>
              </a:rPr>
              <a:t>Delegates are permitted to appoint alternates. </a:t>
            </a:r>
          </a:p>
          <a:p>
            <a:pPr marL="628650" lvl="1" indent="-171450" eaLnBrk="1" hangingPunct="1">
              <a:buFont typeface="Arial" panose="020B0604020202020204" pitchFamily="34" charset="0"/>
              <a:buChar char="−"/>
              <a:defRPr/>
            </a:pPr>
            <a:r>
              <a:rPr lang="en-US" b="0" u="none" dirty="0" smtClean="0">
                <a:cs typeface="Times New Roman" pitchFamily="18" charset="0"/>
              </a:rPr>
              <a:t>Alternates are proposed by the group, are subject to acceptance by the consensus committee and approval by the cognizant board.  </a:t>
            </a:r>
          </a:p>
          <a:p>
            <a:pPr marL="1085850" lvl="2" indent="-171450" eaLnBrk="1" hangingPunct="1">
              <a:buFont typeface="Arial" panose="020B0604020202020204" pitchFamily="34" charset="0"/>
              <a:buChar char="−"/>
              <a:defRPr/>
            </a:pPr>
            <a:r>
              <a:rPr lang="en-US" b="0" u="none" dirty="0" smtClean="0">
                <a:cs typeface="Times New Roman" pitchFamily="18" charset="0"/>
              </a:rPr>
              <a:t>An alternate has all the privileges of an delegate during the period of their service in this capacity.  </a:t>
            </a:r>
          </a:p>
          <a:p>
            <a:pPr marL="1085850" lvl="2" indent="-171450" eaLnBrk="1" hangingPunct="1">
              <a:buFont typeface="Arial" panose="020B0604020202020204" pitchFamily="34" charset="0"/>
              <a:buChar char="−"/>
              <a:defRPr/>
            </a:pPr>
            <a:r>
              <a:rPr lang="en-US" b="0" u="none" dirty="0" smtClean="0">
                <a:cs typeface="Times New Roman" pitchFamily="18" charset="0"/>
              </a:rPr>
              <a:t>Such service by an alternate terminates at the</a:t>
            </a:r>
            <a:r>
              <a:rPr lang="en-US" b="0" u="none" baseline="0" dirty="0" smtClean="0">
                <a:cs typeface="Times New Roman" pitchFamily="18" charset="0"/>
              </a:rPr>
              <a:t> </a:t>
            </a:r>
            <a:r>
              <a:rPr lang="en-US" b="0" u="none" dirty="0" smtClean="0">
                <a:cs typeface="Times New Roman" pitchFamily="18" charset="0"/>
              </a:rPr>
              <a:t>request of the represented group, or automatically when the delegate is no longer on the committee.</a:t>
            </a:r>
          </a:p>
          <a:p>
            <a:pPr marL="120800" lvl="1" eaLnBrk="1" hangingPunct="1">
              <a:defRPr/>
            </a:pPr>
            <a:endParaRPr lang="en-US" b="0" u="none" dirty="0" smtClean="0">
              <a:cs typeface="Times New Roman" pitchFamily="18" charset="0"/>
            </a:endParaRPr>
          </a:p>
          <a:p>
            <a:pPr eaLnBrk="1" hangingPunct="1">
              <a:buFontTx/>
              <a:buChar char="•"/>
              <a:defRPr/>
            </a:pPr>
            <a:endParaRPr lang="en-US" b="0" u="none" dirty="0" smtClean="0">
              <a:cs typeface="Times New Roman" pitchFamily="18" charset="0"/>
            </a:endParaRPr>
          </a:p>
        </p:txBody>
      </p:sp>
    </p:spTree>
    <p:extLst>
      <p:ext uri="{BB962C8B-B14F-4D97-AF65-F5344CB8AC3E}">
        <p14:creationId xmlns:p14="http://schemas.microsoft.com/office/powerpoint/2010/main" val="2617102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865" indent="-285717">
              <a:defRPr sz="2400">
                <a:solidFill>
                  <a:schemeClr val="tx1"/>
                </a:solidFill>
                <a:latin typeface="Times"/>
              </a:defRPr>
            </a:lvl2pPr>
            <a:lvl3pPr marL="1142868" indent="-228573">
              <a:defRPr sz="2400">
                <a:solidFill>
                  <a:schemeClr val="tx1"/>
                </a:solidFill>
                <a:latin typeface="Times"/>
              </a:defRPr>
            </a:lvl3pPr>
            <a:lvl4pPr marL="1600016" indent="-228573">
              <a:defRPr sz="2400">
                <a:solidFill>
                  <a:schemeClr val="tx1"/>
                </a:solidFill>
                <a:latin typeface="Times"/>
              </a:defRPr>
            </a:lvl4pPr>
            <a:lvl5pPr marL="2057163" indent="-228573">
              <a:defRPr sz="2400">
                <a:solidFill>
                  <a:schemeClr val="tx1"/>
                </a:solidFill>
                <a:latin typeface="Times"/>
              </a:defRPr>
            </a:lvl5pPr>
            <a:lvl6pPr marL="2514311" indent="-228573" eaLnBrk="0" fontAlgn="base" hangingPunct="0">
              <a:spcBef>
                <a:spcPct val="0"/>
              </a:spcBef>
              <a:spcAft>
                <a:spcPct val="0"/>
              </a:spcAft>
              <a:defRPr sz="2400">
                <a:solidFill>
                  <a:schemeClr val="tx1"/>
                </a:solidFill>
                <a:latin typeface="Times"/>
              </a:defRPr>
            </a:lvl6pPr>
            <a:lvl7pPr marL="2971458" indent="-228573" eaLnBrk="0" fontAlgn="base" hangingPunct="0">
              <a:spcBef>
                <a:spcPct val="0"/>
              </a:spcBef>
              <a:spcAft>
                <a:spcPct val="0"/>
              </a:spcAft>
              <a:defRPr sz="2400">
                <a:solidFill>
                  <a:schemeClr val="tx1"/>
                </a:solidFill>
                <a:latin typeface="Times"/>
              </a:defRPr>
            </a:lvl7pPr>
            <a:lvl8pPr marL="3428606" indent="-228573" eaLnBrk="0" fontAlgn="base" hangingPunct="0">
              <a:spcBef>
                <a:spcPct val="0"/>
              </a:spcBef>
              <a:spcAft>
                <a:spcPct val="0"/>
              </a:spcAft>
              <a:defRPr sz="2400">
                <a:solidFill>
                  <a:schemeClr val="tx1"/>
                </a:solidFill>
                <a:latin typeface="Times"/>
              </a:defRPr>
            </a:lvl8pPr>
            <a:lvl9pPr marL="3885753" indent="-228573" eaLnBrk="0" fontAlgn="base" hangingPunct="0">
              <a:spcBef>
                <a:spcPct val="0"/>
              </a:spcBef>
              <a:spcAft>
                <a:spcPct val="0"/>
              </a:spcAft>
              <a:defRPr sz="2400">
                <a:solidFill>
                  <a:schemeClr val="tx1"/>
                </a:solidFill>
                <a:latin typeface="Times"/>
              </a:defRPr>
            </a:lvl9pPr>
          </a:lstStyle>
          <a:p>
            <a:fld id="{A1D87DC5-9D18-4FED-8D2F-7F17820A8E03}" type="slidenum">
              <a:rPr lang="en-US" sz="1200">
                <a:latin typeface="Arial" charset="0"/>
              </a:rPr>
              <a:pPr/>
              <a:t>11</a:t>
            </a:fld>
            <a:endParaRPr lang="en-US" sz="1200">
              <a:latin typeface="Arial" charset="0"/>
            </a:endParaRPr>
          </a:p>
        </p:txBody>
      </p:sp>
      <p:sp>
        <p:nvSpPr>
          <p:cNvPr id="56323" name="Rectangle 2"/>
          <p:cNvSpPr>
            <a:spLocks noGrp="1" noRot="1" noChangeAspect="1" noChangeArrowheads="1" noTextEdit="1"/>
          </p:cNvSpPr>
          <p:nvPr>
            <p:ph type="sldImg"/>
          </p:nvPr>
        </p:nvSpPr>
        <p:spPr>
          <a:xfrm>
            <a:off x="1408113" y="471488"/>
            <a:ext cx="4538662" cy="3403600"/>
          </a:xfrm>
          <a:ln/>
        </p:spPr>
      </p:sp>
      <p:sp>
        <p:nvSpPr>
          <p:cNvPr id="56324" name="Rectangle 3"/>
          <p:cNvSpPr>
            <a:spLocks noGrp="1" noChangeArrowheads="1"/>
          </p:cNvSpPr>
          <p:nvPr>
            <p:ph type="body" idx="1"/>
          </p:nvPr>
        </p:nvSpPr>
        <p:spPr>
          <a:xfrm>
            <a:off x="487364" y="4216400"/>
            <a:ext cx="6338887" cy="4926013"/>
          </a:xfrm>
          <a:noFill/>
        </p:spPr>
        <p:txBody>
          <a:bodyPr/>
          <a:lstStyle/>
          <a:p>
            <a:pPr marL="171430" indent="-171430">
              <a:buFont typeface="Arial" pitchFamily="34" charset="0"/>
              <a:buChar char="•"/>
            </a:pPr>
            <a:r>
              <a:rPr lang="en-US" u="none" dirty="0" smtClean="0"/>
              <a:t>Must </a:t>
            </a:r>
            <a:r>
              <a:rPr lang="en-US" u="none" dirty="0"/>
              <a:t>be technically qualified in the subject of the committee’s charter</a:t>
            </a:r>
          </a:p>
          <a:p>
            <a:pPr marL="171430" indent="-171430">
              <a:buFont typeface="Arial" pitchFamily="34" charset="0"/>
              <a:buChar char="•"/>
            </a:pPr>
            <a:r>
              <a:rPr lang="en-US" u="none" dirty="0" smtClean="0"/>
              <a:t>Are</a:t>
            </a:r>
            <a:r>
              <a:rPr lang="en-US" u="none" baseline="0" dirty="0" smtClean="0"/>
              <a:t> </a:t>
            </a:r>
            <a:r>
              <a:rPr lang="en-US" u="none" dirty="0" smtClean="0"/>
              <a:t>provided an opportunity to Review &amp; Comment on </a:t>
            </a:r>
            <a:r>
              <a:rPr lang="en-US" u="none" dirty="0"/>
              <a:t>all proposals submitted for </a:t>
            </a:r>
            <a:r>
              <a:rPr lang="en-US" u="none" dirty="0" smtClean="0"/>
              <a:t>committee </a:t>
            </a:r>
            <a:r>
              <a:rPr lang="en-US" u="none" dirty="0"/>
              <a:t>vote, except for weighted votes </a:t>
            </a:r>
            <a:r>
              <a:rPr lang="en-US" u="none" dirty="0" smtClean="0"/>
              <a:t>and </a:t>
            </a:r>
            <a:r>
              <a:rPr lang="en-US" u="none" dirty="0"/>
              <a:t>votes on </a:t>
            </a:r>
            <a:r>
              <a:rPr lang="en-US" u="none" dirty="0" smtClean="0"/>
              <a:t>personnel </a:t>
            </a:r>
            <a:r>
              <a:rPr lang="en-US" u="none" dirty="0"/>
              <a:t>items.</a:t>
            </a:r>
          </a:p>
          <a:p>
            <a:pPr marL="171430" indent="-171430">
              <a:buFont typeface="Arial" pitchFamily="34" charset="0"/>
              <a:buChar char="•"/>
            </a:pPr>
            <a:r>
              <a:rPr lang="en-US" u="none" dirty="0"/>
              <a:t>Attendance at </a:t>
            </a:r>
            <a:r>
              <a:rPr lang="en-US" u="none" dirty="0" smtClean="0"/>
              <a:t> committee meetings is </a:t>
            </a:r>
            <a:r>
              <a:rPr lang="en-US" u="none" dirty="0"/>
              <a:t>optional.  </a:t>
            </a:r>
          </a:p>
          <a:p>
            <a:pPr marL="171430" indent="-171430">
              <a:buFont typeface="Arial" pitchFamily="34" charset="0"/>
              <a:buChar char="•"/>
            </a:pPr>
            <a:r>
              <a:rPr lang="en-US" u="none" dirty="0"/>
              <a:t>Participation may be carried out by attendance at meetings, by correspondence, and by telephone, teleconference, or other electronic means.</a:t>
            </a:r>
          </a:p>
          <a:p>
            <a:pPr marL="171430" indent="-171430">
              <a:buFont typeface="Arial" pitchFamily="34" charset="0"/>
              <a:buChar char="•"/>
            </a:pPr>
            <a:r>
              <a:rPr lang="en-US" u="none" dirty="0"/>
              <a:t>Because this is a non-voting member position, contributing members </a:t>
            </a:r>
            <a:r>
              <a:rPr lang="en-US" u="none" dirty="0" smtClean="0"/>
              <a:t>do</a:t>
            </a:r>
            <a:r>
              <a:rPr lang="en-US" u="none" baseline="0" dirty="0" smtClean="0"/>
              <a:t> not </a:t>
            </a:r>
            <a:r>
              <a:rPr lang="en-US" u="none" dirty="0" smtClean="0"/>
              <a:t>need to</a:t>
            </a:r>
            <a:r>
              <a:rPr lang="en-US" u="none" baseline="0" dirty="0" smtClean="0"/>
              <a:t> </a:t>
            </a:r>
            <a:r>
              <a:rPr lang="en-US" u="none" dirty="0" smtClean="0"/>
              <a:t>be </a:t>
            </a:r>
            <a:r>
              <a:rPr lang="en-US" u="none" dirty="0"/>
              <a:t>assigned an interest classification.</a:t>
            </a:r>
          </a:p>
          <a:p>
            <a:pPr marL="171430" indent="-171430">
              <a:buFont typeface="Arial" pitchFamily="34" charset="0"/>
              <a:buChar char="•"/>
            </a:pPr>
            <a:r>
              <a:rPr lang="en-US" u="none" dirty="0"/>
              <a:t>Participation by the Contributing Member shall be </a:t>
            </a:r>
            <a:r>
              <a:rPr lang="en-US" u="none" dirty="0" smtClean="0"/>
              <a:t>approved by</a:t>
            </a:r>
            <a:r>
              <a:rPr lang="en-US" u="none" baseline="0" dirty="0" smtClean="0"/>
              <a:t> the committee and its supervisory group. </a:t>
            </a:r>
            <a:endParaRPr lang="en-US" u="none" dirty="0"/>
          </a:p>
        </p:txBody>
      </p:sp>
    </p:spTree>
    <p:extLst>
      <p:ext uri="{BB962C8B-B14F-4D97-AF65-F5344CB8AC3E}">
        <p14:creationId xmlns:p14="http://schemas.microsoft.com/office/powerpoint/2010/main" val="2809362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865" indent="-285717">
              <a:defRPr sz="2400">
                <a:solidFill>
                  <a:schemeClr val="tx1"/>
                </a:solidFill>
                <a:latin typeface="Times"/>
              </a:defRPr>
            </a:lvl2pPr>
            <a:lvl3pPr marL="1142868" indent="-228573">
              <a:defRPr sz="2400">
                <a:solidFill>
                  <a:schemeClr val="tx1"/>
                </a:solidFill>
                <a:latin typeface="Times"/>
              </a:defRPr>
            </a:lvl3pPr>
            <a:lvl4pPr marL="1600016" indent="-228573">
              <a:defRPr sz="2400">
                <a:solidFill>
                  <a:schemeClr val="tx1"/>
                </a:solidFill>
                <a:latin typeface="Times"/>
              </a:defRPr>
            </a:lvl4pPr>
            <a:lvl5pPr marL="2057163" indent="-228573">
              <a:defRPr sz="2400">
                <a:solidFill>
                  <a:schemeClr val="tx1"/>
                </a:solidFill>
                <a:latin typeface="Times"/>
              </a:defRPr>
            </a:lvl5pPr>
            <a:lvl6pPr marL="2514311" indent="-228573" eaLnBrk="0" fontAlgn="base" hangingPunct="0">
              <a:spcBef>
                <a:spcPct val="0"/>
              </a:spcBef>
              <a:spcAft>
                <a:spcPct val="0"/>
              </a:spcAft>
              <a:defRPr sz="2400">
                <a:solidFill>
                  <a:schemeClr val="tx1"/>
                </a:solidFill>
                <a:latin typeface="Times"/>
              </a:defRPr>
            </a:lvl6pPr>
            <a:lvl7pPr marL="2971458" indent="-228573" eaLnBrk="0" fontAlgn="base" hangingPunct="0">
              <a:spcBef>
                <a:spcPct val="0"/>
              </a:spcBef>
              <a:spcAft>
                <a:spcPct val="0"/>
              </a:spcAft>
              <a:defRPr sz="2400">
                <a:solidFill>
                  <a:schemeClr val="tx1"/>
                </a:solidFill>
                <a:latin typeface="Times"/>
              </a:defRPr>
            </a:lvl7pPr>
            <a:lvl8pPr marL="3428606" indent="-228573" eaLnBrk="0" fontAlgn="base" hangingPunct="0">
              <a:spcBef>
                <a:spcPct val="0"/>
              </a:spcBef>
              <a:spcAft>
                <a:spcPct val="0"/>
              </a:spcAft>
              <a:defRPr sz="2400">
                <a:solidFill>
                  <a:schemeClr val="tx1"/>
                </a:solidFill>
                <a:latin typeface="Times"/>
              </a:defRPr>
            </a:lvl8pPr>
            <a:lvl9pPr marL="3885753" indent="-228573" eaLnBrk="0" fontAlgn="base" hangingPunct="0">
              <a:spcBef>
                <a:spcPct val="0"/>
              </a:spcBef>
              <a:spcAft>
                <a:spcPct val="0"/>
              </a:spcAft>
              <a:defRPr sz="2400">
                <a:solidFill>
                  <a:schemeClr val="tx1"/>
                </a:solidFill>
                <a:latin typeface="Times"/>
              </a:defRPr>
            </a:lvl9pPr>
          </a:lstStyle>
          <a:p>
            <a:fld id="{D15C6A6D-D64F-4587-B482-95137BFCFEC6}" type="slidenum">
              <a:rPr lang="en-US" sz="1200">
                <a:latin typeface="Arial" charset="0"/>
              </a:rPr>
              <a:pPr/>
              <a:t>12</a:t>
            </a:fld>
            <a:endParaRPr lang="en-US" sz="1200">
              <a:latin typeface="Arial" charset="0"/>
            </a:endParaRPr>
          </a:p>
        </p:txBody>
      </p:sp>
      <p:sp>
        <p:nvSpPr>
          <p:cNvPr id="57347" name="Rectangle 2"/>
          <p:cNvSpPr>
            <a:spLocks noGrp="1" noRot="1" noChangeAspect="1" noChangeArrowheads="1" noTextEdit="1"/>
          </p:cNvSpPr>
          <p:nvPr>
            <p:ph type="sldImg"/>
          </p:nvPr>
        </p:nvSpPr>
        <p:spPr>
          <a:xfrm>
            <a:off x="1408113" y="471488"/>
            <a:ext cx="4538662" cy="3403600"/>
          </a:xfrm>
          <a:ln/>
        </p:spPr>
      </p:sp>
      <p:sp>
        <p:nvSpPr>
          <p:cNvPr id="57348" name="Rectangle 3"/>
          <p:cNvSpPr>
            <a:spLocks noGrp="1" noChangeArrowheads="1"/>
          </p:cNvSpPr>
          <p:nvPr>
            <p:ph type="body" idx="1"/>
          </p:nvPr>
        </p:nvSpPr>
        <p:spPr>
          <a:xfrm>
            <a:off x="487364" y="4216400"/>
            <a:ext cx="6338887" cy="4926013"/>
          </a:xfrm>
          <a:noFill/>
        </p:spPr>
        <p:txBody>
          <a:bodyPr/>
          <a:lstStyle/>
          <a:p>
            <a:pPr marL="239685" lvl="1" indent="-119049" eaLnBrk="1" hangingPunct="1">
              <a:buFontTx/>
              <a:buChar char="•"/>
            </a:pPr>
            <a:r>
              <a:rPr lang="en-US" b="0" u="none" dirty="0" smtClean="0"/>
              <a:t>The Chair is the Executive Officer of the committee and is elected by its members. (The election process will be covered in detail in Part II of this submodule).  The Chair presides at meetings and performs duties customarily associated with such office.</a:t>
            </a:r>
          </a:p>
          <a:p>
            <a:pPr marL="239685" lvl="1" indent="-119049" eaLnBrk="1" hangingPunct="1">
              <a:buFontTx/>
              <a:buChar char="•"/>
            </a:pPr>
            <a:r>
              <a:rPr lang="en-US" b="0" u="none" dirty="0" smtClean="0"/>
              <a:t>The Vice Chair, also an elected position, presides in the absence of the Chair. The Vice Chair fulfills the duties of that office and performs other duties as they</a:t>
            </a:r>
            <a:r>
              <a:rPr lang="en-US" b="0" u="none" baseline="0" dirty="0" smtClean="0"/>
              <a:t> are </a:t>
            </a:r>
            <a:r>
              <a:rPr lang="en-US" b="0" u="none" dirty="0" smtClean="0"/>
              <a:t>assigned. </a:t>
            </a:r>
          </a:p>
          <a:p>
            <a:pPr marL="239685" lvl="1" indent="-119049" eaLnBrk="1" hangingPunct="1">
              <a:buFontTx/>
              <a:buChar char="•"/>
            </a:pPr>
            <a:r>
              <a:rPr lang="en-US" b="0" u="none" dirty="0" smtClean="0"/>
              <a:t>Secretary</a:t>
            </a:r>
          </a:p>
          <a:p>
            <a:pPr marL="480957" lvl="2" indent="-119049" eaLnBrk="1" hangingPunct="1">
              <a:buFont typeface="Arial" charset="0"/>
              <a:buChar char="–"/>
            </a:pPr>
            <a:r>
              <a:rPr lang="en-US" b="0" u="none" dirty="0" smtClean="0">
                <a:cs typeface="Microsoft Sans Serif" pitchFamily="34" charset="0"/>
              </a:rPr>
              <a:t>For all Standards</a:t>
            </a:r>
            <a:r>
              <a:rPr lang="en-US" b="0" u="none" baseline="0" dirty="0" smtClean="0">
                <a:cs typeface="Microsoft Sans Serif" pitchFamily="34" charset="0"/>
              </a:rPr>
              <a:t> Committees, Supervisory</a:t>
            </a:r>
            <a:r>
              <a:rPr lang="en-US" b="0" u="none" strike="noStrike" baseline="0" dirty="0" smtClean="0">
                <a:cs typeface="Microsoft Sans Serif" pitchFamily="34" charset="0"/>
              </a:rPr>
              <a:t> </a:t>
            </a:r>
            <a:r>
              <a:rPr lang="en-US" b="0" u="none" dirty="0" smtClean="0">
                <a:cs typeface="Microsoft Sans Serif" pitchFamily="34" charset="0"/>
              </a:rPr>
              <a:t>Boards, and some subcommittees, the Secretary is designated from the ASME Staff and is a member of the committee without vote. </a:t>
            </a:r>
          </a:p>
          <a:p>
            <a:pPr marL="480957" lvl="2" indent="-119049" eaLnBrk="1" hangingPunct="1">
              <a:buFont typeface="Arial" charset="0"/>
              <a:buChar char="–"/>
            </a:pPr>
            <a:r>
              <a:rPr lang="en-US" b="0" u="none" dirty="0" smtClean="0">
                <a:cs typeface="Microsoft Sans Serif" pitchFamily="34" charset="0"/>
              </a:rPr>
              <a:t>For other subordinate groups, a volunteer member of the committee may serve as Secretary.</a:t>
            </a:r>
            <a:endParaRPr lang="en-US" b="0" u="none" dirty="0" smtClean="0"/>
          </a:p>
          <a:p>
            <a:pPr eaLnBrk="1" hangingPunct="1"/>
            <a:endParaRPr lang="en-US" b="0" dirty="0" smtClean="0"/>
          </a:p>
        </p:txBody>
      </p:sp>
    </p:spTree>
    <p:extLst>
      <p:ext uri="{BB962C8B-B14F-4D97-AF65-F5344CB8AC3E}">
        <p14:creationId xmlns:p14="http://schemas.microsoft.com/office/powerpoint/2010/main" val="3059750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865" indent="-285717">
              <a:defRPr sz="2400">
                <a:solidFill>
                  <a:schemeClr val="tx1"/>
                </a:solidFill>
                <a:latin typeface="Times"/>
              </a:defRPr>
            </a:lvl2pPr>
            <a:lvl3pPr marL="1142868" indent="-228573">
              <a:defRPr sz="2400">
                <a:solidFill>
                  <a:schemeClr val="tx1"/>
                </a:solidFill>
                <a:latin typeface="Times"/>
              </a:defRPr>
            </a:lvl3pPr>
            <a:lvl4pPr marL="1600016" indent="-228573">
              <a:defRPr sz="2400">
                <a:solidFill>
                  <a:schemeClr val="tx1"/>
                </a:solidFill>
                <a:latin typeface="Times"/>
              </a:defRPr>
            </a:lvl4pPr>
            <a:lvl5pPr marL="2057163" indent="-228573">
              <a:defRPr sz="2400">
                <a:solidFill>
                  <a:schemeClr val="tx1"/>
                </a:solidFill>
                <a:latin typeface="Times"/>
              </a:defRPr>
            </a:lvl5pPr>
            <a:lvl6pPr marL="2514311" indent="-228573" eaLnBrk="0" fontAlgn="base" hangingPunct="0">
              <a:spcBef>
                <a:spcPct val="0"/>
              </a:spcBef>
              <a:spcAft>
                <a:spcPct val="0"/>
              </a:spcAft>
              <a:defRPr sz="2400">
                <a:solidFill>
                  <a:schemeClr val="tx1"/>
                </a:solidFill>
                <a:latin typeface="Times"/>
              </a:defRPr>
            </a:lvl6pPr>
            <a:lvl7pPr marL="2971458" indent="-228573" eaLnBrk="0" fontAlgn="base" hangingPunct="0">
              <a:spcBef>
                <a:spcPct val="0"/>
              </a:spcBef>
              <a:spcAft>
                <a:spcPct val="0"/>
              </a:spcAft>
              <a:defRPr sz="2400">
                <a:solidFill>
                  <a:schemeClr val="tx1"/>
                </a:solidFill>
                <a:latin typeface="Times"/>
              </a:defRPr>
            </a:lvl7pPr>
            <a:lvl8pPr marL="3428606" indent="-228573" eaLnBrk="0" fontAlgn="base" hangingPunct="0">
              <a:spcBef>
                <a:spcPct val="0"/>
              </a:spcBef>
              <a:spcAft>
                <a:spcPct val="0"/>
              </a:spcAft>
              <a:defRPr sz="2400">
                <a:solidFill>
                  <a:schemeClr val="tx1"/>
                </a:solidFill>
                <a:latin typeface="Times"/>
              </a:defRPr>
            </a:lvl8pPr>
            <a:lvl9pPr marL="3885753" indent="-228573" eaLnBrk="0" fontAlgn="base" hangingPunct="0">
              <a:spcBef>
                <a:spcPct val="0"/>
              </a:spcBef>
              <a:spcAft>
                <a:spcPct val="0"/>
              </a:spcAft>
              <a:defRPr sz="2400">
                <a:solidFill>
                  <a:schemeClr val="tx1"/>
                </a:solidFill>
                <a:latin typeface="Times"/>
              </a:defRPr>
            </a:lvl9pPr>
          </a:lstStyle>
          <a:p>
            <a:fld id="{F27962B0-7F25-469A-B506-A453E613F699}" type="slidenum">
              <a:rPr lang="en-US" sz="1200">
                <a:latin typeface="Arial" charset="0"/>
              </a:rPr>
              <a:pPr/>
              <a:t>13</a:t>
            </a:fld>
            <a:endParaRPr lang="en-US" sz="1200">
              <a:latin typeface="Arial" charset="0"/>
            </a:endParaRPr>
          </a:p>
        </p:txBody>
      </p:sp>
      <p:sp>
        <p:nvSpPr>
          <p:cNvPr id="63491" name="Rectangle 2"/>
          <p:cNvSpPr>
            <a:spLocks noGrp="1" noRot="1" noChangeAspect="1" noChangeArrowheads="1" noTextEdit="1"/>
          </p:cNvSpPr>
          <p:nvPr>
            <p:ph type="sldImg"/>
          </p:nvPr>
        </p:nvSpPr>
        <p:spPr>
          <a:xfrm>
            <a:off x="1408113" y="471488"/>
            <a:ext cx="4538662" cy="3403600"/>
          </a:xfrm>
          <a:ln/>
        </p:spPr>
      </p:sp>
      <p:sp>
        <p:nvSpPr>
          <p:cNvPr id="63492" name="Rectangle 3"/>
          <p:cNvSpPr>
            <a:spLocks noGrp="1" noChangeArrowheads="1"/>
          </p:cNvSpPr>
          <p:nvPr>
            <p:ph type="body" idx="1"/>
          </p:nvPr>
        </p:nvSpPr>
        <p:spPr>
          <a:xfrm>
            <a:off x="487364" y="4216400"/>
            <a:ext cx="6338887" cy="4926013"/>
          </a:xfrm>
          <a:noFill/>
        </p:spPr>
        <p:txBody>
          <a:bodyPr/>
          <a:lstStyle/>
          <a:p>
            <a:pPr eaLnBrk="1" hangingPunct="1"/>
            <a:r>
              <a:rPr lang="en-US" b="1" dirty="0" smtClean="0"/>
              <a:t>Part II – Appointment of Members of the Committee</a:t>
            </a:r>
          </a:p>
          <a:p>
            <a:pPr marL="239685" lvl="1" indent="-119049" eaLnBrk="1" hangingPunct="1">
              <a:buFontTx/>
              <a:buChar char="•"/>
            </a:pPr>
            <a:r>
              <a:rPr lang="en-US" dirty="0" smtClean="0"/>
              <a:t>Let’s continue by looking at the process for appointing new members.</a:t>
            </a:r>
          </a:p>
          <a:p>
            <a:pPr marL="239685" lvl="1" indent="-119049" eaLnBrk="1" hangingPunct="1">
              <a:buFontTx/>
              <a:buChar char="•"/>
            </a:pPr>
            <a:r>
              <a:rPr lang="en-US" dirty="0" smtClean="0"/>
              <a:t>We’ll begin by describing something that plays a key role in the selection of members for a committee – the individual member’s “interest classification.”</a:t>
            </a:r>
          </a:p>
          <a:p>
            <a:pPr marL="239685" lvl="1" indent="-119049" eaLnBrk="1" hangingPunct="1"/>
            <a:endParaRPr lang="en-US" dirty="0" smtClean="0"/>
          </a:p>
          <a:p>
            <a:pPr eaLnBrk="1" hangingPunct="1"/>
            <a:endParaRPr lang="en-US" dirty="0" smtClean="0"/>
          </a:p>
        </p:txBody>
      </p:sp>
    </p:spTree>
    <p:extLst>
      <p:ext uri="{BB962C8B-B14F-4D97-AF65-F5344CB8AC3E}">
        <p14:creationId xmlns:p14="http://schemas.microsoft.com/office/powerpoint/2010/main" val="34087607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865" indent="-285717">
              <a:defRPr sz="2400">
                <a:solidFill>
                  <a:schemeClr val="tx1"/>
                </a:solidFill>
                <a:latin typeface="Times"/>
              </a:defRPr>
            </a:lvl2pPr>
            <a:lvl3pPr marL="1142868" indent="-228573">
              <a:defRPr sz="2400">
                <a:solidFill>
                  <a:schemeClr val="tx1"/>
                </a:solidFill>
                <a:latin typeface="Times"/>
              </a:defRPr>
            </a:lvl3pPr>
            <a:lvl4pPr marL="1600016" indent="-228573">
              <a:defRPr sz="2400">
                <a:solidFill>
                  <a:schemeClr val="tx1"/>
                </a:solidFill>
                <a:latin typeface="Times"/>
              </a:defRPr>
            </a:lvl4pPr>
            <a:lvl5pPr marL="2057163" indent="-228573">
              <a:defRPr sz="2400">
                <a:solidFill>
                  <a:schemeClr val="tx1"/>
                </a:solidFill>
                <a:latin typeface="Times"/>
              </a:defRPr>
            </a:lvl5pPr>
            <a:lvl6pPr marL="2514311" indent="-228573" eaLnBrk="0" fontAlgn="base" hangingPunct="0">
              <a:spcBef>
                <a:spcPct val="0"/>
              </a:spcBef>
              <a:spcAft>
                <a:spcPct val="0"/>
              </a:spcAft>
              <a:defRPr sz="2400">
                <a:solidFill>
                  <a:schemeClr val="tx1"/>
                </a:solidFill>
                <a:latin typeface="Times"/>
              </a:defRPr>
            </a:lvl6pPr>
            <a:lvl7pPr marL="2971458" indent="-228573" eaLnBrk="0" fontAlgn="base" hangingPunct="0">
              <a:spcBef>
                <a:spcPct val="0"/>
              </a:spcBef>
              <a:spcAft>
                <a:spcPct val="0"/>
              </a:spcAft>
              <a:defRPr sz="2400">
                <a:solidFill>
                  <a:schemeClr val="tx1"/>
                </a:solidFill>
                <a:latin typeface="Times"/>
              </a:defRPr>
            </a:lvl7pPr>
            <a:lvl8pPr marL="3428606" indent="-228573" eaLnBrk="0" fontAlgn="base" hangingPunct="0">
              <a:spcBef>
                <a:spcPct val="0"/>
              </a:spcBef>
              <a:spcAft>
                <a:spcPct val="0"/>
              </a:spcAft>
              <a:defRPr sz="2400">
                <a:solidFill>
                  <a:schemeClr val="tx1"/>
                </a:solidFill>
                <a:latin typeface="Times"/>
              </a:defRPr>
            </a:lvl8pPr>
            <a:lvl9pPr marL="3885753" indent="-228573" eaLnBrk="0" fontAlgn="base" hangingPunct="0">
              <a:spcBef>
                <a:spcPct val="0"/>
              </a:spcBef>
              <a:spcAft>
                <a:spcPct val="0"/>
              </a:spcAft>
              <a:defRPr sz="2400">
                <a:solidFill>
                  <a:schemeClr val="tx1"/>
                </a:solidFill>
                <a:latin typeface="Times"/>
              </a:defRPr>
            </a:lvl9pPr>
          </a:lstStyle>
          <a:p>
            <a:fld id="{A50530BE-5EAE-4202-93E6-35FB2DDB0470}" type="slidenum">
              <a:rPr lang="en-US" sz="1200">
                <a:latin typeface="Arial" charset="0"/>
              </a:rPr>
              <a:pPr/>
              <a:t>14</a:t>
            </a:fld>
            <a:endParaRPr lang="en-US" sz="1200">
              <a:latin typeface="Arial" charset="0"/>
            </a:endParaRPr>
          </a:p>
        </p:txBody>
      </p:sp>
      <p:sp>
        <p:nvSpPr>
          <p:cNvPr id="64515" name="Rectangle 2"/>
          <p:cNvSpPr>
            <a:spLocks noGrp="1" noRot="1" noChangeAspect="1" noChangeArrowheads="1" noTextEdit="1"/>
          </p:cNvSpPr>
          <p:nvPr>
            <p:ph type="sldImg"/>
          </p:nvPr>
        </p:nvSpPr>
        <p:spPr>
          <a:xfrm>
            <a:off x="1408113" y="471488"/>
            <a:ext cx="4538662" cy="3403600"/>
          </a:xfrm>
          <a:ln/>
        </p:spPr>
      </p:sp>
      <p:sp>
        <p:nvSpPr>
          <p:cNvPr id="64516" name="Rectangle 3"/>
          <p:cNvSpPr>
            <a:spLocks noGrp="1" noChangeArrowheads="1"/>
          </p:cNvSpPr>
          <p:nvPr>
            <p:ph type="body" idx="1"/>
          </p:nvPr>
        </p:nvSpPr>
        <p:spPr>
          <a:xfrm>
            <a:off x="487364" y="4216400"/>
            <a:ext cx="6338887" cy="4926013"/>
          </a:xfrm>
          <a:noFill/>
        </p:spPr>
        <p:txBody>
          <a:bodyPr/>
          <a:lstStyle/>
          <a:p>
            <a:pPr marL="239685" lvl="1" indent="-119049" eaLnBrk="1" hangingPunct="1">
              <a:buFontTx/>
              <a:buChar char="•"/>
            </a:pPr>
            <a:r>
              <a:rPr lang="en-US" u="none" dirty="0" smtClean="0"/>
              <a:t>The individual members of Standards Committees are classified in accordance with the business interests of their primary source of support for committee participation. </a:t>
            </a:r>
          </a:p>
          <a:p>
            <a:pPr marL="239685" lvl="1" indent="-119049" eaLnBrk="1" hangingPunct="1">
              <a:buFontTx/>
              <a:buChar char="•"/>
            </a:pPr>
            <a:r>
              <a:rPr lang="en-US" u="none" dirty="0" smtClean="0"/>
              <a:t>The classification system and the classifications assigned to members require the approval of the cognizant Supervisory Board.</a:t>
            </a:r>
          </a:p>
          <a:p>
            <a:pPr marL="749286" lvl="2" indent="-171450" eaLnBrk="1" hangingPunct="1">
              <a:buFont typeface="Arial" panose="020B0604020202020204" pitchFamily="34" charset="0"/>
              <a:buChar char="−"/>
            </a:pPr>
            <a:r>
              <a:rPr lang="en-US" u="none" dirty="0" smtClean="0"/>
              <a:t>Common interest categories are:  </a:t>
            </a:r>
          </a:p>
          <a:p>
            <a:pPr marL="817522" lvl="3" eaLnBrk="1" hangingPunct="1"/>
            <a:r>
              <a:rPr lang="en-US" u="none" dirty="0" smtClean="0"/>
              <a:t>Manufacturers – Those directly concerned with the production of the equipment for which the document is written </a:t>
            </a:r>
          </a:p>
          <a:p>
            <a:pPr marL="817522" lvl="3" eaLnBrk="1" hangingPunct="1"/>
            <a:r>
              <a:rPr lang="en-US" u="none" dirty="0" smtClean="0"/>
              <a:t>Users  – Those who use the equipment for which the document is written but are not involved with its production </a:t>
            </a:r>
          </a:p>
          <a:p>
            <a:pPr marL="817522" lvl="3" eaLnBrk="1" hangingPunct="1"/>
            <a:r>
              <a:rPr lang="en-US" u="none" dirty="0" smtClean="0"/>
              <a:t>Regulatory – Governmental bodies having regulatory power or influence over the field in question. </a:t>
            </a:r>
          </a:p>
          <a:p>
            <a:pPr marL="817522" lvl="3" eaLnBrk="1" hangingPunct="1"/>
            <a:r>
              <a:rPr lang="en-US" u="none" dirty="0" smtClean="0"/>
              <a:t>General Interest – Those employed by government, academia, consulting firms, the public at large, etc. who have interest in the equipment for which the document is written    </a:t>
            </a:r>
          </a:p>
          <a:p>
            <a:pPr marL="240079" lvl="1" indent="-119224" eaLnBrk="1" hangingPunct="1">
              <a:buFontTx/>
              <a:buChar char="•"/>
              <a:defRPr/>
            </a:pPr>
            <a:r>
              <a:rPr lang="en-US" u="none" dirty="0" smtClean="0"/>
              <a:t>Classification systems are used to establish balanced representation for developing evidence of consensus on standards committees.  </a:t>
            </a:r>
          </a:p>
          <a:p>
            <a:pPr marL="240079" lvl="1" indent="-119224" eaLnBrk="1" hangingPunct="1">
              <a:buFontTx/>
              <a:buChar char="•"/>
              <a:defRPr/>
            </a:pPr>
            <a:r>
              <a:rPr lang="en-US" u="none" dirty="0" smtClean="0"/>
              <a:t>To ensure consensus committee membership balance:</a:t>
            </a:r>
          </a:p>
          <a:p>
            <a:pPr marL="749505" lvl="2" indent="-171450" eaLnBrk="1" hangingPunct="1">
              <a:buFont typeface="Arial" panose="020B0604020202020204" pitchFamily="34" charset="0"/>
              <a:buChar char="−"/>
              <a:defRPr/>
            </a:pPr>
            <a:r>
              <a:rPr lang="en-US" u="none" dirty="0" smtClean="0"/>
              <a:t>No more than one-third of the membership from any single category for those standards committees dealing with safety codes and standards.   </a:t>
            </a:r>
          </a:p>
          <a:p>
            <a:pPr marL="749505" lvl="2" indent="-171450" eaLnBrk="1" hangingPunct="1">
              <a:buFont typeface="Arial" panose="020B0604020202020204" pitchFamily="34" charset="0"/>
              <a:buChar char="−"/>
              <a:defRPr/>
            </a:pPr>
            <a:r>
              <a:rPr lang="en-US" u="none" dirty="0" smtClean="0"/>
              <a:t>No single category shall have a majority for standards committee dealing with product standards. </a:t>
            </a:r>
          </a:p>
          <a:p>
            <a:pPr marL="749505" lvl="2" indent="-171450" eaLnBrk="1" hangingPunct="1">
              <a:buFont typeface="Arial" panose="020B0604020202020204" pitchFamily="34" charset="0"/>
              <a:buChar char="−"/>
              <a:defRPr/>
            </a:pPr>
            <a:r>
              <a:rPr lang="en-US" u="none" dirty="0" smtClean="0"/>
              <a:t>Alternates must be from the same interest category as the member represented</a:t>
            </a:r>
            <a:r>
              <a:rPr lang="en-US" u="none" dirty="0" smtClean="0">
                <a:cs typeface="Times New Roman" pitchFamily="18" charset="0"/>
              </a:rPr>
              <a:t> or shall have an interest classification that maintains the required balance.  </a:t>
            </a:r>
            <a:r>
              <a:rPr lang="en-US" u="none" dirty="0" smtClean="0"/>
              <a:t> </a:t>
            </a:r>
          </a:p>
          <a:p>
            <a:pPr marL="749505" lvl="2" indent="-171450" eaLnBrk="1" hangingPunct="1">
              <a:buFont typeface="Arial" panose="020B0604020202020204" pitchFamily="34" charset="0"/>
              <a:buChar char="−"/>
              <a:defRPr/>
            </a:pPr>
            <a:r>
              <a:rPr lang="en-US" u="none" dirty="0" smtClean="0"/>
              <a:t>Not required for Contributing Members </a:t>
            </a:r>
          </a:p>
          <a:p>
            <a:pPr eaLnBrk="1" hangingPunct="1"/>
            <a:endParaRPr lang="en-US" u="none" dirty="0" smtClean="0"/>
          </a:p>
          <a:p>
            <a:pPr eaLnBrk="1" hangingPunct="1"/>
            <a:r>
              <a:rPr lang="en-US" b="1" u="none" dirty="0" smtClean="0"/>
              <a:t>NOTE</a:t>
            </a:r>
            <a:r>
              <a:rPr lang="en-US" u="none" dirty="0" smtClean="0"/>
              <a:t>: Other categories include employee/union, insurance/inspection, distributor, trainer and installer.</a:t>
            </a:r>
          </a:p>
          <a:p>
            <a:pPr eaLnBrk="1" hangingPunct="1"/>
            <a:r>
              <a:rPr lang="en-US" u="none" dirty="0" smtClean="0"/>
              <a:t> </a:t>
            </a:r>
          </a:p>
        </p:txBody>
      </p:sp>
    </p:spTree>
    <p:extLst>
      <p:ext uri="{BB962C8B-B14F-4D97-AF65-F5344CB8AC3E}">
        <p14:creationId xmlns:p14="http://schemas.microsoft.com/office/powerpoint/2010/main" val="41516633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865" indent="-285717">
              <a:defRPr sz="2400">
                <a:solidFill>
                  <a:schemeClr val="tx1"/>
                </a:solidFill>
                <a:latin typeface="Times"/>
              </a:defRPr>
            </a:lvl2pPr>
            <a:lvl3pPr marL="1142868" indent="-228573">
              <a:defRPr sz="2400">
                <a:solidFill>
                  <a:schemeClr val="tx1"/>
                </a:solidFill>
                <a:latin typeface="Times"/>
              </a:defRPr>
            </a:lvl3pPr>
            <a:lvl4pPr marL="1600016" indent="-228573">
              <a:defRPr sz="2400">
                <a:solidFill>
                  <a:schemeClr val="tx1"/>
                </a:solidFill>
                <a:latin typeface="Times"/>
              </a:defRPr>
            </a:lvl4pPr>
            <a:lvl5pPr marL="2057163" indent="-228573">
              <a:defRPr sz="2400">
                <a:solidFill>
                  <a:schemeClr val="tx1"/>
                </a:solidFill>
                <a:latin typeface="Times"/>
              </a:defRPr>
            </a:lvl5pPr>
            <a:lvl6pPr marL="2514311" indent="-228573" eaLnBrk="0" fontAlgn="base" hangingPunct="0">
              <a:spcBef>
                <a:spcPct val="0"/>
              </a:spcBef>
              <a:spcAft>
                <a:spcPct val="0"/>
              </a:spcAft>
              <a:defRPr sz="2400">
                <a:solidFill>
                  <a:schemeClr val="tx1"/>
                </a:solidFill>
                <a:latin typeface="Times"/>
              </a:defRPr>
            </a:lvl6pPr>
            <a:lvl7pPr marL="2971458" indent="-228573" eaLnBrk="0" fontAlgn="base" hangingPunct="0">
              <a:spcBef>
                <a:spcPct val="0"/>
              </a:spcBef>
              <a:spcAft>
                <a:spcPct val="0"/>
              </a:spcAft>
              <a:defRPr sz="2400">
                <a:solidFill>
                  <a:schemeClr val="tx1"/>
                </a:solidFill>
                <a:latin typeface="Times"/>
              </a:defRPr>
            </a:lvl7pPr>
            <a:lvl8pPr marL="3428606" indent="-228573" eaLnBrk="0" fontAlgn="base" hangingPunct="0">
              <a:spcBef>
                <a:spcPct val="0"/>
              </a:spcBef>
              <a:spcAft>
                <a:spcPct val="0"/>
              </a:spcAft>
              <a:defRPr sz="2400">
                <a:solidFill>
                  <a:schemeClr val="tx1"/>
                </a:solidFill>
                <a:latin typeface="Times"/>
              </a:defRPr>
            </a:lvl8pPr>
            <a:lvl9pPr marL="3885753" indent="-228573" eaLnBrk="0" fontAlgn="base" hangingPunct="0">
              <a:spcBef>
                <a:spcPct val="0"/>
              </a:spcBef>
              <a:spcAft>
                <a:spcPct val="0"/>
              </a:spcAft>
              <a:defRPr sz="2400">
                <a:solidFill>
                  <a:schemeClr val="tx1"/>
                </a:solidFill>
                <a:latin typeface="Times"/>
              </a:defRPr>
            </a:lvl9pPr>
          </a:lstStyle>
          <a:p>
            <a:fld id="{3D30372A-F8ED-4A1B-8D36-8AEBE6EC16F1}" type="slidenum">
              <a:rPr lang="en-US" sz="1200">
                <a:latin typeface="Arial" charset="0"/>
              </a:rPr>
              <a:pPr/>
              <a:t>15</a:t>
            </a:fld>
            <a:endParaRPr lang="en-US" sz="1200">
              <a:latin typeface="Arial" charset="0"/>
            </a:endParaRPr>
          </a:p>
        </p:txBody>
      </p:sp>
      <p:sp>
        <p:nvSpPr>
          <p:cNvPr id="71683" name="Rectangle 2"/>
          <p:cNvSpPr>
            <a:spLocks noGrp="1" noRot="1" noChangeAspect="1" noChangeArrowheads="1" noTextEdit="1"/>
          </p:cNvSpPr>
          <p:nvPr>
            <p:ph type="sldImg"/>
          </p:nvPr>
        </p:nvSpPr>
        <p:spPr>
          <a:xfrm>
            <a:off x="1408113" y="471488"/>
            <a:ext cx="4538662" cy="3403600"/>
          </a:xfrm>
          <a:ln/>
        </p:spPr>
      </p:sp>
      <p:sp>
        <p:nvSpPr>
          <p:cNvPr id="71684" name="Rectangle 3"/>
          <p:cNvSpPr>
            <a:spLocks noGrp="1" noChangeArrowheads="1"/>
          </p:cNvSpPr>
          <p:nvPr>
            <p:ph type="body" idx="1"/>
          </p:nvPr>
        </p:nvSpPr>
        <p:spPr>
          <a:xfrm>
            <a:off x="487364" y="4216400"/>
            <a:ext cx="6338887" cy="4926013"/>
          </a:xfrm>
          <a:noFill/>
        </p:spPr>
        <p:txBody>
          <a:bodyPr/>
          <a:lstStyle/>
          <a:p>
            <a:pPr eaLnBrk="1" hangingPunct="1"/>
            <a:r>
              <a:rPr lang="en-US" u="none" dirty="0" smtClean="0"/>
              <a:t>Interest Classification for Delegates:</a:t>
            </a:r>
          </a:p>
          <a:p>
            <a:pPr marL="171450" indent="-171450" eaLnBrk="1" hangingPunct="1">
              <a:buFont typeface="Arial" panose="020B0604020202020204" pitchFamily="34" charset="0"/>
              <a:buChar char="•"/>
            </a:pPr>
            <a:r>
              <a:rPr lang="en-US" u="none" dirty="0" smtClean="0">
                <a:cs typeface="Times New Roman" pitchFamily="18" charset="0"/>
              </a:rPr>
              <a:t>Delegates are classified in accordance to the predominant interest of the delegate’s group, for information only.</a:t>
            </a:r>
          </a:p>
          <a:p>
            <a:pPr marL="171450" indent="-171450" eaLnBrk="1" hangingPunct="1">
              <a:buFont typeface="Arial" panose="020B0604020202020204" pitchFamily="34" charset="0"/>
              <a:buChar char="•"/>
            </a:pPr>
            <a:r>
              <a:rPr lang="en-US" u="none" dirty="0" smtClean="0">
                <a:cs typeface="Times New Roman" pitchFamily="18" charset="0"/>
              </a:rPr>
              <a:t>The classification will not be used in determining whether the committee has balanced representation.</a:t>
            </a:r>
            <a:r>
              <a:rPr lang="en-US" b="1" u="none" dirty="0" smtClean="0">
                <a:cs typeface="Times New Roman" pitchFamily="18" charset="0"/>
              </a:rPr>
              <a:t>  </a:t>
            </a:r>
          </a:p>
          <a:p>
            <a:pPr eaLnBrk="1" hangingPunct="1"/>
            <a:endParaRPr lang="en-US" b="1" u="none" dirty="0" smtClean="0"/>
          </a:p>
        </p:txBody>
      </p:sp>
    </p:spTree>
    <p:extLst>
      <p:ext uri="{BB962C8B-B14F-4D97-AF65-F5344CB8AC3E}">
        <p14:creationId xmlns:p14="http://schemas.microsoft.com/office/powerpoint/2010/main" val="35250744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865" indent="-285717">
              <a:defRPr sz="2400">
                <a:solidFill>
                  <a:schemeClr val="tx1"/>
                </a:solidFill>
                <a:latin typeface="Times"/>
              </a:defRPr>
            </a:lvl2pPr>
            <a:lvl3pPr marL="1142868" indent="-228573">
              <a:defRPr sz="2400">
                <a:solidFill>
                  <a:schemeClr val="tx1"/>
                </a:solidFill>
                <a:latin typeface="Times"/>
              </a:defRPr>
            </a:lvl3pPr>
            <a:lvl4pPr marL="1600016" indent="-228573">
              <a:defRPr sz="2400">
                <a:solidFill>
                  <a:schemeClr val="tx1"/>
                </a:solidFill>
                <a:latin typeface="Times"/>
              </a:defRPr>
            </a:lvl4pPr>
            <a:lvl5pPr marL="2057163" indent="-228573">
              <a:defRPr sz="2400">
                <a:solidFill>
                  <a:schemeClr val="tx1"/>
                </a:solidFill>
                <a:latin typeface="Times"/>
              </a:defRPr>
            </a:lvl5pPr>
            <a:lvl6pPr marL="2514311" indent="-228573" eaLnBrk="0" fontAlgn="base" hangingPunct="0">
              <a:spcBef>
                <a:spcPct val="0"/>
              </a:spcBef>
              <a:spcAft>
                <a:spcPct val="0"/>
              </a:spcAft>
              <a:defRPr sz="2400">
                <a:solidFill>
                  <a:schemeClr val="tx1"/>
                </a:solidFill>
                <a:latin typeface="Times"/>
              </a:defRPr>
            </a:lvl6pPr>
            <a:lvl7pPr marL="2971458" indent="-228573" eaLnBrk="0" fontAlgn="base" hangingPunct="0">
              <a:spcBef>
                <a:spcPct val="0"/>
              </a:spcBef>
              <a:spcAft>
                <a:spcPct val="0"/>
              </a:spcAft>
              <a:defRPr sz="2400">
                <a:solidFill>
                  <a:schemeClr val="tx1"/>
                </a:solidFill>
                <a:latin typeface="Times"/>
              </a:defRPr>
            </a:lvl7pPr>
            <a:lvl8pPr marL="3428606" indent="-228573" eaLnBrk="0" fontAlgn="base" hangingPunct="0">
              <a:spcBef>
                <a:spcPct val="0"/>
              </a:spcBef>
              <a:spcAft>
                <a:spcPct val="0"/>
              </a:spcAft>
              <a:defRPr sz="2400">
                <a:solidFill>
                  <a:schemeClr val="tx1"/>
                </a:solidFill>
                <a:latin typeface="Times"/>
              </a:defRPr>
            </a:lvl8pPr>
            <a:lvl9pPr marL="3885753" indent="-228573" eaLnBrk="0" fontAlgn="base" hangingPunct="0">
              <a:spcBef>
                <a:spcPct val="0"/>
              </a:spcBef>
              <a:spcAft>
                <a:spcPct val="0"/>
              </a:spcAft>
              <a:defRPr sz="2400">
                <a:solidFill>
                  <a:schemeClr val="tx1"/>
                </a:solidFill>
                <a:latin typeface="Times"/>
              </a:defRPr>
            </a:lvl9pPr>
          </a:lstStyle>
          <a:p>
            <a:fld id="{EE5638B2-5B40-4D4C-AAE4-0FA2FDEA7A46}" type="slidenum">
              <a:rPr lang="en-US" sz="1200">
                <a:latin typeface="Arial" charset="0"/>
              </a:rPr>
              <a:pPr/>
              <a:t>16</a:t>
            </a:fld>
            <a:endParaRPr lang="en-US" sz="1200">
              <a:latin typeface="Arial" charset="0"/>
            </a:endParaRPr>
          </a:p>
        </p:txBody>
      </p:sp>
      <p:sp>
        <p:nvSpPr>
          <p:cNvPr id="66563" name="Rectangle 2"/>
          <p:cNvSpPr>
            <a:spLocks noGrp="1" noRot="1" noChangeAspect="1" noChangeArrowheads="1" noTextEdit="1"/>
          </p:cNvSpPr>
          <p:nvPr>
            <p:ph type="sldImg"/>
          </p:nvPr>
        </p:nvSpPr>
        <p:spPr>
          <a:xfrm>
            <a:off x="1408113" y="471488"/>
            <a:ext cx="4538662" cy="3403600"/>
          </a:xfrm>
          <a:ln/>
        </p:spPr>
      </p:sp>
      <p:sp>
        <p:nvSpPr>
          <p:cNvPr id="67588" name="Rectangle 3"/>
          <p:cNvSpPr>
            <a:spLocks noGrp="1" noChangeArrowheads="1"/>
          </p:cNvSpPr>
          <p:nvPr>
            <p:ph type="body" idx="1"/>
          </p:nvPr>
        </p:nvSpPr>
        <p:spPr>
          <a:xfrm>
            <a:off x="487364" y="4216400"/>
            <a:ext cx="6338887" cy="4926013"/>
          </a:xfrm>
        </p:spPr>
        <p:txBody>
          <a:bodyPr/>
          <a:lstStyle/>
          <a:p>
            <a:pPr eaLnBrk="1" hangingPunct="1">
              <a:defRPr/>
            </a:pPr>
            <a:r>
              <a:rPr lang="en-US" u="none" dirty="0" smtClean="0"/>
              <a:t>The process for appointing new members requires the prospective</a:t>
            </a:r>
            <a:r>
              <a:rPr lang="en-US" u="none" baseline="0" dirty="0" smtClean="0"/>
              <a:t> member to submit the following to applicable staff secretary:</a:t>
            </a:r>
            <a:endParaRPr lang="en-US" u="none" dirty="0" smtClean="0"/>
          </a:p>
          <a:p>
            <a:pPr marL="171450" lvl="0" indent="-171450" eaLnBrk="1" hangingPunct="1">
              <a:buFont typeface="Arial" panose="020B0604020202020204" pitchFamily="34" charset="0"/>
              <a:buChar char="•"/>
              <a:defRPr/>
            </a:pPr>
            <a:r>
              <a:rPr lang="en-US" u="none" dirty="0" smtClean="0"/>
              <a:t>A Personnel Form (PF-1),</a:t>
            </a:r>
            <a:r>
              <a:rPr lang="en-US" u="none" baseline="0" dirty="0" smtClean="0"/>
              <a:t> alternately an existing member may </a:t>
            </a:r>
            <a:r>
              <a:rPr lang="en-US" u="none" dirty="0" smtClean="0"/>
              <a:t>update their electronic</a:t>
            </a:r>
            <a:r>
              <a:rPr lang="en-US" u="none" baseline="0" dirty="0" smtClean="0"/>
              <a:t> </a:t>
            </a:r>
            <a:r>
              <a:rPr lang="en-US" u="none" dirty="0" smtClean="0"/>
              <a:t>PF-1 on</a:t>
            </a:r>
            <a:r>
              <a:rPr lang="en-US" u="none" baseline="0" dirty="0" smtClean="0"/>
              <a:t> C&amp;S Connect</a:t>
            </a:r>
          </a:p>
          <a:p>
            <a:pPr marL="171450" lvl="0" indent="-171450" eaLnBrk="1" hangingPunct="1">
              <a:buFont typeface="Arial" panose="020B0604020202020204" pitchFamily="34" charset="0"/>
              <a:buChar char="•"/>
              <a:defRPr/>
            </a:pPr>
            <a:r>
              <a:rPr lang="en-US" u="none" baseline="0" dirty="0" smtClean="0"/>
              <a:t>A Participation Acknowledgment Form (PAF)</a:t>
            </a:r>
          </a:p>
          <a:p>
            <a:pPr marL="628650" lvl="1" indent="-171450" eaLnBrk="1" hangingPunct="1">
              <a:buFont typeface="Arial" panose="020B0604020202020204" pitchFamily="34" charset="0"/>
              <a:buChar char="−"/>
              <a:defRPr/>
            </a:pPr>
            <a:r>
              <a:rPr lang="en-US" u="none" dirty="0" smtClean="0"/>
              <a:t>If</a:t>
            </a:r>
            <a:r>
              <a:rPr lang="en-US" u="none" baseline="0" dirty="0" smtClean="0"/>
              <a:t> this is </a:t>
            </a:r>
            <a:r>
              <a:rPr lang="en-US" u="none" dirty="0" smtClean="0"/>
              <a:t>an applicant’s first appointment to a S&amp;C Committee, they are</a:t>
            </a:r>
            <a:r>
              <a:rPr lang="en-US" u="none" strike="noStrike" baseline="0" dirty="0" smtClean="0"/>
              <a:t> </a:t>
            </a:r>
            <a:r>
              <a:rPr lang="en-US" u="none" dirty="0" smtClean="0"/>
              <a:t>required to return signed PAF to indicate that they:</a:t>
            </a:r>
            <a:endParaRPr lang="en-US" u="none" baseline="0" dirty="0" smtClean="0"/>
          </a:p>
          <a:p>
            <a:pPr marL="1085850" lvl="2" indent="-171450" eaLnBrk="1" hangingPunct="1">
              <a:buFont typeface="Arial" panose="020B0604020202020204" pitchFamily="34" charset="0"/>
              <a:buChar char="−"/>
              <a:defRPr/>
            </a:pPr>
            <a:r>
              <a:rPr lang="en-US" u="none" dirty="0" smtClean="0"/>
              <a:t>Agree</a:t>
            </a:r>
            <a:r>
              <a:rPr lang="en-US" u="none" baseline="0" dirty="0" smtClean="0"/>
              <a:t> </a:t>
            </a:r>
            <a:r>
              <a:rPr lang="en-US" u="none" dirty="0" smtClean="0"/>
              <a:t>to adhere to Society Policies P-15.7 Ethics, P-15.8 Conflicts of Interest, P-15.9 Policy Against Discrimination (including Discriminatory Harassment) and P-14.6 Society Name, Seal, Emblem, Initials, Titles, Identification, and Certificates</a:t>
            </a:r>
          </a:p>
          <a:p>
            <a:pPr marL="1085850" lvl="2" indent="-171450" eaLnBrk="1" hangingPunct="1">
              <a:buFont typeface="Arial" panose="020B0604020202020204" pitchFamily="34" charset="0"/>
              <a:buChar char="−"/>
              <a:defRPr/>
            </a:pPr>
            <a:r>
              <a:rPr lang="en-US" u="none" dirty="0" smtClean="0"/>
              <a:t>Acknowledge ASME ownership of materials</a:t>
            </a:r>
          </a:p>
          <a:p>
            <a:pPr marL="171450" lvl="0" indent="-171450" eaLnBrk="1" hangingPunct="1">
              <a:buFont typeface="Arial" panose="020B0604020202020204" pitchFamily="34" charset="0"/>
              <a:buChar char="•"/>
              <a:defRPr/>
            </a:pPr>
            <a:r>
              <a:rPr lang="en-US" u="none" dirty="0" smtClean="0"/>
              <a:t>A Resume</a:t>
            </a:r>
            <a:r>
              <a:rPr lang="en-US" u="none" baseline="0" dirty="0" smtClean="0"/>
              <a:t> or additional supplemental forms (if required by the committee) </a:t>
            </a:r>
            <a:endParaRPr lang="en-US" u="none" dirty="0" smtClean="0"/>
          </a:p>
          <a:p>
            <a:pPr marL="0" lvl="0" indent="0" eaLnBrk="1" hangingPunct="1">
              <a:buFont typeface="Arial" panose="020B0604020202020204" pitchFamily="34" charset="0"/>
              <a:buNone/>
              <a:defRPr/>
            </a:pPr>
            <a:endParaRPr lang="en-US" u="none" dirty="0" smtClean="0"/>
          </a:p>
          <a:p>
            <a:pPr lvl="2" eaLnBrk="1" hangingPunct="1">
              <a:lnSpc>
                <a:spcPct val="90000"/>
              </a:lnSpc>
              <a:defRPr/>
            </a:pPr>
            <a:endParaRPr lang="en-US" u="none" dirty="0" smtClean="0"/>
          </a:p>
          <a:p>
            <a:pPr lvl="2" eaLnBrk="1" hangingPunct="1">
              <a:lnSpc>
                <a:spcPct val="90000"/>
              </a:lnSpc>
              <a:defRPr/>
            </a:pPr>
            <a:endParaRPr lang="en-US" u="none" dirty="0" smtClean="0"/>
          </a:p>
          <a:p>
            <a:pPr eaLnBrk="1" hangingPunct="1">
              <a:buFontTx/>
              <a:buChar char="•"/>
              <a:defRPr/>
            </a:pPr>
            <a:endParaRPr lang="en-US" u="none" dirty="0" smtClean="0"/>
          </a:p>
          <a:p>
            <a:pPr eaLnBrk="1" hangingPunct="1">
              <a:defRPr/>
            </a:pPr>
            <a:r>
              <a:rPr lang="en-US" u="none" dirty="0" smtClean="0"/>
              <a:t> </a:t>
            </a:r>
          </a:p>
          <a:p>
            <a:pPr eaLnBrk="1" hangingPunct="1">
              <a:defRPr/>
            </a:pPr>
            <a:endParaRPr lang="en-US" u="none" dirty="0" smtClean="0"/>
          </a:p>
          <a:p>
            <a:pPr eaLnBrk="1" hangingPunct="1">
              <a:defRPr/>
            </a:pPr>
            <a:endParaRPr lang="en-US" u="none" dirty="0" smtClean="0"/>
          </a:p>
        </p:txBody>
      </p:sp>
    </p:spTree>
    <p:extLst>
      <p:ext uri="{BB962C8B-B14F-4D97-AF65-F5344CB8AC3E}">
        <p14:creationId xmlns:p14="http://schemas.microsoft.com/office/powerpoint/2010/main" val="12446416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865" indent="-285717">
              <a:defRPr sz="2400">
                <a:solidFill>
                  <a:schemeClr val="tx1"/>
                </a:solidFill>
                <a:latin typeface="Times"/>
              </a:defRPr>
            </a:lvl2pPr>
            <a:lvl3pPr marL="1142868" indent="-228573">
              <a:defRPr sz="2400">
                <a:solidFill>
                  <a:schemeClr val="tx1"/>
                </a:solidFill>
                <a:latin typeface="Times"/>
              </a:defRPr>
            </a:lvl3pPr>
            <a:lvl4pPr marL="1600016" indent="-228573">
              <a:defRPr sz="2400">
                <a:solidFill>
                  <a:schemeClr val="tx1"/>
                </a:solidFill>
                <a:latin typeface="Times"/>
              </a:defRPr>
            </a:lvl4pPr>
            <a:lvl5pPr marL="2057163" indent="-228573">
              <a:defRPr sz="2400">
                <a:solidFill>
                  <a:schemeClr val="tx1"/>
                </a:solidFill>
                <a:latin typeface="Times"/>
              </a:defRPr>
            </a:lvl5pPr>
            <a:lvl6pPr marL="2514311" indent="-228573" eaLnBrk="0" fontAlgn="base" hangingPunct="0">
              <a:spcBef>
                <a:spcPct val="0"/>
              </a:spcBef>
              <a:spcAft>
                <a:spcPct val="0"/>
              </a:spcAft>
              <a:defRPr sz="2400">
                <a:solidFill>
                  <a:schemeClr val="tx1"/>
                </a:solidFill>
                <a:latin typeface="Times"/>
              </a:defRPr>
            </a:lvl6pPr>
            <a:lvl7pPr marL="2971458" indent="-228573" eaLnBrk="0" fontAlgn="base" hangingPunct="0">
              <a:spcBef>
                <a:spcPct val="0"/>
              </a:spcBef>
              <a:spcAft>
                <a:spcPct val="0"/>
              </a:spcAft>
              <a:defRPr sz="2400">
                <a:solidFill>
                  <a:schemeClr val="tx1"/>
                </a:solidFill>
                <a:latin typeface="Times"/>
              </a:defRPr>
            </a:lvl7pPr>
            <a:lvl8pPr marL="3428606" indent="-228573" eaLnBrk="0" fontAlgn="base" hangingPunct="0">
              <a:spcBef>
                <a:spcPct val="0"/>
              </a:spcBef>
              <a:spcAft>
                <a:spcPct val="0"/>
              </a:spcAft>
              <a:defRPr sz="2400">
                <a:solidFill>
                  <a:schemeClr val="tx1"/>
                </a:solidFill>
                <a:latin typeface="Times"/>
              </a:defRPr>
            </a:lvl8pPr>
            <a:lvl9pPr marL="3885753" indent="-228573" eaLnBrk="0" fontAlgn="base" hangingPunct="0">
              <a:spcBef>
                <a:spcPct val="0"/>
              </a:spcBef>
              <a:spcAft>
                <a:spcPct val="0"/>
              </a:spcAft>
              <a:defRPr sz="2400">
                <a:solidFill>
                  <a:schemeClr val="tx1"/>
                </a:solidFill>
                <a:latin typeface="Times"/>
              </a:defRPr>
            </a:lvl9pPr>
          </a:lstStyle>
          <a:p>
            <a:fld id="{A19AF5AA-33FC-4329-B12B-3DF9034ED1FC}" type="slidenum">
              <a:rPr lang="en-US" sz="1200">
                <a:latin typeface="Arial" charset="0"/>
              </a:rPr>
              <a:pPr/>
              <a:t>17</a:t>
            </a:fld>
            <a:endParaRPr lang="en-US" sz="1200">
              <a:latin typeface="Arial" charset="0"/>
            </a:endParaRPr>
          </a:p>
        </p:txBody>
      </p:sp>
      <p:sp>
        <p:nvSpPr>
          <p:cNvPr id="67587" name="Rectangle 2"/>
          <p:cNvSpPr>
            <a:spLocks noGrp="1" noRot="1" noChangeAspect="1" noChangeArrowheads="1" noTextEdit="1"/>
          </p:cNvSpPr>
          <p:nvPr>
            <p:ph type="sldImg"/>
          </p:nvPr>
        </p:nvSpPr>
        <p:spPr>
          <a:xfrm>
            <a:off x="1408113" y="471488"/>
            <a:ext cx="4538662" cy="3403600"/>
          </a:xfrm>
          <a:ln/>
        </p:spPr>
      </p:sp>
      <p:sp>
        <p:nvSpPr>
          <p:cNvPr id="67588" name="Rectangle 3"/>
          <p:cNvSpPr>
            <a:spLocks noGrp="1" noChangeArrowheads="1"/>
          </p:cNvSpPr>
          <p:nvPr>
            <p:ph type="body" idx="1"/>
          </p:nvPr>
        </p:nvSpPr>
        <p:spPr>
          <a:xfrm>
            <a:off x="487364" y="4216400"/>
            <a:ext cx="6338887" cy="4926013"/>
          </a:xfrm>
          <a:noFill/>
        </p:spPr>
        <p:txBody>
          <a:bodyPr/>
          <a:lstStyle/>
          <a:p>
            <a:pPr marL="241272" lvl="1" indent="-120636" eaLnBrk="1" hangingPunct="1">
              <a:buFontTx/>
              <a:buChar char="•"/>
            </a:pPr>
            <a:r>
              <a:rPr lang="en-US" u="none" dirty="0" smtClean="0"/>
              <a:t>The Committee reviews each application based on the committee’s needs and the qualifications of the individual, as well as the current membership balance of the committee. The Committee then votes to recommend the appointment. </a:t>
            </a:r>
          </a:p>
          <a:p>
            <a:pPr marL="241272" lvl="1" indent="-120636" eaLnBrk="1" hangingPunct="1">
              <a:buFontTx/>
              <a:buChar char="•"/>
            </a:pPr>
            <a:r>
              <a:rPr lang="en-US" u="none" dirty="0" smtClean="0"/>
              <a:t>Generally, </a:t>
            </a:r>
            <a:r>
              <a:rPr lang="en-US" u="none" strike="noStrike" dirty="0" smtClean="0"/>
              <a:t>the </a:t>
            </a:r>
            <a:r>
              <a:rPr lang="en-US" u="none" dirty="0" smtClean="0"/>
              <a:t>parent committee </a:t>
            </a:r>
            <a:r>
              <a:rPr lang="en-US" u="none" strike="noStrike" dirty="0" smtClean="0"/>
              <a:t>will vote</a:t>
            </a:r>
            <a:r>
              <a:rPr lang="en-US" u="none" strike="noStrike" baseline="0" dirty="0" smtClean="0"/>
              <a:t> on the recommended appointment. </a:t>
            </a:r>
          </a:p>
          <a:p>
            <a:pPr marL="749286" lvl="2" indent="-171450" eaLnBrk="1" hangingPunct="1">
              <a:buFont typeface="Arial" panose="020B0604020202020204" pitchFamily="34" charset="0"/>
              <a:buChar char="−"/>
            </a:pPr>
            <a:r>
              <a:rPr lang="en-US" u="none" strike="noStrike" baseline="0" dirty="0" smtClean="0"/>
              <a:t>For example: </a:t>
            </a:r>
            <a:r>
              <a:rPr lang="en-US" u="none" dirty="0" smtClean="0"/>
              <a:t>subgroup members are approved by the </a:t>
            </a:r>
            <a:r>
              <a:rPr lang="en-US" u="none" strike="noStrike" dirty="0" smtClean="0"/>
              <a:t>parent</a:t>
            </a:r>
            <a:r>
              <a:rPr lang="en-US" u="none" dirty="0" smtClean="0"/>
              <a:t> subcommittee; subcommittee members are approved by the </a:t>
            </a:r>
            <a:r>
              <a:rPr lang="en-US" u="none" strike="noStrike" dirty="0" smtClean="0"/>
              <a:t>parent</a:t>
            </a:r>
            <a:r>
              <a:rPr lang="en-US" u="none" dirty="0" smtClean="0"/>
              <a:t> Consensus Committee, and Standards Committee members are approved by the </a:t>
            </a:r>
            <a:r>
              <a:rPr lang="en-US" u="none" strike="noStrike" dirty="0" smtClean="0"/>
              <a:t>parent</a:t>
            </a:r>
            <a:r>
              <a:rPr lang="en-US" u="none" dirty="0" smtClean="0"/>
              <a:t> Supervisory Board.</a:t>
            </a:r>
          </a:p>
          <a:p>
            <a:pPr marL="241272" lvl="1" indent="-120636" eaLnBrk="1" hangingPunct="1">
              <a:buFontTx/>
              <a:buChar char="•"/>
            </a:pPr>
            <a:r>
              <a:rPr lang="en-US" u="none" dirty="0" smtClean="0"/>
              <a:t>Once necessary approvals are achieved, and as long as a signed PAF form is on file, applicants are sent an</a:t>
            </a:r>
            <a:r>
              <a:rPr lang="en-US" u="none" baseline="0" dirty="0" smtClean="0"/>
              <a:t> </a:t>
            </a:r>
            <a:r>
              <a:rPr lang="en-US" u="none" dirty="0" smtClean="0"/>
              <a:t>appointment letter, and their name will be added to the roster.</a:t>
            </a:r>
          </a:p>
          <a:p>
            <a:pPr marL="241272" lvl="1" indent="-120636" eaLnBrk="1" hangingPunct="1">
              <a:buFontTx/>
              <a:buChar char="•"/>
            </a:pPr>
            <a:r>
              <a:rPr lang="en-US" u="none" dirty="0" smtClean="0"/>
              <a:t>Members are appointed for a</a:t>
            </a:r>
            <a:r>
              <a:rPr lang="en-US" u="none" dirty="0" smtClean="0">
                <a:solidFill>
                  <a:srgbClr val="00B050"/>
                </a:solidFill>
              </a:rPr>
              <a:t> term not to exceed 5 years</a:t>
            </a:r>
            <a:endParaRPr lang="en-US" u="none" dirty="0" smtClean="0"/>
          </a:p>
          <a:p>
            <a:pPr marL="241272" lvl="1" indent="-120636" eaLnBrk="1" hangingPunct="1">
              <a:buFontTx/>
              <a:buChar char="•"/>
            </a:pPr>
            <a:r>
              <a:rPr lang="en-US" u="none" dirty="0" smtClean="0"/>
              <a:t>A signed confidentiality form is required upon appointment to a Conformity Assessment Committee. </a:t>
            </a:r>
          </a:p>
          <a:p>
            <a:pPr marL="749286" lvl="2" indent="-171450" eaLnBrk="1" hangingPunct="1">
              <a:buFont typeface="Arial" panose="020B0604020202020204" pitchFamily="34" charset="0"/>
              <a:buChar char="−"/>
            </a:pPr>
            <a:r>
              <a:rPr lang="en-US" u="none" dirty="0" smtClean="0"/>
              <a:t>Conformity Assessment Committees are discussed further in</a:t>
            </a:r>
            <a:r>
              <a:rPr lang="en-US" u="none" baseline="0" dirty="0" smtClean="0"/>
              <a:t> Module </a:t>
            </a:r>
            <a:r>
              <a:rPr lang="en-US" u="none" dirty="0" smtClean="0"/>
              <a:t>B3.</a:t>
            </a:r>
            <a:r>
              <a:rPr lang="en-US" u="none" strike="sngStrike" dirty="0" smtClean="0"/>
              <a:t> </a:t>
            </a:r>
          </a:p>
          <a:p>
            <a:pPr eaLnBrk="1" hangingPunct="1">
              <a:buFontTx/>
              <a:buNone/>
            </a:pPr>
            <a:endParaRPr lang="en-US" u="none" strike="sngStrike" dirty="0" smtClean="0"/>
          </a:p>
        </p:txBody>
      </p:sp>
    </p:spTree>
    <p:extLst>
      <p:ext uri="{BB962C8B-B14F-4D97-AF65-F5344CB8AC3E}">
        <p14:creationId xmlns:p14="http://schemas.microsoft.com/office/powerpoint/2010/main" val="27413884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865" indent="-285717">
              <a:defRPr sz="2400">
                <a:solidFill>
                  <a:schemeClr val="tx1"/>
                </a:solidFill>
                <a:latin typeface="Times"/>
              </a:defRPr>
            </a:lvl2pPr>
            <a:lvl3pPr marL="1142868" indent="-228573">
              <a:defRPr sz="2400">
                <a:solidFill>
                  <a:schemeClr val="tx1"/>
                </a:solidFill>
                <a:latin typeface="Times"/>
              </a:defRPr>
            </a:lvl3pPr>
            <a:lvl4pPr marL="1600016" indent="-228573">
              <a:defRPr sz="2400">
                <a:solidFill>
                  <a:schemeClr val="tx1"/>
                </a:solidFill>
                <a:latin typeface="Times"/>
              </a:defRPr>
            </a:lvl4pPr>
            <a:lvl5pPr marL="2057163" indent="-228573">
              <a:defRPr sz="2400">
                <a:solidFill>
                  <a:schemeClr val="tx1"/>
                </a:solidFill>
                <a:latin typeface="Times"/>
              </a:defRPr>
            </a:lvl5pPr>
            <a:lvl6pPr marL="2514311" indent="-228573" eaLnBrk="0" fontAlgn="base" hangingPunct="0">
              <a:spcBef>
                <a:spcPct val="0"/>
              </a:spcBef>
              <a:spcAft>
                <a:spcPct val="0"/>
              </a:spcAft>
              <a:defRPr sz="2400">
                <a:solidFill>
                  <a:schemeClr val="tx1"/>
                </a:solidFill>
                <a:latin typeface="Times"/>
              </a:defRPr>
            </a:lvl6pPr>
            <a:lvl7pPr marL="2971458" indent="-228573" eaLnBrk="0" fontAlgn="base" hangingPunct="0">
              <a:spcBef>
                <a:spcPct val="0"/>
              </a:spcBef>
              <a:spcAft>
                <a:spcPct val="0"/>
              </a:spcAft>
              <a:defRPr sz="2400">
                <a:solidFill>
                  <a:schemeClr val="tx1"/>
                </a:solidFill>
                <a:latin typeface="Times"/>
              </a:defRPr>
            </a:lvl7pPr>
            <a:lvl8pPr marL="3428606" indent="-228573" eaLnBrk="0" fontAlgn="base" hangingPunct="0">
              <a:spcBef>
                <a:spcPct val="0"/>
              </a:spcBef>
              <a:spcAft>
                <a:spcPct val="0"/>
              </a:spcAft>
              <a:defRPr sz="2400">
                <a:solidFill>
                  <a:schemeClr val="tx1"/>
                </a:solidFill>
                <a:latin typeface="Times"/>
              </a:defRPr>
            </a:lvl8pPr>
            <a:lvl9pPr marL="3885753" indent="-228573" eaLnBrk="0" fontAlgn="base" hangingPunct="0">
              <a:spcBef>
                <a:spcPct val="0"/>
              </a:spcBef>
              <a:spcAft>
                <a:spcPct val="0"/>
              </a:spcAft>
              <a:defRPr sz="2400">
                <a:solidFill>
                  <a:schemeClr val="tx1"/>
                </a:solidFill>
                <a:latin typeface="Times"/>
              </a:defRPr>
            </a:lvl9pPr>
          </a:lstStyle>
          <a:p>
            <a:fld id="{D4F827C3-4906-405E-8D66-81ED57777397}" type="slidenum">
              <a:rPr lang="en-US" sz="1200">
                <a:latin typeface="Arial" charset="0"/>
              </a:rPr>
              <a:pPr/>
              <a:t>18</a:t>
            </a:fld>
            <a:endParaRPr lang="en-US" sz="1200">
              <a:latin typeface="Arial" charset="0"/>
            </a:endParaRPr>
          </a:p>
        </p:txBody>
      </p:sp>
      <p:sp>
        <p:nvSpPr>
          <p:cNvPr id="72707" name="Rectangle 2"/>
          <p:cNvSpPr>
            <a:spLocks noGrp="1" noRot="1" noChangeAspect="1" noChangeArrowheads="1" noTextEdit="1"/>
          </p:cNvSpPr>
          <p:nvPr>
            <p:ph type="sldImg"/>
          </p:nvPr>
        </p:nvSpPr>
        <p:spPr>
          <a:xfrm>
            <a:off x="1408113" y="471488"/>
            <a:ext cx="4538662" cy="3403600"/>
          </a:xfrm>
          <a:ln/>
        </p:spPr>
      </p:sp>
      <p:sp>
        <p:nvSpPr>
          <p:cNvPr id="72708" name="Rectangle 3"/>
          <p:cNvSpPr>
            <a:spLocks noGrp="1" noChangeArrowheads="1"/>
          </p:cNvSpPr>
          <p:nvPr>
            <p:ph type="body" idx="1"/>
          </p:nvPr>
        </p:nvSpPr>
        <p:spPr>
          <a:xfrm>
            <a:off x="487364" y="4216400"/>
            <a:ext cx="6338887" cy="4926013"/>
          </a:xfrm>
          <a:noFill/>
        </p:spPr>
        <p:txBody>
          <a:bodyPr/>
          <a:lstStyle/>
          <a:p>
            <a:pPr eaLnBrk="1" hangingPunct="1"/>
            <a:r>
              <a:rPr lang="en-US" u="none" strike="noStrike" dirty="0" smtClean="0"/>
              <a:t>The process for appointing delegates is very similar to appointing</a:t>
            </a:r>
            <a:r>
              <a:rPr lang="en-US" u="none" strike="noStrike" baseline="0" dirty="0" smtClean="0"/>
              <a:t> a member.</a:t>
            </a:r>
            <a:endParaRPr lang="en-US" u="none" strike="noStrike" dirty="0" smtClean="0"/>
          </a:p>
          <a:p>
            <a:pPr marL="171430" indent="-171430" eaLnBrk="1" hangingPunct="1">
              <a:buFont typeface="Arial" pitchFamily="34" charset="0"/>
              <a:buChar char="•"/>
            </a:pPr>
            <a:r>
              <a:rPr lang="en-US" u="none" dirty="0" smtClean="0"/>
              <a:t>First the group recommends an individual to represent them. </a:t>
            </a:r>
          </a:p>
          <a:p>
            <a:pPr marL="171430" indent="-171430" eaLnBrk="1" hangingPunct="1">
              <a:buFont typeface="Arial" pitchFamily="34" charset="0"/>
              <a:buChar char="•"/>
            </a:pPr>
            <a:r>
              <a:rPr lang="en-US" u="none" dirty="0" smtClean="0"/>
              <a:t>The group provides an explanation of their interest in participating. </a:t>
            </a:r>
          </a:p>
          <a:p>
            <a:pPr marL="171430" indent="-171430" eaLnBrk="1" hangingPunct="1">
              <a:buFont typeface="Arial" pitchFamily="34" charset="0"/>
              <a:buChar char="•"/>
            </a:pPr>
            <a:r>
              <a:rPr lang="en-US" u="none" dirty="0"/>
              <a:t>Just like members, delegates are sent a package or e-mail which includes the hardcopy or links to:</a:t>
            </a:r>
          </a:p>
          <a:p>
            <a:pPr marL="480957" lvl="2" indent="-119049" eaLnBrk="1" hangingPunct="1">
              <a:buFont typeface="Arial" charset="0"/>
              <a:buChar char="–"/>
            </a:pPr>
            <a:r>
              <a:rPr lang="en-US" u="none" dirty="0" smtClean="0"/>
              <a:t>Society Policies P-15.7 Ethics, P-15.8 Conflicts of Interest, P-15.9 Policy Against Discrimination (including Discriminatory Harassment) and P-14.6 Society Name, Seal, Emblem, Initials, Titles, Identification, and Certificates</a:t>
            </a:r>
          </a:p>
          <a:p>
            <a:pPr marL="480957" lvl="2" indent="-119049" eaLnBrk="1" hangingPunct="1">
              <a:buFont typeface="Arial" charset="0"/>
              <a:buChar char="–"/>
            </a:pPr>
            <a:r>
              <a:rPr lang="en-US" u="none" dirty="0" smtClean="0"/>
              <a:t>A Participation acknowledgement Form (PAF)  </a:t>
            </a:r>
          </a:p>
          <a:p>
            <a:pPr marL="171430" indent="-171430" eaLnBrk="1" hangingPunct="1">
              <a:buFont typeface="Arial" pitchFamily="34" charset="0"/>
              <a:buChar char="•"/>
            </a:pPr>
            <a:r>
              <a:rPr lang="en-US" u="none" dirty="0" smtClean="0"/>
              <a:t>If this is the applicant’s first appointment to a Standards and Certification Committee, the applicant is required to return a signed PAF form </a:t>
            </a:r>
          </a:p>
          <a:p>
            <a:pPr marL="171430" indent="-171430" eaLnBrk="1" hangingPunct="1">
              <a:buFont typeface="Arial" pitchFamily="34" charset="0"/>
              <a:buChar char="•"/>
            </a:pPr>
            <a:r>
              <a:rPr lang="en-US" u="none" dirty="0" smtClean="0"/>
              <a:t>After PAF and PF-1 received, the Consensus Committee votes to recommend the appointment of delegates to the cognizant board for appointment for a term not exceeding five years. </a:t>
            </a:r>
          </a:p>
          <a:p>
            <a:pPr eaLnBrk="1" hangingPunct="1"/>
            <a:endParaRPr lang="en-US" u="none" dirty="0" smtClean="0"/>
          </a:p>
        </p:txBody>
      </p:sp>
    </p:spTree>
    <p:extLst>
      <p:ext uri="{BB962C8B-B14F-4D97-AF65-F5344CB8AC3E}">
        <p14:creationId xmlns:p14="http://schemas.microsoft.com/office/powerpoint/2010/main" val="220477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Module A contains </a:t>
            </a:r>
            <a:r>
              <a:rPr lang="en-US" u="none" dirty="0" smtClean="0"/>
              <a:t>six </a:t>
            </a:r>
            <a:r>
              <a:rPr lang="en-US" dirty="0" smtClean="0"/>
              <a:t>submodules. This is Module A3 Membership Maintenance</a:t>
            </a:r>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37408533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865" indent="-285717">
              <a:defRPr sz="2400">
                <a:solidFill>
                  <a:schemeClr val="tx1"/>
                </a:solidFill>
                <a:latin typeface="Times"/>
              </a:defRPr>
            </a:lvl2pPr>
            <a:lvl3pPr marL="1142868" indent="-228573">
              <a:defRPr sz="2400">
                <a:solidFill>
                  <a:schemeClr val="tx1"/>
                </a:solidFill>
                <a:latin typeface="Times"/>
              </a:defRPr>
            </a:lvl3pPr>
            <a:lvl4pPr marL="1600016" indent="-228573">
              <a:defRPr sz="2400">
                <a:solidFill>
                  <a:schemeClr val="tx1"/>
                </a:solidFill>
                <a:latin typeface="Times"/>
              </a:defRPr>
            </a:lvl4pPr>
            <a:lvl5pPr marL="2057163" indent="-228573">
              <a:defRPr sz="2400">
                <a:solidFill>
                  <a:schemeClr val="tx1"/>
                </a:solidFill>
                <a:latin typeface="Times"/>
              </a:defRPr>
            </a:lvl5pPr>
            <a:lvl6pPr marL="2514311" indent="-228573" eaLnBrk="0" fontAlgn="base" hangingPunct="0">
              <a:spcBef>
                <a:spcPct val="0"/>
              </a:spcBef>
              <a:spcAft>
                <a:spcPct val="0"/>
              </a:spcAft>
              <a:defRPr sz="2400">
                <a:solidFill>
                  <a:schemeClr val="tx1"/>
                </a:solidFill>
                <a:latin typeface="Times"/>
              </a:defRPr>
            </a:lvl6pPr>
            <a:lvl7pPr marL="2971458" indent="-228573" eaLnBrk="0" fontAlgn="base" hangingPunct="0">
              <a:spcBef>
                <a:spcPct val="0"/>
              </a:spcBef>
              <a:spcAft>
                <a:spcPct val="0"/>
              </a:spcAft>
              <a:defRPr sz="2400">
                <a:solidFill>
                  <a:schemeClr val="tx1"/>
                </a:solidFill>
                <a:latin typeface="Times"/>
              </a:defRPr>
            </a:lvl7pPr>
            <a:lvl8pPr marL="3428606" indent="-228573" eaLnBrk="0" fontAlgn="base" hangingPunct="0">
              <a:spcBef>
                <a:spcPct val="0"/>
              </a:spcBef>
              <a:spcAft>
                <a:spcPct val="0"/>
              </a:spcAft>
              <a:defRPr sz="2400">
                <a:solidFill>
                  <a:schemeClr val="tx1"/>
                </a:solidFill>
                <a:latin typeface="Times"/>
              </a:defRPr>
            </a:lvl8pPr>
            <a:lvl9pPr marL="3885753" indent="-228573" eaLnBrk="0" fontAlgn="base" hangingPunct="0">
              <a:spcBef>
                <a:spcPct val="0"/>
              </a:spcBef>
              <a:spcAft>
                <a:spcPct val="0"/>
              </a:spcAft>
              <a:defRPr sz="2400">
                <a:solidFill>
                  <a:schemeClr val="tx1"/>
                </a:solidFill>
                <a:latin typeface="Times"/>
              </a:defRPr>
            </a:lvl9pPr>
          </a:lstStyle>
          <a:p>
            <a:fld id="{D09CE369-D413-4896-B4C6-DEB79B7E9D8E}" type="slidenum">
              <a:rPr lang="en-US" sz="1200">
                <a:latin typeface="Arial" charset="0"/>
              </a:rPr>
              <a:pPr/>
              <a:t>19</a:t>
            </a:fld>
            <a:endParaRPr lang="en-US" sz="1200">
              <a:latin typeface="Arial" charset="0"/>
            </a:endParaRPr>
          </a:p>
        </p:txBody>
      </p:sp>
      <p:sp>
        <p:nvSpPr>
          <p:cNvPr id="68611" name="Rectangle 2"/>
          <p:cNvSpPr>
            <a:spLocks noGrp="1" noRot="1" noChangeAspect="1" noChangeArrowheads="1" noTextEdit="1"/>
          </p:cNvSpPr>
          <p:nvPr>
            <p:ph type="sldImg"/>
          </p:nvPr>
        </p:nvSpPr>
        <p:spPr>
          <a:xfrm>
            <a:off x="1408113" y="471488"/>
            <a:ext cx="4538662" cy="3403600"/>
          </a:xfrm>
          <a:ln/>
        </p:spPr>
      </p:sp>
      <p:sp>
        <p:nvSpPr>
          <p:cNvPr id="68612" name="Rectangle 3"/>
          <p:cNvSpPr>
            <a:spLocks noGrp="1" noChangeArrowheads="1"/>
          </p:cNvSpPr>
          <p:nvPr>
            <p:ph type="body" idx="1"/>
          </p:nvPr>
        </p:nvSpPr>
        <p:spPr>
          <a:xfrm>
            <a:off x="487364" y="4216400"/>
            <a:ext cx="6338887" cy="4926013"/>
          </a:xfrm>
          <a:noFill/>
        </p:spPr>
        <p:txBody>
          <a:bodyPr/>
          <a:lstStyle/>
          <a:p>
            <a:pPr eaLnBrk="1" hangingPunct="1"/>
            <a:r>
              <a:rPr lang="en-US" u="none" dirty="0" smtClean="0"/>
              <a:t>Reappointments:</a:t>
            </a:r>
          </a:p>
          <a:p>
            <a:pPr marL="239685" lvl="1" indent="-119049" eaLnBrk="1" hangingPunct="1">
              <a:buFontTx/>
              <a:buChar char="•"/>
            </a:pPr>
            <a:r>
              <a:rPr lang="en-US" u="none" dirty="0" smtClean="0"/>
              <a:t>Members approaching the end of their term are asked whether they wish to be reappointed. If the individual does want to be reappointed, and as long as the member has fulfilled their membership duties over their previous term by attending meetings, voting on items, etc., then the committee will vote to reappoint the individual subject to approval by the parent committee.  </a:t>
            </a:r>
          </a:p>
          <a:p>
            <a:pPr marL="239685" lvl="1" indent="-119049" eaLnBrk="1" hangingPunct="1">
              <a:buFontTx/>
              <a:buChar char="•"/>
            </a:pPr>
            <a:r>
              <a:rPr lang="en-US" u="none" dirty="0" smtClean="0"/>
              <a:t>If the member has not met his membership obligations, the committee can allow the member’s term to expire.</a:t>
            </a:r>
          </a:p>
          <a:p>
            <a:pPr eaLnBrk="1" hangingPunct="1"/>
            <a:endParaRPr lang="en-US" u="none" dirty="0" smtClean="0"/>
          </a:p>
          <a:p>
            <a:pPr eaLnBrk="1" hangingPunct="1"/>
            <a:r>
              <a:rPr lang="en-US" u="none" dirty="0" smtClean="0"/>
              <a:t>Terminations:</a:t>
            </a:r>
          </a:p>
          <a:p>
            <a:pPr marL="239685" lvl="1" indent="-119049" eaLnBrk="1" hangingPunct="1">
              <a:buFontTx/>
              <a:buChar char="•"/>
            </a:pPr>
            <a:r>
              <a:rPr lang="en-US" u="none" dirty="0" smtClean="0"/>
              <a:t>One of the duties of the Chair is to review the performance of committee members at least once each year.</a:t>
            </a:r>
          </a:p>
          <a:p>
            <a:pPr marL="239685" lvl="1" indent="-119049" eaLnBrk="1" hangingPunct="1">
              <a:buFontTx/>
              <a:buChar char="•"/>
            </a:pPr>
            <a:r>
              <a:rPr lang="en-US" u="none" dirty="0" smtClean="0"/>
              <a:t>As a result of the review, the Chair may recommend termination of a member’s membership subject to Supervisory Board approval.  If an individual’s membership is terminated, the member has the opportunity to appeal should they</a:t>
            </a:r>
            <a:r>
              <a:rPr lang="en-US" u="none" baseline="0" dirty="0" smtClean="0"/>
              <a:t> </a:t>
            </a:r>
            <a:r>
              <a:rPr lang="en-US" u="none" dirty="0" smtClean="0"/>
              <a:t>object to the termination.   </a:t>
            </a:r>
          </a:p>
          <a:p>
            <a:pPr marL="239685" lvl="1" indent="-119049" eaLnBrk="1" hangingPunct="1"/>
            <a:endParaRPr lang="en-US" u="none" dirty="0" smtClean="0"/>
          </a:p>
          <a:p>
            <a:pPr eaLnBrk="1" hangingPunct="1"/>
            <a:r>
              <a:rPr lang="en-US" u="none" dirty="0" smtClean="0"/>
              <a:t>Resignations:</a:t>
            </a:r>
          </a:p>
          <a:p>
            <a:pPr marL="239685" lvl="1" indent="-119049" eaLnBrk="1" hangingPunct="1">
              <a:buFontTx/>
              <a:buChar char="•"/>
            </a:pPr>
            <a:r>
              <a:rPr lang="en-US" u="none" dirty="0" smtClean="0"/>
              <a:t>Members who wish to resign from a committee should inform the </a:t>
            </a:r>
            <a:r>
              <a:rPr lang="en-US" u="none" strike="noStrike" dirty="0" smtClean="0"/>
              <a:t>committee as soon as practical.</a:t>
            </a:r>
          </a:p>
        </p:txBody>
      </p:sp>
    </p:spTree>
    <p:extLst>
      <p:ext uri="{BB962C8B-B14F-4D97-AF65-F5344CB8AC3E}">
        <p14:creationId xmlns:p14="http://schemas.microsoft.com/office/powerpoint/2010/main" val="34238095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865" indent="-285717">
              <a:defRPr sz="2400">
                <a:solidFill>
                  <a:schemeClr val="tx1"/>
                </a:solidFill>
                <a:latin typeface="Times"/>
              </a:defRPr>
            </a:lvl2pPr>
            <a:lvl3pPr marL="1142868" indent="-228573">
              <a:defRPr sz="2400">
                <a:solidFill>
                  <a:schemeClr val="tx1"/>
                </a:solidFill>
                <a:latin typeface="Times"/>
              </a:defRPr>
            </a:lvl3pPr>
            <a:lvl4pPr marL="1600016" indent="-228573">
              <a:defRPr sz="2400">
                <a:solidFill>
                  <a:schemeClr val="tx1"/>
                </a:solidFill>
                <a:latin typeface="Times"/>
              </a:defRPr>
            </a:lvl4pPr>
            <a:lvl5pPr marL="2057163" indent="-228573">
              <a:defRPr sz="2400">
                <a:solidFill>
                  <a:schemeClr val="tx1"/>
                </a:solidFill>
                <a:latin typeface="Times"/>
              </a:defRPr>
            </a:lvl5pPr>
            <a:lvl6pPr marL="2514311" indent="-228573" eaLnBrk="0" fontAlgn="base" hangingPunct="0">
              <a:spcBef>
                <a:spcPct val="0"/>
              </a:spcBef>
              <a:spcAft>
                <a:spcPct val="0"/>
              </a:spcAft>
              <a:defRPr sz="2400">
                <a:solidFill>
                  <a:schemeClr val="tx1"/>
                </a:solidFill>
                <a:latin typeface="Times"/>
              </a:defRPr>
            </a:lvl6pPr>
            <a:lvl7pPr marL="2971458" indent="-228573" eaLnBrk="0" fontAlgn="base" hangingPunct="0">
              <a:spcBef>
                <a:spcPct val="0"/>
              </a:spcBef>
              <a:spcAft>
                <a:spcPct val="0"/>
              </a:spcAft>
              <a:defRPr sz="2400">
                <a:solidFill>
                  <a:schemeClr val="tx1"/>
                </a:solidFill>
                <a:latin typeface="Times"/>
              </a:defRPr>
            </a:lvl7pPr>
            <a:lvl8pPr marL="3428606" indent="-228573" eaLnBrk="0" fontAlgn="base" hangingPunct="0">
              <a:spcBef>
                <a:spcPct val="0"/>
              </a:spcBef>
              <a:spcAft>
                <a:spcPct val="0"/>
              </a:spcAft>
              <a:defRPr sz="2400">
                <a:solidFill>
                  <a:schemeClr val="tx1"/>
                </a:solidFill>
                <a:latin typeface="Times"/>
              </a:defRPr>
            </a:lvl8pPr>
            <a:lvl9pPr marL="3885753" indent="-228573" eaLnBrk="0" fontAlgn="base" hangingPunct="0">
              <a:spcBef>
                <a:spcPct val="0"/>
              </a:spcBef>
              <a:spcAft>
                <a:spcPct val="0"/>
              </a:spcAft>
              <a:defRPr sz="2400">
                <a:solidFill>
                  <a:schemeClr val="tx1"/>
                </a:solidFill>
                <a:latin typeface="Times"/>
              </a:defRPr>
            </a:lvl9pPr>
          </a:lstStyle>
          <a:p>
            <a:fld id="{E337C8B9-6A63-46C7-8C40-01275EC5BD7A}" type="slidenum">
              <a:rPr lang="en-US" sz="1200">
                <a:latin typeface="Arial" charset="0"/>
              </a:rPr>
              <a:pPr/>
              <a:t>20</a:t>
            </a:fld>
            <a:endParaRPr lang="en-US" sz="1200">
              <a:latin typeface="Arial" charset="0"/>
            </a:endParaRPr>
          </a:p>
        </p:txBody>
      </p:sp>
      <p:sp>
        <p:nvSpPr>
          <p:cNvPr id="73731" name="Rectangle 2"/>
          <p:cNvSpPr>
            <a:spLocks noGrp="1" noRot="1" noChangeAspect="1" noChangeArrowheads="1" noTextEdit="1"/>
          </p:cNvSpPr>
          <p:nvPr>
            <p:ph type="sldImg"/>
          </p:nvPr>
        </p:nvSpPr>
        <p:spPr>
          <a:xfrm>
            <a:off x="1408113" y="471488"/>
            <a:ext cx="4538662" cy="3403600"/>
          </a:xfrm>
          <a:ln/>
        </p:spPr>
      </p:sp>
      <p:sp>
        <p:nvSpPr>
          <p:cNvPr id="73732" name="Rectangle 3"/>
          <p:cNvSpPr>
            <a:spLocks noGrp="1" noChangeArrowheads="1"/>
          </p:cNvSpPr>
          <p:nvPr>
            <p:ph type="body" idx="1"/>
          </p:nvPr>
        </p:nvSpPr>
        <p:spPr>
          <a:xfrm>
            <a:off x="487364" y="4216400"/>
            <a:ext cx="6338887" cy="4926013"/>
          </a:xfrm>
          <a:noFill/>
        </p:spPr>
        <p:txBody>
          <a:bodyPr/>
          <a:lstStyle/>
          <a:p>
            <a:pPr eaLnBrk="1" hangingPunct="1"/>
            <a:r>
              <a:rPr lang="en-US" b="0" u="none" dirty="0" smtClean="0"/>
              <a:t>Reappointments/Terminations/Resignations of</a:t>
            </a:r>
            <a:r>
              <a:rPr lang="en-US" b="0" u="none" baseline="0" dirty="0" smtClean="0"/>
              <a:t> delegates are handled in the same manner as members, with the following additions: </a:t>
            </a:r>
          </a:p>
          <a:p>
            <a:pPr eaLnBrk="1" hangingPunct="1"/>
            <a:endParaRPr lang="en-US" u="none" dirty="0" smtClean="0"/>
          </a:p>
          <a:p>
            <a:pPr eaLnBrk="1" hangingPunct="1"/>
            <a:r>
              <a:rPr lang="en-US" u="none" dirty="0" smtClean="0"/>
              <a:t>Terminations:</a:t>
            </a:r>
          </a:p>
          <a:p>
            <a:pPr marL="239685" lvl="1" indent="-119049" eaLnBrk="1" hangingPunct="1">
              <a:buFontTx/>
              <a:buChar char="•"/>
            </a:pPr>
            <a:r>
              <a:rPr lang="en-US" u="none" dirty="0" smtClean="0"/>
              <a:t>If a delegate has not met the membership obligations, it is recommended first that the committee contact the delegate’s organization.</a:t>
            </a:r>
          </a:p>
          <a:p>
            <a:pPr marL="239685" lvl="1" indent="-119049" eaLnBrk="1" hangingPunct="1">
              <a:buFontTx/>
              <a:buChar char="•"/>
            </a:pPr>
            <a:r>
              <a:rPr lang="en-US" u="none" dirty="0" smtClean="0"/>
              <a:t>Based on the response (or lack thereof) from the group,  the Chair may recommend termination of a delegate’s membership which is subject to Supervisory Board approval.  If a delegate’s membership is terminated, the delegate has the opportunity to appeal should they object to the termination.   </a:t>
            </a:r>
          </a:p>
          <a:p>
            <a:pPr eaLnBrk="1" hangingPunct="1"/>
            <a:endParaRPr lang="en-US" u="none" dirty="0" smtClean="0"/>
          </a:p>
          <a:p>
            <a:pPr eaLnBrk="1" hangingPunct="1"/>
            <a:r>
              <a:rPr lang="en-US" u="none" dirty="0" smtClean="0"/>
              <a:t>Resignations:</a:t>
            </a:r>
          </a:p>
          <a:p>
            <a:pPr marL="239685" lvl="1" indent="-119049" eaLnBrk="1" hangingPunct="1">
              <a:buFontTx/>
              <a:buChar char="•"/>
            </a:pPr>
            <a:r>
              <a:rPr lang="en-US" u="none" dirty="0" smtClean="0"/>
              <a:t>Delegates who wish  to resign from a committee should discuss this with their group and inform the committee as soon as practical of their resignation and specify</a:t>
            </a:r>
            <a:r>
              <a:rPr lang="en-US" u="none" baseline="0" dirty="0" smtClean="0"/>
              <a:t> </a:t>
            </a:r>
            <a:r>
              <a:rPr lang="en-US" u="none" dirty="0" smtClean="0"/>
              <a:t>whether or not their group wishes to propose a new delegate.</a:t>
            </a:r>
          </a:p>
          <a:p>
            <a:pPr marL="239685" lvl="1" indent="-119049" eaLnBrk="1" hangingPunct="1">
              <a:buFontTx/>
              <a:buChar char="•"/>
            </a:pPr>
            <a:endParaRPr lang="en-US" u="none" dirty="0" smtClean="0"/>
          </a:p>
        </p:txBody>
      </p:sp>
    </p:spTree>
    <p:extLst>
      <p:ext uri="{BB962C8B-B14F-4D97-AF65-F5344CB8AC3E}">
        <p14:creationId xmlns:p14="http://schemas.microsoft.com/office/powerpoint/2010/main" val="34796968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865" indent="-285717">
              <a:defRPr sz="2400">
                <a:solidFill>
                  <a:schemeClr val="tx1"/>
                </a:solidFill>
                <a:latin typeface="Times"/>
              </a:defRPr>
            </a:lvl2pPr>
            <a:lvl3pPr marL="1142868" indent="-228573">
              <a:defRPr sz="2400">
                <a:solidFill>
                  <a:schemeClr val="tx1"/>
                </a:solidFill>
                <a:latin typeface="Times"/>
              </a:defRPr>
            </a:lvl3pPr>
            <a:lvl4pPr marL="1600016" indent="-228573">
              <a:defRPr sz="2400">
                <a:solidFill>
                  <a:schemeClr val="tx1"/>
                </a:solidFill>
                <a:latin typeface="Times"/>
              </a:defRPr>
            </a:lvl4pPr>
            <a:lvl5pPr marL="2057163" indent="-228573">
              <a:defRPr sz="2400">
                <a:solidFill>
                  <a:schemeClr val="tx1"/>
                </a:solidFill>
                <a:latin typeface="Times"/>
              </a:defRPr>
            </a:lvl5pPr>
            <a:lvl6pPr marL="2514311" indent="-228573" eaLnBrk="0" fontAlgn="base" hangingPunct="0">
              <a:spcBef>
                <a:spcPct val="0"/>
              </a:spcBef>
              <a:spcAft>
                <a:spcPct val="0"/>
              </a:spcAft>
              <a:defRPr sz="2400">
                <a:solidFill>
                  <a:schemeClr val="tx1"/>
                </a:solidFill>
                <a:latin typeface="Times"/>
              </a:defRPr>
            </a:lvl6pPr>
            <a:lvl7pPr marL="2971458" indent="-228573" eaLnBrk="0" fontAlgn="base" hangingPunct="0">
              <a:spcBef>
                <a:spcPct val="0"/>
              </a:spcBef>
              <a:spcAft>
                <a:spcPct val="0"/>
              </a:spcAft>
              <a:defRPr sz="2400">
                <a:solidFill>
                  <a:schemeClr val="tx1"/>
                </a:solidFill>
                <a:latin typeface="Times"/>
              </a:defRPr>
            </a:lvl7pPr>
            <a:lvl8pPr marL="3428606" indent="-228573" eaLnBrk="0" fontAlgn="base" hangingPunct="0">
              <a:spcBef>
                <a:spcPct val="0"/>
              </a:spcBef>
              <a:spcAft>
                <a:spcPct val="0"/>
              </a:spcAft>
              <a:defRPr sz="2400">
                <a:solidFill>
                  <a:schemeClr val="tx1"/>
                </a:solidFill>
                <a:latin typeface="Times"/>
              </a:defRPr>
            </a:lvl8pPr>
            <a:lvl9pPr marL="3885753" indent="-228573" eaLnBrk="0" fontAlgn="base" hangingPunct="0">
              <a:spcBef>
                <a:spcPct val="0"/>
              </a:spcBef>
              <a:spcAft>
                <a:spcPct val="0"/>
              </a:spcAft>
              <a:defRPr sz="2400">
                <a:solidFill>
                  <a:schemeClr val="tx1"/>
                </a:solidFill>
                <a:latin typeface="Times"/>
              </a:defRPr>
            </a:lvl9pPr>
          </a:lstStyle>
          <a:p>
            <a:fld id="{99CBA31D-372F-4CC7-80F2-17DE0DC5122E}" type="slidenum">
              <a:rPr lang="en-US" sz="1200">
                <a:latin typeface="Arial" charset="0"/>
              </a:rPr>
              <a:pPr/>
              <a:t>21</a:t>
            </a:fld>
            <a:endParaRPr lang="en-US" sz="1200">
              <a:latin typeface="Arial" charset="0"/>
            </a:endParaRPr>
          </a:p>
        </p:txBody>
      </p:sp>
      <p:sp>
        <p:nvSpPr>
          <p:cNvPr id="49155" name="Rectangle 2"/>
          <p:cNvSpPr>
            <a:spLocks noGrp="1" noRot="1" noChangeAspect="1" noChangeArrowheads="1" noTextEdit="1"/>
          </p:cNvSpPr>
          <p:nvPr>
            <p:ph type="sldImg"/>
          </p:nvPr>
        </p:nvSpPr>
        <p:spPr>
          <a:xfrm>
            <a:off x="1408113" y="471488"/>
            <a:ext cx="4538662" cy="3403600"/>
          </a:xfrm>
          <a:ln/>
        </p:spPr>
      </p:sp>
      <p:sp>
        <p:nvSpPr>
          <p:cNvPr id="49156" name="Rectangle 3"/>
          <p:cNvSpPr>
            <a:spLocks noGrp="1" noChangeArrowheads="1"/>
          </p:cNvSpPr>
          <p:nvPr>
            <p:ph type="body" idx="1"/>
          </p:nvPr>
        </p:nvSpPr>
        <p:spPr>
          <a:xfrm>
            <a:off x="487364" y="4216400"/>
            <a:ext cx="6338887" cy="4926013"/>
          </a:xfrm>
          <a:noFill/>
        </p:spPr>
        <p:txBody>
          <a:bodyPr/>
          <a:lstStyle/>
          <a:p>
            <a:pPr eaLnBrk="1" hangingPunct="1"/>
            <a:r>
              <a:rPr lang="en-US" b="1" dirty="0" smtClean="0"/>
              <a:t>Part II</a:t>
            </a:r>
            <a:r>
              <a:rPr lang="en-US" b="1" u="none" dirty="0" smtClean="0"/>
              <a:t>I</a:t>
            </a:r>
            <a:r>
              <a:rPr lang="en-US" b="1" dirty="0" smtClean="0"/>
              <a:t> – Election of Officers</a:t>
            </a:r>
          </a:p>
          <a:p>
            <a:pPr eaLnBrk="1" hangingPunct="1"/>
            <a:endParaRPr lang="en-US" dirty="0" smtClean="0"/>
          </a:p>
          <a:p>
            <a:pPr defTabSz="914295" eaLnBrk="1" hangingPunct="1">
              <a:defRPr/>
            </a:pPr>
            <a:r>
              <a:rPr lang="en-US" dirty="0" smtClean="0"/>
              <a:t>Now that we have identified the types of committee membership, we will now look at how standards committee officers are selected.</a:t>
            </a:r>
          </a:p>
          <a:p>
            <a:pPr eaLnBrk="1" hangingPunct="1"/>
            <a:endParaRPr lang="en-US" dirty="0" smtClean="0"/>
          </a:p>
        </p:txBody>
      </p:sp>
    </p:spTree>
    <p:extLst>
      <p:ext uri="{BB962C8B-B14F-4D97-AF65-F5344CB8AC3E}">
        <p14:creationId xmlns:p14="http://schemas.microsoft.com/office/powerpoint/2010/main" val="9043975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865" indent="-285717">
              <a:defRPr sz="2400">
                <a:solidFill>
                  <a:schemeClr val="tx1"/>
                </a:solidFill>
                <a:latin typeface="Times"/>
              </a:defRPr>
            </a:lvl2pPr>
            <a:lvl3pPr marL="1142868" indent="-228573">
              <a:defRPr sz="2400">
                <a:solidFill>
                  <a:schemeClr val="tx1"/>
                </a:solidFill>
                <a:latin typeface="Times"/>
              </a:defRPr>
            </a:lvl3pPr>
            <a:lvl4pPr marL="1600016" indent="-228573">
              <a:defRPr sz="2400">
                <a:solidFill>
                  <a:schemeClr val="tx1"/>
                </a:solidFill>
                <a:latin typeface="Times"/>
              </a:defRPr>
            </a:lvl4pPr>
            <a:lvl5pPr marL="2057163" indent="-228573">
              <a:defRPr sz="2400">
                <a:solidFill>
                  <a:schemeClr val="tx1"/>
                </a:solidFill>
                <a:latin typeface="Times"/>
              </a:defRPr>
            </a:lvl5pPr>
            <a:lvl6pPr marL="2514311" indent="-228573" eaLnBrk="0" fontAlgn="base" hangingPunct="0">
              <a:spcBef>
                <a:spcPct val="0"/>
              </a:spcBef>
              <a:spcAft>
                <a:spcPct val="0"/>
              </a:spcAft>
              <a:defRPr sz="2400">
                <a:solidFill>
                  <a:schemeClr val="tx1"/>
                </a:solidFill>
                <a:latin typeface="Times"/>
              </a:defRPr>
            </a:lvl6pPr>
            <a:lvl7pPr marL="2971458" indent="-228573" eaLnBrk="0" fontAlgn="base" hangingPunct="0">
              <a:spcBef>
                <a:spcPct val="0"/>
              </a:spcBef>
              <a:spcAft>
                <a:spcPct val="0"/>
              </a:spcAft>
              <a:defRPr sz="2400">
                <a:solidFill>
                  <a:schemeClr val="tx1"/>
                </a:solidFill>
                <a:latin typeface="Times"/>
              </a:defRPr>
            </a:lvl7pPr>
            <a:lvl8pPr marL="3428606" indent="-228573" eaLnBrk="0" fontAlgn="base" hangingPunct="0">
              <a:spcBef>
                <a:spcPct val="0"/>
              </a:spcBef>
              <a:spcAft>
                <a:spcPct val="0"/>
              </a:spcAft>
              <a:defRPr sz="2400">
                <a:solidFill>
                  <a:schemeClr val="tx1"/>
                </a:solidFill>
                <a:latin typeface="Times"/>
              </a:defRPr>
            </a:lvl8pPr>
            <a:lvl9pPr marL="3885753" indent="-228573" eaLnBrk="0" fontAlgn="base" hangingPunct="0">
              <a:spcBef>
                <a:spcPct val="0"/>
              </a:spcBef>
              <a:spcAft>
                <a:spcPct val="0"/>
              </a:spcAft>
              <a:defRPr sz="2400">
                <a:solidFill>
                  <a:schemeClr val="tx1"/>
                </a:solidFill>
                <a:latin typeface="Times"/>
              </a:defRPr>
            </a:lvl9pPr>
          </a:lstStyle>
          <a:p>
            <a:fld id="{9B403BF6-9911-4903-8B7E-00086D334866}" type="slidenum">
              <a:rPr lang="en-US" sz="1200">
                <a:latin typeface="Arial" charset="0"/>
              </a:rPr>
              <a:pPr/>
              <a:t>22</a:t>
            </a:fld>
            <a:endParaRPr lang="en-US" sz="1200">
              <a:latin typeface="Arial" charset="0"/>
            </a:endParaRPr>
          </a:p>
        </p:txBody>
      </p:sp>
      <p:sp>
        <p:nvSpPr>
          <p:cNvPr id="59395" name="Rectangle 2"/>
          <p:cNvSpPr>
            <a:spLocks noGrp="1" noRot="1" noChangeAspect="1" noChangeArrowheads="1" noTextEdit="1"/>
          </p:cNvSpPr>
          <p:nvPr>
            <p:ph type="sldImg"/>
          </p:nvPr>
        </p:nvSpPr>
        <p:spPr>
          <a:xfrm>
            <a:off x="1408113" y="471488"/>
            <a:ext cx="4538662" cy="3403600"/>
          </a:xfrm>
          <a:ln/>
        </p:spPr>
      </p:sp>
      <p:sp>
        <p:nvSpPr>
          <p:cNvPr id="60420" name="Rectangle 3"/>
          <p:cNvSpPr>
            <a:spLocks noGrp="1" noChangeArrowheads="1"/>
          </p:cNvSpPr>
          <p:nvPr>
            <p:ph type="body" idx="1"/>
          </p:nvPr>
        </p:nvSpPr>
        <p:spPr>
          <a:xfrm>
            <a:off x="487364" y="4216400"/>
            <a:ext cx="6338887" cy="4926013"/>
          </a:xfrm>
        </p:spPr>
        <p:txBody>
          <a:bodyPr/>
          <a:lstStyle/>
          <a:p>
            <a:pPr marL="0" lvl="1" eaLnBrk="1" hangingPunct="1">
              <a:defRPr/>
            </a:pPr>
            <a:r>
              <a:rPr lang="en-US" u="none" dirty="0" smtClean="0"/>
              <a:t>A weighted</a:t>
            </a:r>
            <a:r>
              <a:rPr lang="en-US" u="none" baseline="0" dirty="0" smtClean="0"/>
              <a:t> ballot </a:t>
            </a:r>
            <a:r>
              <a:rPr lang="en-US" u="none" dirty="0" smtClean="0"/>
              <a:t>election process is used for committee elections.</a:t>
            </a:r>
            <a:r>
              <a:rPr lang="en-US" u="none" baseline="0" dirty="0" smtClean="0"/>
              <a:t> This process </a:t>
            </a:r>
            <a:r>
              <a:rPr lang="en-US" u="none" dirty="0" smtClean="0"/>
              <a:t>should begin at least</a:t>
            </a:r>
            <a:r>
              <a:rPr lang="en-US" u="none" baseline="0" dirty="0" smtClean="0"/>
              <a:t> </a:t>
            </a:r>
            <a:r>
              <a:rPr lang="en-US" u="none" dirty="0" smtClean="0"/>
              <a:t>six months prior to the expiration of the officer’s term.</a:t>
            </a:r>
          </a:p>
          <a:p>
            <a:pPr eaLnBrk="1" hangingPunct="1">
              <a:defRPr/>
            </a:pPr>
            <a:endParaRPr lang="en-US" b="1" u="none" dirty="0" smtClean="0"/>
          </a:p>
          <a:p>
            <a:pPr eaLnBrk="1" hangingPunct="1">
              <a:defRPr/>
            </a:pPr>
            <a:r>
              <a:rPr lang="en-US" u="none" dirty="0" smtClean="0"/>
              <a:t>The Weighted ballot election process is conducted in the following way:</a:t>
            </a:r>
          </a:p>
          <a:p>
            <a:pPr marL="241600" marR="0" lvl="1" indent="-120799" algn="l" defTabSz="914400" rtl="0" eaLnBrk="1" fontAlgn="base" latinLnBrk="0" hangingPunct="1">
              <a:lnSpc>
                <a:spcPct val="100000"/>
              </a:lnSpc>
              <a:spcBef>
                <a:spcPct val="30000"/>
              </a:spcBef>
              <a:spcAft>
                <a:spcPct val="0"/>
              </a:spcAft>
              <a:buClrTx/>
              <a:buSzTx/>
              <a:buFontTx/>
              <a:buChar char="•"/>
              <a:tabLst/>
              <a:defRPr/>
            </a:pPr>
            <a:r>
              <a:rPr lang="en-US" u="none" dirty="0" smtClean="0"/>
              <a:t>The secretary</a:t>
            </a:r>
            <a:r>
              <a:rPr lang="en-US" u="none" baseline="0" dirty="0" smtClean="0"/>
              <a:t> shall submit to members of the committee a list of names who are qualified and willing to serve in the office. </a:t>
            </a:r>
          </a:p>
          <a:p>
            <a:pPr marL="749451" marR="0" lvl="2"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100" b="0" i="0" u="none" strike="noStrike" kern="1200" baseline="0" dirty="0" smtClean="0">
                <a:solidFill>
                  <a:schemeClr val="tx1"/>
                </a:solidFill>
                <a:latin typeface="Arial" charset="0"/>
                <a:ea typeface="+mn-ea"/>
                <a:cs typeface="+mn-cs"/>
              </a:rPr>
              <a:t>The Secretary will develop this list by contacting the qualified individuals and providing them an opportunity to indicate their willingness to serve in this position and request that their name be added to the list. </a:t>
            </a:r>
            <a:endParaRPr lang="en-US" u="none" baseline="0" dirty="0" smtClean="0"/>
          </a:p>
          <a:p>
            <a:pPr marL="241600" lvl="1" indent="-120799" eaLnBrk="1" hangingPunct="1">
              <a:buFontTx/>
              <a:buChar char="•"/>
              <a:defRPr/>
            </a:pPr>
            <a:r>
              <a:rPr lang="en-US" u="none" dirty="0" smtClean="0"/>
              <a:t>Once</a:t>
            </a:r>
            <a:r>
              <a:rPr lang="en-US" u="none" baseline="0" dirty="0" smtClean="0"/>
              <a:t> the list is developed, a</a:t>
            </a:r>
            <a:r>
              <a:rPr lang="en-US" u="none" dirty="0" smtClean="0"/>
              <a:t> secret weighted ballot is sent to the committee. </a:t>
            </a:r>
          </a:p>
          <a:p>
            <a:pPr marL="749451" lvl="2" indent="-171450" eaLnBrk="1" hangingPunct="1">
              <a:buFont typeface="Arial" panose="020B0604020202020204" pitchFamily="34" charset="0"/>
              <a:buChar char="−"/>
              <a:defRPr/>
            </a:pPr>
            <a:r>
              <a:rPr lang="en-US" u="none" dirty="0" smtClean="0"/>
              <a:t>Each member indicates their choice for the office by their candidates in preferential</a:t>
            </a:r>
            <a:r>
              <a:rPr lang="en-US" u="none" baseline="0" dirty="0" smtClean="0"/>
              <a:t> order (i.e. </a:t>
            </a:r>
            <a:r>
              <a:rPr lang="en-US" u="none" dirty="0" smtClean="0"/>
              <a:t>most preferred</a:t>
            </a:r>
            <a:r>
              <a:rPr lang="en-US" u="none" baseline="0" dirty="0" smtClean="0"/>
              <a:t> to least preferred). The system will assign three points for their first choice, two points for their second choice and one point for their third choice. </a:t>
            </a:r>
            <a:r>
              <a:rPr lang="en-US" u="none" dirty="0" smtClean="0"/>
              <a:t>Ballots are “counted” by totaling the points for each individual. </a:t>
            </a:r>
            <a:endParaRPr lang="en-US" u="none" dirty="0"/>
          </a:p>
          <a:p>
            <a:pPr marL="749451" lvl="2" indent="-171450" eaLnBrk="1" hangingPunct="1">
              <a:buFont typeface="Arial" panose="020B0604020202020204" pitchFamily="34" charset="0"/>
              <a:buChar char="−"/>
              <a:defRPr/>
            </a:pPr>
            <a:r>
              <a:rPr lang="en-US" u="none" dirty="0" smtClean="0"/>
              <a:t>The</a:t>
            </a:r>
            <a:r>
              <a:rPr lang="en-US" u="none" baseline="0" dirty="0" smtClean="0"/>
              <a:t> secretary shall confirm that the top two nominees are willing to serve, if elected. </a:t>
            </a:r>
            <a:endParaRPr lang="en-US" u="none" dirty="0" smtClean="0"/>
          </a:p>
          <a:p>
            <a:pPr marL="241600" lvl="1" indent="-120799" defTabSz="914295" eaLnBrk="1" hangingPunct="1">
              <a:buFontTx/>
              <a:buChar char="•"/>
              <a:defRPr/>
            </a:pPr>
            <a:r>
              <a:rPr lang="en-US" u="none" dirty="0" smtClean="0"/>
              <a:t>A </a:t>
            </a:r>
            <a:r>
              <a:rPr lang="en-US" u="none" dirty="0"/>
              <a:t>run-off ballot is then issued for the top two </a:t>
            </a:r>
            <a:r>
              <a:rPr lang="en-US" u="none" dirty="0" smtClean="0"/>
              <a:t>scoring </a:t>
            </a:r>
            <a:r>
              <a:rPr lang="en-US" u="none" strike="noStrike" dirty="0" smtClean="0"/>
              <a:t>candidates</a:t>
            </a:r>
            <a:r>
              <a:rPr lang="en-US" u="none" dirty="0"/>
              <a:t>.  In the event of weighted ballot tie for 2</a:t>
            </a:r>
            <a:r>
              <a:rPr lang="en-US" u="none" baseline="30000" dirty="0"/>
              <a:t>nd</a:t>
            </a:r>
            <a:r>
              <a:rPr lang="en-US" u="none" dirty="0"/>
              <a:t>, another weighted ballot will determine the 2nd candidate. </a:t>
            </a:r>
            <a:r>
              <a:rPr lang="en-US" u="none" dirty="0" smtClean="0"/>
              <a:t>Each member indicates their choice for office</a:t>
            </a:r>
            <a:r>
              <a:rPr lang="en-US" u="none" baseline="0" dirty="0" smtClean="0"/>
              <a:t> and the system assigns one point to the chosen candidate. </a:t>
            </a:r>
            <a:endParaRPr lang="en-US" u="none" dirty="0" smtClean="0"/>
          </a:p>
          <a:p>
            <a:pPr marL="241600" lvl="1" indent="-120799" eaLnBrk="1" hangingPunct="1">
              <a:buFontTx/>
              <a:buChar char="•"/>
              <a:defRPr/>
            </a:pPr>
            <a:r>
              <a:rPr lang="en-US" u="none" dirty="0" smtClean="0"/>
              <a:t>The individual receiving the highest points in</a:t>
            </a:r>
            <a:r>
              <a:rPr lang="en-US" u="none" baseline="0" dirty="0" smtClean="0"/>
              <a:t> the run-off ballot</a:t>
            </a:r>
            <a:r>
              <a:rPr lang="en-US" u="none" dirty="0" smtClean="0"/>
              <a:t> is elected subject to approval by the parent committee. </a:t>
            </a:r>
          </a:p>
          <a:p>
            <a:pPr marL="241600" lvl="1" indent="-120799" eaLnBrk="1" hangingPunct="1">
              <a:buFontTx/>
              <a:buChar char="•"/>
              <a:defRPr/>
            </a:pPr>
            <a:r>
              <a:rPr lang="en-US" u="none" dirty="0" smtClean="0"/>
              <a:t>This process is used to elect both the Chair and the Vice Chair.</a:t>
            </a:r>
          </a:p>
          <a:p>
            <a:pPr eaLnBrk="1" hangingPunct="1">
              <a:defRPr/>
            </a:pPr>
            <a:r>
              <a:rPr lang="en-US" u="none" dirty="0" smtClean="0"/>
              <a:t> </a:t>
            </a:r>
          </a:p>
        </p:txBody>
      </p:sp>
    </p:spTree>
    <p:extLst>
      <p:ext uri="{BB962C8B-B14F-4D97-AF65-F5344CB8AC3E}">
        <p14:creationId xmlns:p14="http://schemas.microsoft.com/office/powerpoint/2010/main" val="37779522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865" indent="-285717">
              <a:defRPr sz="2400">
                <a:solidFill>
                  <a:schemeClr val="tx1"/>
                </a:solidFill>
                <a:latin typeface="Times"/>
              </a:defRPr>
            </a:lvl2pPr>
            <a:lvl3pPr marL="1142868" indent="-228573">
              <a:defRPr sz="2400">
                <a:solidFill>
                  <a:schemeClr val="tx1"/>
                </a:solidFill>
                <a:latin typeface="Times"/>
              </a:defRPr>
            </a:lvl3pPr>
            <a:lvl4pPr marL="1600016" indent="-228573">
              <a:defRPr sz="2400">
                <a:solidFill>
                  <a:schemeClr val="tx1"/>
                </a:solidFill>
                <a:latin typeface="Times"/>
              </a:defRPr>
            </a:lvl4pPr>
            <a:lvl5pPr marL="2057163" indent="-228573">
              <a:defRPr sz="2400">
                <a:solidFill>
                  <a:schemeClr val="tx1"/>
                </a:solidFill>
                <a:latin typeface="Times"/>
              </a:defRPr>
            </a:lvl5pPr>
            <a:lvl6pPr marL="2514311" indent="-228573" eaLnBrk="0" fontAlgn="base" hangingPunct="0">
              <a:spcBef>
                <a:spcPct val="0"/>
              </a:spcBef>
              <a:spcAft>
                <a:spcPct val="0"/>
              </a:spcAft>
              <a:defRPr sz="2400">
                <a:solidFill>
                  <a:schemeClr val="tx1"/>
                </a:solidFill>
                <a:latin typeface="Times"/>
              </a:defRPr>
            </a:lvl6pPr>
            <a:lvl7pPr marL="2971458" indent="-228573" eaLnBrk="0" fontAlgn="base" hangingPunct="0">
              <a:spcBef>
                <a:spcPct val="0"/>
              </a:spcBef>
              <a:spcAft>
                <a:spcPct val="0"/>
              </a:spcAft>
              <a:defRPr sz="2400">
                <a:solidFill>
                  <a:schemeClr val="tx1"/>
                </a:solidFill>
                <a:latin typeface="Times"/>
              </a:defRPr>
            </a:lvl7pPr>
            <a:lvl8pPr marL="3428606" indent="-228573" eaLnBrk="0" fontAlgn="base" hangingPunct="0">
              <a:spcBef>
                <a:spcPct val="0"/>
              </a:spcBef>
              <a:spcAft>
                <a:spcPct val="0"/>
              </a:spcAft>
              <a:defRPr sz="2400">
                <a:solidFill>
                  <a:schemeClr val="tx1"/>
                </a:solidFill>
                <a:latin typeface="Times"/>
              </a:defRPr>
            </a:lvl8pPr>
            <a:lvl9pPr marL="3885753" indent="-228573" eaLnBrk="0" fontAlgn="base" hangingPunct="0">
              <a:spcBef>
                <a:spcPct val="0"/>
              </a:spcBef>
              <a:spcAft>
                <a:spcPct val="0"/>
              </a:spcAft>
              <a:defRPr sz="2400">
                <a:solidFill>
                  <a:schemeClr val="tx1"/>
                </a:solidFill>
                <a:latin typeface="Times"/>
              </a:defRPr>
            </a:lvl9pPr>
          </a:lstStyle>
          <a:p>
            <a:fld id="{114017BD-71AF-4877-8386-A8ED76E5279B}" type="slidenum">
              <a:rPr lang="en-US" sz="1200">
                <a:latin typeface="Arial" charset="0"/>
              </a:rPr>
              <a:pPr/>
              <a:t>23</a:t>
            </a:fld>
            <a:endParaRPr lang="en-US" sz="1200">
              <a:latin typeface="Arial" charset="0"/>
            </a:endParaRPr>
          </a:p>
        </p:txBody>
      </p:sp>
      <p:sp>
        <p:nvSpPr>
          <p:cNvPr id="60419" name="Rectangle 2"/>
          <p:cNvSpPr>
            <a:spLocks noGrp="1" noRot="1" noChangeAspect="1" noChangeArrowheads="1" noTextEdit="1"/>
          </p:cNvSpPr>
          <p:nvPr>
            <p:ph type="sldImg"/>
          </p:nvPr>
        </p:nvSpPr>
        <p:spPr>
          <a:xfrm>
            <a:off x="1408113" y="471488"/>
            <a:ext cx="4538662" cy="3403600"/>
          </a:xfrm>
          <a:ln/>
        </p:spPr>
      </p:sp>
      <p:sp>
        <p:nvSpPr>
          <p:cNvPr id="60420" name="Rectangle 3"/>
          <p:cNvSpPr>
            <a:spLocks noGrp="1" noChangeArrowheads="1"/>
          </p:cNvSpPr>
          <p:nvPr>
            <p:ph type="body" idx="1"/>
          </p:nvPr>
        </p:nvSpPr>
        <p:spPr>
          <a:xfrm>
            <a:off x="487364" y="4216400"/>
            <a:ext cx="6338887" cy="4926013"/>
          </a:xfrm>
          <a:noFill/>
        </p:spPr>
        <p:txBody>
          <a:bodyPr/>
          <a:lstStyle/>
          <a:p>
            <a:pPr marL="239685" lvl="1" indent="-119049" eaLnBrk="1" hangingPunct="1">
              <a:buFontTx/>
              <a:buChar char="•"/>
            </a:pPr>
            <a:r>
              <a:rPr lang="en-US" u="none" dirty="0" smtClean="0"/>
              <a:t>Officers are appointed for terms based on committee hierarchy and can be up to five</a:t>
            </a:r>
            <a:r>
              <a:rPr lang="en-US" u="none" baseline="0" dirty="0" smtClean="0"/>
              <a:t> years.</a:t>
            </a:r>
            <a:endParaRPr lang="en-US" u="none" strike="sngStrike" baseline="0" dirty="0" smtClean="0"/>
          </a:p>
          <a:p>
            <a:pPr marL="696885" lvl="2" indent="-119049" eaLnBrk="1" hangingPunct="1">
              <a:buFontTx/>
              <a:buChar char="•"/>
            </a:pPr>
            <a:r>
              <a:rPr lang="en-US" u="none" dirty="0" smtClean="0">
                <a:solidFill>
                  <a:srgbClr val="00B050"/>
                </a:solidFill>
              </a:rPr>
              <a:t>Three </a:t>
            </a:r>
            <a:r>
              <a:rPr lang="en-US" u="none" dirty="0" smtClean="0"/>
              <a:t>year term</a:t>
            </a:r>
          </a:p>
          <a:p>
            <a:pPr marL="1085850" lvl="2" indent="-171450">
              <a:buFont typeface="Arial" panose="020B0604020202020204" pitchFamily="34" charset="0"/>
              <a:buChar char="−"/>
            </a:pPr>
            <a:r>
              <a:rPr lang="en-US" u="none" dirty="0" smtClean="0">
                <a:solidFill>
                  <a:srgbClr val="00B050"/>
                </a:solidFill>
              </a:rPr>
              <a:t>Standards Committee</a:t>
            </a:r>
          </a:p>
          <a:p>
            <a:pPr marL="1085850" lvl="2" indent="-171450">
              <a:buFont typeface="Arial" panose="020B0604020202020204" pitchFamily="34" charset="0"/>
              <a:buChar char="−"/>
            </a:pPr>
            <a:r>
              <a:rPr lang="en-US" u="none" dirty="0" smtClean="0">
                <a:solidFill>
                  <a:srgbClr val="00B050"/>
                </a:solidFill>
              </a:rPr>
              <a:t>Committees reporting directly to the Standards Committee</a:t>
            </a:r>
            <a:endParaRPr lang="en-US" u="none" dirty="0" smtClean="0"/>
          </a:p>
          <a:p>
            <a:pPr marL="696885" lvl="2" indent="-119049" eaLnBrk="1" hangingPunct="1">
              <a:buFontTx/>
              <a:buChar char="•"/>
            </a:pPr>
            <a:r>
              <a:rPr lang="en-US" u="none" dirty="0" smtClean="0">
                <a:solidFill>
                  <a:srgbClr val="00B050"/>
                </a:solidFill>
              </a:rPr>
              <a:t>Five year term</a:t>
            </a:r>
          </a:p>
          <a:p>
            <a:pPr marL="1085850" lvl="2" indent="-171450">
              <a:buFont typeface="Arial" panose="020B0604020202020204" pitchFamily="34" charset="0"/>
              <a:buChar char="−"/>
            </a:pPr>
            <a:r>
              <a:rPr lang="en-US" u="none" dirty="0" smtClean="0">
                <a:solidFill>
                  <a:srgbClr val="00B050"/>
                </a:solidFill>
              </a:rPr>
              <a:t>Committees not reporting directly to the Standards Committees</a:t>
            </a:r>
            <a:endParaRPr lang="en-US" u="none" dirty="0" smtClean="0"/>
          </a:p>
          <a:p>
            <a:pPr marL="239685" lvl="1" indent="-119049" eaLnBrk="1" hangingPunct="1">
              <a:buFontTx/>
              <a:buChar char="•"/>
            </a:pPr>
            <a:r>
              <a:rPr lang="en-US" u="none" dirty="0" smtClean="0"/>
              <a:t>The terms of the Chair and Vice Chair should coincide</a:t>
            </a:r>
          </a:p>
          <a:p>
            <a:pPr marL="239685" lvl="1" indent="-119049" eaLnBrk="1" hangingPunct="1">
              <a:buFontTx/>
              <a:buChar char="•"/>
            </a:pPr>
            <a:r>
              <a:rPr lang="en-US" u="none" dirty="0" smtClean="0"/>
              <a:t>No more than two consecutive</a:t>
            </a:r>
            <a:r>
              <a:rPr lang="en-US" u="none" baseline="0" dirty="0" smtClean="0"/>
              <a:t> </a:t>
            </a:r>
            <a:r>
              <a:rPr lang="en-US" u="none" strike="noStrike" dirty="0" smtClean="0"/>
              <a:t>terms </a:t>
            </a:r>
            <a:r>
              <a:rPr lang="en-US" u="none" dirty="0" smtClean="0"/>
              <a:t>shall be held in each office.</a:t>
            </a:r>
          </a:p>
          <a:p>
            <a:pPr marL="696885" lvl="2" indent="-119049" eaLnBrk="1" hangingPunct="1">
              <a:buFontTx/>
              <a:buChar char="•"/>
            </a:pPr>
            <a:r>
              <a:rPr lang="en-US" u="none" dirty="0" smtClean="0"/>
              <a:t>Limit may be exceeded for special circumstances, i.e. no other qualified candidate who is willing to serve.</a:t>
            </a:r>
          </a:p>
          <a:p>
            <a:pPr marL="696885" lvl="2" indent="-119049" eaLnBrk="1" hangingPunct="1">
              <a:buFontTx/>
              <a:buChar char="•"/>
            </a:pPr>
            <a:r>
              <a:rPr lang="en-US" u="none" dirty="0" smtClean="0"/>
              <a:t>Special circumstance are subject to approval by at least 2/3 of the parent committee.</a:t>
            </a:r>
          </a:p>
          <a:p>
            <a:pPr eaLnBrk="1" hangingPunct="1"/>
            <a:endParaRPr lang="en-US" dirty="0" smtClean="0"/>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39266730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865" indent="-285717">
              <a:defRPr sz="2400">
                <a:solidFill>
                  <a:schemeClr val="tx1"/>
                </a:solidFill>
                <a:latin typeface="Times"/>
              </a:defRPr>
            </a:lvl2pPr>
            <a:lvl3pPr marL="1142868" indent="-228573">
              <a:defRPr sz="2400">
                <a:solidFill>
                  <a:schemeClr val="tx1"/>
                </a:solidFill>
                <a:latin typeface="Times"/>
              </a:defRPr>
            </a:lvl3pPr>
            <a:lvl4pPr marL="1600016" indent="-228573">
              <a:defRPr sz="2400">
                <a:solidFill>
                  <a:schemeClr val="tx1"/>
                </a:solidFill>
                <a:latin typeface="Times"/>
              </a:defRPr>
            </a:lvl4pPr>
            <a:lvl5pPr marL="2057163" indent="-228573">
              <a:defRPr sz="2400">
                <a:solidFill>
                  <a:schemeClr val="tx1"/>
                </a:solidFill>
                <a:latin typeface="Times"/>
              </a:defRPr>
            </a:lvl5pPr>
            <a:lvl6pPr marL="2514311" indent="-228573" eaLnBrk="0" fontAlgn="base" hangingPunct="0">
              <a:spcBef>
                <a:spcPct val="0"/>
              </a:spcBef>
              <a:spcAft>
                <a:spcPct val="0"/>
              </a:spcAft>
              <a:defRPr sz="2400">
                <a:solidFill>
                  <a:schemeClr val="tx1"/>
                </a:solidFill>
                <a:latin typeface="Times"/>
              </a:defRPr>
            </a:lvl6pPr>
            <a:lvl7pPr marL="2971458" indent="-228573" eaLnBrk="0" fontAlgn="base" hangingPunct="0">
              <a:spcBef>
                <a:spcPct val="0"/>
              </a:spcBef>
              <a:spcAft>
                <a:spcPct val="0"/>
              </a:spcAft>
              <a:defRPr sz="2400">
                <a:solidFill>
                  <a:schemeClr val="tx1"/>
                </a:solidFill>
                <a:latin typeface="Times"/>
              </a:defRPr>
            </a:lvl7pPr>
            <a:lvl8pPr marL="3428606" indent="-228573" eaLnBrk="0" fontAlgn="base" hangingPunct="0">
              <a:spcBef>
                <a:spcPct val="0"/>
              </a:spcBef>
              <a:spcAft>
                <a:spcPct val="0"/>
              </a:spcAft>
              <a:defRPr sz="2400">
                <a:solidFill>
                  <a:schemeClr val="tx1"/>
                </a:solidFill>
                <a:latin typeface="Times"/>
              </a:defRPr>
            </a:lvl8pPr>
            <a:lvl9pPr marL="3885753" indent="-228573" eaLnBrk="0" fontAlgn="base" hangingPunct="0">
              <a:spcBef>
                <a:spcPct val="0"/>
              </a:spcBef>
              <a:spcAft>
                <a:spcPct val="0"/>
              </a:spcAft>
              <a:defRPr sz="2400">
                <a:solidFill>
                  <a:schemeClr val="tx1"/>
                </a:solidFill>
                <a:latin typeface="Times"/>
              </a:defRPr>
            </a:lvl9pPr>
          </a:lstStyle>
          <a:p>
            <a:fld id="{AEC5631C-7820-4AB6-918E-E7643F383768}" type="slidenum">
              <a:rPr lang="en-US" sz="1200">
                <a:latin typeface="Arial" charset="0"/>
              </a:rPr>
              <a:pPr/>
              <a:t>24</a:t>
            </a:fld>
            <a:endParaRPr lang="en-US" sz="1200">
              <a:latin typeface="Arial" charset="0"/>
            </a:endParaRPr>
          </a:p>
        </p:txBody>
      </p:sp>
      <p:sp>
        <p:nvSpPr>
          <p:cNvPr id="74755" name="Rectangle 2"/>
          <p:cNvSpPr>
            <a:spLocks noGrp="1" noRot="1" noChangeAspect="1" noChangeArrowheads="1" noTextEdit="1"/>
          </p:cNvSpPr>
          <p:nvPr>
            <p:ph type="sldImg"/>
          </p:nvPr>
        </p:nvSpPr>
        <p:spPr>
          <a:xfrm>
            <a:off x="1408113" y="471488"/>
            <a:ext cx="4538662" cy="3403600"/>
          </a:xfrm>
          <a:ln/>
        </p:spPr>
      </p:sp>
      <p:sp>
        <p:nvSpPr>
          <p:cNvPr id="74756" name="Rectangle 3"/>
          <p:cNvSpPr>
            <a:spLocks noGrp="1" noChangeArrowheads="1"/>
          </p:cNvSpPr>
          <p:nvPr>
            <p:ph type="body" idx="1"/>
          </p:nvPr>
        </p:nvSpPr>
        <p:spPr>
          <a:xfrm>
            <a:off x="487364" y="4216400"/>
            <a:ext cx="6338887" cy="4926013"/>
          </a:xfrm>
          <a:noFill/>
        </p:spPr>
        <p:txBody>
          <a:bodyPr/>
          <a:lstStyle/>
          <a:p>
            <a:pPr eaLnBrk="1" hangingPunct="1"/>
            <a:r>
              <a:rPr lang="en-US" b="1" u="none" dirty="0" smtClean="0"/>
              <a:t>Part IV – Membership Records</a:t>
            </a:r>
          </a:p>
          <a:p>
            <a:pPr eaLnBrk="1" hangingPunct="1"/>
            <a:endParaRPr lang="en-US" u="none" dirty="0" smtClean="0"/>
          </a:p>
          <a:p>
            <a:pPr eaLnBrk="1" hangingPunct="1"/>
            <a:r>
              <a:rPr lang="en-US" u="none" dirty="0" smtClean="0"/>
              <a:t>We conclude this submodule with a look at the membership records we keep.</a:t>
            </a:r>
          </a:p>
        </p:txBody>
      </p:sp>
    </p:spTree>
    <p:extLst>
      <p:ext uri="{BB962C8B-B14F-4D97-AF65-F5344CB8AC3E}">
        <p14:creationId xmlns:p14="http://schemas.microsoft.com/office/powerpoint/2010/main" val="2763658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865" indent="-285717">
              <a:defRPr sz="2400">
                <a:solidFill>
                  <a:schemeClr val="tx1"/>
                </a:solidFill>
                <a:latin typeface="Times"/>
              </a:defRPr>
            </a:lvl2pPr>
            <a:lvl3pPr marL="1142868" indent="-228573">
              <a:defRPr sz="2400">
                <a:solidFill>
                  <a:schemeClr val="tx1"/>
                </a:solidFill>
                <a:latin typeface="Times"/>
              </a:defRPr>
            </a:lvl3pPr>
            <a:lvl4pPr marL="1600016" indent="-228573">
              <a:defRPr sz="2400">
                <a:solidFill>
                  <a:schemeClr val="tx1"/>
                </a:solidFill>
                <a:latin typeface="Times"/>
              </a:defRPr>
            </a:lvl4pPr>
            <a:lvl5pPr marL="2057163" indent="-228573">
              <a:defRPr sz="2400">
                <a:solidFill>
                  <a:schemeClr val="tx1"/>
                </a:solidFill>
                <a:latin typeface="Times"/>
              </a:defRPr>
            </a:lvl5pPr>
            <a:lvl6pPr marL="2514311" indent="-228573" eaLnBrk="0" fontAlgn="base" hangingPunct="0">
              <a:spcBef>
                <a:spcPct val="0"/>
              </a:spcBef>
              <a:spcAft>
                <a:spcPct val="0"/>
              </a:spcAft>
              <a:defRPr sz="2400">
                <a:solidFill>
                  <a:schemeClr val="tx1"/>
                </a:solidFill>
                <a:latin typeface="Times"/>
              </a:defRPr>
            </a:lvl6pPr>
            <a:lvl7pPr marL="2971458" indent="-228573" eaLnBrk="0" fontAlgn="base" hangingPunct="0">
              <a:spcBef>
                <a:spcPct val="0"/>
              </a:spcBef>
              <a:spcAft>
                <a:spcPct val="0"/>
              </a:spcAft>
              <a:defRPr sz="2400">
                <a:solidFill>
                  <a:schemeClr val="tx1"/>
                </a:solidFill>
                <a:latin typeface="Times"/>
              </a:defRPr>
            </a:lvl7pPr>
            <a:lvl8pPr marL="3428606" indent="-228573" eaLnBrk="0" fontAlgn="base" hangingPunct="0">
              <a:spcBef>
                <a:spcPct val="0"/>
              </a:spcBef>
              <a:spcAft>
                <a:spcPct val="0"/>
              </a:spcAft>
              <a:defRPr sz="2400">
                <a:solidFill>
                  <a:schemeClr val="tx1"/>
                </a:solidFill>
                <a:latin typeface="Times"/>
              </a:defRPr>
            </a:lvl8pPr>
            <a:lvl9pPr marL="3885753" indent="-228573" eaLnBrk="0" fontAlgn="base" hangingPunct="0">
              <a:spcBef>
                <a:spcPct val="0"/>
              </a:spcBef>
              <a:spcAft>
                <a:spcPct val="0"/>
              </a:spcAft>
              <a:defRPr sz="2400">
                <a:solidFill>
                  <a:schemeClr val="tx1"/>
                </a:solidFill>
                <a:latin typeface="Times"/>
              </a:defRPr>
            </a:lvl9pPr>
          </a:lstStyle>
          <a:p>
            <a:fld id="{E681068E-E4FA-48CB-95E4-D0002C2AAA67}" type="slidenum">
              <a:rPr lang="en-US" sz="1200">
                <a:latin typeface="Arial" charset="0"/>
              </a:rPr>
              <a:pPr/>
              <a:t>25</a:t>
            </a:fld>
            <a:endParaRPr lang="en-US" sz="1200">
              <a:latin typeface="Arial" charset="0"/>
            </a:endParaRPr>
          </a:p>
        </p:txBody>
      </p:sp>
      <p:sp>
        <p:nvSpPr>
          <p:cNvPr id="75779" name="Rectangle 2"/>
          <p:cNvSpPr>
            <a:spLocks noGrp="1" noRot="1" noChangeAspect="1" noChangeArrowheads="1" noTextEdit="1"/>
          </p:cNvSpPr>
          <p:nvPr>
            <p:ph type="sldImg"/>
          </p:nvPr>
        </p:nvSpPr>
        <p:spPr>
          <a:xfrm>
            <a:off x="1408113" y="471488"/>
            <a:ext cx="4538662" cy="3403600"/>
          </a:xfrm>
          <a:ln/>
        </p:spPr>
      </p:sp>
      <p:sp>
        <p:nvSpPr>
          <p:cNvPr id="75780" name="Rectangle 3"/>
          <p:cNvSpPr>
            <a:spLocks noGrp="1" noChangeArrowheads="1"/>
          </p:cNvSpPr>
          <p:nvPr>
            <p:ph type="body" idx="1"/>
          </p:nvPr>
        </p:nvSpPr>
        <p:spPr>
          <a:xfrm>
            <a:off x="487364" y="4216400"/>
            <a:ext cx="6338887" cy="4926013"/>
          </a:xfrm>
          <a:noFill/>
        </p:spPr>
        <p:txBody>
          <a:bodyPr/>
          <a:lstStyle/>
          <a:p>
            <a:pPr eaLnBrk="1" hangingPunct="1"/>
            <a:r>
              <a:rPr lang="en-US" dirty="0" smtClean="0"/>
              <a:t>ASME Database:</a:t>
            </a:r>
          </a:p>
          <a:p>
            <a:pPr marL="239685" lvl="1" indent="-119049" eaLnBrk="1" hangingPunct="1">
              <a:buFontTx/>
              <a:buChar char="•"/>
            </a:pPr>
            <a:r>
              <a:rPr lang="en-US" dirty="0" smtClean="0"/>
              <a:t>ASME keeps a database for Committee use only which contains information about all ASME S&amp;C volunteers</a:t>
            </a:r>
            <a:r>
              <a:rPr lang="en-US" u="sng" dirty="0" smtClean="0"/>
              <a:t>,</a:t>
            </a:r>
            <a:r>
              <a:rPr lang="en-US" dirty="0" smtClean="0"/>
              <a:t> including contact information, the committees each is a member, delegate or alternate of, membership expiration dates, etc. </a:t>
            </a:r>
          </a:p>
          <a:p>
            <a:pPr marL="239685" lvl="1" indent="-119049" eaLnBrk="1" hangingPunct="1">
              <a:buFontTx/>
              <a:buChar char="•"/>
            </a:pPr>
            <a:r>
              <a:rPr lang="en-US" dirty="0" smtClean="0"/>
              <a:t>The information contained in the database is used to create a number of standard reports including S&amp;C Committee Rosters and the AS-11 Online Personnel Directory. </a:t>
            </a:r>
          </a:p>
          <a:p>
            <a:pPr marL="120636" lvl="1" eaLnBrk="1" hangingPunct="1"/>
            <a:endParaRPr lang="en-US" dirty="0" smtClean="0"/>
          </a:p>
        </p:txBody>
      </p:sp>
    </p:spTree>
    <p:extLst>
      <p:ext uri="{BB962C8B-B14F-4D97-AF65-F5344CB8AC3E}">
        <p14:creationId xmlns:p14="http://schemas.microsoft.com/office/powerpoint/2010/main" val="48391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865" indent="-285717">
              <a:defRPr sz="2400">
                <a:solidFill>
                  <a:schemeClr val="tx1"/>
                </a:solidFill>
                <a:latin typeface="Times"/>
              </a:defRPr>
            </a:lvl2pPr>
            <a:lvl3pPr marL="1142868" indent="-228573">
              <a:defRPr sz="2400">
                <a:solidFill>
                  <a:schemeClr val="tx1"/>
                </a:solidFill>
                <a:latin typeface="Times"/>
              </a:defRPr>
            </a:lvl3pPr>
            <a:lvl4pPr marL="1600016" indent="-228573">
              <a:defRPr sz="2400">
                <a:solidFill>
                  <a:schemeClr val="tx1"/>
                </a:solidFill>
                <a:latin typeface="Times"/>
              </a:defRPr>
            </a:lvl4pPr>
            <a:lvl5pPr marL="2057163" indent="-228573">
              <a:defRPr sz="2400">
                <a:solidFill>
                  <a:schemeClr val="tx1"/>
                </a:solidFill>
                <a:latin typeface="Times"/>
              </a:defRPr>
            </a:lvl5pPr>
            <a:lvl6pPr marL="2514311" indent="-228573" eaLnBrk="0" fontAlgn="base" hangingPunct="0">
              <a:spcBef>
                <a:spcPct val="0"/>
              </a:spcBef>
              <a:spcAft>
                <a:spcPct val="0"/>
              </a:spcAft>
              <a:defRPr sz="2400">
                <a:solidFill>
                  <a:schemeClr val="tx1"/>
                </a:solidFill>
                <a:latin typeface="Times"/>
              </a:defRPr>
            </a:lvl6pPr>
            <a:lvl7pPr marL="2971458" indent="-228573" eaLnBrk="0" fontAlgn="base" hangingPunct="0">
              <a:spcBef>
                <a:spcPct val="0"/>
              </a:spcBef>
              <a:spcAft>
                <a:spcPct val="0"/>
              </a:spcAft>
              <a:defRPr sz="2400">
                <a:solidFill>
                  <a:schemeClr val="tx1"/>
                </a:solidFill>
                <a:latin typeface="Times"/>
              </a:defRPr>
            </a:lvl7pPr>
            <a:lvl8pPr marL="3428606" indent="-228573" eaLnBrk="0" fontAlgn="base" hangingPunct="0">
              <a:spcBef>
                <a:spcPct val="0"/>
              </a:spcBef>
              <a:spcAft>
                <a:spcPct val="0"/>
              </a:spcAft>
              <a:defRPr sz="2400">
                <a:solidFill>
                  <a:schemeClr val="tx1"/>
                </a:solidFill>
                <a:latin typeface="Times"/>
              </a:defRPr>
            </a:lvl8pPr>
            <a:lvl9pPr marL="3885753" indent="-228573" eaLnBrk="0" fontAlgn="base" hangingPunct="0">
              <a:spcBef>
                <a:spcPct val="0"/>
              </a:spcBef>
              <a:spcAft>
                <a:spcPct val="0"/>
              </a:spcAft>
              <a:defRPr sz="2400">
                <a:solidFill>
                  <a:schemeClr val="tx1"/>
                </a:solidFill>
                <a:latin typeface="Times"/>
              </a:defRPr>
            </a:lvl9pPr>
          </a:lstStyle>
          <a:p>
            <a:fld id="{79A85207-B534-4D39-9202-C5B8160B8E7B}" type="slidenum">
              <a:rPr lang="en-US" sz="1200">
                <a:latin typeface="Arial" charset="0"/>
              </a:rPr>
              <a:pPr/>
              <a:t>26</a:t>
            </a:fld>
            <a:endParaRPr lang="en-US" sz="1200">
              <a:latin typeface="Arial" charset="0"/>
            </a:endParaRPr>
          </a:p>
        </p:txBody>
      </p:sp>
      <p:sp>
        <p:nvSpPr>
          <p:cNvPr id="76803" name="Rectangle 2"/>
          <p:cNvSpPr>
            <a:spLocks noGrp="1" noRot="1" noChangeAspect="1" noChangeArrowheads="1" noTextEdit="1"/>
          </p:cNvSpPr>
          <p:nvPr>
            <p:ph type="sldImg"/>
          </p:nvPr>
        </p:nvSpPr>
        <p:spPr>
          <a:xfrm>
            <a:off x="1408113" y="471488"/>
            <a:ext cx="4538662" cy="3403600"/>
          </a:xfrm>
          <a:ln/>
        </p:spPr>
      </p:sp>
      <p:sp>
        <p:nvSpPr>
          <p:cNvPr id="76804" name="Rectangle 3"/>
          <p:cNvSpPr>
            <a:spLocks noGrp="1" noChangeArrowheads="1"/>
          </p:cNvSpPr>
          <p:nvPr>
            <p:ph type="body" idx="1"/>
          </p:nvPr>
        </p:nvSpPr>
        <p:spPr>
          <a:xfrm>
            <a:off x="487364" y="4216400"/>
            <a:ext cx="6338887" cy="4926013"/>
          </a:xfrm>
          <a:noFill/>
        </p:spPr>
        <p:txBody>
          <a:bodyPr/>
          <a:lstStyle/>
          <a:p>
            <a:pPr eaLnBrk="1" hangingPunct="1"/>
            <a:r>
              <a:rPr lang="en-US" u="none" dirty="0" smtClean="0"/>
              <a:t>Committee Rosters:</a:t>
            </a:r>
          </a:p>
          <a:p>
            <a:pPr marL="239685" lvl="1" indent="-119049" eaLnBrk="1" hangingPunct="1">
              <a:buFontTx/>
              <a:buChar char="•"/>
            </a:pPr>
            <a:r>
              <a:rPr lang="en-US" u="none" dirty="0" smtClean="0"/>
              <a:t>Committee Rosters contain the contact information (address, phone, fax, email) for each individual member, contributing member, delegate and alternates, as well as their </a:t>
            </a:r>
            <a:r>
              <a:rPr lang="en-US" i="0" u="none" dirty="0" smtClean="0"/>
              <a:t>position held within</a:t>
            </a:r>
            <a:r>
              <a:rPr lang="en-US" i="0" u="none" baseline="0" dirty="0" smtClean="0"/>
              <a:t> the committee,</a:t>
            </a:r>
            <a:r>
              <a:rPr lang="en-US" u="none" dirty="0" smtClean="0"/>
              <a:t> membership expiration date, and an interest classification code.</a:t>
            </a:r>
          </a:p>
          <a:p>
            <a:pPr eaLnBrk="1" hangingPunct="1"/>
            <a:endParaRPr lang="en-US" u="none" dirty="0" smtClean="0"/>
          </a:p>
        </p:txBody>
      </p:sp>
    </p:spTree>
    <p:extLst>
      <p:ext uri="{BB962C8B-B14F-4D97-AF65-F5344CB8AC3E}">
        <p14:creationId xmlns:p14="http://schemas.microsoft.com/office/powerpoint/2010/main" val="38234457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865" indent="-285717">
              <a:defRPr sz="2400">
                <a:solidFill>
                  <a:schemeClr val="tx1"/>
                </a:solidFill>
                <a:latin typeface="Times"/>
              </a:defRPr>
            </a:lvl2pPr>
            <a:lvl3pPr marL="1142868" indent="-228573">
              <a:defRPr sz="2400">
                <a:solidFill>
                  <a:schemeClr val="tx1"/>
                </a:solidFill>
                <a:latin typeface="Times"/>
              </a:defRPr>
            </a:lvl3pPr>
            <a:lvl4pPr marL="1600016" indent="-228573">
              <a:defRPr sz="2400">
                <a:solidFill>
                  <a:schemeClr val="tx1"/>
                </a:solidFill>
                <a:latin typeface="Times"/>
              </a:defRPr>
            </a:lvl4pPr>
            <a:lvl5pPr marL="2057163" indent="-228573">
              <a:defRPr sz="2400">
                <a:solidFill>
                  <a:schemeClr val="tx1"/>
                </a:solidFill>
                <a:latin typeface="Times"/>
              </a:defRPr>
            </a:lvl5pPr>
            <a:lvl6pPr marL="2514311" indent="-228573" eaLnBrk="0" fontAlgn="base" hangingPunct="0">
              <a:spcBef>
                <a:spcPct val="0"/>
              </a:spcBef>
              <a:spcAft>
                <a:spcPct val="0"/>
              </a:spcAft>
              <a:defRPr sz="2400">
                <a:solidFill>
                  <a:schemeClr val="tx1"/>
                </a:solidFill>
                <a:latin typeface="Times"/>
              </a:defRPr>
            </a:lvl6pPr>
            <a:lvl7pPr marL="2971458" indent="-228573" eaLnBrk="0" fontAlgn="base" hangingPunct="0">
              <a:spcBef>
                <a:spcPct val="0"/>
              </a:spcBef>
              <a:spcAft>
                <a:spcPct val="0"/>
              </a:spcAft>
              <a:defRPr sz="2400">
                <a:solidFill>
                  <a:schemeClr val="tx1"/>
                </a:solidFill>
                <a:latin typeface="Times"/>
              </a:defRPr>
            </a:lvl7pPr>
            <a:lvl8pPr marL="3428606" indent="-228573" eaLnBrk="0" fontAlgn="base" hangingPunct="0">
              <a:spcBef>
                <a:spcPct val="0"/>
              </a:spcBef>
              <a:spcAft>
                <a:spcPct val="0"/>
              </a:spcAft>
              <a:defRPr sz="2400">
                <a:solidFill>
                  <a:schemeClr val="tx1"/>
                </a:solidFill>
                <a:latin typeface="Times"/>
              </a:defRPr>
            </a:lvl8pPr>
            <a:lvl9pPr marL="3885753" indent="-228573" eaLnBrk="0" fontAlgn="base" hangingPunct="0">
              <a:spcBef>
                <a:spcPct val="0"/>
              </a:spcBef>
              <a:spcAft>
                <a:spcPct val="0"/>
              </a:spcAft>
              <a:defRPr sz="2400">
                <a:solidFill>
                  <a:schemeClr val="tx1"/>
                </a:solidFill>
                <a:latin typeface="Times"/>
              </a:defRPr>
            </a:lvl9pPr>
          </a:lstStyle>
          <a:p>
            <a:fld id="{16DA9EA7-CC7B-42DE-AE51-38419287B9D0}" type="slidenum">
              <a:rPr lang="en-US" sz="1200">
                <a:latin typeface="Arial" charset="0"/>
              </a:rPr>
              <a:pPr/>
              <a:t>27</a:t>
            </a:fld>
            <a:endParaRPr lang="en-US" sz="1200">
              <a:latin typeface="Arial" charset="0"/>
            </a:endParaRPr>
          </a:p>
        </p:txBody>
      </p:sp>
      <p:sp>
        <p:nvSpPr>
          <p:cNvPr id="77827" name="Rectangle 2"/>
          <p:cNvSpPr>
            <a:spLocks noGrp="1" noRot="1" noChangeAspect="1" noChangeArrowheads="1" noTextEdit="1"/>
          </p:cNvSpPr>
          <p:nvPr>
            <p:ph type="sldImg"/>
          </p:nvPr>
        </p:nvSpPr>
        <p:spPr>
          <a:xfrm>
            <a:off x="1408113" y="471488"/>
            <a:ext cx="4538662" cy="3403600"/>
          </a:xfrm>
          <a:ln/>
        </p:spPr>
      </p:sp>
      <p:sp>
        <p:nvSpPr>
          <p:cNvPr id="77828" name="Rectangle 3"/>
          <p:cNvSpPr>
            <a:spLocks noGrp="1" noChangeArrowheads="1"/>
          </p:cNvSpPr>
          <p:nvPr>
            <p:ph type="body" idx="1"/>
          </p:nvPr>
        </p:nvSpPr>
        <p:spPr>
          <a:xfrm>
            <a:off x="487364" y="4216400"/>
            <a:ext cx="6338887" cy="4926013"/>
          </a:xfrm>
          <a:noFill/>
        </p:spPr>
        <p:txBody>
          <a:bodyPr/>
          <a:lstStyle/>
          <a:p>
            <a:pPr eaLnBrk="1" hangingPunct="1"/>
            <a:r>
              <a:rPr lang="en-US" u="none" dirty="0" smtClean="0"/>
              <a:t>AS-11 Online Personnel Directory:</a:t>
            </a:r>
          </a:p>
          <a:p>
            <a:pPr marL="239685" lvl="1" indent="-119049" eaLnBrk="1" hangingPunct="1">
              <a:buFontTx/>
              <a:buChar char="•"/>
            </a:pPr>
            <a:r>
              <a:rPr lang="en-US" u="none" dirty="0" smtClean="0"/>
              <a:t>The AS-11 Directory contains the contact information for all of the S&amp;C volunteers.</a:t>
            </a:r>
          </a:p>
          <a:p>
            <a:pPr marL="239685" lvl="1" indent="-119049" eaLnBrk="1" hangingPunct="1">
              <a:buFontTx/>
              <a:buChar char="•"/>
            </a:pPr>
            <a:r>
              <a:rPr lang="en-US" u="none" dirty="0" smtClean="0"/>
              <a:t>The information is searchable by committee or volunteer name. </a:t>
            </a:r>
          </a:p>
          <a:p>
            <a:pPr marL="239685" lvl="1" indent="-119049" eaLnBrk="1" hangingPunct="1">
              <a:buFontTx/>
              <a:buChar char="•"/>
            </a:pPr>
            <a:r>
              <a:rPr lang="en-US" u="none" dirty="0" smtClean="0"/>
              <a:t>Volunteers can submit corrections and changes to AS-11 information such as your mailing address, e-mail address, telephone and fax numbers by emailing csadmin@asme.org. </a:t>
            </a:r>
          </a:p>
          <a:p>
            <a:pPr eaLnBrk="1" hangingPunct="1"/>
            <a:endParaRPr lang="en-US" u="none" dirty="0" smtClean="0"/>
          </a:p>
        </p:txBody>
      </p:sp>
    </p:spTree>
    <p:extLst>
      <p:ext uri="{BB962C8B-B14F-4D97-AF65-F5344CB8AC3E}">
        <p14:creationId xmlns:p14="http://schemas.microsoft.com/office/powerpoint/2010/main" val="40652185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865" indent="-285717">
              <a:defRPr sz="2400">
                <a:solidFill>
                  <a:schemeClr val="tx1"/>
                </a:solidFill>
                <a:latin typeface="Times"/>
              </a:defRPr>
            </a:lvl2pPr>
            <a:lvl3pPr marL="1142868" indent="-228573">
              <a:defRPr sz="2400">
                <a:solidFill>
                  <a:schemeClr val="tx1"/>
                </a:solidFill>
                <a:latin typeface="Times"/>
              </a:defRPr>
            </a:lvl3pPr>
            <a:lvl4pPr marL="1600016" indent="-228573">
              <a:defRPr sz="2400">
                <a:solidFill>
                  <a:schemeClr val="tx1"/>
                </a:solidFill>
                <a:latin typeface="Times"/>
              </a:defRPr>
            </a:lvl4pPr>
            <a:lvl5pPr marL="2057163" indent="-228573">
              <a:defRPr sz="2400">
                <a:solidFill>
                  <a:schemeClr val="tx1"/>
                </a:solidFill>
                <a:latin typeface="Times"/>
              </a:defRPr>
            </a:lvl5pPr>
            <a:lvl6pPr marL="2514311" indent="-228573" eaLnBrk="0" fontAlgn="base" hangingPunct="0">
              <a:spcBef>
                <a:spcPct val="0"/>
              </a:spcBef>
              <a:spcAft>
                <a:spcPct val="0"/>
              </a:spcAft>
              <a:defRPr sz="2400">
                <a:solidFill>
                  <a:schemeClr val="tx1"/>
                </a:solidFill>
                <a:latin typeface="Times"/>
              </a:defRPr>
            </a:lvl6pPr>
            <a:lvl7pPr marL="2971458" indent="-228573" eaLnBrk="0" fontAlgn="base" hangingPunct="0">
              <a:spcBef>
                <a:spcPct val="0"/>
              </a:spcBef>
              <a:spcAft>
                <a:spcPct val="0"/>
              </a:spcAft>
              <a:defRPr sz="2400">
                <a:solidFill>
                  <a:schemeClr val="tx1"/>
                </a:solidFill>
                <a:latin typeface="Times"/>
              </a:defRPr>
            </a:lvl7pPr>
            <a:lvl8pPr marL="3428606" indent="-228573" eaLnBrk="0" fontAlgn="base" hangingPunct="0">
              <a:spcBef>
                <a:spcPct val="0"/>
              </a:spcBef>
              <a:spcAft>
                <a:spcPct val="0"/>
              </a:spcAft>
              <a:defRPr sz="2400">
                <a:solidFill>
                  <a:schemeClr val="tx1"/>
                </a:solidFill>
                <a:latin typeface="Times"/>
              </a:defRPr>
            </a:lvl8pPr>
            <a:lvl9pPr marL="3885753" indent="-228573" eaLnBrk="0" fontAlgn="base" hangingPunct="0">
              <a:spcBef>
                <a:spcPct val="0"/>
              </a:spcBef>
              <a:spcAft>
                <a:spcPct val="0"/>
              </a:spcAft>
              <a:defRPr sz="2400">
                <a:solidFill>
                  <a:schemeClr val="tx1"/>
                </a:solidFill>
                <a:latin typeface="Times"/>
              </a:defRPr>
            </a:lvl9pPr>
          </a:lstStyle>
          <a:p>
            <a:fld id="{ED7737EB-6AFC-4797-9129-D90FDA77A018}" type="slidenum">
              <a:rPr lang="en-US" sz="1200">
                <a:latin typeface="Arial" charset="0"/>
              </a:rPr>
              <a:pPr/>
              <a:t>28</a:t>
            </a:fld>
            <a:endParaRPr lang="en-US" sz="1200">
              <a:latin typeface="Arial" charset="0"/>
            </a:endParaRPr>
          </a:p>
        </p:txBody>
      </p:sp>
      <p:sp>
        <p:nvSpPr>
          <p:cNvPr id="79875" name="Rectangle 2"/>
          <p:cNvSpPr>
            <a:spLocks noGrp="1" noRot="1" noChangeAspect="1" noChangeArrowheads="1" noTextEdit="1"/>
          </p:cNvSpPr>
          <p:nvPr>
            <p:ph type="sldImg"/>
          </p:nvPr>
        </p:nvSpPr>
        <p:spPr>
          <a:xfrm>
            <a:off x="1408113" y="471488"/>
            <a:ext cx="4538662" cy="3403600"/>
          </a:xfrm>
          <a:ln/>
        </p:spPr>
      </p:sp>
      <p:sp>
        <p:nvSpPr>
          <p:cNvPr id="79876" name="Rectangle 3"/>
          <p:cNvSpPr>
            <a:spLocks noGrp="1" noChangeArrowheads="1"/>
          </p:cNvSpPr>
          <p:nvPr>
            <p:ph type="body" idx="1"/>
          </p:nvPr>
        </p:nvSpPr>
        <p:spPr>
          <a:xfrm>
            <a:off x="487364" y="4216400"/>
            <a:ext cx="6338887" cy="4926013"/>
          </a:xfrm>
          <a:noFill/>
        </p:spPr>
        <p:txBody>
          <a:bodyPr/>
          <a:lstStyle/>
          <a:p>
            <a:pPr marL="171378" lvl="0" indent="-171430">
              <a:buFont typeface="Arial" pitchFamily="34" charset="0"/>
              <a:buChar char="•"/>
            </a:pPr>
            <a:r>
              <a:rPr lang="en-US" u="none" strike="noStrike" dirty="0" smtClean="0"/>
              <a:t>Committee </a:t>
            </a:r>
            <a:r>
              <a:rPr lang="en-US" u="none" strike="noStrike" dirty="0"/>
              <a:t>Membership includes the Chair, Vice Chair, Secretary, </a:t>
            </a:r>
            <a:r>
              <a:rPr lang="en-US" u="none" strike="noStrike" dirty="0" smtClean="0"/>
              <a:t>Individual</a:t>
            </a:r>
            <a:r>
              <a:rPr lang="en-US" u="none" strike="noStrike" baseline="0" dirty="0" smtClean="0"/>
              <a:t> </a:t>
            </a:r>
            <a:r>
              <a:rPr lang="en-US" u="none" strike="noStrike" dirty="0" smtClean="0"/>
              <a:t>Members</a:t>
            </a:r>
            <a:r>
              <a:rPr lang="en-US" u="none" strike="noStrike" dirty="0"/>
              <a:t>, Contributing Members, Delegates, Alternates and Representatives.</a:t>
            </a:r>
          </a:p>
          <a:p>
            <a:pPr marL="171378" marR="0" lvl="0" indent="-17143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u="none" strike="noStrike" dirty="0" smtClean="0"/>
              <a:t>All appointments and reappointments on</a:t>
            </a:r>
            <a:r>
              <a:rPr lang="en-US" u="none" strike="noStrike" baseline="0" dirty="0" smtClean="0"/>
              <a:t> </a:t>
            </a:r>
            <a:r>
              <a:rPr lang="en-US" u="none" strike="noStrike" dirty="0" smtClean="0"/>
              <a:t>subordinate</a:t>
            </a:r>
            <a:r>
              <a:rPr lang="en-US" u="none" strike="noStrike" baseline="0" dirty="0" smtClean="0"/>
              <a:t> committees </a:t>
            </a:r>
            <a:r>
              <a:rPr lang="en-US" u="none" strike="noStrike" dirty="0" smtClean="0"/>
              <a:t>are approved by their parent</a:t>
            </a:r>
            <a:r>
              <a:rPr lang="en-US" u="none" strike="noStrike" baseline="0" dirty="0" smtClean="0"/>
              <a:t> </a:t>
            </a:r>
            <a:r>
              <a:rPr lang="en-US" u="none" strike="noStrike" dirty="0" smtClean="0"/>
              <a:t>committee and membership appointments on Standards Committees are approved by the Applicable Supervisory Board.</a:t>
            </a:r>
          </a:p>
          <a:p>
            <a:pPr marL="171378" marR="0" lvl="0" indent="-17143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u="none" strike="noStrike" dirty="0" smtClean="0"/>
              <a:t>Members, Contributing Members and Delegates serve</a:t>
            </a:r>
            <a:r>
              <a:rPr lang="en-US" u="none" strike="noStrike" baseline="0" dirty="0" smtClean="0"/>
              <a:t> terms not to exceed</a:t>
            </a:r>
            <a:r>
              <a:rPr lang="en-US" u="none" strike="noStrike" dirty="0" smtClean="0"/>
              <a:t> 5 years.</a:t>
            </a:r>
          </a:p>
          <a:p>
            <a:pPr marL="171378" marR="0" lvl="0" indent="-17143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u="none" strike="noStrike" dirty="0" smtClean="0"/>
              <a:t>Alternate terms expire on request of the member, or when the member is no longer on the committee.  </a:t>
            </a:r>
          </a:p>
          <a:p>
            <a:pPr marL="171378" lvl="0" indent="-171430">
              <a:buFont typeface="Arial" pitchFamily="34" charset="0"/>
              <a:buChar char="•"/>
            </a:pPr>
            <a:r>
              <a:rPr lang="en-US" u="none" strike="noStrike" dirty="0" smtClean="0"/>
              <a:t>Officers are elected using the weighted ballot method. </a:t>
            </a:r>
          </a:p>
          <a:p>
            <a:pPr marL="171378" lvl="0" indent="-171430">
              <a:buFont typeface="Arial" pitchFamily="34" charset="0"/>
              <a:buChar char="•"/>
            </a:pPr>
            <a:r>
              <a:rPr lang="en-US" u="none" strike="noStrike" dirty="0" smtClean="0"/>
              <a:t>Chair </a:t>
            </a:r>
            <a:r>
              <a:rPr lang="en-US" u="none" strike="noStrike" dirty="0"/>
              <a:t>and Vice Chair </a:t>
            </a:r>
            <a:r>
              <a:rPr lang="en-US" u="none" strike="noStrike" dirty="0" smtClean="0"/>
              <a:t>are </a:t>
            </a:r>
            <a:r>
              <a:rPr lang="en-US" u="none" strike="noStrike" dirty="0"/>
              <a:t>limited to two consecutive terms.</a:t>
            </a:r>
          </a:p>
          <a:p>
            <a:pPr>
              <a:buFont typeface="Tahoma" pitchFamily="34" charset="0"/>
              <a:buNone/>
            </a:pPr>
            <a:endParaRPr lang="en-US" u="none" strike="noStrike" dirty="0" smtClean="0"/>
          </a:p>
        </p:txBody>
      </p:sp>
    </p:spTree>
    <p:extLst>
      <p:ext uri="{BB962C8B-B14F-4D97-AF65-F5344CB8AC3E}">
        <p14:creationId xmlns:p14="http://schemas.microsoft.com/office/powerpoint/2010/main" val="4052634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865" indent="-285717">
              <a:defRPr sz="2400">
                <a:solidFill>
                  <a:schemeClr val="tx1"/>
                </a:solidFill>
                <a:latin typeface="Times"/>
              </a:defRPr>
            </a:lvl2pPr>
            <a:lvl3pPr marL="1142868" indent="-228573">
              <a:defRPr sz="2400">
                <a:solidFill>
                  <a:schemeClr val="tx1"/>
                </a:solidFill>
                <a:latin typeface="Times"/>
              </a:defRPr>
            </a:lvl3pPr>
            <a:lvl4pPr marL="1600016" indent="-228573">
              <a:defRPr sz="2400">
                <a:solidFill>
                  <a:schemeClr val="tx1"/>
                </a:solidFill>
                <a:latin typeface="Times"/>
              </a:defRPr>
            </a:lvl4pPr>
            <a:lvl5pPr marL="2057163" indent="-228573">
              <a:defRPr sz="2400">
                <a:solidFill>
                  <a:schemeClr val="tx1"/>
                </a:solidFill>
                <a:latin typeface="Times"/>
              </a:defRPr>
            </a:lvl5pPr>
            <a:lvl6pPr marL="2514311" indent="-228573" eaLnBrk="0" fontAlgn="base" hangingPunct="0">
              <a:spcBef>
                <a:spcPct val="0"/>
              </a:spcBef>
              <a:spcAft>
                <a:spcPct val="0"/>
              </a:spcAft>
              <a:defRPr sz="2400">
                <a:solidFill>
                  <a:schemeClr val="tx1"/>
                </a:solidFill>
                <a:latin typeface="Times"/>
              </a:defRPr>
            </a:lvl6pPr>
            <a:lvl7pPr marL="2971458" indent="-228573" eaLnBrk="0" fontAlgn="base" hangingPunct="0">
              <a:spcBef>
                <a:spcPct val="0"/>
              </a:spcBef>
              <a:spcAft>
                <a:spcPct val="0"/>
              </a:spcAft>
              <a:defRPr sz="2400">
                <a:solidFill>
                  <a:schemeClr val="tx1"/>
                </a:solidFill>
                <a:latin typeface="Times"/>
              </a:defRPr>
            </a:lvl7pPr>
            <a:lvl8pPr marL="3428606" indent="-228573" eaLnBrk="0" fontAlgn="base" hangingPunct="0">
              <a:spcBef>
                <a:spcPct val="0"/>
              </a:spcBef>
              <a:spcAft>
                <a:spcPct val="0"/>
              </a:spcAft>
              <a:defRPr sz="2400">
                <a:solidFill>
                  <a:schemeClr val="tx1"/>
                </a:solidFill>
                <a:latin typeface="Times"/>
              </a:defRPr>
            </a:lvl8pPr>
            <a:lvl9pPr marL="3885753" indent="-228573" eaLnBrk="0" fontAlgn="base" hangingPunct="0">
              <a:spcBef>
                <a:spcPct val="0"/>
              </a:spcBef>
              <a:spcAft>
                <a:spcPct val="0"/>
              </a:spcAft>
              <a:defRPr sz="2400">
                <a:solidFill>
                  <a:schemeClr val="tx1"/>
                </a:solidFill>
                <a:latin typeface="Times"/>
              </a:defRPr>
            </a:lvl9pPr>
          </a:lstStyle>
          <a:p>
            <a:fld id="{49B5FF7D-610F-4128-9DBA-13B0CDEBD70E}" type="slidenum">
              <a:rPr lang="en-US" sz="1200">
                <a:latin typeface="Arial" charset="0"/>
              </a:rPr>
              <a:pPr/>
              <a:t>2</a:t>
            </a:fld>
            <a:endParaRPr lang="en-US" sz="1200">
              <a:latin typeface="Arial" charset="0"/>
            </a:endParaRPr>
          </a:p>
        </p:txBody>
      </p:sp>
      <p:sp>
        <p:nvSpPr>
          <p:cNvPr id="44035" name="Rectangle 2"/>
          <p:cNvSpPr>
            <a:spLocks noGrp="1" noRot="1" noChangeAspect="1" noChangeArrowheads="1" noTextEdit="1"/>
          </p:cNvSpPr>
          <p:nvPr>
            <p:ph type="sldImg"/>
          </p:nvPr>
        </p:nvSpPr>
        <p:spPr>
          <a:xfrm>
            <a:off x="1346200" y="477838"/>
            <a:ext cx="4594225" cy="3444875"/>
          </a:xfrm>
          <a:ln/>
        </p:spPr>
      </p:sp>
      <p:sp>
        <p:nvSpPr>
          <p:cNvPr id="44036" name="Rectangle 3"/>
          <p:cNvSpPr>
            <a:spLocks noGrp="1" noChangeArrowheads="1"/>
          </p:cNvSpPr>
          <p:nvPr>
            <p:ph type="body" idx="1"/>
          </p:nvPr>
        </p:nvSpPr>
        <p:spPr>
          <a:xfrm>
            <a:off x="539750" y="4270376"/>
            <a:ext cx="6229350" cy="4991100"/>
          </a:xfrm>
          <a:noFill/>
        </p:spPr>
        <p:txBody>
          <a:bodyPr/>
          <a:lstStyle/>
          <a:p>
            <a:pPr eaLnBrk="1" hangingPunct="1"/>
            <a:endParaRPr lang="en-US" dirty="0" smtClean="0"/>
          </a:p>
        </p:txBody>
      </p:sp>
    </p:spTree>
    <p:extLst>
      <p:ext uri="{BB962C8B-B14F-4D97-AF65-F5344CB8AC3E}">
        <p14:creationId xmlns:p14="http://schemas.microsoft.com/office/powerpoint/2010/main" val="4638796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865" indent="-285717">
              <a:defRPr sz="2400">
                <a:solidFill>
                  <a:schemeClr val="tx1"/>
                </a:solidFill>
                <a:latin typeface="Times"/>
              </a:defRPr>
            </a:lvl2pPr>
            <a:lvl3pPr marL="1142868" indent="-228573">
              <a:defRPr sz="2400">
                <a:solidFill>
                  <a:schemeClr val="tx1"/>
                </a:solidFill>
                <a:latin typeface="Times"/>
              </a:defRPr>
            </a:lvl3pPr>
            <a:lvl4pPr marL="1600016" indent="-228573">
              <a:defRPr sz="2400">
                <a:solidFill>
                  <a:schemeClr val="tx1"/>
                </a:solidFill>
                <a:latin typeface="Times"/>
              </a:defRPr>
            </a:lvl4pPr>
            <a:lvl5pPr marL="2057163" indent="-228573">
              <a:defRPr sz="2400">
                <a:solidFill>
                  <a:schemeClr val="tx1"/>
                </a:solidFill>
                <a:latin typeface="Times"/>
              </a:defRPr>
            </a:lvl5pPr>
            <a:lvl6pPr marL="2514311" indent="-228573" eaLnBrk="0" fontAlgn="base" hangingPunct="0">
              <a:spcBef>
                <a:spcPct val="0"/>
              </a:spcBef>
              <a:spcAft>
                <a:spcPct val="0"/>
              </a:spcAft>
              <a:defRPr sz="2400">
                <a:solidFill>
                  <a:schemeClr val="tx1"/>
                </a:solidFill>
                <a:latin typeface="Times"/>
              </a:defRPr>
            </a:lvl6pPr>
            <a:lvl7pPr marL="2971458" indent="-228573" eaLnBrk="0" fontAlgn="base" hangingPunct="0">
              <a:spcBef>
                <a:spcPct val="0"/>
              </a:spcBef>
              <a:spcAft>
                <a:spcPct val="0"/>
              </a:spcAft>
              <a:defRPr sz="2400">
                <a:solidFill>
                  <a:schemeClr val="tx1"/>
                </a:solidFill>
                <a:latin typeface="Times"/>
              </a:defRPr>
            </a:lvl7pPr>
            <a:lvl8pPr marL="3428606" indent="-228573" eaLnBrk="0" fontAlgn="base" hangingPunct="0">
              <a:spcBef>
                <a:spcPct val="0"/>
              </a:spcBef>
              <a:spcAft>
                <a:spcPct val="0"/>
              </a:spcAft>
              <a:defRPr sz="2400">
                <a:solidFill>
                  <a:schemeClr val="tx1"/>
                </a:solidFill>
                <a:latin typeface="Times"/>
              </a:defRPr>
            </a:lvl8pPr>
            <a:lvl9pPr marL="3885753" indent="-228573" eaLnBrk="0" fontAlgn="base" hangingPunct="0">
              <a:spcBef>
                <a:spcPct val="0"/>
              </a:spcBef>
              <a:spcAft>
                <a:spcPct val="0"/>
              </a:spcAft>
              <a:defRPr sz="2400">
                <a:solidFill>
                  <a:schemeClr val="tx1"/>
                </a:solidFill>
                <a:latin typeface="Times"/>
              </a:defRPr>
            </a:lvl9pPr>
          </a:lstStyle>
          <a:p>
            <a:fld id="{4B007350-4EB2-422E-A384-5D987F18AFF9}" type="slidenum">
              <a:rPr lang="en-US" sz="1200">
                <a:latin typeface="Arial" charset="0"/>
              </a:rPr>
              <a:pPr/>
              <a:t>29</a:t>
            </a:fld>
            <a:endParaRPr lang="en-US" sz="1200">
              <a:latin typeface="Arial" charset="0"/>
            </a:endParaRPr>
          </a:p>
        </p:txBody>
      </p:sp>
      <p:sp>
        <p:nvSpPr>
          <p:cNvPr id="80899" name="Rectangle 2"/>
          <p:cNvSpPr>
            <a:spLocks noGrp="1" noRot="1" noChangeAspect="1" noChangeArrowheads="1" noTextEdit="1"/>
          </p:cNvSpPr>
          <p:nvPr>
            <p:ph type="sldImg"/>
          </p:nvPr>
        </p:nvSpPr>
        <p:spPr>
          <a:xfrm>
            <a:off x="1408113" y="471488"/>
            <a:ext cx="4538662" cy="3403600"/>
          </a:xfrm>
          <a:ln/>
        </p:spPr>
      </p:sp>
      <p:sp>
        <p:nvSpPr>
          <p:cNvPr id="80900" name="Rectangle 3"/>
          <p:cNvSpPr>
            <a:spLocks noGrp="1" noChangeArrowheads="1"/>
          </p:cNvSpPr>
          <p:nvPr>
            <p:ph type="body" idx="1"/>
          </p:nvPr>
        </p:nvSpPr>
        <p:spPr>
          <a:xfrm>
            <a:off x="487364" y="4216400"/>
            <a:ext cx="6338887" cy="4926013"/>
          </a:xfrm>
          <a:noFill/>
        </p:spPr>
        <p:txBody>
          <a:bodyPr/>
          <a:lstStyle/>
          <a:p>
            <a:pPr eaLnBrk="1" hangingPunct="1"/>
            <a:r>
              <a:rPr lang="en-US" b="1" dirty="0" smtClean="0"/>
              <a:t>References </a:t>
            </a:r>
          </a:p>
        </p:txBody>
      </p:sp>
    </p:spTree>
    <p:extLst>
      <p:ext uri="{BB962C8B-B14F-4D97-AF65-F5344CB8AC3E}">
        <p14:creationId xmlns:p14="http://schemas.microsoft.com/office/powerpoint/2010/main" val="2030704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865" indent="-285717">
              <a:defRPr sz="2400">
                <a:solidFill>
                  <a:schemeClr val="tx1"/>
                </a:solidFill>
                <a:latin typeface="Times"/>
              </a:defRPr>
            </a:lvl2pPr>
            <a:lvl3pPr marL="1142868" indent="-228573">
              <a:defRPr sz="2400">
                <a:solidFill>
                  <a:schemeClr val="tx1"/>
                </a:solidFill>
                <a:latin typeface="Times"/>
              </a:defRPr>
            </a:lvl3pPr>
            <a:lvl4pPr marL="1600016" indent="-228573">
              <a:defRPr sz="2400">
                <a:solidFill>
                  <a:schemeClr val="tx1"/>
                </a:solidFill>
                <a:latin typeface="Times"/>
              </a:defRPr>
            </a:lvl4pPr>
            <a:lvl5pPr marL="2057163" indent="-228573">
              <a:defRPr sz="2400">
                <a:solidFill>
                  <a:schemeClr val="tx1"/>
                </a:solidFill>
                <a:latin typeface="Times"/>
              </a:defRPr>
            </a:lvl5pPr>
            <a:lvl6pPr marL="2514311" indent="-228573" eaLnBrk="0" fontAlgn="base" hangingPunct="0">
              <a:spcBef>
                <a:spcPct val="0"/>
              </a:spcBef>
              <a:spcAft>
                <a:spcPct val="0"/>
              </a:spcAft>
              <a:defRPr sz="2400">
                <a:solidFill>
                  <a:schemeClr val="tx1"/>
                </a:solidFill>
                <a:latin typeface="Times"/>
              </a:defRPr>
            </a:lvl6pPr>
            <a:lvl7pPr marL="2971458" indent="-228573" eaLnBrk="0" fontAlgn="base" hangingPunct="0">
              <a:spcBef>
                <a:spcPct val="0"/>
              </a:spcBef>
              <a:spcAft>
                <a:spcPct val="0"/>
              </a:spcAft>
              <a:defRPr sz="2400">
                <a:solidFill>
                  <a:schemeClr val="tx1"/>
                </a:solidFill>
                <a:latin typeface="Times"/>
              </a:defRPr>
            </a:lvl7pPr>
            <a:lvl8pPr marL="3428606" indent="-228573" eaLnBrk="0" fontAlgn="base" hangingPunct="0">
              <a:spcBef>
                <a:spcPct val="0"/>
              </a:spcBef>
              <a:spcAft>
                <a:spcPct val="0"/>
              </a:spcAft>
              <a:defRPr sz="2400">
                <a:solidFill>
                  <a:schemeClr val="tx1"/>
                </a:solidFill>
                <a:latin typeface="Times"/>
              </a:defRPr>
            </a:lvl8pPr>
            <a:lvl9pPr marL="3885753" indent="-228573" eaLnBrk="0" fontAlgn="base" hangingPunct="0">
              <a:spcBef>
                <a:spcPct val="0"/>
              </a:spcBef>
              <a:spcAft>
                <a:spcPct val="0"/>
              </a:spcAft>
              <a:defRPr sz="2400">
                <a:solidFill>
                  <a:schemeClr val="tx1"/>
                </a:solidFill>
                <a:latin typeface="Times"/>
              </a:defRPr>
            </a:lvl9pPr>
          </a:lstStyle>
          <a:p>
            <a:fld id="{0CE4AF52-1220-4EA7-A785-32E82A1BEDEF}" type="slidenum">
              <a:rPr lang="en-US" sz="1200">
                <a:latin typeface="Arial" charset="0"/>
              </a:rPr>
              <a:pPr/>
              <a:t>3</a:t>
            </a:fld>
            <a:endParaRPr lang="en-US" sz="1200">
              <a:latin typeface="Arial" charset="0"/>
            </a:endParaRPr>
          </a:p>
        </p:txBody>
      </p:sp>
      <p:sp>
        <p:nvSpPr>
          <p:cNvPr id="47107" name="Rectangle 2"/>
          <p:cNvSpPr>
            <a:spLocks noGrp="1" noRot="1" noChangeAspect="1" noChangeArrowheads="1" noTextEdit="1"/>
          </p:cNvSpPr>
          <p:nvPr>
            <p:ph type="sldImg"/>
          </p:nvPr>
        </p:nvSpPr>
        <p:spPr>
          <a:xfrm>
            <a:off x="1408113" y="471488"/>
            <a:ext cx="4538662" cy="3403600"/>
          </a:xfrm>
          <a:ln/>
        </p:spPr>
      </p:sp>
      <p:sp>
        <p:nvSpPr>
          <p:cNvPr id="47108" name="Rectangle 3"/>
          <p:cNvSpPr>
            <a:spLocks noGrp="1" noChangeArrowheads="1"/>
          </p:cNvSpPr>
          <p:nvPr>
            <p:ph type="body" idx="1"/>
          </p:nvPr>
        </p:nvSpPr>
        <p:spPr>
          <a:xfrm>
            <a:off x="487364" y="4216400"/>
            <a:ext cx="6338887" cy="4926013"/>
          </a:xfrm>
          <a:noFill/>
        </p:spPr>
        <p:txBody>
          <a:bodyPr/>
          <a:lstStyle/>
          <a:p>
            <a:pPr eaLnBrk="1" hangingPunct="1"/>
            <a:r>
              <a:rPr lang="en-US" dirty="0" smtClean="0"/>
              <a:t>This submodule will review the organization and administration of S&amp;C committee membership.</a:t>
            </a:r>
          </a:p>
          <a:p>
            <a:pPr eaLnBrk="1" hangingPunct="1"/>
            <a:endParaRPr lang="en-US" dirty="0" smtClean="0"/>
          </a:p>
        </p:txBody>
      </p:sp>
    </p:spTree>
    <p:extLst>
      <p:ext uri="{BB962C8B-B14F-4D97-AF65-F5344CB8AC3E}">
        <p14:creationId xmlns:p14="http://schemas.microsoft.com/office/powerpoint/2010/main" val="2357484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865" indent="-285717">
              <a:defRPr sz="2400">
                <a:solidFill>
                  <a:schemeClr val="tx1"/>
                </a:solidFill>
                <a:latin typeface="Times"/>
              </a:defRPr>
            </a:lvl2pPr>
            <a:lvl3pPr marL="1142868" indent="-228573">
              <a:defRPr sz="2400">
                <a:solidFill>
                  <a:schemeClr val="tx1"/>
                </a:solidFill>
                <a:latin typeface="Times"/>
              </a:defRPr>
            </a:lvl3pPr>
            <a:lvl4pPr marL="1600016" indent="-228573">
              <a:defRPr sz="2400">
                <a:solidFill>
                  <a:schemeClr val="tx1"/>
                </a:solidFill>
                <a:latin typeface="Times"/>
              </a:defRPr>
            </a:lvl4pPr>
            <a:lvl5pPr marL="2057163" indent="-228573">
              <a:defRPr sz="2400">
                <a:solidFill>
                  <a:schemeClr val="tx1"/>
                </a:solidFill>
                <a:latin typeface="Times"/>
              </a:defRPr>
            </a:lvl5pPr>
            <a:lvl6pPr marL="2514311" indent="-228573" eaLnBrk="0" fontAlgn="base" hangingPunct="0">
              <a:spcBef>
                <a:spcPct val="0"/>
              </a:spcBef>
              <a:spcAft>
                <a:spcPct val="0"/>
              </a:spcAft>
              <a:defRPr sz="2400">
                <a:solidFill>
                  <a:schemeClr val="tx1"/>
                </a:solidFill>
                <a:latin typeface="Times"/>
              </a:defRPr>
            </a:lvl6pPr>
            <a:lvl7pPr marL="2971458" indent="-228573" eaLnBrk="0" fontAlgn="base" hangingPunct="0">
              <a:spcBef>
                <a:spcPct val="0"/>
              </a:spcBef>
              <a:spcAft>
                <a:spcPct val="0"/>
              </a:spcAft>
              <a:defRPr sz="2400">
                <a:solidFill>
                  <a:schemeClr val="tx1"/>
                </a:solidFill>
                <a:latin typeface="Times"/>
              </a:defRPr>
            </a:lvl7pPr>
            <a:lvl8pPr marL="3428606" indent="-228573" eaLnBrk="0" fontAlgn="base" hangingPunct="0">
              <a:spcBef>
                <a:spcPct val="0"/>
              </a:spcBef>
              <a:spcAft>
                <a:spcPct val="0"/>
              </a:spcAft>
              <a:defRPr sz="2400">
                <a:solidFill>
                  <a:schemeClr val="tx1"/>
                </a:solidFill>
                <a:latin typeface="Times"/>
              </a:defRPr>
            </a:lvl8pPr>
            <a:lvl9pPr marL="3885753" indent="-228573" eaLnBrk="0" fontAlgn="base" hangingPunct="0">
              <a:spcBef>
                <a:spcPct val="0"/>
              </a:spcBef>
              <a:spcAft>
                <a:spcPct val="0"/>
              </a:spcAft>
              <a:defRPr sz="2400">
                <a:solidFill>
                  <a:schemeClr val="tx1"/>
                </a:solidFill>
                <a:latin typeface="Times"/>
              </a:defRPr>
            </a:lvl9pPr>
          </a:lstStyle>
          <a:p>
            <a:fld id="{99CBA31D-372F-4CC7-80F2-17DE0DC5122E}" type="slidenum">
              <a:rPr lang="en-US" sz="1200">
                <a:latin typeface="Arial" charset="0"/>
              </a:rPr>
              <a:pPr/>
              <a:t>4</a:t>
            </a:fld>
            <a:endParaRPr lang="en-US" sz="1200">
              <a:latin typeface="Arial" charset="0"/>
            </a:endParaRPr>
          </a:p>
        </p:txBody>
      </p:sp>
      <p:sp>
        <p:nvSpPr>
          <p:cNvPr id="49155" name="Rectangle 2"/>
          <p:cNvSpPr>
            <a:spLocks noGrp="1" noRot="1" noChangeAspect="1" noChangeArrowheads="1" noTextEdit="1"/>
          </p:cNvSpPr>
          <p:nvPr>
            <p:ph type="sldImg"/>
          </p:nvPr>
        </p:nvSpPr>
        <p:spPr>
          <a:xfrm>
            <a:off x="1408113" y="471488"/>
            <a:ext cx="4538662" cy="3403600"/>
          </a:xfrm>
          <a:ln/>
        </p:spPr>
      </p:sp>
      <p:sp>
        <p:nvSpPr>
          <p:cNvPr id="49156" name="Rectangle 3"/>
          <p:cNvSpPr>
            <a:spLocks noGrp="1" noChangeArrowheads="1"/>
          </p:cNvSpPr>
          <p:nvPr>
            <p:ph type="body" idx="1"/>
          </p:nvPr>
        </p:nvSpPr>
        <p:spPr>
          <a:xfrm>
            <a:off x="487364" y="4216400"/>
            <a:ext cx="6338887" cy="4926013"/>
          </a:xfrm>
          <a:noFill/>
        </p:spPr>
        <p:txBody>
          <a:bodyPr/>
          <a:lstStyle/>
          <a:p>
            <a:pPr eaLnBrk="1" hangingPunct="1"/>
            <a:r>
              <a:rPr lang="en-US" dirty="0" smtClean="0"/>
              <a:t>Let’s begin by looking at the composition of S&amp;C committee</a:t>
            </a:r>
            <a:r>
              <a:rPr lang="en-US" baseline="0" dirty="0" smtClean="0"/>
              <a:t> groups</a:t>
            </a:r>
            <a:r>
              <a:rPr lang="en-US" dirty="0" smtClean="0"/>
              <a:t>.</a:t>
            </a:r>
          </a:p>
          <a:p>
            <a:pPr eaLnBrk="1" hangingPunct="1"/>
            <a:endParaRPr lang="en-US" dirty="0" smtClean="0"/>
          </a:p>
        </p:txBody>
      </p:sp>
    </p:spTree>
    <p:extLst>
      <p:ext uri="{BB962C8B-B14F-4D97-AF65-F5344CB8AC3E}">
        <p14:creationId xmlns:p14="http://schemas.microsoft.com/office/powerpoint/2010/main" val="3676193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865" indent="-285717">
              <a:defRPr sz="2400">
                <a:solidFill>
                  <a:schemeClr val="tx1"/>
                </a:solidFill>
                <a:latin typeface="Times"/>
              </a:defRPr>
            </a:lvl2pPr>
            <a:lvl3pPr marL="1142868" indent="-228573">
              <a:defRPr sz="2400">
                <a:solidFill>
                  <a:schemeClr val="tx1"/>
                </a:solidFill>
                <a:latin typeface="Times"/>
              </a:defRPr>
            </a:lvl3pPr>
            <a:lvl4pPr marL="1600016" indent="-228573">
              <a:defRPr sz="2400">
                <a:solidFill>
                  <a:schemeClr val="tx1"/>
                </a:solidFill>
                <a:latin typeface="Times"/>
              </a:defRPr>
            </a:lvl4pPr>
            <a:lvl5pPr marL="2057163" indent="-228573">
              <a:defRPr sz="2400">
                <a:solidFill>
                  <a:schemeClr val="tx1"/>
                </a:solidFill>
                <a:latin typeface="Times"/>
              </a:defRPr>
            </a:lvl5pPr>
            <a:lvl6pPr marL="2514311" indent="-228573" eaLnBrk="0" fontAlgn="base" hangingPunct="0">
              <a:spcBef>
                <a:spcPct val="0"/>
              </a:spcBef>
              <a:spcAft>
                <a:spcPct val="0"/>
              </a:spcAft>
              <a:defRPr sz="2400">
                <a:solidFill>
                  <a:schemeClr val="tx1"/>
                </a:solidFill>
                <a:latin typeface="Times"/>
              </a:defRPr>
            </a:lvl6pPr>
            <a:lvl7pPr marL="2971458" indent="-228573" eaLnBrk="0" fontAlgn="base" hangingPunct="0">
              <a:spcBef>
                <a:spcPct val="0"/>
              </a:spcBef>
              <a:spcAft>
                <a:spcPct val="0"/>
              </a:spcAft>
              <a:defRPr sz="2400">
                <a:solidFill>
                  <a:schemeClr val="tx1"/>
                </a:solidFill>
                <a:latin typeface="Times"/>
              </a:defRPr>
            </a:lvl7pPr>
            <a:lvl8pPr marL="3428606" indent="-228573" eaLnBrk="0" fontAlgn="base" hangingPunct="0">
              <a:spcBef>
                <a:spcPct val="0"/>
              </a:spcBef>
              <a:spcAft>
                <a:spcPct val="0"/>
              </a:spcAft>
              <a:defRPr sz="2400">
                <a:solidFill>
                  <a:schemeClr val="tx1"/>
                </a:solidFill>
                <a:latin typeface="Times"/>
              </a:defRPr>
            </a:lvl8pPr>
            <a:lvl9pPr marL="3885753" indent="-228573" eaLnBrk="0" fontAlgn="base" hangingPunct="0">
              <a:spcBef>
                <a:spcPct val="0"/>
              </a:spcBef>
              <a:spcAft>
                <a:spcPct val="0"/>
              </a:spcAft>
              <a:defRPr sz="2400">
                <a:solidFill>
                  <a:schemeClr val="tx1"/>
                </a:solidFill>
                <a:latin typeface="Times"/>
              </a:defRPr>
            </a:lvl9pPr>
          </a:lstStyle>
          <a:p>
            <a:fld id="{C7B7D7EA-C221-431C-9334-887257C60E47}" type="slidenum">
              <a:rPr lang="en-US" sz="1200">
                <a:latin typeface="Arial" charset="0"/>
              </a:rPr>
              <a:pPr/>
              <a:t>5</a:t>
            </a:fld>
            <a:endParaRPr lang="en-US" sz="1200">
              <a:latin typeface="Arial" charset="0"/>
            </a:endParaRPr>
          </a:p>
        </p:txBody>
      </p:sp>
      <p:sp>
        <p:nvSpPr>
          <p:cNvPr id="50179" name="Rectangle 2"/>
          <p:cNvSpPr>
            <a:spLocks noGrp="1" noRot="1" noChangeAspect="1" noChangeArrowheads="1" noTextEdit="1"/>
          </p:cNvSpPr>
          <p:nvPr>
            <p:ph type="sldImg"/>
          </p:nvPr>
        </p:nvSpPr>
        <p:spPr>
          <a:xfrm>
            <a:off x="1408113" y="471488"/>
            <a:ext cx="4538662" cy="3403600"/>
          </a:xfrm>
          <a:ln/>
        </p:spPr>
      </p:sp>
      <p:sp>
        <p:nvSpPr>
          <p:cNvPr id="50180" name="Rectangle 3"/>
          <p:cNvSpPr>
            <a:spLocks noGrp="1" noChangeArrowheads="1"/>
          </p:cNvSpPr>
          <p:nvPr>
            <p:ph type="body" idx="1"/>
          </p:nvPr>
        </p:nvSpPr>
        <p:spPr>
          <a:xfrm>
            <a:off x="487364" y="4216400"/>
            <a:ext cx="6338887" cy="4926013"/>
          </a:xfrm>
          <a:noFill/>
        </p:spPr>
        <p:txBody>
          <a:bodyPr/>
          <a:lstStyle/>
          <a:p>
            <a:pPr marL="0" marR="0" lvl="0" indent="0" algn="l" defTabSz="914295" rtl="0" eaLnBrk="1" fontAlgn="base" latinLnBrk="0" hangingPunct="1">
              <a:lnSpc>
                <a:spcPct val="100000"/>
              </a:lnSpc>
              <a:spcBef>
                <a:spcPct val="30000"/>
              </a:spcBef>
              <a:spcAft>
                <a:spcPct val="0"/>
              </a:spcAft>
              <a:buClrTx/>
              <a:buSzTx/>
              <a:buFontTx/>
              <a:buNone/>
              <a:tabLst/>
              <a:defRPr/>
            </a:pPr>
            <a:r>
              <a:rPr lang="en-US" u="none" dirty="0" smtClean="0"/>
              <a:t>The Consensus Committee is the group composed of individuals members of the standards committee that have the responsibility for voting on final approval of standards actions.   </a:t>
            </a:r>
          </a:p>
          <a:p>
            <a:pPr marL="0" marR="0" lvl="0" indent="0" algn="l" defTabSz="914295" rtl="0" eaLnBrk="1" fontAlgn="base" latinLnBrk="0" hangingPunct="1">
              <a:lnSpc>
                <a:spcPct val="100000"/>
              </a:lnSpc>
              <a:spcBef>
                <a:spcPct val="30000"/>
              </a:spcBef>
              <a:spcAft>
                <a:spcPct val="0"/>
              </a:spcAft>
              <a:buClrTx/>
              <a:buSzTx/>
              <a:buFontTx/>
              <a:buNone/>
              <a:tabLst/>
              <a:defRPr/>
            </a:pPr>
            <a:endParaRPr lang="en-US" u="none" dirty="0" smtClean="0"/>
          </a:p>
          <a:p>
            <a:pPr defTabSz="914295" eaLnBrk="1" hangingPunct="1">
              <a:defRPr/>
            </a:pPr>
            <a:r>
              <a:rPr lang="en-US" u="none" dirty="0" smtClean="0"/>
              <a:t>The Standards Committee consists of individual members plus the delegates and contributing members. </a:t>
            </a:r>
          </a:p>
          <a:p>
            <a:pPr eaLnBrk="1" hangingPunct="1"/>
            <a:endParaRPr lang="en-US" u="none" dirty="0" smtClean="0"/>
          </a:p>
          <a:p>
            <a:pPr eaLnBrk="1" hangingPunct="1"/>
            <a:r>
              <a:rPr lang="en-US" u="none" dirty="0" smtClean="0"/>
              <a:t>Subordinate</a:t>
            </a:r>
            <a:r>
              <a:rPr lang="en-US" u="none" baseline="0" dirty="0" smtClean="0"/>
              <a:t> groups may include </a:t>
            </a:r>
            <a:r>
              <a:rPr lang="en-US" b="0" u="none" baseline="0" dirty="0" smtClean="0"/>
              <a:t>subcommittees, subgroups, working groups, project teams, etc.. </a:t>
            </a:r>
            <a:r>
              <a:rPr lang="en-US" b="0" u="none" dirty="0"/>
              <a:t>Membership may include </a:t>
            </a:r>
            <a:r>
              <a:rPr lang="en-US" b="0" u="none" strike="noStrike" dirty="0">
                <a:effectLst/>
              </a:rPr>
              <a:t>individual</a:t>
            </a:r>
            <a:r>
              <a:rPr lang="en-US" b="0" u="none" dirty="0">
                <a:effectLst/>
              </a:rPr>
              <a:t> </a:t>
            </a:r>
            <a:r>
              <a:rPr lang="en-US" b="0" u="none" dirty="0"/>
              <a:t>members, delegates, alternates and contributing members</a:t>
            </a:r>
            <a:r>
              <a:rPr lang="en-US" u="none" dirty="0"/>
              <a:t>. </a:t>
            </a:r>
            <a:endParaRPr lang="en-US" u="none" dirty="0" smtClean="0"/>
          </a:p>
        </p:txBody>
      </p:sp>
    </p:spTree>
    <p:extLst>
      <p:ext uri="{BB962C8B-B14F-4D97-AF65-F5344CB8AC3E}">
        <p14:creationId xmlns:p14="http://schemas.microsoft.com/office/powerpoint/2010/main" val="3035404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865" indent="-285717">
              <a:defRPr sz="2400">
                <a:solidFill>
                  <a:schemeClr val="tx1"/>
                </a:solidFill>
                <a:latin typeface="Times"/>
              </a:defRPr>
            </a:lvl2pPr>
            <a:lvl3pPr marL="1142868" indent="-228573">
              <a:defRPr sz="2400">
                <a:solidFill>
                  <a:schemeClr val="tx1"/>
                </a:solidFill>
                <a:latin typeface="Times"/>
              </a:defRPr>
            </a:lvl3pPr>
            <a:lvl4pPr marL="1600016" indent="-228573">
              <a:defRPr sz="2400">
                <a:solidFill>
                  <a:schemeClr val="tx1"/>
                </a:solidFill>
                <a:latin typeface="Times"/>
              </a:defRPr>
            </a:lvl4pPr>
            <a:lvl5pPr marL="2057163" indent="-228573">
              <a:defRPr sz="2400">
                <a:solidFill>
                  <a:schemeClr val="tx1"/>
                </a:solidFill>
                <a:latin typeface="Times"/>
              </a:defRPr>
            </a:lvl5pPr>
            <a:lvl6pPr marL="2514311" indent="-228573" eaLnBrk="0" fontAlgn="base" hangingPunct="0">
              <a:spcBef>
                <a:spcPct val="0"/>
              </a:spcBef>
              <a:spcAft>
                <a:spcPct val="0"/>
              </a:spcAft>
              <a:defRPr sz="2400">
                <a:solidFill>
                  <a:schemeClr val="tx1"/>
                </a:solidFill>
                <a:latin typeface="Times"/>
              </a:defRPr>
            </a:lvl6pPr>
            <a:lvl7pPr marL="2971458" indent="-228573" eaLnBrk="0" fontAlgn="base" hangingPunct="0">
              <a:spcBef>
                <a:spcPct val="0"/>
              </a:spcBef>
              <a:spcAft>
                <a:spcPct val="0"/>
              </a:spcAft>
              <a:defRPr sz="2400">
                <a:solidFill>
                  <a:schemeClr val="tx1"/>
                </a:solidFill>
                <a:latin typeface="Times"/>
              </a:defRPr>
            </a:lvl7pPr>
            <a:lvl8pPr marL="3428606" indent="-228573" eaLnBrk="0" fontAlgn="base" hangingPunct="0">
              <a:spcBef>
                <a:spcPct val="0"/>
              </a:spcBef>
              <a:spcAft>
                <a:spcPct val="0"/>
              </a:spcAft>
              <a:defRPr sz="2400">
                <a:solidFill>
                  <a:schemeClr val="tx1"/>
                </a:solidFill>
                <a:latin typeface="Times"/>
              </a:defRPr>
            </a:lvl8pPr>
            <a:lvl9pPr marL="3885753" indent="-228573" eaLnBrk="0" fontAlgn="base" hangingPunct="0">
              <a:spcBef>
                <a:spcPct val="0"/>
              </a:spcBef>
              <a:spcAft>
                <a:spcPct val="0"/>
              </a:spcAft>
              <a:defRPr sz="2400">
                <a:solidFill>
                  <a:schemeClr val="tx1"/>
                </a:solidFill>
                <a:latin typeface="Times"/>
              </a:defRPr>
            </a:lvl9pPr>
          </a:lstStyle>
          <a:p>
            <a:fld id="{AE915CDA-7080-4C18-875E-9B39924E7C21}" type="slidenum">
              <a:rPr lang="en-US" sz="1200">
                <a:latin typeface="Arial" charset="0"/>
              </a:rPr>
              <a:pPr/>
              <a:t>6</a:t>
            </a:fld>
            <a:endParaRPr lang="en-US" sz="1200">
              <a:latin typeface="Arial" charset="0"/>
            </a:endParaRPr>
          </a:p>
        </p:txBody>
      </p:sp>
      <p:sp>
        <p:nvSpPr>
          <p:cNvPr id="51203" name="Rectangle 2"/>
          <p:cNvSpPr>
            <a:spLocks noGrp="1" noRot="1" noChangeAspect="1" noChangeArrowheads="1" noTextEdit="1"/>
          </p:cNvSpPr>
          <p:nvPr>
            <p:ph type="sldImg"/>
          </p:nvPr>
        </p:nvSpPr>
        <p:spPr>
          <a:xfrm>
            <a:off x="1408113" y="471488"/>
            <a:ext cx="4538662" cy="3403600"/>
          </a:xfrm>
          <a:ln/>
        </p:spPr>
      </p:sp>
      <p:sp>
        <p:nvSpPr>
          <p:cNvPr id="51204" name="Rectangle 3"/>
          <p:cNvSpPr>
            <a:spLocks noGrp="1" noChangeArrowheads="1"/>
          </p:cNvSpPr>
          <p:nvPr>
            <p:ph type="body" idx="1"/>
          </p:nvPr>
        </p:nvSpPr>
        <p:spPr>
          <a:xfrm>
            <a:off x="487364" y="4216400"/>
            <a:ext cx="6338887" cy="4926013"/>
          </a:xfrm>
          <a:noFill/>
        </p:spPr>
        <p:txBody>
          <a:bodyPr/>
          <a:lstStyle/>
          <a:p>
            <a:pPr eaLnBrk="1" hangingPunct="1"/>
            <a:r>
              <a:rPr lang="en-US" b="0" u="none" baseline="0" dirty="0" smtClean="0"/>
              <a:t>The foundation of any committee group is its </a:t>
            </a:r>
            <a:r>
              <a:rPr lang="en-US" b="0" u="none" strike="noStrike" baseline="0" dirty="0" smtClean="0"/>
              <a:t>individual</a:t>
            </a:r>
            <a:r>
              <a:rPr lang="en-US" b="0" u="none" baseline="0" dirty="0" smtClean="0"/>
              <a:t> members. All </a:t>
            </a:r>
            <a:r>
              <a:rPr lang="en-US" b="0" u="none" strike="noStrike" baseline="0" dirty="0" smtClean="0"/>
              <a:t>individual</a:t>
            </a:r>
            <a:r>
              <a:rPr lang="en-US" b="0" u="none" baseline="0" dirty="0" smtClean="0"/>
              <a:t> members of a committee are required to:</a:t>
            </a:r>
          </a:p>
          <a:p>
            <a:pPr marL="239685" lvl="1" indent="-119049" eaLnBrk="1" hangingPunct="1">
              <a:buFontTx/>
              <a:buChar char="•"/>
            </a:pPr>
            <a:r>
              <a:rPr lang="en-US" b="0" u="none" baseline="0" dirty="0" smtClean="0"/>
              <a:t>Be technically qualified in the subject of the committee’s charter</a:t>
            </a:r>
          </a:p>
          <a:p>
            <a:pPr marL="239685" lvl="1" indent="-119049" eaLnBrk="1" hangingPunct="1">
              <a:buFontTx/>
              <a:buChar char="•"/>
            </a:pPr>
            <a:r>
              <a:rPr lang="en-US" b="0" u="none" baseline="0" dirty="0" smtClean="0"/>
              <a:t>Participate as individuals, rather than representatives of their employer or of any other organization</a:t>
            </a:r>
          </a:p>
          <a:p>
            <a:pPr marL="239685" lvl="1" indent="-119049" eaLnBrk="1" hangingPunct="1">
              <a:buFontTx/>
              <a:buChar char="•"/>
            </a:pPr>
            <a:r>
              <a:rPr lang="en-US" b="0" u="none" baseline="0" dirty="0" smtClean="0"/>
              <a:t>Perform the following duties:</a:t>
            </a:r>
          </a:p>
          <a:p>
            <a:pPr marL="480957" lvl="2" indent="-119049" eaLnBrk="1" hangingPunct="1">
              <a:buFont typeface="Arial" charset="0"/>
              <a:buChar char="–"/>
            </a:pPr>
            <a:r>
              <a:rPr lang="en-US" b="0" u="none" baseline="0" dirty="0" smtClean="0"/>
              <a:t> </a:t>
            </a:r>
            <a:r>
              <a:rPr lang="en-US" b="0" u="none" strike="noStrike" baseline="0" dirty="0" smtClean="0"/>
              <a:t>G</a:t>
            </a:r>
            <a:r>
              <a:rPr lang="en-US" b="0" u="none" baseline="0" dirty="0" smtClean="0"/>
              <a:t>ive thorough consideration to each subject being brought before the Standards Committee for action</a:t>
            </a:r>
          </a:p>
          <a:p>
            <a:pPr marL="480957" lvl="2" indent="-119049" eaLnBrk="1" hangingPunct="1">
              <a:spcBef>
                <a:spcPct val="20000"/>
              </a:spcBef>
              <a:buFont typeface="Arial" charset="0"/>
              <a:buChar char="–"/>
            </a:pPr>
            <a:r>
              <a:rPr lang="en-US" b="0" u="none" baseline="0" dirty="0" smtClean="0"/>
              <a:t> </a:t>
            </a:r>
            <a:r>
              <a:rPr lang="en-US" b="0" u="none" strike="noStrike" baseline="0" dirty="0" smtClean="0"/>
              <a:t>V</a:t>
            </a:r>
            <a:r>
              <a:rPr lang="en-US" b="0" u="none" baseline="0" dirty="0" smtClean="0"/>
              <a:t>ote on approval or disapproval of each proposal</a:t>
            </a:r>
          </a:p>
          <a:p>
            <a:pPr marL="480957" lvl="2" indent="-119049" eaLnBrk="1" hangingPunct="1">
              <a:spcBef>
                <a:spcPct val="20000"/>
              </a:spcBef>
              <a:buFont typeface="Arial" charset="0"/>
              <a:buChar char="–"/>
            </a:pPr>
            <a:r>
              <a:rPr lang="en-US" b="0" u="none" baseline="0" dirty="0" smtClean="0"/>
              <a:t> </a:t>
            </a:r>
            <a:r>
              <a:rPr lang="en-US" b="0" u="none" strike="noStrike" baseline="0" dirty="0" smtClean="0"/>
              <a:t>C</a:t>
            </a:r>
            <a:r>
              <a:rPr lang="en-US" b="0" u="none" baseline="0" dirty="0" smtClean="0"/>
              <a:t>ontribute their expertise in the preparation of standards</a:t>
            </a:r>
          </a:p>
          <a:p>
            <a:pPr marL="480957" lvl="2" indent="-119049" eaLnBrk="1" hangingPunct="1">
              <a:spcBef>
                <a:spcPct val="20000"/>
              </a:spcBef>
              <a:buFont typeface="Arial" charset="0"/>
              <a:buChar char="–"/>
            </a:pPr>
            <a:r>
              <a:rPr lang="en-US" b="0" u="none" baseline="0" dirty="0" smtClean="0"/>
              <a:t> </a:t>
            </a:r>
            <a:r>
              <a:rPr lang="en-US" b="0" u="none" strike="noStrike" baseline="0" dirty="0" smtClean="0"/>
              <a:t>A</a:t>
            </a:r>
            <a:r>
              <a:rPr lang="en-US" b="0" u="none" baseline="0" dirty="0" smtClean="0"/>
              <a:t>dvise and vote on approval of personnel for membership on the committee and subordinate groups</a:t>
            </a:r>
          </a:p>
          <a:p>
            <a:pPr marL="480957" lvl="2" indent="-119049" eaLnBrk="1" hangingPunct="1">
              <a:spcBef>
                <a:spcPct val="20000"/>
              </a:spcBef>
              <a:buFont typeface="Arial" charset="0"/>
              <a:buChar char="–"/>
            </a:pPr>
            <a:r>
              <a:rPr lang="en-US" b="0" u="none" baseline="0" dirty="0" smtClean="0"/>
              <a:t> </a:t>
            </a:r>
            <a:r>
              <a:rPr lang="en-US" b="0" u="none" strike="noStrike" baseline="0" dirty="0" smtClean="0"/>
              <a:t>A</a:t>
            </a:r>
            <a:r>
              <a:rPr lang="en-US" b="0" u="none" baseline="0" dirty="0" smtClean="0"/>
              <a:t>ssist generally in carrying out the functions of the committee</a:t>
            </a:r>
          </a:p>
          <a:p>
            <a:pPr marL="480957" lvl="2" indent="-119049" eaLnBrk="1" hangingPunct="1">
              <a:spcBef>
                <a:spcPct val="20000"/>
              </a:spcBef>
              <a:buFont typeface="Arial" charset="0"/>
              <a:buChar char="–"/>
            </a:pPr>
            <a:endParaRPr lang="en-US" b="0" u="none" baseline="0" dirty="0" smtClean="0"/>
          </a:p>
          <a:p>
            <a:pPr marL="120636" marR="0" lvl="1" indent="0" algn="l" defTabSz="914400" rtl="0" eaLnBrk="1" fontAlgn="base" latinLnBrk="0" hangingPunct="1">
              <a:lnSpc>
                <a:spcPct val="100000"/>
              </a:lnSpc>
              <a:spcBef>
                <a:spcPct val="30000"/>
              </a:spcBef>
              <a:spcAft>
                <a:spcPct val="0"/>
              </a:spcAft>
              <a:buClrTx/>
              <a:buSzTx/>
              <a:buFontTx/>
              <a:buNone/>
              <a:tabLst/>
              <a:defRPr/>
            </a:pPr>
            <a:r>
              <a:rPr lang="en-US" b="0" u="none" baseline="0" dirty="0" smtClean="0"/>
              <a:t>The above duties may be carried out by attendance at meetings, by correspondence, and by telephone, teleconference, or other electronic means. </a:t>
            </a:r>
          </a:p>
          <a:p>
            <a:pPr marL="120636" lvl="1" indent="0" eaLnBrk="1" hangingPunct="1">
              <a:buFontTx/>
              <a:buNone/>
            </a:pPr>
            <a:endParaRPr lang="en-US" b="0" u="none" strike="sngStrike" baseline="0" dirty="0" smtClean="0"/>
          </a:p>
          <a:p>
            <a:pPr eaLnBrk="1" hangingPunct="1"/>
            <a:endParaRPr lang="en-US" b="0" u="none" baseline="0" dirty="0" smtClean="0"/>
          </a:p>
        </p:txBody>
      </p:sp>
    </p:spTree>
    <p:extLst>
      <p:ext uri="{BB962C8B-B14F-4D97-AF65-F5344CB8AC3E}">
        <p14:creationId xmlns:p14="http://schemas.microsoft.com/office/powerpoint/2010/main" val="3157876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865" indent="-285717">
              <a:defRPr sz="2400">
                <a:solidFill>
                  <a:schemeClr val="tx1"/>
                </a:solidFill>
                <a:latin typeface="Times"/>
              </a:defRPr>
            </a:lvl2pPr>
            <a:lvl3pPr marL="1142868" indent="-228573">
              <a:defRPr sz="2400">
                <a:solidFill>
                  <a:schemeClr val="tx1"/>
                </a:solidFill>
                <a:latin typeface="Times"/>
              </a:defRPr>
            </a:lvl3pPr>
            <a:lvl4pPr marL="1600016" indent="-228573">
              <a:defRPr sz="2400">
                <a:solidFill>
                  <a:schemeClr val="tx1"/>
                </a:solidFill>
                <a:latin typeface="Times"/>
              </a:defRPr>
            </a:lvl4pPr>
            <a:lvl5pPr marL="2057163" indent="-228573">
              <a:defRPr sz="2400">
                <a:solidFill>
                  <a:schemeClr val="tx1"/>
                </a:solidFill>
                <a:latin typeface="Times"/>
              </a:defRPr>
            </a:lvl5pPr>
            <a:lvl6pPr marL="2514311" indent="-228573" eaLnBrk="0" fontAlgn="base" hangingPunct="0">
              <a:spcBef>
                <a:spcPct val="0"/>
              </a:spcBef>
              <a:spcAft>
                <a:spcPct val="0"/>
              </a:spcAft>
              <a:defRPr sz="2400">
                <a:solidFill>
                  <a:schemeClr val="tx1"/>
                </a:solidFill>
                <a:latin typeface="Times"/>
              </a:defRPr>
            </a:lvl6pPr>
            <a:lvl7pPr marL="2971458" indent="-228573" eaLnBrk="0" fontAlgn="base" hangingPunct="0">
              <a:spcBef>
                <a:spcPct val="0"/>
              </a:spcBef>
              <a:spcAft>
                <a:spcPct val="0"/>
              </a:spcAft>
              <a:defRPr sz="2400">
                <a:solidFill>
                  <a:schemeClr val="tx1"/>
                </a:solidFill>
                <a:latin typeface="Times"/>
              </a:defRPr>
            </a:lvl7pPr>
            <a:lvl8pPr marL="3428606" indent="-228573" eaLnBrk="0" fontAlgn="base" hangingPunct="0">
              <a:spcBef>
                <a:spcPct val="0"/>
              </a:spcBef>
              <a:spcAft>
                <a:spcPct val="0"/>
              </a:spcAft>
              <a:defRPr sz="2400">
                <a:solidFill>
                  <a:schemeClr val="tx1"/>
                </a:solidFill>
                <a:latin typeface="Times"/>
              </a:defRPr>
            </a:lvl8pPr>
            <a:lvl9pPr marL="3885753" indent="-228573" eaLnBrk="0" fontAlgn="base" hangingPunct="0">
              <a:spcBef>
                <a:spcPct val="0"/>
              </a:spcBef>
              <a:spcAft>
                <a:spcPct val="0"/>
              </a:spcAft>
              <a:defRPr sz="2400">
                <a:solidFill>
                  <a:schemeClr val="tx1"/>
                </a:solidFill>
                <a:latin typeface="Times"/>
              </a:defRPr>
            </a:lvl9pPr>
          </a:lstStyle>
          <a:p>
            <a:fld id="{E57BFB51-0B12-4860-B829-42EC71D4197A}" type="slidenum">
              <a:rPr lang="en-US" sz="1200">
                <a:latin typeface="Arial" charset="0"/>
              </a:rPr>
              <a:pPr/>
              <a:t>7</a:t>
            </a:fld>
            <a:endParaRPr lang="en-US" sz="1200">
              <a:latin typeface="Arial" charset="0"/>
            </a:endParaRPr>
          </a:p>
        </p:txBody>
      </p:sp>
      <p:sp>
        <p:nvSpPr>
          <p:cNvPr id="52227" name="Rectangle 2"/>
          <p:cNvSpPr>
            <a:spLocks noGrp="1" noRot="1" noChangeAspect="1" noChangeArrowheads="1" noTextEdit="1"/>
          </p:cNvSpPr>
          <p:nvPr>
            <p:ph type="sldImg"/>
          </p:nvPr>
        </p:nvSpPr>
        <p:spPr>
          <a:xfrm>
            <a:off x="1408113" y="471488"/>
            <a:ext cx="4538662" cy="3403600"/>
          </a:xfrm>
          <a:ln/>
        </p:spPr>
      </p:sp>
      <p:sp>
        <p:nvSpPr>
          <p:cNvPr id="52228" name="Rectangle 3"/>
          <p:cNvSpPr>
            <a:spLocks noGrp="1" noChangeArrowheads="1"/>
          </p:cNvSpPr>
          <p:nvPr>
            <p:ph type="body" idx="1"/>
          </p:nvPr>
        </p:nvSpPr>
        <p:spPr>
          <a:xfrm>
            <a:off x="487364" y="4216400"/>
            <a:ext cx="6338887" cy="4926013"/>
          </a:xfrm>
          <a:noFill/>
        </p:spPr>
        <p:txBody>
          <a:bodyPr/>
          <a:lstStyle/>
          <a:p>
            <a:pPr marL="239685" lvl="1" indent="-119049" eaLnBrk="1" hangingPunct="1">
              <a:buFontTx/>
              <a:buChar char="•"/>
            </a:pPr>
            <a:r>
              <a:rPr lang="en-US" b="0" u="none" dirty="0" smtClean="0">
                <a:cs typeface="Times New Roman" pitchFamily="18" charset="0"/>
              </a:rPr>
              <a:t>An alternate is a person who attends meetings or intends to vote in place of an individual member. </a:t>
            </a:r>
            <a:endParaRPr lang="en-US" b="0" u="none" dirty="0" smtClean="0"/>
          </a:p>
          <a:p>
            <a:pPr marL="239685" marR="0" lvl="1" indent="-119049" algn="l" defTabSz="914400" rtl="0" eaLnBrk="1" fontAlgn="base" latinLnBrk="0" hangingPunct="1">
              <a:lnSpc>
                <a:spcPct val="100000"/>
              </a:lnSpc>
              <a:spcBef>
                <a:spcPct val="30000"/>
              </a:spcBef>
              <a:spcAft>
                <a:spcPct val="0"/>
              </a:spcAft>
              <a:buClrTx/>
              <a:buSzTx/>
              <a:buFontTx/>
              <a:buChar char="•"/>
              <a:tabLst/>
              <a:defRPr/>
            </a:pPr>
            <a:r>
              <a:rPr lang="en-US" b="0" u="none" dirty="0" smtClean="0"/>
              <a:t>An alternate has all the privileges of a member during the period of their service in this capacity. However, the alternate’s vote only counts if the member has not voted.  </a:t>
            </a:r>
          </a:p>
          <a:p>
            <a:pPr marL="239685" lvl="1" indent="-119049" eaLnBrk="1" hangingPunct="1">
              <a:buFontTx/>
              <a:buChar char="•"/>
            </a:pPr>
            <a:r>
              <a:rPr lang="en-US" b="0" u="none" dirty="0" smtClean="0"/>
              <a:t>Each member is permitted to appoint an alternate to attend meetings and act for them</a:t>
            </a:r>
            <a:r>
              <a:rPr lang="en-US" b="0" u="none" baseline="0" dirty="0" smtClean="0"/>
              <a:t> </a:t>
            </a:r>
            <a:r>
              <a:rPr lang="en-US" b="0" u="none" strike="noStrike" dirty="0" smtClean="0"/>
              <a:t>during their</a:t>
            </a:r>
            <a:r>
              <a:rPr lang="en-US" b="0" u="none" strike="noStrike" baseline="0" dirty="0" smtClean="0"/>
              <a:t> </a:t>
            </a:r>
            <a:r>
              <a:rPr lang="en-US" b="0" u="none" strike="noStrike" dirty="0" smtClean="0"/>
              <a:t>absence. </a:t>
            </a:r>
          </a:p>
          <a:p>
            <a:pPr marL="239685" lvl="1" indent="-119049" eaLnBrk="1" hangingPunct="1">
              <a:buFontTx/>
              <a:buChar char="•"/>
            </a:pPr>
            <a:r>
              <a:rPr lang="en-US" b="0" u="none" dirty="0" smtClean="0"/>
              <a:t>Appointment of the alternate is subject to approval by the committee and the Supervisory</a:t>
            </a:r>
            <a:r>
              <a:rPr lang="en-US" b="0" u="none" baseline="0" dirty="0" smtClean="0"/>
              <a:t> </a:t>
            </a:r>
            <a:r>
              <a:rPr lang="en-US" b="0" u="none" dirty="0" smtClean="0"/>
              <a:t>Board.</a:t>
            </a:r>
          </a:p>
          <a:p>
            <a:pPr marL="239685" lvl="1" indent="-119049" eaLnBrk="1" hangingPunct="1">
              <a:buFontTx/>
              <a:buChar char="•"/>
            </a:pPr>
            <a:r>
              <a:rPr lang="en-US" b="0" u="none" dirty="0" smtClean="0"/>
              <a:t>The alternate shall have the same interest classification</a:t>
            </a:r>
            <a:r>
              <a:rPr lang="en-US" b="0" u="none" baseline="0" dirty="0" smtClean="0"/>
              <a:t> </a:t>
            </a:r>
            <a:r>
              <a:rPr lang="en-US" b="0" u="none" dirty="0" smtClean="0"/>
              <a:t>as the member or else </a:t>
            </a:r>
            <a:r>
              <a:rPr lang="en-US" b="0" u="none" dirty="0" smtClean="0">
                <a:cs typeface="Times New Roman" pitchFamily="18" charset="0"/>
              </a:rPr>
              <a:t>have an interest classification that maintains the required balance of the committee. </a:t>
            </a:r>
            <a:endParaRPr lang="en-US" b="0" u="none" dirty="0" smtClean="0"/>
          </a:p>
          <a:p>
            <a:pPr marL="239685" lvl="1" indent="-119049" eaLnBrk="1" hangingPunct="1">
              <a:buFontTx/>
              <a:buChar char="•"/>
            </a:pPr>
            <a:r>
              <a:rPr lang="en-US" b="0" u="none" dirty="0" smtClean="0"/>
              <a:t>Service by an alternate terminates at request of the member, or automatically when the member is no longer on the committee.  </a:t>
            </a:r>
          </a:p>
          <a:p>
            <a:pPr eaLnBrk="1" hangingPunct="1"/>
            <a:endParaRPr lang="en-US" b="0" u="none" dirty="0" smtClean="0"/>
          </a:p>
          <a:p>
            <a:pPr eaLnBrk="1" hangingPunct="1"/>
            <a:endParaRPr lang="en-US" b="0" u="none" dirty="0" smtClean="0"/>
          </a:p>
        </p:txBody>
      </p:sp>
    </p:spTree>
    <p:extLst>
      <p:ext uri="{BB962C8B-B14F-4D97-AF65-F5344CB8AC3E}">
        <p14:creationId xmlns:p14="http://schemas.microsoft.com/office/powerpoint/2010/main" val="442684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865" indent="-285717">
              <a:defRPr sz="2400">
                <a:solidFill>
                  <a:schemeClr val="tx1"/>
                </a:solidFill>
                <a:latin typeface="Times"/>
              </a:defRPr>
            </a:lvl2pPr>
            <a:lvl3pPr marL="1142868" indent="-228573">
              <a:defRPr sz="2400">
                <a:solidFill>
                  <a:schemeClr val="tx1"/>
                </a:solidFill>
                <a:latin typeface="Times"/>
              </a:defRPr>
            </a:lvl3pPr>
            <a:lvl4pPr marL="1600016" indent="-228573">
              <a:defRPr sz="2400">
                <a:solidFill>
                  <a:schemeClr val="tx1"/>
                </a:solidFill>
                <a:latin typeface="Times"/>
              </a:defRPr>
            </a:lvl4pPr>
            <a:lvl5pPr marL="2057163" indent="-228573">
              <a:defRPr sz="2400">
                <a:solidFill>
                  <a:schemeClr val="tx1"/>
                </a:solidFill>
                <a:latin typeface="Times"/>
              </a:defRPr>
            </a:lvl5pPr>
            <a:lvl6pPr marL="2514311" indent="-228573" eaLnBrk="0" fontAlgn="base" hangingPunct="0">
              <a:spcBef>
                <a:spcPct val="0"/>
              </a:spcBef>
              <a:spcAft>
                <a:spcPct val="0"/>
              </a:spcAft>
              <a:defRPr sz="2400">
                <a:solidFill>
                  <a:schemeClr val="tx1"/>
                </a:solidFill>
                <a:latin typeface="Times"/>
              </a:defRPr>
            </a:lvl6pPr>
            <a:lvl7pPr marL="2971458" indent="-228573" eaLnBrk="0" fontAlgn="base" hangingPunct="0">
              <a:spcBef>
                <a:spcPct val="0"/>
              </a:spcBef>
              <a:spcAft>
                <a:spcPct val="0"/>
              </a:spcAft>
              <a:defRPr sz="2400">
                <a:solidFill>
                  <a:schemeClr val="tx1"/>
                </a:solidFill>
                <a:latin typeface="Times"/>
              </a:defRPr>
            </a:lvl7pPr>
            <a:lvl8pPr marL="3428606" indent="-228573" eaLnBrk="0" fontAlgn="base" hangingPunct="0">
              <a:spcBef>
                <a:spcPct val="0"/>
              </a:spcBef>
              <a:spcAft>
                <a:spcPct val="0"/>
              </a:spcAft>
              <a:defRPr sz="2400">
                <a:solidFill>
                  <a:schemeClr val="tx1"/>
                </a:solidFill>
                <a:latin typeface="Times"/>
              </a:defRPr>
            </a:lvl8pPr>
            <a:lvl9pPr marL="3885753" indent="-228573" eaLnBrk="0" fontAlgn="base" hangingPunct="0">
              <a:spcBef>
                <a:spcPct val="0"/>
              </a:spcBef>
              <a:spcAft>
                <a:spcPct val="0"/>
              </a:spcAft>
              <a:defRPr sz="2400">
                <a:solidFill>
                  <a:schemeClr val="tx1"/>
                </a:solidFill>
                <a:latin typeface="Times"/>
              </a:defRPr>
            </a:lvl9pPr>
          </a:lstStyle>
          <a:p>
            <a:fld id="{AD301CB3-B738-4999-A275-9328FA6BFE9E}" type="slidenum">
              <a:rPr lang="en-US" sz="1200">
                <a:latin typeface="Arial" charset="0"/>
              </a:rPr>
              <a:pPr/>
              <a:t>8</a:t>
            </a:fld>
            <a:endParaRPr lang="en-US" sz="1200">
              <a:latin typeface="Arial" charset="0"/>
            </a:endParaRPr>
          </a:p>
        </p:txBody>
      </p:sp>
      <p:sp>
        <p:nvSpPr>
          <p:cNvPr id="53251" name="Rectangle 2"/>
          <p:cNvSpPr>
            <a:spLocks noGrp="1" noRot="1" noChangeAspect="1" noChangeArrowheads="1" noTextEdit="1"/>
          </p:cNvSpPr>
          <p:nvPr>
            <p:ph type="sldImg"/>
          </p:nvPr>
        </p:nvSpPr>
        <p:spPr>
          <a:xfrm>
            <a:off x="1408113" y="471488"/>
            <a:ext cx="4538662" cy="3403600"/>
          </a:xfrm>
          <a:ln/>
        </p:spPr>
      </p:sp>
      <p:sp>
        <p:nvSpPr>
          <p:cNvPr id="53252" name="Rectangle 3"/>
          <p:cNvSpPr>
            <a:spLocks noGrp="1" noChangeArrowheads="1"/>
          </p:cNvSpPr>
          <p:nvPr>
            <p:ph type="body" idx="1"/>
          </p:nvPr>
        </p:nvSpPr>
        <p:spPr>
          <a:xfrm>
            <a:off x="487364" y="4216400"/>
            <a:ext cx="6338887" cy="4926013"/>
          </a:xfrm>
          <a:noFill/>
        </p:spPr>
        <p:txBody>
          <a:bodyPr/>
          <a:lstStyle/>
          <a:p>
            <a:pPr marL="239685" lvl="1" indent="-119049" eaLnBrk="1" hangingPunct="1">
              <a:buFontTx/>
              <a:buChar char="•"/>
            </a:pPr>
            <a:r>
              <a:rPr lang="en-US" u="none" dirty="0" smtClean="0">
                <a:cs typeface="Times New Roman" pitchFamily="18" charset="0"/>
              </a:rPr>
              <a:t>Representatives are intended to act on the member’s behalf at a meeting</a:t>
            </a:r>
            <a:r>
              <a:rPr lang="en-US" u="none" strike="noStrike" dirty="0" smtClean="0">
                <a:cs typeface="Times New Roman" pitchFamily="18" charset="0"/>
              </a:rPr>
              <a:t>.</a:t>
            </a:r>
            <a:r>
              <a:rPr lang="en-US" u="none" strike="sngStrike" dirty="0" smtClean="0">
                <a:cs typeface="Times New Roman" pitchFamily="18" charset="0"/>
              </a:rPr>
              <a:t>  </a:t>
            </a:r>
            <a:endParaRPr lang="en-US" u="none" strike="sngStrike" dirty="0" smtClean="0"/>
          </a:p>
          <a:p>
            <a:pPr marL="239685" lvl="1" indent="-119049" eaLnBrk="1" hangingPunct="1">
              <a:buFontTx/>
              <a:buChar char="•"/>
            </a:pPr>
            <a:r>
              <a:rPr lang="en-US" u="none" dirty="0" smtClean="0"/>
              <a:t>A representative is proposed by the member and </a:t>
            </a:r>
            <a:r>
              <a:rPr lang="en-US" b="0" u="none" strike="noStrike" dirty="0" smtClean="0"/>
              <a:t>is subject to acceptance</a:t>
            </a:r>
            <a:r>
              <a:rPr lang="en-US" b="0" u="none" strike="noStrike" baseline="0" dirty="0" smtClean="0"/>
              <a:t> </a:t>
            </a:r>
            <a:r>
              <a:rPr lang="en-US" u="none" dirty="0" smtClean="0"/>
              <a:t>by the Committee Chair. </a:t>
            </a:r>
          </a:p>
          <a:p>
            <a:pPr marL="239685" lvl="1" indent="-119049" eaLnBrk="1" hangingPunct="1">
              <a:buFontTx/>
              <a:buChar char="•"/>
            </a:pPr>
            <a:r>
              <a:rPr lang="en-US" u="none" dirty="0" smtClean="0"/>
              <a:t>The representative, unlike the alternate, does not have to be of the same category of interest as the member.</a:t>
            </a:r>
          </a:p>
          <a:p>
            <a:pPr marL="239685" lvl="1" indent="-119049" eaLnBrk="1" hangingPunct="1">
              <a:buFontTx/>
              <a:buChar char="•"/>
            </a:pPr>
            <a:r>
              <a:rPr lang="en-US" u="none" dirty="0" smtClean="0"/>
              <a:t>Like the alternate, when designated as a representative, </a:t>
            </a:r>
            <a:r>
              <a:rPr lang="en-US" u="none" dirty="0" smtClean="0">
                <a:cs typeface="Times New Roman" pitchFamily="18" charset="0"/>
              </a:rPr>
              <a:t>the representative must have already signed or must a sign ASME’s Participation Acknowledgement Form (PAF), thereby agreeing to comply with </a:t>
            </a:r>
            <a:r>
              <a:rPr lang="en-US" u="none" dirty="0" smtClean="0"/>
              <a:t>Society Policies P-15.7 Ethics, P-15.8 Conflicts of Interest, P-15.9 Policy Against Discrimination (including Discriminatory Harassment) and P-14.6 Society Name, Seal, Emblem, Initials, Titles, Identification, and Certificates</a:t>
            </a:r>
          </a:p>
          <a:p>
            <a:pPr marL="239685" lvl="1" indent="-119049" eaLnBrk="1" hangingPunct="1">
              <a:buFontTx/>
              <a:buChar char="•"/>
            </a:pPr>
            <a:r>
              <a:rPr lang="en-US" u="none" dirty="0" smtClean="0"/>
              <a:t>The representative, unlike the alternate, is only permitted to vote on actions other than standards actions. </a:t>
            </a:r>
          </a:p>
          <a:p>
            <a:pPr marL="239685" lvl="1" indent="-119049" eaLnBrk="1" hangingPunct="1">
              <a:buFontTx/>
              <a:buChar char="•"/>
            </a:pPr>
            <a:r>
              <a:rPr lang="en-US" u="none" dirty="0" smtClean="0"/>
              <a:t>Service by the representative automatically terminates at the conclusion of the meeting at which the individual is representing the member. </a:t>
            </a:r>
          </a:p>
          <a:p>
            <a:pPr eaLnBrk="1" hangingPunct="1"/>
            <a:endParaRPr lang="en-US" u="none" dirty="0" smtClean="0"/>
          </a:p>
        </p:txBody>
      </p:sp>
    </p:spTree>
    <p:extLst>
      <p:ext uri="{BB962C8B-B14F-4D97-AF65-F5344CB8AC3E}">
        <p14:creationId xmlns:p14="http://schemas.microsoft.com/office/powerpoint/2010/main" val="4273689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pPr>
              <a:defRPr/>
            </a:pPr>
            <a:r>
              <a:rPr lang="en-US" smtClean="0"/>
              <a:t>ASME S&amp;C Training Module A3. Membership Maintenance</a:t>
            </a:r>
            <a:endParaRPr lang="en-US"/>
          </a:p>
        </p:txBody>
      </p:sp>
      <p:sp>
        <p:nvSpPr>
          <p:cNvPr id="5" name="Slide Number Placeholder 4"/>
          <p:cNvSpPr>
            <a:spLocks noGrp="1"/>
          </p:cNvSpPr>
          <p:nvPr>
            <p:ph type="sldNum" sz="quarter" idx="11"/>
          </p:nvPr>
        </p:nvSpPr>
        <p:spPr/>
        <p:txBody>
          <a:bodyPr/>
          <a:lstStyle>
            <a:lvl1pPr>
              <a:defRPr/>
            </a:lvl1pPr>
          </a:lstStyle>
          <a:p>
            <a:pPr>
              <a:defRPr/>
            </a:pPr>
            <a:fld id="{5F493689-BCC9-4849-82DD-3DE5F40BCB18}" type="slidenum">
              <a:rPr lang="en-US" smtClean="0"/>
              <a:pPr>
                <a:defRPr/>
              </a:pPr>
              <a:t>‹#›</a:t>
            </a:fld>
            <a:endParaRPr lang="en-US"/>
          </a:p>
        </p:txBody>
      </p:sp>
    </p:spTree>
    <p:extLst>
      <p:ext uri="{BB962C8B-B14F-4D97-AF65-F5344CB8AC3E}">
        <p14:creationId xmlns:p14="http://schemas.microsoft.com/office/powerpoint/2010/main" val="423709190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smtClean="0"/>
              <a:t>ASME S&amp;C Training Module A3. Membership Maintenance</a:t>
            </a:r>
            <a:endParaRPr lang="en-US"/>
          </a:p>
        </p:txBody>
      </p:sp>
      <p:sp>
        <p:nvSpPr>
          <p:cNvPr id="5" name="Slide Number Placeholder 4"/>
          <p:cNvSpPr>
            <a:spLocks noGrp="1"/>
          </p:cNvSpPr>
          <p:nvPr>
            <p:ph type="sldNum" sz="quarter" idx="11"/>
          </p:nvPr>
        </p:nvSpPr>
        <p:spPr/>
        <p:txBody>
          <a:bodyPr/>
          <a:lstStyle>
            <a:lvl1pPr>
              <a:defRPr/>
            </a:lvl1pPr>
          </a:lstStyle>
          <a:p>
            <a:pPr>
              <a:defRPr/>
            </a:pPr>
            <a:fld id="{79803223-F4CB-4610-A8B6-D9FB395AD398}" type="slidenum">
              <a:rPr lang="en-US" smtClean="0"/>
              <a:pPr>
                <a:defRPr/>
              </a:pPr>
              <a:t>‹#›</a:t>
            </a:fld>
            <a:endParaRPr lang="en-US"/>
          </a:p>
        </p:txBody>
      </p:sp>
    </p:spTree>
    <p:extLst>
      <p:ext uri="{BB962C8B-B14F-4D97-AF65-F5344CB8AC3E}">
        <p14:creationId xmlns:p14="http://schemas.microsoft.com/office/powerpoint/2010/main" val="19543000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defRPr/>
            </a:pPr>
            <a:r>
              <a:rPr lang="en-US" smtClean="0"/>
              <a:t>ASME S&amp;C Training Module A3. Membership Maintenance</a:t>
            </a:r>
            <a:endParaRPr lang="en-US"/>
          </a:p>
        </p:txBody>
      </p:sp>
      <p:sp>
        <p:nvSpPr>
          <p:cNvPr id="6" name="Slide Number Placeholder 5"/>
          <p:cNvSpPr>
            <a:spLocks noGrp="1"/>
          </p:cNvSpPr>
          <p:nvPr>
            <p:ph type="sldNum" sz="quarter" idx="11"/>
          </p:nvPr>
        </p:nvSpPr>
        <p:spPr/>
        <p:txBody>
          <a:bodyPr/>
          <a:lstStyle>
            <a:lvl1pPr>
              <a:defRPr/>
            </a:lvl1pPr>
          </a:lstStyle>
          <a:p>
            <a:pPr>
              <a:defRPr/>
            </a:pPr>
            <a:fld id="{951DE3CC-08B6-4815-BF85-310BE0F92700}" type="slidenum">
              <a:rPr lang="en-US" smtClean="0"/>
              <a:pPr>
                <a:defRPr/>
              </a:pPr>
              <a:t>‹#›</a:t>
            </a:fld>
            <a:endParaRPr lang="en-US"/>
          </a:p>
        </p:txBody>
      </p:sp>
    </p:spTree>
    <p:extLst>
      <p:ext uri="{BB962C8B-B14F-4D97-AF65-F5344CB8AC3E}">
        <p14:creationId xmlns:p14="http://schemas.microsoft.com/office/powerpoint/2010/main" val="24425084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pPr>
              <a:defRPr/>
            </a:pPr>
            <a:r>
              <a:rPr lang="en-US" smtClean="0"/>
              <a:t>ASME S&amp;C Training Module A3. Membership Maintenance</a:t>
            </a:r>
            <a:endParaRPr lang="en-US"/>
          </a:p>
        </p:txBody>
      </p:sp>
      <p:sp>
        <p:nvSpPr>
          <p:cNvPr id="8" name="Slide Number Placeholder 7"/>
          <p:cNvSpPr>
            <a:spLocks noGrp="1"/>
          </p:cNvSpPr>
          <p:nvPr>
            <p:ph type="sldNum" sz="quarter" idx="11"/>
          </p:nvPr>
        </p:nvSpPr>
        <p:spPr/>
        <p:txBody>
          <a:bodyPr/>
          <a:lstStyle>
            <a:lvl1pPr>
              <a:defRPr/>
            </a:lvl1pPr>
          </a:lstStyle>
          <a:p>
            <a:pPr>
              <a:defRPr/>
            </a:pPr>
            <a:fld id="{92807F9E-EB91-46DD-A756-6D2041415F9F}" type="slidenum">
              <a:rPr lang="en-US" smtClean="0"/>
              <a:pPr>
                <a:defRPr/>
              </a:pPr>
              <a:t>‹#›</a:t>
            </a:fld>
            <a:endParaRPr lang="en-US"/>
          </a:p>
        </p:txBody>
      </p:sp>
    </p:spTree>
    <p:extLst>
      <p:ext uri="{BB962C8B-B14F-4D97-AF65-F5344CB8AC3E}">
        <p14:creationId xmlns:p14="http://schemas.microsoft.com/office/powerpoint/2010/main" val="12970976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pPr>
              <a:defRPr/>
            </a:pPr>
            <a:r>
              <a:rPr lang="en-US" smtClean="0"/>
              <a:t>ASME S&amp;C Training Module A3. Membership Maintenance</a:t>
            </a:r>
            <a:endParaRPr lang="en-US"/>
          </a:p>
        </p:txBody>
      </p:sp>
      <p:sp>
        <p:nvSpPr>
          <p:cNvPr id="4" name="Slide Number Placeholder 3"/>
          <p:cNvSpPr>
            <a:spLocks noGrp="1"/>
          </p:cNvSpPr>
          <p:nvPr>
            <p:ph type="sldNum" sz="quarter" idx="11"/>
          </p:nvPr>
        </p:nvSpPr>
        <p:spPr/>
        <p:txBody>
          <a:bodyPr/>
          <a:lstStyle>
            <a:lvl1pPr>
              <a:defRPr/>
            </a:lvl1pPr>
          </a:lstStyle>
          <a:p>
            <a:pPr>
              <a:defRPr/>
            </a:pPr>
            <a:fld id="{8837993C-7A92-4FFF-885C-097E4DEE74AD}" type="slidenum">
              <a:rPr lang="en-US" smtClean="0"/>
              <a:pPr>
                <a:defRPr/>
              </a:pPr>
              <a:t>‹#›</a:t>
            </a:fld>
            <a:endParaRPr lang="en-US"/>
          </a:p>
        </p:txBody>
      </p:sp>
    </p:spTree>
    <p:extLst>
      <p:ext uri="{BB962C8B-B14F-4D97-AF65-F5344CB8AC3E}">
        <p14:creationId xmlns:p14="http://schemas.microsoft.com/office/powerpoint/2010/main" val="223680443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r>
              <a:rPr lang="en-US" smtClean="0"/>
              <a:t>ASME S&amp;C Training Module A3. Membership Maintenance</a:t>
            </a:r>
            <a:endParaRPr lang="en-US"/>
          </a:p>
        </p:txBody>
      </p:sp>
      <p:sp>
        <p:nvSpPr>
          <p:cNvPr id="3" name="Slide Number Placeholder 2"/>
          <p:cNvSpPr>
            <a:spLocks noGrp="1"/>
          </p:cNvSpPr>
          <p:nvPr>
            <p:ph type="sldNum" sz="quarter" idx="11"/>
          </p:nvPr>
        </p:nvSpPr>
        <p:spPr/>
        <p:txBody>
          <a:bodyPr/>
          <a:lstStyle>
            <a:lvl1pPr>
              <a:defRPr/>
            </a:lvl1pPr>
          </a:lstStyle>
          <a:p>
            <a:pPr>
              <a:defRPr/>
            </a:pPr>
            <a:fld id="{11C6FC2A-2287-4E4D-B5B1-F08CF359BD3B}" type="slidenum">
              <a:rPr lang="en-US" smtClean="0"/>
              <a:pPr>
                <a:defRPr/>
              </a:pPr>
              <a:t>‹#›</a:t>
            </a:fld>
            <a:endParaRPr lang="en-US"/>
          </a:p>
        </p:txBody>
      </p:sp>
    </p:spTree>
    <p:extLst>
      <p:ext uri="{BB962C8B-B14F-4D97-AF65-F5344CB8AC3E}">
        <p14:creationId xmlns:p14="http://schemas.microsoft.com/office/powerpoint/2010/main" val="235335654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dirty="0" smtClean="0"/>
              <a:t>ASME S&amp;C Training Module A3. Membership Maintenance</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CC487593-AA70-4842-91B4-371BF969A742}" type="slidenum">
              <a:rPr lang="en-US" smtClean="0"/>
              <a:pPr>
                <a:defRPr/>
              </a:pPr>
              <a:t>‹#›</a:t>
            </a:fld>
            <a:endParaRPr lang="en-US" dirty="0"/>
          </a:p>
        </p:txBody>
      </p:sp>
    </p:spTree>
    <p:extLst>
      <p:ext uri="{BB962C8B-B14F-4D97-AF65-F5344CB8AC3E}">
        <p14:creationId xmlns:p14="http://schemas.microsoft.com/office/powerpoint/2010/main" val="349305553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80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0080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00805" name="Rectangle 5"/>
          <p:cNvSpPr>
            <a:spLocks noGrp="1" noChangeArrowheads="1"/>
          </p:cNvSpPr>
          <p:nvPr>
            <p:ph type="ftr" sz="quarter" idx="3"/>
          </p:nvPr>
        </p:nvSpPr>
        <p:spPr bwMode="auto">
          <a:xfrm>
            <a:off x="1397000" y="6245225"/>
            <a:ext cx="609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003399"/>
                </a:solidFill>
                <a:latin typeface="Arial" panose="020B0604020202020204" pitchFamily="34" charset="0"/>
                <a:cs typeface="Arial" panose="020B0604020202020204" pitchFamily="34" charset="0"/>
              </a:defRPr>
            </a:lvl1pPr>
          </a:lstStyle>
          <a:p>
            <a:pPr>
              <a:defRPr/>
            </a:pPr>
            <a:r>
              <a:rPr lang="en-US" dirty="0" smtClean="0"/>
              <a:t>ASME S&amp;C Training Module A3. Membership Maintenance</a:t>
            </a:r>
            <a:endParaRPr lang="en-US" dirty="0"/>
          </a:p>
        </p:txBody>
      </p:sp>
      <p:sp>
        <p:nvSpPr>
          <p:cNvPr id="1100806" name="Rectangle 6"/>
          <p:cNvSpPr>
            <a:spLocks noGrp="1" noChangeArrowheads="1"/>
          </p:cNvSpPr>
          <p:nvPr>
            <p:ph type="sldNum" sz="quarter" idx="4"/>
          </p:nvPr>
        </p:nvSpPr>
        <p:spPr bwMode="auto">
          <a:xfrm>
            <a:off x="787400" y="6245225"/>
            <a:ext cx="43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pPr>
              <a:defRPr/>
            </a:pPr>
            <a:fld id="{5F493689-BCC9-4849-82DD-3DE5F40BCB18}" type="slidenum">
              <a:rPr lang="en-US" smtClean="0"/>
              <a:pPr>
                <a:defRPr/>
              </a:pPr>
              <a:t>‹#›</a:t>
            </a:fld>
            <a:endParaRPr lang="en-US"/>
          </a:p>
        </p:txBody>
      </p:sp>
      <p:pic>
        <p:nvPicPr>
          <p:cNvPr id="1100807" name="Picture 7" descr="Picture2"/>
          <p:cNvPicPr>
            <a:picLocks noChangeAspect="1" noChangeArrowheads="1"/>
          </p:cNvPicPr>
          <p:nvPr>
            <p:custDataLst>
              <p:tags r:id="rId9"/>
            </p:custDataLst>
          </p:nvPr>
        </p:nvPicPr>
        <p:blipFill>
          <a:blip r:embed="rId10" cstate="print">
            <a:extLst>
              <a:ext uri="{28A0092B-C50C-407E-A947-70E740481C1C}">
                <a14:useLocalDpi xmlns:a14="http://schemas.microsoft.com/office/drawing/2010/main" val="0"/>
              </a:ext>
            </a:extLst>
          </a:blip>
          <a:srcRect/>
          <a:stretch>
            <a:fillRect/>
          </a:stretch>
        </p:blipFill>
        <p:spPr bwMode="auto">
          <a:xfrm>
            <a:off x="7888288" y="6242050"/>
            <a:ext cx="798512" cy="479425"/>
          </a:xfrm>
          <a:prstGeom prst="rect">
            <a:avLst/>
          </a:prstGeom>
          <a:noFill/>
          <a:extLst>
            <a:ext uri="{909E8E84-426E-40DD-AFC4-6F175D3DCCD1}">
              <a14:hiddenFill xmlns:a14="http://schemas.microsoft.com/office/drawing/2010/main">
                <a:solidFill>
                  <a:srgbClr val="FFFFFF"/>
                </a:solidFill>
              </a14:hiddenFill>
            </a:ext>
          </a:extLst>
        </p:spPr>
      </p:pic>
      <p:sp>
        <p:nvSpPr>
          <p:cNvPr id="1100808" name="Line 8"/>
          <p:cNvSpPr>
            <a:spLocks noChangeShapeType="1"/>
          </p:cNvSpPr>
          <p:nvPr/>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0809" name="Rectangle 9"/>
          <p:cNvSpPr>
            <a:spLocks noChangeArrowheads="1"/>
          </p:cNvSpPr>
          <p:nvPr/>
        </p:nvSpPr>
        <p:spPr bwMode="auto">
          <a:xfrm>
            <a:off x="3937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sz="1200" dirty="0">
                <a:solidFill>
                  <a:srgbClr val="003399"/>
                </a:solidFill>
                <a:latin typeface="Arial" panose="020B0604020202020204" pitchFamily="34" charset="0"/>
                <a:cs typeface="Arial" panose="020B0604020202020204" pitchFamily="34" charset="0"/>
              </a:rPr>
              <a:t>Page</a:t>
            </a:r>
          </a:p>
        </p:txBody>
      </p:sp>
      <p:sp>
        <p:nvSpPr>
          <p:cNvPr id="9" name="TextBox 8"/>
          <p:cNvSpPr txBox="1"/>
          <p:nvPr/>
        </p:nvSpPr>
        <p:spPr>
          <a:xfrm>
            <a:off x="479777" y="6551674"/>
            <a:ext cx="655629" cy="123111"/>
          </a:xfrm>
          <a:prstGeom prst="rect">
            <a:avLst/>
          </a:prstGeom>
          <a:noFill/>
        </p:spPr>
        <p:txBody>
          <a:bodyPr wrap="none" lIns="0" tIns="0" rIns="0" bIns="0" rtlCol="0">
            <a:spAutoFit/>
          </a:bodyPr>
          <a:lstStyle/>
          <a:p>
            <a:pPr algn="l"/>
            <a:r>
              <a:rPr lang="en-US" sz="800" dirty="0" smtClean="0">
                <a:solidFill>
                  <a:srgbClr val="003399"/>
                </a:solidFill>
                <a:latin typeface="Arial" panose="020B0604020202020204" pitchFamily="34" charset="0"/>
                <a:cs typeface="Arial" panose="020B0604020202020204" pitchFamily="34" charset="0"/>
              </a:rPr>
              <a:t>© ASME 2017</a:t>
            </a:r>
            <a:endParaRPr lang="en-US" sz="800" dirty="0">
              <a:solidFill>
                <a:srgbClr val="003399"/>
              </a:solidFill>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Lst>
  <p:timing>
    <p:tnLst>
      <p:par>
        <p:cTn id="1" dur="indefinite" restart="never" nodeType="tmRoot"/>
      </p:par>
    </p:tnLst>
  </p:timing>
  <p:hf hdr="0" dt="0"/>
  <p:txStyles>
    <p:title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4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000">
          <a:solidFill>
            <a:srgbClr val="003399"/>
          </a:solidFill>
          <a:latin typeface="+mn-lt"/>
        </a:defRPr>
      </a:lvl2pPr>
      <a:lvl3pPr marL="1143000" indent="-228600" algn="l" rtl="0" eaLnBrk="1" fontAlgn="base" hangingPunct="1">
        <a:spcBef>
          <a:spcPct val="20000"/>
        </a:spcBef>
        <a:spcAft>
          <a:spcPct val="0"/>
        </a:spcAft>
        <a:buChar char="•"/>
        <a:defRPr>
          <a:solidFill>
            <a:srgbClr val="003399"/>
          </a:solidFill>
          <a:latin typeface="+mn-lt"/>
        </a:defRPr>
      </a:lvl3pPr>
      <a:lvl4pPr marL="1600200" indent="-228600" algn="l" rtl="0" eaLnBrk="1" fontAlgn="base" hangingPunct="1">
        <a:spcBef>
          <a:spcPct val="20000"/>
        </a:spcBef>
        <a:spcAft>
          <a:spcPct val="0"/>
        </a:spcAft>
        <a:buChar char="–"/>
        <a:defRPr sz="2000">
          <a:solidFill>
            <a:srgbClr val="003399"/>
          </a:solidFill>
          <a:latin typeface="+mn-lt"/>
        </a:defRPr>
      </a:lvl4pPr>
      <a:lvl5pPr marL="2057400" indent="-228600" algn="l" rtl="0" eaLnBrk="1" fontAlgn="base" hangingPunct="1">
        <a:spcBef>
          <a:spcPct val="20000"/>
        </a:spcBef>
        <a:spcAft>
          <a:spcPct val="0"/>
        </a:spcAft>
        <a:buChar char="»"/>
        <a:defRPr sz="20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csadmin@asme.org"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hyperlink" Target="https://www.asme.org/about-asme/get-involved/standards-certification-development-committees/join-a-c-s-committee.aspx"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hyperlink" Target="http://www.asme.org/about-asme/governance/asme-society-policies" TargetMode="External"/><Relationship Id="rId4" Type="http://schemas.openxmlformats.org/officeDocument/2006/relationships/hyperlink" Target="http://cstools.asme.org/csconnect/public/MemberProfile.cf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96937" y="2743200"/>
            <a:ext cx="7315200" cy="1371600"/>
          </a:xfrm>
        </p:spPr>
        <p:txBody>
          <a:bodyPr/>
          <a:lstStyle/>
          <a:p>
            <a:r>
              <a:rPr lang="en-US" b="1" dirty="0">
                <a:latin typeface="Arial" panose="020B0604020202020204" pitchFamily="34" charset="0"/>
                <a:cs typeface="Arial" panose="020B0604020202020204" pitchFamily="34" charset="0"/>
              </a:rPr>
              <a:t>Standards and Certification </a:t>
            </a:r>
            <a:r>
              <a:rPr lang="en-US" b="1" dirty="0" smtClean="0">
                <a:latin typeface="Arial" panose="020B0604020202020204" pitchFamily="34" charset="0"/>
                <a:cs typeface="Arial" panose="020B0604020202020204" pitchFamily="34" charset="0"/>
              </a:rPr>
              <a:t>Training</a:t>
            </a:r>
            <a:endParaRPr lang="en-US" sz="2800" b="1" dirty="0">
              <a:latin typeface="Arial" panose="020B0604020202020204" pitchFamily="34" charset="0"/>
              <a:cs typeface="Arial" panose="020B0604020202020204" pitchFamily="34" charset="0"/>
            </a:endParaRPr>
          </a:p>
        </p:txBody>
      </p:sp>
      <p:sp>
        <p:nvSpPr>
          <p:cNvPr id="7" name="Subtitle 6"/>
          <p:cNvSpPr>
            <a:spLocks noGrp="1"/>
          </p:cNvSpPr>
          <p:nvPr>
            <p:ph type="subTitle" idx="1"/>
          </p:nvPr>
        </p:nvSpPr>
        <p:spPr>
          <a:xfrm>
            <a:off x="896937" y="4685026"/>
            <a:ext cx="7315200" cy="1371600"/>
          </a:xfrm>
        </p:spPr>
        <p:txBody>
          <a:bodyPr/>
          <a:lstStyle/>
          <a:p>
            <a:r>
              <a:rPr lang="en-US" sz="3200" dirty="0">
                <a:latin typeface="Arial" panose="020B0604020202020204" pitchFamily="34" charset="0"/>
                <a:cs typeface="Arial" panose="020B0604020202020204" pitchFamily="34" charset="0"/>
              </a:rPr>
              <a:t>Module </a:t>
            </a:r>
            <a:r>
              <a:rPr lang="en-US" sz="3200" dirty="0" smtClean="0">
                <a:latin typeface="Arial" panose="020B0604020202020204" pitchFamily="34" charset="0"/>
                <a:cs typeface="Arial" panose="020B0604020202020204" pitchFamily="34" charset="0"/>
              </a:rPr>
              <a:t>A </a:t>
            </a: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Administrative</a:t>
            </a:r>
            <a:endParaRPr lang="en-US" sz="3200" dirty="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A3.</a:t>
            </a: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Membership Maintenance</a:t>
            </a:r>
            <a:endParaRPr lang="en-US" sz="3200" dirty="0">
              <a:latin typeface="Arial" panose="020B0604020202020204" pitchFamily="34" charset="0"/>
              <a:cs typeface="Arial" panose="020B0604020202020204" pitchFamily="34" charset="0"/>
            </a:endParaRPr>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20822" y="344174"/>
            <a:ext cx="3067430" cy="1828800"/>
          </a:xfrm>
          <a:prstGeom prst="rect">
            <a:avLst/>
          </a:prstGeom>
        </p:spPr>
      </p:pic>
      <p:sp>
        <p:nvSpPr>
          <p:cNvPr id="2" name="TextBox 1"/>
          <p:cNvSpPr txBox="1"/>
          <p:nvPr/>
        </p:nvSpPr>
        <p:spPr>
          <a:xfrm rot="6332424" flipH="1">
            <a:off x="386675" y="5791503"/>
            <a:ext cx="45719" cy="728738"/>
          </a:xfrm>
          <a:prstGeom prst="rect">
            <a:avLst/>
          </a:prstGeom>
          <a:solidFill>
            <a:schemeClr val="bg1"/>
          </a:solidFill>
        </p:spPr>
        <p:txBody>
          <a:bodyPr wrap="square" rtlCol="0">
            <a:spAutoFit/>
          </a:bodyPr>
          <a:lstStyle/>
          <a:p>
            <a:endParaRPr lang="en-US"/>
          </a:p>
        </p:txBody>
      </p:sp>
      <p:sp>
        <p:nvSpPr>
          <p:cNvPr id="3" name="Rectangle 2"/>
          <p:cNvSpPr/>
          <p:nvPr/>
        </p:nvSpPr>
        <p:spPr>
          <a:xfrm>
            <a:off x="304800" y="6275517"/>
            <a:ext cx="685800" cy="2014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79879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914400" y="274320"/>
            <a:ext cx="7315200" cy="457200"/>
          </a:xfrm>
        </p:spPr>
        <p:txBody>
          <a:bodyPr tIns="91440" bIns="0"/>
          <a:lstStyle/>
          <a:p>
            <a:pPr eaLnBrk="1" hangingPunct="1">
              <a:lnSpc>
                <a:spcPct val="85000"/>
              </a:lnSpc>
            </a:pPr>
            <a:r>
              <a:rPr lang="en-US" b="1" dirty="0" smtClean="0">
                <a:latin typeface="Arial" panose="020B0604020202020204" pitchFamily="34" charset="0"/>
                <a:cs typeface="Arial" panose="020B0604020202020204" pitchFamily="34" charset="0"/>
              </a:rPr>
              <a:t>DELEGATES</a:t>
            </a:r>
          </a:p>
        </p:txBody>
      </p:sp>
      <p:sp>
        <p:nvSpPr>
          <p:cNvPr id="14341" name="Rectangle 3"/>
          <p:cNvSpPr>
            <a:spLocks noGrp="1" noChangeArrowheads="1"/>
          </p:cNvSpPr>
          <p:nvPr>
            <p:ph idx="1"/>
          </p:nvPr>
        </p:nvSpPr>
        <p:spPr>
          <a:xfrm>
            <a:off x="457200" y="1005840"/>
            <a:ext cx="8229600" cy="4846320"/>
          </a:xfrm>
        </p:spPr>
        <p:txBody>
          <a:bodyPr/>
          <a:lstStyle/>
          <a:p>
            <a:pPr marL="339725" lvl="1" indent="-339725">
              <a:lnSpc>
                <a:spcPct val="85000"/>
              </a:lnSpc>
              <a:buFont typeface="Arial" panose="020B0604020202020204" pitchFamily="34" charset="0"/>
              <a:buChar char="•"/>
            </a:pPr>
            <a:r>
              <a:rPr lang="en-US" sz="2400" dirty="0" smtClean="0">
                <a:latin typeface="Arial" panose="020B0604020202020204" pitchFamily="34" charset="0"/>
                <a:cs typeface="Arial" panose="020B0604020202020204" pitchFamily="34" charset="0"/>
              </a:rPr>
              <a:t>Individual represents a group outside of the US or </a:t>
            </a:r>
            <a:r>
              <a:rPr lang="en-US" sz="2400" dirty="0">
                <a:latin typeface="Arial" panose="020B0604020202020204" pitchFamily="34" charset="0"/>
                <a:cs typeface="Arial" panose="020B0604020202020204" pitchFamily="34" charset="0"/>
              </a:rPr>
              <a:t>Canada on the </a:t>
            </a:r>
            <a:r>
              <a:rPr lang="en-US" sz="2400" dirty="0" smtClean="0">
                <a:latin typeface="Arial" panose="020B0604020202020204" pitchFamily="34" charset="0"/>
                <a:cs typeface="Arial" panose="020B0604020202020204" pitchFamily="34" charset="0"/>
              </a:rPr>
              <a:t>committee</a:t>
            </a:r>
            <a:endParaRPr lang="en-US" sz="2400" strike="sngStrike" dirty="0" smtClean="0">
              <a:latin typeface="Arial" panose="020B0604020202020204" pitchFamily="34" charset="0"/>
              <a:cs typeface="Arial" panose="020B0604020202020204" pitchFamily="34" charset="0"/>
            </a:endParaRPr>
          </a:p>
          <a:p>
            <a:pPr marL="339725" lvl="1" indent="-339725">
              <a:lnSpc>
                <a:spcPct val="85000"/>
              </a:lnSpc>
              <a:buFont typeface="Arial" panose="020B0604020202020204" pitchFamily="34" charset="0"/>
              <a:buChar char="•"/>
            </a:pPr>
            <a:r>
              <a:rPr lang="en-US" sz="2400" dirty="0" smtClean="0">
                <a:latin typeface="Arial" panose="020B0604020202020204" pitchFamily="34" charset="0"/>
                <a:cs typeface="Arial" panose="020B0604020202020204" pitchFamily="34" charset="0"/>
              </a:rPr>
              <a:t>Working </a:t>
            </a:r>
            <a:r>
              <a:rPr lang="en-US" sz="2400" dirty="0">
                <a:latin typeface="Arial" panose="020B0604020202020204" pitchFamily="34" charset="0"/>
                <a:cs typeface="Arial" panose="020B0604020202020204" pitchFamily="34" charset="0"/>
              </a:rPr>
              <a:t>knowledge of committee’s technical </a:t>
            </a:r>
            <a:r>
              <a:rPr lang="en-US" sz="2400" dirty="0" smtClean="0">
                <a:latin typeface="Arial" panose="020B0604020202020204" pitchFamily="34" charset="0"/>
                <a:cs typeface="Arial" panose="020B0604020202020204" pitchFamily="34" charset="0"/>
              </a:rPr>
              <a:t>work</a:t>
            </a:r>
          </a:p>
          <a:p>
            <a:pPr marL="339725" lvl="1" indent="-339725">
              <a:lnSpc>
                <a:spcPct val="85000"/>
              </a:lnSpc>
              <a:buFont typeface="Arial" panose="020B0604020202020204" pitchFamily="34" charset="0"/>
              <a:buChar char="•"/>
            </a:pPr>
            <a:r>
              <a:rPr lang="en-US" sz="2400" dirty="0" smtClean="0">
                <a:latin typeface="Arial" panose="020B0604020202020204" pitchFamily="34" charset="0"/>
                <a:cs typeface="Arial" panose="020B0604020202020204" pitchFamily="34" charset="0"/>
              </a:rPr>
              <a:t>Proficient in English</a:t>
            </a:r>
          </a:p>
          <a:p>
            <a:pPr marL="339725" lvl="1" indent="-339725" eaLnBrk="1" hangingPunct="1">
              <a:lnSpc>
                <a:spcPct val="85000"/>
              </a:lnSpc>
              <a:buFont typeface="Arial" panose="020B0604020202020204" pitchFamily="34" charset="0"/>
              <a:buChar char="•"/>
            </a:pPr>
            <a:r>
              <a:rPr lang="en-US" sz="2400" dirty="0" smtClean="0">
                <a:latin typeface="Arial" panose="020B0604020202020204" pitchFamily="34" charset="0"/>
                <a:cs typeface="Arial" panose="020B0604020202020204" pitchFamily="34" charset="0"/>
              </a:rPr>
              <a:t>Each group represented shall be a recognized organization within its country </a:t>
            </a:r>
          </a:p>
          <a:p>
            <a:pPr marL="339725" lvl="1" indent="-339725" eaLnBrk="1" hangingPunct="1">
              <a:lnSpc>
                <a:spcPct val="85000"/>
              </a:lnSpc>
              <a:buFont typeface="Arial" panose="020B0604020202020204" pitchFamily="34" charset="0"/>
              <a:buChar char="•"/>
            </a:pPr>
            <a:r>
              <a:rPr lang="en-US" sz="2400" dirty="0" smtClean="0">
                <a:latin typeface="Arial" panose="020B0604020202020204" pitchFamily="34" charset="0"/>
                <a:cs typeface="Arial" panose="020B0604020202020204" pitchFamily="34" charset="0"/>
              </a:rPr>
              <a:t>Method for selecting a prospective delegate is at the discretion of the represented group</a:t>
            </a:r>
            <a:r>
              <a:rPr lang="en-US" sz="2400" strike="sngStrike" dirty="0" smtClean="0">
                <a:latin typeface="Arial" panose="020B0604020202020204" pitchFamily="34" charset="0"/>
                <a:cs typeface="Arial" panose="020B0604020202020204" pitchFamily="34" charset="0"/>
              </a:rPr>
              <a:t> </a:t>
            </a:r>
          </a:p>
          <a:p>
            <a:pPr marL="339725" lvl="1" indent="-339725">
              <a:buFont typeface="Arial" panose="020B0604020202020204" pitchFamily="34" charset="0"/>
              <a:buChar char="•"/>
            </a:pPr>
            <a:r>
              <a:rPr lang="en-US" sz="2400" dirty="0" smtClean="0">
                <a:latin typeface="Arial" panose="020B0604020202020204" pitchFamily="34" charset="0"/>
                <a:cs typeface="Arial" panose="020B0604020202020204" pitchFamily="34" charset="0"/>
              </a:rPr>
              <a:t>Appointment of a delegate may be limited in scope relative to the charter of the standards committee, as determined by the consensus committee </a:t>
            </a:r>
          </a:p>
          <a:p>
            <a:pPr marL="339725" lvl="1" indent="-339725">
              <a:buFont typeface="Arial" panose="020B0604020202020204" pitchFamily="34" charset="0"/>
              <a:buChar char="•"/>
            </a:pPr>
            <a:r>
              <a:rPr lang="en-US" sz="2400" dirty="0" smtClean="0">
                <a:latin typeface="Arial" panose="020B0604020202020204" pitchFamily="34" charset="0"/>
                <a:cs typeface="Arial" panose="020B0604020202020204" pitchFamily="34" charset="0"/>
              </a:rPr>
              <a:t>Delegates do not preclude the appointment of qualified individuals from other countries, as full members </a:t>
            </a:r>
          </a:p>
        </p:txBody>
      </p:sp>
      <p:sp>
        <p:nvSpPr>
          <p:cNvPr id="4" name="Footer Placeholder 3"/>
          <p:cNvSpPr>
            <a:spLocks noGrp="1"/>
          </p:cNvSpPr>
          <p:nvPr>
            <p:ph type="ftr" sz="quarter" idx="10"/>
          </p:nvPr>
        </p:nvSpPr>
        <p:spPr/>
        <p:txBody>
          <a:bodyPr/>
          <a:lstStyle/>
          <a:p>
            <a:pPr algn="ctr">
              <a:defRPr/>
            </a:pPr>
            <a:r>
              <a:rPr lang="en-US" dirty="0" smtClean="0"/>
              <a:t>ASME S&amp;C Training Module A3. Membership Maintenance</a:t>
            </a:r>
            <a:endParaRPr lang="en-US" dirty="0"/>
          </a:p>
        </p:txBody>
      </p:sp>
      <p:sp>
        <p:nvSpPr>
          <p:cNvPr id="5" name="Slide Number Placeholder 4"/>
          <p:cNvSpPr>
            <a:spLocks noGrp="1"/>
          </p:cNvSpPr>
          <p:nvPr>
            <p:ph type="sldNum" sz="quarter" idx="11"/>
          </p:nvPr>
        </p:nvSpPr>
        <p:spPr/>
        <p:txBody>
          <a:bodyPr/>
          <a:lstStyle/>
          <a:p>
            <a:pPr>
              <a:defRPr/>
            </a:pPr>
            <a:fld id="{0F8075FB-230C-43A3-8925-29197B9E8409}" type="slidenum">
              <a:rPr lang="en-US"/>
              <a:pPr>
                <a:defRPr/>
              </a:pPr>
              <a:t>9</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914400" y="274638"/>
            <a:ext cx="7315200" cy="457200"/>
          </a:xfrm>
        </p:spPr>
        <p:txBody>
          <a:bodyPr/>
          <a:lstStyle/>
          <a:p>
            <a:pPr eaLnBrk="1" hangingPunct="1"/>
            <a:r>
              <a:rPr lang="en-US" b="1" dirty="0" smtClean="0">
                <a:latin typeface="Arial" panose="020B0604020202020204" pitchFamily="34" charset="0"/>
                <a:cs typeface="Arial" panose="020B0604020202020204" pitchFamily="34" charset="0"/>
              </a:rPr>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DELEGATES </a:t>
            </a:r>
            <a:r>
              <a:rPr lang="en-US" dirty="0" smtClean="0"/>
              <a:t/>
            </a:r>
            <a:br>
              <a:rPr lang="en-US" dirty="0" smtClean="0"/>
            </a:br>
            <a:endParaRPr lang="en-US" u="sng" dirty="0" smtClean="0">
              <a:solidFill>
                <a:srgbClr val="00B050"/>
              </a:solidFill>
            </a:endParaRPr>
          </a:p>
        </p:txBody>
      </p:sp>
      <p:sp>
        <p:nvSpPr>
          <p:cNvPr id="15365" name="Rectangle 3"/>
          <p:cNvSpPr>
            <a:spLocks noGrp="1" noChangeArrowheads="1"/>
          </p:cNvSpPr>
          <p:nvPr>
            <p:ph idx="1"/>
          </p:nvPr>
        </p:nvSpPr>
        <p:spPr>
          <a:xfrm>
            <a:off x="457200" y="1005840"/>
            <a:ext cx="8229600" cy="4846320"/>
          </a:xfrm>
        </p:spPr>
        <p:txBody>
          <a:bodyPr tIns="91440" bIns="0"/>
          <a:lstStyle/>
          <a:p>
            <a:pPr marL="339725" indent="-339725" eaLnBrk="1" hangingPunct="1">
              <a:lnSpc>
                <a:spcPct val="85000"/>
              </a:lnSpc>
            </a:pPr>
            <a:r>
              <a:rPr lang="en-US" dirty="0" smtClean="0">
                <a:latin typeface="Arial" panose="020B0604020202020204" pitchFamily="34" charset="0"/>
                <a:cs typeface="Arial" panose="020B0604020202020204" pitchFamily="34" charset="0"/>
              </a:rPr>
              <a:t>Duties of Delegates </a:t>
            </a:r>
          </a:p>
          <a:p>
            <a:pPr marL="690563" lvl="1" indent="-246063" eaLnBrk="1" hangingPunct="1">
              <a:lnSpc>
                <a:spcPct val="85000"/>
              </a:lnSpc>
            </a:pPr>
            <a:r>
              <a:rPr lang="en-US" dirty="0" smtClean="0">
                <a:latin typeface="Arial" panose="020B0604020202020204" pitchFamily="34" charset="0"/>
                <a:cs typeface="Arial" panose="020B0604020202020204" pitchFamily="34" charset="0"/>
              </a:rPr>
              <a:t>Vote on first consideration recorded votes on standards actions</a:t>
            </a:r>
          </a:p>
          <a:p>
            <a:pPr marL="690563" lvl="1" indent="-246063" eaLnBrk="1" hangingPunct="1">
              <a:lnSpc>
                <a:spcPct val="85000"/>
              </a:lnSpc>
              <a:spcBef>
                <a:spcPct val="0"/>
              </a:spcBef>
            </a:pPr>
            <a:r>
              <a:rPr lang="en-US" dirty="0" smtClean="0">
                <a:latin typeface="Arial" panose="020B0604020202020204" pitchFamily="34" charset="0"/>
                <a:cs typeface="Arial" panose="020B0604020202020204" pitchFamily="34" charset="0"/>
              </a:rPr>
              <a:t>Contribute expertise of the group	</a:t>
            </a:r>
          </a:p>
          <a:p>
            <a:pPr marL="690563" lvl="1" indent="-246063">
              <a:lnSpc>
                <a:spcPct val="85000"/>
              </a:lnSpc>
              <a:spcBef>
                <a:spcPct val="0"/>
              </a:spcBef>
            </a:pPr>
            <a:r>
              <a:rPr lang="en-US" dirty="0" smtClean="0">
                <a:latin typeface="Arial" panose="020B0604020202020204" pitchFamily="34" charset="0"/>
                <a:cs typeface="Arial" panose="020B0604020202020204" pitchFamily="34" charset="0"/>
              </a:rPr>
              <a:t>Attendance at meetings is encouraged, but not required</a:t>
            </a:r>
          </a:p>
          <a:p>
            <a:pPr marL="339725" lvl="2" indent="-339725">
              <a:lnSpc>
                <a:spcPct val="85000"/>
              </a:lnSpc>
              <a:spcBef>
                <a:spcPct val="0"/>
              </a:spcBef>
            </a:pPr>
            <a:r>
              <a:rPr lang="en-US" sz="2400" dirty="0">
                <a:latin typeface="Arial" panose="020B0604020202020204" pitchFamily="34" charset="0"/>
                <a:cs typeface="Arial" panose="020B0604020202020204" pitchFamily="34" charset="0"/>
              </a:rPr>
              <a:t>May participate via attending meetings, correspondence, telephone or other electronic means</a:t>
            </a:r>
            <a:endParaRPr lang="en-US" sz="2400" dirty="0" smtClean="0">
              <a:latin typeface="Arial" panose="020B0604020202020204" pitchFamily="34" charset="0"/>
              <a:cs typeface="Arial" panose="020B0604020202020204" pitchFamily="34" charset="0"/>
            </a:endParaRPr>
          </a:p>
          <a:p>
            <a:pPr marL="339725" indent="-339725" eaLnBrk="1" hangingPunct="1">
              <a:lnSpc>
                <a:spcPct val="85000"/>
              </a:lnSpc>
              <a:spcBef>
                <a:spcPct val="0"/>
              </a:spcBef>
            </a:pPr>
            <a:r>
              <a:rPr lang="en-US" dirty="0" smtClean="0">
                <a:latin typeface="Arial" panose="020B0604020202020204" pitchFamily="34" charset="0"/>
                <a:cs typeface="Arial" panose="020B0604020202020204" pitchFamily="34" charset="0"/>
              </a:rPr>
              <a:t>Alternates for Delegates</a:t>
            </a:r>
          </a:p>
          <a:p>
            <a:pPr marL="690563" lvl="1" indent="-233363" eaLnBrk="1" hangingPunct="1">
              <a:lnSpc>
                <a:spcPct val="85000"/>
              </a:lnSpc>
              <a:spcBef>
                <a:spcPct val="0"/>
              </a:spcBef>
            </a:pPr>
            <a:r>
              <a:rPr lang="en-US" dirty="0" smtClean="0">
                <a:latin typeface="Arial" panose="020B0604020202020204" pitchFamily="34" charset="0"/>
                <a:cs typeface="Arial" panose="020B0604020202020204" pitchFamily="34" charset="0"/>
              </a:rPr>
              <a:t>Delegates are permitted to appoint alternates, to vote in place of the delegate on standards actions</a:t>
            </a:r>
          </a:p>
          <a:p>
            <a:pPr marL="339725" lvl="2" indent="-339725">
              <a:lnSpc>
                <a:spcPct val="85000"/>
              </a:lnSpc>
              <a:spcBef>
                <a:spcPct val="0"/>
              </a:spcBef>
            </a:pPr>
            <a:r>
              <a:rPr lang="en-US" sz="2400" dirty="0" smtClean="0">
                <a:latin typeface="Arial" panose="020B0604020202020204" pitchFamily="34" charset="0"/>
                <a:cs typeface="Arial" panose="020B0604020202020204" pitchFamily="34" charset="0"/>
              </a:rPr>
              <a:t>Proposed by the group being represented</a:t>
            </a:r>
          </a:p>
          <a:p>
            <a:pPr marL="339725" lvl="2" indent="-339725">
              <a:lnSpc>
                <a:spcPct val="85000"/>
              </a:lnSpc>
              <a:spcBef>
                <a:spcPct val="0"/>
              </a:spcBef>
            </a:pPr>
            <a:r>
              <a:rPr lang="en-US" sz="2400" dirty="0" smtClean="0">
                <a:latin typeface="Arial" panose="020B0604020202020204" pitchFamily="34" charset="0"/>
                <a:cs typeface="Arial" panose="020B0604020202020204" pitchFamily="34" charset="0"/>
              </a:rPr>
              <a:t>Have the same privileges as the delegate</a:t>
            </a:r>
          </a:p>
          <a:p>
            <a:pPr marL="339725" lvl="2" indent="-339725">
              <a:lnSpc>
                <a:spcPct val="85000"/>
              </a:lnSpc>
              <a:spcBef>
                <a:spcPct val="0"/>
              </a:spcBef>
            </a:pPr>
            <a:r>
              <a:rPr lang="en-US" sz="2400" dirty="0">
                <a:latin typeface="Arial" panose="020B0604020202020204" pitchFamily="34" charset="0"/>
                <a:cs typeface="Arial" panose="020B0604020202020204" pitchFamily="34" charset="0"/>
              </a:rPr>
              <a:t>Service ends at </a:t>
            </a:r>
            <a:r>
              <a:rPr lang="en-US" sz="2400" dirty="0" smtClean="0">
                <a:latin typeface="Arial" panose="020B0604020202020204" pitchFamily="34" charset="0"/>
                <a:cs typeface="Arial" panose="020B0604020202020204" pitchFamily="34" charset="0"/>
              </a:rPr>
              <a:t>group’s </a:t>
            </a:r>
            <a:r>
              <a:rPr lang="en-US" sz="2400" dirty="0">
                <a:latin typeface="Arial" panose="020B0604020202020204" pitchFamily="34" charset="0"/>
                <a:cs typeface="Arial" panose="020B0604020202020204" pitchFamily="34" charset="0"/>
              </a:rPr>
              <a:t>request or </a:t>
            </a:r>
            <a:r>
              <a:rPr lang="en-US" sz="2400" dirty="0" smtClean="0">
                <a:latin typeface="Arial" panose="020B0604020202020204" pitchFamily="34" charset="0"/>
                <a:cs typeface="Arial" panose="020B0604020202020204" pitchFamily="34" charset="0"/>
              </a:rPr>
              <a:t>resignation </a:t>
            </a:r>
            <a:r>
              <a:rPr lang="en-US" sz="2400" dirty="0">
                <a:latin typeface="Arial" panose="020B0604020202020204" pitchFamily="34" charset="0"/>
                <a:cs typeface="Arial" panose="020B0604020202020204" pitchFamily="34" charset="0"/>
              </a:rPr>
              <a:t>of </a:t>
            </a:r>
            <a:r>
              <a:rPr lang="en-US" sz="2400" dirty="0" smtClean="0">
                <a:latin typeface="Arial" panose="020B0604020202020204" pitchFamily="34" charset="0"/>
                <a:cs typeface="Arial" panose="020B0604020202020204" pitchFamily="34" charset="0"/>
              </a:rPr>
              <a:t>delegate</a:t>
            </a:r>
            <a:endParaRPr lang="en-US" sz="2400" dirty="0">
              <a:latin typeface="Arial" panose="020B0604020202020204" pitchFamily="34" charset="0"/>
              <a:cs typeface="Arial" panose="020B0604020202020204" pitchFamily="34" charset="0"/>
            </a:endParaRPr>
          </a:p>
          <a:p>
            <a:pPr lvl="2">
              <a:lnSpc>
                <a:spcPct val="85000"/>
              </a:lnSpc>
              <a:spcBef>
                <a:spcPct val="0"/>
              </a:spcBef>
            </a:pPr>
            <a:endParaRPr lang="en-US" sz="2000" u="sng" dirty="0" smtClean="0">
              <a:cs typeface="Times New Roman" pitchFamily="18" charset="0"/>
            </a:endParaRPr>
          </a:p>
          <a:p>
            <a:pPr lvl="2">
              <a:lnSpc>
                <a:spcPct val="85000"/>
              </a:lnSpc>
              <a:spcBef>
                <a:spcPct val="0"/>
              </a:spcBef>
            </a:pPr>
            <a:endParaRPr lang="en-US" sz="2000" u="sng" dirty="0" smtClean="0">
              <a:cs typeface="Times New Roman" pitchFamily="18" charset="0"/>
            </a:endParaRPr>
          </a:p>
          <a:p>
            <a:pPr lvl="2">
              <a:lnSpc>
                <a:spcPct val="85000"/>
              </a:lnSpc>
              <a:spcBef>
                <a:spcPct val="0"/>
              </a:spcBef>
            </a:pPr>
            <a:endParaRPr lang="en-US" sz="2000" dirty="0" smtClean="0"/>
          </a:p>
          <a:p>
            <a:pPr lvl="1" eaLnBrk="1" hangingPunct="1">
              <a:lnSpc>
                <a:spcPct val="85000"/>
              </a:lnSpc>
            </a:pPr>
            <a:endParaRPr lang="en-US" dirty="0" smtClean="0"/>
          </a:p>
        </p:txBody>
      </p:sp>
      <p:sp>
        <p:nvSpPr>
          <p:cNvPr id="4" name="Footer Placeholder 3"/>
          <p:cNvSpPr>
            <a:spLocks noGrp="1"/>
          </p:cNvSpPr>
          <p:nvPr>
            <p:ph type="ftr" sz="quarter" idx="10"/>
          </p:nvPr>
        </p:nvSpPr>
        <p:spPr/>
        <p:txBody>
          <a:bodyPr/>
          <a:lstStyle/>
          <a:p>
            <a:pPr algn="ctr">
              <a:defRPr/>
            </a:pPr>
            <a:r>
              <a:rPr lang="en-US" dirty="0" smtClean="0"/>
              <a:t>ASME S&amp;C Training Module A3. Membership Maintenance</a:t>
            </a:r>
            <a:endParaRPr lang="en-US" dirty="0"/>
          </a:p>
        </p:txBody>
      </p:sp>
      <p:sp>
        <p:nvSpPr>
          <p:cNvPr id="5" name="Slide Number Placeholder 4"/>
          <p:cNvSpPr>
            <a:spLocks noGrp="1"/>
          </p:cNvSpPr>
          <p:nvPr>
            <p:ph type="sldNum" sz="quarter" idx="11"/>
          </p:nvPr>
        </p:nvSpPr>
        <p:spPr/>
        <p:txBody>
          <a:bodyPr/>
          <a:lstStyle/>
          <a:p>
            <a:pPr>
              <a:defRPr/>
            </a:pPr>
            <a:fld id="{8DE78AD1-EE74-42B6-BAB5-7F7C101D9AE4}" type="slidenum">
              <a:rPr lang="en-US"/>
              <a:pPr>
                <a:defRPr/>
              </a:pPr>
              <a:t>10</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a:xfrm>
            <a:off x="914400" y="274638"/>
            <a:ext cx="7315200" cy="457200"/>
          </a:xfrm>
        </p:spPr>
        <p:txBody>
          <a:bodyPr tIns="0" bIns="0"/>
          <a:lstStyle/>
          <a:p>
            <a:pPr eaLnBrk="1" hangingPunct="1"/>
            <a:r>
              <a:rPr lang="en-US" b="1" dirty="0" smtClean="0">
                <a:latin typeface="Arial" panose="020B0604020202020204" pitchFamily="34" charset="0"/>
                <a:cs typeface="Arial" panose="020B0604020202020204" pitchFamily="34" charset="0"/>
              </a:rPr>
              <a:t>CONTRIBUTING MEMBERS</a:t>
            </a:r>
          </a:p>
        </p:txBody>
      </p:sp>
      <p:sp>
        <p:nvSpPr>
          <p:cNvPr id="16389" name="Rectangle 3"/>
          <p:cNvSpPr>
            <a:spLocks noGrp="1" noChangeArrowheads="1"/>
          </p:cNvSpPr>
          <p:nvPr>
            <p:ph idx="1"/>
          </p:nvPr>
        </p:nvSpPr>
        <p:spPr>
          <a:xfrm>
            <a:off x="457200" y="1005840"/>
            <a:ext cx="8138160" cy="4846320"/>
          </a:xfrm>
        </p:spPr>
        <p:txBody>
          <a:bodyPr tIns="91440" bIns="0"/>
          <a:lstStyle/>
          <a:p>
            <a:pPr marL="344488" lvl="1" indent="-344488" eaLnBrk="1" hangingPunct="1">
              <a:lnSpc>
                <a:spcPct val="85000"/>
              </a:lnSpc>
              <a:buFont typeface="Arial" panose="020B0604020202020204" pitchFamily="34" charset="0"/>
              <a:buChar char="•"/>
            </a:pPr>
            <a:r>
              <a:rPr lang="en-US" sz="2400" dirty="0" smtClean="0">
                <a:latin typeface="Arial" panose="020B0604020202020204" pitchFamily="34" charset="0"/>
                <a:cs typeface="Arial" panose="020B0604020202020204" pitchFamily="34" charset="0"/>
              </a:rPr>
              <a:t>Technically qualified</a:t>
            </a:r>
          </a:p>
          <a:p>
            <a:pPr marL="344488" lvl="1" indent="-344488" eaLnBrk="1" hangingPunct="1">
              <a:lnSpc>
                <a:spcPct val="85000"/>
              </a:lnSpc>
              <a:buFont typeface="Arial" panose="020B0604020202020204" pitchFamily="34" charset="0"/>
              <a:buChar char="•"/>
            </a:pPr>
            <a:r>
              <a:rPr lang="en-US" sz="2400" dirty="0" smtClean="0">
                <a:latin typeface="Arial" panose="020B0604020202020204" pitchFamily="34" charset="0"/>
                <a:cs typeface="Arial" panose="020B0604020202020204" pitchFamily="34" charset="0"/>
              </a:rPr>
              <a:t>Non-voting member </a:t>
            </a:r>
          </a:p>
          <a:p>
            <a:pPr marL="344488" lvl="1" indent="-344488" eaLnBrk="1" hangingPunct="1">
              <a:lnSpc>
                <a:spcPct val="85000"/>
              </a:lnSpc>
              <a:spcBef>
                <a:spcPct val="0"/>
              </a:spcBef>
              <a:buFont typeface="Arial" panose="020B0604020202020204" pitchFamily="34" charset="0"/>
              <a:buChar char="•"/>
            </a:pPr>
            <a:r>
              <a:rPr lang="en-US" sz="2400" dirty="0" smtClean="0">
                <a:latin typeface="Arial" panose="020B0604020202020204" pitchFamily="34" charset="0"/>
                <a:cs typeface="Arial" panose="020B0604020202020204" pitchFamily="34" charset="0"/>
              </a:rPr>
              <a:t>Review and Comment vote on all standards actions ballots</a:t>
            </a:r>
            <a:endParaRPr lang="en-US" sz="2400" strike="sngStrike" dirty="0" smtClean="0">
              <a:latin typeface="Arial" panose="020B0604020202020204" pitchFamily="34" charset="0"/>
              <a:cs typeface="Arial" panose="020B0604020202020204" pitchFamily="34" charset="0"/>
            </a:endParaRPr>
          </a:p>
          <a:p>
            <a:pPr marL="344488" lvl="1" indent="-344488" eaLnBrk="1" hangingPunct="1">
              <a:lnSpc>
                <a:spcPct val="85000"/>
              </a:lnSpc>
              <a:spcBef>
                <a:spcPct val="0"/>
              </a:spcBef>
              <a:buFont typeface="Arial" panose="020B0604020202020204" pitchFamily="34" charset="0"/>
              <a:buChar char="•"/>
            </a:pPr>
            <a:r>
              <a:rPr lang="en-US" sz="2400" dirty="0" smtClean="0">
                <a:latin typeface="Arial" panose="020B0604020202020204" pitchFamily="34" charset="0"/>
                <a:cs typeface="Arial" panose="020B0604020202020204" pitchFamily="34" charset="0"/>
              </a:rPr>
              <a:t>Contribute expertise</a:t>
            </a:r>
          </a:p>
          <a:p>
            <a:pPr marL="344488" lvl="1" indent="-344488" eaLnBrk="1" hangingPunct="1">
              <a:lnSpc>
                <a:spcPct val="85000"/>
              </a:lnSpc>
              <a:spcBef>
                <a:spcPct val="0"/>
              </a:spcBef>
              <a:buFont typeface="Arial" panose="020B0604020202020204" pitchFamily="34" charset="0"/>
              <a:buChar char="•"/>
            </a:pPr>
            <a:r>
              <a:rPr lang="en-US" sz="2400" dirty="0" smtClean="0">
                <a:latin typeface="Arial" panose="020B0604020202020204" pitchFamily="34" charset="0"/>
                <a:cs typeface="Arial" panose="020B0604020202020204" pitchFamily="34" charset="0"/>
              </a:rPr>
              <a:t>May participate via attending meetings, correspondence, telephone, teleconference or other electronic means</a:t>
            </a:r>
          </a:p>
          <a:p>
            <a:pPr marL="344488" lvl="1" indent="-344488" eaLnBrk="1" hangingPunct="1">
              <a:lnSpc>
                <a:spcPct val="85000"/>
              </a:lnSpc>
              <a:spcBef>
                <a:spcPct val="0"/>
              </a:spcBef>
              <a:buFont typeface="Arial" panose="020B0604020202020204" pitchFamily="34" charset="0"/>
              <a:buChar char="•"/>
            </a:pPr>
            <a:r>
              <a:rPr lang="en-US" sz="2400" dirty="0" smtClean="0">
                <a:latin typeface="Arial" panose="020B0604020202020204" pitchFamily="34" charset="0"/>
                <a:cs typeface="Arial" panose="020B0604020202020204" pitchFamily="34" charset="0"/>
              </a:rPr>
              <a:t>Attendance at meetings is optional</a:t>
            </a:r>
          </a:p>
          <a:p>
            <a:pPr marL="344488" lvl="1" indent="-344488" eaLnBrk="1" hangingPunct="1">
              <a:lnSpc>
                <a:spcPct val="85000"/>
              </a:lnSpc>
              <a:spcBef>
                <a:spcPct val="0"/>
              </a:spcBef>
              <a:buFont typeface="Arial" panose="020B0604020202020204" pitchFamily="34" charset="0"/>
              <a:buChar char="•"/>
            </a:pPr>
            <a:r>
              <a:rPr lang="en-US" sz="2400" dirty="0" smtClean="0">
                <a:latin typeface="Arial" panose="020B0604020202020204" pitchFamily="34" charset="0"/>
                <a:cs typeface="Arial" panose="020B0604020202020204" pitchFamily="34" charset="0"/>
              </a:rPr>
              <a:t>Not assigned an interest classification </a:t>
            </a:r>
          </a:p>
          <a:p>
            <a:pPr marL="344488" lvl="1" indent="-344488" eaLnBrk="1" hangingPunct="1">
              <a:lnSpc>
                <a:spcPct val="85000"/>
              </a:lnSpc>
              <a:spcBef>
                <a:spcPct val="0"/>
              </a:spcBef>
              <a:buFont typeface="Arial" panose="020B0604020202020204" pitchFamily="34" charset="0"/>
              <a:buChar char="•"/>
            </a:pPr>
            <a:endParaRPr lang="en-US" dirty="0" smtClean="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lgn="ctr">
              <a:defRPr/>
            </a:pPr>
            <a:r>
              <a:rPr lang="en-US" dirty="0" smtClean="0"/>
              <a:t>ASME S&amp;C Training Module A3. Membership Maintenance</a:t>
            </a:r>
            <a:endParaRPr lang="en-US" dirty="0"/>
          </a:p>
        </p:txBody>
      </p:sp>
      <p:sp>
        <p:nvSpPr>
          <p:cNvPr id="5" name="Slide Number Placeholder 4"/>
          <p:cNvSpPr>
            <a:spLocks noGrp="1"/>
          </p:cNvSpPr>
          <p:nvPr>
            <p:ph type="sldNum" sz="quarter" idx="11"/>
          </p:nvPr>
        </p:nvSpPr>
        <p:spPr/>
        <p:txBody>
          <a:bodyPr/>
          <a:lstStyle/>
          <a:p>
            <a:pPr>
              <a:defRPr/>
            </a:pPr>
            <a:fld id="{2A41DC50-F769-4B4E-866F-483CD3F665AF}" type="slidenum">
              <a:rPr lang="en-US"/>
              <a:pPr>
                <a:defRPr/>
              </a:pPr>
              <a:t>11</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xfrm>
            <a:off x="914400" y="274638"/>
            <a:ext cx="7315200" cy="457200"/>
          </a:xfrm>
        </p:spPr>
        <p:txBody>
          <a:bodyPr tIns="0" bIns="0"/>
          <a:lstStyle/>
          <a:p>
            <a:pPr eaLnBrk="1" hangingPunct="1"/>
            <a:r>
              <a:rPr lang="en-US" b="1" dirty="0" smtClean="0">
                <a:latin typeface="Arial" panose="020B0604020202020204" pitchFamily="34" charset="0"/>
                <a:cs typeface="Arial" panose="020B0604020202020204" pitchFamily="34" charset="0"/>
              </a:rPr>
              <a:t>COMMITTEE OFFICERS</a:t>
            </a:r>
          </a:p>
        </p:txBody>
      </p:sp>
      <p:sp>
        <p:nvSpPr>
          <p:cNvPr id="17413" name="Rectangle 3"/>
          <p:cNvSpPr>
            <a:spLocks noGrp="1" noChangeArrowheads="1"/>
          </p:cNvSpPr>
          <p:nvPr>
            <p:ph idx="1"/>
          </p:nvPr>
        </p:nvSpPr>
        <p:spPr>
          <a:xfrm>
            <a:off x="457200" y="1005840"/>
            <a:ext cx="8229600" cy="4846320"/>
          </a:xfrm>
        </p:spPr>
        <p:txBody>
          <a:bodyPr tIns="91440" bIns="0"/>
          <a:lstStyle/>
          <a:p>
            <a:pPr>
              <a:lnSpc>
                <a:spcPct val="85000"/>
              </a:lnSpc>
            </a:pPr>
            <a:r>
              <a:rPr lang="en-US" dirty="0" smtClean="0">
                <a:latin typeface="Arial" panose="020B0604020202020204" pitchFamily="34" charset="0"/>
                <a:cs typeface="Arial" panose="020B0604020202020204" pitchFamily="34" charset="0"/>
              </a:rPr>
              <a:t>Chair</a:t>
            </a:r>
          </a:p>
          <a:p>
            <a:pPr marL="688975" lvl="1" indent="-225425">
              <a:lnSpc>
                <a:spcPct val="85000"/>
              </a:lnSpc>
              <a:spcBef>
                <a:spcPct val="0"/>
              </a:spcBef>
            </a:pPr>
            <a:r>
              <a:rPr lang="en-US" dirty="0" smtClean="0">
                <a:latin typeface="Arial" panose="020B0604020202020204" pitchFamily="34" charset="0"/>
                <a:cs typeface="Arial" panose="020B0604020202020204" pitchFamily="34" charset="0"/>
              </a:rPr>
              <a:t>Presides at meetings</a:t>
            </a:r>
          </a:p>
          <a:p>
            <a:pPr marL="688975" lvl="1" indent="-225425">
              <a:lnSpc>
                <a:spcPct val="85000"/>
              </a:lnSpc>
              <a:spcBef>
                <a:spcPct val="0"/>
              </a:spcBef>
            </a:pPr>
            <a:r>
              <a:rPr lang="en-US" dirty="0" smtClean="0">
                <a:latin typeface="Arial" panose="020B0604020202020204" pitchFamily="34" charset="0"/>
                <a:cs typeface="Arial" panose="020B0604020202020204" pitchFamily="34" charset="0"/>
              </a:rPr>
              <a:t>Elected</a:t>
            </a:r>
          </a:p>
          <a:p>
            <a:pPr lvl="1">
              <a:lnSpc>
                <a:spcPct val="85000"/>
              </a:lnSpc>
              <a:spcBef>
                <a:spcPct val="0"/>
              </a:spcBef>
            </a:pPr>
            <a:endParaRPr lang="en-US" sz="2600" dirty="0" smtClean="0">
              <a:latin typeface="Arial" panose="020B0604020202020204" pitchFamily="34" charset="0"/>
              <a:cs typeface="Arial" panose="020B0604020202020204" pitchFamily="34" charset="0"/>
            </a:endParaRPr>
          </a:p>
          <a:p>
            <a:pPr>
              <a:lnSpc>
                <a:spcPct val="85000"/>
              </a:lnSpc>
            </a:pPr>
            <a:r>
              <a:rPr lang="en-US" dirty="0" smtClean="0">
                <a:latin typeface="Arial" panose="020B0604020202020204" pitchFamily="34" charset="0"/>
                <a:cs typeface="Arial" panose="020B0604020202020204" pitchFamily="34" charset="0"/>
              </a:rPr>
              <a:t>Vice Chair</a:t>
            </a:r>
          </a:p>
          <a:p>
            <a:pPr marL="688975" lvl="1" indent="-225425">
              <a:lnSpc>
                <a:spcPct val="85000"/>
              </a:lnSpc>
              <a:spcBef>
                <a:spcPct val="0"/>
              </a:spcBef>
            </a:pPr>
            <a:r>
              <a:rPr lang="en-US" dirty="0" smtClean="0">
                <a:latin typeface="Arial" panose="020B0604020202020204" pitchFamily="34" charset="0"/>
                <a:cs typeface="Arial" panose="020B0604020202020204" pitchFamily="34" charset="0"/>
              </a:rPr>
              <a:t>Presides in absence of Chair</a:t>
            </a:r>
          </a:p>
          <a:p>
            <a:pPr marL="688975" lvl="1" indent="-225425">
              <a:lnSpc>
                <a:spcPct val="85000"/>
              </a:lnSpc>
              <a:spcBef>
                <a:spcPct val="0"/>
              </a:spcBef>
            </a:pPr>
            <a:r>
              <a:rPr lang="en-US" dirty="0" smtClean="0">
                <a:latin typeface="Arial" panose="020B0604020202020204" pitchFamily="34" charset="0"/>
                <a:cs typeface="Arial" panose="020B0604020202020204" pitchFamily="34" charset="0"/>
              </a:rPr>
              <a:t>Elected</a:t>
            </a:r>
          </a:p>
          <a:p>
            <a:pPr lvl="1">
              <a:lnSpc>
                <a:spcPct val="85000"/>
              </a:lnSpc>
              <a:spcBef>
                <a:spcPct val="0"/>
              </a:spcBef>
            </a:pPr>
            <a:endParaRPr lang="en-US" sz="2600" dirty="0" smtClean="0">
              <a:latin typeface="Arial" panose="020B0604020202020204" pitchFamily="34" charset="0"/>
              <a:cs typeface="Arial" panose="020B0604020202020204" pitchFamily="34" charset="0"/>
            </a:endParaRPr>
          </a:p>
          <a:p>
            <a:pPr>
              <a:lnSpc>
                <a:spcPct val="85000"/>
              </a:lnSpc>
            </a:pPr>
            <a:r>
              <a:rPr lang="en-US" dirty="0" smtClean="0">
                <a:latin typeface="Arial" panose="020B0604020202020204" pitchFamily="34" charset="0"/>
                <a:cs typeface="Arial" panose="020B0604020202020204" pitchFamily="34" charset="0"/>
              </a:rPr>
              <a:t>Secretary</a:t>
            </a:r>
          </a:p>
          <a:p>
            <a:pPr marL="688975" lvl="1" indent="-225425">
              <a:lnSpc>
                <a:spcPct val="85000"/>
              </a:lnSpc>
              <a:spcBef>
                <a:spcPct val="0"/>
              </a:spcBef>
            </a:pPr>
            <a:r>
              <a:rPr lang="en-US" dirty="0" smtClean="0">
                <a:latin typeface="Arial" panose="020B0604020202020204" pitchFamily="34" charset="0"/>
                <a:cs typeface="Arial" panose="020B0604020202020204" pitchFamily="34" charset="0"/>
              </a:rPr>
              <a:t>Standards Committees &amp; Supervisory Boards</a:t>
            </a:r>
          </a:p>
          <a:p>
            <a:pPr marL="914400" lvl="2" indent="-225425">
              <a:lnSpc>
                <a:spcPct val="85000"/>
              </a:lnSpc>
              <a:spcBef>
                <a:spcPct val="0"/>
              </a:spcBef>
            </a:pPr>
            <a:r>
              <a:rPr lang="en-US" dirty="0" smtClean="0">
                <a:latin typeface="Arial" panose="020B0604020202020204" pitchFamily="34" charset="0"/>
                <a:cs typeface="Arial" panose="020B0604020202020204" pitchFamily="34" charset="0"/>
              </a:rPr>
              <a:t>Appointed from ASME Staff (non-voting)</a:t>
            </a:r>
          </a:p>
          <a:p>
            <a:pPr marL="688975" lvl="1" indent="-225425">
              <a:lnSpc>
                <a:spcPct val="85000"/>
              </a:lnSpc>
              <a:spcBef>
                <a:spcPct val="0"/>
              </a:spcBef>
            </a:pPr>
            <a:r>
              <a:rPr lang="en-US" dirty="0" smtClean="0">
                <a:latin typeface="Arial" panose="020B0604020202020204" pitchFamily="34" charset="0"/>
                <a:cs typeface="Arial" panose="020B0604020202020204" pitchFamily="34" charset="0"/>
              </a:rPr>
              <a:t>Subordinate groups</a:t>
            </a:r>
          </a:p>
          <a:p>
            <a:pPr marL="914400" lvl="2" indent="-225425">
              <a:lnSpc>
                <a:spcPct val="85000"/>
              </a:lnSpc>
              <a:spcBef>
                <a:spcPct val="0"/>
              </a:spcBef>
            </a:pPr>
            <a:r>
              <a:rPr lang="en-US" dirty="0" smtClean="0">
                <a:latin typeface="Arial" panose="020B0604020202020204" pitchFamily="34" charset="0"/>
                <a:cs typeface="Arial" panose="020B0604020202020204" pitchFamily="34" charset="0"/>
              </a:rPr>
              <a:t>may be a member</a:t>
            </a:r>
          </a:p>
        </p:txBody>
      </p:sp>
      <p:sp>
        <p:nvSpPr>
          <p:cNvPr id="4" name="Footer Placeholder 3"/>
          <p:cNvSpPr>
            <a:spLocks noGrp="1"/>
          </p:cNvSpPr>
          <p:nvPr>
            <p:ph type="ftr" sz="quarter" idx="10"/>
          </p:nvPr>
        </p:nvSpPr>
        <p:spPr/>
        <p:txBody>
          <a:bodyPr/>
          <a:lstStyle/>
          <a:p>
            <a:pPr algn="ctr">
              <a:defRPr/>
            </a:pPr>
            <a:r>
              <a:rPr lang="en-US" dirty="0" smtClean="0"/>
              <a:t>ASME S&amp;C Training Module A3. Membership Maintenance</a:t>
            </a:r>
            <a:endParaRPr lang="en-US" dirty="0"/>
          </a:p>
        </p:txBody>
      </p:sp>
      <p:sp>
        <p:nvSpPr>
          <p:cNvPr id="5" name="Slide Number Placeholder 4"/>
          <p:cNvSpPr>
            <a:spLocks noGrp="1"/>
          </p:cNvSpPr>
          <p:nvPr>
            <p:ph type="sldNum" sz="quarter" idx="11"/>
          </p:nvPr>
        </p:nvSpPr>
        <p:spPr/>
        <p:txBody>
          <a:bodyPr/>
          <a:lstStyle/>
          <a:p>
            <a:pPr>
              <a:defRPr/>
            </a:pPr>
            <a:fld id="{EE95C172-FFF6-4A87-A79C-7C728DCDFC19}" type="slidenum">
              <a:rPr lang="en-US"/>
              <a:pPr>
                <a:defRPr/>
              </a:pPr>
              <a:t>12</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a:xfrm>
            <a:off x="914400" y="2743200"/>
            <a:ext cx="7315200" cy="1371600"/>
          </a:xfrm>
        </p:spPr>
        <p:txBody>
          <a:bodyPr/>
          <a:lstStyle/>
          <a:p>
            <a:pPr eaLnBrk="1" hangingPunct="1"/>
            <a:r>
              <a:rPr lang="en-US" b="1" dirty="0" smtClean="0">
                <a:latin typeface="Arial" panose="020B0604020202020204" pitchFamily="34" charset="0"/>
                <a:cs typeface="Arial" panose="020B0604020202020204" pitchFamily="34" charset="0"/>
              </a:rPr>
              <a:t>II. APPOINTMENT OF MEMBERS OF THE COMMITTEE</a:t>
            </a:r>
          </a:p>
        </p:txBody>
      </p:sp>
      <p:sp>
        <p:nvSpPr>
          <p:cNvPr id="3" name="Footer Placeholder 2"/>
          <p:cNvSpPr>
            <a:spLocks noGrp="1"/>
          </p:cNvSpPr>
          <p:nvPr>
            <p:ph type="ftr" sz="quarter" idx="10"/>
          </p:nvPr>
        </p:nvSpPr>
        <p:spPr/>
        <p:txBody>
          <a:bodyPr/>
          <a:lstStyle/>
          <a:p>
            <a:pPr>
              <a:defRPr/>
            </a:pPr>
            <a:r>
              <a:rPr lang="en-US" smtClean="0"/>
              <a:t>ASME S&amp;C Training Module A3. Membership Maintenance</a:t>
            </a:r>
            <a:endParaRPr lang="en-US"/>
          </a:p>
        </p:txBody>
      </p:sp>
      <p:sp>
        <p:nvSpPr>
          <p:cNvPr id="4" name="Slide Number Placeholder 3"/>
          <p:cNvSpPr>
            <a:spLocks noGrp="1"/>
          </p:cNvSpPr>
          <p:nvPr>
            <p:ph type="sldNum" sz="quarter" idx="11"/>
          </p:nvPr>
        </p:nvSpPr>
        <p:spPr/>
        <p:txBody>
          <a:bodyPr/>
          <a:lstStyle/>
          <a:p>
            <a:pPr>
              <a:defRPr/>
            </a:pPr>
            <a:fld id="{99A21511-8935-4998-B1E3-B7A1E4437312}" type="slidenum">
              <a:rPr lang="en-US"/>
              <a:pPr>
                <a:defRPr/>
              </a:pPr>
              <a:t>13</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a:xfrm>
            <a:off x="914400" y="274320"/>
            <a:ext cx="7315200" cy="457200"/>
          </a:xfrm>
        </p:spPr>
        <p:txBody>
          <a:bodyPr tIns="0" bIns="0"/>
          <a:lstStyle/>
          <a:p>
            <a:pPr eaLnBrk="1" hangingPunct="1"/>
            <a:r>
              <a:rPr lang="en-US" dirty="0" smtClean="0">
                <a:solidFill>
                  <a:srgbClr val="00B050"/>
                </a:solidFill>
              </a:rPr>
              <a:t> </a:t>
            </a:r>
            <a:r>
              <a:rPr lang="en-US" b="1" dirty="0" smtClean="0">
                <a:latin typeface="Arial" panose="020B0604020202020204" pitchFamily="34" charset="0"/>
                <a:cs typeface="Arial" panose="020B0604020202020204" pitchFamily="34" charset="0"/>
              </a:rPr>
              <a:t>INTEREST CLASSIFICATION</a:t>
            </a:r>
            <a:endParaRPr lang="en-US" u="sng" dirty="0" smtClean="0">
              <a:solidFill>
                <a:srgbClr val="00B050"/>
              </a:solidFill>
            </a:endParaRPr>
          </a:p>
        </p:txBody>
      </p:sp>
      <p:sp>
        <p:nvSpPr>
          <p:cNvPr id="24581" name="Rectangle 3"/>
          <p:cNvSpPr>
            <a:spLocks noGrp="1" noChangeArrowheads="1"/>
          </p:cNvSpPr>
          <p:nvPr>
            <p:ph idx="1"/>
          </p:nvPr>
        </p:nvSpPr>
        <p:spPr>
          <a:xfrm>
            <a:off x="457200" y="1005840"/>
            <a:ext cx="8229600" cy="4846320"/>
          </a:xfrm>
        </p:spPr>
        <p:txBody>
          <a:bodyPr tIns="91440" bIns="0"/>
          <a:lstStyle/>
          <a:p>
            <a:pPr marL="225425" indent="-225425"/>
            <a:r>
              <a:rPr lang="en-US" dirty="0" smtClean="0">
                <a:latin typeface="Arial" panose="020B0604020202020204" pitchFamily="34" charset="0"/>
                <a:cs typeface="Arial" panose="020B0604020202020204" pitchFamily="34" charset="0"/>
              </a:rPr>
              <a:t>Identifies interest of member’s primary source of support</a:t>
            </a:r>
          </a:p>
          <a:p>
            <a:pPr marL="225425" indent="-225425"/>
            <a:r>
              <a:rPr lang="en-US" dirty="0" smtClean="0">
                <a:latin typeface="Arial" panose="020B0604020202020204" pitchFamily="34" charset="0"/>
                <a:cs typeface="Arial" panose="020B0604020202020204" pitchFamily="34" charset="0"/>
              </a:rPr>
              <a:t>Must be approved by the Standards Committee and cognizant Supervisory Board </a:t>
            </a:r>
          </a:p>
          <a:p>
            <a:pPr marL="225425" indent="-225425">
              <a:lnSpc>
                <a:spcPct val="90000"/>
              </a:lnSpc>
            </a:pPr>
            <a:r>
              <a:rPr lang="en-US" dirty="0" smtClean="0">
                <a:latin typeface="Arial" panose="020B0604020202020204" pitchFamily="34" charset="0"/>
                <a:cs typeface="Arial" panose="020B0604020202020204" pitchFamily="34" charset="0"/>
              </a:rPr>
              <a:t>Used </a:t>
            </a:r>
            <a:r>
              <a:rPr lang="en-US" dirty="0">
                <a:latin typeface="Arial" panose="020B0604020202020204" pitchFamily="34" charset="0"/>
                <a:cs typeface="Arial" panose="020B0604020202020204" pitchFamily="34" charset="0"/>
              </a:rPr>
              <a:t>to ensure balanced </a:t>
            </a:r>
            <a:r>
              <a:rPr lang="en-US" dirty="0" smtClean="0">
                <a:latin typeface="Arial" panose="020B0604020202020204" pitchFamily="34" charset="0"/>
                <a:cs typeface="Arial" panose="020B0604020202020204" pitchFamily="34" charset="0"/>
              </a:rPr>
              <a:t>representation</a:t>
            </a:r>
          </a:p>
          <a:p>
            <a:pPr marL="463550" lvl="1" indent="-238125">
              <a:lnSpc>
                <a:spcPct val="90000"/>
              </a:lnSpc>
            </a:pPr>
            <a:r>
              <a:rPr lang="en-US" dirty="0">
                <a:latin typeface="Arial" panose="020B0604020202020204" pitchFamily="34" charset="0"/>
                <a:cs typeface="Arial" panose="020B0604020202020204" pitchFamily="34" charset="0"/>
              </a:rPr>
              <a:t>Examples: Manufacturers, Users, Regulatory, General </a:t>
            </a:r>
            <a:r>
              <a:rPr lang="en-US" dirty="0" smtClean="0">
                <a:latin typeface="Arial" panose="020B0604020202020204" pitchFamily="34" charset="0"/>
                <a:cs typeface="Arial" panose="020B0604020202020204" pitchFamily="34" charset="0"/>
              </a:rPr>
              <a:t>Interest</a:t>
            </a:r>
            <a:endParaRPr lang="en-US" dirty="0">
              <a:latin typeface="Arial" panose="020B0604020202020204" pitchFamily="34" charset="0"/>
              <a:cs typeface="Arial" panose="020B0604020202020204" pitchFamily="34" charset="0"/>
            </a:endParaRPr>
          </a:p>
          <a:p>
            <a:pPr marL="225425" indent="-225425">
              <a:lnSpc>
                <a:spcPct val="90000"/>
              </a:lnSpc>
            </a:pPr>
            <a:r>
              <a:rPr lang="en-US" dirty="0">
                <a:latin typeface="Arial" panose="020B0604020202020204" pitchFamily="34" charset="0"/>
                <a:cs typeface="Arial" panose="020B0604020202020204" pitchFamily="34" charset="0"/>
              </a:rPr>
              <a:t>Requirements:</a:t>
            </a:r>
          </a:p>
          <a:p>
            <a:pPr marL="463550" lvl="1" indent="-238125">
              <a:lnSpc>
                <a:spcPct val="90000"/>
              </a:lnSpc>
            </a:pPr>
            <a:r>
              <a:rPr lang="en-US" b="1" dirty="0">
                <a:latin typeface="Arial" panose="020B0604020202020204" pitchFamily="34" charset="0"/>
                <a:cs typeface="Arial" panose="020B0604020202020204" pitchFamily="34" charset="0"/>
              </a:rPr>
              <a:t>Safety Standards: </a:t>
            </a:r>
            <a:r>
              <a:rPr lang="en-US" dirty="0">
                <a:latin typeface="Arial" panose="020B0604020202020204" pitchFamily="34" charset="0"/>
                <a:cs typeface="Arial" panose="020B0604020202020204" pitchFamily="34" charset="0"/>
              </a:rPr>
              <a:t>not more than 1/3 from any single category</a:t>
            </a:r>
          </a:p>
          <a:p>
            <a:pPr marL="463550" lvl="1" indent="-238125">
              <a:lnSpc>
                <a:spcPct val="90000"/>
              </a:lnSpc>
            </a:pPr>
            <a:r>
              <a:rPr lang="en-US" b="1" dirty="0" smtClean="0">
                <a:latin typeface="Arial" panose="020B0604020202020204" pitchFamily="34" charset="0"/>
                <a:cs typeface="Arial" panose="020B0604020202020204" pitchFamily="34" charset="0"/>
              </a:rPr>
              <a:t>Product Standards: </a:t>
            </a:r>
            <a:r>
              <a:rPr lang="en-US" dirty="0" smtClean="0">
                <a:latin typeface="Arial" panose="020B0604020202020204" pitchFamily="34" charset="0"/>
                <a:cs typeface="Arial" panose="020B0604020202020204" pitchFamily="34" charset="0"/>
              </a:rPr>
              <a:t>no </a:t>
            </a:r>
            <a:r>
              <a:rPr lang="en-US" dirty="0">
                <a:latin typeface="Arial" panose="020B0604020202020204" pitchFamily="34" charset="0"/>
                <a:cs typeface="Arial" panose="020B0604020202020204" pitchFamily="34" charset="0"/>
              </a:rPr>
              <a:t>majority</a:t>
            </a:r>
          </a:p>
          <a:p>
            <a:pPr marL="463550" lvl="1" indent="-238125">
              <a:lnSpc>
                <a:spcPct val="90000"/>
              </a:lnSpc>
            </a:pPr>
            <a:r>
              <a:rPr lang="en-US" dirty="0" smtClean="0">
                <a:latin typeface="Arial" panose="020B0604020202020204" pitchFamily="34" charset="0"/>
                <a:cs typeface="Arial" panose="020B0604020202020204" pitchFamily="34" charset="0"/>
              </a:rPr>
              <a:t>Member/Alternate </a:t>
            </a:r>
            <a:r>
              <a:rPr lang="en-US" dirty="0">
                <a:latin typeface="Arial" panose="020B0604020202020204" pitchFamily="34" charset="0"/>
                <a:cs typeface="Arial" panose="020B0604020202020204" pitchFamily="34" charset="0"/>
              </a:rPr>
              <a:t>must be same category or alternate shall have an interest classification that maintains the required balance. </a:t>
            </a:r>
          </a:p>
          <a:p>
            <a:pPr marL="463550" lvl="1" indent="-238125">
              <a:lnSpc>
                <a:spcPct val="90000"/>
              </a:lnSpc>
            </a:pPr>
            <a:r>
              <a:rPr lang="en-US" dirty="0">
                <a:latin typeface="Arial" panose="020B0604020202020204" pitchFamily="34" charset="0"/>
                <a:cs typeface="Arial" panose="020B0604020202020204" pitchFamily="34" charset="0"/>
              </a:rPr>
              <a:t>Not required for Contributing Members </a:t>
            </a:r>
          </a:p>
          <a:p>
            <a:pPr marL="514350" indent="-381000" algn="just"/>
            <a:endParaRPr lang="en-US" dirty="0" smtClean="0"/>
          </a:p>
          <a:p>
            <a:pPr marL="514350" indent="-381000" algn="just"/>
            <a:endParaRPr lang="en-US" dirty="0" smtClean="0"/>
          </a:p>
          <a:p>
            <a:pPr marL="514350" indent="-381000" algn="just"/>
            <a:endParaRPr lang="en-US" dirty="0" smtClean="0"/>
          </a:p>
        </p:txBody>
      </p:sp>
      <p:sp>
        <p:nvSpPr>
          <p:cNvPr id="4" name="Footer Placeholder 3"/>
          <p:cNvSpPr>
            <a:spLocks noGrp="1"/>
          </p:cNvSpPr>
          <p:nvPr>
            <p:ph type="ftr" sz="quarter" idx="10"/>
          </p:nvPr>
        </p:nvSpPr>
        <p:spPr/>
        <p:txBody>
          <a:bodyPr/>
          <a:lstStyle/>
          <a:p>
            <a:pPr algn="ctr">
              <a:defRPr/>
            </a:pPr>
            <a:r>
              <a:rPr lang="en-US" dirty="0" smtClean="0"/>
              <a:t>ASME S&amp;C Training Module A3. Membership Maintenance</a:t>
            </a:r>
            <a:endParaRPr lang="en-US" dirty="0"/>
          </a:p>
        </p:txBody>
      </p:sp>
      <p:sp>
        <p:nvSpPr>
          <p:cNvPr id="5" name="Slide Number Placeholder 4"/>
          <p:cNvSpPr>
            <a:spLocks noGrp="1"/>
          </p:cNvSpPr>
          <p:nvPr>
            <p:ph type="sldNum" sz="quarter" idx="11"/>
          </p:nvPr>
        </p:nvSpPr>
        <p:spPr/>
        <p:txBody>
          <a:bodyPr/>
          <a:lstStyle/>
          <a:p>
            <a:pPr>
              <a:defRPr/>
            </a:pPr>
            <a:fld id="{FD2F52AA-C9DC-4B4C-B7D4-7609C04B3EAB}" type="slidenum">
              <a:rPr lang="en-US"/>
              <a:pPr>
                <a:defRPr/>
              </a:pPr>
              <a:t>14</a:t>
            </a:fld>
            <a:endParaRPr lang="en-US"/>
          </a:p>
        </p:txBody>
      </p:sp>
    </p:spTree>
    <p:extLst>
      <p:ext uri="{BB962C8B-B14F-4D97-AF65-F5344CB8AC3E}">
        <p14:creationId xmlns:p14="http://schemas.microsoft.com/office/powerpoint/2010/main" val="4202388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a:xfrm>
            <a:off x="914400" y="274320"/>
            <a:ext cx="7315200" cy="457200"/>
          </a:xfrm>
        </p:spPr>
        <p:txBody>
          <a:bodyPr tIns="0" bIns="0"/>
          <a:lstStyle/>
          <a:p>
            <a:pPr eaLnBrk="1" hangingPunct="1"/>
            <a:r>
              <a:rPr lang="en-US" b="1" dirty="0" smtClean="0">
                <a:latin typeface="Arial" panose="020B0604020202020204" pitchFamily="34" charset="0"/>
                <a:cs typeface="Arial" panose="020B0604020202020204" pitchFamily="34" charset="0"/>
              </a:rPr>
              <a:t> INTEREST CLASSIFICATION</a:t>
            </a:r>
          </a:p>
        </p:txBody>
      </p:sp>
      <p:sp>
        <p:nvSpPr>
          <p:cNvPr id="31749" name="Rectangle 3"/>
          <p:cNvSpPr>
            <a:spLocks noGrp="1" noChangeArrowheads="1"/>
          </p:cNvSpPr>
          <p:nvPr>
            <p:ph idx="1"/>
          </p:nvPr>
        </p:nvSpPr>
        <p:spPr>
          <a:xfrm>
            <a:off x="457200" y="1005840"/>
            <a:ext cx="8229600" cy="4846320"/>
          </a:xfrm>
        </p:spPr>
        <p:txBody>
          <a:bodyPr tIns="91440" bIns="0"/>
          <a:lstStyle/>
          <a:p>
            <a:pPr marL="225425" indent="-225425" eaLnBrk="1" hangingPunct="1"/>
            <a:r>
              <a:rPr lang="en-US" dirty="0" smtClean="0">
                <a:latin typeface="Arial" panose="020B0604020202020204" pitchFamily="34" charset="0"/>
                <a:cs typeface="Arial" panose="020B0604020202020204" pitchFamily="34" charset="0"/>
              </a:rPr>
              <a:t>Delegates</a:t>
            </a:r>
          </a:p>
          <a:p>
            <a:pPr marL="463550" lvl="1" indent="-238125" eaLnBrk="1" hangingPunct="1"/>
            <a:r>
              <a:rPr lang="en-US" dirty="0" smtClean="0">
                <a:latin typeface="Arial" panose="020B0604020202020204" pitchFamily="34" charset="0"/>
                <a:cs typeface="Arial" panose="020B0604020202020204" pitchFamily="34" charset="0"/>
              </a:rPr>
              <a:t>Delegates are classified in accordance to the predominant interest of the delegate’s group, for information only </a:t>
            </a:r>
          </a:p>
          <a:p>
            <a:pPr marL="463550" lvl="1" indent="-238125" eaLnBrk="1" hangingPunct="1"/>
            <a:r>
              <a:rPr lang="en-US" dirty="0" smtClean="0">
                <a:latin typeface="Arial" panose="020B0604020202020204" pitchFamily="34" charset="0"/>
                <a:cs typeface="Arial" panose="020B0604020202020204" pitchFamily="34" charset="0"/>
              </a:rPr>
              <a:t>The classification will not be used in determining whether the committee has balanced representation</a:t>
            </a:r>
            <a:r>
              <a:rPr lang="en-US" sz="2400" dirty="0" smtClean="0">
                <a:latin typeface="Arial" panose="020B0604020202020204" pitchFamily="34" charset="0"/>
                <a:cs typeface="Arial" panose="020B0604020202020204" pitchFamily="34" charset="0"/>
              </a:rPr>
              <a:t>  </a:t>
            </a:r>
          </a:p>
          <a:p>
            <a:pPr marL="914400" lvl="1" indent="-381000" eaLnBrk="1" hangingPunct="1"/>
            <a:endParaRPr lang="en-US" u="sng" dirty="0" smtClean="0">
              <a:solidFill>
                <a:srgbClr val="00B050"/>
              </a:solidFill>
            </a:endParaRPr>
          </a:p>
          <a:p>
            <a:pPr marL="914400" lvl="1" indent="-381000" eaLnBrk="1" hangingPunct="1"/>
            <a:endParaRPr lang="en-US" dirty="0" smtClean="0"/>
          </a:p>
        </p:txBody>
      </p:sp>
      <p:sp>
        <p:nvSpPr>
          <p:cNvPr id="4" name="Footer Placeholder 3"/>
          <p:cNvSpPr>
            <a:spLocks noGrp="1"/>
          </p:cNvSpPr>
          <p:nvPr>
            <p:ph type="ftr" sz="quarter" idx="10"/>
          </p:nvPr>
        </p:nvSpPr>
        <p:spPr/>
        <p:txBody>
          <a:bodyPr/>
          <a:lstStyle/>
          <a:p>
            <a:pPr algn="ctr">
              <a:defRPr/>
            </a:pPr>
            <a:r>
              <a:rPr lang="en-US" dirty="0" smtClean="0"/>
              <a:t>ASME S&amp;C Training Module A3. Membership Maintenance</a:t>
            </a:r>
            <a:endParaRPr lang="en-US" dirty="0"/>
          </a:p>
        </p:txBody>
      </p:sp>
      <p:sp>
        <p:nvSpPr>
          <p:cNvPr id="5" name="Slide Number Placeholder 4"/>
          <p:cNvSpPr>
            <a:spLocks noGrp="1"/>
          </p:cNvSpPr>
          <p:nvPr>
            <p:ph type="sldNum" sz="quarter" idx="11"/>
          </p:nvPr>
        </p:nvSpPr>
        <p:spPr/>
        <p:txBody>
          <a:bodyPr/>
          <a:lstStyle/>
          <a:p>
            <a:pPr>
              <a:defRPr/>
            </a:pPr>
            <a:fld id="{4B0E7D51-5D20-4AB8-A3C5-E51EAC1250C8}" type="slidenum">
              <a:rPr lang="en-US"/>
              <a:pPr>
                <a:defRPr/>
              </a:pPr>
              <a:t>15</a:t>
            </a:fld>
            <a:endParaRPr lang="en-US"/>
          </a:p>
        </p:txBody>
      </p:sp>
    </p:spTree>
    <p:extLst>
      <p:ext uri="{BB962C8B-B14F-4D97-AF65-F5344CB8AC3E}">
        <p14:creationId xmlns:p14="http://schemas.microsoft.com/office/powerpoint/2010/main" val="22999159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a:xfrm>
            <a:off x="914400" y="274638"/>
            <a:ext cx="7315200" cy="457200"/>
          </a:xfrm>
        </p:spPr>
        <p:txBody>
          <a:bodyPr tIns="0" bIns="0"/>
          <a:lstStyle/>
          <a:p>
            <a:pPr eaLnBrk="1" hangingPunct="1"/>
            <a:r>
              <a:rPr lang="en-US" b="1" dirty="0" smtClean="0">
                <a:latin typeface="Arial" panose="020B0604020202020204" pitchFamily="34" charset="0"/>
                <a:cs typeface="Arial" panose="020B0604020202020204" pitchFamily="34" charset="0"/>
              </a:rPr>
              <a:t>APPOINTMENT OF MEMBERS</a:t>
            </a:r>
          </a:p>
        </p:txBody>
      </p:sp>
      <p:sp>
        <p:nvSpPr>
          <p:cNvPr id="26629" name="Rectangle 3"/>
          <p:cNvSpPr>
            <a:spLocks noGrp="1" noChangeArrowheads="1"/>
          </p:cNvSpPr>
          <p:nvPr>
            <p:ph idx="1"/>
          </p:nvPr>
        </p:nvSpPr>
        <p:spPr>
          <a:xfrm>
            <a:off x="457200" y="1005840"/>
            <a:ext cx="8229600" cy="4846320"/>
          </a:xfrm>
        </p:spPr>
        <p:txBody>
          <a:bodyPr tIns="91440" bIns="0"/>
          <a:lstStyle/>
          <a:p>
            <a:pPr marL="225425" indent="-225425">
              <a:lnSpc>
                <a:spcPct val="90000"/>
              </a:lnSpc>
            </a:pPr>
            <a:r>
              <a:rPr lang="en-US" dirty="0" smtClean="0">
                <a:latin typeface="Arial" panose="020B0604020202020204" pitchFamily="34" charset="0"/>
                <a:cs typeface="Arial" panose="020B0604020202020204" pitchFamily="34" charset="0"/>
              </a:rPr>
              <a:t>Prospective member completes application package: </a:t>
            </a:r>
          </a:p>
          <a:p>
            <a:pPr marL="463550" lvl="1" indent="-238125">
              <a:lnSpc>
                <a:spcPct val="90000"/>
              </a:lnSpc>
            </a:pPr>
            <a:r>
              <a:rPr lang="en-US" dirty="0" smtClean="0">
                <a:latin typeface="Arial" panose="020B0604020202020204" pitchFamily="34" charset="0"/>
                <a:cs typeface="Arial" panose="020B0604020202020204" pitchFamily="34" charset="0"/>
              </a:rPr>
              <a:t>Personnel Form (PF-1)</a:t>
            </a:r>
          </a:p>
          <a:p>
            <a:pPr marL="463550" lvl="1" indent="-238125">
              <a:lnSpc>
                <a:spcPct val="90000"/>
              </a:lnSpc>
            </a:pPr>
            <a:r>
              <a:rPr lang="en-US" dirty="0" smtClean="0">
                <a:latin typeface="Arial" panose="020B0604020202020204" pitchFamily="34" charset="0"/>
                <a:cs typeface="Arial" panose="020B0604020202020204" pitchFamily="34" charset="0"/>
              </a:rPr>
              <a:t>Participation Acknowledgement Form (PAF)</a:t>
            </a:r>
          </a:p>
          <a:p>
            <a:pPr marL="688975" lvl="2" indent="-177800"/>
            <a:r>
              <a:rPr lang="en-US" dirty="0">
                <a:latin typeface="Arial" panose="020B0604020202020204" pitchFamily="34" charset="0"/>
                <a:cs typeface="Arial" panose="020B0604020202020204" pitchFamily="34" charset="0"/>
              </a:rPr>
              <a:t>If applicant’s first appointment to a S&amp;C Committee:</a:t>
            </a:r>
          </a:p>
          <a:p>
            <a:pPr marL="914400" lvl="3" indent="-225425"/>
            <a:r>
              <a:rPr lang="en-US" sz="1600" dirty="0">
                <a:latin typeface="Arial" panose="020B0604020202020204" pitchFamily="34" charset="0"/>
                <a:cs typeface="Arial" panose="020B0604020202020204" pitchFamily="34" charset="0"/>
              </a:rPr>
              <a:t>Review Society Policies on</a:t>
            </a:r>
          </a:p>
          <a:p>
            <a:pPr marL="1139825" lvl="4" indent="-225425"/>
            <a:r>
              <a:rPr lang="en-US" sz="1600" dirty="0">
                <a:latin typeface="Arial" panose="020B0604020202020204" pitchFamily="34" charset="0"/>
                <a:cs typeface="Arial" panose="020B0604020202020204" pitchFamily="34" charset="0"/>
              </a:rPr>
              <a:t>Ethics (P-15.7)</a:t>
            </a:r>
          </a:p>
          <a:p>
            <a:pPr marL="1139825" lvl="4" indent="-225425"/>
            <a:r>
              <a:rPr lang="en-US" sz="1600" dirty="0">
                <a:latin typeface="Arial" panose="020B0604020202020204" pitchFamily="34" charset="0"/>
                <a:cs typeface="Arial" panose="020B0604020202020204" pitchFamily="34" charset="0"/>
              </a:rPr>
              <a:t>Conflict of Interest (P-15.8)</a:t>
            </a:r>
          </a:p>
          <a:p>
            <a:pPr marL="1139825" lvl="4" indent="-225425"/>
            <a:r>
              <a:rPr lang="en-US" sz="1600" dirty="0">
                <a:latin typeface="Arial" panose="020B0604020202020204" pitchFamily="34" charset="0"/>
                <a:cs typeface="Arial" panose="020B0604020202020204" pitchFamily="34" charset="0"/>
              </a:rPr>
              <a:t>Policy Against Discrimination(P-15.9)</a:t>
            </a:r>
          </a:p>
          <a:p>
            <a:pPr marL="1139825" lvl="4" indent="-225425"/>
            <a:r>
              <a:rPr lang="en-US" sz="1600" dirty="0">
                <a:latin typeface="Arial" panose="020B0604020202020204" pitchFamily="34" charset="0"/>
                <a:cs typeface="Arial" panose="020B0604020202020204" pitchFamily="34" charset="0"/>
              </a:rPr>
              <a:t>Society name, etc. (P-14.6)</a:t>
            </a:r>
          </a:p>
          <a:p>
            <a:pPr marL="463550" lvl="1" indent="-238125">
              <a:lnSpc>
                <a:spcPct val="90000"/>
              </a:lnSpc>
            </a:pPr>
            <a:r>
              <a:rPr lang="en-US" dirty="0" smtClean="0">
                <a:latin typeface="Arial" panose="020B0604020202020204" pitchFamily="34" charset="0"/>
                <a:cs typeface="Arial" panose="020B0604020202020204" pitchFamily="34" charset="0"/>
              </a:rPr>
              <a:t>Resume or additional supplemental forms (if required)</a:t>
            </a:r>
          </a:p>
          <a:p>
            <a:pPr lvl="1">
              <a:lnSpc>
                <a:spcPct val="90000"/>
              </a:lnSpc>
            </a:pPr>
            <a:endParaRPr lang="en-US" u="sng" dirty="0" smtClean="0">
              <a:solidFill>
                <a:srgbClr val="00B050"/>
              </a:solidFill>
            </a:endParaRPr>
          </a:p>
        </p:txBody>
      </p:sp>
      <p:sp>
        <p:nvSpPr>
          <p:cNvPr id="7" name="Footer Placeholder 3"/>
          <p:cNvSpPr>
            <a:spLocks noGrp="1"/>
          </p:cNvSpPr>
          <p:nvPr>
            <p:ph type="ftr" sz="quarter" idx="10"/>
          </p:nvPr>
        </p:nvSpPr>
        <p:spPr/>
        <p:txBody>
          <a:bodyPr/>
          <a:lstStyle/>
          <a:p>
            <a:pPr algn="ctr">
              <a:defRPr/>
            </a:pPr>
            <a:r>
              <a:rPr lang="en-US" dirty="0" smtClean="0"/>
              <a:t>ASME S&amp;C Training Module A3. Membership Maintenance</a:t>
            </a:r>
            <a:endParaRPr lang="en-US" dirty="0"/>
          </a:p>
        </p:txBody>
      </p:sp>
      <p:sp>
        <p:nvSpPr>
          <p:cNvPr id="8" name="Slide Number Placeholder 4"/>
          <p:cNvSpPr>
            <a:spLocks noGrp="1"/>
          </p:cNvSpPr>
          <p:nvPr>
            <p:ph type="sldNum" sz="quarter" idx="11"/>
          </p:nvPr>
        </p:nvSpPr>
        <p:spPr/>
        <p:txBody>
          <a:bodyPr/>
          <a:lstStyle/>
          <a:p>
            <a:pPr>
              <a:defRPr/>
            </a:pPr>
            <a:fld id="{C9CAE12C-FE7C-4059-A3E8-DC0438787EBD}" type="slidenum">
              <a:rPr lang="en-US"/>
              <a:pPr>
                <a:defRPr/>
              </a:pPr>
              <a:t>16</a:t>
            </a:fld>
            <a:endParaRPr lang="en-US"/>
          </a:p>
        </p:txBody>
      </p:sp>
    </p:spTree>
    <p:extLst>
      <p:ext uri="{BB962C8B-B14F-4D97-AF65-F5344CB8AC3E}">
        <p14:creationId xmlns:p14="http://schemas.microsoft.com/office/powerpoint/2010/main" val="1896162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a:xfrm>
            <a:off x="914400" y="274638"/>
            <a:ext cx="7315200" cy="457200"/>
          </a:xfrm>
        </p:spPr>
        <p:txBody>
          <a:bodyPr tIns="0" bIns="0"/>
          <a:lstStyle/>
          <a:p>
            <a:r>
              <a:rPr lang="en-US" b="1" dirty="0">
                <a:latin typeface="Arial" panose="020B0604020202020204" pitchFamily="34" charset="0"/>
                <a:cs typeface="Arial" panose="020B0604020202020204" pitchFamily="34" charset="0"/>
              </a:rPr>
              <a:t>APPOINTMENT OF </a:t>
            </a:r>
            <a:r>
              <a:rPr lang="en-US" b="1" dirty="0" smtClean="0">
                <a:latin typeface="Arial" panose="020B0604020202020204" pitchFamily="34" charset="0"/>
                <a:cs typeface="Arial" panose="020B0604020202020204" pitchFamily="34" charset="0"/>
              </a:rPr>
              <a:t>MEMBERS</a:t>
            </a:r>
          </a:p>
        </p:txBody>
      </p:sp>
      <p:sp>
        <p:nvSpPr>
          <p:cNvPr id="27653" name="Rectangle 3"/>
          <p:cNvSpPr>
            <a:spLocks noGrp="1" noChangeArrowheads="1"/>
          </p:cNvSpPr>
          <p:nvPr>
            <p:ph idx="1"/>
          </p:nvPr>
        </p:nvSpPr>
        <p:spPr>
          <a:xfrm>
            <a:off x="457200" y="1005840"/>
            <a:ext cx="8229600" cy="4846320"/>
          </a:xfrm>
        </p:spPr>
        <p:txBody>
          <a:bodyPr tIns="91440" bIns="0"/>
          <a:lstStyle/>
          <a:p>
            <a:pPr marL="225425" indent="-225425"/>
            <a:r>
              <a:rPr lang="en-US" dirty="0" smtClean="0">
                <a:latin typeface="Arial" panose="020B0604020202020204" pitchFamily="34" charset="0"/>
                <a:cs typeface="Arial" panose="020B0604020202020204" pitchFamily="34" charset="0"/>
              </a:rPr>
              <a:t>Committee votes on membership either in a meeting or by membership ballot after considering:</a:t>
            </a:r>
          </a:p>
          <a:p>
            <a:pPr marL="463550" lvl="1" indent="-238125"/>
            <a:r>
              <a:rPr lang="en-US" dirty="0" smtClean="0">
                <a:latin typeface="Arial" panose="020B0604020202020204" pitchFamily="34" charset="0"/>
                <a:cs typeface="Arial" panose="020B0604020202020204" pitchFamily="34" charset="0"/>
              </a:rPr>
              <a:t>Committee needs </a:t>
            </a:r>
          </a:p>
          <a:p>
            <a:pPr marL="463550" lvl="1" indent="-238125">
              <a:spcBef>
                <a:spcPct val="0"/>
              </a:spcBef>
            </a:pPr>
            <a:r>
              <a:rPr lang="en-US" dirty="0" smtClean="0">
                <a:latin typeface="Arial" panose="020B0604020202020204" pitchFamily="34" charset="0"/>
                <a:cs typeface="Arial" panose="020B0604020202020204" pitchFamily="34" charset="0"/>
              </a:rPr>
              <a:t>Applicant qualifications </a:t>
            </a:r>
          </a:p>
          <a:p>
            <a:pPr marL="463550" lvl="1" indent="-238125">
              <a:spcBef>
                <a:spcPct val="0"/>
              </a:spcBef>
            </a:pPr>
            <a:r>
              <a:rPr lang="en-US" dirty="0" smtClean="0">
                <a:latin typeface="Arial" panose="020B0604020202020204" pitchFamily="34" charset="0"/>
                <a:cs typeface="Arial" panose="020B0604020202020204" pitchFamily="34" charset="0"/>
              </a:rPr>
              <a:t>Interest category</a:t>
            </a:r>
          </a:p>
          <a:p>
            <a:pPr marL="225425" indent="-225425"/>
            <a:r>
              <a:rPr lang="en-US" dirty="0" smtClean="0">
                <a:latin typeface="Arial" panose="020B0604020202020204" pitchFamily="34" charset="0"/>
                <a:cs typeface="Arial" panose="020B0604020202020204" pitchFamily="34" charset="0"/>
              </a:rPr>
              <a:t>Once approved, the parent committee votes on recommended appointment</a:t>
            </a:r>
          </a:p>
          <a:p>
            <a:pPr marL="225425" indent="-225425"/>
            <a:r>
              <a:rPr lang="en-US" dirty="0" smtClean="0">
                <a:latin typeface="Arial" panose="020B0604020202020204" pitchFamily="34" charset="0"/>
                <a:cs typeface="Arial" panose="020B0604020202020204" pitchFamily="34" charset="0"/>
              </a:rPr>
              <a:t>Appointed for a term </a:t>
            </a:r>
            <a:r>
              <a:rPr lang="en-US" dirty="0">
                <a:latin typeface="Arial" panose="020B0604020202020204" pitchFamily="34" charset="0"/>
                <a:cs typeface="Arial" panose="020B0604020202020204" pitchFamily="34" charset="0"/>
              </a:rPr>
              <a:t>not to exceed</a:t>
            </a:r>
            <a:r>
              <a:rPr lang="en-US" dirty="0" smtClean="0">
                <a:latin typeface="Arial" panose="020B0604020202020204" pitchFamily="34" charset="0"/>
                <a:cs typeface="Arial" panose="020B0604020202020204" pitchFamily="34" charset="0"/>
              </a:rPr>
              <a:t> 5 years</a:t>
            </a:r>
          </a:p>
          <a:p>
            <a:pPr marL="225425" indent="-225425"/>
            <a:r>
              <a:rPr lang="en-US" dirty="0" smtClean="0">
                <a:latin typeface="Arial" panose="020B0604020202020204" pitchFamily="34" charset="0"/>
                <a:cs typeface="Arial" panose="020B0604020202020204" pitchFamily="34" charset="0"/>
              </a:rPr>
              <a:t>A </a:t>
            </a:r>
            <a:r>
              <a:rPr lang="en-US" dirty="0">
                <a:latin typeface="Arial" panose="020B0604020202020204" pitchFamily="34" charset="0"/>
                <a:cs typeface="Arial" panose="020B0604020202020204" pitchFamily="34" charset="0"/>
              </a:rPr>
              <a:t>signed confidentiality form is required upon appointment to a Conformity Assessment </a:t>
            </a:r>
            <a:r>
              <a:rPr lang="en-US" dirty="0" smtClean="0">
                <a:latin typeface="Arial" panose="020B0604020202020204" pitchFamily="34" charset="0"/>
                <a:cs typeface="Arial" panose="020B0604020202020204" pitchFamily="34" charset="0"/>
              </a:rPr>
              <a:t>Committee </a:t>
            </a:r>
            <a:endParaRPr lang="en-US" dirty="0">
              <a:latin typeface="Arial" panose="020B0604020202020204" pitchFamily="34" charset="0"/>
              <a:cs typeface="Arial" panose="020B0604020202020204" pitchFamily="34" charset="0"/>
            </a:endParaRPr>
          </a:p>
          <a:p>
            <a:pPr marL="225425" lvl="2" indent="0">
              <a:buNone/>
            </a:pPr>
            <a:r>
              <a:rPr lang="en-US" sz="1600" b="1" dirty="0" smtClean="0">
                <a:latin typeface="Arial" panose="020B0604020202020204" pitchFamily="34" charset="0"/>
                <a:cs typeface="Arial" panose="020B0604020202020204" pitchFamily="34" charset="0"/>
              </a:rPr>
              <a:t>NOTE</a:t>
            </a:r>
            <a:r>
              <a:rPr lang="en-US" sz="1600" dirty="0" smtClean="0">
                <a:latin typeface="Arial" panose="020B0604020202020204" pitchFamily="34" charset="0"/>
                <a:cs typeface="Arial" panose="020B0604020202020204" pitchFamily="34" charset="0"/>
              </a:rPr>
              <a:t>: See Module B3 for more information on Conformity Assessment Committees</a:t>
            </a:r>
            <a:endParaRPr lang="en-US" sz="1600" strike="sngStrike" dirty="0">
              <a:latin typeface="Arial" panose="020B0604020202020204" pitchFamily="34" charset="0"/>
              <a:cs typeface="Arial" panose="020B0604020202020204" pitchFamily="34" charset="0"/>
            </a:endParaRPr>
          </a:p>
          <a:p>
            <a:pPr marL="0" indent="0">
              <a:lnSpc>
                <a:spcPct val="90000"/>
              </a:lnSpc>
              <a:buNone/>
            </a:pPr>
            <a:endParaRPr lang="en-US" strike="sngStrike" dirty="0" smtClean="0">
              <a:solidFill>
                <a:srgbClr val="FF0000"/>
              </a:solidFill>
              <a:latin typeface="Arial" panose="020B0604020202020204" pitchFamily="34" charset="0"/>
              <a:cs typeface="Arial" panose="020B0604020202020204" pitchFamily="34" charset="0"/>
            </a:endParaRPr>
          </a:p>
          <a:p>
            <a:pPr lvl="1" eaLnBrk="1" hangingPunct="1">
              <a:lnSpc>
                <a:spcPct val="90000"/>
              </a:lnSpc>
            </a:pPr>
            <a:endParaRPr lang="en-US" dirty="0" smtClean="0"/>
          </a:p>
          <a:p>
            <a:pPr eaLnBrk="1" hangingPunct="1"/>
            <a:endParaRPr lang="en-US" dirty="0" smtClean="0"/>
          </a:p>
        </p:txBody>
      </p:sp>
      <p:sp>
        <p:nvSpPr>
          <p:cNvPr id="4" name="Footer Placeholder 3"/>
          <p:cNvSpPr>
            <a:spLocks noGrp="1"/>
          </p:cNvSpPr>
          <p:nvPr>
            <p:ph type="ftr" sz="quarter" idx="10"/>
          </p:nvPr>
        </p:nvSpPr>
        <p:spPr/>
        <p:txBody>
          <a:bodyPr/>
          <a:lstStyle/>
          <a:p>
            <a:pPr algn="ctr">
              <a:defRPr/>
            </a:pPr>
            <a:r>
              <a:rPr lang="en-US" dirty="0" smtClean="0"/>
              <a:t>ASME S&amp;C Training Module A3. Membership Maintenance</a:t>
            </a:r>
            <a:endParaRPr lang="en-US" dirty="0"/>
          </a:p>
        </p:txBody>
      </p:sp>
      <p:sp>
        <p:nvSpPr>
          <p:cNvPr id="5" name="Slide Number Placeholder 4"/>
          <p:cNvSpPr>
            <a:spLocks noGrp="1"/>
          </p:cNvSpPr>
          <p:nvPr>
            <p:ph type="sldNum" sz="quarter" idx="11"/>
          </p:nvPr>
        </p:nvSpPr>
        <p:spPr/>
        <p:txBody>
          <a:bodyPr/>
          <a:lstStyle/>
          <a:p>
            <a:pPr>
              <a:defRPr/>
            </a:pPr>
            <a:fld id="{27840434-5F61-46B9-A7EA-15332C6BB469}" type="slidenum">
              <a:rPr lang="en-US"/>
              <a:pPr>
                <a:defRPr/>
              </a:pPr>
              <a:t>17</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a:xfrm>
            <a:off x="914400" y="274638"/>
            <a:ext cx="7315200" cy="457200"/>
          </a:xfrm>
        </p:spPr>
        <p:txBody>
          <a:bodyPr tIns="0" bIns="0"/>
          <a:lstStyle/>
          <a:p>
            <a:pPr eaLnBrk="1" hangingPunct="1"/>
            <a:r>
              <a:rPr lang="en-US" b="1" dirty="0" smtClean="0">
                <a:latin typeface="Arial" panose="020B0604020202020204" pitchFamily="34" charset="0"/>
                <a:cs typeface="Arial" panose="020B0604020202020204" pitchFamily="34" charset="0"/>
              </a:rPr>
              <a:t>APPOINTMENT OF DELEGATES</a:t>
            </a:r>
          </a:p>
        </p:txBody>
      </p:sp>
      <p:sp>
        <p:nvSpPr>
          <p:cNvPr id="32773" name="Rectangle 3"/>
          <p:cNvSpPr>
            <a:spLocks noGrp="1" noChangeArrowheads="1"/>
          </p:cNvSpPr>
          <p:nvPr>
            <p:ph idx="1"/>
          </p:nvPr>
        </p:nvSpPr>
        <p:spPr>
          <a:xfrm>
            <a:off x="457200" y="1005840"/>
            <a:ext cx="8229600" cy="4846320"/>
          </a:xfrm>
        </p:spPr>
        <p:txBody>
          <a:bodyPr tIns="91440" bIns="0"/>
          <a:lstStyle/>
          <a:p>
            <a:pPr marL="225425" lvl="1" indent="-225425" eaLnBrk="1" hangingPunct="1">
              <a:buFont typeface="Arial" panose="020B0604020202020204" pitchFamily="34" charset="0"/>
              <a:buChar char="•"/>
            </a:pPr>
            <a:r>
              <a:rPr lang="en-US" sz="2400" dirty="0" smtClean="0">
                <a:latin typeface="Arial" panose="020B0604020202020204" pitchFamily="34" charset="0"/>
                <a:cs typeface="Arial" panose="020B0604020202020204" pitchFamily="34" charset="0"/>
              </a:rPr>
              <a:t>Each group recommends an individual to represent them. </a:t>
            </a:r>
          </a:p>
          <a:p>
            <a:pPr marL="225425" lvl="1" indent="-225425" eaLnBrk="1" hangingPunct="1">
              <a:buFont typeface="Arial" panose="020B0604020202020204" pitchFamily="34" charset="0"/>
              <a:buChar char="•"/>
            </a:pPr>
            <a:r>
              <a:rPr lang="en-US" sz="2400" dirty="0" smtClean="0">
                <a:latin typeface="Arial" panose="020B0604020202020204" pitchFamily="34" charset="0"/>
                <a:cs typeface="Arial" panose="020B0604020202020204" pitchFamily="34" charset="0"/>
              </a:rPr>
              <a:t>The group also provides an explanation of their interest in participating. </a:t>
            </a:r>
          </a:p>
          <a:p>
            <a:pPr marL="225425" lvl="1" indent="-225425">
              <a:buFont typeface="Arial" panose="020B0604020202020204" pitchFamily="34" charset="0"/>
              <a:buChar char="•"/>
            </a:pPr>
            <a:r>
              <a:rPr lang="en-US" sz="2400" dirty="0" smtClean="0">
                <a:latin typeface="Arial" panose="020B0604020202020204" pitchFamily="34" charset="0"/>
                <a:cs typeface="Arial" panose="020B0604020202020204" pitchFamily="34" charset="0"/>
              </a:rPr>
              <a:t>Once the individual is chosen, delegates </a:t>
            </a:r>
            <a:r>
              <a:rPr lang="en-US" sz="2400" dirty="0">
                <a:latin typeface="Arial" panose="020B0604020202020204" pitchFamily="34" charset="0"/>
                <a:cs typeface="Arial" panose="020B0604020202020204" pitchFamily="34" charset="0"/>
              </a:rPr>
              <a:t>are required to </a:t>
            </a:r>
            <a:r>
              <a:rPr lang="en-US" sz="2400" dirty="0" smtClean="0">
                <a:latin typeface="Arial" panose="020B0604020202020204" pitchFamily="34" charset="0"/>
                <a:cs typeface="Arial" panose="020B0604020202020204" pitchFamily="34" charset="0"/>
              </a:rPr>
              <a:t>complete the same application process as a member</a:t>
            </a:r>
            <a:endParaRPr lang="en-US" sz="2400" dirty="0">
              <a:latin typeface="Arial" panose="020B0604020202020204" pitchFamily="34" charset="0"/>
              <a:cs typeface="Arial" panose="020B0604020202020204" pitchFamily="34" charset="0"/>
            </a:endParaRPr>
          </a:p>
          <a:p>
            <a:pPr marL="225425" lvl="1" indent="-225425" eaLnBrk="1" hangingPunct="1">
              <a:buFont typeface="Arial" panose="020B0604020202020204" pitchFamily="34" charset="0"/>
              <a:buChar char="•"/>
            </a:pPr>
            <a:r>
              <a:rPr lang="en-US" sz="2400" dirty="0" smtClean="0">
                <a:latin typeface="Arial" panose="020B0604020202020204" pitchFamily="34" charset="0"/>
                <a:cs typeface="Arial" panose="020B0604020202020204" pitchFamily="34" charset="0"/>
              </a:rPr>
              <a:t>Parent committee votes on recommended appointment</a:t>
            </a:r>
          </a:p>
          <a:p>
            <a:pPr marL="225425" lvl="1" indent="-225425" eaLnBrk="1" hangingPunct="1">
              <a:buFont typeface="Arial" panose="020B0604020202020204" pitchFamily="34" charset="0"/>
              <a:buChar char="•"/>
            </a:pPr>
            <a:r>
              <a:rPr lang="en-US" sz="2400" dirty="0" smtClean="0">
                <a:latin typeface="Arial" panose="020B0604020202020204" pitchFamily="34" charset="0"/>
                <a:cs typeface="Arial" panose="020B0604020202020204" pitchFamily="34" charset="0"/>
              </a:rPr>
              <a:t>Appointed for a term not to exceed 5 years</a:t>
            </a:r>
          </a:p>
          <a:p>
            <a:pPr lvl="1" eaLnBrk="1" hangingPunct="1">
              <a:buFont typeface="Arial" panose="020B0604020202020204" pitchFamily="34" charset="0"/>
              <a:buChar char="•"/>
            </a:pPr>
            <a:endParaRPr lang="en-US" sz="2400" dirty="0" smtClean="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lgn="ctr">
              <a:defRPr/>
            </a:pPr>
            <a:r>
              <a:rPr lang="en-US" dirty="0" smtClean="0"/>
              <a:t>ASME S&amp;C Training Module A3. Membership Maintenance</a:t>
            </a:r>
            <a:endParaRPr lang="en-US" dirty="0"/>
          </a:p>
        </p:txBody>
      </p:sp>
      <p:sp>
        <p:nvSpPr>
          <p:cNvPr id="5" name="Slide Number Placeholder 4"/>
          <p:cNvSpPr>
            <a:spLocks noGrp="1"/>
          </p:cNvSpPr>
          <p:nvPr>
            <p:ph type="sldNum" sz="quarter" idx="11"/>
          </p:nvPr>
        </p:nvSpPr>
        <p:spPr/>
        <p:txBody>
          <a:bodyPr/>
          <a:lstStyle/>
          <a:p>
            <a:pPr>
              <a:defRPr/>
            </a:pPr>
            <a:fld id="{11A51E72-D5E6-413C-873D-9C30402D9316}" type="slidenum">
              <a:rPr lang="en-US"/>
              <a:pPr>
                <a:defRPr/>
              </a:pPr>
              <a:t>18</a:t>
            </a:fld>
            <a:endParaRPr lang="en-US"/>
          </a:p>
        </p:txBody>
      </p:sp>
    </p:spTree>
    <p:extLst>
      <p:ext uri="{BB962C8B-B14F-4D97-AF65-F5344CB8AC3E}">
        <p14:creationId xmlns:p14="http://schemas.microsoft.com/office/powerpoint/2010/main" val="2077494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14400" y="274320"/>
            <a:ext cx="7315200" cy="457200"/>
          </a:xfrm>
        </p:spPr>
        <p:txBody>
          <a:bodyPr/>
          <a:lstStyle/>
          <a:p>
            <a:r>
              <a:rPr lang="en-US" b="1" dirty="0" smtClean="0">
                <a:latin typeface="Arial" panose="020B0604020202020204" pitchFamily="34" charset="0"/>
                <a:cs typeface="Arial" panose="020B0604020202020204" pitchFamily="34" charset="0"/>
              </a:rPr>
              <a:t>MODULE A COURSE OUTLINE</a:t>
            </a:r>
            <a:endParaRPr lang="en-US" b="1" dirty="0">
              <a:latin typeface="Arial" panose="020B0604020202020204" pitchFamily="34" charset="0"/>
              <a:cs typeface="Arial" panose="020B0604020202020204" pitchFamily="34" charset="0"/>
            </a:endParaRPr>
          </a:p>
        </p:txBody>
      </p:sp>
      <p:sp>
        <p:nvSpPr>
          <p:cNvPr id="7" name="Content Placeholder 6"/>
          <p:cNvSpPr>
            <a:spLocks noGrp="1" noChangeAspect="1"/>
          </p:cNvSpPr>
          <p:nvPr>
            <p:ph idx="1"/>
          </p:nvPr>
        </p:nvSpPr>
        <p:spPr>
          <a:xfrm>
            <a:off x="457200" y="1280160"/>
            <a:ext cx="8229600" cy="2286000"/>
          </a:xfrm>
        </p:spPr>
        <p:txBody>
          <a:bodyPr/>
          <a:lstStyle/>
          <a:p>
            <a:pPr>
              <a:buNone/>
            </a:pPr>
            <a:r>
              <a:rPr lang="en-US" sz="2000" dirty="0">
                <a:latin typeface="Arial" panose="020B0604020202020204" pitchFamily="34" charset="0"/>
                <a:cs typeface="Arial" panose="020B0604020202020204" pitchFamily="34" charset="0"/>
              </a:rPr>
              <a:t>A1. Tools and Resources</a:t>
            </a:r>
          </a:p>
          <a:p>
            <a:pPr>
              <a:buNone/>
            </a:pPr>
            <a:r>
              <a:rPr lang="en-US" sz="2000" dirty="0">
                <a:latin typeface="Arial" panose="020B0604020202020204" pitchFamily="34" charset="0"/>
                <a:cs typeface="Arial" panose="020B0604020202020204" pitchFamily="34" charset="0"/>
              </a:rPr>
              <a:t>A2. Codes and Standards Products</a:t>
            </a:r>
          </a:p>
          <a:p>
            <a:pPr>
              <a:buNone/>
            </a:pPr>
            <a:r>
              <a:rPr lang="en-US" sz="2000" b="1" dirty="0">
                <a:latin typeface="Arial" panose="020B0604020202020204" pitchFamily="34" charset="0"/>
                <a:cs typeface="Arial" panose="020B0604020202020204" pitchFamily="34" charset="0"/>
              </a:rPr>
              <a:t>A3. Membership Maintenance</a:t>
            </a:r>
          </a:p>
          <a:p>
            <a:pPr>
              <a:buNone/>
            </a:pPr>
            <a:r>
              <a:rPr lang="en-US" sz="2000" dirty="0">
                <a:latin typeface="Arial" panose="020B0604020202020204" pitchFamily="34" charset="0"/>
                <a:cs typeface="Arial" panose="020B0604020202020204" pitchFamily="34" charset="0"/>
              </a:rPr>
              <a:t>A4. Honors and Awards</a:t>
            </a:r>
          </a:p>
          <a:p>
            <a:pPr>
              <a:buNone/>
            </a:pPr>
            <a:r>
              <a:rPr lang="en-US" sz="2000" dirty="0" smtClean="0">
                <a:latin typeface="Arial" panose="020B0604020202020204" pitchFamily="34" charset="0"/>
                <a:cs typeface="Arial" panose="020B0604020202020204" pitchFamily="34" charset="0"/>
              </a:rPr>
              <a:t>A5. Publishing Codes and Standards</a:t>
            </a:r>
          </a:p>
          <a:p>
            <a:pPr>
              <a:buNone/>
            </a:pPr>
            <a:r>
              <a:rPr lang="en-US" sz="2000" dirty="0" smtClean="0">
                <a:latin typeface="Arial" panose="020B0604020202020204" pitchFamily="34" charset="0"/>
                <a:cs typeface="Arial" panose="020B0604020202020204" pitchFamily="34" charset="0"/>
              </a:rPr>
              <a:t>A6. Productive Meetings and Appropriate Ballot Comments</a:t>
            </a:r>
            <a:endParaRPr lang="en-US" sz="2000" dirty="0">
              <a:latin typeface="Arial" panose="020B0604020202020204" pitchFamily="34" charset="0"/>
              <a:cs typeface="Arial" panose="020B0604020202020204" pitchFamily="34" charset="0"/>
            </a:endParaRPr>
          </a:p>
        </p:txBody>
      </p:sp>
      <p:sp>
        <p:nvSpPr>
          <p:cNvPr id="8" name="Footer Placeholder 3"/>
          <p:cNvSpPr>
            <a:spLocks noGrp="1"/>
          </p:cNvSpPr>
          <p:nvPr>
            <p:ph type="ftr" sz="quarter" idx="10"/>
          </p:nvPr>
        </p:nvSpPr>
        <p:spPr/>
        <p:txBody>
          <a:bodyPr/>
          <a:lstStyle/>
          <a:p>
            <a:pPr algn="ctr"/>
            <a:r>
              <a:rPr lang="en-US" smtClean="0"/>
              <a:t>ASME S&amp;C Training Module A3. Membership Maintenance</a:t>
            </a:r>
            <a:endParaRPr lang="en-US" dirty="0"/>
          </a:p>
        </p:txBody>
      </p:sp>
      <p:sp>
        <p:nvSpPr>
          <p:cNvPr id="5" name="Slide Number Placeholder 4"/>
          <p:cNvSpPr>
            <a:spLocks noGrp="1"/>
          </p:cNvSpPr>
          <p:nvPr>
            <p:ph type="sldNum" sz="quarter" idx="11"/>
          </p:nvPr>
        </p:nvSpPr>
        <p:spPr/>
        <p:txBody>
          <a:bodyPr/>
          <a:lstStyle/>
          <a:p>
            <a:fld id="{D3F1763C-13FC-4D0E-B2CB-E2A6F169EFEB}" type="slidenum">
              <a:rPr lang="en-US" smtClean="0"/>
              <a:pPr/>
              <a:t>1</a:t>
            </a:fld>
            <a:endParaRPr lang="en-US" dirty="0"/>
          </a:p>
        </p:txBody>
      </p:sp>
    </p:spTree>
    <p:extLst>
      <p:ext uri="{BB962C8B-B14F-4D97-AF65-F5344CB8AC3E}">
        <p14:creationId xmlns:p14="http://schemas.microsoft.com/office/powerpoint/2010/main" val="17377894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a:xfrm>
            <a:off x="457200" y="274320"/>
            <a:ext cx="8229600" cy="914400"/>
          </a:xfrm>
        </p:spPr>
        <p:txBody>
          <a:bodyPr tIns="91440" bIns="0"/>
          <a:lstStyle/>
          <a:p>
            <a:pPr eaLnBrk="1" hangingPunct="1"/>
            <a:r>
              <a:rPr lang="en-US" b="1" dirty="0" smtClean="0">
                <a:latin typeface="Arial" panose="020B0604020202020204" pitchFamily="34" charset="0"/>
                <a:cs typeface="Arial" panose="020B0604020202020204" pitchFamily="34" charset="0"/>
              </a:rPr>
              <a:t>REAPPOINTMENTS/TERMINATIONS/ RESIGNATIONS OF MEMBERS</a:t>
            </a:r>
          </a:p>
        </p:txBody>
      </p:sp>
      <p:sp>
        <p:nvSpPr>
          <p:cNvPr id="28677" name="Rectangle 3"/>
          <p:cNvSpPr>
            <a:spLocks noGrp="1" noChangeArrowheads="1"/>
          </p:cNvSpPr>
          <p:nvPr>
            <p:ph idx="1"/>
          </p:nvPr>
        </p:nvSpPr>
        <p:spPr>
          <a:xfrm>
            <a:off x="457200" y="1005840"/>
            <a:ext cx="8229600" cy="4846320"/>
          </a:xfrm>
        </p:spPr>
        <p:txBody>
          <a:bodyPr tIns="91440" bIns="0"/>
          <a:lstStyle/>
          <a:p>
            <a:pPr marL="225425" indent="-225425" eaLnBrk="1" hangingPunct="1">
              <a:lnSpc>
                <a:spcPct val="90000"/>
              </a:lnSpc>
            </a:pPr>
            <a:endParaRPr lang="en-US" dirty="0" smtClean="0"/>
          </a:p>
          <a:p>
            <a:pPr marL="225425" indent="-225425" eaLnBrk="1" hangingPunct="1">
              <a:lnSpc>
                <a:spcPct val="90000"/>
              </a:lnSpc>
            </a:pPr>
            <a:r>
              <a:rPr lang="en-US" dirty="0" smtClean="0">
                <a:latin typeface="Arial" panose="020B0604020202020204" pitchFamily="34" charset="0"/>
                <a:cs typeface="Arial" panose="020B0604020202020204" pitchFamily="34" charset="0"/>
              </a:rPr>
              <a:t>Reappointments</a:t>
            </a:r>
          </a:p>
          <a:p>
            <a:pPr marL="463550" lvl="1" indent="-238125" eaLnBrk="1" hangingPunct="1">
              <a:lnSpc>
                <a:spcPct val="90000"/>
              </a:lnSpc>
            </a:pPr>
            <a:r>
              <a:rPr lang="en-US" dirty="0" smtClean="0">
                <a:latin typeface="Arial" panose="020B0604020202020204" pitchFamily="34" charset="0"/>
                <a:cs typeface="Arial" panose="020B0604020202020204" pitchFamily="34" charset="0"/>
              </a:rPr>
              <a:t>At the discretion of the committee</a:t>
            </a:r>
          </a:p>
          <a:p>
            <a:pPr lvl="1" eaLnBrk="1" hangingPunct="1">
              <a:lnSpc>
                <a:spcPct val="90000"/>
              </a:lnSpc>
            </a:pPr>
            <a:endParaRPr lang="en-US" sz="2200" dirty="0" smtClean="0">
              <a:latin typeface="Arial" panose="020B0604020202020204" pitchFamily="34" charset="0"/>
              <a:cs typeface="Arial" panose="020B0604020202020204" pitchFamily="34" charset="0"/>
            </a:endParaRPr>
          </a:p>
          <a:p>
            <a:pPr marL="225425" indent="-225425" eaLnBrk="1" hangingPunct="1">
              <a:lnSpc>
                <a:spcPct val="90000"/>
              </a:lnSpc>
            </a:pPr>
            <a:r>
              <a:rPr lang="en-US" dirty="0" smtClean="0">
                <a:latin typeface="Arial" panose="020B0604020202020204" pitchFamily="34" charset="0"/>
                <a:cs typeface="Arial" panose="020B0604020202020204" pitchFamily="34" charset="0"/>
              </a:rPr>
              <a:t>Terminations</a:t>
            </a:r>
          </a:p>
          <a:p>
            <a:pPr marL="463550" lvl="1" indent="-238125" eaLnBrk="1" hangingPunct="1">
              <a:lnSpc>
                <a:spcPct val="90000"/>
              </a:lnSpc>
            </a:pPr>
            <a:r>
              <a:rPr lang="en-US" dirty="0" smtClean="0">
                <a:latin typeface="Arial" panose="020B0604020202020204" pitchFamily="34" charset="0"/>
                <a:cs typeface="Arial" panose="020B0604020202020204" pitchFamily="34" charset="0"/>
              </a:rPr>
              <a:t>Chair must review members annually</a:t>
            </a:r>
          </a:p>
          <a:p>
            <a:pPr marL="463550" lvl="1" indent="-238125" eaLnBrk="1" hangingPunct="1">
              <a:lnSpc>
                <a:spcPct val="90000"/>
              </a:lnSpc>
            </a:pPr>
            <a:r>
              <a:rPr lang="en-US" dirty="0" smtClean="0">
                <a:latin typeface="Arial" panose="020B0604020202020204" pitchFamily="34" charset="0"/>
                <a:cs typeface="Arial" panose="020B0604020202020204" pitchFamily="34" charset="0"/>
              </a:rPr>
              <a:t>Chair may recommend termination</a:t>
            </a:r>
          </a:p>
          <a:p>
            <a:pPr marL="463550" lvl="1" indent="-238125" eaLnBrk="1" hangingPunct="1">
              <a:lnSpc>
                <a:spcPct val="90000"/>
              </a:lnSpc>
            </a:pPr>
            <a:r>
              <a:rPr lang="en-US" dirty="0" smtClean="0">
                <a:latin typeface="Arial" panose="020B0604020202020204" pitchFamily="34" charset="0"/>
                <a:cs typeface="Arial" panose="020B0604020202020204" pitchFamily="34" charset="0"/>
              </a:rPr>
              <a:t>Member is given the right to appeal</a:t>
            </a:r>
          </a:p>
          <a:p>
            <a:pPr lvl="1" eaLnBrk="1" hangingPunct="1">
              <a:lnSpc>
                <a:spcPct val="90000"/>
              </a:lnSpc>
            </a:pPr>
            <a:endParaRPr lang="en-US" sz="2200" dirty="0" smtClean="0">
              <a:latin typeface="Arial" panose="020B0604020202020204" pitchFamily="34" charset="0"/>
              <a:cs typeface="Arial" panose="020B0604020202020204" pitchFamily="34" charset="0"/>
            </a:endParaRPr>
          </a:p>
          <a:p>
            <a:pPr marL="225425" indent="-225425" eaLnBrk="1" hangingPunct="1">
              <a:lnSpc>
                <a:spcPct val="90000"/>
              </a:lnSpc>
            </a:pPr>
            <a:r>
              <a:rPr lang="en-US" dirty="0" smtClean="0">
                <a:latin typeface="Arial" panose="020B0604020202020204" pitchFamily="34" charset="0"/>
                <a:cs typeface="Arial" panose="020B0604020202020204" pitchFamily="34" charset="0"/>
              </a:rPr>
              <a:t>Resignations</a:t>
            </a:r>
          </a:p>
          <a:p>
            <a:pPr marL="463550" lvl="1" indent="-238125" eaLnBrk="1" hangingPunct="1">
              <a:lnSpc>
                <a:spcPct val="90000"/>
              </a:lnSpc>
            </a:pPr>
            <a:r>
              <a:rPr lang="en-US" dirty="0" smtClean="0">
                <a:latin typeface="Arial" panose="020B0604020202020204" pitchFamily="34" charset="0"/>
                <a:cs typeface="Arial" panose="020B0604020202020204" pitchFamily="34" charset="0"/>
              </a:rPr>
              <a:t>Member should notify committee officers</a:t>
            </a:r>
            <a:endParaRPr lang="en-US" strike="sngStrike" dirty="0" smtClean="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lgn="ctr">
              <a:defRPr/>
            </a:pPr>
            <a:r>
              <a:rPr lang="en-US" dirty="0" smtClean="0"/>
              <a:t>ASME S&amp;C Training Module A3. Membership Maintenance</a:t>
            </a:r>
            <a:endParaRPr lang="en-US" dirty="0"/>
          </a:p>
        </p:txBody>
      </p:sp>
      <p:sp>
        <p:nvSpPr>
          <p:cNvPr id="5" name="Slide Number Placeholder 4"/>
          <p:cNvSpPr>
            <a:spLocks noGrp="1"/>
          </p:cNvSpPr>
          <p:nvPr>
            <p:ph type="sldNum" sz="quarter" idx="11"/>
          </p:nvPr>
        </p:nvSpPr>
        <p:spPr/>
        <p:txBody>
          <a:bodyPr/>
          <a:lstStyle/>
          <a:p>
            <a:pPr>
              <a:defRPr/>
            </a:pPr>
            <a:fld id="{A6B90F67-FDB1-4CC4-9352-0FEF05F6057D}" type="slidenum">
              <a:rPr lang="en-US"/>
              <a:pPr>
                <a:defRPr/>
              </a:pPr>
              <a:t>19</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457200" y="274320"/>
            <a:ext cx="8229600" cy="914400"/>
          </a:xfrm>
        </p:spPr>
        <p:txBody>
          <a:bodyPr tIns="91440" bIns="0"/>
          <a:lstStyle/>
          <a:p>
            <a:pPr eaLnBrk="1" hangingPunct="1"/>
            <a:r>
              <a:rPr lang="en-US" b="1" dirty="0" smtClean="0">
                <a:latin typeface="Arial" panose="020B0604020202020204" pitchFamily="34" charset="0"/>
                <a:cs typeface="Arial" panose="020B0604020202020204" pitchFamily="34" charset="0"/>
              </a:rPr>
              <a:t>REAPPOINTMENTS/TERMINATIONS/ RESIGNATIONS OF DELEGATES</a:t>
            </a:r>
          </a:p>
        </p:txBody>
      </p:sp>
      <p:sp>
        <p:nvSpPr>
          <p:cNvPr id="33797" name="Rectangle 3"/>
          <p:cNvSpPr>
            <a:spLocks noGrp="1" noChangeArrowheads="1"/>
          </p:cNvSpPr>
          <p:nvPr>
            <p:ph idx="1"/>
          </p:nvPr>
        </p:nvSpPr>
        <p:spPr>
          <a:xfrm>
            <a:off x="457200" y="1005840"/>
            <a:ext cx="8229600" cy="4846320"/>
          </a:xfrm>
        </p:spPr>
        <p:txBody>
          <a:bodyPr tIns="91440" bIns="0"/>
          <a:lstStyle/>
          <a:p>
            <a:pPr marL="225425" indent="-225425" eaLnBrk="1" hangingPunct="1">
              <a:lnSpc>
                <a:spcPct val="90000"/>
              </a:lnSpc>
            </a:pPr>
            <a:endParaRPr lang="en-US" dirty="0" smtClean="0">
              <a:latin typeface="Arial" panose="020B0604020202020204" pitchFamily="34" charset="0"/>
              <a:cs typeface="Arial" panose="020B0604020202020204" pitchFamily="34" charset="0"/>
            </a:endParaRPr>
          </a:p>
          <a:p>
            <a:pPr marL="225425" indent="-225425" eaLnBrk="1" hangingPunct="1">
              <a:lnSpc>
                <a:spcPct val="90000"/>
              </a:lnSpc>
            </a:pPr>
            <a:r>
              <a:rPr lang="en-US" dirty="0" smtClean="0">
                <a:latin typeface="Arial" panose="020B0604020202020204" pitchFamily="34" charset="0"/>
                <a:cs typeface="Arial" panose="020B0604020202020204" pitchFamily="34" charset="0"/>
              </a:rPr>
              <a:t>Reappointments</a:t>
            </a:r>
          </a:p>
          <a:p>
            <a:pPr marL="463550" lvl="1" indent="-238125" eaLnBrk="1" hangingPunct="1">
              <a:lnSpc>
                <a:spcPct val="90000"/>
              </a:lnSpc>
            </a:pPr>
            <a:r>
              <a:rPr lang="en-US" dirty="0" smtClean="0">
                <a:latin typeface="Arial" panose="020B0604020202020204" pitchFamily="34" charset="0"/>
                <a:cs typeface="Arial" panose="020B0604020202020204" pitchFamily="34" charset="0"/>
              </a:rPr>
              <a:t>At the discretion of the committee</a:t>
            </a:r>
          </a:p>
          <a:p>
            <a:pPr marL="225425" indent="-225425" eaLnBrk="1" hangingPunct="1">
              <a:lnSpc>
                <a:spcPct val="90000"/>
              </a:lnSpc>
            </a:pPr>
            <a:r>
              <a:rPr lang="en-US" dirty="0" smtClean="0">
                <a:latin typeface="Arial" panose="020B0604020202020204" pitchFamily="34" charset="0"/>
                <a:cs typeface="Arial" panose="020B0604020202020204" pitchFamily="34" charset="0"/>
              </a:rPr>
              <a:t>Terminations</a:t>
            </a:r>
          </a:p>
          <a:p>
            <a:pPr marL="463550" lvl="1" indent="-238125" eaLnBrk="1" hangingPunct="1">
              <a:lnSpc>
                <a:spcPct val="90000"/>
              </a:lnSpc>
            </a:pPr>
            <a:r>
              <a:rPr lang="en-US" dirty="0" smtClean="0">
                <a:latin typeface="Arial" panose="020B0604020202020204" pitchFamily="34" charset="0"/>
                <a:cs typeface="Arial" panose="020B0604020202020204" pitchFamily="34" charset="0"/>
              </a:rPr>
              <a:t>Chair must review delegates annually</a:t>
            </a:r>
          </a:p>
          <a:p>
            <a:pPr marL="463550" lvl="1" indent="-238125" eaLnBrk="1" hangingPunct="1">
              <a:lnSpc>
                <a:spcPct val="90000"/>
              </a:lnSpc>
            </a:pPr>
            <a:r>
              <a:rPr lang="en-US" dirty="0" smtClean="0">
                <a:latin typeface="Arial" panose="020B0604020202020204" pitchFamily="34" charset="0"/>
                <a:cs typeface="Arial" panose="020B0604020202020204" pitchFamily="34" charset="0"/>
              </a:rPr>
              <a:t>Chair may recommend termination</a:t>
            </a:r>
          </a:p>
          <a:p>
            <a:pPr marL="463550" lvl="1" indent="-238125" eaLnBrk="1" hangingPunct="1">
              <a:lnSpc>
                <a:spcPct val="90000"/>
              </a:lnSpc>
            </a:pPr>
            <a:r>
              <a:rPr lang="en-US" dirty="0" smtClean="0">
                <a:latin typeface="Arial" panose="020B0604020202020204" pitchFamily="34" charset="0"/>
                <a:cs typeface="Arial" panose="020B0604020202020204" pitchFamily="34" charset="0"/>
              </a:rPr>
              <a:t>Committee should contact Delegate’s group prior to termination</a:t>
            </a:r>
          </a:p>
          <a:p>
            <a:pPr marL="463550" lvl="1" indent="-238125" eaLnBrk="1" hangingPunct="1">
              <a:lnSpc>
                <a:spcPct val="90000"/>
              </a:lnSpc>
            </a:pPr>
            <a:r>
              <a:rPr lang="en-US" dirty="0" smtClean="0">
                <a:latin typeface="Arial" panose="020B0604020202020204" pitchFamily="34" charset="0"/>
                <a:cs typeface="Arial" panose="020B0604020202020204" pitchFamily="34" charset="0"/>
              </a:rPr>
              <a:t>Delegate may appeal</a:t>
            </a:r>
          </a:p>
          <a:p>
            <a:pPr marL="225425" indent="-225425" eaLnBrk="1" hangingPunct="1">
              <a:lnSpc>
                <a:spcPct val="90000"/>
              </a:lnSpc>
            </a:pPr>
            <a:r>
              <a:rPr lang="en-US" dirty="0" smtClean="0">
                <a:latin typeface="Arial" panose="020B0604020202020204" pitchFamily="34" charset="0"/>
                <a:cs typeface="Arial" panose="020B0604020202020204" pitchFamily="34" charset="0"/>
              </a:rPr>
              <a:t>Resignations</a:t>
            </a:r>
          </a:p>
          <a:p>
            <a:pPr marL="463550" lvl="1" indent="-238125" eaLnBrk="1" hangingPunct="1">
              <a:lnSpc>
                <a:spcPct val="90000"/>
              </a:lnSpc>
            </a:pPr>
            <a:r>
              <a:rPr lang="en-US" dirty="0" smtClean="0">
                <a:latin typeface="Arial" panose="020B0604020202020204" pitchFamily="34" charset="0"/>
                <a:cs typeface="Arial" panose="020B0604020202020204" pitchFamily="34" charset="0"/>
              </a:rPr>
              <a:t>Delegate should notify committee at the earliest possible time</a:t>
            </a:r>
          </a:p>
          <a:p>
            <a:pPr marL="463550" lvl="1" indent="-238125" eaLnBrk="1" hangingPunct="1">
              <a:lnSpc>
                <a:spcPct val="90000"/>
              </a:lnSpc>
            </a:pPr>
            <a:r>
              <a:rPr lang="en-US" dirty="0" smtClean="0">
                <a:latin typeface="Arial" panose="020B0604020202020204" pitchFamily="34" charset="0"/>
                <a:cs typeface="Arial" panose="020B0604020202020204" pitchFamily="34" charset="0"/>
              </a:rPr>
              <a:t>Indicate whether a new individual will be proposed to represent the group</a:t>
            </a:r>
          </a:p>
        </p:txBody>
      </p:sp>
      <p:sp>
        <p:nvSpPr>
          <p:cNvPr id="4" name="Footer Placeholder 3"/>
          <p:cNvSpPr>
            <a:spLocks noGrp="1"/>
          </p:cNvSpPr>
          <p:nvPr>
            <p:ph type="ftr" sz="quarter" idx="10"/>
          </p:nvPr>
        </p:nvSpPr>
        <p:spPr/>
        <p:txBody>
          <a:bodyPr/>
          <a:lstStyle/>
          <a:p>
            <a:pPr>
              <a:defRPr/>
            </a:pPr>
            <a:r>
              <a:rPr lang="en-US" smtClean="0"/>
              <a:t>ASME S&amp;C Training Module A3. Membership Maintenance</a:t>
            </a:r>
            <a:endParaRPr lang="en-US" dirty="0"/>
          </a:p>
        </p:txBody>
      </p:sp>
      <p:sp>
        <p:nvSpPr>
          <p:cNvPr id="5" name="Slide Number Placeholder 4"/>
          <p:cNvSpPr>
            <a:spLocks noGrp="1"/>
          </p:cNvSpPr>
          <p:nvPr>
            <p:ph type="sldNum" sz="quarter" idx="11"/>
          </p:nvPr>
        </p:nvSpPr>
        <p:spPr/>
        <p:txBody>
          <a:bodyPr/>
          <a:lstStyle/>
          <a:p>
            <a:pPr>
              <a:defRPr/>
            </a:pPr>
            <a:fld id="{A9AA5275-E805-46DE-B81D-536F3CED8635}" type="slidenum">
              <a:rPr lang="en-US"/>
              <a:pPr>
                <a:defRPr/>
              </a:pPr>
              <a:t>20</a:t>
            </a:fld>
            <a:endParaRPr lang="en-US"/>
          </a:p>
        </p:txBody>
      </p:sp>
    </p:spTree>
    <p:extLst>
      <p:ext uri="{BB962C8B-B14F-4D97-AF65-F5344CB8AC3E}">
        <p14:creationId xmlns:p14="http://schemas.microsoft.com/office/powerpoint/2010/main" val="35275967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xfrm>
            <a:off x="914400" y="2743200"/>
            <a:ext cx="7315200" cy="1371600"/>
          </a:xfrm>
        </p:spPr>
        <p:txBody>
          <a:bodyPr tIns="91440" bIns="0"/>
          <a:lstStyle/>
          <a:p>
            <a:pPr eaLnBrk="1" hangingPunct="1"/>
            <a:r>
              <a:rPr lang="en-US" b="1" dirty="0" smtClean="0">
                <a:latin typeface="Arial" panose="020B0604020202020204" pitchFamily="34" charset="0"/>
                <a:cs typeface="Arial" panose="020B0604020202020204" pitchFamily="34" charset="0"/>
              </a:rPr>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III. ELECTION OF OFFICERS </a:t>
            </a:r>
            <a:br>
              <a:rPr lang="en-US" b="1" dirty="0" smtClean="0">
                <a:latin typeface="Arial" panose="020B0604020202020204" pitchFamily="34" charset="0"/>
                <a:cs typeface="Arial" panose="020B0604020202020204" pitchFamily="34" charset="0"/>
              </a:rPr>
            </a:br>
            <a:endParaRPr lang="en-US" b="1" dirty="0" smtClean="0">
              <a:latin typeface="Arial" panose="020B0604020202020204" pitchFamily="34" charset="0"/>
              <a:cs typeface="Arial" panose="020B0604020202020204" pitchFamily="34" charset="0"/>
            </a:endParaRPr>
          </a:p>
        </p:txBody>
      </p:sp>
      <p:sp>
        <p:nvSpPr>
          <p:cNvPr id="3" name="Footer Placeholder 2"/>
          <p:cNvSpPr>
            <a:spLocks noGrp="1"/>
          </p:cNvSpPr>
          <p:nvPr>
            <p:ph type="ftr" sz="quarter" idx="10"/>
          </p:nvPr>
        </p:nvSpPr>
        <p:spPr/>
        <p:txBody>
          <a:bodyPr/>
          <a:lstStyle/>
          <a:p>
            <a:pPr algn="ctr">
              <a:defRPr/>
            </a:pPr>
            <a:r>
              <a:rPr lang="en-US" dirty="0" smtClean="0"/>
              <a:t>ASME S&amp;C Training Module A3. Membership Maintenance</a:t>
            </a:r>
            <a:endParaRPr lang="en-US" dirty="0"/>
          </a:p>
        </p:txBody>
      </p:sp>
      <p:sp>
        <p:nvSpPr>
          <p:cNvPr id="4" name="Slide Number Placeholder 3"/>
          <p:cNvSpPr>
            <a:spLocks noGrp="1"/>
          </p:cNvSpPr>
          <p:nvPr>
            <p:ph type="sldNum" sz="quarter" idx="11"/>
          </p:nvPr>
        </p:nvSpPr>
        <p:spPr/>
        <p:txBody>
          <a:bodyPr/>
          <a:lstStyle/>
          <a:p>
            <a:pPr>
              <a:defRPr/>
            </a:pPr>
            <a:fld id="{B8B6F6FD-0123-45D3-A044-9196ECFEEF90}" type="slidenum">
              <a:rPr lang="en-US"/>
              <a:pPr>
                <a:defRPr/>
              </a:pPr>
              <a:t>21</a:t>
            </a:fld>
            <a:endParaRPr lang="en-US"/>
          </a:p>
        </p:txBody>
      </p:sp>
    </p:spTree>
    <p:extLst>
      <p:ext uri="{BB962C8B-B14F-4D97-AF65-F5344CB8AC3E}">
        <p14:creationId xmlns:p14="http://schemas.microsoft.com/office/powerpoint/2010/main" val="38478192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a:xfrm>
            <a:off x="457200" y="274320"/>
            <a:ext cx="8229600" cy="457200"/>
          </a:xfrm>
        </p:spPr>
        <p:txBody>
          <a:bodyPr tIns="0" bIns="0"/>
          <a:lstStyle/>
          <a:p>
            <a:pPr eaLnBrk="1" hangingPunct="1"/>
            <a:r>
              <a:rPr lang="en-US" b="1" dirty="0" smtClean="0">
                <a:latin typeface="Arial" panose="020B0604020202020204" pitchFamily="34" charset="0"/>
                <a:cs typeface="Arial" panose="020B0604020202020204" pitchFamily="34" charset="0"/>
              </a:rPr>
              <a:t>COMMITTEE OFFICER ELECTION</a:t>
            </a:r>
          </a:p>
        </p:txBody>
      </p:sp>
      <p:sp>
        <p:nvSpPr>
          <p:cNvPr id="19461" name="Rectangle 3"/>
          <p:cNvSpPr>
            <a:spLocks noGrp="1" noChangeArrowheads="1"/>
          </p:cNvSpPr>
          <p:nvPr>
            <p:ph idx="1"/>
          </p:nvPr>
        </p:nvSpPr>
        <p:spPr>
          <a:xfrm>
            <a:off x="457200" y="1005840"/>
            <a:ext cx="8229600" cy="4846320"/>
          </a:xfrm>
        </p:spPr>
        <p:txBody>
          <a:bodyPr tIns="91440" bIns="0"/>
          <a:lstStyle/>
          <a:p>
            <a:pPr marL="225425" indent="-225425" eaLnBrk="1" hangingPunct="1"/>
            <a:r>
              <a:rPr lang="en-US" dirty="0" smtClean="0">
                <a:latin typeface="Arial" panose="020B0604020202020204" pitchFamily="34" charset="0"/>
                <a:cs typeface="Arial" panose="020B0604020202020204" pitchFamily="34" charset="0"/>
              </a:rPr>
              <a:t>Weighted Ballot Process</a:t>
            </a:r>
            <a:endParaRPr lang="en-US" strike="sngStrike" dirty="0" smtClean="0">
              <a:latin typeface="Arial" panose="020B0604020202020204" pitchFamily="34" charset="0"/>
              <a:cs typeface="Arial" panose="020B0604020202020204" pitchFamily="34" charset="0"/>
            </a:endParaRPr>
          </a:p>
          <a:p>
            <a:pPr marL="463550" lvl="1" indent="-238125"/>
            <a:r>
              <a:rPr lang="en-US" dirty="0">
                <a:latin typeface="Arial" panose="020B0604020202020204" pitchFamily="34" charset="0"/>
                <a:cs typeface="Arial" panose="020B0604020202020204" pitchFamily="34" charset="0"/>
              </a:rPr>
              <a:t>Generally begins at least six </a:t>
            </a:r>
            <a:r>
              <a:rPr lang="en-US" dirty="0" smtClean="0">
                <a:latin typeface="Arial" panose="020B0604020202020204" pitchFamily="34" charset="0"/>
                <a:cs typeface="Arial" panose="020B0604020202020204" pitchFamily="34" charset="0"/>
              </a:rPr>
              <a:t>months </a:t>
            </a:r>
            <a:r>
              <a:rPr lang="en-US" dirty="0">
                <a:latin typeface="Arial" panose="020B0604020202020204" pitchFamily="34" charset="0"/>
                <a:cs typeface="Arial" panose="020B0604020202020204" pitchFamily="34" charset="0"/>
              </a:rPr>
              <a:t>before expiration of incumbent’s term</a:t>
            </a:r>
          </a:p>
          <a:p>
            <a:pPr marL="463550" lvl="1" indent="-238125" eaLnBrk="1" hangingPunct="1"/>
            <a:r>
              <a:rPr lang="en-US" sz="2000" dirty="0" smtClean="0">
                <a:latin typeface="Arial" panose="020B0604020202020204" pitchFamily="34" charset="0"/>
                <a:cs typeface="Arial" panose="020B0604020202020204" pitchFamily="34" charset="0"/>
              </a:rPr>
              <a:t>Secretary submits to members the names of those who are qualified and willing to serve</a:t>
            </a:r>
            <a:r>
              <a:rPr lang="en-US" sz="2000" b="0" strike="sngStrike" dirty="0" smtClean="0">
                <a:latin typeface="Arial" panose="020B0604020202020204" pitchFamily="34" charset="0"/>
                <a:cs typeface="Arial" panose="020B0604020202020204" pitchFamily="34" charset="0"/>
              </a:rPr>
              <a:t> </a:t>
            </a:r>
          </a:p>
          <a:p>
            <a:pPr marL="463550" lvl="1" indent="-238125" eaLnBrk="1" hangingPunct="1"/>
            <a:r>
              <a:rPr lang="en-US" sz="2000" dirty="0" smtClean="0">
                <a:latin typeface="Arial" panose="020B0604020202020204" pitchFamily="34" charset="0"/>
                <a:cs typeface="Arial" panose="020B0604020202020204" pitchFamily="34" charset="0"/>
              </a:rPr>
              <a:t>Secret Letter ballot is initiated</a:t>
            </a:r>
          </a:p>
          <a:p>
            <a:pPr marL="688975" lvl="2" indent="-225425"/>
            <a:r>
              <a:rPr lang="en-US" sz="1800" dirty="0" smtClean="0">
                <a:latin typeface="Arial" panose="020B0604020202020204" pitchFamily="34" charset="0"/>
                <a:cs typeface="Arial" panose="020B0604020202020204" pitchFamily="34" charset="0"/>
              </a:rPr>
              <a:t>Member indicates their choice for office in preferential order </a:t>
            </a:r>
            <a:endParaRPr lang="en-US" sz="1800" strike="sngStrike" dirty="0" smtClean="0">
              <a:latin typeface="Arial" panose="020B0604020202020204" pitchFamily="34" charset="0"/>
              <a:cs typeface="Arial" panose="020B0604020202020204" pitchFamily="34" charset="0"/>
            </a:endParaRPr>
          </a:p>
          <a:p>
            <a:pPr marL="688975" lvl="2" indent="-225425"/>
            <a:r>
              <a:rPr lang="en-US" dirty="0" smtClean="0">
                <a:latin typeface="Arial" panose="020B0604020202020204" pitchFamily="34" charset="0"/>
                <a:cs typeface="Arial" panose="020B0604020202020204" pitchFamily="34" charset="0"/>
              </a:rPr>
              <a:t>Points are assigned based on members preference</a:t>
            </a:r>
            <a:endParaRPr lang="en-US" sz="1800" dirty="0" smtClean="0">
              <a:latin typeface="Arial" panose="020B0604020202020204" pitchFamily="34" charset="0"/>
              <a:cs typeface="Arial" panose="020B0604020202020204" pitchFamily="34" charset="0"/>
            </a:endParaRPr>
          </a:p>
          <a:p>
            <a:pPr marL="1033463" lvl="3" indent="-177800">
              <a:buFontTx/>
              <a:buNone/>
            </a:pPr>
            <a:r>
              <a:rPr lang="en-US" sz="2200" dirty="0" smtClean="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3 = First choice</a:t>
            </a:r>
          </a:p>
          <a:p>
            <a:pPr marL="1033463" lvl="3" indent="-177800">
              <a:spcBef>
                <a:spcPct val="0"/>
              </a:spcBef>
              <a:buFontTx/>
              <a:buNone/>
            </a:pPr>
            <a:r>
              <a:rPr lang="en-US" sz="1600" dirty="0" smtClean="0">
                <a:latin typeface="Arial" panose="020B0604020202020204" pitchFamily="34" charset="0"/>
                <a:cs typeface="Arial" panose="020B0604020202020204" pitchFamily="34" charset="0"/>
              </a:rPr>
              <a:t>	2 = Second choice</a:t>
            </a:r>
          </a:p>
          <a:p>
            <a:pPr marL="1033463" lvl="3" indent="-177800">
              <a:spcBef>
                <a:spcPct val="0"/>
              </a:spcBef>
              <a:buFontTx/>
              <a:buNone/>
            </a:pPr>
            <a:r>
              <a:rPr lang="en-US" sz="1600" dirty="0" smtClean="0">
                <a:latin typeface="Arial" panose="020B0604020202020204" pitchFamily="34" charset="0"/>
                <a:cs typeface="Arial" panose="020B0604020202020204" pitchFamily="34" charset="0"/>
              </a:rPr>
              <a:t>	1 = Third choice</a:t>
            </a:r>
          </a:p>
          <a:p>
            <a:pPr marL="463550" lvl="1" indent="-238125" eaLnBrk="1" hangingPunct="1"/>
            <a:r>
              <a:rPr lang="en-US" sz="2000" dirty="0" smtClean="0">
                <a:latin typeface="Arial" panose="020B0604020202020204" pitchFamily="34" charset="0"/>
                <a:cs typeface="Arial" panose="020B0604020202020204" pitchFamily="34" charset="0"/>
              </a:rPr>
              <a:t>Run-off ballot for two top scoring candidate</a:t>
            </a:r>
          </a:p>
          <a:p>
            <a:pPr marL="463550" lvl="1" indent="-238125" eaLnBrk="1" hangingPunct="1"/>
            <a:r>
              <a:rPr lang="en-US" sz="2000" dirty="0" smtClean="0">
                <a:latin typeface="Arial" panose="020B0604020202020204" pitchFamily="34" charset="0"/>
                <a:cs typeface="Arial" panose="020B0604020202020204" pitchFamily="34" charset="0"/>
              </a:rPr>
              <a:t>Winner: candidate with </a:t>
            </a:r>
            <a:r>
              <a:rPr lang="en-US" dirty="0" smtClean="0">
                <a:latin typeface="Arial" panose="020B0604020202020204" pitchFamily="34" charset="0"/>
                <a:cs typeface="Arial" panose="020B0604020202020204" pitchFamily="34" charset="0"/>
              </a:rPr>
              <a:t>majority vote</a:t>
            </a:r>
            <a:endParaRPr lang="en-US" sz="2000" strike="sngStrike" dirty="0" smtClean="0">
              <a:latin typeface="Arial" panose="020B0604020202020204" pitchFamily="34" charset="0"/>
              <a:cs typeface="Arial" panose="020B0604020202020204" pitchFamily="34" charset="0"/>
            </a:endParaRPr>
          </a:p>
          <a:p>
            <a:pPr marL="463550" lvl="1" indent="-238125"/>
            <a:r>
              <a:rPr lang="en-US" sz="2000" dirty="0" smtClean="0">
                <a:latin typeface="Arial" panose="020B0604020202020204" pitchFamily="34" charset="0"/>
                <a:cs typeface="Arial" panose="020B0604020202020204" pitchFamily="34" charset="0"/>
              </a:rPr>
              <a:t>Subject to approval from the parent committee</a:t>
            </a:r>
            <a:endParaRPr lang="en-US" sz="2000" strike="sngStrike" dirty="0" smtClean="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lgn="ctr">
              <a:defRPr/>
            </a:pPr>
            <a:r>
              <a:rPr lang="en-US" dirty="0" smtClean="0"/>
              <a:t>ASME S&amp;C Training Module A3. Membership Maintenance</a:t>
            </a:r>
            <a:endParaRPr lang="en-US" dirty="0"/>
          </a:p>
        </p:txBody>
      </p:sp>
      <p:sp>
        <p:nvSpPr>
          <p:cNvPr id="5" name="Slide Number Placeholder 4"/>
          <p:cNvSpPr>
            <a:spLocks noGrp="1"/>
          </p:cNvSpPr>
          <p:nvPr>
            <p:ph type="sldNum" sz="quarter" idx="11"/>
          </p:nvPr>
        </p:nvSpPr>
        <p:spPr/>
        <p:txBody>
          <a:bodyPr/>
          <a:lstStyle/>
          <a:p>
            <a:pPr>
              <a:defRPr/>
            </a:pPr>
            <a:fld id="{860152F9-F33D-4603-BE50-C8EBEB88A771}" type="slidenum">
              <a:rPr lang="en-US"/>
              <a:pPr>
                <a:defRPr/>
              </a:pPr>
              <a:t>22</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a:xfrm>
            <a:off x="914400" y="274638"/>
            <a:ext cx="7315200" cy="457200"/>
          </a:xfrm>
        </p:spPr>
        <p:txBody>
          <a:bodyPr tIns="0" bIns="0"/>
          <a:lstStyle/>
          <a:p>
            <a:pPr eaLnBrk="1" hangingPunct="1"/>
            <a:r>
              <a:rPr lang="en-US" b="1" dirty="0" smtClean="0">
                <a:latin typeface="Arial" panose="020B0604020202020204" pitchFamily="34" charset="0"/>
                <a:cs typeface="Arial" panose="020B0604020202020204" pitchFamily="34" charset="0"/>
              </a:rPr>
              <a:t>OFFICER TERMS</a:t>
            </a:r>
          </a:p>
        </p:txBody>
      </p:sp>
      <p:sp>
        <p:nvSpPr>
          <p:cNvPr id="20485" name="Rectangle 3"/>
          <p:cNvSpPr>
            <a:spLocks noGrp="1" noChangeArrowheads="1"/>
          </p:cNvSpPr>
          <p:nvPr>
            <p:ph idx="1"/>
          </p:nvPr>
        </p:nvSpPr>
        <p:spPr>
          <a:xfrm>
            <a:off x="457200" y="1005840"/>
            <a:ext cx="8229600" cy="4846320"/>
          </a:xfrm>
        </p:spPr>
        <p:txBody>
          <a:bodyPr tIns="91440" bIns="0"/>
          <a:lstStyle/>
          <a:p>
            <a:pPr marL="225425" indent="-225425" eaLnBrk="1" hangingPunct="1"/>
            <a:r>
              <a:rPr lang="en-US" dirty="0" smtClean="0">
                <a:latin typeface="Arial" panose="020B0604020202020204" pitchFamily="34" charset="0"/>
                <a:cs typeface="Arial" panose="020B0604020202020204" pitchFamily="34" charset="0"/>
              </a:rPr>
              <a:t>Chair and Vice Chair </a:t>
            </a:r>
          </a:p>
          <a:p>
            <a:pPr marL="463550" lvl="1" indent="-238125" eaLnBrk="1" hangingPunct="1"/>
            <a:r>
              <a:rPr lang="en-US" dirty="0">
                <a:latin typeface="Arial" panose="020B0604020202020204" pitchFamily="34" charset="0"/>
                <a:cs typeface="Arial" panose="020B0604020202020204" pitchFamily="34" charset="0"/>
              </a:rPr>
              <a:t>T</a:t>
            </a:r>
            <a:r>
              <a:rPr lang="en-US" dirty="0" smtClean="0">
                <a:latin typeface="Arial" panose="020B0604020202020204" pitchFamily="34" charset="0"/>
                <a:cs typeface="Arial" panose="020B0604020202020204" pitchFamily="34" charset="0"/>
              </a:rPr>
              <a:t>hree year term</a:t>
            </a:r>
          </a:p>
          <a:p>
            <a:pPr marL="688975" lvl="2" indent="-177800"/>
            <a:r>
              <a:rPr lang="en-US" dirty="0" smtClean="0">
                <a:latin typeface="Arial" panose="020B0604020202020204" pitchFamily="34" charset="0"/>
                <a:cs typeface="Arial" panose="020B0604020202020204" pitchFamily="34" charset="0"/>
              </a:rPr>
              <a:t>Standards Committee</a:t>
            </a:r>
          </a:p>
          <a:p>
            <a:pPr marL="688975" lvl="2" indent="-177800"/>
            <a:r>
              <a:rPr lang="en-US" dirty="0" smtClean="0">
                <a:latin typeface="Arial" panose="020B0604020202020204" pitchFamily="34" charset="0"/>
                <a:cs typeface="Arial" panose="020B0604020202020204" pitchFamily="34" charset="0"/>
              </a:rPr>
              <a:t>Committees reporting directly to the Standards Committee</a:t>
            </a:r>
          </a:p>
          <a:p>
            <a:pPr marL="463550" lvl="1" indent="-238125"/>
            <a:r>
              <a:rPr lang="en-US" dirty="0" smtClean="0">
                <a:latin typeface="Arial" panose="020B0604020202020204" pitchFamily="34" charset="0"/>
                <a:cs typeface="Arial" panose="020B0604020202020204" pitchFamily="34" charset="0"/>
              </a:rPr>
              <a:t>Five year term</a:t>
            </a:r>
          </a:p>
          <a:p>
            <a:pPr marL="688975" lvl="2" indent="-177800"/>
            <a:r>
              <a:rPr lang="en-US" dirty="0" smtClean="0">
                <a:latin typeface="Arial" panose="020B0604020202020204" pitchFamily="34" charset="0"/>
                <a:cs typeface="Arial" panose="020B0604020202020204" pitchFamily="34" charset="0"/>
              </a:rPr>
              <a:t>Committees not reporting directly to the Standards Committees</a:t>
            </a:r>
          </a:p>
          <a:p>
            <a:pPr marL="463550" lvl="1" indent="-238125" eaLnBrk="1" hangingPunct="1"/>
            <a:r>
              <a:rPr lang="en-US" dirty="0" smtClean="0">
                <a:latin typeface="Arial" panose="020B0604020202020204" pitchFamily="34" charset="0"/>
                <a:cs typeface="Arial" panose="020B0604020202020204" pitchFamily="34" charset="0"/>
              </a:rPr>
              <a:t>Terms of Chair and Vice Chair should coincide</a:t>
            </a:r>
          </a:p>
          <a:p>
            <a:pPr marL="463550" lvl="1" indent="-238125" eaLnBrk="1" hangingPunct="1"/>
            <a:r>
              <a:rPr lang="en-US" dirty="0" smtClean="0">
                <a:latin typeface="Arial" panose="020B0604020202020204" pitchFamily="34" charset="0"/>
                <a:cs typeface="Arial" panose="020B0604020202020204" pitchFamily="34" charset="0"/>
              </a:rPr>
              <a:t>No more than two consecutive terms shall be held in each office.</a:t>
            </a:r>
          </a:p>
          <a:p>
            <a:pPr marL="688975" lvl="2" indent="-177800"/>
            <a:r>
              <a:rPr lang="en-US" dirty="0" smtClean="0">
                <a:latin typeface="Arial" panose="020B0604020202020204" pitchFamily="34" charset="0"/>
                <a:cs typeface="Arial" panose="020B0604020202020204" pitchFamily="34" charset="0"/>
              </a:rPr>
              <a:t>Limit may be exceeded for special circumstances, i.e. no other qualified candidate who is willing to serve.</a:t>
            </a:r>
          </a:p>
          <a:p>
            <a:pPr marL="688975" lvl="2" indent="-177800"/>
            <a:r>
              <a:rPr lang="en-US" dirty="0" smtClean="0">
                <a:latin typeface="Arial" panose="020B0604020202020204" pitchFamily="34" charset="0"/>
                <a:cs typeface="Arial" panose="020B0604020202020204" pitchFamily="34" charset="0"/>
              </a:rPr>
              <a:t>Special circumstance are subject to approval by at least 2/3 of the parent committee</a:t>
            </a:r>
            <a:endParaRPr lang="en-US" strike="sngStrike" dirty="0" smtClean="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defRPr/>
            </a:pPr>
            <a:r>
              <a:rPr lang="en-US" smtClean="0"/>
              <a:t>ASME S&amp;C Training Module A3. Membership Maintenance</a:t>
            </a:r>
            <a:endParaRPr lang="en-US"/>
          </a:p>
        </p:txBody>
      </p:sp>
      <p:sp>
        <p:nvSpPr>
          <p:cNvPr id="5" name="Slide Number Placeholder 4"/>
          <p:cNvSpPr>
            <a:spLocks noGrp="1"/>
          </p:cNvSpPr>
          <p:nvPr>
            <p:ph type="sldNum" sz="quarter" idx="11"/>
          </p:nvPr>
        </p:nvSpPr>
        <p:spPr/>
        <p:txBody>
          <a:bodyPr/>
          <a:lstStyle/>
          <a:p>
            <a:pPr>
              <a:defRPr/>
            </a:pPr>
            <a:fld id="{D42F0FA4-11EB-4265-8CC8-2A184976FF6F}" type="slidenum">
              <a:rPr lang="en-US"/>
              <a:pPr>
                <a:defRPr/>
              </a:pPr>
              <a:t>23</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Grp="1" noChangeArrowheads="1"/>
          </p:cNvSpPr>
          <p:nvPr>
            <p:ph type="title"/>
          </p:nvPr>
        </p:nvSpPr>
        <p:spPr>
          <a:xfrm>
            <a:off x="914400" y="2743200"/>
            <a:ext cx="7315200" cy="1371600"/>
          </a:xfrm>
        </p:spPr>
        <p:txBody>
          <a:bodyPr tIns="91440" bIns="0"/>
          <a:lstStyle/>
          <a:p>
            <a:pPr eaLnBrk="1" hangingPunct="1"/>
            <a:r>
              <a:rPr lang="en-US" b="1" dirty="0">
                <a:latin typeface="Arial" panose="020B0604020202020204" pitchFamily="34" charset="0"/>
                <a:cs typeface="Arial" panose="020B0604020202020204" pitchFamily="34" charset="0"/>
              </a:rPr>
              <a:t>I</a:t>
            </a:r>
            <a:r>
              <a:rPr lang="en-US" b="1" dirty="0" smtClean="0">
                <a:latin typeface="Arial" panose="020B0604020202020204" pitchFamily="34" charset="0"/>
                <a:cs typeface="Arial" panose="020B0604020202020204" pitchFamily="34" charset="0"/>
              </a:rPr>
              <a:t>V. MEMBERSHIP RECORDS</a:t>
            </a:r>
          </a:p>
        </p:txBody>
      </p:sp>
      <p:sp>
        <p:nvSpPr>
          <p:cNvPr id="3" name="Footer Placeholder 2"/>
          <p:cNvSpPr>
            <a:spLocks noGrp="1"/>
          </p:cNvSpPr>
          <p:nvPr>
            <p:ph type="ftr" sz="quarter" idx="10"/>
          </p:nvPr>
        </p:nvSpPr>
        <p:spPr/>
        <p:txBody>
          <a:bodyPr/>
          <a:lstStyle/>
          <a:p>
            <a:pPr algn="ctr">
              <a:defRPr/>
            </a:pPr>
            <a:r>
              <a:rPr lang="en-US" dirty="0" smtClean="0"/>
              <a:t>ASME S&amp;C Training Module A3. Membership Maintenance</a:t>
            </a:r>
            <a:endParaRPr lang="en-US" dirty="0"/>
          </a:p>
        </p:txBody>
      </p:sp>
      <p:sp>
        <p:nvSpPr>
          <p:cNvPr id="4" name="Slide Number Placeholder 3"/>
          <p:cNvSpPr>
            <a:spLocks noGrp="1"/>
          </p:cNvSpPr>
          <p:nvPr>
            <p:ph type="sldNum" sz="quarter" idx="11"/>
          </p:nvPr>
        </p:nvSpPr>
        <p:spPr/>
        <p:txBody>
          <a:bodyPr/>
          <a:lstStyle/>
          <a:p>
            <a:pPr>
              <a:defRPr/>
            </a:pPr>
            <a:fld id="{CCB34027-7164-4442-BA49-E1DCE5D355A4}" type="slidenum">
              <a:rPr lang="en-US"/>
              <a:pPr>
                <a:defRPr/>
              </a:pPr>
              <a:t>24</a:t>
            </a:fld>
            <a:endParaRPr lang="en-US"/>
          </a:p>
        </p:txBody>
      </p:sp>
    </p:spTree>
    <p:extLst>
      <p:ext uri="{BB962C8B-B14F-4D97-AF65-F5344CB8AC3E}">
        <p14:creationId xmlns:p14="http://schemas.microsoft.com/office/powerpoint/2010/main" val="27659459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p:cNvSpPr>
            <a:spLocks noGrp="1" noChangeArrowheads="1"/>
          </p:cNvSpPr>
          <p:nvPr>
            <p:ph type="title"/>
          </p:nvPr>
        </p:nvSpPr>
        <p:spPr>
          <a:xfrm>
            <a:off x="914400" y="274638"/>
            <a:ext cx="7315200" cy="457200"/>
          </a:xfrm>
        </p:spPr>
        <p:txBody>
          <a:bodyPr tIns="0" bIns="0"/>
          <a:lstStyle/>
          <a:p>
            <a:pPr eaLnBrk="1" hangingPunct="1"/>
            <a:r>
              <a:rPr lang="en-US" b="1" dirty="0" smtClean="0">
                <a:latin typeface="Arial" panose="020B0604020202020204" pitchFamily="34" charset="0"/>
                <a:cs typeface="Arial" panose="020B0604020202020204" pitchFamily="34" charset="0"/>
              </a:rPr>
              <a:t>MEMBERSHIP RECORDS</a:t>
            </a:r>
          </a:p>
        </p:txBody>
      </p:sp>
      <p:sp>
        <p:nvSpPr>
          <p:cNvPr id="35845" name="Rectangle 3"/>
          <p:cNvSpPr>
            <a:spLocks noGrp="1" noChangeArrowheads="1"/>
          </p:cNvSpPr>
          <p:nvPr>
            <p:ph idx="1"/>
          </p:nvPr>
        </p:nvSpPr>
        <p:spPr>
          <a:xfrm>
            <a:off x="457200" y="1005840"/>
            <a:ext cx="8229600" cy="4846320"/>
          </a:xfrm>
        </p:spPr>
        <p:txBody>
          <a:bodyPr tIns="91440" bIns="0"/>
          <a:lstStyle/>
          <a:p>
            <a:pPr marL="225425" indent="-225425"/>
            <a:r>
              <a:rPr lang="en-US" dirty="0" smtClean="0">
                <a:latin typeface="Arial" panose="020B0604020202020204" pitchFamily="34" charset="0"/>
                <a:cs typeface="Arial" panose="020B0604020202020204" pitchFamily="34" charset="0"/>
              </a:rPr>
              <a:t>ASME Database </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marL="463550" lvl="1" indent="-238125"/>
            <a:r>
              <a:rPr lang="en-US" dirty="0" smtClean="0">
                <a:latin typeface="Arial" panose="020B0604020202020204" pitchFamily="34" charset="0"/>
                <a:cs typeface="Arial" panose="020B0604020202020204" pitchFamily="34" charset="0"/>
              </a:rPr>
              <a:t>Data on all S&amp;C volunteers </a:t>
            </a:r>
          </a:p>
          <a:p>
            <a:pPr marL="463550" lvl="1" indent="-238125"/>
            <a:r>
              <a:rPr lang="en-US" dirty="0" smtClean="0">
                <a:latin typeface="Arial" panose="020B0604020202020204" pitchFamily="34" charset="0"/>
                <a:cs typeface="Arial" panose="020B0604020202020204" pitchFamily="34" charset="0"/>
              </a:rPr>
              <a:t>For Committee Use Only</a:t>
            </a:r>
          </a:p>
          <a:p>
            <a:pPr marL="463550" lvl="1" indent="-238125" eaLnBrk="1" hangingPunct="1"/>
            <a:r>
              <a:rPr lang="en-US" dirty="0" smtClean="0">
                <a:latin typeface="Arial" panose="020B0604020202020204" pitchFamily="34" charset="0"/>
                <a:cs typeface="Arial" panose="020B0604020202020204" pitchFamily="34" charset="0"/>
              </a:rPr>
              <a:t>Standard Reports</a:t>
            </a:r>
          </a:p>
          <a:p>
            <a:pPr marL="688975" lvl="2" indent="-225425" eaLnBrk="1" hangingPunct="1"/>
            <a:r>
              <a:rPr lang="en-US" dirty="0" smtClean="0">
                <a:latin typeface="Arial" panose="020B0604020202020204" pitchFamily="34" charset="0"/>
                <a:cs typeface="Arial" panose="020B0604020202020204" pitchFamily="34" charset="0"/>
              </a:rPr>
              <a:t>Committee Rosters</a:t>
            </a:r>
          </a:p>
          <a:p>
            <a:pPr marL="688975" lvl="2" indent="-225425" eaLnBrk="1" hangingPunct="1">
              <a:spcBef>
                <a:spcPct val="0"/>
              </a:spcBef>
            </a:pPr>
            <a:r>
              <a:rPr lang="en-US" dirty="0" smtClean="0">
                <a:latin typeface="Arial" panose="020B0604020202020204" pitchFamily="34" charset="0"/>
                <a:cs typeface="Arial" panose="020B0604020202020204" pitchFamily="34" charset="0"/>
              </a:rPr>
              <a:t>AS-11 Online Personnel Directory</a:t>
            </a:r>
          </a:p>
        </p:txBody>
      </p:sp>
      <p:sp>
        <p:nvSpPr>
          <p:cNvPr id="4" name="Footer Placeholder 3"/>
          <p:cNvSpPr>
            <a:spLocks noGrp="1"/>
          </p:cNvSpPr>
          <p:nvPr>
            <p:ph type="ftr" sz="quarter" idx="10"/>
          </p:nvPr>
        </p:nvSpPr>
        <p:spPr/>
        <p:txBody>
          <a:bodyPr/>
          <a:lstStyle/>
          <a:p>
            <a:pPr algn="ctr">
              <a:defRPr/>
            </a:pPr>
            <a:r>
              <a:rPr lang="en-US" dirty="0"/>
              <a:t>ASME S&amp;C Training Module </a:t>
            </a:r>
            <a:r>
              <a:rPr lang="en-US" dirty="0" smtClean="0"/>
              <a:t>A3. Membership Maintenance</a:t>
            </a:r>
            <a:endParaRPr lang="en-US" dirty="0"/>
          </a:p>
        </p:txBody>
      </p:sp>
      <p:sp>
        <p:nvSpPr>
          <p:cNvPr id="5" name="Slide Number Placeholder 4"/>
          <p:cNvSpPr>
            <a:spLocks noGrp="1"/>
          </p:cNvSpPr>
          <p:nvPr>
            <p:ph type="sldNum" sz="quarter" idx="11"/>
          </p:nvPr>
        </p:nvSpPr>
        <p:spPr/>
        <p:txBody>
          <a:bodyPr/>
          <a:lstStyle/>
          <a:p>
            <a:pPr>
              <a:defRPr/>
            </a:pPr>
            <a:fld id="{D4043075-8598-40A7-A5B7-9E5DAC39F028}" type="slidenum">
              <a:rPr lang="en-US"/>
              <a:pPr>
                <a:defRPr/>
              </a:pPr>
              <a:t>25</a:t>
            </a:fld>
            <a:endParaRPr lang="en-US"/>
          </a:p>
        </p:txBody>
      </p:sp>
    </p:spTree>
    <p:extLst>
      <p:ext uri="{BB962C8B-B14F-4D97-AF65-F5344CB8AC3E}">
        <p14:creationId xmlns:p14="http://schemas.microsoft.com/office/powerpoint/2010/main" val="34601725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Grp="1" noChangeArrowheads="1"/>
          </p:cNvSpPr>
          <p:nvPr>
            <p:ph type="title"/>
          </p:nvPr>
        </p:nvSpPr>
        <p:spPr>
          <a:xfrm>
            <a:off x="914400" y="274638"/>
            <a:ext cx="7315200" cy="457200"/>
          </a:xfrm>
        </p:spPr>
        <p:txBody>
          <a:bodyPr tIns="0" bIns="0"/>
          <a:lstStyle/>
          <a:p>
            <a:pPr eaLnBrk="1" hangingPunct="1"/>
            <a:r>
              <a:rPr lang="en-US" b="1" dirty="0" smtClean="0">
                <a:latin typeface="Arial" panose="020B0604020202020204" pitchFamily="34" charset="0"/>
                <a:cs typeface="Arial" panose="020B0604020202020204" pitchFamily="34" charset="0"/>
              </a:rPr>
              <a:t>MEMBERSHIP RECORDS</a:t>
            </a:r>
          </a:p>
        </p:txBody>
      </p:sp>
      <p:sp>
        <p:nvSpPr>
          <p:cNvPr id="36869" name="Rectangle 3"/>
          <p:cNvSpPr>
            <a:spLocks noGrp="1" noChangeArrowheads="1"/>
          </p:cNvSpPr>
          <p:nvPr>
            <p:ph idx="1"/>
          </p:nvPr>
        </p:nvSpPr>
        <p:spPr>
          <a:xfrm>
            <a:off x="457200" y="1005840"/>
            <a:ext cx="8229600" cy="4846320"/>
          </a:xfrm>
        </p:spPr>
        <p:txBody>
          <a:bodyPr tIns="91440" bIns="0"/>
          <a:lstStyle/>
          <a:p>
            <a:pPr marL="225425" indent="-225425" eaLnBrk="1" hangingPunct="1"/>
            <a:r>
              <a:rPr lang="en-US" dirty="0" smtClean="0">
                <a:latin typeface="Arial" panose="020B0604020202020204" pitchFamily="34" charset="0"/>
                <a:cs typeface="Arial" panose="020B0604020202020204" pitchFamily="34" charset="0"/>
              </a:rPr>
              <a:t>Committee Rosters</a:t>
            </a:r>
          </a:p>
          <a:p>
            <a:pPr marL="463550" lvl="1" indent="-225425" eaLnBrk="1" hangingPunct="1"/>
            <a:r>
              <a:rPr lang="en-US" dirty="0" smtClean="0">
                <a:latin typeface="Arial" panose="020B0604020202020204" pitchFamily="34" charset="0"/>
                <a:cs typeface="Arial" panose="020B0604020202020204" pitchFamily="34" charset="0"/>
              </a:rPr>
              <a:t>Produced for each committee</a:t>
            </a:r>
          </a:p>
          <a:p>
            <a:pPr marL="463550" lvl="1" indent="-225425" eaLnBrk="1" hangingPunct="1"/>
            <a:r>
              <a:rPr lang="en-US" dirty="0" smtClean="0">
                <a:latin typeface="Arial" panose="020B0604020202020204" pitchFamily="34" charset="0"/>
                <a:cs typeface="Arial" panose="020B0604020202020204" pitchFamily="34" charset="0"/>
              </a:rPr>
              <a:t>Contains the following for each committee member:</a:t>
            </a:r>
          </a:p>
          <a:p>
            <a:pPr marL="688975" lvl="2" indent="-214313" eaLnBrk="1" hangingPunct="1"/>
            <a:r>
              <a:rPr lang="en-US" dirty="0" smtClean="0">
                <a:latin typeface="Arial" panose="020B0604020202020204" pitchFamily="34" charset="0"/>
                <a:cs typeface="Arial" panose="020B0604020202020204" pitchFamily="34" charset="0"/>
              </a:rPr>
              <a:t>Contact Information</a:t>
            </a:r>
          </a:p>
          <a:p>
            <a:pPr marL="688975" lvl="2" indent="-214313"/>
            <a:r>
              <a:rPr lang="en-US" dirty="0">
                <a:latin typeface="Arial" panose="020B0604020202020204" pitchFamily="34" charset="0"/>
                <a:cs typeface="Arial" panose="020B0604020202020204" pitchFamily="34" charset="0"/>
              </a:rPr>
              <a:t>Committee </a:t>
            </a:r>
            <a:r>
              <a:rPr lang="en-US" dirty="0" smtClean="0">
                <a:latin typeface="Arial" panose="020B0604020202020204" pitchFamily="34" charset="0"/>
                <a:cs typeface="Arial" panose="020B0604020202020204" pitchFamily="34" charset="0"/>
              </a:rPr>
              <a:t>Position</a:t>
            </a:r>
          </a:p>
          <a:p>
            <a:pPr marL="688975" lvl="2" indent="-214313" eaLnBrk="1" hangingPunct="1">
              <a:spcBef>
                <a:spcPct val="0"/>
              </a:spcBef>
            </a:pPr>
            <a:r>
              <a:rPr lang="en-US" dirty="0" smtClean="0">
                <a:latin typeface="Arial" panose="020B0604020202020204" pitchFamily="34" charset="0"/>
                <a:cs typeface="Arial" panose="020B0604020202020204" pitchFamily="34" charset="0"/>
              </a:rPr>
              <a:t>Membership Expiration Date</a:t>
            </a:r>
          </a:p>
          <a:p>
            <a:pPr marL="688975" lvl="2" indent="-214313" eaLnBrk="1" hangingPunct="1">
              <a:spcBef>
                <a:spcPct val="0"/>
              </a:spcBef>
            </a:pPr>
            <a:r>
              <a:rPr lang="en-US" dirty="0" smtClean="0">
                <a:latin typeface="Arial" panose="020B0604020202020204" pitchFamily="34" charset="0"/>
                <a:cs typeface="Arial" panose="020B0604020202020204" pitchFamily="34" charset="0"/>
              </a:rPr>
              <a:t>Interest Classification Code</a:t>
            </a:r>
          </a:p>
        </p:txBody>
      </p:sp>
      <p:sp>
        <p:nvSpPr>
          <p:cNvPr id="4" name="Footer Placeholder 3"/>
          <p:cNvSpPr>
            <a:spLocks noGrp="1"/>
          </p:cNvSpPr>
          <p:nvPr>
            <p:ph type="ftr" sz="quarter" idx="10"/>
          </p:nvPr>
        </p:nvSpPr>
        <p:spPr/>
        <p:txBody>
          <a:bodyPr/>
          <a:lstStyle/>
          <a:p>
            <a:pPr algn="ctr">
              <a:defRPr/>
            </a:pPr>
            <a:r>
              <a:rPr lang="en-US" smtClean="0"/>
              <a:t>ASME S&amp;C Training Module A3. Membership Maintenance</a:t>
            </a:r>
            <a:endParaRPr lang="en-US" dirty="0"/>
          </a:p>
        </p:txBody>
      </p:sp>
      <p:sp>
        <p:nvSpPr>
          <p:cNvPr id="5" name="Slide Number Placeholder 4"/>
          <p:cNvSpPr>
            <a:spLocks noGrp="1"/>
          </p:cNvSpPr>
          <p:nvPr>
            <p:ph type="sldNum" sz="quarter" idx="11"/>
          </p:nvPr>
        </p:nvSpPr>
        <p:spPr/>
        <p:txBody>
          <a:bodyPr/>
          <a:lstStyle/>
          <a:p>
            <a:pPr>
              <a:defRPr/>
            </a:pPr>
            <a:fld id="{85ACB4F9-F8ED-420F-97A3-806CEB6D9094}" type="slidenum">
              <a:rPr lang="en-US"/>
              <a:pPr>
                <a:defRPr/>
              </a:pPr>
              <a:t>26</a:t>
            </a:fld>
            <a:endParaRPr lang="en-US"/>
          </a:p>
        </p:txBody>
      </p:sp>
    </p:spTree>
    <p:extLst>
      <p:ext uri="{BB962C8B-B14F-4D97-AF65-F5344CB8AC3E}">
        <p14:creationId xmlns:p14="http://schemas.microsoft.com/office/powerpoint/2010/main" val="20729635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a:xfrm>
            <a:off x="914400" y="274638"/>
            <a:ext cx="7315200" cy="457200"/>
          </a:xfrm>
        </p:spPr>
        <p:txBody>
          <a:bodyPr tIns="0" bIns="0"/>
          <a:lstStyle/>
          <a:p>
            <a:pPr eaLnBrk="1" hangingPunct="1"/>
            <a:r>
              <a:rPr lang="en-US" b="1" dirty="0" smtClean="0">
                <a:latin typeface="Arial" panose="020B0604020202020204" pitchFamily="34" charset="0"/>
                <a:cs typeface="Arial" panose="020B0604020202020204" pitchFamily="34" charset="0"/>
              </a:rPr>
              <a:t>MEMBERSHIP RECORDS</a:t>
            </a:r>
          </a:p>
        </p:txBody>
      </p:sp>
      <p:sp>
        <p:nvSpPr>
          <p:cNvPr id="37893" name="Rectangle 3"/>
          <p:cNvSpPr>
            <a:spLocks noGrp="1" noChangeArrowheads="1"/>
          </p:cNvSpPr>
          <p:nvPr>
            <p:ph idx="1"/>
          </p:nvPr>
        </p:nvSpPr>
        <p:spPr>
          <a:xfrm>
            <a:off x="457200" y="1005840"/>
            <a:ext cx="8229600" cy="4846320"/>
          </a:xfrm>
        </p:spPr>
        <p:txBody>
          <a:bodyPr tIns="91440" bIns="0"/>
          <a:lstStyle/>
          <a:p>
            <a:pPr marL="225425" indent="-225425" eaLnBrk="1" hangingPunct="1"/>
            <a:r>
              <a:rPr lang="en-US" dirty="0" smtClean="0">
                <a:latin typeface="Arial" panose="020B0604020202020204" pitchFamily="34" charset="0"/>
                <a:cs typeface="Arial" panose="020B0604020202020204" pitchFamily="34" charset="0"/>
              </a:rPr>
              <a:t>AS-11 Online Personnel Directory</a:t>
            </a:r>
          </a:p>
          <a:p>
            <a:pPr marL="463550" lvl="1" indent="-238125" eaLnBrk="1" hangingPunct="1"/>
            <a:r>
              <a:rPr lang="en-US" dirty="0" smtClean="0">
                <a:latin typeface="Arial" panose="020B0604020202020204" pitchFamily="34" charset="0"/>
                <a:cs typeface="Arial" panose="020B0604020202020204" pitchFamily="34" charset="0"/>
              </a:rPr>
              <a:t>Contact information for all S&amp;C volunteers</a:t>
            </a:r>
          </a:p>
          <a:p>
            <a:pPr marL="463550" lvl="1" indent="-238125" eaLnBrk="1" hangingPunct="1"/>
            <a:r>
              <a:rPr lang="en-US" dirty="0" smtClean="0">
                <a:latin typeface="Arial" panose="020B0604020202020204" pitchFamily="34" charset="0"/>
                <a:cs typeface="Arial" panose="020B0604020202020204" pitchFamily="34" charset="0"/>
              </a:rPr>
              <a:t>Fully searchable database</a:t>
            </a:r>
          </a:p>
          <a:p>
            <a:pPr marL="463550" lvl="1" indent="-238125" eaLnBrk="1" hangingPunct="1"/>
            <a:r>
              <a:rPr lang="en-US" dirty="0" smtClean="0">
                <a:latin typeface="Arial" panose="020B0604020202020204" pitchFamily="34" charset="0"/>
                <a:cs typeface="Arial" panose="020B0604020202020204" pitchFamily="34" charset="0"/>
              </a:rPr>
              <a:t>Listing by committee</a:t>
            </a:r>
          </a:p>
          <a:p>
            <a:pPr eaLnBrk="1" hangingPunct="1">
              <a:buFontTx/>
              <a:buNone/>
            </a:pPr>
            <a:endParaRPr lang="en-US" dirty="0" smtClean="0">
              <a:latin typeface="Arial" panose="020B0604020202020204" pitchFamily="34" charset="0"/>
              <a:cs typeface="Arial" panose="020B0604020202020204" pitchFamily="34" charset="0"/>
            </a:endParaRPr>
          </a:p>
          <a:p>
            <a:pPr>
              <a:buFontTx/>
              <a:buNone/>
            </a:pPr>
            <a:r>
              <a:rPr lang="en-US" sz="2000" b="1" dirty="0" smtClean="0">
                <a:latin typeface="Arial" panose="020B0604020202020204" pitchFamily="34" charset="0"/>
                <a:cs typeface="Arial" panose="020B0604020202020204" pitchFamily="34" charset="0"/>
              </a:rPr>
              <a:t>NOTE</a:t>
            </a:r>
            <a:r>
              <a:rPr lang="en-US" sz="2000" dirty="0" smtClean="0">
                <a:latin typeface="Arial" panose="020B0604020202020204" pitchFamily="34" charset="0"/>
                <a:cs typeface="Arial" panose="020B0604020202020204" pitchFamily="34" charset="0"/>
              </a:rPr>
              <a:t>: Members can correct/update contact information by submitting changes to </a:t>
            </a:r>
            <a:r>
              <a:rPr lang="en-US" sz="2000" dirty="0" smtClean="0">
                <a:latin typeface="Arial" panose="020B0604020202020204" pitchFamily="34" charset="0"/>
                <a:cs typeface="Arial" panose="020B0604020202020204" pitchFamily="34" charset="0"/>
                <a:hlinkClick r:id="rId3"/>
              </a:rPr>
              <a:t>csadmin@asme.org</a:t>
            </a:r>
            <a:endParaRPr lang="en-US" sz="2000" strike="sngStrike" dirty="0" smtClean="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lgn="ctr">
              <a:defRPr/>
            </a:pPr>
            <a:r>
              <a:rPr lang="en-US" dirty="0" smtClean="0"/>
              <a:t>ASME S&amp;C Training Module A3. Membership Maintenance</a:t>
            </a:r>
            <a:endParaRPr lang="en-US" dirty="0"/>
          </a:p>
        </p:txBody>
      </p:sp>
      <p:sp>
        <p:nvSpPr>
          <p:cNvPr id="5" name="Slide Number Placeholder 4"/>
          <p:cNvSpPr>
            <a:spLocks noGrp="1"/>
          </p:cNvSpPr>
          <p:nvPr>
            <p:ph type="sldNum" sz="quarter" idx="11"/>
          </p:nvPr>
        </p:nvSpPr>
        <p:spPr/>
        <p:txBody>
          <a:bodyPr/>
          <a:lstStyle/>
          <a:p>
            <a:pPr>
              <a:defRPr/>
            </a:pPr>
            <a:fld id="{1D2C383F-329B-4017-AB83-D28D962DC6FC}" type="slidenum">
              <a:rPr lang="en-US"/>
              <a:pPr>
                <a:defRPr/>
              </a:pPr>
              <a:t>27</a:t>
            </a:fld>
            <a:endParaRPr lang="en-US"/>
          </a:p>
        </p:txBody>
      </p:sp>
    </p:spTree>
    <p:extLst>
      <p:ext uri="{BB962C8B-B14F-4D97-AF65-F5344CB8AC3E}">
        <p14:creationId xmlns:p14="http://schemas.microsoft.com/office/powerpoint/2010/main" val="19862687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2"/>
          <p:cNvSpPr>
            <a:spLocks noGrp="1" noChangeArrowheads="1"/>
          </p:cNvSpPr>
          <p:nvPr>
            <p:ph type="title"/>
          </p:nvPr>
        </p:nvSpPr>
        <p:spPr>
          <a:xfrm>
            <a:off x="914400" y="274638"/>
            <a:ext cx="7315200" cy="457200"/>
          </a:xfrm>
        </p:spPr>
        <p:txBody>
          <a:bodyPr tIns="0" bIns="0"/>
          <a:lstStyle/>
          <a:p>
            <a:r>
              <a:rPr lang="en-US" b="1" dirty="0" smtClean="0">
                <a:latin typeface="Arial" panose="020B0604020202020204" pitchFamily="34" charset="0"/>
                <a:cs typeface="Arial" panose="020B0604020202020204" pitchFamily="34" charset="0"/>
              </a:rPr>
              <a:t>MODULE SUMMARY</a:t>
            </a:r>
          </a:p>
        </p:txBody>
      </p:sp>
      <p:sp>
        <p:nvSpPr>
          <p:cNvPr id="39941" name="Rectangle 3"/>
          <p:cNvSpPr>
            <a:spLocks noGrp="1" noChangeArrowheads="1"/>
          </p:cNvSpPr>
          <p:nvPr>
            <p:ph idx="1"/>
          </p:nvPr>
        </p:nvSpPr>
        <p:spPr>
          <a:xfrm>
            <a:off x="457200" y="1005840"/>
            <a:ext cx="8229600" cy="4846320"/>
          </a:xfrm>
        </p:spPr>
        <p:txBody>
          <a:bodyPr tIns="91440" bIns="0"/>
          <a:lstStyle/>
          <a:p>
            <a:pPr lvl="0"/>
            <a:r>
              <a:rPr lang="en-US" sz="2000" dirty="0">
                <a:latin typeface="Arial" panose="020B0604020202020204" pitchFamily="34" charset="0"/>
                <a:cs typeface="Arial" panose="020B0604020202020204" pitchFamily="34" charset="0"/>
              </a:rPr>
              <a:t>Committee Membership includes the Chair, Vice Chair, Secretary, </a:t>
            </a:r>
            <a:r>
              <a:rPr lang="en-US" sz="2000" dirty="0" smtClean="0">
                <a:latin typeface="Arial" panose="020B0604020202020204" pitchFamily="34" charset="0"/>
                <a:cs typeface="Arial" panose="020B0604020202020204" pitchFamily="34" charset="0"/>
              </a:rPr>
              <a:t>Individual Members</a:t>
            </a:r>
            <a:r>
              <a:rPr lang="en-US" sz="2000" dirty="0">
                <a:latin typeface="Arial" panose="020B0604020202020204" pitchFamily="34" charset="0"/>
                <a:cs typeface="Arial" panose="020B0604020202020204" pitchFamily="34" charset="0"/>
              </a:rPr>
              <a:t>, Contributing Members, Delegates, Alternates and Representatives</a:t>
            </a:r>
          </a:p>
          <a:p>
            <a:r>
              <a:rPr lang="en-US" sz="2000" dirty="0">
                <a:latin typeface="Arial" panose="020B0604020202020204" pitchFamily="34" charset="0"/>
                <a:cs typeface="Arial" panose="020B0604020202020204" pitchFamily="34" charset="0"/>
              </a:rPr>
              <a:t>All appointments and reappointments on </a:t>
            </a:r>
            <a:r>
              <a:rPr lang="en-US" sz="2000" dirty="0" smtClean="0">
                <a:latin typeface="Arial" panose="020B0604020202020204" pitchFamily="34" charset="0"/>
                <a:cs typeface="Arial" panose="020B0604020202020204" pitchFamily="34" charset="0"/>
              </a:rPr>
              <a:t>subordinate committees are </a:t>
            </a:r>
            <a:r>
              <a:rPr lang="en-US" sz="2000" dirty="0">
                <a:latin typeface="Arial" panose="020B0604020202020204" pitchFamily="34" charset="0"/>
                <a:cs typeface="Arial" panose="020B0604020202020204" pitchFamily="34" charset="0"/>
              </a:rPr>
              <a:t>approved by </a:t>
            </a:r>
            <a:r>
              <a:rPr lang="en-US" sz="2000" dirty="0" smtClean="0">
                <a:latin typeface="Arial" panose="020B0604020202020204" pitchFamily="34" charset="0"/>
                <a:cs typeface="Arial" panose="020B0604020202020204" pitchFamily="34" charset="0"/>
              </a:rPr>
              <a:t>their </a:t>
            </a:r>
            <a:r>
              <a:rPr lang="en-US" sz="2000" dirty="0">
                <a:latin typeface="Arial" panose="020B0604020202020204" pitchFamily="34" charset="0"/>
                <a:cs typeface="Arial" panose="020B0604020202020204" pitchFamily="34" charset="0"/>
              </a:rPr>
              <a:t>parent </a:t>
            </a:r>
            <a:r>
              <a:rPr lang="en-US" sz="2000" dirty="0" smtClean="0">
                <a:latin typeface="Arial" panose="020B0604020202020204" pitchFamily="34" charset="0"/>
                <a:cs typeface="Arial" panose="020B0604020202020204" pitchFamily="34" charset="0"/>
              </a:rPr>
              <a:t>committee </a:t>
            </a:r>
            <a:r>
              <a:rPr lang="en-US" sz="2000" dirty="0">
                <a:latin typeface="Arial" panose="020B0604020202020204" pitchFamily="34" charset="0"/>
                <a:cs typeface="Arial" panose="020B0604020202020204" pitchFamily="34" charset="0"/>
              </a:rPr>
              <a:t>and membership appointments on Standards Committees are approved by </a:t>
            </a:r>
            <a:r>
              <a:rPr lang="en-US" sz="2000" dirty="0" smtClean="0">
                <a:latin typeface="Arial" panose="020B0604020202020204" pitchFamily="34" charset="0"/>
                <a:cs typeface="Arial" panose="020B0604020202020204" pitchFamily="34" charset="0"/>
              </a:rPr>
              <a:t>the applicable </a:t>
            </a:r>
            <a:r>
              <a:rPr lang="en-US" sz="2000" dirty="0">
                <a:latin typeface="Arial" panose="020B0604020202020204" pitchFamily="34" charset="0"/>
                <a:cs typeface="Arial" panose="020B0604020202020204" pitchFamily="34" charset="0"/>
              </a:rPr>
              <a:t>Supervisory </a:t>
            </a:r>
            <a:r>
              <a:rPr lang="en-US" sz="2000" dirty="0" smtClean="0">
                <a:latin typeface="Arial" panose="020B0604020202020204" pitchFamily="34" charset="0"/>
                <a:cs typeface="Arial" panose="020B0604020202020204" pitchFamily="34" charset="0"/>
              </a:rPr>
              <a:t>Board</a:t>
            </a:r>
            <a:endParaRPr lang="en-US" sz="2000" strike="sngStrike"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Members, Contributing Members and Delegates serve </a:t>
            </a:r>
            <a:r>
              <a:rPr lang="en-US" sz="2000" dirty="0" smtClean="0">
                <a:latin typeface="Arial" panose="020B0604020202020204" pitchFamily="34" charset="0"/>
                <a:cs typeface="Arial" panose="020B0604020202020204" pitchFamily="34" charset="0"/>
              </a:rPr>
              <a:t>terms not to exceed 5 years</a:t>
            </a:r>
            <a:endParaRPr lang="en-US" sz="2000" strike="sngStrike"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Alternate terms expire on request of the </a:t>
            </a:r>
            <a:r>
              <a:rPr lang="en-US" sz="2000" dirty="0" smtClean="0">
                <a:latin typeface="Arial" panose="020B0604020202020204" pitchFamily="34" charset="0"/>
                <a:cs typeface="Arial" panose="020B0604020202020204" pitchFamily="34" charset="0"/>
              </a:rPr>
              <a:t>member </a:t>
            </a:r>
            <a:r>
              <a:rPr lang="en-US" sz="2000" dirty="0">
                <a:latin typeface="Arial" panose="020B0604020202020204" pitchFamily="34" charset="0"/>
                <a:cs typeface="Arial" panose="020B0604020202020204" pitchFamily="34" charset="0"/>
              </a:rPr>
              <a:t>or when the member is no longer on the </a:t>
            </a:r>
            <a:r>
              <a:rPr lang="en-US" sz="2000" dirty="0" smtClean="0">
                <a:latin typeface="Arial" panose="020B0604020202020204" pitchFamily="34" charset="0"/>
                <a:cs typeface="Arial" panose="020B0604020202020204" pitchFamily="34" charset="0"/>
              </a:rPr>
              <a:t>committee</a:t>
            </a:r>
            <a:r>
              <a:rPr lang="en-US" sz="2000" dirty="0">
                <a:latin typeface="Arial" panose="020B0604020202020204" pitchFamily="34" charset="0"/>
                <a:cs typeface="Arial" panose="020B0604020202020204" pitchFamily="34" charset="0"/>
              </a:rPr>
              <a:t>  </a:t>
            </a:r>
          </a:p>
          <a:p>
            <a:pPr lvl="0"/>
            <a:r>
              <a:rPr lang="en-US" sz="2000" dirty="0" smtClean="0">
                <a:latin typeface="Arial" panose="020B0604020202020204" pitchFamily="34" charset="0"/>
                <a:cs typeface="Arial" panose="020B0604020202020204" pitchFamily="34" charset="0"/>
              </a:rPr>
              <a:t>Officers </a:t>
            </a:r>
            <a:r>
              <a:rPr lang="en-US" sz="2000" dirty="0">
                <a:latin typeface="Arial" panose="020B0604020202020204" pitchFamily="34" charset="0"/>
                <a:cs typeface="Arial" panose="020B0604020202020204" pitchFamily="34" charset="0"/>
              </a:rPr>
              <a:t>are elected using the weighted ballot method </a:t>
            </a:r>
          </a:p>
          <a:p>
            <a:pPr lvl="0"/>
            <a:r>
              <a:rPr lang="en-US" sz="2000" dirty="0">
                <a:latin typeface="Arial" panose="020B0604020202020204" pitchFamily="34" charset="0"/>
                <a:cs typeface="Arial" panose="020B0604020202020204" pitchFamily="34" charset="0"/>
              </a:rPr>
              <a:t>Chair and Vice Chair </a:t>
            </a:r>
            <a:r>
              <a:rPr lang="en-US" sz="2000" dirty="0" smtClean="0">
                <a:latin typeface="Arial" panose="020B0604020202020204" pitchFamily="34" charset="0"/>
                <a:cs typeface="Arial" panose="020B0604020202020204" pitchFamily="34" charset="0"/>
              </a:rPr>
              <a:t>are </a:t>
            </a:r>
            <a:r>
              <a:rPr lang="en-US" sz="2000" dirty="0">
                <a:latin typeface="Arial" panose="020B0604020202020204" pitchFamily="34" charset="0"/>
                <a:cs typeface="Arial" panose="020B0604020202020204" pitchFamily="34" charset="0"/>
              </a:rPr>
              <a:t>limited to two consecutive </a:t>
            </a:r>
            <a:r>
              <a:rPr lang="en-US" sz="2000" dirty="0" smtClean="0">
                <a:latin typeface="Arial" panose="020B0604020202020204" pitchFamily="34" charset="0"/>
                <a:cs typeface="Arial" panose="020B0604020202020204" pitchFamily="34" charset="0"/>
              </a:rPr>
              <a:t>terms</a:t>
            </a:r>
            <a:endParaRPr lang="en-US" sz="2000" strike="sngStrike"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lgn="ctr">
              <a:defRPr/>
            </a:pPr>
            <a:r>
              <a:rPr lang="en-US" dirty="0" smtClean="0"/>
              <a:t>ASME S&amp;C Training Module A3. Membership Maintenance</a:t>
            </a:r>
            <a:endParaRPr lang="en-US" dirty="0"/>
          </a:p>
        </p:txBody>
      </p:sp>
      <p:sp>
        <p:nvSpPr>
          <p:cNvPr id="5" name="Slide Number Placeholder 4"/>
          <p:cNvSpPr>
            <a:spLocks noGrp="1"/>
          </p:cNvSpPr>
          <p:nvPr>
            <p:ph type="sldNum" sz="quarter" idx="11"/>
          </p:nvPr>
        </p:nvSpPr>
        <p:spPr/>
        <p:txBody>
          <a:bodyPr/>
          <a:lstStyle/>
          <a:p>
            <a:pPr>
              <a:defRPr/>
            </a:pPr>
            <a:fld id="{7440AE5E-4D8F-44E0-9FDB-C2359CE20B6C}" type="slidenum">
              <a:rPr lang="en-US"/>
              <a:pPr>
                <a:defRPr/>
              </a:pPr>
              <a:t>28</a:t>
            </a:fld>
            <a:endParaRPr lang="en-US"/>
          </a:p>
        </p:txBody>
      </p:sp>
    </p:spTree>
    <p:extLst>
      <p:ext uri="{BB962C8B-B14F-4D97-AF65-F5344CB8AC3E}">
        <p14:creationId xmlns:p14="http://schemas.microsoft.com/office/powerpoint/2010/main" val="3313629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1"/>
          <p:cNvSpPr>
            <a:spLocks noGrp="1"/>
          </p:cNvSpPr>
          <p:nvPr>
            <p:ph type="ftr" sz="quarter" idx="10"/>
          </p:nvPr>
        </p:nvSpPr>
        <p:spPr/>
        <p:txBody>
          <a:bodyPr/>
          <a:lstStyle/>
          <a:p>
            <a:pPr algn="ctr">
              <a:defRPr/>
            </a:pPr>
            <a:r>
              <a:rPr lang="en-US" dirty="0" smtClean="0"/>
              <a:t>ASME S&amp;C Training Module A3. Membership Maintenance</a:t>
            </a:r>
            <a:endParaRPr lang="en-US" dirty="0"/>
          </a:p>
        </p:txBody>
      </p:sp>
      <p:sp>
        <p:nvSpPr>
          <p:cNvPr id="23" name="Slide Number Placeholder 2"/>
          <p:cNvSpPr>
            <a:spLocks noGrp="1"/>
          </p:cNvSpPr>
          <p:nvPr>
            <p:ph type="sldNum" sz="quarter" idx="11"/>
          </p:nvPr>
        </p:nvSpPr>
        <p:spPr/>
        <p:txBody>
          <a:bodyPr/>
          <a:lstStyle/>
          <a:p>
            <a:pPr>
              <a:defRPr/>
            </a:pPr>
            <a:fld id="{BC3A6106-147B-45EE-9A12-BE98230C75EA}" type="slidenum">
              <a:rPr lang="en-US"/>
              <a:pPr>
                <a:defRPr/>
              </a:pPr>
              <a:t>2</a:t>
            </a:fld>
            <a:endParaRPr lang="en-US"/>
          </a:p>
        </p:txBody>
      </p:sp>
      <p:sp>
        <p:nvSpPr>
          <p:cNvPr id="4100" name="Rectangle 2"/>
          <p:cNvSpPr>
            <a:spLocks noChangeAspect="1" noChangeArrowheads="1"/>
          </p:cNvSpPr>
          <p:nvPr/>
        </p:nvSpPr>
        <p:spPr bwMode="auto">
          <a:xfrm>
            <a:off x="914400" y="27432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2700" dir="5400000" algn="ctr" rotWithShape="0">
                    <a:schemeClr val="bg1"/>
                  </a:outerShdw>
                </a:effectLst>
              </a14:hiddenEffects>
            </a:ext>
          </a:extLst>
        </p:spPr>
        <p:txBody>
          <a:bodyPr anchor="ctr"/>
          <a:lstStyle/>
          <a:p>
            <a:pPr algn="ctr"/>
            <a:r>
              <a:rPr lang="en-US" sz="3600" b="1" dirty="0">
                <a:solidFill>
                  <a:srgbClr val="003399"/>
                </a:solidFill>
                <a:latin typeface="Arial" charset="0"/>
              </a:rPr>
              <a:t>REVISIONS</a:t>
            </a:r>
          </a:p>
        </p:txBody>
      </p:sp>
      <p:sp>
        <p:nvSpPr>
          <p:cNvPr id="4102" name="Rectangle 5"/>
          <p:cNvSpPr>
            <a:spLocks noChangeArrowheads="1"/>
          </p:cNvSpPr>
          <p:nvPr/>
        </p:nvSpPr>
        <p:spPr bwMode="auto">
          <a:xfrm>
            <a:off x="1676400" y="884238"/>
            <a:ext cx="1527175" cy="544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endParaRPr lang="en-US" sz="1600" b="1" dirty="0">
              <a:solidFill>
                <a:srgbClr val="003399"/>
              </a:solidFill>
              <a:latin typeface="Arial" charset="0"/>
            </a:endParaRPr>
          </a:p>
          <a:p>
            <a:pPr algn="ctr" eaLnBrk="1" hangingPunct="1"/>
            <a:endParaRPr lang="en-US" sz="1600" b="1" dirty="0" smtClean="0">
              <a:solidFill>
                <a:srgbClr val="003399"/>
              </a:solidFill>
              <a:latin typeface="Arial" charset="0"/>
            </a:endParaRPr>
          </a:p>
          <a:p>
            <a:pPr algn="ctr" eaLnBrk="1" hangingPunct="1"/>
            <a:endParaRPr lang="en-US" sz="1600" b="1" dirty="0">
              <a:solidFill>
                <a:srgbClr val="003399"/>
              </a:solidFill>
              <a:latin typeface="Arial" charset="0"/>
            </a:endParaRPr>
          </a:p>
          <a:p>
            <a:pPr algn="ctr" eaLnBrk="1" hangingPunct="1"/>
            <a:endParaRPr lang="en-US" sz="1600" b="1" dirty="0" smtClean="0">
              <a:solidFill>
                <a:srgbClr val="003399"/>
              </a:solidFill>
              <a:latin typeface="Arial" charset="0"/>
            </a:endParaRPr>
          </a:p>
          <a:p>
            <a:pPr algn="ctr" eaLnBrk="1" hangingPunct="1"/>
            <a:r>
              <a:rPr lang="en-US" sz="1600" b="1" dirty="0" smtClean="0">
                <a:solidFill>
                  <a:schemeClr val="bg1"/>
                </a:solidFill>
                <a:latin typeface="Arial" charset="0"/>
              </a:rPr>
              <a:t>     </a:t>
            </a:r>
            <a:endParaRPr lang="en-US" sz="1600" b="1" dirty="0">
              <a:solidFill>
                <a:schemeClr val="bg1"/>
              </a:solidFill>
              <a:latin typeface="Arial" charset="0"/>
            </a:endParaRPr>
          </a:p>
        </p:txBody>
      </p:sp>
      <p:sp>
        <p:nvSpPr>
          <p:cNvPr id="4104" name="Rectangle 7"/>
          <p:cNvSpPr>
            <a:spLocks noChangeArrowheads="1"/>
          </p:cNvSpPr>
          <p:nvPr/>
        </p:nvSpPr>
        <p:spPr bwMode="auto">
          <a:xfrm>
            <a:off x="3203575" y="457200"/>
            <a:ext cx="57912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lstStyle/>
          <a:p>
            <a:pPr algn="ctr" eaLnBrk="1" hangingPunct="1">
              <a:spcBef>
                <a:spcPct val="20000"/>
              </a:spcBef>
            </a:pPr>
            <a:r>
              <a:rPr lang="en-US" sz="2800" b="1" dirty="0" smtClean="0">
                <a:solidFill>
                  <a:srgbClr val="FFFF00"/>
                </a:solidFill>
                <a:latin typeface="Arial" charset="0"/>
              </a:rPr>
              <a:t> </a:t>
            </a:r>
            <a:endParaRPr lang="en-US" sz="2800" b="1" dirty="0">
              <a:solidFill>
                <a:srgbClr val="FFFF00"/>
              </a:solidFill>
              <a:latin typeface="Arial" charset="0"/>
            </a:endParaRPr>
          </a:p>
        </p:txBody>
      </p:sp>
      <p:sp>
        <p:nvSpPr>
          <p:cNvPr id="4105" name="Rectangle 8"/>
          <p:cNvSpPr>
            <a:spLocks noChangeArrowheads="1"/>
          </p:cNvSpPr>
          <p:nvPr/>
        </p:nvSpPr>
        <p:spPr bwMode="auto">
          <a:xfrm>
            <a:off x="1676400" y="457200"/>
            <a:ext cx="1527175"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lstStyle/>
          <a:p>
            <a:pPr algn="ctr" eaLnBrk="1" hangingPunct="1">
              <a:spcBef>
                <a:spcPct val="20000"/>
              </a:spcBef>
            </a:pPr>
            <a:endParaRPr lang="en-US" sz="2800" b="1" dirty="0">
              <a:solidFill>
                <a:srgbClr val="FFFF00"/>
              </a:solidFill>
              <a:latin typeface="Arial" charset="0"/>
            </a:endParaRPr>
          </a:p>
        </p:txBody>
      </p:sp>
      <p:sp>
        <p:nvSpPr>
          <p:cNvPr id="4106" name="Rectangle 9"/>
          <p:cNvSpPr>
            <a:spLocks noChangeArrowheads="1"/>
          </p:cNvSpPr>
          <p:nvPr/>
        </p:nvSpPr>
        <p:spPr bwMode="auto">
          <a:xfrm>
            <a:off x="381000" y="457200"/>
            <a:ext cx="12954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lstStyle/>
          <a:p>
            <a:pPr algn="ctr" eaLnBrk="1" hangingPunct="1"/>
            <a:endParaRPr lang="en-US" sz="2800" b="1" dirty="0">
              <a:solidFill>
                <a:srgbClr val="FFFF00"/>
              </a:solidFill>
              <a:latin typeface="Arial" charset="0"/>
            </a:endParaRPr>
          </a:p>
        </p:txBody>
      </p:sp>
      <p:sp>
        <p:nvSpPr>
          <p:cNvPr id="4107" name="Line 10"/>
          <p:cNvSpPr>
            <a:spLocks noChangeShapeType="1"/>
          </p:cNvSpPr>
          <p:nvPr/>
        </p:nvSpPr>
        <p:spPr bwMode="auto">
          <a:xfrm>
            <a:off x="381000" y="457200"/>
            <a:ext cx="12954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8" name="Line 11"/>
          <p:cNvSpPr>
            <a:spLocks noChangeShapeType="1"/>
          </p:cNvSpPr>
          <p:nvPr/>
        </p:nvSpPr>
        <p:spPr bwMode="auto">
          <a:xfrm>
            <a:off x="381000" y="6326188"/>
            <a:ext cx="12954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9" name="Line 12"/>
          <p:cNvSpPr>
            <a:spLocks noChangeShapeType="1"/>
          </p:cNvSpPr>
          <p:nvPr/>
        </p:nvSpPr>
        <p:spPr bwMode="auto">
          <a:xfrm>
            <a:off x="381000" y="457200"/>
            <a:ext cx="0" cy="42703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0" name="Line 13"/>
          <p:cNvSpPr>
            <a:spLocks noChangeShapeType="1"/>
          </p:cNvSpPr>
          <p:nvPr/>
        </p:nvSpPr>
        <p:spPr bwMode="auto">
          <a:xfrm>
            <a:off x="8994775" y="457200"/>
            <a:ext cx="0" cy="42703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1" name="Line 14"/>
          <p:cNvSpPr>
            <a:spLocks noChangeShapeType="1"/>
          </p:cNvSpPr>
          <p:nvPr/>
        </p:nvSpPr>
        <p:spPr bwMode="auto">
          <a:xfrm>
            <a:off x="3203575" y="6326188"/>
            <a:ext cx="5791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2" name="Line 15"/>
          <p:cNvSpPr>
            <a:spLocks noChangeShapeType="1"/>
          </p:cNvSpPr>
          <p:nvPr/>
        </p:nvSpPr>
        <p:spPr bwMode="auto">
          <a:xfrm>
            <a:off x="8994775" y="884238"/>
            <a:ext cx="0" cy="54419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3" name="Line 16"/>
          <p:cNvSpPr>
            <a:spLocks noChangeShapeType="1"/>
          </p:cNvSpPr>
          <p:nvPr/>
        </p:nvSpPr>
        <p:spPr bwMode="auto">
          <a:xfrm>
            <a:off x="1676400" y="6326188"/>
            <a:ext cx="1527175"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4" name="Line 17"/>
          <p:cNvSpPr>
            <a:spLocks noChangeShapeType="1"/>
          </p:cNvSpPr>
          <p:nvPr/>
        </p:nvSpPr>
        <p:spPr bwMode="auto">
          <a:xfrm>
            <a:off x="381000" y="884238"/>
            <a:ext cx="0" cy="54419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6" name="Line 19"/>
          <p:cNvSpPr>
            <a:spLocks noChangeShapeType="1"/>
          </p:cNvSpPr>
          <p:nvPr/>
        </p:nvSpPr>
        <p:spPr bwMode="auto">
          <a:xfrm>
            <a:off x="1676400" y="457200"/>
            <a:ext cx="1527175"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Rectangle 1"/>
          <p:cNvSpPr/>
          <p:nvPr/>
        </p:nvSpPr>
        <p:spPr>
          <a:xfrm>
            <a:off x="1905000" y="2590800"/>
            <a:ext cx="6477000" cy="830997"/>
          </a:xfrm>
          <a:prstGeom prst="rect">
            <a:avLst/>
          </a:prstGeom>
        </p:spPr>
        <p:txBody>
          <a:bodyPr wrap="square">
            <a:spAutoFit/>
          </a:bodyPr>
          <a:lstStyle/>
          <a:p>
            <a:endParaRPr lang="en-US" dirty="0"/>
          </a:p>
          <a:p>
            <a:r>
              <a:rPr lang="en-US" dirty="0"/>
              <a:t> </a:t>
            </a:r>
          </a:p>
        </p:txBody>
      </p:sp>
      <p:graphicFrame>
        <p:nvGraphicFramePr>
          <p:cNvPr id="3" name="Table 2"/>
          <p:cNvGraphicFramePr>
            <a:graphicFrameLocks noGrp="1"/>
          </p:cNvGraphicFramePr>
          <p:nvPr>
            <p:extLst>
              <p:ext uri="{D42A27DB-BD31-4B8C-83A1-F6EECF244321}">
                <p14:modId xmlns:p14="http://schemas.microsoft.com/office/powerpoint/2010/main" val="3740607905"/>
              </p:ext>
            </p:extLst>
          </p:nvPr>
        </p:nvGraphicFramePr>
        <p:xfrm>
          <a:off x="457200" y="1280160"/>
          <a:ext cx="8229600" cy="3657600"/>
        </p:xfrm>
        <a:graphic>
          <a:graphicData uri="http://schemas.openxmlformats.org/drawingml/2006/table">
            <a:tbl>
              <a:tblPr firstRow="1" bandRow="1">
                <a:tableStyleId>{5C22544A-7EE6-4342-B048-85BDC9FD1C3A}</a:tableStyleId>
              </a:tblPr>
              <a:tblGrid>
                <a:gridCol w="995920"/>
                <a:gridCol w="7233680"/>
              </a:tblGrid>
              <a:tr h="976163">
                <a:tc>
                  <a:txBody>
                    <a:bodyPr/>
                    <a:lstStyle/>
                    <a:p>
                      <a:r>
                        <a:rPr lang="en-US" sz="1600" b="0" dirty="0" smtClean="0">
                          <a:solidFill>
                            <a:srgbClr val="003399"/>
                          </a:solidFill>
                          <a:latin typeface="Arial" panose="020B0604020202020204" pitchFamily="34" charset="0"/>
                          <a:cs typeface="Arial" panose="020B0604020202020204" pitchFamily="34" charset="0"/>
                        </a:rPr>
                        <a:t>10/06/17</a:t>
                      </a:r>
                      <a:endParaRPr lang="en-US" sz="1600" b="0" dirty="0">
                        <a:solidFill>
                          <a:srgbClr val="003399"/>
                        </a:solidFill>
                        <a:latin typeface="Arial" panose="020B0604020202020204" pitchFamily="34" charset="0"/>
                        <a:cs typeface="Arial" panose="020B0604020202020204" pitchFamily="34" charset="0"/>
                      </a:endParaRP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rgbClr val="003399"/>
                          </a:solidFill>
                          <a:latin typeface="Arial" pitchFamily="34" charset="0"/>
                          <a:cs typeface="Arial" pitchFamily="34" charset="0"/>
                        </a:rPr>
                        <a:t>Restructured presentation and updated numerous slides to incorporate changes made to the ANSI Accredited Procedures</a:t>
                      </a:r>
                    </a:p>
                    <a:p>
                      <a:endParaRPr lang="en-US" sz="1600" b="0" dirty="0">
                        <a:solidFill>
                          <a:srgbClr val="003399"/>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1265397">
                <a:tc>
                  <a:txBody>
                    <a:bodyPr/>
                    <a:lstStyle/>
                    <a:p>
                      <a:r>
                        <a:rPr lang="en-US" sz="1600" b="0" dirty="0" smtClean="0">
                          <a:solidFill>
                            <a:srgbClr val="003399"/>
                          </a:solidFill>
                          <a:latin typeface="Arial" panose="020B0604020202020204" pitchFamily="34" charset="0"/>
                          <a:cs typeface="Arial" panose="020B0604020202020204" pitchFamily="34" charset="0"/>
                        </a:rPr>
                        <a:t>12/28/12</a:t>
                      </a:r>
                      <a:endParaRPr lang="en-US" sz="1600" b="0" dirty="0">
                        <a:solidFill>
                          <a:srgbClr val="003399"/>
                        </a:solidFill>
                        <a:latin typeface="Arial" panose="020B0604020202020204" pitchFamily="34" charset="0"/>
                        <a:cs typeface="Arial" panose="020B0604020202020204" pitchFamily="34" charset="0"/>
                      </a:endParaRPr>
                    </a:p>
                  </a:txBody>
                  <a:tcPr>
                    <a:lnL w="12700" cmpd="sng">
                      <a:noFill/>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rgbClr val="003399"/>
                          </a:solidFill>
                          <a:latin typeface="Arial" pitchFamily="34" charset="0"/>
                          <a:cs typeface="Arial" pitchFamily="34" charset="0"/>
                        </a:rPr>
                        <a:t>Reformatted background, updated C&amp;S to S&amp;C throughout, moved course summary to Page 2, revised pages 3,5, 6, 9, 11,13,14 and 17, deleted original slides 5, 18 and 19 and other minor editorial revisions throughout</a:t>
                      </a:r>
                    </a:p>
                    <a:p>
                      <a:endParaRPr lang="en-US" sz="1600" b="0" dirty="0">
                        <a:solidFill>
                          <a:srgbClr val="003399"/>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976163">
                <a:tc>
                  <a:txBody>
                    <a:bodyPr/>
                    <a:lstStyle/>
                    <a:p>
                      <a:r>
                        <a:rPr lang="en-US" sz="1600" b="0" dirty="0" smtClean="0">
                          <a:solidFill>
                            <a:srgbClr val="003399"/>
                          </a:solidFill>
                          <a:latin typeface="Arial" panose="020B0604020202020204" pitchFamily="34" charset="0"/>
                          <a:cs typeface="Arial" panose="020B0604020202020204" pitchFamily="34" charset="0"/>
                        </a:rPr>
                        <a:t>10/04/12</a:t>
                      </a:r>
                      <a:endParaRPr lang="en-US" sz="1600" b="0" dirty="0">
                        <a:solidFill>
                          <a:srgbClr val="003399"/>
                        </a:solidFill>
                        <a:latin typeface="Arial" panose="020B0604020202020204" pitchFamily="34" charset="0"/>
                        <a:cs typeface="Arial" panose="020B0604020202020204" pitchFamily="34" charset="0"/>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rgbClr val="003399"/>
                          </a:solidFill>
                          <a:latin typeface="Arial" panose="020B0604020202020204" pitchFamily="34" charset="0"/>
                          <a:cs typeface="Arial" panose="020B0604020202020204" pitchFamily="34" charset="0"/>
                        </a:rPr>
                        <a:t>Removed Pop Quiz material and updated the background format throughout. Added Module Learning Objectives and module Summary.</a:t>
                      </a:r>
                    </a:p>
                    <a:p>
                      <a:endParaRPr lang="en-US" sz="1600" b="0" dirty="0">
                        <a:solidFill>
                          <a:srgbClr val="003399"/>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39877">
                <a:tc>
                  <a:txBody>
                    <a:bodyPr/>
                    <a:lstStyle/>
                    <a:p>
                      <a:r>
                        <a:rPr lang="en-US" sz="1600" b="0" dirty="0" smtClean="0">
                          <a:solidFill>
                            <a:srgbClr val="003399"/>
                          </a:solidFill>
                          <a:latin typeface="Arial" panose="020B0604020202020204" pitchFamily="34" charset="0"/>
                          <a:cs typeface="Arial" panose="020B0604020202020204" pitchFamily="34" charset="0"/>
                        </a:rPr>
                        <a:t>12/15/11</a:t>
                      </a:r>
                      <a:endParaRPr lang="en-US" sz="1600" b="0" dirty="0">
                        <a:solidFill>
                          <a:srgbClr val="003399"/>
                        </a:solidFill>
                        <a:latin typeface="Arial" panose="020B0604020202020204" pitchFamily="34" charset="0"/>
                        <a:cs typeface="Arial" panose="020B0604020202020204" pitchFamily="34" charset="0"/>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b="0" dirty="0" smtClean="0">
                          <a:solidFill>
                            <a:srgbClr val="003399"/>
                          </a:solidFill>
                          <a:latin typeface="Arial" panose="020B0604020202020204" pitchFamily="34" charset="0"/>
                          <a:cs typeface="Arial" panose="020B0604020202020204" pitchFamily="34" charset="0"/>
                        </a:rPr>
                        <a:t>Revised completely to incorporate changes made to the procedures</a:t>
                      </a:r>
                      <a:endParaRPr lang="en-US" sz="1600" b="0" dirty="0">
                        <a:solidFill>
                          <a:srgbClr val="003399"/>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Grp="1" noChangeArrowheads="1"/>
          </p:cNvSpPr>
          <p:nvPr>
            <p:ph type="title"/>
          </p:nvPr>
        </p:nvSpPr>
        <p:spPr>
          <a:xfrm>
            <a:off x="914400" y="274638"/>
            <a:ext cx="7315200" cy="457200"/>
          </a:xfrm>
        </p:spPr>
        <p:txBody>
          <a:bodyPr tIns="0" bIns="0"/>
          <a:lstStyle/>
          <a:p>
            <a:pPr eaLnBrk="1" hangingPunct="1"/>
            <a:r>
              <a:rPr lang="en-US" b="1" dirty="0" smtClean="0">
                <a:latin typeface="Arial" panose="020B0604020202020204" pitchFamily="34" charset="0"/>
                <a:cs typeface="Arial" panose="020B0604020202020204" pitchFamily="34" charset="0"/>
              </a:rPr>
              <a:t>REFERENCES</a:t>
            </a:r>
          </a:p>
        </p:txBody>
      </p:sp>
      <p:sp>
        <p:nvSpPr>
          <p:cNvPr id="40965" name="Rectangle 3"/>
          <p:cNvSpPr>
            <a:spLocks noGrp="1" noChangeArrowheads="1"/>
          </p:cNvSpPr>
          <p:nvPr>
            <p:ph idx="1"/>
          </p:nvPr>
        </p:nvSpPr>
        <p:spPr>
          <a:xfrm>
            <a:off x="457200" y="1005840"/>
            <a:ext cx="8138160" cy="4846320"/>
          </a:xfrm>
        </p:spPr>
        <p:txBody>
          <a:bodyPr tIns="91440" bIns="0"/>
          <a:lstStyle/>
          <a:p>
            <a:pPr marL="166688" lvl="1" indent="-166688" eaLnBrk="1" hangingPunct="1">
              <a:lnSpc>
                <a:spcPct val="90000"/>
              </a:lnSpc>
              <a:buFont typeface="Arial" panose="020B0604020202020204" pitchFamily="34" charset="0"/>
              <a:buChar char="•"/>
              <a:defRPr/>
            </a:pPr>
            <a:r>
              <a:rPr lang="en-US" sz="2400" dirty="0" smtClean="0">
                <a:latin typeface="Arial" panose="020B0604020202020204" pitchFamily="34" charset="0"/>
                <a:cs typeface="Arial" panose="020B0604020202020204" pitchFamily="34" charset="0"/>
              </a:rPr>
              <a:t>Join a S&amp;C Committee</a:t>
            </a:r>
          </a:p>
          <a:p>
            <a:pPr marL="511175" lvl="2" indent="-285750">
              <a:lnSpc>
                <a:spcPct val="90000"/>
              </a:lnSpc>
              <a:buFont typeface="Tahoma" panose="020B0604030504040204" pitchFamily="34" charset="0"/>
              <a:buChar char="−"/>
              <a:defRPr/>
            </a:pPr>
            <a:r>
              <a:rPr lang="en-US" sz="2000" dirty="0">
                <a:latin typeface="Arial" panose="020B0604020202020204" pitchFamily="34" charset="0"/>
                <a:cs typeface="Arial" panose="020B0604020202020204" pitchFamily="34" charset="0"/>
                <a:hlinkClick r:id="rId3"/>
              </a:rPr>
              <a:t>https://</a:t>
            </a:r>
            <a:r>
              <a:rPr lang="en-US" sz="2000" dirty="0" smtClean="0">
                <a:latin typeface="Arial" panose="020B0604020202020204" pitchFamily="34" charset="0"/>
                <a:cs typeface="Arial" panose="020B0604020202020204" pitchFamily="34" charset="0"/>
                <a:hlinkClick r:id="rId3"/>
              </a:rPr>
              <a:t>www.asme.org/about-asme/get-involved/standards-certification-development-committees/join-a-c-s-committee.aspx</a:t>
            </a:r>
            <a:endParaRPr lang="en-US" sz="2000" dirty="0" smtClean="0">
              <a:latin typeface="Arial" panose="020B0604020202020204" pitchFamily="34" charset="0"/>
              <a:cs typeface="Arial" panose="020B0604020202020204" pitchFamily="34" charset="0"/>
            </a:endParaRPr>
          </a:p>
          <a:p>
            <a:pPr marL="166688" lvl="1" indent="-166688" eaLnBrk="1" hangingPunct="1">
              <a:lnSpc>
                <a:spcPct val="90000"/>
              </a:lnSpc>
              <a:buFont typeface="Arial" panose="020B0604020202020204" pitchFamily="34" charset="0"/>
              <a:buChar char="•"/>
              <a:defRPr/>
            </a:pPr>
            <a:r>
              <a:rPr lang="en-US" sz="2400" dirty="0" smtClean="0">
                <a:latin typeface="Arial" panose="020B0604020202020204" pitchFamily="34" charset="0"/>
                <a:cs typeface="Arial" panose="020B0604020202020204" pitchFamily="34" charset="0"/>
              </a:rPr>
              <a:t>Electronic Personnel Form (PF-1 Form)</a:t>
            </a:r>
          </a:p>
          <a:p>
            <a:pPr marL="568325" lvl="2" indent="-342900">
              <a:lnSpc>
                <a:spcPct val="90000"/>
              </a:lnSpc>
              <a:buFont typeface="Tahoma" panose="020B0604030504040204" pitchFamily="34" charset="0"/>
              <a:buChar char="−"/>
              <a:defRPr/>
            </a:pPr>
            <a:r>
              <a:rPr lang="en-US" sz="2000" dirty="0">
                <a:latin typeface="Arial" panose="020B0604020202020204" pitchFamily="34" charset="0"/>
                <a:cs typeface="Arial" panose="020B0604020202020204" pitchFamily="34" charset="0"/>
                <a:hlinkClick r:id="rId4"/>
              </a:rPr>
              <a:t>https://cstools.asme.org/csconnect/public/NewProspect.cfm</a:t>
            </a:r>
          </a:p>
          <a:p>
            <a:pPr marL="166688" lvl="1" indent="-166688" eaLnBrk="1" hangingPunct="1">
              <a:lnSpc>
                <a:spcPct val="90000"/>
              </a:lnSpc>
              <a:buFont typeface="Arial" panose="020B0604020202020204" pitchFamily="34" charset="0"/>
              <a:buChar char="•"/>
              <a:defRPr/>
            </a:pPr>
            <a:r>
              <a:rPr lang="en-US" sz="2400" dirty="0" smtClean="0">
                <a:latin typeface="Arial" panose="020B0604020202020204" pitchFamily="34" charset="0"/>
                <a:cs typeface="Arial" panose="020B0604020202020204" pitchFamily="34" charset="0"/>
              </a:rPr>
              <a:t>ASME Society Policies</a:t>
            </a:r>
            <a:endParaRPr lang="en-US" sz="2400" strike="sngStrike" dirty="0" smtClean="0">
              <a:latin typeface="Arial" panose="020B0604020202020204" pitchFamily="34" charset="0"/>
              <a:cs typeface="Arial" panose="020B0604020202020204" pitchFamily="34" charset="0"/>
            </a:endParaRPr>
          </a:p>
          <a:p>
            <a:pPr marL="568325" lvl="2" indent="-342900" eaLnBrk="1" hangingPunct="1">
              <a:lnSpc>
                <a:spcPct val="90000"/>
              </a:lnSpc>
              <a:buFont typeface="Tahoma" panose="020B0604030504040204" pitchFamily="34" charset="0"/>
              <a:buChar char="−"/>
              <a:defRPr/>
            </a:pPr>
            <a:r>
              <a:rPr lang="en-US" sz="2000" dirty="0" smtClean="0">
                <a:latin typeface="Arial" panose="020B0604020202020204" pitchFamily="34" charset="0"/>
                <a:cs typeface="Arial" panose="020B0604020202020204" pitchFamily="34" charset="0"/>
                <a:hlinkClick r:id="rId5"/>
              </a:rPr>
              <a:t>http://www.asme.org/about-asme/governance/asme-society-policies</a:t>
            </a:r>
            <a:endParaRPr lang="en-US" sz="2000" dirty="0" smtClean="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lgn="ctr">
              <a:defRPr/>
            </a:pPr>
            <a:r>
              <a:rPr lang="en-US" dirty="0" smtClean="0"/>
              <a:t>ASME S&amp;C Training Module A3. Membership Maintenance</a:t>
            </a:r>
            <a:endParaRPr lang="en-US" dirty="0"/>
          </a:p>
        </p:txBody>
      </p:sp>
      <p:sp>
        <p:nvSpPr>
          <p:cNvPr id="5" name="Slide Number Placeholder 4"/>
          <p:cNvSpPr>
            <a:spLocks noGrp="1"/>
          </p:cNvSpPr>
          <p:nvPr>
            <p:ph type="sldNum" sz="quarter" idx="11"/>
          </p:nvPr>
        </p:nvSpPr>
        <p:spPr/>
        <p:txBody>
          <a:bodyPr/>
          <a:lstStyle/>
          <a:p>
            <a:pPr>
              <a:defRPr/>
            </a:pPr>
            <a:fld id="{85D5DE56-CFC8-414D-97CE-C37EE15B0F8A}" type="slidenum">
              <a:rPr lang="en-US"/>
              <a:pPr>
                <a:defRPr/>
              </a:pPr>
              <a:t>29</a:t>
            </a:fld>
            <a:endParaRPr lang="en-US"/>
          </a:p>
        </p:txBody>
      </p:sp>
    </p:spTree>
    <p:extLst>
      <p:ext uri="{BB962C8B-B14F-4D97-AF65-F5344CB8AC3E}">
        <p14:creationId xmlns:p14="http://schemas.microsoft.com/office/powerpoint/2010/main" val="2296293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914400" y="274638"/>
            <a:ext cx="7315200" cy="457200"/>
          </a:xfrm>
        </p:spPr>
        <p:txBody>
          <a:bodyPr/>
          <a:lstStyle/>
          <a:p>
            <a:pPr eaLnBrk="1" hangingPunct="1"/>
            <a:r>
              <a:rPr lang="en-US" b="1" dirty="0" smtClean="0">
                <a:latin typeface="Arial" panose="020B0604020202020204" pitchFamily="34" charset="0"/>
                <a:cs typeface="Arial" panose="020B0604020202020204" pitchFamily="34" charset="0"/>
              </a:rPr>
              <a:t>LEARNING OBJECTIVES</a:t>
            </a:r>
          </a:p>
        </p:txBody>
      </p:sp>
      <p:sp>
        <p:nvSpPr>
          <p:cNvPr id="7173" name="Rectangle 3"/>
          <p:cNvSpPr>
            <a:spLocks noGrp="1" noChangeArrowheads="1"/>
          </p:cNvSpPr>
          <p:nvPr>
            <p:ph idx="1"/>
          </p:nvPr>
        </p:nvSpPr>
        <p:spPr>
          <a:xfrm>
            <a:off x="457200" y="1097280"/>
            <a:ext cx="8229600" cy="4572000"/>
          </a:xfrm>
        </p:spPr>
        <p:txBody>
          <a:bodyPr/>
          <a:lstStyle/>
          <a:p>
            <a:pPr marL="344488" indent="-298450" eaLnBrk="1" hangingPunct="1">
              <a:buFontTx/>
              <a:buNone/>
            </a:pPr>
            <a:r>
              <a:rPr lang="en-US" dirty="0" smtClean="0">
                <a:latin typeface="Arial" panose="020B0604020202020204" pitchFamily="34" charset="0"/>
                <a:cs typeface="Arial" panose="020B0604020202020204" pitchFamily="34" charset="0"/>
              </a:rPr>
              <a:t>At the end of this module, you will be able to: </a:t>
            </a:r>
          </a:p>
          <a:p>
            <a:pPr lvl="1">
              <a:buFont typeface="Arial" panose="020B0604020202020204" pitchFamily="34" charset="0"/>
              <a:buChar char="•"/>
            </a:pPr>
            <a:r>
              <a:rPr lang="en-US" sz="1800" dirty="0" smtClean="0">
                <a:latin typeface="Arial" panose="020B0604020202020204" pitchFamily="34" charset="0"/>
                <a:cs typeface="Arial" panose="020B0604020202020204" pitchFamily="34" charset="0"/>
              </a:rPr>
              <a:t>Describe the types </a:t>
            </a:r>
            <a:r>
              <a:rPr lang="en-US" sz="1800" dirty="0">
                <a:latin typeface="Arial" panose="020B0604020202020204" pitchFamily="34" charset="0"/>
                <a:cs typeface="Arial" panose="020B0604020202020204" pitchFamily="34" charset="0"/>
              </a:rPr>
              <a:t>of </a:t>
            </a:r>
            <a:r>
              <a:rPr lang="en-US" sz="1800" dirty="0" smtClean="0">
                <a:latin typeface="Arial" panose="020B0604020202020204" pitchFamily="34" charset="0"/>
                <a:cs typeface="Arial" panose="020B0604020202020204" pitchFamily="34" charset="0"/>
              </a:rPr>
              <a:t>committee membership</a:t>
            </a:r>
          </a:p>
          <a:p>
            <a:pPr lvl="1">
              <a:buFont typeface="Arial" panose="020B0604020202020204" pitchFamily="34" charset="0"/>
              <a:buChar char="•"/>
            </a:pPr>
            <a:r>
              <a:rPr lang="en-US" sz="1800" dirty="0" smtClean="0">
                <a:latin typeface="Arial" panose="020B0604020202020204" pitchFamily="34" charset="0"/>
                <a:cs typeface="Arial" panose="020B0604020202020204" pitchFamily="34" charset="0"/>
              </a:rPr>
              <a:t>Understand the requirements for officer </a:t>
            </a:r>
            <a:r>
              <a:rPr lang="en-US" sz="1800" dirty="0">
                <a:latin typeface="Arial" panose="020B0604020202020204" pitchFamily="34" charset="0"/>
                <a:cs typeface="Arial" panose="020B0604020202020204" pitchFamily="34" charset="0"/>
              </a:rPr>
              <a:t>e</a:t>
            </a:r>
            <a:r>
              <a:rPr lang="en-US" sz="1800" dirty="0" smtClean="0">
                <a:latin typeface="Arial" panose="020B0604020202020204" pitchFamily="34" charset="0"/>
                <a:cs typeface="Arial" panose="020B0604020202020204" pitchFamily="34" charset="0"/>
              </a:rPr>
              <a:t>lections and their term limits</a:t>
            </a:r>
            <a:endParaRPr lang="en-US" sz="1800" dirty="0">
              <a:latin typeface="Arial" panose="020B0604020202020204" pitchFamily="34" charset="0"/>
              <a:cs typeface="Arial" panose="020B0604020202020204" pitchFamily="34" charset="0"/>
            </a:endParaRPr>
          </a:p>
          <a:p>
            <a:pPr lvl="1">
              <a:buFont typeface="Arial" panose="020B0604020202020204" pitchFamily="34" charset="0"/>
              <a:buChar char="•"/>
            </a:pPr>
            <a:r>
              <a:rPr lang="en-US" sz="1800" dirty="0" smtClean="0">
                <a:latin typeface="Arial" panose="020B0604020202020204" pitchFamily="34" charset="0"/>
                <a:cs typeface="Arial" panose="020B0604020202020204" pitchFamily="34" charset="0"/>
              </a:rPr>
              <a:t>Describe the appointment process for membership on the committee</a:t>
            </a:r>
            <a:endParaRPr lang="en-US" sz="1800" dirty="0">
              <a:latin typeface="Arial" panose="020B0604020202020204" pitchFamily="34" charset="0"/>
              <a:cs typeface="Arial" panose="020B0604020202020204" pitchFamily="34" charset="0"/>
            </a:endParaRPr>
          </a:p>
          <a:p>
            <a:pPr lvl="1">
              <a:buFont typeface="Arial" panose="020B0604020202020204" pitchFamily="34" charset="0"/>
              <a:buChar char="•"/>
            </a:pPr>
            <a:r>
              <a:rPr lang="en-US" sz="1800" dirty="0">
                <a:latin typeface="Arial" panose="020B0604020202020204" pitchFamily="34" charset="0"/>
                <a:cs typeface="Arial" panose="020B0604020202020204" pitchFamily="34" charset="0"/>
              </a:rPr>
              <a:t>Describe the appointment process for </a:t>
            </a:r>
            <a:r>
              <a:rPr lang="en-US" sz="1800" dirty="0" smtClean="0">
                <a:latin typeface="Arial" panose="020B0604020202020204" pitchFamily="34" charset="0"/>
                <a:cs typeface="Arial" panose="020B0604020202020204" pitchFamily="34" charset="0"/>
              </a:rPr>
              <a:t>delegates on a committee</a:t>
            </a:r>
            <a:endParaRPr lang="en-US" sz="1800" dirty="0">
              <a:latin typeface="Arial" panose="020B0604020202020204" pitchFamily="34" charset="0"/>
              <a:cs typeface="Arial" panose="020B0604020202020204" pitchFamily="34" charset="0"/>
            </a:endParaRPr>
          </a:p>
          <a:p>
            <a:pPr lvl="1">
              <a:buFont typeface="Arial" panose="020B0604020202020204" pitchFamily="34" charset="0"/>
              <a:buChar char="•"/>
            </a:pPr>
            <a:r>
              <a:rPr lang="en-US" sz="1800" dirty="0" smtClean="0">
                <a:latin typeface="Arial" panose="020B0604020202020204" pitchFamily="34" charset="0"/>
                <a:cs typeface="Arial" panose="020B0604020202020204" pitchFamily="34" charset="0"/>
              </a:rPr>
              <a:t>Understand ASME’s membership records</a:t>
            </a:r>
          </a:p>
          <a:p>
            <a:pPr lvl="1">
              <a:buFont typeface="Arial" panose="020B0604020202020204" pitchFamily="34" charset="0"/>
              <a:buChar char="•"/>
            </a:pPr>
            <a:r>
              <a:rPr lang="en-US" sz="1800" dirty="0" smtClean="0">
                <a:latin typeface="Arial" panose="020B0604020202020204" pitchFamily="34" charset="0"/>
                <a:cs typeface="Arial" panose="020B0604020202020204" pitchFamily="34" charset="0"/>
              </a:rPr>
              <a:t>Access and modify your membership record</a:t>
            </a:r>
          </a:p>
        </p:txBody>
      </p:sp>
      <p:sp>
        <p:nvSpPr>
          <p:cNvPr id="4" name="Footer Placeholder 3"/>
          <p:cNvSpPr>
            <a:spLocks noGrp="1"/>
          </p:cNvSpPr>
          <p:nvPr>
            <p:ph type="ftr" sz="quarter" idx="10"/>
          </p:nvPr>
        </p:nvSpPr>
        <p:spPr/>
        <p:txBody>
          <a:bodyPr/>
          <a:lstStyle/>
          <a:p>
            <a:pPr algn="ctr">
              <a:defRPr/>
            </a:pPr>
            <a:r>
              <a:rPr lang="en-US" dirty="0" smtClean="0"/>
              <a:t>ASME S&amp;C Training Module A3. Membership Maintenance</a:t>
            </a:r>
            <a:endParaRPr lang="en-US" dirty="0"/>
          </a:p>
        </p:txBody>
      </p:sp>
      <p:sp>
        <p:nvSpPr>
          <p:cNvPr id="5" name="Slide Number Placeholder 4"/>
          <p:cNvSpPr>
            <a:spLocks noGrp="1"/>
          </p:cNvSpPr>
          <p:nvPr>
            <p:ph type="sldNum" sz="quarter" idx="11"/>
          </p:nvPr>
        </p:nvSpPr>
        <p:spPr/>
        <p:txBody>
          <a:bodyPr/>
          <a:lstStyle/>
          <a:p>
            <a:pPr>
              <a:defRPr/>
            </a:pPr>
            <a:fld id="{0D62E77E-44DC-47E4-ADA4-67F9235C3C45}" type="slidenum">
              <a:rPr lang="en-US"/>
              <a:pPr>
                <a:defRPr/>
              </a:pPr>
              <a:t>3</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xfrm>
            <a:off x="914400" y="2743200"/>
            <a:ext cx="7315200" cy="1371600"/>
          </a:xfrm>
        </p:spPr>
        <p:txBody>
          <a:bodyPr/>
          <a:lstStyle/>
          <a:p>
            <a:pPr eaLnBrk="1" hangingPunct="1"/>
            <a:r>
              <a:rPr lang="en-US" b="1" dirty="0" smtClean="0">
                <a:latin typeface="Arial" panose="020B0604020202020204" pitchFamily="34" charset="0"/>
                <a:cs typeface="Arial" panose="020B0604020202020204" pitchFamily="34" charset="0"/>
              </a:rPr>
              <a:t>I. TYPES OF COMMITTEE MEMBERSHIP</a:t>
            </a:r>
          </a:p>
        </p:txBody>
      </p:sp>
      <p:sp>
        <p:nvSpPr>
          <p:cNvPr id="3" name="Footer Placeholder 2"/>
          <p:cNvSpPr>
            <a:spLocks noGrp="1"/>
          </p:cNvSpPr>
          <p:nvPr>
            <p:ph type="ftr" sz="quarter" idx="10"/>
          </p:nvPr>
        </p:nvSpPr>
        <p:spPr/>
        <p:txBody>
          <a:bodyPr/>
          <a:lstStyle/>
          <a:p>
            <a:pPr algn="ctr">
              <a:defRPr/>
            </a:pPr>
            <a:r>
              <a:rPr lang="en-US" dirty="0" smtClean="0"/>
              <a:t>ASME S&amp;C Training Module A3. Membership Maintenance</a:t>
            </a:r>
            <a:endParaRPr lang="en-US" dirty="0"/>
          </a:p>
        </p:txBody>
      </p:sp>
      <p:sp>
        <p:nvSpPr>
          <p:cNvPr id="4" name="Slide Number Placeholder 3"/>
          <p:cNvSpPr>
            <a:spLocks noGrp="1"/>
          </p:cNvSpPr>
          <p:nvPr>
            <p:ph type="sldNum" sz="quarter" idx="11"/>
          </p:nvPr>
        </p:nvSpPr>
        <p:spPr/>
        <p:txBody>
          <a:bodyPr/>
          <a:lstStyle/>
          <a:p>
            <a:pPr>
              <a:defRPr/>
            </a:pPr>
            <a:fld id="{B8B6F6FD-0123-45D3-A044-9196ECFEEF90}" type="slidenum">
              <a:rPr lang="en-US"/>
              <a:pPr>
                <a:defRPr/>
              </a:pPr>
              <a:t>4</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xfrm>
            <a:off x="457200" y="274320"/>
            <a:ext cx="8229600" cy="457200"/>
          </a:xfrm>
        </p:spPr>
        <p:txBody>
          <a:bodyPr/>
          <a:lstStyle/>
          <a:p>
            <a:pPr eaLnBrk="1" hangingPunct="1"/>
            <a:r>
              <a:rPr lang="en-US" b="1" dirty="0" smtClean="0">
                <a:latin typeface="Arial" panose="020B0604020202020204" pitchFamily="34" charset="0"/>
                <a:cs typeface="Arial" panose="020B0604020202020204" pitchFamily="34" charset="0"/>
              </a:rPr>
              <a:t>STANDARDS COMMITTEE GROUPS</a:t>
            </a:r>
          </a:p>
        </p:txBody>
      </p:sp>
      <p:sp>
        <p:nvSpPr>
          <p:cNvPr id="10245" name="Rectangle 3"/>
          <p:cNvSpPr>
            <a:spLocks noGrp="1" noChangeArrowheads="1"/>
          </p:cNvSpPr>
          <p:nvPr>
            <p:ph idx="1"/>
          </p:nvPr>
        </p:nvSpPr>
        <p:spPr>
          <a:xfrm>
            <a:off x="457200" y="1005840"/>
            <a:ext cx="8229600" cy="4846320"/>
          </a:xfrm>
        </p:spPr>
        <p:txBody>
          <a:bodyPr lIns="91440" tIns="0" rIns="91440" bIns="0"/>
          <a:lstStyle/>
          <a:p>
            <a:pPr>
              <a:lnSpc>
                <a:spcPct val="85000"/>
              </a:lnSpc>
            </a:pPr>
            <a:r>
              <a:rPr lang="en-US" dirty="0" smtClean="0">
                <a:latin typeface="Arial" panose="020B0604020202020204" pitchFamily="34" charset="0"/>
                <a:cs typeface="Arial" panose="020B0604020202020204" pitchFamily="34" charset="0"/>
              </a:rPr>
              <a:t>Consensus Committee</a:t>
            </a:r>
          </a:p>
          <a:p>
            <a:pPr lvl="1">
              <a:lnSpc>
                <a:spcPct val="85000"/>
              </a:lnSpc>
            </a:pPr>
            <a:r>
              <a:rPr lang="en-US" dirty="0" smtClean="0">
                <a:latin typeface="Arial" panose="020B0604020202020204" pitchFamily="34" charset="0"/>
                <a:cs typeface="Arial" panose="020B0604020202020204" pitchFamily="34" charset="0"/>
              </a:rPr>
              <a:t>The group </a:t>
            </a:r>
            <a:r>
              <a:rPr lang="en-US" dirty="0">
                <a:latin typeface="Arial" panose="020B0604020202020204" pitchFamily="34" charset="0"/>
                <a:cs typeface="Arial" panose="020B0604020202020204" pitchFamily="34" charset="0"/>
              </a:rPr>
              <a:t>composed of </a:t>
            </a:r>
            <a:r>
              <a:rPr lang="en-US" dirty="0" smtClean="0">
                <a:latin typeface="Arial" panose="020B0604020202020204" pitchFamily="34" charset="0"/>
                <a:cs typeface="Arial" panose="020B0604020202020204" pitchFamily="34" charset="0"/>
              </a:rPr>
              <a:t>individual </a:t>
            </a:r>
            <a:r>
              <a:rPr lang="en-US" dirty="0">
                <a:latin typeface="Arial" panose="020B0604020202020204" pitchFamily="34" charset="0"/>
                <a:cs typeface="Arial" panose="020B0604020202020204" pitchFamily="34" charset="0"/>
              </a:rPr>
              <a:t>members  of the standards committee that </a:t>
            </a:r>
            <a:r>
              <a:rPr lang="en-US" dirty="0" smtClean="0">
                <a:latin typeface="Arial" panose="020B0604020202020204" pitchFamily="34" charset="0"/>
                <a:cs typeface="Arial" panose="020B0604020202020204" pitchFamily="34" charset="0"/>
              </a:rPr>
              <a:t>have </a:t>
            </a:r>
            <a:r>
              <a:rPr lang="en-US" dirty="0">
                <a:latin typeface="Arial" panose="020B0604020202020204" pitchFamily="34" charset="0"/>
                <a:cs typeface="Arial" panose="020B0604020202020204" pitchFamily="34" charset="0"/>
              </a:rPr>
              <a:t>the responsibility for voting on final approval of </a:t>
            </a:r>
            <a:r>
              <a:rPr lang="en-US" dirty="0" smtClean="0">
                <a:latin typeface="Arial" panose="020B0604020202020204" pitchFamily="34" charset="0"/>
                <a:cs typeface="Arial" panose="020B0604020202020204" pitchFamily="34" charset="0"/>
              </a:rPr>
              <a:t>standards actions</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a:lnSpc>
                <a:spcPct val="85000"/>
              </a:lnSpc>
            </a:pPr>
            <a:endParaRPr lang="en-US" sz="2000" dirty="0">
              <a:latin typeface="Arial" panose="020B0604020202020204" pitchFamily="34" charset="0"/>
              <a:cs typeface="Arial" panose="020B0604020202020204" pitchFamily="34" charset="0"/>
            </a:endParaRPr>
          </a:p>
          <a:p>
            <a:pPr>
              <a:lnSpc>
                <a:spcPct val="85000"/>
              </a:lnSpc>
            </a:pPr>
            <a:r>
              <a:rPr lang="en-US" dirty="0" smtClean="0">
                <a:latin typeface="Arial" panose="020B0604020202020204" pitchFamily="34" charset="0"/>
                <a:cs typeface="Arial" panose="020B0604020202020204" pitchFamily="34" charset="0"/>
              </a:rPr>
              <a:t>Standards Committee</a:t>
            </a:r>
          </a:p>
          <a:p>
            <a:pPr lvl="1">
              <a:lnSpc>
                <a:spcPct val="85000"/>
              </a:lnSpc>
            </a:pP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consensus committee plus delegates and contributing members</a:t>
            </a:r>
          </a:p>
          <a:p>
            <a:pPr marL="457200" lvl="1" indent="0" eaLnBrk="1" hangingPunct="1">
              <a:lnSpc>
                <a:spcPct val="85000"/>
              </a:lnSpc>
              <a:buNone/>
            </a:pPr>
            <a:endParaRPr lang="en-US" dirty="0" smtClean="0">
              <a:latin typeface="Arial" panose="020B0604020202020204" pitchFamily="34" charset="0"/>
              <a:cs typeface="Arial" panose="020B0604020202020204" pitchFamily="34" charset="0"/>
            </a:endParaRPr>
          </a:p>
          <a:p>
            <a:pPr>
              <a:lnSpc>
                <a:spcPct val="85000"/>
              </a:lnSpc>
            </a:pPr>
            <a:r>
              <a:rPr lang="en-US" dirty="0" smtClean="0">
                <a:latin typeface="Arial" panose="020B0604020202020204" pitchFamily="34" charset="0"/>
                <a:cs typeface="Arial" panose="020B0604020202020204" pitchFamily="34" charset="0"/>
              </a:rPr>
              <a:t>Subordinate Groups</a:t>
            </a:r>
          </a:p>
          <a:p>
            <a:pPr lvl="1">
              <a:lnSpc>
                <a:spcPct val="85000"/>
              </a:lnSpc>
            </a:pPr>
            <a:r>
              <a:rPr lang="en-US" dirty="0" smtClean="0">
                <a:latin typeface="Arial" panose="020B0604020202020204" pitchFamily="34" charset="0"/>
                <a:cs typeface="Arial" panose="020B0604020202020204" pitchFamily="34" charset="0"/>
              </a:rPr>
              <a:t>Subcommittee, Subgroup, Working Group, Project Team etc.</a:t>
            </a:r>
          </a:p>
          <a:p>
            <a:pPr marL="457200" lvl="1" indent="0">
              <a:lnSpc>
                <a:spcPct val="85000"/>
              </a:lnSpc>
              <a:buNone/>
            </a:pPr>
            <a:r>
              <a:rPr lang="en-US" dirty="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pPr marL="57150" indent="0">
              <a:lnSpc>
                <a:spcPct val="85000"/>
              </a:lnSpc>
              <a:buNone/>
            </a:pPr>
            <a:r>
              <a:rPr lang="en-US" sz="1800" b="1" dirty="0" smtClean="0">
                <a:latin typeface="Arial" panose="020B0604020202020204" pitchFamily="34" charset="0"/>
                <a:cs typeface="Arial" panose="020B0604020202020204" pitchFamily="34" charset="0"/>
              </a:rPr>
              <a:t>NOTE</a:t>
            </a:r>
            <a:r>
              <a:rPr lang="en-US" sz="1800" dirty="0" smtClean="0">
                <a:latin typeface="Arial" panose="020B0604020202020204" pitchFamily="34" charset="0"/>
                <a:cs typeface="Arial" panose="020B0604020202020204" pitchFamily="34" charset="0"/>
              </a:rPr>
              <a:t>: Membership on any committee may include individual members, delegates, alternates and contributing members</a:t>
            </a:r>
            <a:endParaRPr lang="en-US" sz="18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lgn="ctr">
              <a:defRPr/>
            </a:pPr>
            <a:r>
              <a:rPr lang="en-US" dirty="0" smtClean="0"/>
              <a:t>ASME S&amp;C Training Module A3. Membership Maintenance</a:t>
            </a:r>
            <a:endParaRPr lang="en-US" dirty="0"/>
          </a:p>
        </p:txBody>
      </p:sp>
      <p:sp>
        <p:nvSpPr>
          <p:cNvPr id="5" name="Slide Number Placeholder 4"/>
          <p:cNvSpPr>
            <a:spLocks noGrp="1"/>
          </p:cNvSpPr>
          <p:nvPr>
            <p:ph type="sldNum" sz="quarter" idx="11"/>
          </p:nvPr>
        </p:nvSpPr>
        <p:spPr/>
        <p:txBody>
          <a:bodyPr/>
          <a:lstStyle/>
          <a:p>
            <a:pPr>
              <a:defRPr/>
            </a:pPr>
            <a:fld id="{6990535F-D478-4E49-8335-CF701267C656}" type="slidenum">
              <a:rPr lang="en-US"/>
              <a:pPr>
                <a:defRPr/>
              </a:pPr>
              <a:t>5</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914400" y="274320"/>
            <a:ext cx="7315200" cy="457200"/>
          </a:xfrm>
        </p:spPr>
        <p:txBody>
          <a:bodyPr wrap="none" tIns="91440" bIns="0">
            <a:noAutofit/>
          </a:bodyPr>
          <a:lstStyle/>
          <a:p>
            <a:pPr eaLnBrk="1" hangingPunct="1">
              <a:lnSpc>
                <a:spcPct val="85000"/>
              </a:lnSpc>
            </a:pPr>
            <a:r>
              <a:rPr lang="en-US" b="1" dirty="0" smtClean="0">
                <a:latin typeface="Arial" panose="020B0604020202020204" pitchFamily="34" charset="0"/>
                <a:cs typeface="Arial" panose="020B0604020202020204" pitchFamily="34" charset="0"/>
              </a:rPr>
              <a:t>INDIVIDUAL</a:t>
            </a:r>
            <a:r>
              <a:rPr lang="en-US" b="1" dirty="0" smtClean="0">
                <a:solidFill>
                  <a:srgbClr val="FF0000"/>
                </a:solidFill>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MEMBERS</a:t>
            </a:r>
          </a:p>
        </p:txBody>
      </p:sp>
      <p:sp>
        <p:nvSpPr>
          <p:cNvPr id="11269" name="Rectangle 3"/>
          <p:cNvSpPr>
            <a:spLocks noGrp="1" noChangeArrowheads="1"/>
          </p:cNvSpPr>
          <p:nvPr>
            <p:ph idx="1"/>
          </p:nvPr>
        </p:nvSpPr>
        <p:spPr>
          <a:xfrm>
            <a:off x="457200" y="1005840"/>
            <a:ext cx="8229600" cy="4846320"/>
          </a:xfrm>
        </p:spPr>
        <p:txBody>
          <a:bodyPr tIns="0" bIns="0"/>
          <a:lstStyle/>
          <a:p>
            <a:pPr marL="339725" lvl="1" indent="-339725">
              <a:lnSpc>
                <a:spcPct val="85000"/>
              </a:lnSpc>
              <a:buFont typeface="Arial" pitchFamily="34" charset="0"/>
              <a:buChar char="•"/>
            </a:pPr>
            <a:r>
              <a:rPr lang="en-US" sz="2400" dirty="0" smtClean="0">
                <a:latin typeface="Arial" panose="020B0604020202020204" pitchFamily="34" charset="0"/>
                <a:cs typeface="Arial" panose="020B0604020202020204" pitchFamily="34" charset="0"/>
              </a:rPr>
              <a:t>Technically qualified</a:t>
            </a:r>
          </a:p>
          <a:p>
            <a:pPr marL="339725" lvl="1" indent="-339725">
              <a:lnSpc>
                <a:spcPct val="85000"/>
              </a:lnSpc>
              <a:buFont typeface="Arial" pitchFamily="34" charset="0"/>
              <a:buChar char="•"/>
            </a:pPr>
            <a:r>
              <a:rPr lang="en-US" sz="2400" dirty="0" smtClean="0">
                <a:latin typeface="Arial" panose="020B0604020202020204" pitchFamily="34" charset="0"/>
                <a:cs typeface="Arial" panose="020B0604020202020204" pitchFamily="34" charset="0"/>
              </a:rPr>
              <a:t>Participate as individuals not representatives</a:t>
            </a:r>
          </a:p>
          <a:p>
            <a:pPr marL="339725" lvl="1" indent="-339725">
              <a:lnSpc>
                <a:spcPct val="85000"/>
              </a:lnSpc>
              <a:buFont typeface="Arial" pitchFamily="34" charset="0"/>
              <a:buChar char="•"/>
            </a:pPr>
            <a:r>
              <a:rPr lang="en-US" sz="2400" dirty="0" smtClean="0">
                <a:latin typeface="Arial" panose="020B0604020202020204" pitchFamily="34" charset="0"/>
                <a:cs typeface="Arial" panose="020B0604020202020204" pitchFamily="34" charset="0"/>
              </a:rPr>
              <a:t>Duties</a:t>
            </a:r>
          </a:p>
          <a:p>
            <a:pPr marL="690563" lvl="3" indent="-350838">
              <a:lnSpc>
                <a:spcPct val="85000"/>
              </a:lnSpc>
            </a:pPr>
            <a:r>
              <a:rPr lang="en-US" dirty="0" smtClean="0">
                <a:latin typeface="Arial" panose="020B0604020202020204" pitchFamily="34" charset="0"/>
                <a:cs typeface="Arial" panose="020B0604020202020204" pitchFamily="34" charset="0"/>
              </a:rPr>
              <a:t>Consider subjects brought for action</a:t>
            </a:r>
          </a:p>
          <a:p>
            <a:pPr marL="690563" lvl="3" indent="-350838">
              <a:lnSpc>
                <a:spcPct val="85000"/>
              </a:lnSpc>
            </a:pPr>
            <a:r>
              <a:rPr lang="en-US" dirty="0" smtClean="0">
                <a:latin typeface="Arial" panose="020B0604020202020204" pitchFamily="34" charset="0"/>
                <a:cs typeface="Arial" panose="020B0604020202020204" pitchFamily="34" charset="0"/>
              </a:rPr>
              <a:t>Vote on proposals</a:t>
            </a:r>
          </a:p>
          <a:p>
            <a:pPr marL="690563" lvl="3" indent="-350838">
              <a:lnSpc>
                <a:spcPct val="85000"/>
              </a:lnSpc>
            </a:pPr>
            <a:r>
              <a:rPr lang="en-US" dirty="0" smtClean="0">
                <a:latin typeface="Arial" panose="020B0604020202020204" pitchFamily="34" charset="0"/>
                <a:cs typeface="Arial" panose="020B0604020202020204" pitchFamily="34" charset="0"/>
              </a:rPr>
              <a:t>Contribute expertise</a:t>
            </a:r>
          </a:p>
          <a:p>
            <a:pPr marL="690563" lvl="3" indent="-350838">
              <a:lnSpc>
                <a:spcPct val="85000"/>
              </a:lnSpc>
            </a:pPr>
            <a:r>
              <a:rPr lang="en-US" dirty="0" smtClean="0">
                <a:latin typeface="Arial" panose="020B0604020202020204" pitchFamily="34" charset="0"/>
                <a:cs typeface="Arial" panose="020B0604020202020204" pitchFamily="34" charset="0"/>
              </a:rPr>
              <a:t>Advise and vote on personnel actions</a:t>
            </a:r>
          </a:p>
          <a:p>
            <a:pPr marL="339725" lvl="1" indent="-339725">
              <a:lnSpc>
                <a:spcPct val="85000"/>
              </a:lnSpc>
              <a:buFont typeface="Arial" pitchFamily="34" charset="0"/>
              <a:buChar char="•"/>
            </a:pPr>
            <a:r>
              <a:rPr lang="en-US" sz="2400" dirty="0" smtClean="0">
                <a:latin typeface="Arial" panose="020B0604020202020204" pitchFamily="34" charset="0"/>
                <a:cs typeface="Arial" panose="020B0604020202020204" pitchFamily="34" charset="0"/>
              </a:rPr>
              <a:t>May participate by attending meetings, correspondence, telephone, teleconference or other electronic means</a:t>
            </a:r>
          </a:p>
        </p:txBody>
      </p:sp>
      <p:sp>
        <p:nvSpPr>
          <p:cNvPr id="4" name="Footer Placeholder 3"/>
          <p:cNvSpPr>
            <a:spLocks noGrp="1"/>
          </p:cNvSpPr>
          <p:nvPr>
            <p:ph type="ftr" sz="quarter" idx="10"/>
          </p:nvPr>
        </p:nvSpPr>
        <p:spPr/>
        <p:txBody>
          <a:bodyPr/>
          <a:lstStyle/>
          <a:p>
            <a:pPr algn="ctr">
              <a:defRPr/>
            </a:pPr>
            <a:r>
              <a:rPr lang="en-US" dirty="0" smtClean="0"/>
              <a:t>ASME S&amp;C Training Module A3. Membership Maintenance</a:t>
            </a:r>
            <a:endParaRPr lang="en-US" dirty="0"/>
          </a:p>
        </p:txBody>
      </p:sp>
      <p:sp>
        <p:nvSpPr>
          <p:cNvPr id="5" name="Slide Number Placeholder 4"/>
          <p:cNvSpPr>
            <a:spLocks noGrp="1"/>
          </p:cNvSpPr>
          <p:nvPr>
            <p:ph type="sldNum" sz="quarter" idx="11"/>
          </p:nvPr>
        </p:nvSpPr>
        <p:spPr/>
        <p:txBody>
          <a:bodyPr/>
          <a:lstStyle/>
          <a:p>
            <a:pPr>
              <a:defRPr/>
            </a:pPr>
            <a:fld id="{15DA0F19-BB43-44A5-ACA4-AC42D7CA3429}" type="slidenum">
              <a:rPr lang="en-US"/>
              <a:pPr>
                <a:defRPr/>
              </a:pPr>
              <a:t>6</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914400" y="274638"/>
            <a:ext cx="7315200" cy="457200"/>
          </a:xfrm>
        </p:spPr>
        <p:txBody>
          <a:bodyPr tIns="91440" bIns="0"/>
          <a:lstStyle/>
          <a:p>
            <a:pPr eaLnBrk="1" hangingPunct="1">
              <a:lnSpc>
                <a:spcPct val="85000"/>
              </a:lnSpc>
            </a:pPr>
            <a:r>
              <a:rPr lang="en-US" b="1" dirty="0" smtClean="0">
                <a:latin typeface="Arial" panose="020B0604020202020204" pitchFamily="34" charset="0"/>
                <a:cs typeface="Arial" panose="020B0604020202020204" pitchFamily="34" charset="0"/>
              </a:rPr>
              <a:t>ALTERNATES</a:t>
            </a:r>
          </a:p>
        </p:txBody>
      </p:sp>
      <p:sp>
        <p:nvSpPr>
          <p:cNvPr id="12293" name="Rectangle 3"/>
          <p:cNvSpPr>
            <a:spLocks noGrp="1" noChangeArrowheads="1"/>
          </p:cNvSpPr>
          <p:nvPr>
            <p:ph idx="1"/>
          </p:nvPr>
        </p:nvSpPr>
        <p:spPr>
          <a:xfrm>
            <a:off x="457200" y="1005840"/>
            <a:ext cx="8229600" cy="4846320"/>
          </a:xfrm>
        </p:spPr>
        <p:txBody>
          <a:bodyPr/>
          <a:lstStyle/>
          <a:p>
            <a:pPr>
              <a:lnSpc>
                <a:spcPct val="85000"/>
              </a:lnSpc>
            </a:pPr>
            <a:r>
              <a:rPr lang="en-US" dirty="0" smtClean="0">
                <a:latin typeface="Arial" panose="020B0604020202020204" pitchFamily="34" charset="0"/>
                <a:cs typeface="Arial" panose="020B0604020202020204" pitchFamily="34" charset="0"/>
              </a:rPr>
              <a:t>Act </a:t>
            </a:r>
            <a:r>
              <a:rPr lang="en-US" dirty="0">
                <a:latin typeface="Arial" panose="020B0604020202020204" pitchFamily="34" charset="0"/>
                <a:cs typeface="Arial" panose="020B0604020202020204" pitchFamily="34" charset="0"/>
              </a:rPr>
              <a:t>for member in member’s </a:t>
            </a:r>
            <a:r>
              <a:rPr lang="en-US" dirty="0" smtClean="0">
                <a:latin typeface="Arial" panose="020B0604020202020204" pitchFamily="34" charset="0"/>
                <a:cs typeface="Arial" panose="020B0604020202020204" pitchFamily="34" charset="0"/>
              </a:rPr>
              <a:t>absence</a:t>
            </a:r>
          </a:p>
          <a:p>
            <a:pPr marL="690563" lvl="1" indent="-233363">
              <a:lnSpc>
                <a:spcPct val="85000"/>
              </a:lnSpc>
            </a:pPr>
            <a:r>
              <a:rPr lang="en-US" dirty="0">
                <a:latin typeface="Arial" panose="020B0604020202020204" pitchFamily="34" charset="0"/>
                <a:cs typeface="Arial" panose="020B0604020202020204" pitchFamily="34" charset="0"/>
              </a:rPr>
              <a:t>Have the same privileges as the member</a:t>
            </a:r>
          </a:p>
          <a:p>
            <a:pPr marL="690563" lvl="1" indent="-233363">
              <a:lnSpc>
                <a:spcPct val="85000"/>
              </a:lnSpc>
            </a:pPr>
            <a:r>
              <a:rPr lang="en-US" dirty="0" smtClean="0">
                <a:latin typeface="Arial" panose="020B0604020202020204" pitchFamily="34" charset="0"/>
                <a:cs typeface="Arial" panose="020B0604020202020204" pitchFamily="34" charset="0"/>
              </a:rPr>
              <a:t>Attend </a:t>
            </a:r>
            <a:r>
              <a:rPr lang="en-US" dirty="0">
                <a:latin typeface="Arial" panose="020B0604020202020204" pitchFamily="34" charset="0"/>
                <a:cs typeface="Arial" panose="020B0604020202020204" pitchFamily="34" charset="0"/>
              </a:rPr>
              <a:t>meetings or vote on </a:t>
            </a:r>
            <a:r>
              <a:rPr lang="en-US" dirty="0" smtClean="0">
                <a:latin typeface="Arial" panose="020B0604020202020204" pitchFamily="34" charset="0"/>
                <a:cs typeface="Arial" panose="020B0604020202020204" pitchFamily="34" charset="0"/>
              </a:rPr>
              <a:t>ballots</a:t>
            </a:r>
            <a:endParaRPr lang="en-US" strike="sngStrike" dirty="0" smtClean="0">
              <a:latin typeface="Arial" panose="020B0604020202020204" pitchFamily="34" charset="0"/>
              <a:cs typeface="Arial" panose="020B0604020202020204" pitchFamily="34" charset="0"/>
            </a:endParaRPr>
          </a:p>
          <a:p>
            <a:pPr marL="690563" lvl="1" indent="-233363">
              <a:lnSpc>
                <a:spcPct val="85000"/>
              </a:lnSpc>
            </a:pPr>
            <a:r>
              <a:rPr lang="en-US" dirty="0" smtClean="0">
                <a:latin typeface="Arial" panose="020B0604020202020204" pitchFamily="34" charset="0"/>
                <a:cs typeface="Arial" panose="020B0604020202020204" pitchFamily="34" charset="0"/>
              </a:rPr>
              <a:t>Alternate’s </a:t>
            </a:r>
            <a:r>
              <a:rPr lang="en-US" dirty="0">
                <a:latin typeface="Arial" panose="020B0604020202020204" pitchFamily="34" charset="0"/>
                <a:cs typeface="Arial" panose="020B0604020202020204" pitchFamily="34" charset="0"/>
              </a:rPr>
              <a:t>vote only counts if member didn’t </a:t>
            </a:r>
            <a:r>
              <a:rPr lang="en-US" dirty="0" smtClean="0">
                <a:latin typeface="Arial" panose="020B0604020202020204" pitchFamily="34" charset="0"/>
                <a:cs typeface="Arial" panose="020B0604020202020204" pitchFamily="34" charset="0"/>
              </a:rPr>
              <a:t>vote</a:t>
            </a:r>
          </a:p>
          <a:p>
            <a:pPr>
              <a:lnSpc>
                <a:spcPct val="85000"/>
              </a:lnSpc>
            </a:pPr>
            <a:r>
              <a:rPr lang="en-US" dirty="0" smtClean="0">
                <a:latin typeface="Arial" panose="020B0604020202020204" pitchFamily="34" charset="0"/>
                <a:cs typeface="Arial" panose="020B0604020202020204" pitchFamily="34" charset="0"/>
              </a:rPr>
              <a:t>Proposed by the member, subject to approval of the committee and </a:t>
            </a:r>
            <a:r>
              <a:rPr lang="en-US" dirty="0">
                <a:latin typeface="Arial" panose="020B0604020202020204" pitchFamily="34" charset="0"/>
                <a:cs typeface="Arial" panose="020B0604020202020204" pitchFamily="34" charset="0"/>
              </a:rPr>
              <a:t>B</a:t>
            </a:r>
            <a:r>
              <a:rPr lang="en-US" dirty="0" smtClean="0">
                <a:latin typeface="Arial" panose="020B0604020202020204" pitchFamily="34" charset="0"/>
                <a:cs typeface="Arial" panose="020B0604020202020204" pitchFamily="34" charset="0"/>
              </a:rPr>
              <a:t>oard</a:t>
            </a:r>
          </a:p>
          <a:p>
            <a:pPr>
              <a:lnSpc>
                <a:spcPct val="85000"/>
              </a:lnSpc>
            </a:pPr>
            <a:r>
              <a:rPr lang="en-US" dirty="0" smtClean="0">
                <a:latin typeface="Arial" panose="020B0604020202020204" pitchFamily="34" charset="0"/>
                <a:cs typeface="Arial" panose="020B0604020202020204" pitchFamily="34" charset="0"/>
              </a:rPr>
              <a:t>Have same interest classification as member or an interest classification that maintains balance</a:t>
            </a:r>
          </a:p>
          <a:p>
            <a:pPr>
              <a:lnSpc>
                <a:spcPct val="85000"/>
              </a:lnSpc>
            </a:pPr>
            <a:r>
              <a:rPr lang="en-US" dirty="0">
                <a:latin typeface="Arial" panose="020B0604020202020204" pitchFamily="34" charset="0"/>
                <a:cs typeface="Arial" panose="020B0604020202020204" pitchFamily="34" charset="0"/>
              </a:rPr>
              <a:t>Service ends at member’s request or </a:t>
            </a:r>
            <a:r>
              <a:rPr lang="en-US" dirty="0" smtClean="0">
                <a:latin typeface="Arial" panose="020B0604020202020204" pitchFamily="34" charset="0"/>
                <a:cs typeface="Arial" panose="020B0604020202020204" pitchFamily="34" charset="0"/>
              </a:rPr>
              <a:t>resignation </a:t>
            </a:r>
            <a:r>
              <a:rPr lang="en-US" dirty="0">
                <a:latin typeface="Arial" panose="020B0604020202020204" pitchFamily="34" charset="0"/>
                <a:cs typeface="Arial" panose="020B0604020202020204" pitchFamily="34" charset="0"/>
              </a:rPr>
              <a:t>of </a:t>
            </a:r>
            <a:r>
              <a:rPr lang="en-US" dirty="0" smtClean="0">
                <a:latin typeface="Arial" panose="020B0604020202020204" pitchFamily="34" charset="0"/>
                <a:cs typeface="Arial" panose="020B0604020202020204" pitchFamily="34" charset="0"/>
              </a:rPr>
              <a:t>member</a:t>
            </a:r>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lgn="ctr">
              <a:defRPr/>
            </a:pPr>
            <a:r>
              <a:rPr lang="en-US" dirty="0" smtClean="0"/>
              <a:t>ASME S&amp;C Training Module A3. Membership Maintenance</a:t>
            </a:r>
            <a:endParaRPr lang="en-US" dirty="0"/>
          </a:p>
        </p:txBody>
      </p:sp>
      <p:sp>
        <p:nvSpPr>
          <p:cNvPr id="5" name="Slide Number Placeholder 4"/>
          <p:cNvSpPr>
            <a:spLocks noGrp="1"/>
          </p:cNvSpPr>
          <p:nvPr>
            <p:ph type="sldNum" sz="quarter" idx="11"/>
          </p:nvPr>
        </p:nvSpPr>
        <p:spPr/>
        <p:txBody>
          <a:bodyPr/>
          <a:lstStyle/>
          <a:p>
            <a:pPr>
              <a:defRPr/>
            </a:pPr>
            <a:fld id="{88A2D926-A1D9-40D2-AA14-B03E2738A5A6}" type="slidenum">
              <a:rPr lang="en-US"/>
              <a:pPr>
                <a:defRPr/>
              </a:pPr>
              <a:t>7</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xfrm>
            <a:off x="914400" y="274638"/>
            <a:ext cx="7315200" cy="457200"/>
          </a:xfrm>
        </p:spPr>
        <p:txBody>
          <a:bodyPr tIns="91440" bIns="0"/>
          <a:lstStyle/>
          <a:p>
            <a:pPr eaLnBrk="1" hangingPunct="1">
              <a:lnSpc>
                <a:spcPct val="85000"/>
              </a:lnSpc>
            </a:pPr>
            <a:r>
              <a:rPr lang="en-US" b="1" dirty="0" smtClean="0">
                <a:latin typeface="Arial" panose="020B0604020202020204" pitchFamily="34" charset="0"/>
                <a:cs typeface="Arial" panose="020B0604020202020204" pitchFamily="34" charset="0"/>
              </a:rPr>
              <a:t>REPRESENTATIVES</a:t>
            </a:r>
          </a:p>
        </p:txBody>
      </p:sp>
      <p:sp>
        <p:nvSpPr>
          <p:cNvPr id="13317" name="Rectangle 3"/>
          <p:cNvSpPr>
            <a:spLocks noGrp="1" noChangeArrowheads="1"/>
          </p:cNvSpPr>
          <p:nvPr>
            <p:ph idx="1"/>
          </p:nvPr>
        </p:nvSpPr>
        <p:spPr>
          <a:xfrm>
            <a:off x="457200" y="1005840"/>
            <a:ext cx="8229600" cy="4846320"/>
          </a:xfrm>
        </p:spPr>
        <p:txBody>
          <a:bodyPr tIns="91440" bIns="0"/>
          <a:lstStyle/>
          <a:p>
            <a:pPr marL="339725" lvl="1" indent="-339725" eaLnBrk="1" hangingPunct="1">
              <a:lnSpc>
                <a:spcPct val="85000"/>
              </a:lnSpc>
              <a:buFont typeface="Arial" panose="020B0604020202020204" pitchFamily="34" charset="0"/>
              <a:buChar char="•"/>
            </a:pPr>
            <a:r>
              <a:rPr lang="en-US" sz="2400" dirty="0" smtClean="0">
                <a:latin typeface="Arial" panose="020B0604020202020204" pitchFamily="34" charset="0"/>
                <a:cs typeface="Arial" panose="020B0604020202020204" pitchFamily="34" charset="0"/>
              </a:rPr>
              <a:t>Intended to act on the member’s behalf at a meeting</a:t>
            </a:r>
          </a:p>
          <a:p>
            <a:pPr marL="339725" lvl="1" indent="-339725" eaLnBrk="1" hangingPunct="1">
              <a:lnSpc>
                <a:spcPct val="85000"/>
              </a:lnSpc>
              <a:buFont typeface="Arial" panose="020B0604020202020204" pitchFamily="34" charset="0"/>
              <a:buChar char="•"/>
            </a:pPr>
            <a:r>
              <a:rPr lang="en-US" sz="2400" dirty="0" smtClean="0">
                <a:latin typeface="Arial" panose="020B0604020202020204" pitchFamily="34" charset="0"/>
                <a:cs typeface="Arial" panose="020B0604020202020204" pitchFamily="34" charset="0"/>
              </a:rPr>
              <a:t>Proposed by member, subject to acceptance by the Committee Chair</a:t>
            </a:r>
          </a:p>
          <a:p>
            <a:pPr marL="339725" lvl="1" indent="-339725" eaLnBrk="1" hangingPunct="1">
              <a:lnSpc>
                <a:spcPct val="85000"/>
              </a:lnSpc>
              <a:buFont typeface="Arial" panose="020B0604020202020204" pitchFamily="34" charset="0"/>
              <a:buChar char="•"/>
            </a:pPr>
            <a:r>
              <a:rPr lang="en-US" sz="2400" dirty="0" smtClean="0">
                <a:latin typeface="Arial" panose="020B0604020202020204" pitchFamily="34" charset="0"/>
                <a:cs typeface="Arial" panose="020B0604020202020204" pitchFamily="34" charset="0"/>
              </a:rPr>
              <a:t>Must have already signed or must sign a Participation Acknowledgement Form (PAF) thereby agreeing to comply with Society Policies</a:t>
            </a:r>
          </a:p>
          <a:p>
            <a:pPr marL="339725" lvl="1" indent="-339725" eaLnBrk="1" hangingPunct="1">
              <a:lnSpc>
                <a:spcPct val="85000"/>
              </a:lnSpc>
              <a:buFont typeface="Arial" panose="020B0604020202020204" pitchFamily="34" charset="0"/>
              <a:buChar char="•"/>
            </a:pPr>
            <a:r>
              <a:rPr lang="en-US" sz="2400" dirty="0" smtClean="0">
                <a:latin typeface="Arial" panose="020B0604020202020204" pitchFamily="34" charset="0"/>
                <a:cs typeface="Arial" panose="020B0604020202020204" pitchFamily="34" charset="0"/>
              </a:rPr>
              <a:t>Are not required to be the same interest classification as the member</a:t>
            </a:r>
          </a:p>
          <a:p>
            <a:pPr marL="339725" lvl="1" indent="-339725" eaLnBrk="1" hangingPunct="1">
              <a:lnSpc>
                <a:spcPct val="85000"/>
              </a:lnSpc>
              <a:buFont typeface="Arial" panose="020B0604020202020204" pitchFamily="34" charset="0"/>
              <a:buChar char="•"/>
            </a:pPr>
            <a:r>
              <a:rPr lang="en-US" sz="2400" dirty="0" smtClean="0">
                <a:latin typeface="Arial" panose="020B0604020202020204" pitchFamily="34" charset="0"/>
                <a:cs typeface="Arial" panose="020B0604020202020204" pitchFamily="34" charset="0"/>
              </a:rPr>
              <a:t>May only vote on actions other than standards actions</a:t>
            </a:r>
          </a:p>
          <a:p>
            <a:pPr marL="339725" lvl="1" indent="-339725" eaLnBrk="1" hangingPunct="1">
              <a:lnSpc>
                <a:spcPct val="85000"/>
              </a:lnSpc>
              <a:buFont typeface="Arial" panose="020B0604020202020204" pitchFamily="34" charset="0"/>
              <a:buChar char="•"/>
            </a:pPr>
            <a:r>
              <a:rPr lang="en-US" sz="2400" dirty="0" smtClean="0">
                <a:latin typeface="Arial" panose="020B0604020202020204" pitchFamily="34" charset="0"/>
                <a:cs typeface="Arial" panose="020B0604020202020204" pitchFamily="34" charset="0"/>
              </a:rPr>
              <a:t>Service ends at conclusion of meeting at which the individual is representing the member</a:t>
            </a:r>
          </a:p>
        </p:txBody>
      </p:sp>
      <p:sp>
        <p:nvSpPr>
          <p:cNvPr id="4" name="Footer Placeholder 3"/>
          <p:cNvSpPr>
            <a:spLocks noGrp="1"/>
          </p:cNvSpPr>
          <p:nvPr>
            <p:ph type="ftr" sz="quarter" idx="10"/>
          </p:nvPr>
        </p:nvSpPr>
        <p:spPr/>
        <p:txBody>
          <a:bodyPr/>
          <a:lstStyle/>
          <a:p>
            <a:pPr algn="ctr">
              <a:defRPr/>
            </a:pPr>
            <a:r>
              <a:rPr lang="en-US" dirty="0" smtClean="0"/>
              <a:t>ASME S&amp;C Training Module A3. Membership Maintenance</a:t>
            </a:r>
            <a:endParaRPr lang="en-US" dirty="0"/>
          </a:p>
        </p:txBody>
      </p:sp>
      <p:sp>
        <p:nvSpPr>
          <p:cNvPr id="5" name="Slide Number Placeholder 4"/>
          <p:cNvSpPr>
            <a:spLocks noGrp="1"/>
          </p:cNvSpPr>
          <p:nvPr>
            <p:ph type="sldNum" sz="quarter" idx="11"/>
          </p:nvPr>
        </p:nvSpPr>
        <p:spPr/>
        <p:txBody>
          <a:bodyPr/>
          <a:lstStyle/>
          <a:p>
            <a:pPr>
              <a:defRPr/>
            </a:pPr>
            <a:fld id="{1E0F17C2-BCFC-4B62-AC8F-FC2B3A13CB81}" type="slidenum">
              <a:rPr lang="en-US"/>
              <a:pPr>
                <a:defRPr/>
              </a:pPr>
              <a:t>8</a:t>
            </a:fld>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2012 Theme1">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2012 Theme1</Template>
  <TotalTime>3175</TotalTime>
  <Words>4086</Words>
  <Application>Microsoft Office PowerPoint</Application>
  <PresentationFormat>On-screen Show (4:3)</PresentationFormat>
  <Paragraphs>503</Paragraphs>
  <Slides>30</Slides>
  <Notes>30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Microsoft Sans Serif</vt:lpstr>
      <vt:lpstr>Tahoma</vt:lpstr>
      <vt:lpstr>Times</vt:lpstr>
      <vt:lpstr>Times New Roman</vt:lpstr>
      <vt:lpstr>2012 Theme1</vt:lpstr>
      <vt:lpstr>Standards and Certification Training</vt:lpstr>
      <vt:lpstr>MODULE A COURSE OUTLINE</vt:lpstr>
      <vt:lpstr>PowerPoint Presentation</vt:lpstr>
      <vt:lpstr>LEARNING OBJECTIVES</vt:lpstr>
      <vt:lpstr>I. TYPES OF COMMITTEE MEMBERSHIP</vt:lpstr>
      <vt:lpstr>STANDARDS COMMITTEE GROUPS</vt:lpstr>
      <vt:lpstr>INDIVIDUAL MEMBERS</vt:lpstr>
      <vt:lpstr>ALTERNATES</vt:lpstr>
      <vt:lpstr>REPRESENTATIVES</vt:lpstr>
      <vt:lpstr>DELEGATES</vt:lpstr>
      <vt:lpstr> DELEGATES  </vt:lpstr>
      <vt:lpstr>CONTRIBUTING MEMBERS</vt:lpstr>
      <vt:lpstr>COMMITTEE OFFICERS</vt:lpstr>
      <vt:lpstr>II. APPOINTMENT OF MEMBERS OF THE COMMITTEE</vt:lpstr>
      <vt:lpstr> INTEREST CLASSIFICATION</vt:lpstr>
      <vt:lpstr> INTEREST CLASSIFICATION</vt:lpstr>
      <vt:lpstr>APPOINTMENT OF MEMBERS</vt:lpstr>
      <vt:lpstr>APPOINTMENT OF MEMBERS</vt:lpstr>
      <vt:lpstr>APPOINTMENT OF DELEGATES</vt:lpstr>
      <vt:lpstr>REAPPOINTMENTS/TERMINATIONS/ RESIGNATIONS OF MEMBERS</vt:lpstr>
      <vt:lpstr>REAPPOINTMENTS/TERMINATIONS/ RESIGNATIONS OF DELEGATES</vt:lpstr>
      <vt:lpstr> III. ELECTION OF OFFICERS  </vt:lpstr>
      <vt:lpstr>COMMITTEE OFFICER ELECTION</vt:lpstr>
      <vt:lpstr>OFFICER TERMS</vt:lpstr>
      <vt:lpstr>IV. MEMBERSHIP RECORDS</vt:lpstr>
      <vt:lpstr>MEMBERSHIP RECORDS</vt:lpstr>
      <vt:lpstr>MEMBERSHIP RECORDS</vt:lpstr>
      <vt:lpstr>MEMBERSHIP RECORDS</vt:lpstr>
      <vt:lpstr>MODULE SUMMARY</vt:lpstr>
      <vt:lpstr>REFERENCES</vt:lpstr>
    </vt:vector>
  </TitlesOfParts>
  <Company>ASME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Carlton R. Ramcharran</cp:lastModifiedBy>
  <cp:revision>333</cp:revision>
  <cp:lastPrinted>2013-02-19T19:10:48Z</cp:lastPrinted>
  <dcterms:created xsi:type="dcterms:W3CDTF">2008-04-17T17:36:45Z</dcterms:created>
  <dcterms:modified xsi:type="dcterms:W3CDTF">2017-10-06T17:58:40Z</dcterms:modified>
</cp:coreProperties>
</file>