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74" r:id="rId3"/>
    <p:sldId id="277" r:id="rId4"/>
    <p:sldId id="276" r:id="rId5"/>
    <p:sldId id="279" r:id="rId6"/>
    <p:sldId id="282" r:id="rId7"/>
    <p:sldId id="275" r:id="rId8"/>
    <p:sldId id="284" r:id="rId9"/>
    <p:sldId id="285" r:id="rId10"/>
    <p:sldId id="281" r:id="rId11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3"/>
    <a:srgbClr val="5C73B8"/>
    <a:srgbClr val="00AB67"/>
    <a:srgbClr val="963D97"/>
    <a:srgbClr val="CE6E19"/>
    <a:srgbClr val="FBAA29"/>
    <a:srgbClr val="00306F"/>
    <a:srgbClr val="E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667"/>
  </p:normalViewPr>
  <p:slideViewPr>
    <p:cSldViewPr snapToGrid="0">
      <p:cViewPr varScale="1">
        <p:scale>
          <a:sx n="103" d="100"/>
          <a:sy n="103" d="100"/>
        </p:scale>
        <p:origin x="87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18885BE-0520-A841-91AC-A82C4D5F4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5E82DE1B-E13F-3D47-A251-C100A9D43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D3FF-57DA-6348-84BB-AA274754F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28675"/>
            <a:ext cx="822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25" y="6440488"/>
            <a:ext cx="9144000" cy="4349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4FA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ea typeface="+mn-ea"/>
              <a:cs typeface="Arial" charset="0"/>
            </a:endParaRPr>
          </a:p>
        </p:txBody>
      </p:sp>
      <p:pic>
        <p:nvPicPr>
          <p:cNvPr id="4" name="Picture 8" descr="UR_standard_color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521450"/>
            <a:ext cx="14763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154863" y="6416675"/>
            <a:ext cx="1905000" cy="457200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061C223D-2032-FB4D-9EB9-54AF18BBDA33}" type="slidenum">
              <a:rPr lang="en-US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832C-59DD-A74C-B0D8-CB7B978D7A5A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3A26-295D-564F-A780-62EFD85B2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73150"/>
            <a:ext cx="8221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565150"/>
            <a:ext cx="8235950" cy="333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809750"/>
            <a:ext cx="8251825" cy="4648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13" y="63912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1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912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>
                <a:cs typeface="Arial" charset="0"/>
              </a:defRPr>
            </a:lvl1pPr>
          </a:lstStyle>
          <a:p>
            <a:pPr>
              <a:defRPr/>
            </a:pPr>
            <a:fld id="{1FA96FFD-18FE-3142-8805-53CBD61C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9525" y="6440488"/>
            <a:ext cx="9144000" cy="4349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4FA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33" name="Picture 8" descr="UR_standard_color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521450"/>
            <a:ext cx="14763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4FA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4FA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4FA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4FA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4FA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103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0"/>
        </a:defRPr>
      </a:lvl2pPr>
      <a:lvl3pPr marL="114458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-"/>
        <a:defRPr b="1">
          <a:solidFill>
            <a:schemeClr val="tx1"/>
          </a:solidFill>
          <a:latin typeface="+mn-lt"/>
          <a:ea typeface="ＭＳ Ｐゴシック" charset="0"/>
        </a:defRPr>
      </a:lvl3pPr>
      <a:lvl4pPr marL="19431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286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ikey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2"/>
            <a:ext cx="9144000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ls875x500p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9" y="1218653"/>
            <a:ext cx="7978547" cy="4559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143" y="365902"/>
            <a:ext cx="82452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HAPLS laser from LLNL represents State of the Art of  high peak and average power lasers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8633" y="5962714"/>
            <a:ext cx="860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National Energetics (US) and LLE are also providing lasers and technology to Europe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588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The US has pioneered the development and applications of high energy lasers motivated by Inertial fusion research</a:t>
            </a:r>
            <a:endParaRPr lang="en-US" dirty="0">
              <a:latin typeface="Arial" charset="0"/>
              <a:cs typeface="+mj-cs"/>
            </a:endParaRPr>
          </a:p>
        </p:txBody>
      </p:sp>
      <p:pic>
        <p:nvPicPr>
          <p:cNvPr id="5122" name="Picture 1" descr="Ome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28738"/>
            <a:ext cx="30892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400px-NIF_building_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288"/>
            <a:ext cx="5080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ohlraum4HiF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102100"/>
            <a:ext cx="13096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Omega_Exp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873250"/>
            <a:ext cx="21574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ight Arrow 4"/>
          <p:cNvSpPr>
            <a:spLocks noChangeArrowheads="1"/>
          </p:cNvSpPr>
          <p:nvPr/>
        </p:nvSpPr>
        <p:spPr bwMode="auto">
          <a:xfrm>
            <a:off x="4281488" y="3109913"/>
            <a:ext cx="1400175" cy="1057275"/>
          </a:xfrm>
          <a:prstGeom prst="rightArrow">
            <a:avLst>
              <a:gd name="adj1" fmla="val 50000"/>
              <a:gd name="adj2" fmla="val 50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23863"/>
            <a:ext cx="8266113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cs typeface="+mj-cs"/>
              </a:rPr>
              <a:t>LLE and LLNL are the world leading laboratories for Inertial Confinement fusion (ICF)</a:t>
            </a:r>
            <a:endParaRPr lang="en-US" i="1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55750"/>
            <a:ext cx="5632450" cy="287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Fusion requires a plasma to be heated and confined so that the product of pressure and time (</a:t>
            </a:r>
            <a:r>
              <a:rPr lang="en-US" dirty="0" err="1" smtClean="0">
                <a:cs typeface="+mn-cs"/>
              </a:rPr>
              <a:t>Pτ</a:t>
            </a:r>
            <a:r>
              <a:rPr lang="en-US" dirty="0" smtClean="0">
                <a:cs typeface="+mn-cs"/>
              </a:rPr>
              <a:t>) is 10 atmosphere-seconds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Inertial fusion achieves this by creating a plasma at pressures of ~100 billion atmospheres</a:t>
            </a:r>
          </a:p>
          <a:p>
            <a:pPr lvl="1" eaLnBrk="1" hangingPunct="1">
              <a:defRPr/>
            </a:pPr>
            <a:r>
              <a:rPr lang="en-US" dirty="0" smtClean="0"/>
              <a:t>~5 times the pressure of the center of the sun</a:t>
            </a:r>
          </a:p>
          <a:p>
            <a:pPr lvl="1" eaLnBrk="1" hangingPunct="1">
              <a:defRPr/>
            </a:pPr>
            <a:r>
              <a:rPr lang="en-US" dirty="0" smtClean="0"/>
              <a:t>Equal to about 12 fully loaded Nimitz Aircraft carriers balance on a fingertip!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Confinement time is then 10</a:t>
            </a:r>
            <a:r>
              <a:rPr lang="en-US" baseline="30000" dirty="0" smtClean="0">
                <a:cs typeface="+mn-cs"/>
              </a:rPr>
              <a:t>-10</a:t>
            </a:r>
            <a:r>
              <a:rPr lang="en-US" dirty="0" smtClean="0">
                <a:cs typeface="+mn-cs"/>
              </a:rPr>
              <a:t> seconds!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plasma is confined by its own inertia</a:t>
            </a:r>
            <a:r>
              <a:rPr lang="en-US" baseline="30000" dirty="0" smtClean="0">
                <a:cs typeface="+mn-cs"/>
              </a:rPr>
              <a:t>*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aseline="30000" dirty="0" smtClean="0"/>
              <a:t>*</a:t>
            </a:r>
            <a:r>
              <a:rPr lang="en-US" dirty="0" smtClean="0"/>
              <a:t> inertia: resistance to force or change  </a:t>
            </a:r>
            <a:endParaRPr lang="en-US" dirty="0"/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00050" y="5948363"/>
            <a:ext cx="83153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/>
                </a:solidFill>
              </a:rPr>
              <a:t>ICF is Science and technology of the “extremes”</a:t>
            </a:r>
          </a:p>
        </p:txBody>
      </p:sp>
      <p:pic>
        <p:nvPicPr>
          <p:cNvPr id="7172" name="Picture 5" descr="pic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565275"/>
            <a:ext cx="17430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6940550" y="4835525"/>
            <a:ext cx="17224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+ 4 more!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8194" name="Picture 3" descr="pic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pic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803775"/>
            <a:ext cx="20066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Straight Arrow Connector 6"/>
          <p:cNvCxnSpPr>
            <a:cxnSpLocks noChangeShapeType="1"/>
          </p:cNvCxnSpPr>
          <p:nvPr/>
        </p:nvCxnSpPr>
        <p:spPr bwMode="auto">
          <a:xfrm flipH="1">
            <a:off x="1489075" y="4295775"/>
            <a:ext cx="0" cy="612775"/>
          </a:xfrm>
          <a:prstGeom prst="straightConnector1">
            <a:avLst/>
          </a:prstGeom>
          <a:noFill/>
          <a:ln w="76200">
            <a:solidFill>
              <a:srgbClr val="3366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755775" y="4265613"/>
            <a:ext cx="893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National Security</a:t>
            </a:r>
          </a:p>
          <a:p>
            <a:pPr eaLnBrk="1" hangingPunct="1"/>
            <a:r>
              <a:rPr lang="en-US" sz="1200" b="1"/>
              <a:t>(SSP)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39738" y="5715000"/>
            <a:ext cx="8367712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" name="Picture 1" descr="mik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49"/>
            <a:ext cx="9144000" cy="579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309" y="2905704"/>
            <a:ext cx="826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world is not standing still-US leadership is being threatened  by major investments in Europe and Asia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307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Both Russia and China are investing significantly in the area of lasers for high energy density physics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136525" y="2212975"/>
            <a:ext cx="3981450" cy="1773238"/>
            <a:chOff x="255270" y="1360169"/>
            <a:chExt cx="4016823" cy="2407920"/>
          </a:xfrm>
        </p:grpSpPr>
        <p:sp>
          <p:nvSpPr>
            <p:cNvPr id="12299" name="object 6"/>
            <p:cNvSpPr>
              <a:spLocks noChangeArrowheads="1"/>
            </p:cNvSpPr>
            <p:nvPr/>
          </p:nvSpPr>
          <p:spPr bwMode="auto">
            <a:xfrm>
              <a:off x="311217" y="1360169"/>
              <a:ext cx="3960876" cy="238201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0" name="object 7"/>
            <p:cNvSpPr>
              <a:spLocks/>
            </p:cNvSpPr>
            <p:nvPr/>
          </p:nvSpPr>
          <p:spPr bwMode="auto">
            <a:xfrm>
              <a:off x="255270" y="1360169"/>
              <a:ext cx="3987165" cy="2407920"/>
            </a:xfrm>
            <a:custGeom>
              <a:avLst/>
              <a:gdLst>
                <a:gd name="T0" fmla="*/ 0 w 3987165"/>
                <a:gd name="T1" fmla="*/ 2407919 h 2407920"/>
                <a:gd name="T2" fmla="*/ 3986784 w 3987165"/>
                <a:gd name="T3" fmla="*/ 2407919 h 2407920"/>
                <a:gd name="T4" fmla="*/ 3986784 w 3987165"/>
                <a:gd name="T5" fmla="*/ 0 h 2407920"/>
                <a:gd name="T6" fmla="*/ 0 w 3987165"/>
                <a:gd name="T7" fmla="*/ 0 h 2407920"/>
                <a:gd name="T8" fmla="*/ 0 w 3987165"/>
                <a:gd name="T9" fmla="*/ 2407919 h 240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7165" h="2407920">
                  <a:moveTo>
                    <a:pt x="0" y="2407919"/>
                  </a:moveTo>
                  <a:lnTo>
                    <a:pt x="3986784" y="2407919"/>
                  </a:lnTo>
                  <a:lnTo>
                    <a:pt x="3986784" y="0"/>
                  </a:lnTo>
                  <a:lnTo>
                    <a:pt x="0" y="0"/>
                  </a:lnTo>
                  <a:lnTo>
                    <a:pt x="0" y="2407919"/>
                  </a:lnTo>
                  <a:close/>
                </a:path>
              </a:pathLst>
            </a:custGeom>
            <a:noFill/>
            <a:ln w="25908">
              <a:solidFill>
                <a:srgbClr val="C0504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292" name="object 8"/>
          <p:cNvSpPr>
            <a:spLocks noChangeArrowheads="1"/>
          </p:cNvSpPr>
          <p:nvPr/>
        </p:nvSpPr>
        <p:spPr bwMode="auto">
          <a:xfrm>
            <a:off x="125413" y="4092575"/>
            <a:ext cx="3960812" cy="24336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3" name="object 9"/>
          <p:cNvSpPr>
            <a:spLocks/>
          </p:cNvSpPr>
          <p:nvPr/>
        </p:nvSpPr>
        <p:spPr bwMode="auto">
          <a:xfrm>
            <a:off x="112713" y="4008438"/>
            <a:ext cx="3987800" cy="2460625"/>
          </a:xfrm>
          <a:custGeom>
            <a:avLst/>
            <a:gdLst>
              <a:gd name="T0" fmla="*/ 0 w 3987165"/>
              <a:gd name="T1" fmla="*/ 2459735 h 2459990"/>
              <a:gd name="T2" fmla="*/ 3986784 w 3987165"/>
              <a:gd name="T3" fmla="*/ 2459735 h 2459990"/>
              <a:gd name="T4" fmla="*/ 3986784 w 3987165"/>
              <a:gd name="T5" fmla="*/ 0 h 2459990"/>
              <a:gd name="T6" fmla="*/ 0 w 3987165"/>
              <a:gd name="T7" fmla="*/ 0 h 2459990"/>
              <a:gd name="T8" fmla="*/ 0 w 3987165"/>
              <a:gd name="T9" fmla="*/ 2459735 h 2459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7165" h="2459990">
                <a:moveTo>
                  <a:pt x="0" y="2459735"/>
                </a:moveTo>
                <a:lnTo>
                  <a:pt x="3986784" y="2459735"/>
                </a:lnTo>
                <a:lnTo>
                  <a:pt x="3986784" y="0"/>
                </a:lnTo>
                <a:lnTo>
                  <a:pt x="0" y="0"/>
                </a:lnTo>
                <a:lnTo>
                  <a:pt x="0" y="2459735"/>
                </a:lnTo>
                <a:close/>
              </a:path>
            </a:pathLst>
          </a:custGeom>
          <a:noFill/>
          <a:ln w="25907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212975"/>
            <a:ext cx="42703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694238"/>
            <a:ext cx="20558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 descr="QD0_687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783138"/>
            <a:ext cx="239236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object 9"/>
          <p:cNvSpPr txBox="1"/>
          <p:nvPr/>
        </p:nvSpPr>
        <p:spPr>
          <a:xfrm>
            <a:off x="4284663" y="1325563"/>
            <a:ext cx="4514850" cy="985837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>
              <a:tabLst>
                <a:tab pos="342265" algn="l"/>
              </a:tabLst>
              <a:defRPr/>
            </a:pPr>
            <a:r>
              <a:rPr lang="en-US" sz="1600" b="1" spc="-10" dirty="0" err="1">
                <a:latin typeface="Arial"/>
                <a:cs typeface="Arial"/>
              </a:rPr>
              <a:t>Shenguang</a:t>
            </a:r>
            <a:r>
              <a:rPr lang="en-US" sz="1600" b="1" spc="-10" dirty="0">
                <a:latin typeface="Arial"/>
                <a:cs typeface="Arial"/>
              </a:rPr>
              <a:t> III (180 kJ) is now operating</a:t>
            </a:r>
          </a:p>
          <a:p>
            <a:pPr marL="285750" indent="-285750">
              <a:buFont typeface="Arial" charset="0"/>
              <a:buChar char="•"/>
              <a:tabLst>
                <a:tab pos="342265" algn="l"/>
              </a:tabLst>
              <a:defRPr/>
            </a:pPr>
            <a:r>
              <a:rPr lang="en-US" sz="1600" b="1" spc="-10" dirty="0">
                <a:latin typeface="Arial"/>
                <a:cs typeface="Arial"/>
              </a:rPr>
              <a:t>48  beams arranged in polar configuration</a:t>
            </a:r>
          </a:p>
          <a:p>
            <a:pPr marL="285750" indent="-285750">
              <a:buFont typeface="Arial" charset="0"/>
              <a:buChar char="•"/>
              <a:tabLst>
                <a:tab pos="342265" algn="l"/>
              </a:tabLst>
              <a:defRPr/>
            </a:pPr>
            <a:r>
              <a:rPr lang="en-US" sz="1600" b="1" spc="-10" dirty="0">
                <a:latin typeface="Arial"/>
                <a:cs typeface="Arial"/>
              </a:rPr>
              <a:t>80 diagnostics</a:t>
            </a:r>
          </a:p>
          <a:p>
            <a:pPr marL="285750" indent="-285750">
              <a:buFont typeface="Arial" charset="0"/>
              <a:buChar char="•"/>
              <a:tabLst>
                <a:tab pos="342265" algn="l"/>
              </a:tabLst>
              <a:defRPr/>
            </a:pPr>
            <a:r>
              <a:rPr lang="en-US" sz="1600" b="1" spc="-10" dirty="0">
                <a:latin typeface="Arial"/>
                <a:cs typeface="Arial"/>
              </a:rPr>
              <a:t>World’s second most energetic laser</a:t>
            </a:r>
          </a:p>
        </p:txBody>
      </p:sp>
      <p:sp>
        <p:nvSpPr>
          <p:cNvPr id="15" name="object 14"/>
          <p:cNvSpPr txBox="1"/>
          <p:nvPr/>
        </p:nvSpPr>
        <p:spPr>
          <a:xfrm>
            <a:off x="36513" y="1327150"/>
            <a:ext cx="4192587" cy="739775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spAutoFit/>
          </a:bodyPr>
          <a:lstStyle/>
          <a:p>
            <a:pPr>
              <a:tabLst>
                <a:tab pos="342265" algn="l"/>
              </a:tabLst>
              <a:defRPr/>
            </a:pPr>
            <a:r>
              <a:rPr lang="en-US" sz="1600" b="1" spc="-10" dirty="0">
                <a:latin typeface="Arial"/>
                <a:cs typeface="Arial"/>
              </a:rPr>
              <a:t>UFL-2M</a:t>
            </a:r>
          </a:p>
          <a:p>
            <a:pPr>
              <a:tabLst>
                <a:tab pos="342265" algn="l"/>
              </a:tabLst>
              <a:defRPr/>
            </a:pPr>
            <a:r>
              <a:rPr sz="1600" b="1" spc="-10" dirty="0">
                <a:latin typeface="Arial"/>
                <a:cs typeface="Arial"/>
              </a:rPr>
              <a:t>•</a:t>
            </a:r>
            <a:r>
              <a:rPr lang="en-US" sz="1600" b="1" spc="-10" dirty="0">
                <a:latin typeface="Arial"/>
                <a:cs typeface="Arial"/>
              </a:rPr>
              <a:t>    192 beams, 2.8 MJ (1.5x NIF energy)</a:t>
            </a:r>
          </a:p>
          <a:p>
            <a:pPr marL="285750" indent="-285750">
              <a:buFont typeface="Arial" charset="0"/>
              <a:buChar char="•"/>
              <a:tabLst>
                <a:tab pos="342265" algn="l"/>
              </a:tabLst>
              <a:defRPr/>
            </a:pPr>
            <a:r>
              <a:rPr lang="en-US" sz="1600" b="1" spc="-10" dirty="0">
                <a:latin typeface="Arial"/>
                <a:cs typeface="Arial"/>
              </a:rPr>
              <a:t>Construction underway</a:t>
            </a:r>
          </a:p>
        </p:txBody>
      </p:sp>
    </p:spTree>
  </p:cSld>
  <p:clrMapOvr>
    <a:masterClrMapping/>
  </p:clrMapOvr>
  <p:transition spd="slow" advTm="14482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key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5"/>
            <a:ext cx="9144000" cy="62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key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08"/>
            <a:ext cx="9144000" cy="63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3037"/>
      </p:ext>
    </p:extLst>
  </p:cSld>
  <p:clrMapOvr>
    <a:masterClrMapping/>
  </p:clrMapOvr>
</p:sld>
</file>

<file path=ppt/theme/theme1.xml><?xml version="1.0" encoding="utf-8"?>
<a:theme xmlns:a="http://schemas.openxmlformats.org/drawingml/2006/main" name="LAA_EM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B9"/>
      </a:accent6>
      <a:hlink>
        <a:srgbClr val="FFF200"/>
      </a:hlink>
      <a:folHlink>
        <a:srgbClr val="F43A3E"/>
      </a:folHlink>
    </a:clrScheme>
    <a:fontScheme name="LLE_template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LE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E_template_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LAA_EMC.pot</Template>
  <TotalTime>128</TotalTime>
  <Words>240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LAA_EMC</vt:lpstr>
      <vt:lpstr>PowerPoint Presentation</vt:lpstr>
      <vt:lpstr>The US has pioneered the development and applications of high energy lasers motivated by Inertial fusion research</vt:lpstr>
      <vt:lpstr>LLE and LLNL are the world leading laboratories for Inertial Confinement fusion (ICF)</vt:lpstr>
      <vt:lpstr>PowerPoint Presentation</vt:lpstr>
      <vt:lpstr>PowerPoint Presentation</vt:lpstr>
      <vt:lpstr>PowerPoint Presentation</vt:lpstr>
      <vt:lpstr>Both Russia and China are investing significantly in the area of lasers for high energy density physics</vt:lpstr>
      <vt:lpstr>PowerPoint Presentation</vt:lpstr>
      <vt:lpstr>PowerPoint Presentation</vt:lpstr>
      <vt:lpstr>PowerPoint Presentation</vt:lpstr>
    </vt:vector>
  </TitlesOfParts>
  <Company>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LLE Powerpoint Template Title: Arial, 24 point, bold</dc:title>
  <dc:creator>Jon Zuegel</dc:creator>
  <cp:lastModifiedBy>Ellen Kuo</cp:lastModifiedBy>
  <cp:revision>24</cp:revision>
  <cp:lastPrinted>1999-06-23T19:00:23Z</cp:lastPrinted>
  <dcterms:created xsi:type="dcterms:W3CDTF">2014-10-09T17:17:33Z</dcterms:created>
  <dcterms:modified xsi:type="dcterms:W3CDTF">2017-12-14T16:21:23Z</dcterms:modified>
</cp:coreProperties>
</file>