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52" r:id="rId1"/>
    <p:sldMasterId id="2147483762" r:id="rId2"/>
  </p:sldMasterIdLst>
  <p:notesMasterIdLst>
    <p:notesMasterId r:id="rId31"/>
  </p:notesMasterIdLst>
  <p:sldIdLst>
    <p:sldId id="298" r:id="rId3"/>
    <p:sldId id="257" r:id="rId4"/>
    <p:sldId id="299" r:id="rId5"/>
    <p:sldId id="260" r:id="rId6"/>
    <p:sldId id="261" r:id="rId7"/>
    <p:sldId id="262" r:id="rId8"/>
    <p:sldId id="263" r:id="rId9"/>
    <p:sldId id="264" r:id="rId10"/>
    <p:sldId id="267" r:id="rId11"/>
    <p:sldId id="271" r:id="rId12"/>
    <p:sldId id="272" r:id="rId13"/>
    <p:sldId id="274" r:id="rId14"/>
    <p:sldId id="275" r:id="rId15"/>
    <p:sldId id="277" r:id="rId16"/>
    <p:sldId id="278" r:id="rId17"/>
    <p:sldId id="279" r:id="rId18"/>
    <p:sldId id="280" r:id="rId19"/>
    <p:sldId id="281" r:id="rId20"/>
    <p:sldId id="301" r:id="rId21"/>
    <p:sldId id="287" r:id="rId22"/>
    <p:sldId id="288" r:id="rId23"/>
    <p:sldId id="289" r:id="rId24"/>
    <p:sldId id="291" r:id="rId25"/>
    <p:sldId id="292" r:id="rId26"/>
    <p:sldId id="293" r:id="rId27"/>
    <p:sldId id="294" r:id="rId28"/>
    <p:sldId id="300" r:id="rId29"/>
    <p:sldId id="297"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97" autoAdjust="0"/>
    <p:restoredTop sz="65262" autoAdjust="0"/>
  </p:normalViewPr>
  <p:slideViewPr>
    <p:cSldViewPr>
      <p:cViewPr varScale="1">
        <p:scale>
          <a:sx n="55" d="100"/>
          <a:sy n="55" d="100"/>
        </p:scale>
        <p:origin x="1834"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1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4"/>
          <p:cNvSpPr>
            <a:spLocks noGrp="1" noRot="1" noChangeAspect="1" noChangeArrowheads="1" noTextEdit="1"/>
          </p:cNvSpPr>
          <p:nvPr>
            <p:ph type="sldImg" idx="2"/>
          </p:nvPr>
        </p:nvSpPr>
        <p:spPr bwMode="auto">
          <a:xfrm>
            <a:off x="1143000" y="2286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3962400"/>
            <a:ext cx="5486400" cy="4876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FA78609-3567-4326-A70C-8758BBF8AC6E}" type="slidenum">
              <a:rPr lang="en-US"/>
              <a:pPr>
                <a:defRPr/>
              </a:pPr>
              <a:t>‹#›</a:t>
            </a:fld>
            <a:endParaRPr lang="en-US"/>
          </a:p>
        </p:txBody>
      </p:sp>
    </p:spTree>
    <p:extLst>
      <p:ext uri="{BB962C8B-B14F-4D97-AF65-F5344CB8AC3E}">
        <p14:creationId xmlns:p14="http://schemas.microsoft.com/office/powerpoint/2010/main" val="3163832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A1D68B4-6B82-4F42-A726-DEE36BD1B744}" type="slidenum">
              <a:rPr lang="en-US" sz="1200" smtClean="0">
                <a:solidFill>
                  <a:srgbClr val="000000"/>
                </a:solidFill>
                <a:latin typeface="Arial" panose="020B0604020202020204" pitchFamily="34" charset="0"/>
              </a:rPr>
              <a:pPr/>
              <a:t>0</a:t>
            </a:fld>
            <a:endParaRPr lang="en-US" sz="120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395838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DE5D9D7-0C59-42F4-9439-C5A5AE8EB119}" type="slidenum">
              <a:rPr lang="en-US" sz="1200" smtClean="0">
                <a:latin typeface="Arial" panose="020B0604020202020204" pitchFamily="34" charset="0"/>
              </a:rPr>
              <a:pPr/>
              <a:t>9</a:t>
            </a:fld>
            <a:endParaRPr lang="en-US" sz="1200" smtClean="0">
              <a:latin typeface="Arial" panose="020B0604020202020204" pitchFamily="34" charset="0"/>
            </a:endParaRPr>
          </a:p>
        </p:txBody>
      </p:sp>
      <p:sp>
        <p:nvSpPr>
          <p:cNvPr id="36867" name="Rectangle 2"/>
          <p:cNvSpPr>
            <a:spLocks noGrp="1" noRot="1" noChangeAspect="1" noChangeArrowheads="1" noTextEdit="1"/>
          </p:cNvSpPr>
          <p:nvPr>
            <p:ph type="sldImg"/>
          </p:nvPr>
        </p:nvSpPr>
        <p:spPr>
          <a:xfrm>
            <a:off x="1220788" y="455613"/>
            <a:ext cx="4375150" cy="3281362"/>
          </a:xfrm>
          <a:ln/>
        </p:spPr>
      </p:sp>
      <p:sp>
        <p:nvSpPr>
          <p:cNvPr id="36868" name="Rectangle 4"/>
          <p:cNvSpPr>
            <a:spLocks noGrp="1" noChangeArrowheads="1"/>
          </p:cNvSpPr>
          <p:nvPr>
            <p:ph type="body" idx="1"/>
          </p:nvPr>
        </p:nvSpPr>
        <p:spPr>
          <a:noFill/>
        </p:spPr>
        <p:txBody>
          <a:bodyPr/>
          <a:lstStyle/>
          <a:p>
            <a:pPr marL="171450" indent="-171450">
              <a:buFont typeface="Arial" panose="020B0604020202020204" pitchFamily="34" charset="0"/>
              <a:buChar char="•"/>
            </a:pPr>
            <a:r>
              <a:rPr lang="en-US" dirty="0" smtClean="0">
                <a:latin typeface="Arial" panose="020B0604020202020204" pitchFamily="34" charset="0"/>
              </a:rPr>
              <a:t>ASME policy respects c</a:t>
            </a:r>
            <a:r>
              <a:rPr lang="en-US" dirty="0" smtClean="0">
                <a:latin typeface="Arial" panose="020B0604020202020204" pitchFamily="34" charset="0"/>
                <a:cs typeface="Times New Roman" panose="02020603050405020304" pitchFamily="18" charset="0"/>
              </a:rPr>
              <a:t>opyrighted material and other intellectual property rights of third parties.</a:t>
            </a:r>
          </a:p>
          <a:p>
            <a:pPr marL="171450" indent="-171450">
              <a:buFont typeface="Arial" panose="020B0604020202020204" pitchFamily="34" charset="0"/>
              <a:buChar char="•"/>
            </a:pPr>
            <a:endParaRPr lang="en-US" dirty="0" smtClean="0">
              <a:latin typeface="Arial" panose="020B0604020202020204" pitchFamily="34" charset="0"/>
              <a:cs typeface="Times New Roman" panose="02020603050405020304" pitchFamily="18" charset="0"/>
            </a:endParaRPr>
          </a:p>
          <a:p>
            <a:pPr marL="171450" indent="-171450">
              <a:buFont typeface="Arial" panose="020B0604020202020204" pitchFamily="34" charset="0"/>
              <a:buChar char="•"/>
            </a:pPr>
            <a:r>
              <a:rPr lang="en-US" dirty="0" smtClean="0">
                <a:latin typeface="Arial" panose="020B0604020202020204" pitchFamily="34" charset="0"/>
                <a:cs typeface="Times New Roman" panose="02020603050405020304" pitchFamily="18" charset="0"/>
              </a:rPr>
              <a:t>Anyone submitting copyrighted material for use by ASME is responsible for notifying ASME staff so that ASME can obtain permission.</a:t>
            </a:r>
          </a:p>
          <a:p>
            <a:pPr marL="171450" indent="-171450">
              <a:buFont typeface="Arial" panose="020B0604020202020204" pitchFamily="34" charset="0"/>
              <a:buChar char="•"/>
            </a:pPr>
            <a:endParaRPr lang="en-US" dirty="0" smtClean="0">
              <a:latin typeface="Arial" panose="020B0604020202020204" pitchFamily="34" charset="0"/>
              <a:cs typeface="Times New Roman" panose="02020603050405020304" pitchFamily="18" charset="0"/>
            </a:endParaRPr>
          </a:p>
          <a:p>
            <a:pPr marL="171450" indent="-171450">
              <a:buFont typeface="Arial" panose="020B0604020202020204" pitchFamily="34" charset="0"/>
              <a:buChar char="•"/>
            </a:pPr>
            <a:r>
              <a:rPr lang="en-US" dirty="0" smtClean="0">
                <a:latin typeface="Arial" panose="020B0604020202020204" pitchFamily="34" charset="0"/>
                <a:cs typeface="Times New Roman" panose="02020603050405020304" pitchFamily="18" charset="0"/>
              </a:rPr>
              <a:t>ASME use of copyrighted material should be identified as early as possible. </a:t>
            </a:r>
          </a:p>
          <a:p>
            <a:r>
              <a:rPr lang="en-US" dirty="0" smtClean="0">
                <a:latin typeface="Arial" panose="020B0604020202020204" pitchFamily="34" charset="0"/>
                <a:cs typeface="Times New Roman" panose="02020603050405020304" pitchFamily="18" charset="0"/>
              </a:rPr>
              <a:t> </a:t>
            </a:r>
            <a:endParaRPr lang="en-US" dirty="0" smtClean="0">
              <a:latin typeface="Arial" panose="020B0604020202020204" pitchFamily="34" charset="0"/>
            </a:endParaRP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4083772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DD0E23D-C184-4D31-B177-11EEC47CBF37}" type="slidenum">
              <a:rPr lang="en-US" sz="1200" smtClean="0">
                <a:latin typeface="Arial" panose="020B0604020202020204" pitchFamily="34" charset="0"/>
              </a:rPr>
              <a:pPr/>
              <a:t>10</a:t>
            </a:fld>
            <a:endParaRPr lang="en-US" sz="1200" smtClean="0">
              <a:latin typeface="Arial" panose="020B0604020202020204" pitchFamily="34" charset="0"/>
            </a:endParaRPr>
          </a:p>
        </p:txBody>
      </p:sp>
      <p:sp>
        <p:nvSpPr>
          <p:cNvPr id="38915" name="Rectangle 2"/>
          <p:cNvSpPr>
            <a:spLocks noGrp="1" noRot="1" noChangeAspect="1" noChangeArrowheads="1" noTextEdit="1"/>
          </p:cNvSpPr>
          <p:nvPr>
            <p:ph type="sldImg"/>
          </p:nvPr>
        </p:nvSpPr>
        <p:spPr>
          <a:xfrm>
            <a:off x="1220788" y="455613"/>
            <a:ext cx="4375150" cy="3281362"/>
          </a:xfrm>
          <a:ln/>
        </p:spPr>
      </p:sp>
      <p:sp>
        <p:nvSpPr>
          <p:cNvPr id="38916" name="Rectangle 4"/>
          <p:cNvSpPr>
            <a:spLocks noGrp="1" noChangeArrowheads="1"/>
          </p:cNvSpPr>
          <p:nvPr>
            <p:ph type="body" idx="1"/>
          </p:nvPr>
        </p:nvSpPr>
        <p:spPr>
          <a:noFill/>
        </p:spPr>
        <p:txBody>
          <a:bodyPr/>
          <a:lstStyle/>
          <a:p>
            <a:r>
              <a:rPr lang="en-US" smtClean="0">
                <a:latin typeface="Arial" panose="020B0604020202020204" pitchFamily="34" charset="0"/>
              </a:rPr>
              <a:t>Copyright Owners  are identified at the front of ASME documents.  The notification provides the name of the copyright owner and year in which the referenced document was published. </a:t>
            </a:r>
          </a:p>
          <a:p>
            <a:endParaRPr lang="en-US" smtClean="0">
              <a:latin typeface="Arial" panose="020B0604020202020204" pitchFamily="34" charset="0"/>
              <a:cs typeface="Times New Roman" panose="02020603050405020304" pitchFamily="18" charset="0"/>
            </a:endParaRPr>
          </a:p>
          <a:p>
            <a:r>
              <a:rPr lang="en-US" smtClean="0">
                <a:latin typeface="Arial" panose="020B0604020202020204" pitchFamily="34" charset="0"/>
                <a:cs typeface="Times New Roman" panose="02020603050405020304" pitchFamily="18" charset="0"/>
              </a:rPr>
              <a:t>As a word of caution, lack of a notice of copyright is no guarantee that the document is not protected by copyright.  </a:t>
            </a:r>
            <a:endParaRPr lang="en-US" smtClean="0">
              <a:latin typeface="Arial" panose="020B0604020202020204" pitchFamily="34" charset="0"/>
            </a:endParaRPr>
          </a:p>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825184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6C12E26-D28D-46B4-BCDA-7A4AEE731642}" type="slidenum">
              <a:rPr lang="en-US" sz="1200" smtClean="0">
                <a:latin typeface="Arial" panose="020B0604020202020204" pitchFamily="34" charset="0"/>
              </a:rPr>
              <a:pPr/>
              <a:t>11</a:t>
            </a:fld>
            <a:endParaRPr lang="en-US" sz="1200" smtClean="0">
              <a:latin typeface="Arial" panose="020B0604020202020204" pitchFamily="34" charset="0"/>
            </a:endParaRPr>
          </a:p>
        </p:txBody>
      </p:sp>
      <p:sp>
        <p:nvSpPr>
          <p:cNvPr id="40963" name="Rectangle 2"/>
          <p:cNvSpPr>
            <a:spLocks noGrp="1" noRot="1" noChangeAspect="1" noChangeArrowheads="1" noTextEdit="1"/>
          </p:cNvSpPr>
          <p:nvPr>
            <p:ph type="sldImg"/>
          </p:nvPr>
        </p:nvSpPr>
        <p:spPr>
          <a:xfrm>
            <a:off x="1220788" y="455613"/>
            <a:ext cx="4375150" cy="3281362"/>
          </a:xfrm>
          <a:ln/>
        </p:spPr>
      </p:sp>
      <p:sp>
        <p:nvSpPr>
          <p:cNvPr id="40964" name="Rectangle 4"/>
          <p:cNvSpPr>
            <a:spLocks noGrp="1" noChangeArrowheads="1"/>
          </p:cNvSpPr>
          <p:nvPr>
            <p:ph type="body" idx="1"/>
          </p:nvPr>
        </p:nvSpPr>
        <p:spPr>
          <a:noFill/>
        </p:spPr>
        <p:txBody>
          <a:bodyPr/>
          <a:lstStyle/>
          <a:p>
            <a:pPr eaLnBrk="1" hangingPunct="1"/>
            <a:r>
              <a:rPr lang="en-US" dirty="0" smtClean="0">
                <a:latin typeface="Arial" panose="020B0604020202020204" pitchFamily="34" charset="0"/>
              </a:rPr>
              <a:t>Protection of ASME Trademarks</a:t>
            </a:r>
          </a:p>
        </p:txBody>
      </p:sp>
    </p:spTree>
    <p:extLst>
      <p:ext uri="{BB962C8B-B14F-4D97-AF65-F5344CB8AC3E}">
        <p14:creationId xmlns:p14="http://schemas.microsoft.com/office/powerpoint/2010/main" val="1696719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E80620B-5675-42F9-9197-B08C27F95AF1}" type="slidenum">
              <a:rPr lang="en-US" sz="1200" smtClean="0">
                <a:latin typeface="Arial" panose="020B0604020202020204" pitchFamily="34" charset="0"/>
              </a:rPr>
              <a:pPr/>
              <a:t>12</a:t>
            </a:fld>
            <a:endParaRPr lang="en-US" sz="1200" smtClean="0">
              <a:latin typeface="Arial" panose="020B0604020202020204" pitchFamily="34" charset="0"/>
            </a:endParaRPr>
          </a:p>
        </p:txBody>
      </p:sp>
      <p:sp>
        <p:nvSpPr>
          <p:cNvPr id="43011" name="Rectangle 2"/>
          <p:cNvSpPr>
            <a:spLocks noGrp="1" noRot="1" noChangeAspect="1" noChangeArrowheads="1" noTextEdit="1"/>
          </p:cNvSpPr>
          <p:nvPr>
            <p:ph type="sldImg"/>
          </p:nvPr>
        </p:nvSpPr>
        <p:spPr>
          <a:xfrm>
            <a:off x="1220788" y="455613"/>
            <a:ext cx="4375150" cy="3281362"/>
          </a:xfrm>
          <a:ln/>
        </p:spPr>
      </p:sp>
      <p:sp>
        <p:nvSpPr>
          <p:cNvPr id="43012" name="Rectangle 4"/>
          <p:cNvSpPr>
            <a:spLocks noGrp="1" noChangeArrowheads="1"/>
          </p:cNvSpPr>
          <p:nvPr>
            <p:ph type="body" idx="1"/>
          </p:nvPr>
        </p:nvSpPr>
        <p:spPr>
          <a:noFill/>
        </p:spPr>
        <p:txBody>
          <a:bodyPr/>
          <a:lstStyle/>
          <a:p>
            <a:r>
              <a:rPr lang="en-US" smtClean="0">
                <a:latin typeface="Arial" panose="020B0604020202020204" pitchFamily="34" charset="0"/>
              </a:rPr>
              <a:t>A trademark is a word, phrase, symbol or design, which identifies and distinguishes the source of goods or services of one party from those of others</a:t>
            </a:r>
            <a:br>
              <a:rPr lang="en-US" smtClean="0">
                <a:latin typeface="Arial" panose="020B0604020202020204" pitchFamily="34" charset="0"/>
              </a:rPr>
            </a:br>
            <a:endParaRPr lang="en-US" smtClean="0">
              <a:latin typeface="Arial" panose="020B0604020202020204" pitchFamily="34" charset="0"/>
            </a:endParaRPr>
          </a:p>
          <a:p>
            <a:r>
              <a:rPr lang="en-US" smtClean="0">
                <a:latin typeface="Arial" panose="020B0604020202020204" pitchFamily="34" charset="0"/>
              </a:rPr>
              <a:t>Types of marks include…</a:t>
            </a:r>
          </a:p>
          <a:p>
            <a:pPr lvl="1">
              <a:spcBef>
                <a:spcPct val="0"/>
              </a:spcBef>
            </a:pPr>
            <a:r>
              <a:rPr lang="en-US" smtClean="0">
                <a:latin typeface="Arial" panose="020B0604020202020204" pitchFamily="34" charset="0"/>
              </a:rPr>
              <a:t>Trademarks and Service marks</a:t>
            </a:r>
          </a:p>
          <a:p>
            <a:pPr lvl="1">
              <a:spcBef>
                <a:spcPct val="0"/>
              </a:spcBef>
            </a:pPr>
            <a:r>
              <a:rPr lang="en-US" smtClean="0">
                <a:latin typeface="Arial" panose="020B0604020202020204" pitchFamily="34" charset="0"/>
              </a:rPr>
              <a:t>Certification marks</a:t>
            </a:r>
          </a:p>
          <a:p>
            <a:pPr lvl="1">
              <a:spcBef>
                <a:spcPct val="0"/>
              </a:spcBef>
            </a:pPr>
            <a:r>
              <a:rPr lang="en-US" smtClean="0">
                <a:latin typeface="Arial" panose="020B0604020202020204" pitchFamily="34" charset="0"/>
              </a:rPr>
              <a:t>Collective trademarks and membership marks</a:t>
            </a:r>
          </a:p>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995756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36685A6-A4FC-4540-9C47-19E835F3B025}" type="slidenum">
              <a:rPr lang="en-US" sz="1200" smtClean="0">
                <a:latin typeface="Arial" panose="020B0604020202020204" pitchFamily="34" charset="0"/>
              </a:rPr>
              <a:pPr/>
              <a:t>13</a:t>
            </a:fld>
            <a:endParaRPr lang="en-US" sz="1200" smtClean="0">
              <a:latin typeface="Arial" panose="020B0604020202020204" pitchFamily="34" charset="0"/>
            </a:endParaRPr>
          </a:p>
        </p:txBody>
      </p:sp>
      <p:sp>
        <p:nvSpPr>
          <p:cNvPr id="45059" name="Rectangle 2"/>
          <p:cNvSpPr>
            <a:spLocks noGrp="1" noRot="1" noChangeAspect="1" noChangeArrowheads="1" noTextEdit="1"/>
          </p:cNvSpPr>
          <p:nvPr>
            <p:ph type="sldImg"/>
          </p:nvPr>
        </p:nvSpPr>
        <p:spPr>
          <a:xfrm>
            <a:off x="1220788" y="455613"/>
            <a:ext cx="4375150" cy="3281362"/>
          </a:xfrm>
          <a:ln/>
        </p:spPr>
      </p:sp>
      <p:sp>
        <p:nvSpPr>
          <p:cNvPr id="45060" name="Rectangle 4"/>
          <p:cNvSpPr>
            <a:spLocks noGrp="1" noChangeArrowheads="1"/>
          </p:cNvSpPr>
          <p:nvPr>
            <p:ph type="body" idx="1"/>
          </p:nvPr>
        </p:nvSpPr>
        <p:spPr>
          <a:noFill/>
        </p:spPr>
        <p:txBody>
          <a:bodyPr/>
          <a:lstStyle/>
          <a:p>
            <a:r>
              <a:rPr lang="en-US" dirty="0" smtClean="0">
                <a:solidFill>
                  <a:schemeClr val="tx1"/>
                </a:solidFill>
                <a:latin typeface="Arial" panose="020B0604020202020204" pitchFamily="34" charset="0"/>
              </a:rPr>
              <a:t>Trademark rights are established by actual use of the mark and registering the mark with US Patent and Trademark Office (USPTO), although registering the mark is not required.</a:t>
            </a:r>
            <a:br>
              <a:rPr lang="en-US" dirty="0" smtClean="0">
                <a:solidFill>
                  <a:schemeClr val="tx1"/>
                </a:solidFill>
                <a:latin typeface="Arial" panose="020B0604020202020204" pitchFamily="34" charset="0"/>
              </a:rPr>
            </a:br>
            <a:endParaRPr lang="en-US" dirty="0" smtClean="0">
              <a:solidFill>
                <a:schemeClr val="tx1"/>
              </a:solidFill>
              <a:latin typeface="Arial" panose="020B0604020202020204" pitchFamily="34" charset="0"/>
            </a:endParaRPr>
          </a:p>
          <a:p>
            <a:pPr lvl="1" eaLnBrk="1" hangingPunct="1">
              <a:spcBef>
                <a:spcPct val="0"/>
              </a:spcBef>
            </a:pPr>
            <a:r>
              <a:rPr lang="en-US" dirty="0" smtClean="0">
                <a:solidFill>
                  <a:schemeClr val="tx1"/>
                </a:solidFill>
                <a:latin typeface="Arial" panose="020B0604020202020204" pitchFamily="34" charset="0"/>
              </a:rPr>
              <a:t>The “TM” for trade mark and “SM” for service mark m</a:t>
            </a:r>
            <a:r>
              <a:rPr lang="en-US" dirty="0" smtClean="0">
                <a:solidFill>
                  <a:schemeClr val="tx1"/>
                </a:solidFill>
                <a:latin typeface="Arial" panose="020B0604020202020204" pitchFamily="34" charset="0"/>
                <a:cs typeface="Arial" panose="020B0604020202020204" pitchFamily="34" charset="0"/>
              </a:rPr>
              <a:t>ay be used by anyone, while the registered trademark </a:t>
            </a:r>
            <a:r>
              <a:rPr lang="en-US" u="none" dirty="0" smtClean="0">
                <a:solidFill>
                  <a:schemeClr val="tx1"/>
                </a:solidFill>
                <a:latin typeface="Arial" panose="020B0604020202020204" pitchFamily="34" charset="0"/>
                <a:cs typeface="Arial" panose="020B0604020202020204" pitchFamily="34" charset="0"/>
              </a:rPr>
              <a:t>symbol “®”  may be used only with </a:t>
            </a:r>
            <a:r>
              <a:rPr lang="en-US" u="none" dirty="0" smtClean="0">
                <a:solidFill>
                  <a:schemeClr val="tx1"/>
                </a:solidFill>
                <a:cs typeface="Arial" panose="020B0604020202020204" pitchFamily="34" charset="0"/>
              </a:rPr>
              <a:t>trademarks that are registered with the US Patent and Trademark Office or another country’s trademark office.</a:t>
            </a:r>
            <a:endParaRPr lang="en-US" u="none" strike="sngStrike" dirty="0" smtClean="0">
              <a:solidFill>
                <a:schemeClr val="tx1"/>
              </a:solidFill>
              <a:cs typeface="Arial" panose="020B0604020202020204" pitchFamily="34" charset="0"/>
            </a:endParaRPr>
          </a:p>
          <a:p>
            <a:pPr eaLnBrk="1" hangingPunct="1"/>
            <a:endParaRPr lang="en-US"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2553292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C716264-D7EF-4C27-A4C5-DD20640AD978}" type="slidenum">
              <a:rPr lang="en-US" sz="1200" smtClean="0">
                <a:latin typeface="Arial" panose="020B0604020202020204" pitchFamily="34" charset="0"/>
              </a:rPr>
              <a:pPr/>
              <a:t>14</a:t>
            </a:fld>
            <a:endParaRPr lang="en-US" sz="1200" smtClean="0">
              <a:latin typeface="Arial" panose="020B0604020202020204" pitchFamily="34" charset="0"/>
            </a:endParaRPr>
          </a:p>
        </p:txBody>
      </p:sp>
      <p:sp>
        <p:nvSpPr>
          <p:cNvPr id="47107" name="Rectangle 2"/>
          <p:cNvSpPr>
            <a:spLocks noGrp="1" noRot="1" noChangeAspect="1" noChangeArrowheads="1" noTextEdit="1"/>
          </p:cNvSpPr>
          <p:nvPr>
            <p:ph type="sldImg"/>
          </p:nvPr>
        </p:nvSpPr>
        <p:spPr>
          <a:xfrm>
            <a:off x="1220788" y="455613"/>
            <a:ext cx="4375150" cy="3281362"/>
          </a:xfrm>
          <a:ln/>
        </p:spPr>
      </p:sp>
      <p:sp>
        <p:nvSpPr>
          <p:cNvPr id="47108" name="Rectangle 4"/>
          <p:cNvSpPr>
            <a:spLocks noGrp="1" noChangeArrowheads="1"/>
          </p:cNvSpPr>
          <p:nvPr>
            <p:ph type="body" idx="1"/>
          </p:nvPr>
        </p:nvSpPr>
        <p:spPr>
          <a:noFill/>
        </p:spPr>
        <p:txBody>
          <a:bodyPr/>
          <a:lstStyle/>
          <a:p>
            <a:r>
              <a:rPr lang="en-US" dirty="0" smtClean="0">
                <a:solidFill>
                  <a:schemeClr val="tx1"/>
                </a:solidFill>
                <a:latin typeface="Arial" panose="020B0604020202020204" pitchFamily="34" charset="0"/>
              </a:rPr>
              <a:t>A certification mark is a word, symbol, device, or combination used by parties other than the mark’s owner to indicate inspection or checking by someone other than the mark user.  The right to use this mark is obtained by applying to the mark owner.</a:t>
            </a:r>
          </a:p>
          <a:p>
            <a:pPr lvl="1">
              <a:buClr>
                <a:schemeClr val="hlink"/>
              </a:buClr>
              <a:buFontTx/>
              <a:buNone/>
            </a:pPr>
            <a:endParaRPr lang="en-US" dirty="0" smtClean="0">
              <a:solidFill>
                <a:schemeClr val="tx1"/>
              </a:solidFill>
              <a:latin typeface="Arial" panose="020B0604020202020204" pitchFamily="34" charset="0"/>
            </a:endParaRPr>
          </a:p>
          <a:p>
            <a:r>
              <a:rPr lang="en-US" dirty="0" smtClean="0">
                <a:solidFill>
                  <a:schemeClr val="tx1"/>
                </a:solidFill>
                <a:latin typeface="Arial" panose="020B0604020202020204" pitchFamily="34" charset="0"/>
              </a:rPr>
              <a:t>Certification marks are used to certify…  </a:t>
            </a:r>
          </a:p>
          <a:p>
            <a:pPr lvl="1"/>
            <a:r>
              <a:rPr lang="en-US" dirty="0" smtClean="0">
                <a:solidFill>
                  <a:schemeClr val="tx1"/>
                </a:solidFill>
                <a:latin typeface="Arial" panose="020B0604020202020204" pitchFamily="34" charset="0"/>
              </a:rPr>
              <a:t>The quality, materials, or mode of manufacture of goods or services.</a:t>
            </a:r>
          </a:p>
          <a:p>
            <a:pPr lvl="1"/>
            <a:r>
              <a:rPr lang="en-US" dirty="0" smtClean="0">
                <a:solidFill>
                  <a:schemeClr val="tx1"/>
                </a:solidFill>
                <a:latin typeface="Arial" panose="020B0604020202020204" pitchFamily="34" charset="0"/>
              </a:rPr>
              <a:t>The manufacturer.</a:t>
            </a:r>
          </a:p>
        </p:txBody>
      </p:sp>
    </p:spTree>
    <p:extLst>
      <p:ext uri="{BB962C8B-B14F-4D97-AF65-F5344CB8AC3E}">
        <p14:creationId xmlns:p14="http://schemas.microsoft.com/office/powerpoint/2010/main" val="2820354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DCC04CE-87FE-486F-8B9A-A4BF1CE20840}" type="slidenum">
              <a:rPr lang="en-US" sz="1200" smtClean="0">
                <a:latin typeface="Arial" panose="020B0604020202020204" pitchFamily="34" charset="0"/>
              </a:rPr>
              <a:pPr/>
              <a:t>15</a:t>
            </a:fld>
            <a:endParaRPr lang="en-US" sz="1200" smtClean="0">
              <a:latin typeface="Arial" panose="020B0604020202020204" pitchFamily="34" charset="0"/>
            </a:endParaRPr>
          </a:p>
        </p:txBody>
      </p:sp>
      <p:sp>
        <p:nvSpPr>
          <p:cNvPr id="49155" name="Rectangle 2"/>
          <p:cNvSpPr>
            <a:spLocks noGrp="1" noRot="1" noChangeAspect="1" noChangeArrowheads="1" noTextEdit="1"/>
          </p:cNvSpPr>
          <p:nvPr>
            <p:ph type="sldImg"/>
          </p:nvPr>
        </p:nvSpPr>
        <p:spPr>
          <a:xfrm>
            <a:off x="1220788" y="455613"/>
            <a:ext cx="4375150" cy="3281362"/>
          </a:xfrm>
          <a:ln/>
        </p:spPr>
      </p:sp>
      <p:sp>
        <p:nvSpPr>
          <p:cNvPr id="51204" name="Rectangle 4"/>
          <p:cNvSpPr>
            <a:spLocks noGrp="1" noChangeArrowheads="1"/>
          </p:cNvSpPr>
          <p:nvPr>
            <p:ph type="body" idx="1"/>
          </p:nvPr>
        </p:nvSpPr>
        <p:spPr/>
        <p:txBody>
          <a:bodyPr/>
          <a:lstStyle/>
          <a:p>
            <a:pPr>
              <a:defRPr/>
            </a:pPr>
            <a:r>
              <a:rPr lang="en-US" dirty="0" smtClean="0"/>
              <a:t>Certification marks differ from Trademarks in that…</a:t>
            </a:r>
          </a:p>
          <a:p>
            <a:pPr lvl="1">
              <a:defRPr/>
            </a:pPr>
            <a:r>
              <a:rPr lang="en-US" dirty="0" smtClean="0"/>
              <a:t>Certification marks may not be used by the mark owner.</a:t>
            </a:r>
          </a:p>
          <a:p>
            <a:pPr lvl="1">
              <a:defRPr/>
            </a:pPr>
            <a:r>
              <a:rPr lang="en-US" dirty="0" smtClean="0"/>
              <a:t>Certification does not control the nature and quality of marked products.</a:t>
            </a:r>
          </a:p>
          <a:p>
            <a:pPr lvl="1">
              <a:defRPr/>
            </a:pPr>
            <a:r>
              <a:rPr lang="en-US" dirty="0" smtClean="0"/>
              <a:t>The Owner controls the use of certification mark by others.</a:t>
            </a:r>
          </a:p>
          <a:p>
            <a:pPr lvl="1">
              <a:defRPr/>
            </a:pPr>
            <a:r>
              <a:rPr lang="en-US" dirty="0" smtClean="0"/>
              <a:t>Certification marks do not indicate the source of the product.</a:t>
            </a:r>
          </a:p>
          <a:p>
            <a:pPr lvl="1">
              <a:defRPr/>
            </a:pPr>
            <a:r>
              <a:rPr lang="en-US" dirty="0" smtClean="0"/>
              <a:t>Certification does  however indicate that the goods or services have been inspected or in some way checked by someone other than the producer.</a:t>
            </a:r>
          </a:p>
          <a:p>
            <a:pPr marL="114300" lvl="1" indent="0">
              <a:buFontTx/>
              <a:buNone/>
              <a:defRPr/>
            </a:pPr>
            <a:endParaRPr lang="en-US" dirty="0" smtClean="0"/>
          </a:p>
          <a:p>
            <a:pPr eaLnBrk="1" hangingPunct="1">
              <a:defRPr/>
            </a:pPr>
            <a:endParaRPr lang="en-US" dirty="0" smtClean="0">
              <a:latin typeface="Arial" panose="020B0604020202020204" pitchFamily="34" charset="0"/>
            </a:endParaRPr>
          </a:p>
        </p:txBody>
      </p:sp>
    </p:spTree>
    <p:extLst>
      <p:ext uri="{BB962C8B-B14F-4D97-AF65-F5344CB8AC3E}">
        <p14:creationId xmlns:p14="http://schemas.microsoft.com/office/powerpoint/2010/main" val="2917942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522F353-88A4-4AA7-BA87-6E58BF860A11}" type="slidenum">
              <a:rPr lang="en-US" sz="1200" smtClean="0">
                <a:latin typeface="Arial" panose="020B0604020202020204" pitchFamily="34" charset="0"/>
              </a:rPr>
              <a:pPr/>
              <a:t>16</a:t>
            </a:fld>
            <a:endParaRPr lang="en-US" sz="1200" smtClean="0">
              <a:latin typeface="Arial" panose="020B0604020202020204" pitchFamily="34" charset="0"/>
            </a:endParaRPr>
          </a:p>
        </p:txBody>
      </p:sp>
      <p:sp>
        <p:nvSpPr>
          <p:cNvPr id="51203" name="Rectangle 2"/>
          <p:cNvSpPr>
            <a:spLocks noGrp="1" noRot="1" noChangeAspect="1" noChangeArrowheads="1" noTextEdit="1"/>
          </p:cNvSpPr>
          <p:nvPr>
            <p:ph type="sldImg"/>
          </p:nvPr>
        </p:nvSpPr>
        <p:spPr>
          <a:xfrm>
            <a:off x="1220788" y="455613"/>
            <a:ext cx="4375150" cy="3281362"/>
          </a:xfrm>
          <a:ln/>
        </p:spPr>
      </p:sp>
      <p:sp>
        <p:nvSpPr>
          <p:cNvPr id="51204" name="Rectangle 4"/>
          <p:cNvSpPr>
            <a:spLocks noGrp="1" noChangeArrowheads="1"/>
          </p:cNvSpPr>
          <p:nvPr>
            <p:ph type="body" idx="1"/>
          </p:nvPr>
        </p:nvSpPr>
        <p:spPr>
          <a:noFill/>
        </p:spPr>
        <p:txBody>
          <a:bodyPr/>
          <a:lstStyle/>
          <a:p>
            <a:pPr eaLnBrk="1" hangingPunct="1"/>
            <a:r>
              <a:rPr lang="en-US" dirty="0" smtClean="0">
                <a:latin typeface="Arial" panose="020B0604020202020204" pitchFamily="34" charset="0"/>
              </a:rPr>
              <a:t>This slide identifies the registered ASME Certification </a:t>
            </a:r>
            <a:r>
              <a:rPr lang="en-US" u="none" dirty="0" smtClean="0">
                <a:latin typeface="Arial" panose="020B0604020202020204" pitchFamily="34" charset="0"/>
              </a:rPr>
              <a:t>mark. Certification</a:t>
            </a:r>
            <a:r>
              <a:rPr lang="en-US" u="none" baseline="0" dirty="0" smtClean="0">
                <a:latin typeface="Arial" panose="020B0604020202020204" pitchFamily="34" charset="0"/>
              </a:rPr>
              <a:t> designator varies depending on the code compliance</a:t>
            </a:r>
            <a:r>
              <a:rPr lang="en-US" u="sng" baseline="0" dirty="0" smtClean="0">
                <a:latin typeface="Arial" panose="020B0604020202020204" pitchFamily="34" charset="0"/>
              </a:rPr>
              <a:t>. </a:t>
            </a:r>
            <a:r>
              <a:rPr lang="en-US" dirty="0" smtClean="0">
                <a:latin typeface="Arial" panose="020B0604020202020204" pitchFamily="34" charset="0"/>
              </a:rPr>
              <a:t> </a:t>
            </a:r>
          </a:p>
        </p:txBody>
      </p:sp>
    </p:spTree>
    <p:extLst>
      <p:ext uri="{BB962C8B-B14F-4D97-AF65-F5344CB8AC3E}">
        <p14:creationId xmlns:p14="http://schemas.microsoft.com/office/powerpoint/2010/main" val="1678640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7647195-0895-4EE9-929D-996E91B2FBDE}" type="slidenum">
              <a:rPr lang="en-US" sz="1200" smtClean="0">
                <a:latin typeface="Arial" panose="020B0604020202020204" pitchFamily="34" charset="0"/>
              </a:rPr>
              <a:pPr/>
              <a:t>17</a:t>
            </a:fld>
            <a:endParaRPr lang="en-US" sz="1200" smtClean="0">
              <a:latin typeface="Arial" panose="020B0604020202020204" pitchFamily="34" charset="0"/>
            </a:endParaRPr>
          </a:p>
        </p:txBody>
      </p:sp>
      <p:sp>
        <p:nvSpPr>
          <p:cNvPr id="53251" name="Rectangle 2"/>
          <p:cNvSpPr>
            <a:spLocks noGrp="1" noRot="1" noChangeAspect="1" noChangeArrowheads="1" noTextEdit="1"/>
          </p:cNvSpPr>
          <p:nvPr>
            <p:ph type="sldImg"/>
          </p:nvPr>
        </p:nvSpPr>
        <p:spPr>
          <a:xfrm>
            <a:off x="1220788" y="455613"/>
            <a:ext cx="4375150" cy="3281362"/>
          </a:xfrm>
          <a:ln/>
        </p:spPr>
      </p:sp>
      <p:sp>
        <p:nvSpPr>
          <p:cNvPr id="53252" name="Rectangle 4"/>
          <p:cNvSpPr>
            <a:spLocks noGrp="1" noChangeArrowheads="1"/>
          </p:cNvSpPr>
          <p:nvPr>
            <p:ph type="body" idx="1"/>
          </p:nvPr>
        </p:nvSpPr>
        <p:spPr>
          <a:noFill/>
        </p:spPr>
        <p:txBody>
          <a:bodyPr/>
          <a:lstStyle/>
          <a:p>
            <a:pPr marL="171450" indent="-171450">
              <a:buFontTx/>
              <a:buChar char="•"/>
            </a:pPr>
            <a:r>
              <a:rPr lang="en-US" dirty="0" smtClean="0">
                <a:latin typeface="Arial" panose="020B0604020202020204" pitchFamily="34" charset="0"/>
              </a:rPr>
              <a:t>The ASME mark may only be applied to items fully compliant to the standard to which they were fabricated or assembled.</a:t>
            </a:r>
          </a:p>
          <a:p>
            <a:pPr marL="171450" indent="-171450">
              <a:buFontTx/>
              <a:buChar char="•"/>
            </a:pPr>
            <a:r>
              <a:rPr lang="en-US" dirty="0" smtClean="0">
                <a:latin typeface="Arial" panose="020B0604020202020204" pitchFamily="34" charset="0"/>
              </a:rPr>
              <a:t>The Mark </a:t>
            </a:r>
            <a:r>
              <a:rPr lang="en-US" dirty="0" smtClean="0">
                <a:latin typeface="Calibri" panose="020F0502020204030204" pitchFamily="34" charset="0"/>
              </a:rPr>
              <a:t>m</a:t>
            </a:r>
            <a:r>
              <a:rPr lang="en-US" dirty="0" smtClean="0">
                <a:latin typeface="Calibri" panose="020F0502020204030204" pitchFamily="34" charset="0"/>
                <a:ea typeface="Calibri" panose="020F0502020204030204" pitchFamily="34" charset="0"/>
                <a:cs typeface="Calibri" panose="020F0502020204030204" pitchFamily="34" charset="0"/>
              </a:rPr>
              <a:t>ay only be applied by the Holder of the Certificate of Authorization</a:t>
            </a:r>
          </a:p>
          <a:p>
            <a:pPr marL="171450" indent="-171450">
              <a:buFontTx/>
              <a:buChar char="•"/>
            </a:pPr>
            <a:r>
              <a:rPr lang="en-US" dirty="0" smtClean="0">
                <a:latin typeface="Arial" panose="020B0604020202020204" pitchFamily="34" charset="0"/>
              </a:rPr>
              <a:t> If found to not be in compliance with the requirements contained in the standard to which the item was built, the Certificate Holder will be required by ASME to either remove all ASME markings and ASME nameplate from the item in question or to bring the Code stamped item into standard compliance through corrective action taken by Certificate Holder which will be verified by an ASME designated independent third party.</a:t>
            </a:r>
          </a:p>
          <a:p>
            <a:pPr marL="171450" indent="-171450">
              <a:buFontTx/>
              <a:buChar char="•"/>
            </a:pPr>
            <a:r>
              <a:rPr lang="en-US" dirty="0" smtClean="0">
                <a:latin typeface="Arial" panose="020B0604020202020204" pitchFamily="34" charset="0"/>
              </a:rPr>
              <a:t>This third party will verify that statements and corrective actions taken by the Certificate Holder were agreed to by the third party and that all applicable technical  requirements  in the standard to which the item was built have been met.</a:t>
            </a:r>
          </a:p>
          <a:p>
            <a:pPr marL="171450" indent="-171450">
              <a:buFontTx/>
              <a:buChar char="•"/>
            </a:pPr>
            <a:endParaRPr lang="en-US" dirty="0" smtClean="0">
              <a:latin typeface="Arial" panose="020B0604020202020204" pitchFamily="34" charset="0"/>
            </a:endParaRPr>
          </a:p>
        </p:txBody>
      </p:sp>
    </p:spTree>
    <p:extLst>
      <p:ext uri="{BB962C8B-B14F-4D97-AF65-F5344CB8AC3E}">
        <p14:creationId xmlns:p14="http://schemas.microsoft.com/office/powerpoint/2010/main" val="4021409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ASME requires oversight of all ASME certification programs that utilize the ASME mark. This oversight </a:t>
            </a:r>
          </a:p>
          <a:p>
            <a:pPr marL="171450" indent="-171450">
              <a:buFont typeface="Arial" panose="020B0604020202020204" pitchFamily="34" charset="0"/>
              <a:buChar char="•"/>
              <a:defRPr/>
            </a:pPr>
            <a:r>
              <a:rPr lang="en-US" dirty="0" smtClean="0"/>
              <a:t>Provides reasonable assurance that all activities requiring the use of the ASME mark comply with the applicable standard.</a:t>
            </a:r>
          </a:p>
          <a:p>
            <a:pPr marL="171450" indent="-171450">
              <a:buFont typeface="Arial" panose="020B0604020202020204" pitchFamily="34" charset="0"/>
              <a:buChar char="•"/>
              <a:defRPr/>
            </a:pPr>
            <a:r>
              <a:rPr lang="en-US" dirty="0" smtClean="0"/>
              <a:t>Is accomplished thru the use of ASME certification committees that work under the applicable standard  committee responsible for the certification program being used and are responsible for ensuring the Certificate Holder has complied with requirements in the standard to which the item was fabricated or assembled.</a:t>
            </a:r>
          </a:p>
          <a:p>
            <a:pPr marL="171450" indent="-171450">
              <a:buFont typeface="Arial" panose="020B0604020202020204" pitchFamily="34" charset="0"/>
              <a:buChar char="•"/>
              <a:defRPr/>
            </a:pPr>
            <a:r>
              <a:rPr lang="en-US" dirty="0" smtClean="0"/>
              <a:t>Also accomplished thru the use of authorized third parties. These authorized third parties periodically visit the Certificate Holder’s shop to ensure that all applicable technical requirements in the standard during the fabrication or assembly of the ASME Marked item</a:t>
            </a:r>
          </a:p>
          <a:p>
            <a:pPr>
              <a:defRPr/>
            </a:pPr>
            <a:endParaRPr lang="en-US" dirty="0"/>
          </a:p>
        </p:txBody>
      </p:sp>
      <p:sp>
        <p:nvSpPr>
          <p:cNvPr id="57348"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7CD9F12-D57C-4D23-A108-0FFBF65CB4DD}" type="slidenum">
              <a:rPr lang="en-US" sz="1200" smtClean="0">
                <a:latin typeface="Arial" panose="020B0604020202020204" pitchFamily="34" charset="0"/>
              </a:rPr>
              <a:pPr/>
              <a:t>18</a:t>
            </a:fld>
            <a:endParaRPr lang="en-US" sz="1200" smtClean="0">
              <a:latin typeface="Arial" panose="020B0604020202020204" pitchFamily="34" charset="0"/>
            </a:endParaRPr>
          </a:p>
        </p:txBody>
      </p:sp>
    </p:spTree>
    <p:extLst>
      <p:ext uri="{BB962C8B-B14F-4D97-AF65-F5344CB8AC3E}">
        <p14:creationId xmlns:p14="http://schemas.microsoft.com/office/powerpoint/2010/main" val="3482561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8E2626E-826C-417A-8A2E-D4871936E07B}" type="slidenum">
              <a:rPr lang="en-US" sz="1200" smtClean="0">
                <a:latin typeface="Arial" panose="020B0604020202020204" pitchFamily="34" charset="0"/>
              </a:rPr>
              <a:pPr/>
              <a:t>1</a:t>
            </a:fld>
            <a:endParaRPr lang="en-US" sz="1200" smtClean="0">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220788" y="455613"/>
            <a:ext cx="4375150" cy="3281362"/>
          </a:xfrm>
          <a:ln/>
        </p:spPr>
      </p:sp>
      <p:sp>
        <p:nvSpPr>
          <p:cNvPr id="12292" name="Rectangle 4"/>
          <p:cNvSpPr>
            <a:spLocks noGrp="1" noChangeArrowheads="1"/>
          </p:cNvSpPr>
          <p:nvPr>
            <p:ph type="body" idx="1"/>
          </p:nvPr>
        </p:nvSpPr>
        <p:spPr>
          <a:noFill/>
        </p:spPr>
        <p:txBody>
          <a:bodyPr/>
          <a:lstStyle/>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8367896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3CC0361-17C4-4300-A407-67D8A981683B}" type="slidenum">
              <a:rPr lang="en-US" sz="1200" smtClean="0">
                <a:latin typeface="Arial" panose="020B0604020202020204" pitchFamily="34" charset="0"/>
              </a:rPr>
              <a:pPr/>
              <a:t>19</a:t>
            </a:fld>
            <a:endParaRPr lang="en-US" sz="1200" smtClean="0">
              <a:latin typeface="Arial" panose="020B0604020202020204" pitchFamily="34" charset="0"/>
            </a:endParaRPr>
          </a:p>
        </p:txBody>
      </p:sp>
      <p:sp>
        <p:nvSpPr>
          <p:cNvPr id="59395" name="Rectangle 2"/>
          <p:cNvSpPr>
            <a:spLocks noGrp="1" noRot="1" noChangeAspect="1" noChangeArrowheads="1" noTextEdit="1"/>
          </p:cNvSpPr>
          <p:nvPr>
            <p:ph type="sldImg"/>
          </p:nvPr>
        </p:nvSpPr>
        <p:spPr>
          <a:xfrm>
            <a:off x="1220788" y="455613"/>
            <a:ext cx="4375150" cy="3281362"/>
          </a:xfrm>
          <a:ln/>
        </p:spPr>
      </p:sp>
      <p:sp>
        <p:nvSpPr>
          <p:cNvPr id="59396" name="Rectangle 4"/>
          <p:cNvSpPr>
            <a:spLocks noGrp="1" noChangeArrowheads="1"/>
          </p:cNvSpPr>
          <p:nvPr>
            <p:ph type="body" idx="1"/>
          </p:nvPr>
        </p:nvSpPr>
        <p:spPr>
          <a:noFill/>
        </p:spPr>
        <p:txBody>
          <a:bodyPr/>
          <a:lstStyle/>
          <a:p>
            <a:pPr>
              <a:spcBef>
                <a:spcPct val="40000"/>
              </a:spcBef>
            </a:pPr>
            <a:r>
              <a:rPr lang="en-US" dirty="0" smtClean="0">
                <a:latin typeface="Arial" panose="020B0604020202020204" pitchFamily="34" charset="0"/>
              </a:rPr>
              <a:t>Designated oversight is performed by:</a:t>
            </a:r>
          </a:p>
          <a:p>
            <a:pPr lvl="1">
              <a:spcBef>
                <a:spcPct val="40000"/>
              </a:spcBef>
            </a:pPr>
            <a:r>
              <a:rPr lang="en-US" dirty="0" smtClean="0">
                <a:latin typeface="Arial" panose="020B0604020202020204" pitchFamily="34" charset="0"/>
              </a:rPr>
              <a:t>The Authorized Inspection Agency (AIA), an ASME accredited insurance company or enforcement authority, or engineering organization which uses  Authorized Inspectors (AI) accredited by the National</a:t>
            </a:r>
            <a:r>
              <a:rPr lang="en-US" baseline="0" dirty="0" smtClean="0">
                <a:latin typeface="Arial" panose="020B0604020202020204" pitchFamily="34" charset="0"/>
              </a:rPr>
              <a:t> Board.</a:t>
            </a:r>
            <a:endParaRPr lang="en-US" dirty="0" smtClean="0">
              <a:latin typeface="Arial" panose="020B0604020202020204" pitchFamily="34" charset="0"/>
            </a:endParaRPr>
          </a:p>
          <a:p>
            <a:pPr lvl="1">
              <a:spcBef>
                <a:spcPct val="40000"/>
              </a:spcBef>
            </a:pPr>
            <a:r>
              <a:rPr lang="en-US" dirty="0" smtClean="0">
                <a:latin typeface="Arial" panose="020B0604020202020204" pitchFamily="34" charset="0"/>
              </a:rPr>
              <a:t>Another designated oversight group is the Qualified Inspection Organization, which is an ASME qualified organization, but not an AIA.  QIO are not authorized to use ASME marks, but do use Qualification Inspectors. </a:t>
            </a: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1395813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D595145-8631-496B-BEA7-5114A2D7C3B1}" type="slidenum">
              <a:rPr lang="en-US" sz="1200" smtClean="0">
                <a:latin typeface="Arial" panose="020B0604020202020204" pitchFamily="34" charset="0"/>
              </a:rPr>
              <a:pPr/>
              <a:t>20</a:t>
            </a:fld>
            <a:endParaRPr lang="en-US" sz="1200" smtClean="0">
              <a:latin typeface="Arial" panose="020B0604020202020204" pitchFamily="34" charset="0"/>
            </a:endParaRPr>
          </a:p>
        </p:txBody>
      </p:sp>
      <p:sp>
        <p:nvSpPr>
          <p:cNvPr id="61443" name="Rectangle 2"/>
          <p:cNvSpPr>
            <a:spLocks noGrp="1" noRot="1" noChangeAspect="1" noChangeArrowheads="1" noTextEdit="1"/>
          </p:cNvSpPr>
          <p:nvPr>
            <p:ph type="sldImg"/>
          </p:nvPr>
        </p:nvSpPr>
        <p:spPr>
          <a:xfrm>
            <a:off x="1220788" y="455613"/>
            <a:ext cx="4375150" cy="3281362"/>
          </a:xfrm>
          <a:ln/>
        </p:spPr>
      </p:sp>
      <p:sp>
        <p:nvSpPr>
          <p:cNvPr id="61444" name="Rectangle 4"/>
          <p:cNvSpPr>
            <a:spLocks noGrp="1" noChangeArrowheads="1"/>
          </p:cNvSpPr>
          <p:nvPr>
            <p:ph type="body" idx="1"/>
          </p:nvPr>
        </p:nvSpPr>
        <p:spPr>
          <a:noFill/>
        </p:spPr>
        <p:txBody>
          <a:bodyPr/>
          <a:lstStyle/>
          <a:p>
            <a:pPr marL="114300" lvl="1" indent="0">
              <a:spcBef>
                <a:spcPct val="0"/>
              </a:spcBef>
              <a:buFontTx/>
              <a:buNone/>
            </a:pPr>
            <a:r>
              <a:rPr lang="en-US" dirty="0" smtClean="0">
                <a:latin typeface="Arial" panose="020B0604020202020204" pitchFamily="34" charset="0"/>
              </a:rPr>
              <a:t>The third are Certified Individuals (CI).  A CI is an employee of an entity authorized to use ASME mark.  The individual is qualified and certified by the entity, certified by the National Board and is subject to evaluation by ASME during entity’s certification review .</a:t>
            </a:r>
          </a:p>
        </p:txBody>
      </p:sp>
    </p:spTree>
    <p:extLst>
      <p:ext uri="{BB962C8B-B14F-4D97-AF65-F5344CB8AC3E}">
        <p14:creationId xmlns:p14="http://schemas.microsoft.com/office/powerpoint/2010/main" val="2645805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42A78CD-9CC2-4944-91EB-0198E653F7AA}" type="slidenum">
              <a:rPr lang="en-US" sz="1200" smtClean="0">
                <a:latin typeface="Arial" panose="020B0604020202020204" pitchFamily="34" charset="0"/>
              </a:rPr>
              <a:pPr/>
              <a:t>21</a:t>
            </a:fld>
            <a:endParaRPr lang="en-US" sz="1200" smtClean="0">
              <a:latin typeface="Arial" panose="020B0604020202020204" pitchFamily="34" charset="0"/>
            </a:endParaRPr>
          </a:p>
        </p:txBody>
      </p:sp>
      <p:sp>
        <p:nvSpPr>
          <p:cNvPr id="63491" name="Rectangle 2"/>
          <p:cNvSpPr>
            <a:spLocks noGrp="1" noRot="1" noChangeAspect="1" noChangeArrowheads="1" noTextEdit="1"/>
          </p:cNvSpPr>
          <p:nvPr>
            <p:ph type="sldImg"/>
          </p:nvPr>
        </p:nvSpPr>
        <p:spPr>
          <a:xfrm>
            <a:off x="1220788" y="455613"/>
            <a:ext cx="4375150" cy="3281362"/>
          </a:xfrm>
          <a:ln/>
        </p:spPr>
      </p:sp>
      <p:sp>
        <p:nvSpPr>
          <p:cNvPr id="63492" name="Rectangle 4"/>
          <p:cNvSpPr>
            <a:spLocks noGrp="1" noChangeArrowheads="1"/>
          </p:cNvSpPr>
          <p:nvPr>
            <p:ph type="body" idx="1"/>
          </p:nvPr>
        </p:nvSpPr>
        <p:spPr>
          <a:noFill/>
        </p:spPr>
        <p:txBody>
          <a:bodyPr/>
          <a:lstStyle/>
          <a:p>
            <a:r>
              <a:rPr lang="en-US" smtClean="0">
                <a:latin typeface="Arial" panose="020B0604020202020204" pitchFamily="34" charset="0"/>
              </a:rPr>
              <a:t>Use of the ASME mark requires documentation specific data reports or certificates of conformance signed by the person responsible for oversight.</a:t>
            </a:r>
            <a:br>
              <a:rPr lang="en-US" smtClean="0">
                <a:latin typeface="Arial" panose="020B0604020202020204" pitchFamily="34" charset="0"/>
              </a:rPr>
            </a:br>
            <a:endParaRPr lang="en-US" smtClean="0">
              <a:latin typeface="Arial" panose="020B0604020202020204" pitchFamily="34" charset="0"/>
            </a:endParaRPr>
          </a:p>
          <a:p>
            <a:r>
              <a:rPr lang="en-US" smtClean="0">
                <a:latin typeface="Arial" panose="020B0604020202020204" pitchFamily="34" charset="0"/>
              </a:rPr>
              <a:t>Reports and certificates must be traceable to the Certificate Holder.  The Standard establishes retention period for reports and certificates. </a:t>
            </a:r>
          </a:p>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2418803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BE4ED8F-17B2-49AC-9B91-125069219470}" type="slidenum">
              <a:rPr lang="en-US" sz="1200" smtClean="0">
                <a:latin typeface="Arial" panose="020B0604020202020204" pitchFamily="34" charset="0"/>
              </a:rPr>
              <a:pPr/>
              <a:t>22</a:t>
            </a:fld>
            <a:endParaRPr lang="en-US" sz="1200" smtClean="0">
              <a:latin typeface="Arial" panose="020B0604020202020204" pitchFamily="34" charset="0"/>
            </a:endParaRPr>
          </a:p>
        </p:txBody>
      </p:sp>
      <p:sp>
        <p:nvSpPr>
          <p:cNvPr id="65539" name="Rectangle 2"/>
          <p:cNvSpPr>
            <a:spLocks noGrp="1" noRot="1" noChangeAspect="1" noChangeArrowheads="1" noTextEdit="1"/>
          </p:cNvSpPr>
          <p:nvPr>
            <p:ph type="sldImg"/>
          </p:nvPr>
        </p:nvSpPr>
        <p:spPr>
          <a:xfrm>
            <a:off x="1220788" y="455613"/>
            <a:ext cx="4375150" cy="3281362"/>
          </a:xfrm>
          <a:ln/>
        </p:spPr>
      </p:sp>
      <p:sp>
        <p:nvSpPr>
          <p:cNvPr id="65540" name="Rectangle 4"/>
          <p:cNvSpPr>
            <a:spLocks noGrp="1" noChangeArrowheads="1"/>
          </p:cNvSpPr>
          <p:nvPr>
            <p:ph type="body" idx="1"/>
          </p:nvPr>
        </p:nvSpPr>
        <p:spPr>
          <a:noFill/>
        </p:spPr>
        <p:txBody>
          <a:bodyPr/>
          <a:lstStyle/>
          <a:p>
            <a:pPr eaLnBrk="1" hangingPunct="1"/>
            <a:r>
              <a:rPr lang="en-US" smtClean="0">
                <a:latin typeface="Arial" panose="020B0604020202020204" pitchFamily="34" charset="0"/>
              </a:rPr>
              <a:t>Next we will go into referencing of patented items and trademarks.</a:t>
            </a:r>
          </a:p>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1980291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85038C6-6B74-4182-AFC3-D59E4C834BD3}" type="slidenum">
              <a:rPr lang="en-US" sz="1200" smtClean="0">
                <a:latin typeface="Arial" panose="020B0604020202020204" pitchFamily="34" charset="0"/>
              </a:rPr>
              <a:pPr/>
              <a:t>23</a:t>
            </a:fld>
            <a:endParaRPr lang="en-US" sz="1200" smtClean="0">
              <a:latin typeface="Arial" panose="020B0604020202020204" pitchFamily="34" charset="0"/>
            </a:endParaRPr>
          </a:p>
        </p:txBody>
      </p:sp>
      <p:sp>
        <p:nvSpPr>
          <p:cNvPr id="67587" name="Rectangle 2"/>
          <p:cNvSpPr>
            <a:spLocks noGrp="1" noRot="1" noChangeAspect="1" noChangeArrowheads="1" noTextEdit="1"/>
          </p:cNvSpPr>
          <p:nvPr>
            <p:ph type="sldImg"/>
          </p:nvPr>
        </p:nvSpPr>
        <p:spPr>
          <a:xfrm>
            <a:off x="1220788" y="455613"/>
            <a:ext cx="4375150" cy="3281362"/>
          </a:xfrm>
          <a:ln/>
        </p:spPr>
      </p:sp>
      <p:sp>
        <p:nvSpPr>
          <p:cNvPr id="67588" name="Rectangle 4"/>
          <p:cNvSpPr>
            <a:spLocks noGrp="1" noChangeArrowheads="1"/>
          </p:cNvSpPr>
          <p:nvPr>
            <p:ph type="body" idx="1"/>
          </p:nvPr>
        </p:nvSpPr>
        <p:spPr>
          <a:noFill/>
        </p:spPr>
        <p:txBody>
          <a:bodyPr/>
          <a:lstStyle/>
          <a:p>
            <a:r>
              <a:rPr lang="en-US" dirty="0" smtClean="0">
                <a:latin typeface="Arial" panose="020B0604020202020204" pitchFamily="34" charset="0"/>
              </a:rPr>
              <a:t>Codes &amp; Standards Policy 59  states that patented items should not referenced explicitly in the standards.  Requirements should be written in performance language.  If performance language is not practical, patented items may be referenced.  If the use of patented items are necessary to meet the standard, the ANSI patent policy should be followed.  </a:t>
            </a: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697987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03CA30B-D627-4F4A-A7F0-51160C224D0B}" type="slidenum">
              <a:rPr lang="en-US" sz="1200" smtClean="0">
                <a:latin typeface="Arial" panose="020B0604020202020204" pitchFamily="34" charset="0"/>
              </a:rPr>
              <a:pPr/>
              <a:t>24</a:t>
            </a:fld>
            <a:endParaRPr lang="en-US" sz="1200" smtClean="0">
              <a:latin typeface="Arial" panose="020B0604020202020204" pitchFamily="34" charset="0"/>
            </a:endParaRPr>
          </a:p>
        </p:txBody>
      </p:sp>
      <p:sp>
        <p:nvSpPr>
          <p:cNvPr id="69635" name="Rectangle 2"/>
          <p:cNvSpPr>
            <a:spLocks noGrp="1" noRot="1" noChangeAspect="1" noChangeArrowheads="1" noTextEdit="1"/>
          </p:cNvSpPr>
          <p:nvPr>
            <p:ph type="sldImg"/>
          </p:nvPr>
        </p:nvSpPr>
        <p:spPr>
          <a:xfrm>
            <a:off x="1220788" y="455613"/>
            <a:ext cx="4375150" cy="3281362"/>
          </a:xfrm>
          <a:ln/>
        </p:spPr>
      </p:sp>
      <p:sp>
        <p:nvSpPr>
          <p:cNvPr id="69636" name="Rectangle 4"/>
          <p:cNvSpPr>
            <a:spLocks noGrp="1" noChangeArrowheads="1"/>
          </p:cNvSpPr>
          <p:nvPr>
            <p:ph type="body" idx="1"/>
          </p:nvPr>
        </p:nvSpPr>
        <p:spPr>
          <a:noFill/>
        </p:spPr>
        <p:txBody>
          <a:bodyPr/>
          <a:lstStyle/>
          <a:p>
            <a:r>
              <a:rPr lang="en-US" dirty="0" smtClean="0">
                <a:latin typeface="Arial" panose="020B0604020202020204" pitchFamily="34" charset="0"/>
              </a:rPr>
              <a:t>The ANSI Patent Policy </a:t>
            </a:r>
          </a:p>
          <a:p>
            <a:endParaRPr lang="en-US" dirty="0" smtClean="0">
              <a:latin typeface="Arial" panose="020B0604020202020204" pitchFamily="34" charset="0"/>
            </a:endParaRPr>
          </a:p>
          <a:p>
            <a:r>
              <a:rPr lang="en-US" sz="1100" b="0" i="0" u="none" strike="noStrike" kern="1200" baseline="0" dirty="0" smtClean="0">
                <a:solidFill>
                  <a:schemeClr val="tx1"/>
                </a:solidFill>
                <a:latin typeface="Arial" charset="0"/>
                <a:ea typeface="+mn-ea"/>
                <a:cs typeface="+mn-cs"/>
              </a:rPr>
              <a:t>The ASD shall receive from the patent holder or a party authorized to make assurances on its behalf, in written or electronic form, either: </a:t>
            </a:r>
          </a:p>
          <a:p>
            <a:r>
              <a:rPr lang="en-US" sz="1100" b="0" i="0" u="none" strike="noStrike" kern="1200" baseline="0" dirty="0" smtClean="0">
                <a:solidFill>
                  <a:schemeClr val="tx1"/>
                </a:solidFill>
                <a:latin typeface="Arial" charset="0"/>
                <a:ea typeface="+mn-ea"/>
                <a:cs typeface="+mn-cs"/>
              </a:rPr>
              <a:t>a) assurance in the form of a general disclaimer to the effect that such party does not hold and does not currently intend holding any essential patent claim(s); or </a:t>
            </a:r>
          </a:p>
          <a:p>
            <a:r>
              <a:rPr lang="en-US" sz="1100" b="0" i="0" u="none" strike="noStrike" kern="1200" baseline="0" dirty="0" smtClean="0">
                <a:solidFill>
                  <a:schemeClr val="tx1"/>
                </a:solidFill>
                <a:latin typeface="Arial" charset="0"/>
                <a:ea typeface="+mn-ea"/>
                <a:cs typeface="+mn-cs"/>
              </a:rPr>
              <a:t>b) assurance that a license to such essential patent claim(s) will be made available to applicants desiring to utilize the license for the purpose of implementing the standard either: </a:t>
            </a:r>
          </a:p>
          <a:p>
            <a:r>
              <a:rPr lang="en-US" sz="1100" b="0" i="0" u="none" strike="noStrike" kern="1200" baseline="0" dirty="0" err="1" smtClean="0">
                <a:solidFill>
                  <a:schemeClr val="tx1"/>
                </a:solidFill>
                <a:latin typeface="Arial" charset="0"/>
                <a:ea typeface="+mn-ea"/>
                <a:cs typeface="+mn-cs"/>
              </a:rPr>
              <a:t>i</a:t>
            </a:r>
            <a:r>
              <a:rPr lang="en-US" sz="1100" b="0" i="0" u="none" strike="noStrike" kern="1200" baseline="0" dirty="0" smtClean="0">
                <a:solidFill>
                  <a:schemeClr val="tx1"/>
                </a:solidFill>
                <a:latin typeface="Arial" charset="0"/>
                <a:ea typeface="+mn-ea"/>
                <a:cs typeface="+mn-cs"/>
              </a:rPr>
              <a:t>) under reasonable terms and conditions that are demonstrably free of any unfair discrimination; or </a:t>
            </a:r>
          </a:p>
          <a:p>
            <a:r>
              <a:rPr lang="en-US" sz="1100" b="0" i="0" u="none" strike="noStrike" kern="1200" baseline="0" dirty="0" smtClean="0">
                <a:solidFill>
                  <a:schemeClr val="tx1"/>
                </a:solidFill>
                <a:latin typeface="Arial" charset="0"/>
                <a:ea typeface="+mn-ea"/>
                <a:cs typeface="+mn-cs"/>
              </a:rPr>
              <a:t>ii) without compensation and under reasonable terms and conditions that are demonstrably free of any unfair discrimination. </a:t>
            </a:r>
          </a:p>
          <a:p>
            <a:endParaRPr lang="en-US" dirty="0" smtClean="0">
              <a:latin typeface="Arial" panose="020B0604020202020204" pitchFamily="34" charset="0"/>
            </a:endParaRPr>
          </a:p>
          <a:p>
            <a:r>
              <a:rPr lang="en-US" dirty="0" smtClean="0">
                <a:latin typeface="Arial" panose="020B0604020202020204" pitchFamily="34" charset="0"/>
              </a:rPr>
              <a:t>Early disclosure of patents enhance efficiency of process.  Licensing terms are not subject to committee deliberation.</a:t>
            </a:r>
          </a:p>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5892022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4836B88-9CD6-4C6C-9DDC-39226EB6B6EC}" type="slidenum">
              <a:rPr lang="en-US" sz="1200" smtClean="0">
                <a:latin typeface="Arial" panose="020B0604020202020204" pitchFamily="34" charset="0"/>
              </a:rPr>
              <a:pPr/>
              <a:t>25</a:t>
            </a:fld>
            <a:endParaRPr lang="en-US" sz="1200" smtClean="0">
              <a:latin typeface="Arial" panose="020B0604020202020204" pitchFamily="34" charset="0"/>
            </a:endParaRPr>
          </a:p>
        </p:txBody>
      </p:sp>
      <p:sp>
        <p:nvSpPr>
          <p:cNvPr id="71683" name="Rectangle 2"/>
          <p:cNvSpPr>
            <a:spLocks noGrp="1" noRot="1" noChangeAspect="1" noChangeArrowheads="1" noTextEdit="1"/>
          </p:cNvSpPr>
          <p:nvPr>
            <p:ph type="sldImg"/>
          </p:nvPr>
        </p:nvSpPr>
        <p:spPr>
          <a:xfrm>
            <a:off x="1220788" y="455613"/>
            <a:ext cx="4375150" cy="3281362"/>
          </a:xfrm>
          <a:ln/>
        </p:spPr>
      </p:sp>
      <p:sp>
        <p:nvSpPr>
          <p:cNvPr id="71684" name="Rectangle 4"/>
          <p:cNvSpPr>
            <a:spLocks noGrp="1" noChangeArrowheads="1"/>
          </p:cNvSpPr>
          <p:nvPr>
            <p:ph type="body" idx="1"/>
          </p:nvPr>
        </p:nvSpPr>
        <p:spPr>
          <a:noFill/>
        </p:spPr>
        <p:txBody>
          <a:bodyPr/>
          <a:lstStyle/>
          <a:p>
            <a:r>
              <a:rPr lang="en-US" dirty="0" smtClean="0">
                <a:latin typeface="Arial" panose="020B0604020202020204" pitchFamily="34" charset="0"/>
              </a:rPr>
              <a:t>Codes &amp; Standards Policy 59 also states that trademarked items should not be referenced explicitly in the standards and that requirements should be written in performance language.  If performance language is not practical, trademarked items may be referenced. But if trademarked items are referenced is necessary, the words “or the equivalent” shall follow the reference.</a:t>
            </a:r>
          </a:p>
        </p:txBody>
      </p:sp>
    </p:spTree>
    <p:extLst>
      <p:ext uri="{BB962C8B-B14F-4D97-AF65-F5344CB8AC3E}">
        <p14:creationId xmlns:p14="http://schemas.microsoft.com/office/powerpoint/2010/main" val="41615573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E3459C9-5CB9-4015-A813-FFDBC917019D}" type="slidenum">
              <a:rPr lang="en-US" sz="1200" smtClean="0">
                <a:latin typeface="Arial" panose="020B0604020202020204" pitchFamily="34" charset="0"/>
              </a:rPr>
              <a:pPr/>
              <a:t>26</a:t>
            </a:fld>
            <a:endParaRPr lang="en-US" sz="1200" smtClean="0">
              <a:latin typeface="Arial" panose="020B0604020202020204" pitchFamily="34" charset="0"/>
            </a:endParaRPr>
          </a:p>
        </p:txBody>
      </p:sp>
      <p:sp>
        <p:nvSpPr>
          <p:cNvPr id="73731" name="Rectangle 2"/>
          <p:cNvSpPr>
            <a:spLocks noGrp="1" noRot="1" noChangeAspect="1" noChangeArrowheads="1" noTextEdit="1"/>
          </p:cNvSpPr>
          <p:nvPr>
            <p:ph type="sldImg"/>
          </p:nvPr>
        </p:nvSpPr>
        <p:spPr>
          <a:xfrm>
            <a:off x="1243013" y="455613"/>
            <a:ext cx="4375150" cy="3281362"/>
          </a:xfrm>
          <a:ln/>
        </p:spPr>
      </p:sp>
      <p:sp>
        <p:nvSpPr>
          <p:cNvPr id="77828" name="Rectangle 4"/>
          <p:cNvSpPr>
            <a:spLocks noGrp="1" noChangeArrowheads="1"/>
          </p:cNvSpPr>
          <p:nvPr>
            <p:ph type="body" idx="1"/>
          </p:nvPr>
        </p:nvSpPr>
        <p:spPr/>
        <p:txBody>
          <a:bodyPr/>
          <a:lstStyle/>
          <a:p>
            <a:pPr marL="171450" indent="-171450" eaLnBrk="1" hangingPunct="1">
              <a:buFont typeface="Arial" panose="020B0604020202020204" pitchFamily="34" charset="0"/>
              <a:buChar char="•"/>
              <a:tabLst>
                <a:tab pos="1085850" algn="l"/>
              </a:tabLst>
              <a:defRPr/>
            </a:pPr>
            <a:r>
              <a:rPr lang="en-US" dirty="0" smtClean="0"/>
              <a:t>A copyright is a </a:t>
            </a:r>
            <a:r>
              <a:rPr lang="en-US" dirty="0" smtClean="0">
                <a:cs typeface="Times New Roman" panose="02020603050405020304" pitchFamily="18" charset="0"/>
              </a:rPr>
              <a:t>property right which grants certain exclusive rights to creators, or sometimes referred to as "authors“, of original works.</a:t>
            </a:r>
          </a:p>
          <a:p>
            <a:pPr marL="171450" indent="-171450" eaLnBrk="1" hangingPunct="1">
              <a:buFont typeface="Arial" panose="020B0604020202020204" pitchFamily="34" charset="0"/>
              <a:buChar char="•"/>
              <a:tabLst>
                <a:tab pos="1085850" algn="l"/>
              </a:tabLst>
              <a:defRPr/>
            </a:pPr>
            <a:endParaRPr lang="en-US" dirty="0" smtClean="0"/>
          </a:p>
          <a:p>
            <a:pPr marL="171450" indent="-171450" eaLnBrk="1" hangingPunct="1">
              <a:buFont typeface="Arial" panose="020B0604020202020204" pitchFamily="34" charset="0"/>
              <a:buChar char="•"/>
              <a:tabLst>
                <a:tab pos="1085850" algn="l"/>
              </a:tabLst>
              <a:defRPr/>
            </a:pPr>
            <a:r>
              <a:rPr lang="en-US" dirty="0" smtClean="0"/>
              <a:t>A trademark is a word, phrase, symbol or design… which identifies and distinguishes the source of goods or services of one party from those of others.</a:t>
            </a:r>
            <a:endParaRPr lang="en-US" dirty="0" smtClean="0">
              <a:cs typeface="Times New Roman" panose="02020603050405020304" pitchFamily="18" charset="0"/>
            </a:endParaRPr>
          </a:p>
          <a:p>
            <a:pPr marL="171450" lvl="1" indent="-171450" eaLnBrk="1" hangingPunct="1">
              <a:tabLst>
                <a:tab pos="1085850" algn="l"/>
              </a:tabLst>
              <a:defRPr/>
            </a:pPr>
            <a:endParaRPr lang="en-US" dirty="0" smtClean="0"/>
          </a:p>
          <a:p>
            <a:pPr marL="171450" lvl="1" indent="-171450" eaLnBrk="1" hangingPunct="1">
              <a:tabLst>
                <a:tab pos="1085850" algn="l"/>
              </a:tabLst>
              <a:defRPr/>
            </a:pPr>
            <a:r>
              <a:rPr lang="en-US" dirty="0" smtClean="0"/>
              <a:t>Trademarked and patented items should only be referenced in standards when performance language is not practical. When referenced, the words “or the equivalent” shall follow the trademarked item, and ANSI’s patent policy shall be followed for patent items. </a:t>
            </a:r>
          </a:p>
          <a:p>
            <a:pPr eaLnBrk="1" hangingPunct="1">
              <a:defRPr/>
            </a:pPr>
            <a:endParaRPr lang="en-US" dirty="0" smtClean="0">
              <a:latin typeface="Arial" panose="020B0604020202020204" pitchFamily="34" charset="0"/>
            </a:endParaRPr>
          </a:p>
        </p:txBody>
      </p:sp>
    </p:spTree>
    <p:extLst>
      <p:ext uri="{BB962C8B-B14F-4D97-AF65-F5344CB8AC3E}">
        <p14:creationId xmlns:p14="http://schemas.microsoft.com/office/powerpoint/2010/main" val="41165580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3936CD6-B1AF-46EE-96F5-90B3D26B4154}" type="slidenum">
              <a:rPr lang="en-US" sz="1200" smtClean="0">
                <a:latin typeface="Arial" panose="020B0604020202020204" pitchFamily="34" charset="0"/>
              </a:rPr>
              <a:pPr/>
              <a:t>27</a:t>
            </a:fld>
            <a:endParaRPr lang="en-US" sz="1200" smtClean="0">
              <a:latin typeface="Arial" panose="020B0604020202020204" pitchFamily="34" charset="0"/>
            </a:endParaRPr>
          </a:p>
        </p:txBody>
      </p:sp>
      <p:sp>
        <p:nvSpPr>
          <p:cNvPr id="75779" name="Rectangle 2"/>
          <p:cNvSpPr>
            <a:spLocks noGrp="1" noRot="1" noChangeAspect="1" noChangeArrowheads="1" noTextEdit="1"/>
          </p:cNvSpPr>
          <p:nvPr>
            <p:ph type="sldImg"/>
          </p:nvPr>
        </p:nvSpPr>
        <p:spPr>
          <a:xfrm>
            <a:off x="1220788" y="455613"/>
            <a:ext cx="4375150" cy="3281362"/>
          </a:xfrm>
          <a:ln/>
        </p:spPr>
      </p:sp>
      <p:sp>
        <p:nvSpPr>
          <p:cNvPr id="75780" name="Rectangle 4"/>
          <p:cNvSpPr>
            <a:spLocks noGrp="1" noChangeArrowheads="1"/>
          </p:cNvSpPr>
          <p:nvPr>
            <p:ph type="body" idx="1"/>
          </p:nvPr>
        </p:nvSpPr>
        <p:spPr>
          <a:noFill/>
        </p:spPr>
        <p:txBody>
          <a:bodyPr/>
          <a:lstStyle/>
          <a:p>
            <a:pPr eaLnBrk="1" hangingPunct="1"/>
            <a:r>
              <a:rPr lang="en-US" dirty="0" smtClean="0"/>
              <a:t>ASME policies are available online through the addresses listed on this page.</a:t>
            </a:r>
          </a:p>
        </p:txBody>
      </p:sp>
    </p:spTree>
    <p:extLst>
      <p:ext uri="{BB962C8B-B14F-4D97-AF65-F5344CB8AC3E}">
        <p14:creationId xmlns:p14="http://schemas.microsoft.com/office/powerpoint/2010/main" val="648831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4779234-DED9-4C6D-8F50-17EA185BC60D}" type="slidenum">
              <a:rPr lang="en-US" sz="1200" smtClean="0">
                <a:latin typeface="Arial" panose="020B0604020202020204" pitchFamily="34" charset="0"/>
              </a:rPr>
              <a:pPr/>
              <a:t>2</a:t>
            </a:fld>
            <a:endParaRPr lang="en-US" sz="1200" smtClean="0">
              <a:latin typeface="Arial" panose="020B0604020202020204" pitchFamily="34" charset="0"/>
            </a:endParaRPr>
          </a:p>
        </p:txBody>
      </p:sp>
      <p:sp>
        <p:nvSpPr>
          <p:cNvPr id="14339" name="Rectangle 2"/>
          <p:cNvSpPr>
            <a:spLocks noGrp="1" noRot="1" noChangeAspect="1" noChangeArrowheads="1" noTextEdit="1"/>
          </p:cNvSpPr>
          <p:nvPr>
            <p:ph type="sldImg"/>
          </p:nvPr>
        </p:nvSpPr>
        <p:spPr>
          <a:xfrm>
            <a:off x="1230313" y="455613"/>
            <a:ext cx="4375150" cy="3282950"/>
          </a:xfrm>
          <a:ln/>
        </p:spPr>
      </p:sp>
      <p:sp>
        <p:nvSpPr>
          <p:cNvPr id="14340" name="Rectangle 3"/>
          <p:cNvSpPr>
            <a:spLocks noGrp="1" noChangeArrowheads="1"/>
          </p:cNvSpPr>
          <p:nvPr>
            <p:ph type="body" idx="1"/>
          </p:nvPr>
        </p:nvSpPr>
        <p:spPr>
          <a:xfrm>
            <a:off x="506413" y="4067175"/>
            <a:ext cx="5838825" cy="4752975"/>
          </a:xfrm>
          <a:noFill/>
        </p:spPr>
        <p:txBody>
          <a:bodyPr/>
          <a:lstStyle/>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1071459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F3564F5-0AE8-49CD-A9D1-9039A8EFDE6B}" type="slidenum">
              <a:rPr lang="en-US" sz="1200" smtClean="0">
                <a:latin typeface="Arial" panose="020B0604020202020204" pitchFamily="34" charset="0"/>
              </a:rPr>
              <a:pPr/>
              <a:t>3</a:t>
            </a:fld>
            <a:endParaRPr lang="en-US" sz="1200" smtClean="0">
              <a:latin typeface="Arial" panose="020B0604020202020204" pitchFamily="34" charset="0"/>
            </a:endParaRPr>
          </a:p>
        </p:txBody>
      </p:sp>
      <p:sp>
        <p:nvSpPr>
          <p:cNvPr id="16387" name="Rectangle 2"/>
          <p:cNvSpPr>
            <a:spLocks noGrp="1" noRot="1" noChangeAspect="1" noChangeArrowheads="1" noTextEdit="1"/>
          </p:cNvSpPr>
          <p:nvPr>
            <p:ph type="sldImg"/>
          </p:nvPr>
        </p:nvSpPr>
        <p:spPr>
          <a:xfrm>
            <a:off x="1220788" y="455613"/>
            <a:ext cx="4375150" cy="3281362"/>
          </a:xfrm>
          <a:ln/>
        </p:spPr>
      </p:sp>
      <p:sp>
        <p:nvSpPr>
          <p:cNvPr id="16388" name="Rectangle 4"/>
          <p:cNvSpPr>
            <a:spLocks noGrp="1" noChangeArrowheads="1"/>
          </p:cNvSpPr>
          <p:nvPr>
            <p:ph type="body" idx="1"/>
          </p:nvPr>
        </p:nvSpPr>
        <p:spPr>
          <a:noFill/>
        </p:spPr>
        <p:txBody>
          <a:bodyPr/>
          <a:lstStyle/>
          <a:p>
            <a:pPr marL="344488" indent="-298450"/>
            <a:r>
              <a:rPr lang="en-US" dirty="0" smtClean="0">
                <a:latin typeface="Arial" panose="020B0604020202020204" pitchFamily="34" charset="0"/>
              </a:rPr>
              <a:t>At the end of this module, you will be able to describe ASME’s policies for the protection and use of intellectual property</a:t>
            </a:r>
          </a:p>
          <a:p>
            <a:pPr marL="344488" indent="-298450"/>
            <a:r>
              <a:rPr lang="en-US" dirty="0" smtClean="0">
                <a:latin typeface="Arial" panose="020B0604020202020204" pitchFamily="34" charset="0"/>
              </a:rPr>
              <a:t>Including…</a:t>
            </a:r>
          </a:p>
          <a:p>
            <a:pPr lvl="2">
              <a:spcBef>
                <a:spcPct val="0"/>
              </a:spcBef>
            </a:pPr>
            <a:r>
              <a:rPr lang="en-US" dirty="0" smtClean="0">
                <a:latin typeface="Arial" panose="020B0604020202020204" pitchFamily="34" charset="0"/>
              </a:rPr>
              <a:t>Copyrighted material </a:t>
            </a:r>
          </a:p>
          <a:p>
            <a:pPr lvl="2">
              <a:spcBef>
                <a:spcPct val="0"/>
              </a:spcBef>
            </a:pPr>
            <a:r>
              <a:rPr lang="en-US" dirty="0" smtClean="0">
                <a:latin typeface="Arial" panose="020B0604020202020204" pitchFamily="34" charset="0"/>
              </a:rPr>
              <a:t>Trademarks</a:t>
            </a:r>
          </a:p>
          <a:p>
            <a:pPr lvl="2">
              <a:spcBef>
                <a:spcPct val="0"/>
              </a:spcBef>
            </a:pPr>
            <a:r>
              <a:rPr lang="en-US" dirty="0" smtClean="0">
                <a:latin typeface="Arial" panose="020B0604020202020204" pitchFamily="34" charset="0"/>
              </a:rPr>
              <a:t>Referencing of patented items and trademarks in standards</a:t>
            </a:r>
          </a:p>
        </p:txBody>
      </p:sp>
    </p:spTree>
    <p:extLst>
      <p:ext uri="{BB962C8B-B14F-4D97-AF65-F5344CB8AC3E}">
        <p14:creationId xmlns:p14="http://schemas.microsoft.com/office/powerpoint/2010/main" val="3398278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7B3F6BF-8F70-43F6-A240-4FA993DD0716}" type="slidenum">
              <a:rPr lang="en-US" sz="1200" smtClean="0">
                <a:latin typeface="Arial" panose="020B0604020202020204" pitchFamily="34" charset="0"/>
              </a:rPr>
              <a:pPr/>
              <a:t>4</a:t>
            </a:fld>
            <a:endParaRPr lang="en-US" sz="1200"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xfrm>
            <a:off x="1220788" y="455613"/>
            <a:ext cx="4375150" cy="3281362"/>
          </a:xfrm>
          <a:ln/>
        </p:spPr>
      </p:sp>
      <p:sp>
        <p:nvSpPr>
          <p:cNvPr id="18436" name="Rectangle 4"/>
          <p:cNvSpPr>
            <a:spLocks noGrp="1" noChangeArrowheads="1"/>
          </p:cNvSpPr>
          <p:nvPr>
            <p:ph type="body" idx="1"/>
          </p:nvPr>
        </p:nvSpPr>
        <p:spPr/>
        <p:txBody>
          <a:bodyPr/>
          <a:lstStyle/>
          <a:p>
            <a:pPr eaLnBrk="1" hangingPunct="1">
              <a:defRPr/>
            </a:pPr>
            <a:r>
              <a:rPr lang="en-US" dirty="0" smtClean="0"/>
              <a:t>This Module will Cover the following topics:</a:t>
            </a:r>
          </a:p>
          <a:p>
            <a:pPr>
              <a:defRPr/>
            </a:pPr>
            <a:r>
              <a:rPr lang="en-US" dirty="0" smtClean="0"/>
              <a:t> </a:t>
            </a:r>
          </a:p>
          <a:p>
            <a:pPr marL="568325" indent="-568325">
              <a:buFontTx/>
              <a:buAutoNum type="romanUcPeriod"/>
              <a:defRPr/>
            </a:pPr>
            <a:r>
              <a:rPr lang="en-US" dirty="0" smtClean="0"/>
              <a:t>Protection of ASME Copyrights</a:t>
            </a:r>
          </a:p>
          <a:p>
            <a:pPr marL="568325" indent="-568325">
              <a:buFontTx/>
              <a:buAutoNum type="romanUcPeriod"/>
              <a:defRPr/>
            </a:pPr>
            <a:r>
              <a:rPr lang="en-US" dirty="0" smtClean="0"/>
              <a:t>Protection of ASME Trademarks</a:t>
            </a:r>
          </a:p>
          <a:p>
            <a:pPr marL="568325" indent="-568325">
              <a:buFontTx/>
              <a:buAutoNum type="romanUcPeriod"/>
              <a:defRPr/>
            </a:pPr>
            <a:r>
              <a:rPr lang="en-US" dirty="0" smtClean="0"/>
              <a:t>Referencing of Patented Items and Trademarks</a:t>
            </a:r>
          </a:p>
          <a:p>
            <a:pPr eaLnBrk="1" hangingPunct="1">
              <a:defRPr/>
            </a:pPr>
            <a:endParaRPr lang="en-US" dirty="0" smtClean="0">
              <a:latin typeface="Arial" panose="020B0604020202020204" pitchFamily="34" charset="0"/>
            </a:endParaRPr>
          </a:p>
        </p:txBody>
      </p:sp>
    </p:spTree>
    <p:extLst>
      <p:ext uri="{BB962C8B-B14F-4D97-AF65-F5344CB8AC3E}">
        <p14:creationId xmlns:p14="http://schemas.microsoft.com/office/powerpoint/2010/main" val="2663116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991DCCC-AC20-466A-A3FC-4A830DDF1E0D}" type="slidenum">
              <a:rPr lang="en-US" sz="1200" smtClean="0">
                <a:latin typeface="Arial" panose="020B0604020202020204" pitchFamily="34" charset="0"/>
              </a:rPr>
              <a:pPr/>
              <a:t>5</a:t>
            </a:fld>
            <a:endParaRPr lang="en-US" sz="1200" smtClean="0">
              <a:latin typeface="Arial" panose="020B0604020202020204" pitchFamily="34" charset="0"/>
            </a:endParaRPr>
          </a:p>
        </p:txBody>
      </p:sp>
      <p:sp>
        <p:nvSpPr>
          <p:cNvPr id="20483" name="Rectangle 2"/>
          <p:cNvSpPr>
            <a:spLocks noGrp="1" noRot="1" noChangeAspect="1" noChangeArrowheads="1" noTextEdit="1"/>
          </p:cNvSpPr>
          <p:nvPr>
            <p:ph type="sldImg"/>
          </p:nvPr>
        </p:nvSpPr>
        <p:spPr>
          <a:xfrm>
            <a:off x="1220788" y="455613"/>
            <a:ext cx="4375150" cy="3281362"/>
          </a:xfrm>
          <a:ln/>
        </p:spPr>
      </p:sp>
      <p:sp>
        <p:nvSpPr>
          <p:cNvPr id="20484" name="Rectangle 4"/>
          <p:cNvSpPr>
            <a:spLocks noGrp="1" noChangeArrowheads="1"/>
          </p:cNvSpPr>
          <p:nvPr>
            <p:ph type="body" idx="1"/>
          </p:nvPr>
        </p:nvSpPr>
        <p:spPr>
          <a:noFill/>
        </p:spPr>
        <p:txBody>
          <a:bodyPr/>
          <a:lstStyle/>
          <a:p>
            <a:pPr eaLnBrk="1" hangingPunct="1"/>
            <a:r>
              <a:rPr lang="en-US" dirty="0" smtClean="0">
                <a:latin typeface="Arial" panose="020B0604020202020204" pitchFamily="34" charset="0"/>
              </a:rPr>
              <a:t>Protection of ASME Copyrights</a:t>
            </a:r>
          </a:p>
        </p:txBody>
      </p:sp>
    </p:spTree>
    <p:extLst>
      <p:ext uri="{BB962C8B-B14F-4D97-AF65-F5344CB8AC3E}">
        <p14:creationId xmlns:p14="http://schemas.microsoft.com/office/powerpoint/2010/main" val="9614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27A7EAF-7D6E-48EE-B524-87B3A379CE84}" type="slidenum">
              <a:rPr lang="en-US" sz="1200" smtClean="0">
                <a:latin typeface="Arial" panose="020B0604020202020204" pitchFamily="34" charset="0"/>
              </a:rPr>
              <a:pPr/>
              <a:t>6</a:t>
            </a:fld>
            <a:endParaRPr lang="en-US" sz="1200" smtClean="0">
              <a:latin typeface="Arial" panose="020B0604020202020204" pitchFamily="34" charset="0"/>
            </a:endParaRPr>
          </a:p>
        </p:txBody>
      </p:sp>
      <p:sp>
        <p:nvSpPr>
          <p:cNvPr id="22531" name="Rectangle 2"/>
          <p:cNvSpPr>
            <a:spLocks noGrp="1" noRot="1" noChangeAspect="1" noChangeArrowheads="1" noTextEdit="1"/>
          </p:cNvSpPr>
          <p:nvPr>
            <p:ph type="sldImg"/>
          </p:nvPr>
        </p:nvSpPr>
        <p:spPr>
          <a:xfrm>
            <a:off x="1220788" y="455613"/>
            <a:ext cx="4375150" cy="3281362"/>
          </a:xfrm>
          <a:ln/>
        </p:spPr>
      </p:sp>
      <p:sp>
        <p:nvSpPr>
          <p:cNvPr id="22532" name="Rectangle 4"/>
          <p:cNvSpPr>
            <a:spLocks noGrp="1" noChangeArrowheads="1"/>
          </p:cNvSpPr>
          <p:nvPr>
            <p:ph type="body" idx="1"/>
          </p:nvPr>
        </p:nvSpPr>
        <p:spPr>
          <a:noFill/>
        </p:spPr>
        <p:txBody>
          <a:bodyPr/>
          <a:lstStyle/>
          <a:p>
            <a:pPr>
              <a:spcBef>
                <a:spcPct val="25000"/>
              </a:spcBef>
            </a:pPr>
            <a:r>
              <a:rPr lang="en-US" smtClean="0">
                <a:latin typeface="Arial" panose="020B0604020202020204" pitchFamily="34" charset="0"/>
              </a:rPr>
              <a:t>A copyright is a </a:t>
            </a:r>
            <a:r>
              <a:rPr lang="en-US" smtClean="0">
                <a:latin typeface="Arial" panose="020B0604020202020204" pitchFamily="34" charset="0"/>
                <a:cs typeface="Times New Roman" panose="02020603050405020304" pitchFamily="18" charset="0"/>
              </a:rPr>
              <a:t>property right which grants certain exclusive rights to creators, or sometimes referred to as "authors“, of original works.</a:t>
            </a:r>
          </a:p>
          <a:p>
            <a:pPr>
              <a:spcBef>
                <a:spcPct val="25000"/>
              </a:spcBef>
            </a:pPr>
            <a:endParaRPr lang="en-US" smtClean="0">
              <a:latin typeface="Arial" panose="020B0604020202020204" pitchFamily="34" charset="0"/>
              <a:cs typeface="Times New Roman" panose="02020603050405020304" pitchFamily="18" charset="0"/>
            </a:endParaRPr>
          </a:p>
          <a:p>
            <a:pPr>
              <a:spcBef>
                <a:spcPct val="25000"/>
              </a:spcBef>
            </a:pPr>
            <a:r>
              <a:rPr lang="en-US" smtClean="0">
                <a:latin typeface="Arial" panose="020B0604020202020204" pitchFamily="34" charset="0"/>
                <a:cs typeface="Times New Roman" panose="02020603050405020304" pitchFamily="18" charset="0"/>
              </a:rPr>
              <a:t>Exclusive rights include protection against unauthorized printing, reprinting, publishing, copying, selling, translating, conversion, arrangement, adaptation, delivery or performance of the copyrighted work.</a:t>
            </a:r>
          </a:p>
          <a:p>
            <a:pPr>
              <a:spcBef>
                <a:spcPct val="25000"/>
              </a:spcBef>
            </a:pPr>
            <a:endParaRPr lang="en-US" smtClean="0">
              <a:latin typeface="Arial" panose="020B0604020202020204" pitchFamily="34" charset="0"/>
              <a:cs typeface="Times New Roman" panose="02020603050405020304" pitchFamily="18" charset="0"/>
            </a:endParaRPr>
          </a:p>
          <a:p>
            <a:pPr>
              <a:spcBef>
                <a:spcPct val="25000"/>
              </a:spcBef>
            </a:pPr>
            <a:r>
              <a:rPr lang="en-US" smtClean="0">
                <a:latin typeface="Arial" panose="020B0604020202020204" pitchFamily="34" charset="0"/>
                <a:cs typeface="Times New Roman" panose="02020603050405020304" pitchFamily="18" charset="0"/>
              </a:rPr>
              <a:t>Registration with US copyright office is not required, but grants important legal privileges</a:t>
            </a:r>
            <a:endParaRPr lang="en-US" smtClean="0">
              <a:latin typeface="Arial" panose="020B0604020202020204" pitchFamily="34" charset="0"/>
            </a:endParaRPr>
          </a:p>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620919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F4A8249-F158-4CBA-9AFE-D84FBED714C3}" type="slidenum">
              <a:rPr lang="en-US" sz="1200" smtClean="0">
                <a:latin typeface="Arial" panose="020B0604020202020204" pitchFamily="34" charset="0"/>
              </a:rPr>
              <a:pPr/>
              <a:t>7</a:t>
            </a:fld>
            <a:endParaRPr lang="en-US" sz="1200" smtClean="0">
              <a:latin typeface="Arial" panose="020B0604020202020204" pitchFamily="34" charset="0"/>
            </a:endParaRPr>
          </a:p>
        </p:txBody>
      </p:sp>
      <p:sp>
        <p:nvSpPr>
          <p:cNvPr id="24579" name="Rectangle 2"/>
          <p:cNvSpPr>
            <a:spLocks noGrp="1" noRot="1" noChangeAspect="1" noChangeArrowheads="1" noTextEdit="1"/>
          </p:cNvSpPr>
          <p:nvPr>
            <p:ph type="sldImg"/>
          </p:nvPr>
        </p:nvSpPr>
        <p:spPr>
          <a:xfrm>
            <a:off x="1220788" y="455613"/>
            <a:ext cx="4375150" cy="3281362"/>
          </a:xfrm>
          <a:ln/>
        </p:spPr>
      </p:sp>
      <p:sp>
        <p:nvSpPr>
          <p:cNvPr id="24580" name="Rectangle 4"/>
          <p:cNvSpPr>
            <a:spLocks noGrp="1" noChangeArrowheads="1"/>
          </p:cNvSpPr>
          <p:nvPr>
            <p:ph type="body" idx="1"/>
          </p:nvPr>
        </p:nvSpPr>
        <p:spPr>
          <a:noFill/>
        </p:spPr>
        <p:txBody>
          <a:bodyPr/>
          <a:lstStyle/>
          <a:p>
            <a:r>
              <a:rPr lang="en-US" dirty="0" smtClean="0">
                <a:solidFill>
                  <a:schemeClr val="tx1"/>
                </a:solidFill>
                <a:latin typeface="Arial" panose="020B0604020202020204" pitchFamily="34" charset="0"/>
              </a:rPr>
              <a:t>ASME Policy requires all </a:t>
            </a:r>
            <a:r>
              <a:rPr lang="en-US" dirty="0" smtClean="0">
                <a:solidFill>
                  <a:schemeClr val="tx1"/>
                </a:solidFill>
                <a:latin typeface="Arial" panose="020B0604020202020204" pitchFamily="34" charset="0"/>
                <a:cs typeface="Times New Roman" panose="02020603050405020304" pitchFamily="18" charset="0"/>
              </a:rPr>
              <a:t>standards publications be registered with the U.S. Copyright Office upon publication.</a:t>
            </a:r>
          </a:p>
          <a:p>
            <a:pPr marL="171450" indent="-171450">
              <a:buFont typeface="Arial" panose="020B0604020202020204" pitchFamily="34" charset="0"/>
              <a:buChar char="•"/>
            </a:pPr>
            <a:r>
              <a:rPr lang="en-US" dirty="0" smtClean="0">
                <a:solidFill>
                  <a:schemeClr val="tx1"/>
                </a:solidFill>
                <a:latin typeface="Arial" panose="020B0604020202020204" pitchFamily="34" charset="0"/>
                <a:cs typeface="Times New Roman" panose="02020603050405020304" pitchFamily="18" charset="0"/>
              </a:rPr>
              <a:t>Registration protects the Society and its members from unauthorized copying and distribution of standards.  </a:t>
            </a:r>
          </a:p>
          <a:p>
            <a:pPr marL="171450" indent="-171450">
              <a:buFont typeface="Arial" panose="020B0604020202020204" pitchFamily="34" charset="0"/>
              <a:buChar char="•"/>
            </a:pPr>
            <a:r>
              <a:rPr lang="en-US" dirty="0" smtClean="0">
                <a:solidFill>
                  <a:schemeClr val="tx1"/>
                </a:solidFill>
                <a:latin typeface="Arial" panose="020B0604020202020204" pitchFamily="34" charset="0"/>
                <a:cs typeface="Times New Roman" panose="02020603050405020304" pitchFamily="18" charset="0"/>
              </a:rPr>
              <a:t>Registration also protects against use of </a:t>
            </a:r>
            <a:r>
              <a:rPr lang="en-US" sz="1100" u="none" dirty="0" smtClean="0">
                <a:solidFill>
                  <a:schemeClr val="tx1"/>
                </a:solidFill>
                <a:cs typeface="Times New Roman" panose="02020603050405020304" pitchFamily="18" charset="0"/>
              </a:rPr>
              <a:t>Codes and Standards (C&amp;S)</a:t>
            </a:r>
            <a:r>
              <a:rPr lang="en-US" sz="1100" dirty="0" smtClean="0">
                <a:solidFill>
                  <a:schemeClr val="tx1"/>
                </a:solidFill>
                <a:cs typeface="Times New Roman" panose="02020603050405020304" pitchFamily="18" charset="0"/>
              </a:rPr>
              <a:t> </a:t>
            </a:r>
            <a:r>
              <a:rPr lang="en-US" dirty="0" smtClean="0">
                <a:solidFill>
                  <a:schemeClr val="tx1"/>
                </a:solidFill>
                <a:latin typeface="Arial" panose="020B0604020202020204" pitchFamily="34" charset="0"/>
                <a:cs typeface="Times New Roman" panose="02020603050405020304" pitchFamily="18" charset="0"/>
              </a:rPr>
              <a:t> extracts out of context</a:t>
            </a:r>
            <a:r>
              <a:rPr lang="en-US" baseline="0" dirty="0" smtClean="0">
                <a:solidFill>
                  <a:schemeClr val="tx1"/>
                </a:solidFill>
                <a:latin typeface="Arial" panose="020B0604020202020204" pitchFamily="34" charset="0"/>
                <a:cs typeface="Times New Roman" panose="02020603050405020304" pitchFamily="18" charset="0"/>
              </a:rPr>
              <a:t>.</a:t>
            </a:r>
          </a:p>
          <a:p>
            <a:pPr marL="171450" indent="-171450">
              <a:buFont typeface="Arial" panose="020B0604020202020204" pitchFamily="34" charset="0"/>
              <a:buChar char="•"/>
            </a:pPr>
            <a:endParaRPr lang="en-US" baseline="0" dirty="0" smtClean="0">
              <a:solidFill>
                <a:schemeClr val="tx1"/>
              </a:solidFill>
              <a:latin typeface="Arial" panose="020B0604020202020204" pitchFamily="34" charset="0"/>
              <a:cs typeface="Times New Roman" panose="02020603050405020304" pitchFamily="18" charset="0"/>
            </a:endParaRPr>
          </a:p>
          <a:p>
            <a:r>
              <a:rPr lang="en-US" dirty="0" smtClean="0">
                <a:solidFill>
                  <a:schemeClr val="tx1"/>
                </a:solidFill>
                <a:latin typeface="Arial" panose="020B0604020202020204" pitchFamily="34" charset="0"/>
              </a:rPr>
              <a:t>ASME policy  requires a</a:t>
            </a:r>
            <a:r>
              <a:rPr lang="en-US" dirty="0" smtClean="0">
                <a:solidFill>
                  <a:schemeClr val="tx1"/>
                </a:solidFill>
                <a:latin typeface="Arial" panose="020B0604020202020204" pitchFamily="34" charset="0"/>
                <a:cs typeface="Times New Roman" panose="02020603050405020304" pitchFamily="18" charset="0"/>
              </a:rPr>
              <a:t>ll </a:t>
            </a:r>
            <a:r>
              <a:rPr lang="en-US" sz="1100" u="none" dirty="0" smtClean="0">
                <a:solidFill>
                  <a:schemeClr val="tx1"/>
                </a:solidFill>
                <a:cs typeface="Times New Roman" panose="02020603050405020304" pitchFamily="18" charset="0"/>
              </a:rPr>
              <a:t>Standards</a:t>
            </a:r>
            <a:r>
              <a:rPr lang="en-US" sz="1100" u="none" baseline="0" dirty="0" smtClean="0">
                <a:solidFill>
                  <a:schemeClr val="tx1"/>
                </a:solidFill>
                <a:cs typeface="Times New Roman" panose="02020603050405020304" pitchFamily="18" charset="0"/>
              </a:rPr>
              <a:t> and Certification (</a:t>
            </a:r>
            <a:r>
              <a:rPr lang="en-US" sz="1100" u="none" dirty="0" smtClean="0">
                <a:solidFill>
                  <a:schemeClr val="tx1"/>
                </a:solidFill>
                <a:cs typeface="Times New Roman" panose="02020603050405020304" pitchFamily="18" charset="0"/>
              </a:rPr>
              <a:t>S&amp;C) </a:t>
            </a:r>
            <a:r>
              <a:rPr lang="en-US" dirty="0" smtClean="0">
                <a:solidFill>
                  <a:schemeClr val="tx1"/>
                </a:solidFill>
                <a:latin typeface="Arial" panose="020B0604020202020204" pitchFamily="34" charset="0"/>
                <a:cs typeface="Times New Roman" panose="02020603050405020304" pitchFamily="18" charset="0"/>
              </a:rPr>
              <a:t>committee members to acknowledge in writing…</a:t>
            </a:r>
          </a:p>
          <a:p>
            <a:pPr marL="114300" lvl="2">
              <a:spcBef>
                <a:spcPct val="10000"/>
              </a:spcBef>
              <a:buFont typeface="Arial" panose="020B0604020202020204" pitchFamily="34" charset="0"/>
              <a:buChar char="•"/>
            </a:pPr>
            <a:r>
              <a:rPr lang="en-US" dirty="0" smtClean="0">
                <a:solidFill>
                  <a:schemeClr val="tx1"/>
                </a:solidFill>
                <a:latin typeface="Arial" panose="020B0604020202020204" pitchFamily="34" charset="0"/>
                <a:cs typeface="Times New Roman" panose="02020603050405020304" pitchFamily="18" charset="0"/>
              </a:rPr>
              <a:t> That the ASME copyright and all rights to all materials produced by ASME Standards committees are owned by ASME.</a:t>
            </a:r>
          </a:p>
          <a:p>
            <a:pPr marL="114300" lvl="2">
              <a:spcBef>
                <a:spcPct val="10000"/>
              </a:spcBef>
              <a:buFont typeface="Arial" panose="020B0604020202020204" pitchFamily="34" charset="0"/>
              <a:buChar char="•"/>
            </a:pPr>
            <a:r>
              <a:rPr lang="en-US" dirty="0" smtClean="0">
                <a:solidFill>
                  <a:schemeClr val="tx1"/>
                </a:solidFill>
                <a:latin typeface="Arial" panose="020B0604020202020204" pitchFamily="34" charset="0"/>
                <a:cs typeface="Times New Roman" panose="02020603050405020304" pitchFamily="18" charset="0"/>
              </a:rPr>
              <a:t> That ASME may register the copyright in its own name.</a:t>
            </a:r>
          </a:p>
          <a:p>
            <a:pPr marL="114300" lvl="2">
              <a:spcBef>
                <a:spcPct val="10000"/>
              </a:spcBef>
              <a:buFont typeface="Arial" panose="020B0604020202020204" pitchFamily="34" charset="0"/>
              <a:buChar char="•"/>
            </a:pPr>
            <a:r>
              <a:rPr lang="en-US" dirty="0" smtClean="0">
                <a:solidFill>
                  <a:schemeClr val="tx1"/>
                </a:solidFill>
                <a:latin typeface="Arial" panose="020B0604020202020204" pitchFamily="34" charset="0"/>
                <a:cs typeface="Times New Roman" panose="02020603050405020304" pitchFamily="18" charset="0"/>
              </a:rPr>
              <a:t> and that reproduction of ASME copyrighted material is only permitted for Committee business.</a:t>
            </a:r>
          </a:p>
          <a:p>
            <a:pPr marL="171450" indent="-171450">
              <a:buFont typeface="Arial" panose="020B0604020202020204" pitchFamily="34" charset="0"/>
              <a:buChar char="•"/>
            </a:pPr>
            <a:endParaRPr lang="en-US" dirty="0" smtClean="0">
              <a:solidFill>
                <a:schemeClr val="tx1"/>
              </a:solidFill>
              <a:latin typeface="Arial" panose="020B0604020202020204" pitchFamily="34" charset="0"/>
            </a:endParaRPr>
          </a:p>
          <a:p>
            <a:pPr eaLnBrk="1" hangingPunct="1"/>
            <a:endParaRPr lang="en-US"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130276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110AE0F-51F3-4388-A465-D9B437AD6B80}" type="slidenum">
              <a:rPr lang="en-US" sz="1200" smtClean="0">
                <a:latin typeface="Arial" panose="020B0604020202020204" pitchFamily="34" charset="0"/>
              </a:rPr>
              <a:pPr/>
              <a:t>8</a:t>
            </a:fld>
            <a:endParaRPr lang="en-US" sz="1200" smtClean="0">
              <a:latin typeface="Arial" panose="020B0604020202020204" pitchFamily="34" charset="0"/>
            </a:endParaRPr>
          </a:p>
        </p:txBody>
      </p:sp>
      <p:sp>
        <p:nvSpPr>
          <p:cNvPr id="28675" name="Rectangle 2"/>
          <p:cNvSpPr>
            <a:spLocks noGrp="1" noRot="1" noChangeAspect="1" noChangeArrowheads="1" noTextEdit="1"/>
          </p:cNvSpPr>
          <p:nvPr>
            <p:ph type="sldImg"/>
          </p:nvPr>
        </p:nvSpPr>
        <p:spPr>
          <a:xfrm>
            <a:off x="1220788" y="455613"/>
            <a:ext cx="4375150" cy="3281362"/>
          </a:xfrm>
          <a:ln/>
        </p:spPr>
      </p:sp>
      <p:sp>
        <p:nvSpPr>
          <p:cNvPr id="28676" name="Rectangle 4"/>
          <p:cNvSpPr>
            <a:spLocks noGrp="1" noChangeArrowheads="1"/>
          </p:cNvSpPr>
          <p:nvPr>
            <p:ph type="body" idx="1"/>
          </p:nvPr>
        </p:nvSpPr>
        <p:spPr>
          <a:noFill/>
        </p:spPr>
        <p:txBody>
          <a:bodyPr/>
          <a:lstStyle/>
          <a:p>
            <a:r>
              <a:rPr lang="en-US" u="none" dirty="0" smtClean="0">
                <a:solidFill>
                  <a:schemeClr val="tx1"/>
                </a:solidFill>
                <a:latin typeface="Arial" panose="020B0604020202020204" pitchFamily="34" charset="0"/>
              </a:rPr>
              <a:t>To copy ASME documents, one must request permission in writing with a l</a:t>
            </a:r>
            <a:r>
              <a:rPr lang="en-US" u="none" dirty="0" smtClean="0">
                <a:solidFill>
                  <a:schemeClr val="tx1"/>
                </a:solidFill>
                <a:latin typeface="Arial" panose="020B0604020202020204" pitchFamily="34" charset="0"/>
                <a:cs typeface="Times New Roman" panose="02020603050405020304" pitchFamily="18" charset="0"/>
              </a:rPr>
              <a:t>ist of material to be copied, the number of copies to be made</a:t>
            </a:r>
            <a:r>
              <a:rPr lang="en-US" u="none" dirty="0" smtClean="0">
                <a:solidFill>
                  <a:schemeClr val="tx1"/>
                </a:solidFill>
                <a:latin typeface="Arial" panose="020B0604020202020204" pitchFamily="34" charset="0"/>
              </a:rPr>
              <a:t> and a b</a:t>
            </a:r>
            <a:r>
              <a:rPr lang="en-US" u="none" dirty="0" smtClean="0">
                <a:solidFill>
                  <a:schemeClr val="tx1"/>
                </a:solidFill>
                <a:latin typeface="Arial" panose="020B0604020202020204" pitchFamily="34" charset="0"/>
                <a:cs typeface="Times New Roman" panose="02020603050405020304" pitchFamily="18" charset="0"/>
              </a:rPr>
              <a:t>rief description of the intended use.</a:t>
            </a:r>
          </a:p>
          <a:p>
            <a:endParaRPr lang="en-US" u="none" dirty="0" smtClean="0">
              <a:solidFill>
                <a:schemeClr val="tx1"/>
              </a:solidFill>
              <a:latin typeface="Arial" panose="020B0604020202020204" pitchFamily="34" charset="0"/>
              <a:cs typeface="Times New Roman" panose="02020603050405020304" pitchFamily="18" charset="0"/>
            </a:endParaRPr>
          </a:p>
          <a:p>
            <a:pPr marL="0" lvl="2" indent="0">
              <a:buFontTx/>
              <a:buNone/>
            </a:pPr>
            <a:r>
              <a:rPr lang="en-US" u="none" dirty="0" smtClean="0">
                <a:solidFill>
                  <a:schemeClr val="tx1"/>
                </a:solidFill>
                <a:latin typeface="Arial" panose="020B0604020202020204" pitchFamily="34" charset="0"/>
                <a:cs typeface="Times New Roman" panose="02020603050405020304" pitchFamily="18" charset="0"/>
              </a:rPr>
              <a:t>A hard copy and an electronic copy of the written request must be </a:t>
            </a:r>
            <a:r>
              <a:rPr lang="en-US" u="none" dirty="0" smtClean="0">
                <a:solidFill>
                  <a:schemeClr val="tx1"/>
                </a:solidFill>
                <a:latin typeface="Arial" panose="020B0604020202020204" pitchFamily="34" charset="0"/>
                <a:cs typeface="Times New Roman" panose="02020603050405020304" pitchFamily="18" charset="0"/>
              </a:rPr>
              <a:t>sent </a:t>
            </a:r>
            <a:r>
              <a:rPr lang="en-US" u="none" dirty="0" smtClean="0">
                <a:solidFill>
                  <a:schemeClr val="tx1"/>
                </a:solidFill>
                <a:latin typeface="Arial" panose="020B0604020202020204" pitchFamily="34" charset="0"/>
                <a:cs typeface="Times New Roman" panose="02020603050405020304" pitchFamily="18" charset="0"/>
              </a:rPr>
              <a:t>to the Manager</a:t>
            </a:r>
            <a:r>
              <a:rPr lang="en-US" u="none" baseline="0" dirty="0" smtClean="0">
                <a:solidFill>
                  <a:schemeClr val="tx1"/>
                </a:solidFill>
                <a:latin typeface="Arial" panose="020B0604020202020204" pitchFamily="34" charset="0"/>
                <a:cs typeface="Times New Roman" panose="02020603050405020304" pitchFamily="18" charset="0"/>
              </a:rPr>
              <a:t> of Intellectual Property (IPR) in </a:t>
            </a:r>
            <a:r>
              <a:rPr lang="en-US" u="none" dirty="0" smtClean="0">
                <a:solidFill>
                  <a:schemeClr val="tx1"/>
                </a:solidFill>
                <a:latin typeface="Arial" panose="020B0604020202020204" pitchFamily="34" charset="0"/>
                <a:cs typeface="Times New Roman" panose="02020603050405020304" pitchFamily="18" charset="0"/>
              </a:rPr>
              <a:t>the </a:t>
            </a:r>
            <a:r>
              <a:rPr lang="en-US" u="none" dirty="0" smtClean="0">
                <a:solidFill>
                  <a:schemeClr val="tx1"/>
                </a:solidFill>
                <a:latin typeface="Arial" panose="020B0604020202020204" pitchFamily="34" charset="0"/>
                <a:cs typeface="Times New Roman" panose="02020603050405020304" pitchFamily="18" charset="0"/>
              </a:rPr>
              <a:t>ASME Standards and Certification Department. </a:t>
            </a:r>
          </a:p>
        </p:txBody>
      </p:sp>
    </p:spTree>
    <p:extLst>
      <p:ext uri="{BB962C8B-B14F-4D97-AF65-F5344CB8AC3E}">
        <p14:creationId xmlns:p14="http://schemas.microsoft.com/office/powerpoint/2010/main" val="1500510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6"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4064201-DA78-4C6E-B62F-3A5B25915EAB}" type="slidenum">
              <a:rPr lang="en-US"/>
              <a:pPr>
                <a:defRPr/>
              </a:pPr>
              <a:t>‹#›</a:t>
            </a:fld>
            <a:endParaRPr lang="en-US" dirty="0"/>
          </a:p>
        </p:txBody>
      </p:sp>
    </p:spTree>
    <p:extLst>
      <p:ext uri="{BB962C8B-B14F-4D97-AF65-F5344CB8AC3E}">
        <p14:creationId xmlns:p14="http://schemas.microsoft.com/office/powerpoint/2010/main" val="53126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59E2452-F7D1-4549-BAE7-1B58F5EA625E}" type="slidenum">
              <a:rPr lang="en-US"/>
              <a:pPr>
                <a:defRPr/>
              </a:pPr>
              <a:t>‹#›</a:t>
            </a:fld>
            <a:endParaRPr lang="en-US"/>
          </a:p>
        </p:txBody>
      </p:sp>
    </p:spTree>
    <p:extLst>
      <p:ext uri="{BB962C8B-B14F-4D97-AF65-F5344CB8AC3E}">
        <p14:creationId xmlns:p14="http://schemas.microsoft.com/office/powerpoint/2010/main" val="166903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5214E38B-7544-4D99-B6DC-759C1A472F41}" type="slidenum">
              <a:rPr lang="en-US"/>
              <a:pPr>
                <a:defRPr/>
              </a:pPr>
              <a:t>‹#›</a:t>
            </a:fld>
            <a:endParaRPr lang="en-US"/>
          </a:p>
        </p:txBody>
      </p:sp>
    </p:spTree>
    <p:extLst>
      <p:ext uri="{BB962C8B-B14F-4D97-AF65-F5344CB8AC3E}">
        <p14:creationId xmlns:p14="http://schemas.microsoft.com/office/powerpoint/2010/main" val="2474881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D4789660-E258-4D60-924E-903119058AA1}" type="slidenum">
              <a:rPr lang="en-US"/>
              <a:pPr>
                <a:defRPr/>
              </a:pPr>
              <a:t>‹#›</a:t>
            </a:fld>
            <a:endParaRPr lang="en-US"/>
          </a:p>
        </p:txBody>
      </p:sp>
    </p:spTree>
    <p:extLst>
      <p:ext uri="{BB962C8B-B14F-4D97-AF65-F5344CB8AC3E}">
        <p14:creationId xmlns:p14="http://schemas.microsoft.com/office/powerpoint/2010/main" val="3923421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619AD00F-BF58-4FE4-A58B-5FEC0514445F}" type="slidenum">
              <a:rPr lang="en-US"/>
              <a:pPr>
                <a:defRPr/>
              </a:pPr>
              <a:t>‹#›</a:t>
            </a:fld>
            <a:endParaRPr lang="en-US"/>
          </a:p>
        </p:txBody>
      </p:sp>
    </p:spTree>
    <p:extLst>
      <p:ext uri="{BB962C8B-B14F-4D97-AF65-F5344CB8AC3E}">
        <p14:creationId xmlns:p14="http://schemas.microsoft.com/office/powerpoint/2010/main" val="2080537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F8043099-ACF7-43FA-8FEB-8739CDA129AE}" type="slidenum">
              <a:rPr lang="en-US"/>
              <a:pPr>
                <a:defRPr/>
              </a:pPr>
              <a:t>‹#›</a:t>
            </a:fld>
            <a:endParaRPr lang="en-US"/>
          </a:p>
        </p:txBody>
      </p:sp>
    </p:spTree>
    <p:extLst>
      <p:ext uri="{BB962C8B-B14F-4D97-AF65-F5344CB8AC3E}">
        <p14:creationId xmlns:p14="http://schemas.microsoft.com/office/powerpoint/2010/main" val="2852721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5ED5E7EC-56E3-401B-B1DF-5E568597D64C}" type="slidenum">
              <a:rPr lang="en-US"/>
              <a:pPr>
                <a:defRPr/>
              </a:pPr>
              <a:t>‹#›</a:t>
            </a:fld>
            <a:endParaRPr lang="en-US"/>
          </a:p>
        </p:txBody>
      </p:sp>
    </p:spTree>
    <p:extLst>
      <p:ext uri="{BB962C8B-B14F-4D97-AF65-F5344CB8AC3E}">
        <p14:creationId xmlns:p14="http://schemas.microsoft.com/office/powerpoint/2010/main" val="3638276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03CB405D-6B7C-4C75-A9B4-D2E80B447D92}" type="slidenum">
              <a:rPr lang="en-US"/>
              <a:pPr>
                <a:defRPr/>
              </a:pPr>
              <a:t>‹#›</a:t>
            </a:fld>
            <a:endParaRPr lang="en-US"/>
          </a:p>
        </p:txBody>
      </p:sp>
    </p:spTree>
    <p:extLst>
      <p:ext uri="{BB962C8B-B14F-4D97-AF65-F5344CB8AC3E}">
        <p14:creationId xmlns:p14="http://schemas.microsoft.com/office/powerpoint/2010/main" val="1436730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080E699-C484-463A-ABA3-7BD439C0B881}" type="slidenum">
              <a:rPr lang="en-US"/>
              <a:pPr>
                <a:defRPr/>
              </a:pPr>
              <a:t>‹#›</a:t>
            </a:fld>
            <a:endParaRPr lang="en-US"/>
          </a:p>
        </p:txBody>
      </p:sp>
    </p:spTree>
    <p:extLst>
      <p:ext uri="{BB962C8B-B14F-4D97-AF65-F5344CB8AC3E}">
        <p14:creationId xmlns:p14="http://schemas.microsoft.com/office/powerpoint/2010/main" val="3114865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6BFEF3E6-FFFB-4D9B-9047-2453B5B098AB}" type="slidenum">
              <a:rPr lang="en-US"/>
              <a:pPr>
                <a:defRPr/>
              </a:pPr>
              <a:t>‹#›</a:t>
            </a:fld>
            <a:endParaRPr lang="en-US"/>
          </a:p>
        </p:txBody>
      </p:sp>
    </p:spTree>
    <p:extLst>
      <p:ext uri="{BB962C8B-B14F-4D97-AF65-F5344CB8AC3E}">
        <p14:creationId xmlns:p14="http://schemas.microsoft.com/office/powerpoint/2010/main" val="3038921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DA818D2C-E5D1-4B2B-94D5-0FABBEC60309}" type="slidenum">
              <a:rPr lang="en-US"/>
              <a:pPr>
                <a:defRPr/>
              </a:pPr>
              <a:t>‹#›</a:t>
            </a:fld>
            <a:endParaRPr lang="en-US"/>
          </a:p>
        </p:txBody>
      </p:sp>
    </p:spTree>
    <p:extLst>
      <p:ext uri="{BB962C8B-B14F-4D97-AF65-F5344CB8AC3E}">
        <p14:creationId xmlns:p14="http://schemas.microsoft.com/office/powerpoint/2010/main" val="227931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Footer Placeholder 3"/>
          <p:cNvSpPr>
            <a:spLocks noGrp="1"/>
          </p:cNvSpPr>
          <p:nvPr>
            <p:ph type="ftr" sz="quarter" idx="10"/>
          </p:nvPr>
        </p:nvSpPr>
        <p:spPr>
          <a:xfrm>
            <a:off x="1397000" y="6477000"/>
            <a:ext cx="6096000" cy="244475"/>
          </a:xfrm>
        </p:spPr>
        <p:txBody>
          <a:bodyPr/>
          <a:lstStyle>
            <a:lvl1pPr>
              <a:defRPr smtClean="0"/>
            </a:lvl1pPr>
          </a:lstStyle>
          <a:p>
            <a:pPr>
              <a:defRPr/>
            </a:pPr>
            <a:r>
              <a:rPr lang="en-US" smtClean="0"/>
              <a:t>ASME S&amp;C Training Module C4 Intellectual Property</a:t>
            </a:r>
            <a:endParaRPr lang="en-US"/>
          </a:p>
        </p:txBody>
      </p:sp>
      <p:sp>
        <p:nvSpPr>
          <p:cNvPr id="5" name="Slide Number Placeholder 4"/>
          <p:cNvSpPr>
            <a:spLocks noGrp="1"/>
          </p:cNvSpPr>
          <p:nvPr>
            <p:ph type="sldNum" sz="quarter" idx="11"/>
          </p:nvPr>
        </p:nvSpPr>
        <p:spPr/>
        <p:txBody>
          <a:bodyPr/>
          <a:lstStyle>
            <a:lvl1pPr>
              <a:defRPr/>
            </a:lvl1pPr>
          </a:lstStyle>
          <a:p>
            <a:pPr>
              <a:defRPr/>
            </a:pPr>
            <a:fld id="{E01E2B18-8853-40B7-8486-9E6FFAD0005C}" type="slidenum">
              <a:rPr lang="en-US"/>
              <a:pPr>
                <a:defRPr/>
              </a:pPr>
              <a:t>‹#›</a:t>
            </a:fld>
            <a:endParaRPr lang="en-US"/>
          </a:p>
        </p:txBody>
      </p:sp>
      <p:sp>
        <p:nvSpPr>
          <p:cNvPr id="6"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59474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5C001BF7-10EA-40F8-9C76-55D695173E04}" type="slidenum">
              <a:rPr lang="en-US"/>
              <a:pPr>
                <a:defRPr/>
              </a:pPr>
              <a:t>‹#›</a:t>
            </a:fld>
            <a:endParaRPr lang="en-US"/>
          </a:p>
        </p:txBody>
      </p:sp>
    </p:spTree>
    <p:extLst>
      <p:ext uri="{BB962C8B-B14F-4D97-AF65-F5344CB8AC3E}">
        <p14:creationId xmlns:p14="http://schemas.microsoft.com/office/powerpoint/2010/main" val="269727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BA65238-EEDA-4794-B0C6-9D503CE743BC}" type="slidenum">
              <a:rPr lang="en-US"/>
              <a:pPr>
                <a:defRPr/>
              </a:pPr>
              <a:t>‹#›</a:t>
            </a:fld>
            <a:endParaRPr lang="en-US" dirty="0"/>
          </a:p>
        </p:txBody>
      </p:sp>
      <p:sp>
        <p:nvSpPr>
          <p:cNvPr id="5"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75526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4FA33177-3399-4ECF-87FE-096329354BC2}" type="slidenum">
              <a:rPr lang="en-US"/>
              <a:pPr>
                <a:defRPr/>
              </a:pPr>
              <a:t>‹#›</a:t>
            </a:fld>
            <a:endParaRPr lang="en-US" dirty="0"/>
          </a:p>
        </p:txBody>
      </p:sp>
      <p:sp>
        <p:nvSpPr>
          <p:cNvPr id="5"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4197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A77685D-43FB-4BF3-9871-3E33E54A99E9}" type="slidenum">
              <a:rPr lang="en-US"/>
              <a:pPr>
                <a:defRPr/>
              </a:pPr>
              <a:t>‹#›</a:t>
            </a:fld>
            <a:endParaRPr lang="en-US" dirty="0"/>
          </a:p>
        </p:txBody>
      </p:sp>
      <p:sp>
        <p:nvSpPr>
          <p:cNvPr id="7"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509369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6A18EEC5-E3CC-460A-A536-F871994D01D2}" type="slidenum">
              <a:rPr lang="en-US"/>
              <a:pPr>
                <a:defRPr/>
              </a:pPr>
              <a:t>‹#›</a:t>
            </a:fld>
            <a:endParaRPr lang="en-US" dirty="0"/>
          </a:p>
        </p:txBody>
      </p:sp>
      <p:sp>
        <p:nvSpPr>
          <p:cNvPr id="9"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5610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CA3F90AD-7A25-41B4-9BD6-935C6D413074}" type="slidenum">
              <a:rPr lang="en-US"/>
              <a:pPr>
                <a:defRPr/>
              </a:pPr>
              <a:t>‹#›</a:t>
            </a:fld>
            <a:endParaRPr lang="en-US" dirty="0"/>
          </a:p>
        </p:txBody>
      </p:sp>
      <p:sp>
        <p:nvSpPr>
          <p:cNvPr id="5" name="Title 5"/>
          <p:cNvSpPr>
            <a:spLocks noGrp="1"/>
          </p:cNvSpPr>
          <p:nvPr>
            <p:ph type="title"/>
          </p:nvPr>
        </p:nvSpPr>
        <p:spPr>
          <a:xfrm>
            <a:off x="914400" y="274638"/>
            <a:ext cx="7315200" cy="457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17165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C4 Intellectual Property</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1D18AB6-9809-4C6E-BA19-64395FAFD522}" type="slidenum">
              <a:rPr lang="en-US"/>
              <a:pPr>
                <a:defRPr/>
              </a:pPr>
              <a:t>‹#›</a:t>
            </a:fld>
            <a:endParaRPr lang="en-US" dirty="0"/>
          </a:p>
        </p:txBody>
      </p:sp>
    </p:spTree>
    <p:extLst>
      <p:ext uri="{BB962C8B-B14F-4D97-AF65-F5344CB8AC3E}">
        <p14:creationId xmlns:p14="http://schemas.microsoft.com/office/powerpoint/2010/main" val="217605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37313" y="5951538"/>
            <a:ext cx="2133600" cy="365125"/>
          </a:xfrm>
          <a:prstGeom prst="rect">
            <a:avLst/>
          </a:prstGeom>
        </p:spPr>
        <p:txBody>
          <a:bodyPr/>
          <a:lstStyle>
            <a:lvl1pPr>
              <a:defRPr>
                <a:latin typeface="Times"/>
              </a:defRPr>
            </a:lvl1pPr>
          </a:lstStyle>
          <a:p>
            <a:pPr>
              <a:defRPr/>
            </a:pPr>
            <a:endParaRPr lang="en-US"/>
          </a:p>
        </p:txBody>
      </p:sp>
      <p:sp>
        <p:nvSpPr>
          <p:cNvPr id="3" name="Footer Placeholder 2"/>
          <p:cNvSpPr>
            <a:spLocks noGrp="1"/>
          </p:cNvSpPr>
          <p:nvPr>
            <p:ph type="ftr" sz="quarter" idx="11"/>
          </p:nvPr>
        </p:nvSpPr>
        <p:spPr/>
        <p:txBody>
          <a:bodyPr/>
          <a:lstStyle>
            <a:lvl1pPr>
              <a:defRPr smtClean="0"/>
            </a:lvl1pPr>
          </a:lstStyle>
          <a:p>
            <a:pPr>
              <a:defRPr/>
            </a:pPr>
            <a:r>
              <a:rPr lang="en-US" smtClean="0"/>
              <a:t>ASME S&amp;C Training Module C4 Intellectual Property</a:t>
            </a:r>
            <a:endParaRPr lang="en-US"/>
          </a:p>
        </p:txBody>
      </p:sp>
      <p:sp>
        <p:nvSpPr>
          <p:cNvPr id="4" name="Slide Number Placeholder 3"/>
          <p:cNvSpPr>
            <a:spLocks noGrp="1"/>
          </p:cNvSpPr>
          <p:nvPr>
            <p:ph type="sldNum" sz="quarter" idx="12"/>
          </p:nvPr>
        </p:nvSpPr>
        <p:spPr/>
        <p:txBody>
          <a:bodyPr/>
          <a:lstStyle>
            <a:lvl1pPr>
              <a:defRPr/>
            </a:lvl1pPr>
          </a:lstStyle>
          <a:p>
            <a:pPr>
              <a:defRPr/>
            </a:pPr>
            <a:fld id="{04E91869-7F89-4492-A4B9-5641ACB56972}" type="slidenum">
              <a:rPr lang="en-US"/>
              <a:pPr>
                <a:defRPr/>
              </a:pPr>
              <a:t>‹#›</a:t>
            </a:fld>
            <a:endParaRPr lang="en-US"/>
          </a:p>
        </p:txBody>
      </p:sp>
    </p:spTree>
    <p:extLst>
      <p:ext uri="{BB962C8B-B14F-4D97-AF65-F5344CB8AC3E}">
        <p14:creationId xmlns:p14="http://schemas.microsoft.com/office/powerpoint/2010/main" val="345453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00805" name="Rectangle 5"/>
          <p:cNvSpPr>
            <a:spLocks noGrp="1" noChangeArrowheads="1"/>
          </p:cNvSpPr>
          <p:nvPr>
            <p:ph type="ftr" sz="quarter" idx="3"/>
          </p:nvPr>
        </p:nvSpPr>
        <p:spPr bwMode="auto">
          <a:xfrm>
            <a:off x="1406525"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rgbClr val="003399"/>
                </a:solidFill>
                <a:latin typeface="+mn-lt"/>
              </a:defRPr>
            </a:lvl1pPr>
          </a:lstStyle>
          <a:p>
            <a:pPr>
              <a:defRPr/>
            </a:pPr>
            <a:r>
              <a:rPr lang="en-US" smtClean="0"/>
              <a:t>ASME S&amp;C Training Module C4 Intellectual Property</a:t>
            </a:r>
            <a:endParaRPr lang="en-US"/>
          </a:p>
        </p:txBody>
      </p:sp>
      <p:sp>
        <p:nvSpPr>
          <p:cNvPr id="1100806" name="Rectangle 6"/>
          <p:cNvSpPr>
            <a:spLocks noGrp="1" noChangeArrowheads="1"/>
          </p:cNvSpPr>
          <p:nvPr>
            <p:ph type="sldNum" sz="quarter" idx="4"/>
          </p:nvPr>
        </p:nvSpPr>
        <p:spPr bwMode="auto">
          <a:xfrm>
            <a:off x="806450" y="6326188"/>
            <a:ext cx="431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520ABA7B-74AF-4C0E-AC08-19B8E3BB5086}" type="slidenum">
              <a:rPr lang="en-US"/>
              <a:pPr>
                <a:defRPr/>
              </a:pPr>
              <a:t>‹#›</a:t>
            </a:fld>
            <a:endParaRPr lang="en-US" dirty="0"/>
          </a:p>
        </p:txBody>
      </p:sp>
      <p:pic>
        <p:nvPicPr>
          <p:cNvPr id="2054"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6" name="Rectangle 9"/>
          <p:cNvSpPr>
            <a:spLocks noChangeArrowheads="1"/>
          </p:cNvSpPr>
          <p:nvPr/>
        </p:nvSpPr>
        <p:spPr bwMode="auto">
          <a:xfrm>
            <a:off x="433388" y="6330950"/>
            <a:ext cx="7080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smtClean="0">
                <a:solidFill>
                  <a:srgbClr val="003399"/>
                </a:solidFill>
                <a:latin typeface="Tahoma" panose="020B0604030504040204" pitchFamily="34" charset="0"/>
              </a:rPr>
              <a:t>Page</a:t>
            </a:r>
          </a:p>
        </p:txBody>
      </p:sp>
      <p:sp>
        <p:nvSpPr>
          <p:cNvPr id="2057" name="TextBox 8"/>
          <p:cNvSpPr txBox="1">
            <a:spLocks noChangeArrowheads="1"/>
          </p:cNvSpPr>
          <p:nvPr/>
        </p:nvSpPr>
        <p:spPr bwMode="auto">
          <a:xfrm>
            <a:off x="328613" y="6575425"/>
            <a:ext cx="9550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smtClean="0">
                <a:solidFill>
                  <a:srgbClr val="003399"/>
                </a:solidFill>
                <a:latin typeface="Tahoma" panose="020B0604030504040204" pitchFamily="34" charset="0"/>
                <a:cs typeface="Tahoma" panose="020B0604030504040204" pitchFamily="34" charset="0"/>
              </a:rPr>
              <a:t>© ASME </a:t>
            </a:r>
            <a:r>
              <a:rPr lang="en-US" sz="1200" dirty="0" smtClean="0">
                <a:solidFill>
                  <a:srgbClr val="003399"/>
                </a:solidFill>
                <a:latin typeface="Tahoma" panose="020B0604030504040204" pitchFamily="34" charset="0"/>
                <a:cs typeface="Tahoma" panose="020B0604030504040204" pitchFamily="34" charset="0"/>
              </a:rPr>
              <a:t>2020</a:t>
            </a:r>
            <a:endParaRPr lang="en-US" sz="1200" dirty="0" smtClean="0">
              <a:solidFill>
                <a:srgbClr val="003399"/>
              </a:solidFill>
              <a:latin typeface="Tahoma" panose="020B0604030504040204" pitchFamily="34" charset="0"/>
              <a:cs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950" r:id="rId1"/>
    <p:sldLayoutId id="2147483970" r:id="rId2"/>
    <p:sldLayoutId id="2147483951" r:id="rId3"/>
    <p:sldLayoutId id="2147483952" r:id="rId4"/>
    <p:sldLayoutId id="2147483953" r:id="rId5"/>
    <p:sldLayoutId id="2147483954" r:id="rId6"/>
    <p:sldLayoutId id="2147483955" r:id="rId7"/>
    <p:sldLayoutId id="2147483956" r:id="rId8"/>
    <p:sldLayoutId id="2147483971" r:id="rId9"/>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rgbClr val="003399"/>
                </a:solidFill>
                <a:latin typeface="+mn-lt"/>
              </a:defRPr>
            </a:lvl1pPr>
          </a:lstStyle>
          <a:p>
            <a:pPr>
              <a:defRPr/>
            </a:pPr>
            <a:r>
              <a:rPr lang="en-US" smtClean="0"/>
              <a:t>ASME S&amp;C Training Module C4 Intellectual Property</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3B2F754-4632-496A-B790-D0C1A05EECFF}" type="slidenum">
              <a:rPr lang="en-US"/>
              <a:pPr>
                <a:defRPr/>
              </a:pPr>
              <a:t>‹#›</a:t>
            </a:fld>
            <a:endParaRPr lang="en-US"/>
          </a:p>
        </p:txBody>
      </p:sp>
      <p:pic>
        <p:nvPicPr>
          <p:cNvPr id="3078" name="Picture 7" descr="Picture2"/>
          <p:cNvPicPr>
            <a:picLocks noChangeAspect="1" noChangeArrowheads="1"/>
          </p:cNvPicPr>
          <p:nvPr>
            <p:custDataLst>
              <p:tags r:id="rId13"/>
            </p:custDataLst>
          </p:nvPr>
        </p:nvPicPr>
        <p:blipFill>
          <a:blip r:embed="rId14">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smtClean="0">
                <a:solidFill>
                  <a:srgbClr val="003399"/>
                </a:solidFill>
                <a:latin typeface="Tahoma" panose="020B0604030504040204" pitchFamily="34" charset="0"/>
              </a:rPr>
              <a:t>Page</a:t>
            </a:r>
          </a:p>
        </p:txBody>
      </p:sp>
      <p:sp>
        <p:nvSpPr>
          <p:cNvPr id="9" name="TextBox 8"/>
          <p:cNvSpPr txBox="1">
            <a:spLocks noChangeArrowheads="1"/>
          </p:cNvSpPr>
          <p:nvPr/>
        </p:nvSpPr>
        <p:spPr bwMode="auto">
          <a:xfrm>
            <a:off x="311150" y="6481763"/>
            <a:ext cx="1109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200" dirty="0" smtClean="0">
                <a:solidFill>
                  <a:srgbClr val="003399"/>
                </a:solidFill>
                <a:latin typeface="+mn-lt"/>
                <a:sym typeface="Symbol" pitchFamily="18" charset="2"/>
              </a:rPr>
              <a:t></a:t>
            </a:r>
            <a:r>
              <a:rPr lang="en-US" sz="1200" dirty="0" smtClean="0">
                <a:solidFill>
                  <a:srgbClr val="003399"/>
                </a:solidFill>
                <a:latin typeface="+mn-lt"/>
              </a:rPr>
              <a:t>ASME </a:t>
            </a:r>
            <a:r>
              <a:rPr lang="en-US" sz="1200" dirty="0" smtClean="0">
                <a:solidFill>
                  <a:srgbClr val="003399"/>
                </a:solidFill>
                <a:latin typeface="+mn-lt"/>
                <a:sym typeface="Symbol" pitchFamily="18" charset="2"/>
              </a:rPr>
              <a:t>2013</a:t>
            </a:r>
            <a:endParaRPr lang="en-US" sz="1200" dirty="0" smtClean="0">
              <a:solidFill>
                <a:srgbClr val="003399"/>
              </a:solidFill>
              <a:latin typeface="+mn-lt"/>
            </a:endParaRPr>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200">
          <a:solidFill>
            <a:srgbClr val="003399"/>
          </a:solidFill>
          <a:latin typeface="+mn-lt"/>
        </a:defRPr>
      </a:lvl2pPr>
      <a:lvl3pPr marL="1143000" indent="-228600" algn="l" rtl="0" eaLnBrk="0" fontAlgn="base" hangingPunct="0">
        <a:spcBef>
          <a:spcPct val="20000"/>
        </a:spcBef>
        <a:spcAft>
          <a:spcPct val="0"/>
        </a:spcAft>
        <a:buChar char="•"/>
        <a:defRPr sz="2000">
          <a:solidFill>
            <a:srgbClr val="003399"/>
          </a:solidFill>
          <a:latin typeface="+mn-lt"/>
        </a:defRPr>
      </a:lvl3pPr>
      <a:lvl4pPr marL="1600200" indent="-228600" algn="l" rtl="0" eaLnBrk="0" fontAlgn="base" hangingPunct="0">
        <a:spcBef>
          <a:spcPct val="20000"/>
        </a:spcBef>
        <a:spcAft>
          <a:spcPct val="0"/>
        </a:spcAft>
        <a:buChar char="–"/>
        <a:defRPr>
          <a:solidFill>
            <a:srgbClr val="003399"/>
          </a:solidFill>
          <a:latin typeface="+mn-lt"/>
        </a:defRPr>
      </a:lvl4pPr>
      <a:lvl5pPr marL="2057400" indent="-228600" algn="l" rtl="0" eaLnBrk="0" fontAlgn="base" hangingPunct="0">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cstools.asme.org/csconnect/FileUpload.cfm?View=yes&amp;ID=7614"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6"/>
          <p:cNvSpPr>
            <a:spLocks noGrp="1"/>
          </p:cNvSpPr>
          <p:nvPr>
            <p:ph type="subTitle" idx="1"/>
          </p:nvPr>
        </p:nvSpPr>
        <p:spPr>
          <a:xfrm>
            <a:off x="914400" y="4663440"/>
            <a:ext cx="7315200" cy="1371600"/>
          </a:xfrm>
        </p:spPr>
        <p:txBody>
          <a:bodyPr/>
          <a:lstStyle/>
          <a:p>
            <a:pPr eaLnBrk="1" hangingPunct="1"/>
            <a:r>
              <a:rPr lang="en-US" sz="2800" dirty="0" smtClean="0"/>
              <a:t>Module C – Legal</a:t>
            </a:r>
          </a:p>
          <a:p>
            <a:pPr eaLnBrk="1" hangingPunct="1"/>
            <a:r>
              <a:rPr lang="en-US" sz="2800" dirty="0" smtClean="0"/>
              <a:t>C4. Intellectual Property</a:t>
            </a:r>
          </a:p>
        </p:txBody>
      </p:sp>
      <p:sp>
        <p:nvSpPr>
          <p:cNvPr id="9219" name="Title 5"/>
          <p:cNvSpPr>
            <a:spLocks noGrp="1"/>
          </p:cNvSpPr>
          <p:nvPr>
            <p:ph type="title"/>
          </p:nvPr>
        </p:nvSpPr>
        <p:spPr>
          <a:xfrm>
            <a:off x="914400" y="2743200"/>
            <a:ext cx="7315200" cy="1371600"/>
          </a:xfrm>
        </p:spPr>
        <p:txBody>
          <a:bodyPr/>
          <a:lstStyle/>
          <a:p>
            <a:pPr eaLnBrk="1" hangingPunct="1"/>
            <a:r>
              <a:rPr lang="en-US" b="1" dirty="0" smtClean="0"/>
              <a:t>Standards and Certification Training</a:t>
            </a:r>
            <a:br>
              <a:rPr lang="en-US" b="1" dirty="0" smtClean="0"/>
            </a:br>
            <a:endParaRPr lang="en-US" b="1" dirty="0" smtClean="0"/>
          </a:p>
        </p:txBody>
      </p:sp>
      <p:pic>
        <p:nvPicPr>
          <p:cNvPr id="9220"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900"/>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457200" y="1371600"/>
            <a:ext cx="8229600" cy="4846320"/>
          </a:xfrm>
        </p:spPr>
        <p:txBody>
          <a:bodyPr/>
          <a:lstStyle/>
          <a:p>
            <a:pPr marL="0" indent="0" eaLnBrk="1" hangingPunct="1">
              <a:buNone/>
            </a:pPr>
            <a:r>
              <a:rPr lang="en-US" dirty="0" smtClean="0"/>
              <a:t>ASME policies</a:t>
            </a:r>
          </a:p>
          <a:p>
            <a:pPr lvl="1" eaLnBrk="1" hangingPunct="1">
              <a:buFont typeface="Arial" panose="020B0604020202020204" pitchFamily="34" charset="0"/>
              <a:buChar char="•"/>
            </a:pPr>
            <a:r>
              <a:rPr lang="en-US" dirty="0" smtClean="0">
                <a:cs typeface="Times New Roman" panose="02020603050405020304" pitchFamily="18" charset="0"/>
              </a:rPr>
              <a:t>Copyright and other intellectual property rights of third parties must be respected</a:t>
            </a:r>
          </a:p>
          <a:p>
            <a:pPr lvl="1" eaLnBrk="1" hangingPunct="1">
              <a:buFont typeface="Arial" panose="020B0604020202020204" pitchFamily="34" charset="0"/>
              <a:buChar char="•"/>
            </a:pPr>
            <a:r>
              <a:rPr lang="en-US" dirty="0" smtClean="0">
                <a:cs typeface="Times New Roman" panose="02020603050405020304" pitchFamily="18" charset="0"/>
              </a:rPr>
              <a:t>An individual submitting copyrighted material for use by ASME is responsible for notifying ASME staff so they can obtain permission</a:t>
            </a:r>
          </a:p>
          <a:p>
            <a:pPr lvl="1" eaLnBrk="1" hangingPunct="1">
              <a:buFont typeface="Arial" panose="020B0604020202020204" pitchFamily="34" charset="0"/>
              <a:buChar char="•"/>
            </a:pPr>
            <a:r>
              <a:rPr lang="en-US" dirty="0" smtClean="0">
                <a:cs typeface="Times New Roman" panose="02020603050405020304" pitchFamily="18" charset="0"/>
              </a:rPr>
              <a:t>Identify copyrighted material early; ASME staff will seek permission to use</a:t>
            </a: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35844"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45019AE0-C78F-4AE2-B38D-3B47E1FADD68}" type="slidenum">
              <a:rPr lang="en-US" sz="1200" smtClean="0"/>
              <a:pPr>
                <a:spcBef>
                  <a:spcPct val="0"/>
                </a:spcBef>
                <a:buFontTx/>
                <a:buNone/>
              </a:pPr>
              <a:t>9</a:t>
            </a:fld>
            <a:endParaRPr lang="en-US" sz="1200" smtClean="0"/>
          </a:p>
        </p:txBody>
      </p:sp>
      <p:sp>
        <p:nvSpPr>
          <p:cNvPr id="35845" name="Rectangle 2"/>
          <p:cNvSpPr>
            <a:spLocks noGrp="1" noChangeArrowheads="1"/>
          </p:cNvSpPr>
          <p:nvPr>
            <p:ph type="title"/>
          </p:nvPr>
        </p:nvSpPr>
        <p:spPr>
          <a:xfrm>
            <a:off x="228600" y="274320"/>
            <a:ext cx="8686800" cy="914400"/>
          </a:xfrm>
        </p:spPr>
        <p:txBody>
          <a:bodyPr/>
          <a:lstStyle/>
          <a:p>
            <a:pPr eaLnBrk="1" hangingPunct="1"/>
            <a:r>
              <a:rPr lang="en-US" dirty="0" smtClean="0"/>
              <a:t>RESPECTING THE INTELLECTUAL PROPERTY RIGHTS OF OTHERS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1371600"/>
            <a:ext cx="8229600" cy="4846320"/>
          </a:xfrm>
        </p:spPr>
        <p:txBody>
          <a:bodyPr/>
          <a:lstStyle/>
          <a:p>
            <a:pPr marL="0" indent="0" eaLnBrk="1" hangingPunct="1">
              <a:buNone/>
            </a:pPr>
            <a:r>
              <a:rPr lang="en-US" sz="2400" dirty="0" smtClean="0"/>
              <a:t>Identifying the copyright owner</a:t>
            </a:r>
          </a:p>
          <a:p>
            <a:pPr lvl="1" eaLnBrk="1" hangingPunct="1">
              <a:buFont typeface="Arial" panose="020B0604020202020204" pitchFamily="34" charset="0"/>
              <a:buChar char="•"/>
            </a:pPr>
            <a:r>
              <a:rPr lang="en-US" dirty="0" smtClean="0">
                <a:cs typeface="Times New Roman" panose="02020603050405020304" pitchFamily="18" charset="0"/>
              </a:rPr>
              <a:t>Notice of copyright generally located at front of document </a:t>
            </a:r>
          </a:p>
          <a:p>
            <a:pPr lvl="1" eaLnBrk="1" hangingPunct="1">
              <a:buFont typeface="Arial" panose="020B0604020202020204" pitchFamily="34" charset="0"/>
              <a:buChar char="•"/>
            </a:pPr>
            <a:r>
              <a:rPr lang="en-US" dirty="0" smtClean="0">
                <a:cs typeface="Times New Roman" panose="02020603050405020304" pitchFamily="18" charset="0"/>
              </a:rPr>
              <a:t>Notice of copyright includes</a:t>
            </a:r>
          </a:p>
          <a:p>
            <a:pPr lvl="2" eaLnBrk="1" hangingPunct="1">
              <a:spcBef>
                <a:spcPct val="0"/>
              </a:spcBef>
              <a:buFont typeface="Arial" panose="020B0604020202020204" pitchFamily="34" charset="0"/>
              <a:buChar char="–"/>
            </a:pPr>
            <a:r>
              <a:rPr lang="en-US" dirty="0" smtClean="0">
                <a:cs typeface="Times New Roman" panose="02020603050405020304" pitchFamily="18" charset="0"/>
              </a:rPr>
              <a:t>Name of copyright owner</a:t>
            </a:r>
          </a:p>
          <a:p>
            <a:pPr lvl="2" eaLnBrk="1" hangingPunct="1">
              <a:spcBef>
                <a:spcPct val="0"/>
              </a:spcBef>
              <a:buFont typeface="Arial" panose="020B0604020202020204" pitchFamily="34" charset="0"/>
              <a:buChar char="–"/>
            </a:pPr>
            <a:r>
              <a:rPr lang="en-US" dirty="0" smtClean="0">
                <a:cs typeface="Times New Roman" panose="02020603050405020304" pitchFamily="18" charset="0"/>
              </a:rPr>
              <a:t>Year in which published</a:t>
            </a:r>
          </a:p>
          <a:p>
            <a:pPr marL="0" indent="0" eaLnBrk="1" hangingPunct="1">
              <a:spcBef>
                <a:spcPct val="0"/>
              </a:spcBef>
              <a:buNone/>
            </a:pPr>
            <a:endParaRPr lang="en-US" sz="2800" dirty="0">
              <a:cs typeface="Times New Roman" panose="02020603050405020304" pitchFamily="18" charset="0"/>
            </a:endParaRPr>
          </a:p>
          <a:p>
            <a:pPr marL="0" indent="0" eaLnBrk="1" hangingPunct="1">
              <a:spcBef>
                <a:spcPct val="0"/>
              </a:spcBef>
              <a:buNone/>
            </a:pPr>
            <a:r>
              <a:rPr lang="en-US" b="1" dirty="0" smtClean="0">
                <a:cs typeface="Times New Roman" panose="02020603050405020304" pitchFamily="18" charset="0"/>
              </a:rPr>
              <a:t>CAUTION</a:t>
            </a:r>
            <a:r>
              <a:rPr lang="en-US" dirty="0" smtClean="0">
                <a:cs typeface="Times New Roman" panose="02020603050405020304" pitchFamily="18" charset="0"/>
              </a:rPr>
              <a:t>: Lack of a notice of copyright is no guarantee that the document is not protected by copyright</a:t>
            </a: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3789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7917AAFD-9438-42D7-8A5E-345C82C7BC54}" type="slidenum">
              <a:rPr lang="en-US" sz="1200" smtClean="0"/>
              <a:pPr>
                <a:spcBef>
                  <a:spcPct val="0"/>
                </a:spcBef>
                <a:buFontTx/>
                <a:buNone/>
              </a:pPr>
              <a:t>10</a:t>
            </a:fld>
            <a:endParaRPr lang="en-US" sz="1200" smtClean="0"/>
          </a:p>
        </p:txBody>
      </p:sp>
      <p:sp>
        <p:nvSpPr>
          <p:cNvPr id="7" name="Rectangle 2"/>
          <p:cNvSpPr>
            <a:spLocks noGrp="1" noChangeArrowheads="1"/>
          </p:cNvSpPr>
          <p:nvPr>
            <p:ph type="title"/>
          </p:nvPr>
        </p:nvSpPr>
        <p:spPr>
          <a:xfrm>
            <a:off x="228600" y="274320"/>
            <a:ext cx="8686800" cy="914400"/>
          </a:xfrm>
        </p:spPr>
        <p:txBody>
          <a:bodyPr/>
          <a:lstStyle/>
          <a:p>
            <a:pPr eaLnBrk="1" hangingPunct="1"/>
            <a:r>
              <a:rPr lang="en-US" dirty="0" smtClean="0"/>
              <a:t>RESPECTING THE INTELLECTUAL PROPERTY RIGHTS OF OTHERS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14400" y="3200400"/>
            <a:ext cx="7315200" cy="457200"/>
          </a:xfrm>
        </p:spPr>
        <p:txBody>
          <a:bodyPr/>
          <a:lstStyle/>
          <a:p>
            <a:pPr eaLnBrk="1" hangingPunct="1"/>
            <a:r>
              <a:rPr lang="en-US" dirty="0" smtClean="0"/>
              <a:t>II. PROTECTION OF ASME TRADEMARKS</a:t>
            </a:r>
          </a:p>
        </p:txBody>
      </p:sp>
      <p:sp>
        <p:nvSpPr>
          <p:cNvPr id="3" name="Footer Placeholder 2"/>
          <p:cNvSpPr>
            <a:spLocks noGrp="1"/>
          </p:cNvSpPr>
          <p:nvPr>
            <p:ph type="ftr" sz="quarter" idx="10"/>
          </p:nvPr>
        </p:nvSpPr>
        <p:spPr/>
        <p:txBody>
          <a:bodyPr/>
          <a:lstStyle/>
          <a:p>
            <a:pPr>
              <a:defRPr/>
            </a:pPr>
            <a:r>
              <a:rPr lang="en-US" smtClean="0"/>
              <a:t>ASME S&amp;C Training Module C4 Intellectual Property</a:t>
            </a:r>
            <a:endParaRPr lang="en-US"/>
          </a:p>
        </p:txBody>
      </p:sp>
      <p:sp>
        <p:nvSpPr>
          <p:cNvPr id="39940" name="Slide Number Placeholder 3"/>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A0A48C86-BB33-444F-9E43-A66A7DB57B9C}" type="slidenum">
              <a:rPr lang="en-US" sz="1200" smtClean="0"/>
              <a:pPr>
                <a:spcBef>
                  <a:spcPct val="0"/>
                </a:spcBef>
                <a:buFontTx/>
                <a:buNone/>
              </a:pPr>
              <a:t>11</a:t>
            </a:fld>
            <a:endParaRPr lang="en-US" sz="12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1005840"/>
            <a:ext cx="8229600" cy="4846320"/>
          </a:xfrm>
        </p:spPr>
        <p:txBody>
          <a:bodyPr/>
          <a:lstStyle/>
          <a:p>
            <a:pPr eaLnBrk="1" hangingPunct="1"/>
            <a:r>
              <a:rPr lang="en-US" dirty="0" smtClean="0"/>
              <a:t>Definition</a:t>
            </a:r>
          </a:p>
          <a:p>
            <a:pPr lvl="1" eaLnBrk="1" hangingPunct="1"/>
            <a:r>
              <a:rPr lang="en-US" dirty="0" smtClean="0"/>
              <a:t>A word, phrase, symbol or design, which identifies and distinguishes the source of goods or services of one party from those of others.</a:t>
            </a:r>
            <a:br>
              <a:rPr lang="en-US" dirty="0" smtClean="0"/>
            </a:br>
            <a:endParaRPr lang="en-US" dirty="0" smtClean="0"/>
          </a:p>
          <a:p>
            <a:pPr eaLnBrk="1" hangingPunct="1"/>
            <a:r>
              <a:rPr lang="en-US" dirty="0" smtClean="0"/>
              <a:t>Types of marks</a:t>
            </a:r>
          </a:p>
          <a:p>
            <a:pPr lvl="1" eaLnBrk="1" hangingPunct="1">
              <a:spcBef>
                <a:spcPct val="0"/>
              </a:spcBef>
            </a:pPr>
            <a:r>
              <a:rPr lang="en-US" dirty="0" smtClean="0"/>
              <a:t>Trademarks™, Service marks (SM) </a:t>
            </a:r>
          </a:p>
          <a:p>
            <a:pPr lvl="1" eaLnBrk="1" hangingPunct="1">
              <a:spcBef>
                <a:spcPct val="0"/>
              </a:spcBef>
            </a:pPr>
            <a:r>
              <a:rPr lang="en-US" dirty="0" smtClean="0"/>
              <a:t>Certification marks</a:t>
            </a:r>
          </a:p>
          <a:p>
            <a:pPr lvl="1" eaLnBrk="1" hangingPunct="1">
              <a:spcBef>
                <a:spcPct val="0"/>
              </a:spcBef>
            </a:pPr>
            <a:r>
              <a:rPr lang="en-US" dirty="0" smtClean="0"/>
              <a:t>Collective trademarks and membership marks</a:t>
            </a:r>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41988"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640A88B9-029B-4074-8A7C-311E6E8712BC}" type="slidenum">
              <a:rPr lang="en-US" sz="1200" smtClean="0"/>
              <a:pPr>
                <a:spcBef>
                  <a:spcPct val="0"/>
                </a:spcBef>
                <a:buFontTx/>
                <a:buNone/>
              </a:pPr>
              <a:t>12</a:t>
            </a:fld>
            <a:endParaRPr lang="en-US" sz="1200" smtClean="0"/>
          </a:p>
        </p:txBody>
      </p:sp>
      <p:sp>
        <p:nvSpPr>
          <p:cNvPr id="41989" name="Rectangle 2"/>
          <p:cNvSpPr>
            <a:spLocks noGrp="1" noChangeArrowheads="1"/>
          </p:cNvSpPr>
          <p:nvPr>
            <p:ph type="title"/>
          </p:nvPr>
        </p:nvSpPr>
        <p:spPr>
          <a:xfrm>
            <a:off x="914400" y="274638"/>
            <a:ext cx="7315200" cy="457200"/>
          </a:xfrm>
        </p:spPr>
        <p:txBody>
          <a:bodyPr/>
          <a:lstStyle/>
          <a:p>
            <a:pPr eaLnBrk="1" hangingPunct="1"/>
            <a:r>
              <a:rPr lang="en-US" dirty="0" smtClean="0"/>
              <a:t>TRADEMARKS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1005840"/>
            <a:ext cx="8229600" cy="4846320"/>
          </a:xfrm>
        </p:spPr>
        <p:txBody>
          <a:bodyPr/>
          <a:lstStyle/>
          <a:p>
            <a:pPr eaLnBrk="1" hangingPunct="1"/>
            <a:r>
              <a:rPr lang="en-US" dirty="0" smtClean="0"/>
              <a:t>Trademark rights established by:</a:t>
            </a:r>
          </a:p>
          <a:p>
            <a:pPr lvl="1" eaLnBrk="1" hangingPunct="1">
              <a:spcBef>
                <a:spcPct val="0"/>
              </a:spcBef>
            </a:pPr>
            <a:r>
              <a:rPr lang="en-US" dirty="0" smtClean="0"/>
              <a:t>Actual use of mark</a:t>
            </a:r>
          </a:p>
          <a:p>
            <a:pPr lvl="1" eaLnBrk="1" hangingPunct="1">
              <a:spcBef>
                <a:spcPct val="0"/>
              </a:spcBef>
            </a:pPr>
            <a:r>
              <a:rPr lang="en-US" dirty="0" smtClean="0"/>
              <a:t>Registering mark with US Patent and Trademark Office (not required)</a:t>
            </a:r>
            <a:br>
              <a:rPr lang="en-US" dirty="0" smtClean="0"/>
            </a:br>
            <a:endParaRPr lang="en-US" dirty="0" smtClean="0"/>
          </a:p>
          <a:p>
            <a:pPr eaLnBrk="1" hangingPunct="1">
              <a:spcBef>
                <a:spcPct val="0"/>
              </a:spcBef>
            </a:pPr>
            <a:r>
              <a:rPr lang="en-US" dirty="0" smtClean="0"/>
              <a:t>Use of “TM”, “SM”, and registered trademark symbol “</a:t>
            </a:r>
            <a:r>
              <a:rPr lang="en-US" dirty="0" smtClean="0">
                <a:cs typeface="Arial" panose="020B0604020202020204" pitchFamily="34" charset="0"/>
              </a:rPr>
              <a:t>®” </a:t>
            </a:r>
          </a:p>
          <a:p>
            <a:pPr lvl="1" eaLnBrk="1" hangingPunct="1">
              <a:spcBef>
                <a:spcPct val="0"/>
              </a:spcBef>
            </a:pPr>
            <a:r>
              <a:rPr lang="en-US" dirty="0" smtClean="0"/>
              <a:t>“TM” and “SM” m</a:t>
            </a:r>
            <a:r>
              <a:rPr lang="en-US" dirty="0" smtClean="0">
                <a:cs typeface="Arial" panose="020B0604020202020204" pitchFamily="34" charset="0"/>
              </a:rPr>
              <a:t>ay be used by anyone</a:t>
            </a:r>
          </a:p>
          <a:p>
            <a:pPr lvl="1" eaLnBrk="1" hangingPunct="1">
              <a:spcBef>
                <a:spcPct val="0"/>
              </a:spcBef>
            </a:pPr>
            <a:r>
              <a:rPr lang="en-US" dirty="0" smtClean="0">
                <a:cs typeface="Arial" panose="020B0604020202020204" pitchFamily="34" charset="0"/>
              </a:rPr>
              <a:t>® may be used only with trademarks that are registered with the US Patent and Trademark Office or another country’s trademark office</a:t>
            </a:r>
            <a:endParaRPr lang="en-US" strike="sngStrike" dirty="0" smtClean="0">
              <a:cs typeface="Arial" panose="020B0604020202020204" pitchFamily="34" charset="0"/>
            </a:endParaRPr>
          </a:p>
          <a:p>
            <a:pPr lvl="1" eaLnBrk="1" hangingPunct="1">
              <a:spcBef>
                <a:spcPct val="0"/>
              </a:spcBef>
            </a:pPr>
            <a:endParaRPr lang="en-US" dirty="0" smtClean="0"/>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44036"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A375BC16-B69D-43B0-A1C4-9C6C73069981}" type="slidenum">
              <a:rPr lang="en-US" sz="1200" smtClean="0"/>
              <a:pPr>
                <a:spcBef>
                  <a:spcPct val="0"/>
                </a:spcBef>
                <a:buFontTx/>
                <a:buNone/>
              </a:pPr>
              <a:t>13</a:t>
            </a:fld>
            <a:endParaRPr lang="en-US" sz="1200" smtClean="0"/>
          </a:p>
        </p:txBody>
      </p:sp>
      <p:sp>
        <p:nvSpPr>
          <p:cNvPr id="7" name="Rectangle 2"/>
          <p:cNvSpPr>
            <a:spLocks noGrp="1" noChangeArrowheads="1"/>
          </p:cNvSpPr>
          <p:nvPr>
            <p:ph type="title"/>
          </p:nvPr>
        </p:nvSpPr>
        <p:spPr>
          <a:xfrm>
            <a:off x="914400" y="274638"/>
            <a:ext cx="7315200" cy="457200"/>
          </a:xfrm>
        </p:spPr>
        <p:txBody>
          <a:bodyPr/>
          <a:lstStyle/>
          <a:p>
            <a:pPr eaLnBrk="1" hangingPunct="1"/>
            <a:r>
              <a:rPr lang="en-US" dirty="0" smtClean="0"/>
              <a:t>TRADEMARKS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1005840"/>
            <a:ext cx="8229600" cy="4846320"/>
          </a:xfrm>
        </p:spPr>
        <p:txBody>
          <a:bodyPr/>
          <a:lstStyle/>
          <a:p>
            <a:pPr eaLnBrk="1" hangingPunct="1"/>
            <a:r>
              <a:rPr lang="en-US" dirty="0" smtClean="0"/>
              <a:t>Definition: A word, symbol, device, or combination thereof…</a:t>
            </a:r>
          </a:p>
          <a:p>
            <a:pPr lvl="1" eaLnBrk="1" hangingPunct="1"/>
            <a:r>
              <a:rPr lang="en-US" sz="2000" dirty="0" smtClean="0"/>
              <a:t>Used by parties other than the mark’s owner</a:t>
            </a:r>
          </a:p>
          <a:p>
            <a:pPr lvl="1" eaLnBrk="1" hangingPunct="1"/>
            <a:r>
              <a:rPr lang="en-US" sz="2000" dirty="0" smtClean="0"/>
              <a:t>Indicates inspection or checking by someone other than the mark user</a:t>
            </a:r>
          </a:p>
          <a:p>
            <a:pPr lvl="1" eaLnBrk="1" hangingPunct="1"/>
            <a:r>
              <a:rPr lang="en-US" sz="2000" dirty="0" smtClean="0"/>
              <a:t>Right to use obtained by applying to mark owner</a:t>
            </a:r>
          </a:p>
          <a:p>
            <a:pPr lvl="1" eaLnBrk="1" hangingPunct="1">
              <a:buClr>
                <a:schemeClr val="hlink"/>
              </a:buClr>
              <a:buFontTx/>
              <a:buNone/>
            </a:pPr>
            <a:endParaRPr lang="en-US" sz="1800" dirty="0" smtClean="0"/>
          </a:p>
          <a:p>
            <a:pPr eaLnBrk="1" hangingPunct="1"/>
            <a:r>
              <a:rPr lang="en-US" dirty="0" smtClean="0"/>
              <a:t>Uses </a:t>
            </a:r>
          </a:p>
          <a:p>
            <a:pPr lvl="1" eaLnBrk="1" hangingPunct="1"/>
            <a:r>
              <a:rPr lang="en-US" sz="2000" dirty="0" smtClean="0"/>
              <a:t>To certify the quality, materials, or mode of manufacture of goods or services</a:t>
            </a:r>
          </a:p>
          <a:p>
            <a:pPr lvl="1" eaLnBrk="1" hangingPunct="1"/>
            <a:r>
              <a:rPr lang="en-US" sz="2000" dirty="0" smtClean="0"/>
              <a:t>To certify the manufacturer</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46084"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F721F6B4-BD03-4105-B5F6-39A2B43F3DF9}" type="slidenum">
              <a:rPr lang="en-US" sz="1200" smtClean="0"/>
              <a:pPr>
                <a:spcBef>
                  <a:spcPct val="0"/>
                </a:spcBef>
                <a:buFontTx/>
                <a:buNone/>
              </a:pPr>
              <a:t>14</a:t>
            </a:fld>
            <a:endParaRPr lang="en-US" sz="1200" smtClean="0"/>
          </a:p>
        </p:txBody>
      </p:sp>
      <p:sp>
        <p:nvSpPr>
          <p:cNvPr id="46085" name="Rectangle 2"/>
          <p:cNvSpPr>
            <a:spLocks noGrp="1" noChangeArrowheads="1"/>
          </p:cNvSpPr>
          <p:nvPr>
            <p:ph type="title"/>
          </p:nvPr>
        </p:nvSpPr>
        <p:spPr>
          <a:xfrm>
            <a:off x="914400" y="274638"/>
            <a:ext cx="7315200" cy="457200"/>
          </a:xfrm>
        </p:spPr>
        <p:txBody>
          <a:bodyPr/>
          <a:lstStyle/>
          <a:p>
            <a:pPr eaLnBrk="1" hangingPunct="1"/>
            <a:r>
              <a:rPr lang="en-US" dirty="0" smtClean="0"/>
              <a:t>CERTIFICATION MARKS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457200" y="1005840"/>
            <a:ext cx="8229600" cy="4846320"/>
          </a:xfrm>
        </p:spPr>
        <p:txBody>
          <a:bodyPr/>
          <a:lstStyle/>
          <a:p>
            <a:pPr eaLnBrk="1" hangingPunct="1"/>
            <a:r>
              <a:rPr lang="en-US" dirty="0" smtClean="0"/>
              <a:t>Certification mark (vs. Trademark)</a:t>
            </a:r>
          </a:p>
          <a:p>
            <a:pPr lvl="1" eaLnBrk="1" hangingPunct="1"/>
            <a:r>
              <a:rPr lang="en-US" dirty="0" smtClean="0"/>
              <a:t>Certification mark may not be used by mark owner.</a:t>
            </a:r>
          </a:p>
          <a:p>
            <a:pPr lvl="1" eaLnBrk="1" hangingPunct="1"/>
            <a:r>
              <a:rPr lang="en-US" dirty="0" smtClean="0"/>
              <a:t>Certification mark owner does not control nature and quality of marked products.</a:t>
            </a:r>
          </a:p>
          <a:p>
            <a:pPr lvl="1" eaLnBrk="1" hangingPunct="1"/>
            <a:r>
              <a:rPr lang="en-US" dirty="0" smtClean="0"/>
              <a:t>Owner controls use of certification mark by others.</a:t>
            </a:r>
          </a:p>
          <a:p>
            <a:pPr lvl="1" eaLnBrk="1" hangingPunct="1"/>
            <a:r>
              <a:rPr lang="en-US" dirty="0" smtClean="0"/>
              <a:t>Certification mark does not indicate source of product.</a:t>
            </a:r>
          </a:p>
          <a:p>
            <a:pPr lvl="1" eaLnBrk="1" hangingPunct="1"/>
            <a:r>
              <a:rPr lang="en-US" dirty="0" smtClean="0"/>
              <a:t>Goods or services have been inspected or in some way checked by someone other than producer.</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4813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561E2F33-C991-4E03-A237-4DD9287B7E9C}" type="slidenum">
              <a:rPr lang="en-US" sz="1200" smtClean="0"/>
              <a:pPr>
                <a:spcBef>
                  <a:spcPct val="0"/>
                </a:spcBef>
                <a:buFontTx/>
                <a:buNone/>
              </a:pPr>
              <a:t>15</a:t>
            </a:fld>
            <a:endParaRPr lang="en-US" sz="1200" smtClean="0"/>
          </a:p>
        </p:txBody>
      </p:sp>
      <p:sp>
        <p:nvSpPr>
          <p:cNvPr id="7" name="Rectangle 2"/>
          <p:cNvSpPr>
            <a:spLocks noGrp="1" noChangeArrowheads="1"/>
          </p:cNvSpPr>
          <p:nvPr>
            <p:ph type="title"/>
          </p:nvPr>
        </p:nvSpPr>
        <p:spPr>
          <a:xfrm>
            <a:off x="914400" y="274638"/>
            <a:ext cx="7315200" cy="457200"/>
          </a:xfrm>
        </p:spPr>
        <p:txBody>
          <a:bodyPr/>
          <a:lstStyle/>
          <a:p>
            <a:pPr eaLnBrk="1" hangingPunct="1"/>
            <a:r>
              <a:rPr lang="en-US" dirty="0" smtClean="0"/>
              <a:t>CERTIFICATION MARKS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50179"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1225152A-F6F2-4699-932C-C602C73043DD}" type="slidenum">
              <a:rPr lang="en-US" sz="1200" smtClean="0"/>
              <a:pPr>
                <a:spcBef>
                  <a:spcPct val="0"/>
                </a:spcBef>
                <a:buFontTx/>
                <a:buNone/>
              </a:pPr>
              <a:t>16</a:t>
            </a:fld>
            <a:endParaRPr lang="en-US" sz="1200" smtClean="0"/>
          </a:p>
        </p:txBody>
      </p:sp>
      <p:sp>
        <p:nvSpPr>
          <p:cNvPr id="50180" name="Rectangle 2"/>
          <p:cNvSpPr>
            <a:spLocks noGrp="1" noChangeArrowheads="1"/>
          </p:cNvSpPr>
          <p:nvPr>
            <p:ph type="title"/>
          </p:nvPr>
        </p:nvSpPr>
        <p:spPr>
          <a:xfrm>
            <a:off x="228600" y="274320"/>
            <a:ext cx="8686800" cy="914400"/>
          </a:xfrm>
        </p:spPr>
        <p:txBody>
          <a:bodyPr/>
          <a:lstStyle/>
          <a:p>
            <a:pPr eaLnBrk="1" hangingPunct="1"/>
            <a:r>
              <a:rPr lang="en-US" dirty="0" smtClean="0"/>
              <a:t>REGISTERED ASME CERTIFICATION MARK AND DESIGNATOR</a:t>
            </a:r>
          </a:p>
        </p:txBody>
      </p:sp>
      <p:pic>
        <p:nvPicPr>
          <p:cNvPr id="5018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1600"/>
            <a:ext cx="8229600" cy="354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2" name="Picture 3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08273" y="1833562"/>
            <a:ext cx="1644650" cy="157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3" name="TextBox 35"/>
          <p:cNvSpPr txBox="1">
            <a:spLocks noChangeArrowheads="1"/>
          </p:cNvSpPr>
          <p:nvPr/>
        </p:nvSpPr>
        <p:spPr bwMode="auto">
          <a:xfrm>
            <a:off x="6950417" y="3429000"/>
            <a:ext cx="3603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r>
              <a:rPr lang="en-US" sz="2400" dirty="0">
                <a:solidFill>
                  <a:schemeClr val="tx1"/>
                </a:solidFill>
                <a:latin typeface="Times" panose="02020603050405020304" pitchFamily="18" charset="0"/>
              </a:rPr>
              <a:t>U</a:t>
            </a:r>
          </a:p>
        </p:txBody>
      </p:sp>
      <p:sp>
        <p:nvSpPr>
          <p:cNvPr id="6" name="TextBox 5"/>
          <p:cNvSpPr txBox="1"/>
          <p:nvPr/>
        </p:nvSpPr>
        <p:spPr>
          <a:xfrm>
            <a:off x="353190" y="2353759"/>
            <a:ext cx="2480166" cy="461665"/>
          </a:xfrm>
          <a:prstGeom prst="rect">
            <a:avLst/>
          </a:prstGeom>
          <a:noFill/>
        </p:spPr>
        <p:txBody>
          <a:bodyPr wrap="none" rtlCol="0">
            <a:spAutoFit/>
          </a:bodyPr>
          <a:lstStyle/>
          <a:p>
            <a:r>
              <a:rPr lang="en-US" dirty="0" smtClean="0">
                <a:solidFill>
                  <a:srgbClr val="003399"/>
                </a:solidFill>
              </a:rPr>
              <a:t>Certification Mark</a:t>
            </a:r>
            <a:endParaRPr lang="en-US" dirty="0">
              <a:solidFill>
                <a:srgbClr val="003399"/>
              </a:solidFill>
            </a:endParaRPr>
          </a:p>
        </p:txBody>
      </p:sp>
      <p:cxnSp>
        <p:nvCxnSpPr>
          <p:cNvPr id="8" name="Straight Arrow Connector 7"/>
          <p:cNvCxnSpPr>
            <a:endCxn id="50182" idx="1"/>
          </p:cNvCxnSpPr>
          <p:nvPr/>
        </p:nvCxnSpPr>
        <p:spPr>
          <a:xfrm>
            <a:off x="3763973" y="2600975"/>
            <a:ext cx="2544300" cy="207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869873" y="3659981"/>
            <a:ext cx="2438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3190" y="3362784"/>
            <a:ext cx="3163045" cy="461665"/>
          </a:xfrm>
          <a:prstGeom prst="rect">
            <a:avLst/>
          </a:prstGeom>
          <a:noFill/>
        </p:spPr>
        <p:txBody>
          <a:bodyPr wrap="none" rtlCol="0">
            <a:spAutoFit/>
          </a:bodyPr>
          <a:lstStyle/>
          <a:p>
            <a:r>
              <a:rPr lang="en-US" dirty="0" smtClean="0">
                <a:solidFill>
                  <a:srgbClr val="003399"/>
                </a:solidFill>
              </a:rPr>
              <a:t>Certification Designator</a:t>
            </a:r>
            <a:endParaRPr lang="en-US" dirty="0">
              <a:solidFill>
                <a:srgbClr val="00339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457200" y="1005840"/>
            <a:ext cx="8229600" cy="4846320"/>
          </a:xfrm>
        </p:spPr>
        <p:txBody>
          <a:bodyPr/>
          <a:lstStyle/>
          <a:p>
            <a:pPr>
              <a:spcBef>
                <a:spcPct val="0"/>
              </a:spcBef>
              <a:buFont typeface="Symbol" panose="05050102010706020507" pitchFamily="18" charset="2"/>
              <a:buChar char=""/>
            </a:pPr>
            <a:r>
              <a:rPr lang="en-US" dirty="0" smtClean="0">
                <a:ea typeface="Calibri" panose="020F0502020204030204" pitchFamily="34" charset="0"/>
                <a:cs typeface="Calibri" panose="020F0502020204030204" pitchFamily="34" charset="0"/>
              </a:rPr>
              <a:t>Mark may only be applied to items fully in compliance with the applicable standard </a:t>
            </a:r>
          </a:p>
          <a:p>
            <a:pPr>
              <a:spcBef>
                <a:spcPct val="0"/>
              </a:spcBef>
              <a:buFont typeface="Symbol" panose="05050102010706020507" pitchFamily="18" charset="2"/>
              <a:buChar char=""/>
            </a:pPr>
            <a:r>
              <a:rPr lang="en-US" dirty="0" smtClean="0">
                <a:ea typeface="Calibri" panose="020F0502020204030204" pitchFamily="34" charset="0"/>
                <a:cs typeface="Calibri" panose="020F0502020204030204" pitchFamily="34" charset="0"/>
              </a:rPr>
              <a:t>Mark may only be applied by the Holder of the Certificate of Authorization</a:t>
            </a:r>
          </a:p>
          <a:p>
            <a:pPr>
              <a:spcBef>
                <a:spcPct val="0"/>
              </a:spcBef>
              <a:buFont typeface="Symbol" panose="05050102010706020507" pitchFamily="18" charset="2"/>
              <a:buChar char=""/>
            </a:pPr>
            <a:r>
              <a:rPr lang="en-US" dirty="0" smtClean="0">
                <a:ea typeface="Calibri" panose="020F0502020204030204" pitchFamily="34" charset="0"/>
                <a:cs typeface="Calibri" panose="020F0502020204030204" pitchFamily="34" charset="0"/>
              </a:rPr>
              <a:t>If found to not be in compliance with the requirements of the standard, the mark must be removed </a:t>
            </a:r>
          </a:p>
          <a:p>
            <a:pPr lvl="1">
              <a:spcBef>
                <a:spcPct val="0"/>
              </a:spcBef>
              <a:buFont typeface="Arial" panose="020B0604020202020204" pitchFamily="34" charset="0"/>
              <a:buChar char="–"/>
            </a:pPr>
            <a:r>
              <a:rPr lang="en-US" dirty="0" smtClean="0">
                <a:ea typeface="Calibri" panose="020F0502020204030204" pitchFamily="34" charset="0"/>
                <a:cs typeface="Calibri" panose="020F0502020204030204" pitchFamily="34" charset="0"/>
              </a:rPr>
              <a:t>Corrective actions can be taken by the Certificate Holder to bring the item in question into compliance </a:t>
            </a:r>
          </a:p>
          <a:p>
            <a:pPr lvl="1">
              <a:spcBef>
                <a:spcPct val="0"/>
              </a:spcBef>
              <a:buFont typeface="Arial" panose="020B0604020202020204" pitchFamily="34" charset="0"/>
              <a:buChar char="–"/>
            </a:pPr>
            <a:r>
              <a:rPr lang="en-US" dirty="0" smtClean="0">
                <a:ea typeface="Calibri" panose="020F0502020204030204" pitchFamily="34" charset="0"/>
                <a:cs typeface="Calibri" panose="020F0502020204030204" pitchFamily="34" charset="0"/>
              </a:rPr>
              <a:t>Verification that the item meets all applicable standard requirements by an independent third party accepted by ASME is required</a:t>
            </a:r>
          </a:p>
          <a:p>
            <a:pPr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52228"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D19A5582-ADF9-4839-97DB-7E122FFE5D5A}" type="slidenum">
              <a:rPr lang="en-US" sz="1200" smtClean="0"/>
              <a:pPr>
                <a:spcBef>
                  <a:spcPct val="0"/>
                </a:spcBef>
                <a:buFontTx/>
                <a:buNone/>
              </a:pPr>
              <a:t>17</a:t>
            </a:fld>
            <a:endParaRPr lang="en-US" sz="1200" smtClean="0"/>
          </a:p>
        </p:txBody>
      </p:sp>
      <p:sp>
        <p:nvSpPr>
          <p:cNvPr id="52229" name="Rectangle 2"/>
          <p:cNvSpPr>
            <a:spLocks noGrp="1" noChangeArrowheads="1"/>
          </p:cNvSpPr>
          <p:nvPr>
            <p:ph type="title"/>
          </p:nvPr>
        </p:nvSpPr>
        <p:spPr>
          <a:xfrm>
            <a:off x="914400" y="274638"/>
            <a:ext cx="7315200" cy="457200"/>
          </a:xfrm>
        </p:spPr>
        <p:txBody>
          <a:bodyPr/>
          <a:lstStyle/>
          <a:p>
            <a:pPr eaLnBrk="1" hangingPunct="1"/>
            <a:r>
              <a:rPr lang="en-US" smtClean="0"/>
              <a:t>USE OF ASME MARKS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1"/>
          <p:cNvSpPr>
            <a:spLocks noGrp="1"/>
          </p:cNvSpPr>
          <p:nvPr>
            <p:ph idx="1"/>
          </p:nvPr>
        </p:nvSpPr>
        <p:spPr>
          <a:xfrm>
            <a:off x="457200" y="1371600"/>
            <a:ext cx="8229600" cy="4846320"/>
          </a:xfrm>
        </p:spPr>
        <p:txBody>
          <a:bodyPr/>
          <a:lstStyle/>
          <a:p>
            <a:r>
              <a:rPr lang="en-US" sz="2600" dirty="0" smtClean="0"/>
              <a:t>ASME requires oversight of all ASME certification programs that use the ASME mark. This oversight:</a:t>
            </a:r>
          </a:p>
          <a:p>
            <a:pPr lvl="1"/>
            <a:r>
              <a:rPr lang="en-US" sz="2200" dirty="0" smtClean="0"/>
              <a:t>Provides reasonable assurance that all activities requiring the use of the ASME mark comply with the applicable  standard</a:t>
            </a:r>
          </a:p>
          <a:p>
            <a:pPr lvl="1"/>
            <a:r>
              <a:rPr lang="en-US" sz="2200" dirty="0" smtClean="0"/>
              <a:t>Is accomplished thru the use of ASME certification committees that work under the standard  committee responsible for the certification program being used and are responsible for ensuring the Certificate Holder has complied with requirements in the standard</a:t>
            </a:r>
          </a:p>
          <a:p>
            <a:pPr lvl="1"/>
            <a:r>
              <a:rPr lang="en-US" sz="2200" dirty="0" smtClean="0"/>
              <a:t>Also accomplished thru the use of authorized third parties</a:t>
            </a:r>
          </a:p>
        </p:txBody>
      </p:sp>
      <p:sp>
        <p:nvSpPr>
          <p:cNvPr id="56323" name="Title 2"/>
          <p:cNvSpPr>
            <a:spLocks noGrp="1"/>
          </p:cNvSpPr>
          <p:nvPr>
            <p:ph type="title"/>
          </p:nvPr>
        </p:nvSpPr>
        <p:spPr>
          <a:xfrm>
            <a:off x="457200" y="274638"/>
            <a:ext cx="8229600" cy="914400"/>
          </a:xfrm>
        </p:spPr>
        <p:txBody>
          <a:bodyPr/>
          <a:lstStyle/>
          <a:p>
            <a:r>
              <a:rPr lang="en-US" dirty="0" smtClean="0"/>
              <a:t>CSP-53 PROTECTION OF </a:t>
            </a:r>
            <a:br>
              <a:rPr lang="en-US" dirty="0" smtClean="0"/>
            </a:br>
            <a:r>
              <a:rPr lang="en-US" dirty="0" smtClean="0"/>
              <a:t>ASME MARKS</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5" name="Slide Number Placeholder 4"/>
          <p:cNvSpPr>
            <a:spLocks noGrp="1"/>
          </p:cNvSpPr>
          <p:nvPr>
            <p:ph type="sldNum" sz="quarter" idx="11"/>
          </p:nvPr>
        </p:nvSpPr>
        <p:spPr/>
        <p:txBody>
          <a:bodyPr/>
          <a:lstStyle/>
          <a:p>
            <a:pPr>
              <a:defRPr/>
            </a:pPr>
            <a:fld id="{7EF92BFA-5C22-49B8-AD60-E7A54B1A096D}" type="slidenum">
              <a:rPr lang="en-US" smtClean="0"/>
              <a:pPr>
                <a:defRPr/>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ASME S&amp;C Training Module C4 Intellectual Property</a:t>
            </a:r>
            <a:endParaRPr lang="en-US"/>
          </a:p>
        </p:txBody>
      </p:sp>
      <p:sp>
        <p:nvSpPr>
          <p:cNvPr id="11268" name="Slide Number Placeholder 2"/>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19BE99D4-3B90-4FC6-BFF8-718A4AD73096}" type="slidenum">
              <a:rPr lang="en-US" sz="1200" smtClean="0"/>
              <a:pPr>
                <a:spcBef>
                  <a:spcPct val="0"/>
                </a:spcBef>
                <a:buFontTx/>
                <a:buNone/>
              </a:pPr>
              <a:t>1</a:t>
            </a:fld>
            <a:endParaRPr lang="en-US" sz="1200" smtClean="0"/>
          </a:p>
        </p:txBody>
      </p:sp>
      <p:sp>
        <p:nvSpPr>
          <p:cNvPr id="11" name="Rectangle 3"/>
          <p:cNvSpPr>
            <a:spLocks noGrp="1" noChangeArrowheads="1"/>
          </p:cNvSpPr>
          <p:nvPr>
            <p:ph idx="1"/>
          </p:nvPr>
        </p:nvSpPr>
        <p:spPr>
          <a:xfrm>
            <a:off x="457200" y="1280160"/>
            <a:ext cx="8229600" cy="4846320"/>
          </a:xfrm>
        </p:spPr>
        <p:txBody>
          <a:bodyPr/>
          <a:lstStyle/>
          <a:p>
            <a:pPr eaLnBrk="1" hangingPunct="1">
              <a:buFontTx/>
              <a:buNone/>
            </a:pPr>
            <a:endParaRPr lang="en-US" sz="2000" dirty="0" smtClean="0"/>
          </a:p>
          <a:p>
            <a:pPr eaLnBrk="1" hangingPunct="1">
              <a:buFontTx/>
              <a:buNone/>
            </a:pPr>
            <a:r>
              <a:rPr lang="en-US" sz="2000" dirty="0" smtClean="0">
                <a:latin typeface="Arial" panose="020B0604020202020204" pitchFamily="34" charset="0"/>
                <a:cs typeface="Arial" panose="020B0604020202020204" pitchFamily="34" charset="0"/>
              </a:rPr>
              <a:t>C1. Conflict Of Interest/Code Of Ethics</a:t>
            </a:r>
          </a:p>
          <a:p>
            <a:pPr eaLnBrk="1" hangingPunct="1">
              <a:buFontTx/>
              <a:buNone/>
            </a:pPr>
            <a:r>
              <a:rPr lang="en-US" sz="2000" dirty="0" smtClean="0">
                <a:latin typeface="Arial" panose="020B0604020202020204" pitchFamily="34" charset="0"/>
                <a:cs typeface="Arial" panose="020B0604020202020204" pitchFamily="34" charset="0"/>
              </a:rPr>
              <a:t>C2. Antitrust</a:t>
            </a:r>
          </a:p>
          <a:p>
            <a:pPr eaLnBrk="1" hangingPunct="1">
              <a:buFontTx/>
              <a:buNone/>
            </a:pPr>
            <a:r>
              <a:rPr lang="en-US" sz="2000" dirty="0" smtClean="0">
                <a:latin typeface="Arial" panose="020B0604020202020204" pitchFamily="34" charset="0"/>
                <a:cs typeface="Arial" panose="020B0604020202020204" pitchFamily="34" charset="0"/>
              </a:rPr>
              <a:t>C3. Torts</a:t>
            </a:r>
          </a:p>
          <a:p>
            <a:pPr eaLnBrk="1" hangingPunct="1">
              <a:buFontTx/>
              <a:buNone/>
            </a:pPr>
            <a:r>
              <a:rPr lang="en-US" sz="2000" b="1" dirty="0" smtClean="0">
                <a:latin typeface="Arial" panose="020B0604020202020204" pitchFamily="34" charset="0"/>
                <a:cs typeface="Arial" panose="020B0604020202020204" pitchFamily="34" charset="0"/>
              </a:rPr>
              <a:t>C4. Intellectual Property</a:t>
            </a:r>
          </a:p>
          <a:p>
            <a:pPr eaLnBrk="1" hangingPunct="1">
              <a:buFontTx/>
              <a:buNone/>
            </a:pPr>
            <a:r>
              <a:rPr lang="en-US" sz="2000" dirty="0" smtClean="0">
                <a:latin typeface="Arial" panose="020B0604020202020204" pitchFamily="34" charset="0"/>
                <a:cs typeface="Arial" panose="020B0604020202020204" pitchFamily="34" charset="0"/>
              </a:rPr>
              <a:t>C5. Speaking For The Society</a:t>
            </a:r>
          </a:p>
        </p:txBody>
      </p:sp>
      <p:sp>
        <p:nvSpPr>
          <p:cNvPr id="4" name="Title 3"/>
          <p:cNvSpPr>
            <a:spLocks noGrp="1"/>
          </p:cNvSpPr>
          <p:nvPr>
            <p:ph type="title"/>
          </p:nvPr>
        </p:nvSpPr>
        <p:spPr/>
        <p:txBody>
          <a:bodyPr/>
          <a:lstStyle/>
          <a:p>
            <a:r>
              <a:rPr lang="en-US" dirty="0"/>
              <a:t>MODULE C COURSE OUTLINE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457200" y="1371600"/>
            <a:ext cx="8229600" cy="4846320"/>
          </a:xfrm>
        </p:spPr>
        <p:txBody>
          <a:bodyPr/>
          <a:lstStyle/>
          <a:p>
            <a:pPr eaLnBrk="1" hangingPunct="1">
              <a:spcBef>
                <a:spcPct val="40000"/>
              </a:spcBef>
            </a:pPr>
            <a:r>
              <a:rPr lang="en-US" dirty="0" smtClean="0"/>
              <a:t>Authorized types of designated oversight</a:t>
            </a:r>
          </a:p>
          <a:p>
            <a:pPr lvl="1" eaLnBrk="1" hangingPunct="1">
              <a:spcBef>
                <a:spcPct val="40000"/>
              </a:spcBef>
            </a:pPr>
            <a:r>
              <a:rPr lang="en-US" dirty="0" smtClean="0"/>
              <a:t>Authorized Inspection Agency (AIA)</a:t>
            </a:r>
          </a:p>
          <a:p>
            <a:pPr lvl="2" eaLnBrk="1" hangingPunct="1">
              <a:spcBef>
                <a:spcPct val="0"/>
              </a:spcBef>
            </a:pPr>
            <a:r>
              <a:rPr lang="en-US" dirty="0" smtClean="0"/>
              <a:t>ASME accredited insurance company or enforcement authority</a:t>
            </a:r>
          </a:p>
          <a:p>
            <a:pPr lvl="2" eaLnBrk="1" hangingPunct="1">
              <a:spcBef>
                <a:spcPct val="0"/>
              </a:spcBef>
            </a:pPr>
            <a:r>
              <a:rPr lang="en-US" dirty="0" smtClean="0"/>
              <a:t>Uses Authorized Inspectors (AI)</a:t>
            </a:r>
          </a:p>
          <a:p>
            <a:pPr lvl="1" eaLnBrk="1" hangingPunct="1">
              <a:spcBef>
                <a:spcPct val="40000"/>
              </a:spcBef>
            </a:pPr>
            <a:r>
              <a:rPr lang="en-US" dirty="0" smtClean="0"/>
              <a:t>Qualified Inspection Organization (QIO)</a:t>
            </a:r>
          </a:p>
          <a:p>
            <a:pPr lvl="2" eaLnBrk="1" hangingPunct="1">
              <a:spcBef>
                <a:spcPct val="0"/>
              </a:spcBef>
            </a:pPr>
            <a:r>
              <a:rPr lang="en-US" dirty="0" smtClean="0"/>
              <a:t>ASME qualified organization (but not an AIA)</a:t>
            </a:r>
          </a:p>
          <a:p>
            <a:pPr lvl="2" eaLnBrk="1" hangingPunct="1">
              <a:spcBef>
                <a:spcPct val="0"/>
              </a:spcBef>
            </a:pPr>
            <a:r>
              <a:rPr lang="en-US" dirty="0" smtClean="0"/>
              <a:t>May not be an entity authorized to use ASME marks</a:t>
            </a:r>
          </a:p>
          <a:p>
            <a:pPr lvl="2" eaLnBrk="1" hangingPunct="1">
              <a:spcBef>
                <a:spcPct val="0"/>
              </a:spcBef>
            </a:pPr>
            <a:r>
              <a:rPr lang="en-US" dirty="0" smtClean="0"/>
              <a:t>Uses Qualified Inspectors (QI)</a:t>
            </a:r>
          </a:p>
        </p:txBody>
      </p:sp>
      <p:sp>
        <p:nvSpPr>
          <p:cNvPr id="7"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5837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F2967C07-EEA7-42DE-830B-83CF830B28A0}" type="slidenum">
              <a:rPr lang="en-US" sz="1200" smtClean="0"/>
              <a:pPr>
                <a:spcBef>
                  <a:spcPct val="0"/>
                </a:spcBef>
                <a:buFontTx/>
                <a:buNone/>
              </a:pPr>
              <a:t>19</a:t>
            </a:fld>
            <a:endParaRPr lang="en-US" sz="1200" smtClean="0"/>
          </a:p>
        </p:txBody>
      </p:sp>
      <p:grpSp>
        <p:nvGrpSpPr>
          <p:cNvPr id="58374" name="Group 4"/>
          <p:cNvGrpSpPr>
            <a:grpSpLocks/>
          </p:cNvGrpSpPr>
          <p:nvPr/>
        </p:nvGrpSpPr>
        <p:grpSpPr bwMode="auto">
          <a:xfrm>
            <a:off x="5867400" y="6096000"/>
            <a:ext cx="1524000" cy="492125"/>
            <a:chOff x="4224" y="3146"/>
            <a:chExt cx="960" cy="310"/>
          </a:xfrm>
        </p:grpSpPr>
        <p:sp>
          <p:nvSpPr>
            <p:cNvPr id="58375" name="Text Box 5"/>
            <p:cNvSpPr txBox="1">
              <a:spLocks noChangeArrowheads="1"/>
            </p:cNvSpPr>
            <p:nvPr/>
          </p:nvSpPr>
          <p:spPr bwMode="auto">
            <a:xfrm>
              <a:off x="4224" y="3146"/>
              <a:ext cx="9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50000"/>
                </a:spcBef>
                <a:buFontTx/>
                <a:buNone/>
              </a:pPr>
              <a:r>
                <a:rPr lang="en-US" sz="2000" b="1">
                  <a:solidFill>
                    <a:schemeClr val="bg1"/>
                  </a:solidFill>
                  <a:latin typeface="Arial" panose="020B0604020202020204" pitchFamily="34" charset="0"/>
                </a:rPr>
                <a:t>(cont’d)</a:t>
              </a:r>
            </a:p>
          </p:txBody>
        </p:sp>
        <p:sp>
          <p:nvSpPr>
            <p:cNvPr id="58376" name="Line 6"/>
            <p:cNvSpPr>
              <a:spLocks noChangeShapeType="1"/>
            </p:cNvSpPr>
            <p:nvPr/>
          </p:nvSpPr>
          <p:spPr bwMode="auto">
            <a:xfrm>
              <a:off x="4381" y="3456"/>
              <a:ext cx="672"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 name="Title 2"/>
          <p:cNvSpPr>
            <a:spLocks noGrp="1"/>
          </p:cNvSpPr>
          <p:nvPr>
            <p:ph type="title"/>
          </p:nvPr>
        </p:nvSpPr>
        <p:spPr>
          <a:xfrm>
            <a:off x="457200" y="274638"/>
            <a:ext cx="8229600" cy="914400"/>
          </a:xfrm>
        </p:spPr>
        <p:txBody>
          <a:bodyPr/>
          <a:lstStyle/>
          <a:p>
            <a:r>
              <a:rPr lang="en-US" dirty="0" smtClean="0"/>
              <a:t>CSP-53 PROTECTION OF </a:t>
            </a:r>
            <a:br>
              <a:rPr lang="en-US" dirty="0" smtClean="0"/>
            </a:br>
            <a:r>
              <a:rPr lang="en-US" dirty="0" smtClean="0"/>
              <a:t>ASME MARKS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457200" y="1371600"/>
            <a:ext cx="8229600" cy="4846320"/>
          </a:xfrm>
        </p:spPr>
        <p:txBody>
          <a:bodyPr/>
          <a:lstStyle/>
          <a:p>
            <a:pPr eaLnBrk="1" hangingPunct="1"/>
            <a:r>
              <a:rPr lang="en-US" dirty="0" smtClean="0"/>
              <a:t>Authorized types of designated oversight (cont’d)</a:t>
            </a:r>
          </a:p>
          <a:p>
            <a:pPr lvl="1" eaLnBrk="1" hangingPunct="1">
              <a:spcBef>
                <a:spcPct val="0"/>
              </a:spcBef>
            </a:pPr>
            <a:r>
              <a:rPr lang="en-US" dirty="0" smtClean="0"/>
              <a:t>Certified Individual (CI)</a:t>
            </a:r>
          </a:p>
          <a:p>
            <a:pPr lvl="2" eaLnBrk="1" hangingPunct="1">
              <a:spcBef>
                <a:spcPct val="0"/>
              </a:spcBef>
            </a:pPr>
            <a:r>
              <a:rPr lang="en-US" dirty="0" smtClean="0"/>
              <a:t>Employee of an entity authorized to use ASME marks</a:t>
            </a:r>
          </a:p>
          <a:p>
            <a:pPr lvl="2" eaLnBrk="1" hangingPunct="1">
              <a:spcBef>
                <a:spcPct val="0"/>
              </a:spcBef>
            </a:pPr>
            <a:r>
              <a:rPr lang="en-US" dirty="0" smtClean="0"/>
              <a:t>Qualified and certified by the entity</a:t>
            </a:r>
          </a:p>
          <a:p>
            <a:pPr lvl="2" eaLnBrk="1" hangingPunct="1">
              <a:spcBef>
                <a:spcPct val="0"/>
              </a:spcBef>
            </a:pPr>
            <a:r>
              <a:rPr lang="en-US" dirty="0" smtClean="0"/>
              <a:t>Obtain certification from the National Board</a:t>
            </a:r>
          </a:p>
          <a:p>
            <a:pPr lvl="2" eaLnBrk="1" hangingPunct="1">
              <a:spcBef>
                <a:spcPct val="0"/>
              </a:spcBef>
            </a:pPr>
            <a:r>
              <a:rPr lang="en-US" dirty="0" smtClean="0"/>
              <a:t>Subject to evaluation by ASME during entity’s certification review</a:t>
            </a:r>
            <a:br>
              <a:rPr lang="en-US" dirty="0" smtClean="0"/>
            </a:b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60420"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EFCF57AE-9412-4C9B-B9AD-57BE5D75FBD2}" type="slidenum">
              <a:rPr lang="en-US" sz="1200" smtClean="0"/>
              <a:pPr>
                <a:spcBef>
                  <a:spcPct val="0"/>
                </a:spcBef>
                <a:buFontTx/>
                <a:buNone/>
              </a:pPr>
              <a:t>20</a:t>
            </a:fld>
            <a:endParaRPr lang="en-US" sz="1200" smtClean="0"/>
          </a:p>
        </p:txBody>
      </p:sp>
      <p:sp>
        <p:nvSpPr>
          <p:cNvPr id="7" name="Title 2"/>
          <p:cNvSpPr>
            <a:spLocks noGrp="1"/>
          </p:cNvSpPr>
          <p:nvPr>
            <p:ph type="title"/>
          </p:nvPr>
        </p:nvSpPr>
        <p:spPr>
          <a:xfrm>
            <a:off x="457200" y="274638"/>
            <a:ext cx="8229600" cy="914400"/>
          </a:xfrm>
        </p:spPr>
        <p:txBody>
          <a:bodyPr/>
          <a:lstStyle/>
          <a:p>
            <a:r>
              <a:rPr lang="en-US" dirty="0" smtClean="0"/>
              <a:t>CSP-53 PROTECTION OF </a:t>
            </a:r>
            <a:br>
              <a:rPr lang="en-US" dirty="0" smtClean="0"/>
            </a:br>
            <a:r>
              <a:rPr lang="en-US" dirty="0" smtClean="0"/>
              <a:t>ASME MARKS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p:txBody>
          <a:bodyPr/>
          <a:lstStyle/>
          <a:p>
            <a:pPr eaLnBrk="1" hangingPunct="1"/>
            <a:r>
              <a:rPr lang="en-US" smtClean="0"/>
              <a:t>Required documentation for use of mark</a:t>
            </a:r>
          </a:p>
          <a:p>
            <a:pPr lvl="1" eaLnBrk="1" hangingPunct="1"/>
            <a:r>
              <a:rPr lang="en-US" smtClean="0"/>
              <a:t>Data reports or certificates of conformance</a:t>
            </a:r>
          </a:p>
          <a:p>
            <a:pPr lvl="1" eaLnBrk="1" hangingPunct="1"/>
            <a:r>
              <a:rPr lang="en-US" smtClean="0"/>
              <a:t>Signed by person responsible for oversight</a:t>
            </a:r>
            <a:br>
              <a:rPr lang="en-US" smtClean="0"/>
            </a:br>
            <a:endParaRPr lang="en-US" smtClean="0"/>
          </a:p>
          <a:p>
            <a:pPr eaLnBrk="1" hangingPunct="1"/>
            <a:r>
              <a:rPr lang="en-US" smtClean="0"/>
              <a:t>Record retention</a:t>
            </a:r>
          </a:p>
          <a:p>
            <a:pPr lvl="1" eaLnBrk="1" hangingPunct="1"/>
            <a:r>
              <a:rPr lang="en-US" smtClean="0"/>
              <a:t>Reports/certificates must be traceable to Certificate Holder</a:t>
            </a:r>
          </a:p>
          <a:p>
            <a:pPr lvl="1" eaLnBrk="1" hangingPunct="1"/>
            <a:r>
              <a:rPr lang="en-US" smtClean="0"/>
              <a:t>Standard establishes retention period</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62468"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C22F74EC-FD4A-4F5B-A39B-F3FE8D962654}" type="slidenum">
              <a:rPr lang="en-US" sz="1200" smtClean="0"/>
              <a:pPr>
                <a:spcBef>
                  <a:spcPct val="0"/>
                </a:spcBef>
                <a:buFontTx/>
                <a:buNone/>
              </a:pPr>
              <a:t>21</a:t>
            </a:fld>
            <a:endParaRPr lang="en-US" sz="1200" smtClean="0"/>
          </a:p>
        </p:txBody>
      </p:sp>
      <p:sp>
        <p:nvSpPr>
          <p:cNvPr id="7" name="Title 2"/>
          <p:cNvSpPr>
            <a:spLocks noGrp="1"/>
          </p:cNvSpPr>
          <p:nvPr>
            <p:ph type="title"/>
          </p:nvPr>
        </p:nvSpPr>
        <p:spPr>
          <a:xfrm>
            <a:off x="457200" y="274638"/>
            <a:ext cx="8229600" cy="914400"/>
          </a:xfrm>
        </p:spPr>
        <p:txBody>
          <a:bodyPr/>
          <a:lstStyle/>
          <a:p>
            <a:r>
              <a:rPr lang="en-US" dirty="0" smtClean="0"/>
              <a:t>CSP-53 PROTECTION OF ASME MARKS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914400" y="3200400"/>
            <a:ext cx="7315200" cy="457200"/>
          </a:xfrm>
        </p:spPr>
        <p:txBody>
          <a:bodyPr/>
          <a:lstStyle/>
          <a:p>
            <a:pPr eaLnBrk="1" hangingPunct="1"/>
            <a:r>
              <a:rPr lang="en-US" dirty="0" smtClean="0"/>
              <a:t>III. REFERENCING OF PATENTED ITEMS AND TRADEMARKS</a:t>
            </a:r>
          </a:p>
        </p:txBody>
      </p:sp>
      <p:sp>
        <p:nvSpPr>
          <p:cNvPr id="3" name="Footer Placeholder 2"/>
          <p:cNvSpPr>
            <a:spLocks noGrp="1"/>
          </p:cNvSpPr>
          <p:nvPr>
            <p:ph type="ftr" sz="quarter" idx="10"/>
          </p:nvPr>
        </p:nvSpPr>
        <p:spPr/>
        <p:txBody>
          <a:bodyPr/>
          <a:lstStyle/>
          <a:p>
            <a:pPr>
              <a:defRPr/>
            </a:pPr>
            <a:r>
              <a:rPr lang="en-US" smtClean="0"/>
              <a:t>ASME S&amp;C Training Module C4 Intellectual Property</a:t>
            </a:r>
            <a:endParaRPr lang="en-US"/>
          </a:p>
        </p:txBody>
      </p:sp>
      <p:sp>
        <p:nvSpPr>
          <p:cNvPr id="64516" name="Slide Number Placeholder 3"/>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80A4D931-1C18-420A-A242-2178A4F91AA6}" type="slidenum">
              <a:rPr lang="en-US" sz="1200" smtClean="0"/>
              <a:pPr>
                <a:spcBef>
                  <a:spcPct val="0"/>
                </a:spcBef>
                <a:buFontTx/>
                <a:buNone/>
              </a:pPr>
              <a:t>22</a:t>
            </a:fld>
            <a:endParaRPr lang="en-US" sz="12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457200" y="1371600"/>
            <a:ext cx="8229600" cy="4754880"/>
          </a:xfrm>
        </p:spPr>
        <p:txBody>
          <a:bodyPr/>
          <a:lstStyle/>
          <a:p>
            <a:pPr marL="0" indent="0" eaLnBrk="1" hangingPunct="1">
              <a:buNone/>
            </a:pPr>
            <a:r>
              <a:rPr lang="en-US" dirty="0" smtClean="0"/>
              <a:t>Guidelines</a:t>
            </a:r>
          </a:p>
          <a:p>
            <a:pPr lvl="1" eaLnBrk="1" hangingPunct="1">
              <a:buFont typeface="Arial" panose="020B0604020202020204" pitchFamily="34" charset="0"/>
              <a:buChar char="•"/>
            </a:pPr>
            <a:r>
              <a:rPr lang="en-US" dirty="0" smtClean="0"/>
              <a:t>Patented Items should not be referenced explicitly in standards</a:t>
            </a:r>
          </a:p>
          <a:p>
            <a:pPr lvl="1" eaLnBrk="1" hangingPunct="1">
              <a:buFont typeface="Arial" panose="020B0604020202020204" pitchFamily="34" charset="0"/>
              <a:buChar char="•"/>
            </a:pPr>
            <a:r>
              <a:rPr lang="en-US" dirty="0" smtClean="0"/>
              <a:t>Requirements should be written in performance language</a:t>
            </a:r>
          </a:p>
          <a:p>
            <a:pPr lvl="1" eaLnBrk="1" hangingPunct="1">
              <a:buFont typeface="Arial" panose="020B0604020202020204" pitchFamily="34" charset="0"/>
              <a:buChar char="•"/>
            </a:pPr>
            <a:r>
              <a:rPr lang="en-US" dirty="0" smtClean="0"/>
              <a:t>If performance language not practical, patented item may be referenced</a:t>
            </a:r>
          </a:p>
          <a:p>
            <a:pPr lvl="1" eaLnBrk="1" hangingPunct="1">
              <a:buFont typeface="Arial" panose="020B0604020202020204" pitchFamily="34" charset="0"/>
              <a:buChar char="•"/>
            </a:pPr>
            <a:r>
              <a:rPr lang="en-US" dirty="0" smtClean="0"/>
              <a:t>If use of patented item is necessary to meet standard, follow ANSI’s patent policy</a:t>
            </a:r>
          </a:p>
          <a:p>
            <a:pPr eaLnBrk="1" hangingPunct="1">
              <a:buClr>
                <a:srgbClr val="FF9900"/>
              </a:buClr>
            </a:pPr>
            <a:endParaRPr lang="en-US" dirty="0" smtClean="0"/>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66564"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15738B12-FAAA-410A-BF5E-EBD5B22E1389}" type="slidenum">
              <a:rPr lang="en-US" sz="1200" smtClean="0"/>
              <a:pPr>
                <a:spcBef>
                  <a:spcPct val="0"/>
                </a:spcBef>
                <a:buFontTx/>
                <a:buNone/>
              </a:pPr>
              <a:t>23</a:t>
            </a:fld>
            <a:endParaRPr lang="en-US" sz="1200" smtClean="0"/>
          </a:p>
        </p:txBody>
      </p:sp>
      <p:sp>
        <p:nvSpPr>
          <p:cNvPr id="66565" name="Rectangle 2"/>
          <p:cNvSpPr>
            <a:spLocks noGrp="1" noChangeArrowheads="1"/>
          </p:cNvSpPr>
          <p:nvPr>
            <p:ph type="title"/>
          </p:nvPr>
        </p:nvSpPr>
        <p:spPr>
          <a:xfrm>
            <a:off x="228600" y="274638"/>
            <a:ext cx="8686800" cy="914400"/>
          </a:xfrm>
        </p:spPr>
        <p:txBody>
          <a:bodyPr/>
          <a:lstStyle/>
          <a:p>
            <a:pPr eaLnBrk="1" hangingPunct="1"/>
            <a:r>
              <a:rPr lang="en-US" dirty="0" smtClean="0"/>
              <a:t>REFERENCING PATENTED ITEMS </a:t>
            </a:r>
            <a:br>
              <a:rPr lang="en-US" dirty="0" smtClean="0"/>
            </a:br>
            <a:r>
              <a:rPr lang="en-US" dirty="0" smtClean="0"/>
              <a:t>(CSP-59)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457200" y="1005840"/>
            <a:ext cx="8229600" cy="4754880"/>
          </a:xfrm>
        </p:spPr>
        <p:txBody>
          <a:bodyPr/>
          <a:lstStyle/>
          <a:p>
            <a:pPr marL="0" indent="0" eaLnBrk="1" hangingPunct="1">
              <a:buNone/>
            </a:pPr>
            <a:r>
              <a:rPr lang="en-US" dirty="0" smtClean="0"/>
              <a:t>If proposed or approved standard proposes the use of a patented item, patent holder must supply ASME and ANSI with:</a:t>
            </a:r>
          </a:p>
          <a:p>
            <a:pPr lvl="1" eaLnBrk="1" hangingPunct="1">
              <a:spcBef>
                <a:spcPct val="0"/>
              </a:spcBef>
              <a:buFont typeface="Arial" panose="020B0604020202020204" pitchFamily="34" charset="0"/>
              <a:buChar char="•"/>
            </a:pPr>
            <a:r>
              <a:rPr lang="en-US" dirty="0" smtClean="0"/>
              <a:t>General disclaimer that they do not hold or intend to hold essential patent claim(s) OR</a:t>
            </a:r>
          </a:p>
          <a:p>
            <a:pPr lvl="1" eaLnBrk="1" hangingPunct="1">
              <a:spcBef>
                <a:spcPct val="0"/>
              </a:spcBef>
              <a:buFont typeface="Arial" panose="020B0604020202020204" pitchFamily="34" charset="0"/>
              <a:buChar char="•"/>
            </a:pPr>
            <a:r>
              <a:rPr lang="en-US" dirty="0" smtClean="0"/>
              <a:t>Assurance that a license to essential patent claim(s) will be made available</a:t>
            </a:r>
          </a:p>
          <a:p>
            <a:pPr lvl="2" eaLnBrk="1" hangingPunct="1">
              <a:spcBef>
                <a:spcPct val="0"/>
              </a:spcBef>
              <a:buFont typeface="Arial" panose="020B0604020202020204" pitchFamily="34" charset="0"/>
              <a:buChar char="–"/>
            </a:pPr>
            <a:r>
              <a:rPr lang="en-US" dirty="0" smtClean="0"/>
              <a:t>Under reasonable terms and conditions, OR</a:t>
            </a:r>
          </a:p>
          <a:p>
            <a:pPr lvl="2" eaLnBrk="1" hangingPunct="1">
              <a:spcBef>
                <a:spcPct val="0"/>
              </a:spcBef>
              <a:buFont typeface="Arial" panose="020B0604020202020204" pitchFamily="34" charset="0"/>
              <a:buChar char="–"/>
            </a:pPr>
            <a:r>
              <a:rPr lang="en-US" dirty="0" smtClean="0"/>
              <a:t>Without compensation under reasonable terms </a:t>
            </a:r>
          </a:p>
          <a:p>
            <a:pPr lvl="3" eaLnBrk="1" hangingPunct="1">
              <a:spcBef>
                <a:spcPct val="0"/>
              </a:spcBef>
            </a:pPr>
            <a:endParaRPr lang="en-US" dirty="0" smtClean="0"/>
          </a:p>
          <a:p>
            <a:pPr lvl="1" eaLnBrk="1" hangingPunct="1">
              <a:buClr>
                <a:schemeClr val="hlink"/>
              </a:buClr>
              <a:buFontTx/>
              <a:buNone/>
            </a:pPr>
            <a:endParaRPr lang="en-US" dirty="0" smtClean="0"/>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6861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0990F67E-736D-4DC5-B8CB-7E33BF3BCAB0}" type="slidenum">
              <a:rPr lang="en-US" sz="1200" smtClean="0"/>
              <a:pPr>
                <a:spcBef>
                  <a:spcPct val="0"/>
                </a:spcBef>
                <a:buFontTx/>
                <a:buNone/>
              </a:pPr>
              <a:t>24</a:t>
            </a:fld>
            <a:endParaRPr lang="en-US" sz="1200" smtClean="0"/>
          </a:p>
        </p:txBody>
      </p:sp>
      <p:sp>
        <p:nvSpPr>
          <p:cNvPr id="68613" name="Rectangle 2"/>
          <p:cNvSpPr>
            <a:spLocks noGrp="1" noChangeArrowheads="1"/>
          </p:cNvSpPr>
          <p:nvPr>
            <p:ph type="title"/>
          </p:nvPr>
        </p:nvSpPr>
        <p:spPr>
          <a:xfrm>
            <a:off x="914400" y="274638"/>
            <a:ext cx="7315200" cy="457200"/>
          </a:xfrm>
        </p:spPr>
        <p:txBody>
          <a:bodyPr/>
          <a:lstStyle/>
          <a:p>
            <a:pPr eaLnBrk="1" hangingPunct="1"/>
            <a:r>
              <a:rPr lang="en-US" dirty="0" smtClean="0"/>
              <a:t>ANSI PATENT POLICY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idx="1"/>
          </p:nvPr>
        </p:nvSpPr>
        <p:spPr>
          <a:xfrm>
            <a:off x="457200" y="1371600"/>
            <a:ext cx="8229600" cy="4846320"/>
          </a:xfrm>
        </p:spPr>
        <p:txBody>
          <a:bodyPr/>
          <a:lstStyle/>
          <a:p>
            <a:pPr marL="0" indent="0" eaLnBrk="1" hangingPunct="1">
              <a:buNone/>
            </a:pPr>
            <a:r>
              <a:rPr lang="en-US" dirty="0" smtClean="0"/>
              <a:t>Guidelines</a:t>
            </a:r>
          </a:p>
          <a:p>
            <a:pPr lvl="1" eaLnBrk="1" hangingPunct="1">
              <a:buFont typeface="Arial" panose="020B0604020202020204" pitchFamily="34" charset="0"/>
              <a:buChar char="•"/>
            </a:pPr>
            <a:r>
              <a:rPr lang="en-US" dirty="0" smtClean="0"/>
              <a:t>Trademarked Items should not be referenced explicitly in standards.</a:t>
            </a:r>
          </a:p>
          <a:p>
            <a:pPr lvl="1" eaLnBrk="1" hangingPunct="1">
              <a:buFont typeface="Arial" panose="020B0604020202020204" pitchFamily="34" charset="0"/>
              <a:buChar char="•"/>
            </a:pPr>
            <a:r>
              <a:rPr lang="en-US" dirty="0" smtClean="0"/>
              <a:t>Requirements should be written in performance language</a:t>
            </a:r>
          </a:p>
          <a:p>
            <a:pPr lvl="1" eaLnBrk="1" hangingPunct="1">
              <a:buFont typeface="Arial" panose="020B0604020202020204" pitchFamily="34" charset="0"/>
              <a:buChar char="•"/>
            </a:pPr>
            <a:r>
              <a:rPr lang="en-US" dirty="0" smtClean="0"/>
              <a:t>If performance language not practical, trademarked item may be referenced</a:t>
            </a:r>
          </a:p>
          <a:p>
            <a:pPr lvl="1" eaLnBrk="1" hangingPunct="1">
              <a:buFont typeface="Arial" panose="020B0604020202020204" pitchFamily="34" charset="0"/>
              <a:buChar char="•"/>
            </a:pPr>
            <a:r>
              <a:rPr lang="en-US" dirty="0" smtClean="0"/>
              <a:t>If reference to trademarked item is necessary, words “or the equivalent” shall follow the reference</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70660"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B6C5BEAE-53DB-42BD-96A5-3967D1BC515E}" type="slidenum">
              <a:rPr lang="en-US" sz="1200" smtClean="0"/>
              <a:pPr>
                <a:spcBef>
                  <a:spcPct val="0"/>
                </a:spcBef>
                <a:buFontTx/>
                <a:buNone/>
              </a:pPr>
              <a:t>25</a:t>
            </a:fld>
            <a:endParaRPr lang="en-US" sz="1200" smtClean="0"/>
          </a:p>
        </p:txBody>
      </p:sp>
      <p:sp>
        <p:nvSpPr>
          <p:cNvPr id="70661" name="Rectangle 2"/>
          <p:cNvSpPr>
            <a:spLocks noGrp="1" noChangeArrowheads="1"/>
          </p:cNvSpPr>
          <p:nvPr>
            <p:ph type="title"/>
          </p:nvPr>
        </p:nvSpPr>
        <p:spPr>
          <a:xfrm>
            <a:off x="228600" y="274320"/>
            <a:ext cx="8686800" cy="914400"/>
          </a:xfrm>
        </p:spPr>
        <p:txBody>
          <a:bodyPr/>
          <a:lstStyle/>
          <a:p>
            <a:pPr eaLnBrk="1" hangingPunct="1"/>
            <a:r>
              <a:rPr lang="en-US" dirty="0" smtClean="0"/>
              <a:t>REFERENCING TRADEMARKED </a:t>
            </a:r>
            <a:br>
              <a:rPr lang="en-US" dirty="0" smtClean="0"/>
            </a:br>
            <a:r>
              <a:rPr lang="en-US" dirty="0" smtClean="0"/>
              <a:t>ITEMS (CSP-59)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4"/>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457200" indent="-457200" eaLnBrk="1" hangingPunct="1">
              <a:tabLst>
                <a:tab pos="1085850" algn="l"/>
              </a:tabLst>
              <a:defRPr/>
            </a:pPr>
            <a:r>
              <a:rPr lang="en-US" sz="2000" dirty="0" smtClean="0">
                <a:latin typeface="+mj-lt"/>
              </a:rPr>
              <a:t>A copyright is a </a:t>
            </a:r>
            <a:r>
              <a:rPr lang="en-US" sz="2000" dirty="0" smtClean="0">
                <a:latin typeface="+mj-lt"/>
                <a:cs typeface="Times New Roman" panose="02020603050405020304" pitchFamily="18" charset="0"/>
              </a:rPr>
              <a:t>property right which grants certain exclusive rights to creators, or sometimes referred to as "authors“, of original works</a:t>
            </a:r>
          </a:p>
          <a:p>
            <a:pPr marL="457200" indent="-457200" eaLnBrk="1" hangingPunct="1">
              <a:tabLst>
                <a:tab pos="1085850" algn="l"/>
              </a:tabLst>
              <a:defRPr/>
            </a:pPr>
            <a:r>
              <a:rPr lang="en-US" sz="2000" dirty="0" smtClean="0">
                <a:latin typeface="+mj-lt"/>
              </a:rPr>
              <a:t>A trademark is a word, phrase, symbol or design… which identifies and distinguishes the source of goods or services of one party from those of others</a:t>
            </a:r>
            <a:endParaRPr lang="en-US" sz="2000" dirty="0" smtClean="0">
              <a:latin typeface="+mj-lt"/>
              <a:cs typeface="Times New Roman" panose="02020603050405020304" pitchFamily="18" charset="0"/>
            </a:endParaRPr>
          </a:p>
          <a:p>
            <a:pPr marL="457200" lvl="1" indent="-457200" eaLnBrk="1" hangingPunct="1">
              <a:buFontTx/>
              <a:buChar char="•"/>
              <a:tabLst>
                <a:tab pos="1085850" algn="l"/>
              </a:tabLst>
              <a:defRPr/>
            </a:pPr>
            <a:r>
              <a:rPr lang="en-US" dirty="0" smtClean="0">
                <a:latin typeface="+mj-lt"/>
              </a:rPr>
              <a:t>Trademarked and patented items should only be referenced in standards when performance language is not practical. When referenced, the words “or the equivalent” shall follow the trademarked item, and ANSI’s patent policy shall be followed for patent items. </a:t>
            </a:r>
          </a:p>
          <a:p>
            <a:pPr marL="457200" indent="-457200" eaLnBrk="1" hangingPunct="1">
              <a:tabLst>
                <a:tab pos="1085850" algn="l"/>
              </a:tabLst>
              <a:defRPr/>
            </a:pP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72708"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FFE38B7E-2A4D-4793-9C80-0D25E345220E}" type="slidenum">
              <a:rPr lang="en-US" sz="1200" smtClean="0"/>
              <a:pPr>
                <a:spcBef>
                  <a:spcPct val="0"/>
                </a:spcBef>
                <a:buFontTx/>
                <a:buNone/>
              </a:pPr>
              <a:t>26</a:t>
            </a:fld>
            <a:endParaRPr lang="en-US" sz="1200" smtClean="0"/>
          </a:p>
        </p:txBody>
      </p:sp>
      <p:sp>
        <p:nvSpPr>
          <p:cNvPr id="72709" name="Rectangle 2"/>
          <p:cNvSpPr>
            <a:spLocks noGrp="1" noChangeArrowheads="1"/>
          </p:cNvSpPr>
          <p:nvPr>
            <p:ph type="title"/>
          </p:nvPr>
        </p:nvSpPr>
        <p:spPr>
          <a:xfrm>
            <a:off x="914400" y="274638"/>
            <a:ext cx="7315200" cy="457200"/>
          </a:xfrm>
        </p:spPr>
        <p:txBody>
          <a:bodyPr/>
          <a:lstStyle/>
          <a:p>
            <a:pPr eaLnBrk="1" hangingPunct="1"/>
            <a:r>
              <a:rPr lang="en-US" dirty="0" smtClean="0"/>
              <a:t>MODULE SUMMARY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idx="1"/>
          </p:nvPr>
        </p:nvSpPr>
        <p:spPr>
          <a:xfrm>
            <a:off x="457200" y="1005840"/>
            <a:ext cx="8229600" cy="4846320"/>
          </a:xfrm>
        </p:spPr>
        <p:txBody>
          <a:bodyPr/>
          <a:lstStyle/>
          <a:p>
            <a:pPr marL="0" indent="0" eaLnBrk="1" hangingPunct="1">
              <a:buNone/>
            </a:pPr>
            <a:r>
              <a:rPr lang="en-US" dirty="0" smtClean="0"/>
              <a:t>Codes &amp; Standards Policies</a:t>
            </a:r>
          </a:p>
          <a:p>
            <a:pPr lvl="1" eaLnBrk="1" hangingPunct="1">
              <a:buFont typeface="Arial" panose="020B0604020202020204" pitchFamily="34" charset="0"/>
              <a:buChar char="•"/>
            </a:pPr>
            <a:r>
              <a:rPr lang="en-US" dirty="0" smtClean="0"/>
              <a:t>CSP-53 Protection of ASME Marks</a:t>
            </a:r>
          </a:p>
          <a:p>
            <a:pPr lvl="1" eaLnBrk="1" hangingPunct="1">
              <a:buFont typeface="Arial" panose="020B0604020202020204" pitchFamily="34" charset="0"/>
              <a:buChar char="•"/>
            </a:pPr>
            <a:r>
              <a:rPr lang="en-US" dirty="0" smtClean="0"/>
              <a:t>CSP-59, Referencing Patented Items and Trademarks in Codes and Standards</a:t>
            </a:r>
          </a:p>
          <a:p>
            <a:pPr marL="457200" lvl="1" indent="0" eaLnBrk="1" hangingPunct="1">
              <a:buNone/>
            </a:pPr>
            <a:r>
              <a:rPr lang="en-US" dirty="0" smtClean="0">
                <a:hlinkClick r:id="rId3"/>
              </a:rPr>
              <a:t>https</a:t>
            </a:r>
            <a:r>
              <a:rPr lang="en-US" dirty="0">
                <a:hlinkClick r:id="rId3"/>
              </a:rPr>
              <a:t>://cstools.asme.org/csconnect/FileUpload.cfm?View=yes&amp;ID=7614</a:t>
            </a:r>
            <a:r>
              <a:rPr lang="en-US" dirty="0"/>
              <a:t> </a:t>
            </a:r>
          </a:p>
          <a:p>
            <a:pPr lvl="1" eaLnBrk="1" hangingPunct="1">
              <a:buClr>
                <a:srgbClr val="FF9900"/>
              </a:buClr>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74756"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271A6238-E879-4E6D-B1A9-D3FE1B88F832}" type="slidenum">
              <a:rPr lang="en-US" sz="1200" smtClean="0"/>
              <a:pPr>
                <a:spcBef>
                  <a:spcPct val="0"/>
                </a:spcBef>
                <a:buFontTx/>
                <a:buNone/>
              </a:pPr>
              <a:t>27</a:t>
            </a:fld>
            <a:endParaRPr lang="en-US" sz="1200" smtClean="0"/>
          </a:p>
        </p:txBody>
      </p:sp>
      <p:sp>
        <p:nvSpPr>
          <p:cNvPr id="74757" name="Rectangle 2"/>
          <p:cNvSpPr>
            <a:spLocks noGrp="1" noChangeArrowheads="1"/>
          </p:cNvSpPr>
          <p:nvPr>
            <p:ph type="title"/>
          </p:nvPr>
        </p:nvSpPr>
        <p:spPr>
          <a:xfrm>
            <a:off x="914400" y="274638"/>
            <a:ext cx="7315200" cy="457200"/>
          </a:xfrm>
        </p:spPr>
        <p:txBody>
          <a:bodyPr/>
          <a:lstStyle/>
          <a:p>
            <a:pPr eaLnBrk="1" hangingPunct="1"/>
            <a:r>
              <a:rPr lang="en-US" smtClean="0"/>
              <a:t>REFERENCES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1"/>
          </p:nvPr>
        </p:nvSpPr>
        <p:spPr/>
        <p:txBody>
          <a:bodyPr/>
          <a:lstStyle/>
          <a:p>
            <a:pPr>
              <a:defRPr/>
            </a:pPr>
            <a:r>
              <a:rPr lang="en-US" smtClean="0"/>
              <a:t>ASME S&amp;C Training Module C4 Intellectual Property</a:t>
            </a:r>
            <a:endParaRPr lang="en-US" dirty="0"/>
          </a:p>
        </p:txBody>
      </p:sp>
      <p:sp>
        <p:nvSpPr>
          <p:cNvPr id="13315" name="Slide Number Placeholder 1"/>
          <p:cNvSpPr>
            <a:spLocks noGrp="1"/>
          </p:cNvSpPr>
          <p:nvPr>
            <p:ph type="sldNum" sz="quarter" idx="12"/>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D6E305AC-34F3-4EDB-9B72-8B2500454A05}" type="slidenum">
              <a:rPr lang="en-US" sz="1200" smtClean="0"/>
              <a:pPr>
                <a:spcBef>
                  <a:spcPct val="0"/>
                </a:spcBef>
                <a:buFontTx/>
                <a:buNone/>
              </a:pPr>
              <a:t>2</a:t>
            </a:fld>
            <a:endParaRPr lang="en-US" sz="1200" smtClean="0"/>
          </a:p>
        </p:txBody>
      </p:sp>
      <p:sp>
        <p:nvSpPr>
          <p:cNvPr id="13320"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1600" b="1">
              <a:latin typeface="Arial" panose="020B0604020202020204" pitchFamily="34" charset="0"/>
            </a:endParaRPr>
          </a:p>
        </p:txBody>
      </p:sp>
      <p:sp>
        <p:nvSpPr>
          <p:cNvPr id="13321"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0"/>
              </a:spcBef>
              <a:buFontTx/>
              <a:buNone/>
            </a:pPr>
            <a:endParaRPr lang="en-US" sz="1600" b="1">
              <a:solidFill>
                <a:schemeClr val="bg1"/>
              </a:solidFill>
              <a:latin typeface="Arial" panose="020B0604020202020204" pitchFamily="34" charset="0"/>
            </a:endParaRPr>
          </a:p>
          <a:p>
            <a:pPr algn="ctr">
              <a:spcBef>
                <a:spcPct val="0"/>
              </a:spcBef>
              <a:buFontTx/>
              <a:buNone/>
            </a:pPr>
            <a:endParaRPr lang="en-US" sz="1600" b="1">
              <a:solidFill>
                <a:schemeClr val="bg1"/>
              </a:solidFill>
              <a:latin typeface="Arial" panose="020B0604020202020204"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489473507"/>
              </p:ext>
            </p:extLst>
          </p:nvPr>
        </p:nvGraphicFramePr>
        <p:xfrm>
          <a:off x="457200" y="1219200"/>
          <a:ext cx="8229600" cy="2238504"/>
        </p:xfrm>
        <a:graphic>
          <a:graphicData uri="http://schemas.openxmlformats.org/drawingml/2006/table">
            <a:tbl>
              <a:tblPr firstRow="1" bandRow="1">
                <a:tableStyleId>{5C22544A-7EE6-4342-B048-85BDC9FD1C3A}</a:tableStyleId>
              </a:tblPr>
              <a:tblGrid>
                <a:gridCol w="1475117"/>
                <a:gridCol w="6754483"/>
              </a:tblGrid>
              <a:tr h="290136">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04/21/20</a:t>
                      </a:r>
                      <a:endParaRPr lang="en-US" sz="1600" u="none" dirty="0" smtClean="0">
                        <a:solidFill>
                          <a:srgbClr val="003399"/>
                        </a:solidFill>
                        <a:latin typeface="Arial" panose="020B0604020202020204" pitchFamily="34" charset="0"/>
                        <a:cs typeface="Arial" panose="020B0604020202020204" pitchFamily="34" charset="0"/>
                      </a:endParaRPr>
                    </a:p>
                    <a:p>
                      <a:r>
                        <a:rPr lang="en-US" sz="1600" u="none" dirty="0" smtClean="0">
                          <a:solidFill>
                            <a:srgbClr val="003399"/>
                          </a:solidFill>
                          <a:latin typeface="Arial" panose="020B0604020202020204" pitchFamily="34" charset="0"/>
                          <a:cs typeface="Arial" panose="020B0604020202020204" pitchFamily="34" charset="0"/>
                        </a:rPr>
                        <a:t>10/29/18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Revised</a:t>
                      </a:r>
                      <a:r>
                        <a:rPr lang="en-US" altLang="en-US" sz="1600" u="none" baseline="0" dirty="0" smtClean="0">
                          <a:solidFill>
                            <a:srgbClr val="003399"/>
                          </a:solidFill>
                          <a:latin typeface="Arial" panose="020B0604020202020204" pitchFamily="34" charset="0"/>
                          <a:cs typeface="Arial" panose="020B0604020202020204" pitchFamily="34" charset="0"/>
                        </a:rPr>
                        <a:t> to reflect current ASME Policies, Procedures and </a:t>
                      </a:r>
                      <a:r>
                        <a:rPr lang="en-US" altLang="en-US" sz="1600" u="none" baseline="0" dirty="0" smtClean="0">
                          <a:solidFill>
                            <a:srgbClr val="003399"/>
                          </a:solidFill>
                          <a:latin typeface="Arial" panose="020B0604020202020204" pitchFamily="34" charset="0"/>
                          <a:cs typeface="Arial" panose="020B0604020202020204" pitchFamily="34" charset="0"/>
                        </a:rPr>
                        <a:t>Guidelines</a:t>
                      </a:r>
                      <a:endParaRPr lang="en-US" altLang="en-US" sz="1600" u="none" dirty="0" smtClean="0">
                        <a:solidFill>
                          <a:srgbClr val="003399"/>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Numerous Slides were updated with moderate changes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01/08/16</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Reformatted entirely and revised or added notes throughout. Removed from previous edition slides 17, 23 and 24. Revised slides 3, 7, 12, 16, 18, 20, 21, 23, 24, 25, 28 30 and 31.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01144">
                <a:tc>
                  <a:txBody>
                    <a:bodyPr/>
                    <a:lstStyle/>
                    <a:p>
                      <a:r>
                        <a:rPr lang="en-US" sz="1600" u="none" dirty="0" smtClean="0">
                          <a:solidFill>
                            <a:srgbClr val="003399"/>
                          </a:solidFill>
                          <a:latin typeface="Arial" panose="020B0604020202020204" pitchFamily="34" charset="0"/>
                          <a:cs typeface="Arial" panose="020B0604020202020204" pitchFamily="34" charset="0"/>
                        </a:rPr>
                        <a:t>07/07/08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Revised </a:t>
                      </a:r>
                      <a:r>
                        <a:rPr lang="en-US" sz="1600" u="none" dirty="0" smtClean="0">
                          <a:solidFill>
                            <a:srgbClr val="003399"/>
                          </a:solidFill>
                          <a:latin typeface="Arial" panose="020B0604020202020204" pitchFamily="34" charset="0"/>
                          <a:cs typeface="Arial" panose="020B0604020202020204" pitchFamily="34" charset="0"/>
                        </a:rPr>
                        <a:t>entirely</a:t>
                      </a:r>
                      <a:endParaRPr 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15" name="Rectangle 2"/>
          <p:cNvSpPr txBox="1">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kern="0" smtClean="0"/>
              <a:t>REVISIONS</a:t>
            </a:r>
            <a:endParaRPr lang="en-US"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005840"/>
            <a:ext cx="8229600" cy="4754880"/>
          </a:xfrm>
        </p:spPr>
        <p:txBody>
          <a:bodyPr/>
          <a:lstStyle/>
          <a:p>
            <a:pPr marL="57150" indent="0" eaLnBrk="1" hangingPunct="1">
              <a:spcBef>
                <a:spcPct val="40000"/>
              </a:spcBef>
              <a:buFontTx/>
              <a:buNone/>
              <a:defRPr/>
            </a:pPr>
            <a:r>
              <a:rPr lang="en-US" dirty="0" smtClean="0"/>
              <a:t>Describe ASME’s policies for the protection and use of intellectual property including</a:t>
            </a:r>
          </a:p>
          <a:p>
            <a:pPr marL="457200" lvl="1" indent="0" eaLnBrk="1" hangingPunct="1">
              <a:spcBef>
                <a:spcPct val="40000"/>
              </a:spcBef>
              <a:buFontTx/>
              <a:buNone/>
              <a:defRPr/>
            </a:pPr>
            <a:endParaRPr lang="en-US" sz="700" dirty="0" smtClean="0"/>
          </a:p>
          <a:p>
            <a:pPr lvl="1" eaLnBrk="1" hangingPunct="1">
              <a:spcBef>
                <a:spcPct val="0"/>
              </a:spcBef>
              <a:buFont typeface="Arial" panose="020B0604020202020204" pitchFamily="34" charset="0"/>
              <a:buChar char="•"/>
              <a:defRPr/>
            </a:pPr>
            <a:r>
              <a:rPr lang="en-US" dirty="0" smtClean="0"/>
              <a:t>Copyrighted material </a:t>
            </a:r>
          </a:p>
          <a:p>
            <a:pPr lvl="1" eaLnBrk="1" hangingPunct="1">
              <a:spcBef>
                <a:spcPct val="0"/>
              </a:spcBef>
              <a:buFont typeface="Arial" panose="020B0604020202020204" pitchFamily="34" charset="0"/>
              <a:buChar char="•"/>
              <a:defRPr/>
            </a:pPr>
            <a:r>
              <a:rPr lang="en-US" dirty="0" smtClean="0"/>
              <a:t>Trademarks</a:t>
            </a:r>
          </a:p>
          <a:p>
            <a:pPr lvl="1" eaLnBrk="1" hangingPunct="1">
              <a:spcBef>
                <a:spcPct val="0"/>
              </a:spcBef>
              <a:buFont typeface="Arial" panose="020B0604020202020204" pitchFamily="34" charset="0"/>
              <a:buChar char="•"/>
              <a:defRPr/>
            </a:pPr>
            <a:r>
              <a:rPr lang="en-US" dirty="0" smtClean="0"/>
              <a:t>Referencing of patented items and trademarks in standards</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15364"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ED3F247C-CE79-4AC3-95DC-15C81C95CF98}" type="slidenum">
              <a:rPr lang="en-US" sz="1200" smtClean="0"/>
              <a:pPr>
                <a:spcBef>
                  <a:spcPct val="0"/>
                </a:spcBef>
                <a:buFontTx/>
                <a:buNone/>
              </a:pPr>
              <a:t>3</a:t>
            </a:fld>
            <a:endParaRPr lang="en-US" sz="1200" smtClean="0"/>
          </a:p>
        </p:txBody>
      </p:sp>
      <p:sp>
        <p:nvSpPr>
          <p:cNvPr id="15365" name="Rectangle 2"/>
          <p:cNvSpPr>
            <a:spLocks noGrp="1" noChangeArrowheads="1"/>
          </p:cNvSpPr>
          <p:nvPr>
            <p:ph type="title"/>
          </p:nvPr>
        </p:nvSpPr>
        <p:spPr>
          <a:xfrm>
            <a:off x="914400" y="274638"/>
            <a:ext cx="7315200" cy="457200"/>
          </a:xfrm>
        </p:spPr>
        <p:txBody>
          <a:bodyPr/>
          <a:lstStyle/>
          <a:p>
            <a:pPr eaLnBrk="1" hangingPunct="1"/>
            <a:r>
              <a:rPr lang="en-US" dirty="0" smtClean="0"/>
              <a:t>LEARNING OBJECTIVES</a:t>
            </a:r>
          </a:p>
        </p:txBody>
      </p:sp>
      <p:sp>
        <p:nvSpPr>
          <p:cNvPr id="15366" name="Rectangle 1"/>
          <p:cNvSpPr>
            <a:spLocks noChangeArrowheads="1"/>
          </p:cNvSpPr>
          <p:nvPr/>
        </p:nvSpPr>
        <p:spPr bwMode="auto">
          <a:xfrm>
            <a:off x="2286000" y="2644775"/>
            <a:ext cx="45720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p:txBody>
      </p:sp>
      <p:sp>
        <p:nvSpPr>
          <p:cNvPr id="15367" name="Rectangle 2"/>
          <p:cNvSpPr>
            <a:spLocks noChangeArrowheads="1"/>
          </p:cNvSpPr>
          <p:nvPr/>
        </p:nvSpPr>
        <p:spPr bwMode="auto">
          <a:xfrm>
            <a:off x="2286000" y="2644775"/>
            <a:ext cx="45720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a:p>
            <a:pPr>
              <a:spcBef>
                <a:spcPct val="0"/>
              </a:spcBef>
              <a:buFontTx/>
              <a:buNone/>
            </a:pPr>
            <a:endParaRPr lang="en-US" sz="2400" b="1">
              <a:solidFill>
                <a:schemeClr val="hlink"/>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005840"/>
            <a:ext cx="8229600" cy="4846320"/>
          </a:xfrm>
        </p:spPr>
        <p:txBody>
          <a:bodyPr/>
          <a:lstStyle/>
          <a:p>
            <a:pPr marL="568325" indent="-568325" eaLnBrk="1" hangingPunct="1">
              <a:buFontTx/>
              <a:buAutoNum type="romanUcPeriod"/>
            </a:pPr>
            <a:r>
              <a:rPr lang="en-US" dirty="0" smtClean="0"/>
              <a:t>Protection of ASME Copyrights</a:t>
            </a:r>
          </a:p>
          <a:p>
            <a:pPr marL="568325" indent="-568325" eaLnBrk="1" hangingPunct="1">
              <a:buFontTx/>
              <a:buAutoNum type="romanUcPeriod"/>
            </a:pPr>
            <a:r>
              <a:rPr lang="en-US" dirty="0" smtClean="0"/>
              <a:t>Protection of ASME Trademarks</a:t>
            </a:r>
          </a:p>
          <a:p>
            <a:pPr marL="568325" indent="-568325" eaLnBrk="1" hangingPunct="1">
              <a:buFontTx/>
              <a:buAutoNum type="romanUcPeriod"/>
            </a:pPr>
            <a:r>
              <a:rPr lang="en-US" dirty="0" smtClean="0"/>
              <a:t>Referencing of Patented Items and Trademarks</a:t>
            </a: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1741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BB4DEDD0-C366-42F3-81ED-DE9A1BAFB6DF}" type="slidenum">
              <a:rPr lang="en-US" sz="1200" smtClean="0"/>
              <a:pPr>
                <a:spcBef>
                  <a:spcPct val="0"/>
                </a:spcBef>
                <a:buFontTx/>
                <a:buNone/>
              </a:pPr>
              <a:t>4</a:t>
            </a:fld>
            <a:endParaRPr lang="en-US" sz="1200" smtClean="0"/>
          </a:p>
        </p:txBody>
      </p:sp>
      <p:sp>
        <p:nvSpPr>
          <p:cNvPr id="17413" name="Rectangle 2"/>
          <p:cNvSpPr>
            <a:spLocks noGrp="1" noChangeArrowheads="1"/>
          </p:cNvSpPr>
          <p:nvPr>
            <p:ph type="title"/>
          </p:nvPr>
        </p:nvSpPr>
        <p:spPr>
          <a:xfrm>
            <a:off x="914400" y="274638"/>
            <a:ext cx="7315200" cy="457200"/>
          </a:xfrm>
        </p:spPr>
        <p:txBody>
          <a:bodyPr/>
          <a:lstStyle/>
          <a:p>
            <a:pPr eaLnBrk="1" hangingPunct="1"/>
            <a:r>
              <a:rPr lang="en-US" dirty="0" smtClean="0"/>
              <a:t>MODULE OUTLINE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3200400"/>
            <a:ext cx="7315200" cy="457200"/>
          </a:xfrm>
        </p:spPr>
        <p:txBody>
          <a:bodyPr/>
          <a:lstStyle/>
          <a:p>
            <a:pPr eaLnBrk="1" hangingPunct="1"/>
            <a:r>
              <a:rPr lang="en-US" dirty="0" smtClean="0"/>
              <a:t>I. PROTECTION OF ASME COPYRIGHTS</a:t>
            </a:r>
          </a:p>
        </p:txBody>
      </p:sp>
      <p:sp>
        <p:nvSpPr>
          <p:cNvPr id="3" name="Footer Placeholder 2"/>
          <p:cNvSpPr>
            <a:spLocks noGrp="1"/>
          </p:cNvSpPr>
          <p:nvPr>
            <p:ph type="ftr" sz="quarter" idx="10"/>
          </p:nvPr>
        </p:nvSpPr>
        <p:spPr/>
        <p:txBody>
          <a:bodyPr/>
          <a:lstStyle/>
          <a:p>
            <a:pPr>
              <a:defRPr/>
            </a:pPr>
            <a:r>
              <a:rPr lang="en-US" smtClean="0"/>
              <a:t>ASME S&amp;C Training Module C4 Intellectual Property</a:t>
            </a:r>
            <a:endParaRPr lang="en-US"/>
          </a:p>
        </p:txBody>
      </p:sp>
      <p:sp>
        <p:nvSpPr>
          <p:cNvPr id="19460" name="Slide Number Placeholder 3"/>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1A16BB2C-D83F-4BDC-BBB3-2A6DC3C2B728}" type="slidenum">
              <a:rPr lang="en-US" sz="1200" smtClean="0"/>
              <a:pPr>
                <a:spcBef>
                  <a:spcPct val="0"/>
                </a:spcBef>
                <a:buFontTx/>
                <a:buNone/>
              </a:pPr>
              <a:t>5</a:t>
            </a:fld>
            <a:endParaRPr lang="en-US" sz="12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005840"/>
            <a:ext cx="8229600" cy="4754880"/>
          </a:xfrm>
        </p:spPr>
        <p:txBody>
          <a:bodyPr/>
          <a:lstStyle/>
          <a:p>
            <a:pPr marL="0" indent="0" eaLnBrk="1" hangingPunct="1">
              <a:spcBef>
                <a:spcPct val="25000"/>
              </a:spcBef>
              <a:buNone/>
            </a:pPr>
            <a:r>
              <a:rPr lang="en-US" dirty="0" smtClean="0"/>
              <a:t>Definition</a:t>
            </a:r>
          </a:p>
          <a:p>
            <a:pPr lvl="1" eaLnBrk="1" hangingPunct="1">
              <a:spcBef>
                <a:spcPct val="25000"/>
              </a:spcBef>
              <a:buFont typeface="Arial" panose="020B0604020202020204" pitchFamily="34" charset="0"/>
              <a:buChar char="•"/>
            </a:pPr>
            <a:r>
              <a:rPr lang="en-US" dirty="0" smtClean="0"/>
              <a:t>A </a:t>
            </a:r>
            <a:r>
              <a:rPr lang="en-US" dirty="0" smtClean="0">
                <a:cs typeface="Times New Roman" panose="02020603050405020304" pitchFamily="18" charset="0"/>
              </a:rPr>
              <a:t>property right which grants certain exclusive rights to creators ("authors") of original works</a:t>
            </a:r>
          </a:p>
          <a:p>
            <a:pPr lvl="1" eaLnBrk="1" hangingPunct="1">
              <a:spcBef>
                <a:spcPct val="25000"/>
              </a:spcBef>
              <a:buFont typeface="Arial" panose="020B0604020202020204" pitchFamily="34" charset="0"/>
              <a:buChar char="•"/>
            </a:pPr>
            <a:r>
              <a:rPr lang="en-US" dirty="0" smtClean="0">
                <a:cs typeface="Times New Roman" panose="02020603050405020304" pitchFamily="18" charset="0"/>
              </a:rPr>
              <a:t>Exclusive rights include protection against unauthorized printing, reprinting, publishing, copying, selling, translating, conversion, arrangement, adaptation, delivery or performance of the copyrighted work</a:t>
            </a:r>
          </a:p>
          <a:p>
            <a:pPr lvl="1" eaLnBrk="1" hangingPunct="1">
              <a:spcBef>
                <a:spcPct val="25000"/>
              </a:spcBef>
              <a:buFont typeface="Arial" panose="020B0604020202020204" pitchFamily="34" charset="0"/>
              <a:buChar char="•"/>
            </a:pPr>
            <a:r>
              <a:rPr lang="en-US" dirty="0" smtClean="0">
                <a:cs typeface="Times New Roman" panose="02020603050405020304" pitchFamily="18" charset="0"/>
              </a:rPr>
              <a:t>Registration with US copyright office is not required, but grants important legal privileges</a:t>
            </a: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21508"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2CC70C77-EC7B-47DA-B13D-1D71AA3657B6}" type="slidenum">
              <a:rPr lang="en-US" sz="1200" smtClean="0"/>
              <a:pPr>
                <a:spcBef>
                  <a:spcPct val="0"/>
                </a:spcBef>
                <a:buFontTx/>
                <a:buNone/>
              </a:pPr>
              <a:t>6</a:t>
            </a:fld>
            <a:endParaRPr lang="en-US" sz="1200" smtClean="0"/>
          </a:p>
        </p:txBody>
      </p:sp>
      <p:sp>
        <p:nvSpPr>
          <p:cNvPr id="21509" name="Rectangle 2"/>
          <p:cNvSpPr>
            <a:spLocks noGrp="1" noChangeArrowheads="1"/>
          </p:cNvSpPr>
          <p:nvPr>
            <p:ph type="title"/>
          </p:nvPr>
        </p:nvSpPr>
        <p:spPr>
          <a:xfrm>
            <a:off x="914400" y="274638"/>
            <a:ext cx="7315200" cy="457200"/>
          </a:xfrm>
        </p:spPr>
        <p:txBody>
          <a:bodyPr/>
          <a:lstStyle/>
          <a:p>
            <a:pPr eaLnBrk="1" hangingPunct="1"/>
            <a:r>
              <a:rPr lang="en-US" dirty="0" smtClean="0"/>
              <a:t>COPYRIGHT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371600"/>
            <a:ext cx="8229600" cy="4846320"/>
          </a:xfrm>
        </p:spPr>
        <p:txBody>
          <a:bodyPr/>
          <a:lstStyle/>
          <a:p>
            <a:pPr marL="0" indent="0" eaLnBrk="1" hangingPunct="1">
              <a:buNone/>
            </a:pPr>
            <a:r>
              <a:rPr lang="en-US" dirty="0" smtClean="0"/>
              <a:t>Policy</a:t>
            </a:r>
          </a:p>
          <a:p>
            <a:pPr lvl="1" eaLnBrk="1" hangingPunct="1">
              <a:buFont typeface="Arial" panose="020B0604020202020204" pitchFamily="34" charset="0"/>
              <a:buChar char="•"/>
            </a:pPr>
            <a:r>
              <a:rPr lang="en-US" dirty="0" smtClean="0">
                <a:cs typeface="Times New Roman" panose="02020603050405020304" pitchFamily="18" charset="0"/>
              </a:rPr>
              <a:t>All standards publications must be registered with the U.S. Copyright Office upon publication</a:t>
            </a:r>
          </a:p>
          <a:p>
            <a:pPr lvl="2" eaLnBrk="1" hangingPunct="1">
              <a:spcBef>
                <a:spcPct val="0"/>
              </a:spcBef>
              <a:buFont typeface="Arial" panose="020B0604020202020204" pitchFamily="34" charset="0"/>
              <a:buChar char="–"/>
            </a:pPr>
            <a:r>
              <a:rPr lang="en-US" dirty="0" smtClean="0">
                <a:cs typeface="Times New Roman" panose="02020603050405020304" pitchFamily="18" charset="0"/>
              </a:rPr>
              <a:t>Protects the Society and its members from unauthorized copying and distribution of standards </a:t>
            </a:r>
          </a:p>
          <a:p>
            <a:pPr lvl="2" eaLnBrk="1" hangingPunct="1">
              <a:spcBef>
                <a:spcPct val="10000"/>
              </a:spcBef>
              <a:buFont typeface="Arial" panose="020B0604020202020204" pitchFamily="34" charset="0"/>
              <a:buChar char="–"/>
            </a:pPr>
            <a:r>
              <a:rPr lang="en-US" dirty="0" smtClean="0">
                <a:cs typeface="Times New Roman" panose="02020603050405020304" pitchFamily="18" charset="0"/>
              </a:rPr>
              <a:t>Protects against use of Codes and Standards (C&amp;S) extracts out of context</a:t>
            </a:r>
          </a:p>
          <a:p>
            <a:pPr lvl="1" eaLnBrk="1" hangingPunct="1">
              <a:spcBef>
                <a:spcPct val="10000"/>
              </a:spcBef>
              <a:buFont typeface="Arial" panose="020B0604020202020204" pitchFamily="34" charset="0"/>
              <a:buChar char="•"/>
            </a:pPr>
            <a:r>
              <a:rPr lang="en-US" dirty="0" smtClean="0"/>
              <a:t>Policy </a:t>
            </a:r>
            <a:r>
              <a:rPr lang="en-US" dirty="0">
                <a:cs typeface="Times New Roman" panose="02020603050405020304" pitchFamily="18" charset="0"/>
              </a:rPr>
              <a:t>All Standards and Certification (S&amp;C) committee members must acknowledge in writing:</a:t>
            </a:r>
          </a:p>
          <a:p>
            <a:pPr lvl="2" eaLnBrk="1" hangingPunct="1">
              <a:spcBef>
                <a:spcPct val="10000"/>
              </a:spcBef>
              <a:buFont typeface="Arial" panose="020B0604020202020204" pitchFamily="34" charset="0"/>
              <a:buChar char="–"/>
            </a:pPr>
            <a:r>
              <a:rPr lang="en-US" dirty="0">
                <a:cs typeface="Times New Roman" panose="02020603050405020304" pitchFamily="18" charset="0"/>
              </a:rPr>
              <a:t>Copyright and all rights to all materials produced by ASME Standards committees are owned by </a:t>
            </a:r>
            <a:r>
              <a:rPr lang="en-US" dirty="0" smtClean="0">
                <a:cs typeface="Times New Roman" panose="02020603050405020304" pitchFamily="18" charset="0"/>
              </a:rPr>
              <a:t>ASME</a:t>
            </a:r>
            <a:endParaRPr lang="en-US" dirty="0">
              <a:cs typeface="Times New Roman" panose="02020603050405020304" pitchFamily="18" charset="0"/>
            </a:endParaRPr>
          </a:p>
          <a:p>
            <a:pPr lvl="2" eaLnBrk="1" hangingPunct="1">
              <a:spcBef>
                <a:spcPct val="10000"/>
              </a:spcBef>
              <a:buFont typeface="Arial" panose="020B0604020202020204" pitchFamily="34" charset="0"/>
              <a:buChar char="–"/>
            </a:pPr>
            <a:r>
              <a:rPr lang="en-US" dirty="0">
                <a:cs typeface="Times New Roman" panose="02020603050405020304" pitchFamily="18" charset="0"/>
              </a:rPr>
              <a:t>ASME may register copyright in its own </a:t>
            </a:r>
            <a:r>
              <a:rPr lang="en-US" dirty="0" smtClean="0">
                <a:cs typeface="Times New Roman" panose="02020603050405020304" pitchFamily="18" charset="0"/>
              </a:rPr>
              <a:t>name</a:t>
            </a:r>
            <a:endParaRPr lang="en-US" dirty="0">
              <a:cs typeface="Times New Roman" panose="02020603050405020304" pitchFamily="18" charset="0"/>
            </a:endParaRPr>
          </a:p>
          <a:p>
            <a:pPr lvl="2" eaLnBrk="1" hangingPunct="1">
              <a:spcBef>
                <a:spcPct val="10000"/>
              </a:spcBef>
              <a:buFont typeface="Arial" panose="020B0604020202020204" pitchFamily="34" charset="0"/>
              <a:buChar char="–"/>
            </a:pPr>
            <a:r>
              <a:rPr lang="en-US" dirty="0">
                <a:cs typeface="Times New Roman" panose="02020603050405020304" pitchFamily="18" charset="0"/>
              </a:rPr>
              <a:t>The only permitted reproduction of ASME copyrighted material is for Committee </a:t>
            </a:r>
            <a:r>
              <a:rPr lang="en-US" dirty="0" smtClean="0">
                <a:cs typeface="Times New Roman" panose="02020603050405020304" pitchFamily="18" charset="0"/>
              </a:rPr>
              <a:t>business</a:t>
            </a:r>
            <a:endParaRPr lang="en-US" sz="2400" dirty="0" smtClean="0">
              <a:cs typeface="Times New Roman" panose="02020603050405020304" pitchFamily="18" charset="0"/>
            </a:endParaRPr>
          </a:p>
          <a:p>
            <a:pPr marL="914400" lvl="2" indent="0" eaLnBrk="1" hangingPunct="1">
              <a:spcBef>
                <a:spcPct val="10000"/>
              </a:spcBef>
              <a:buNone/>
            </a:pPr>
            <a:r>
              <a:rPr lang="en-US" dirty="0" smtClean="0">
                <a:cs typeface="Times New Roman" panose="02020603050405020304" pitchFamily="18" charset="0"/>
              </a:rPr>
              <a:t>Reference</a:t>
            </a:r>
            <a:r>
              <a:rPr lang="en-US" dirty="0">
                <a:cs typeface="Times New Roman" panose="02020603050405020304" pitchFamily="18" charset="0"/>
              </a:rPr>
              <a:t>: Society Policy P-12.15, CSP-11</a:t>
            </a:r>
          </a:p>
          <a:p>
            <a:pPr lvl="1" eaLnBrk="1" hangingPunct="1">
              <a:spcBef>
                <a:spcPct val="10000"/>
              </a:spcBef>
            </a:pPr>
            <a:endParaRPr lang="en-US" dirty="0" smtClean="0"/>
          </a:p>
        </p:txBody>
      </p:sp>
      <p:sp>
        <p:nvSpPr>
          <p:cNvPr id="7"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23556"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0424F54B-A5A9-4EA7-807C-C3E553BA4019}" type="slidenum">
              <a:rPr lang="en-US" sz="1200" smtClean="0"/>
              <a:pPr>
                <a:spcBef>
                  <a:spcPct val="0"/>
                </a:spcBef>
                <a:buFontTx/>
                <a:buNone/>
              </a:pPr>
              <a:t>7</a:t>
            </a:fld>
            <a:endParaRPr lang="en-US" sz="1200" smtClean="0"/>
          </a:p>
        </p:txBody>
      </p:sp>
      <p:sp>
        <p:nvSpPr>
          <p:cNvPr id="23557" name="Rectangle 2"/>
          <p:cNvSpPr>
            <a:spLocks noGrp="1" noChangeArrowheads="1"/>
          </p:cNvSpPr>
          <p:nvPr>
            <p:ph type="title"/>
          </p:nvPr>
        </p:nvSpPr>
        <p:spPr>
          <a:xfrm>
            <a:off x="914400" y="274320"/>
            <a:ext cx="7315200" cy="731520"/>
          </a:xfrm>
        </p:spPr>
        <p:txBody>
          <a:bodyPr/>
          <a:lstStyle/>
          <a:p>
            <a:pPr eaLnBrk="1" hangingPunct="1"/>
            <a:r>
              <a:rPr lang="en-US" dirty="0" smtClean="0"/>
              <a:t>PROTECTING ASME’S INTELLECTUAL PROPERTY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457200" y="1371600"/>
            <a:ext cx="8229600" cy="4846320"/>
          </a:xfrm>
        </p:spPr>
        <p:txBody>
          <a:bodyPr/>
          <a:lstStyle/>
          <a:p>
            <a:pPr marL="0" indent="0" eaLnBrk="1" hangingPunct="1">
              <a:buNone/>
            </a:pPr>
            <a:r>
              <a:rPr lang="en-US" dirty="0" smtClean="0"/>
              <a:t>Obtaining permission</a:t>
            </a:r>
          </a:p>
          <a:p>
            <a:pPr lvl="1" eaLnBrk="1" hangingPunct="1">
              <a:buFont typeface="Arial" panose="020B0604020202020204" pitchFamily="34" charset="0"/>
              <a:buChar char="•"/>
            </a:pPr>
            <a:r>
              <a:rPr lang="en-US" dirty="0" smtClean="0"/>
              <a:t>Request m</a:t>
            </a:r>
            <a:r>
              <a:rPr lang="en-US" dirty="0" smtClean="0">
                <a:cs typeface="Times New Roman" panose="02020603050405020304" pitchFamily="18" charset="0"/>
              </a:rPr>
              <a:t>ust be submitted in writing either electronically or by </a:t>
            </a:r>
            <a:r>
              <a:rPr lang="en-US" dirty="0">
                <a:cs typeface="Times New Roman" panose="02020603050405020304" pitchFamily="18" charset="0"/>
              </a:rPr>
              <a:t>hard copy to the Manager of Intellectual Property Rights (IPR) in the ASME Standards and Certification Department </a:t>
            </a:r>
            <a:endParaRPr lang="en-US" dirty="0" smtClean="0">
              <a:cs typeface="Times New Roman" panose="02020603050405020304" pitchFamily="18" charset="0"/>
            </a:endParaRPr>
          </a:p>
          <a:p>
            <a:pPr lvl="1" eaLnBrk="1" hangingPunct="1">
              <a:buFont typeface="Arial" panose="020B0604020202020204" pitchFamily="34" charset="0"/>
              <a:buChar char="•"/>
            </a:pPr>
            <a:r>
              <a:rPr lang="en-US" dirty="0" smtClean="0">
                <a:cs typeface="Times New Roman" panose="02020603050405020304" pitchFamily="18" charset="0"/>
              </a:rPr>
              <a:t>Must include:</a:t>
            </a:r>
            <a:endParaRPr lang="en-US" dirty="0" smtClean="0"/>
          </a:p>
          <a:p>
            <a:pPr lvl="2" eaLnBrk="1" hangingPunct="1">
              <a:spcBef>
                <a:spcPct val="0"/>
              </a:spcBef>
              <a:buFont typeface="Arial" panose="020B0604020202020204" pitchFamily="34" charset="0"/>
              <a:buChar char="–"/>
            </a:pPr>
            <a:r>
              <a:rPr lang="en-US" dirty="0" smtClean="0">
                <a:cs typeface="Times New Roman" panose="02020603050405020304" pitchFamily="18" charset="0"/>
              </a:rPr>
              <a:t>List of material to be copied</a:t>
            </a:r>
          </a:p>
          <a:p>
            <a:pPr lvl="2" eaLnBrk="1" hangingPunct="1">
              <a:spcBef>
                <a:spcPct val="0"/>
              </a:spcBef>
              <a:buFont typeface="Arial" panose="020B0604020202020204" pitchFamily="34" charset="0"/>
              <a:buChar char="–"/>
            </a:pPr>
            <a:r>
              <a:rPr lang="en-US" dirty="0" smtClean="0">
                <a:cs typeface="Times New Roman" panose="02020603050405020304" pitchFamily="18" charset="0"/>
              </a:rPr>
              <a:t>Number of copies to be made</a:t>
            </a:r>
            <a:r>
              <a:rPr lang="en-US" dirty="0" smtClean="0"/>
              <a:t> </a:t>
            </a:r>
          </a:p>
          <a:p>
            <a:pPr lvl="2" eaLnBrk="1" hangingPunct="1">
              <a:spcBef>
                <a:spcPct val="0"/>
              </a:spcBef>
              <a:buFont typeface="Arial" panose="020B0604020202020204" pitchFamily="34" charset="0"/>
              <a:buChar char="–"/>
            </a:pPr>
            <a:r>
              <a:rPr lang="en-US" dirty="0" smtClean="0">
                <a:cs typeface="Times New Roman" panose="02020603050405020304" pitchFamily="18" charset="0"/>
              </a:rPr>
              <a:t>Brief description of intended </a:t>
            </a:r>
            <a:r>
              <a:rPr lang="en-US" dirty="0" smtClean="0">
                <a:cs typeface="Times New Roman" panose="02020603050405020304" pitchFamily="18" charset="0"/>
              </a:rPr>
              <a:t>use</a:t>
            </a:r>
            <a:endParaRPr lang="en-US" sz="2400" dirty="0" smtClean="0">
              <a:cs typeface="Times New Roman" panose="02020603050405020304" pitchFamily="18" charset="0"/>
            </a:endParaRPr>
          </a:p>
        </p:txBody>
      </p:sp>
      <p:sp>
        <p:nvSpPr>
          <p:cNvPr id="4" name="Footer Placeholder 3"/>
          <p:cNvSpPr>
            <a:spLocks noGrp="1"/>
          </p:cNvSpPr>
          <p:nvPr>
            <p:ph type="ftr" sz="quarter" idx="10"/>
          </p:nvPr>
        </p:nvSpPr>
        <p:spPr/>
        <p:txBody>
          <a:bodyPr/>
          <a:lstStyle/>
          <a:p>
            <a:pPr>
              <a:defRPr/>
            </a:pPr>
            <a:r>
              <a:rPr lang="en-US" smtClean="0"/>
              <a:t>ASME S&amp;C Training Module C4 Intellectual Property</a:t>
            </a:r>
            <a:endParaRPr lang="en-US"/>
          </a:p>
        </p:txBody>
      </p:sp>
      <p:sp>
        <p:nvSpPr>
          <p:cNvPr id="27652" name="Slide Number Placeholder 4"/>
          <p:cNvSpPr>
            <a:spLocks noGrp="1"/>
          </p:cNvSpPr>
          <p:nvPr>
            <p:ph type="sldNum" sz="quarter" idx="11"/>
          </p:nvPr>
        </p:nvSpPr>
        <p:spPr>
          <a:noFill/>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2DDAED10-828E-4EBA-976A-8195F910A5FC}" type="slidenum">
              <a:rPr lang="en-US" sz="1200" smtClean="0"/>
              <a:pPr>
                <a:spcBef>
                  <a:spcPct val="0"/>
                </a:spcBef>
                <a:buFontTx/>
                <a:buNone/>
              </a:pPr>
              <a:t>8</a:t>
            </a:fld>
            <a:endParaRPr lang="en-US" sz="1200" smtClean="0"/>
          </a:p>
        </p:txBody>
      </p:sp>
      <p:sp>
        <p:nvSpPr>
          <p:cNvPr id="27653" name="Rectangle 2"/>
          <p:cNvSpPr>
            <a:spLocks noGrp="1" noChangeArrowheads="1"/>
          </p:cNvSpPr>
          <p:nvPr>
            <p:ph type="title"/>
          </p:nvPr>
        </p:nvSpPr>
        <p:spPr>
          <a:xfrm>
            <a:off x="914400" y="274638"/>
            <a:ext cx="7315200" cy="914400"/>
          </a:xfrm>
        </p:spPr>
        <p:txBody>
          <a:bodyPr/>
          <a:lstStyle/>
          <a:p>
            <a:pPr eaLnBrk="1" hangingPunct="1"/>
            <a:r>
              <a:rPr lang="en-US" dirty="0" smtClean="0"/>
              <a:t>COPYING FROM ASME DOCUMENTS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8748</TotalTime>
  <Words>2983</Words>
  <Application>Microsoft Office PowerPoint</Application>
  <PresentationFormat>On-screen Show (4:3)</PresentationFormat>
  <Paragraphs>340</Paragraphs>
  <Slides>28</Slides>
  <Notes>28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Arial</vt:lpstr>
      <vt:lpstr>Calibri</vt:lpstr>
      <vt:lpstr>Symbol</vt:lpstr>
      <vt:lpstr>Tahoma</vt:lpstr>
      <vt:lpstr>Times</vt:lpstr>
      <vt:lpstr>Times New Roman</vt:lpstr>
      <vt:lpstr>S&amp;C Modules</vt:lpstr>
      <vt:lpstr>S&amp;C Theme</vt:lpstr>
      <vt:lpstr>Standards and Certification Training </vt:lpstr>
      <vt:lpstr>MODULE C COURSE OUTLINE</vt:lpstr>
      <vt:lpstr>PowerPoint Presentation</vt:lpstr>
      <vt:lpstr>LEARNING OBJECTIVES</vt:lpstr>
      <vt:lpstr>MODULE OUTLINE</vt:lpstr>
      <vt:lpstr>I. PROTECTION OF ASME COPYRIGHTS</vt:lpstr>
      <vt:lpstr>COPYRIGHT</vt:lpstr>
      <vt:lpstr>PROTECTING ASME’S INTELLECTUAL PROPERTY</vt:lpstr>
      <vt:lpstr>COPYING FROM ASME DOCUMENTS</vt:lpstr>
      <vt:lpstr>RESPECTING THE INTELLECTUAL PROPERTY RIGHTS OF OTHERS</vt:lpstr>
      <vt:lpstr>RESPECTING THE INTELLECTUAL PROPERTY RIGHTS OF OTHERS</vt:lpstr>
      <vt:lpstr>II. PROTECTION OF ASME TRADEMARKS</vt:lpstr>
      <vt:lpstr>TRADEMARKS</vt:lpstr>
      <vt:lpstr>TRADEMARKS</vt:lpstr>
      <vt:lpstr>CERTIFICATION MARKS</vt:lpstr>
      <vt:lpstr>CERTIFICATION MARKS</vt:lpstr>
      <vt:lpstr>REGISTERED ASME CERTIFICATION MARK AND DESIGNATOR</vt:lpstr>
      <vt:lpstr>USE OF ASME MARKS</vt:lpstr>
      <vt:lpstr>CSP-53 PROTECTION OF  ASME MARKS</vt:lpstr>
      <vt:lpstr>CSP-53 PROTECTION OF  ASME MARKS</vt:lpstr>
      <vt:lpstr>CSP-53 PROTECTION OF  ASME MARKS</vt:lpstr>
      <vt:lpstr>CSP-53 PROTECTION OF ASME MARKS</vt:lpstr>
      <vt:lpstr>III. REFERENCING OF PATENTED ITEMS AND TRADEMARKS</vt:lpstr>
      <vt:lpstr>REFERENCING PATENTED ITEMS  (CSP-59)</vt:lpstr>
      <vt:lpstr>ANSI PATENT POLICY</vt:lpstr>
      <vt:lpstr>REFERENCING TRADEMARKED  ITEMS (CSP-59)</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176</cp:revision>
  <cp:lastPrinted>2015-03-26T19:38:40Z</cp:lastPrinted>
  <dcterms:created xsi:type="dcterms:W3CDTF">2008-04-17T17:36:45Z</dcterms:created>
  <dcterms:modified xsi:type="dcterms:W3CDTF">2020-04-24T14:34:47Z</dcterms:modified>
</cp:coreProperties>
</file>