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3" r:id="rId1"/>
    <p:sldMasterId id="2147483684" r:id="rId2"/>
  </p:sldMasterIdLst>
  <p:notesMasterIdLst>
    <p:notesMasterId r:id="rId21"/>
  </p:notesMasterIdLst>
  <p:handoutMasterIdLst>
    <p:handoutMasterId r:id="rId22"/>
  </p:handoutMasterIdLst>
  <p:sldIdLst>
    <p:sldId id="290" r:id="rId3"/>
    <p:sldId id="291" r:id="rId4"/>
    <p:sldId id="292" r:id="rId5"/>
    <p:sldId id="310" r:id="rId6"/>
    <p:sldId id="294" r:id="rId7"/>
    <p:sldId id="296" r:id="rId8"/>
    <p:sldId id="298" r:id="rId9"/>
    <p:sldId id="299" r:id="rId10"/>
    <p:sldId id="300" r:id="rId11"/>
    <p:sldId id="302" r:id="rId12"/>
    <p:sldId id="305" r:id="rId13"/>
    <p:sldId id="306" r:id="rId14"/>
    <p:sldId id="274" r:id="rId15"/>
    <p:sldId id="287" r:id="rId16"/>
    <p:sldId id="277" r:id="rId17"/>
    <p:sldId id="278" r:id="rId18"/>
    <p:sldId id="280" r:id="rId19"/>
    <p:sldId id="281" r:id="rId20"/>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10" clrIdx="0">
    <p:extLst>
      <p:ext uri="{19B8F6BF-5375-455C-9EA6-DF929625EA0E}">
        <p15:presenceInfo xmlns:p15="http://schemas.microsoft.com/office/powerpoint/2012/main" userId="S-1-5-21-2567133279-126380308-195766442-8640" providerId="AD"/>
      </p:ext>
    </p:extLst>
  </p:cmAuthor>
  <p:cmAuthor id="2" name="Daniel Miro-Quesada" initials="DM" lastIdx="11" clrIdx="1">
    <p:extLst>
      <p:ext uri="{19B8F6BF-5375-455C-9EA6-DF929625EA0E}">
        <p15:presenceInfo xmlns:p15="http://schemas.microsoft.com/office/powerpoint/2012/main" userId="S-1-5-21-2567133279-126380308-195766442-180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99CCFF"/>
    <a:srgbClr val="99FF33"/>
    <a:srgbClr val="FF9900"/>
    <a:srgbClr val="F9512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720" autoAdjust="0"/>
    <p:restoredTop sz="71667" autoAdjust="0"/>
  </p:normalViewPr>
  <p:slideViewPr>
    <p:cSldViewPr>
      <p:cViewPr varScale="1">
        <p:scale>
          <a:sx n="80" d="100"/>
          <a:sy n="80" d="100"/>
        </p:scale>
        <p:origin x="20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90" d="100"/>
          <a:sy n="90" d="100"/>
        </p:scale>
        <p:origin x="3564" y="6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424C856F-E99B-4CD2-BBB1-FACCE5EA7E62}" type="datetimeFigureOut">
              <a:rPr lang="en-US" smtClean="0"/>
              <a:t>6/4/2020</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3C788556-EF71-4148-BECC-344EF1716B50}" type="slidenum">
              <a:rPr lang="en-US" smtClean="0"/>
              <a:t>‹#›</a:t>
            </a:fld>
            <a:endParaRPr lang="en-US"/>
          </a:p>
        </p:txBody>
      </p:sp>
    </p:spTree>
    <p:extLst>
      <p:ext uri="{BB962C8B-B14F-4D97-AF65-F5344CB8AC3E}">
        <p14:creationId xmlns:p14="http://schemas.microsoft.com/office/powerpoint/2010/main" val="2393326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Grp="1" noRot="1" noChangeAspect="1" noChangeArrowheads="1" noTextEdit="1"/>
          </p:cNvSpPr>
          <p:nvPr>
            <p:ph type="sldImg" idx="2"/>
          </p:nvPr>
        </p:nvSpPr>
        <p:spPr bwMode="auto">
          <a:xfrm>
            <a:off x="1257300" y="239713"/>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520" y="4160520"/>
            <a:ext cx="5852160" cy="50406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p:txBody>
      </p:sp>
      <p:sp>
        <p:nvSpPr>
          <p:cNvPr id="12294" name="Rectangle 6"/>
          <p:cNvSpPr>
            <a:spLocks noGrp="1" noChangeArrowheads="1"/>
          </p:cNvSpPr>
          <p:nvPr>
            <p:ph type="ftr" sz="quarter" idx="4"/>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eaLnBrk="1" hangingPunct="1">
              <a:defRPr sz="1300" smtClean="0">
                <a:latin typeface="Arial" panose="020B0604020202020204" pitchFamily="34" charset="0"/>
              </a:defRPr>
            </a:lvl1pPr>
          </a:lstStyle>
          <a:p>
            <a:pPr>
              <a:defRPr/>
            </a:pPr>
            <a:endParaRPr lang="en-US"/>
          </a:p>
        </p:txBody>
      </p:sp>
      <p:sp>
        <p:nvSpPr>
          <p:cNvPr id="12295" name="Rectangle 7"/>
          <p:cNvSpPr>
            <a:spLocks noGrp="1" noChangeArrowheads="1"/>
          </p:cNvSpPr>
          <p:nvPr>
            <p:ph type="sldNum" sz="quarter" idx="5"/>
          </p:nvPr>
        </p:nvSpPr>
        <p:spPr bwMode="auto">
          <a:xfrm>
            <a:off x="4143587"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eaLnBrk="1" hangingPunct="1">
              <a:defRPr sz="1300" smtClean="0">
                <a:latin typeface="Arial" panose="020B0604020202020204" pitchFamily="34" charset="0"/>
              </a:defRPr>
            </a:lvl1pPr>
          </a:lstStyle>
          <a:p>
            <a:pPr>
              <a:defRPr/>
            </a:pPr>
            <a:fld id="{88C346F9-7F7D-4E32-B55A-9758529AE67A}" type="slidenum">
              <a:rPr lang="en-US"/>
              <a:pPr>
                <a:defRPr/>
              </a:pPr>
              <a:t>‹#›</a:t>
            </a:fld>
            <a:endParaRPr lang="en-US"/>
          </a:p>
        </p:txBody>
      </p:sp>
    </p:spTree>
    <p:extLst>
      <p:ext uri="{BB962C8B-B14F-4D97-AF65-F5344CB8AC3E}">
        <p14:creationId xmlns:p14="http://schemas.microsoft.com/office/powerpoint/2010/main" val="41881133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panose="020B0604020202020204" pitchFamily="34" charset="0"/>
        <a:ea typeface="+mn-ea"/>
        <a:cs typeface="+mn-cs"/>
      </a:defRPr>
    </a:lvl2pPr>
    <a:lvl3pPr marL="4572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58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3416342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1F5E5F4B-B11D-44C2-BC4E-787D4B8F306C}" type="slidenum">
              <a:rPr lang="en-US" sz="1300">
                <a:latin typeface="Arial" panose="020B0604020202020204" pitchFamily="34" charset="0"/>
              </a:rPr>
              <a:pPr/>
              <a:t>9</a:t>
            </a:fld>
            <a:endParaRPr lang="en-US" sz="1300">
              <a:latin typeface="Arial" panose="020B0604020202020204" pitchFamily="34" charset="0"/>
            </a:endParaRPr>
          </a:p>
        </p:txBody>
      </p:sp>
      <p:sp>
        <p:nvSpPr>
          <p:cNvPr id="23555" name="Rectangle 2"/>
          <p:cNvSpPr>
            <a:spLocks noGrp="1" noRot="1" noChangeAspect="1" noChangeArrowheads="1" noTextEdit="1"/>
          </p:cNvSpPr>
          <p:nvPr>
            <p:ph type="sldImg"/>
          </p:nvPr>
        </p:nvSpPr>
        <p:spPr>
          <a:xfrm>
            <a:off x="1341438" y="474663"/>
            <a:ext cx="4657725" cy="3494087"/>
          </a:xfrm>
          <a:ln/>
        </p:spPr>
      </p:sp>
      <p:sp>
        <p:nvSpPr>
          <p:cNvPr id="23556" name="Rectangle 3"/>
          <p:cNvSpPr>
            <a:spLocks noGrp="1" noChangeArrowheads="1"/>
          </p:cNvSpPr>
          <p:nvPr>
            <p:ph type="body" idx="1"/>
          </p:nvPr>
        </p:nvSpPr>
        <p:spPr>
          <a:xfrm>
            <a:off x="487681" y="4245531"/>
            <a:ext cx="6338147" cy="4958953"/>
          </a:xfrm>
          <a:noFill/>
        </p:spPr>
        <p:txBody>
          <a:bodyPr/>
          <a:lstStyle/>
          <a:p>
            <a:pPr eaLnBrk="1" hangingPunct="1"/>
            <a:r>
              <a:rPr lang="en-US" u="none" dirty="0" smtClean="0"/>
              <a:t>In order for a project to be accepted, it should meet these criteria:</a:t>
            </a:r>
          </a:p>
          <a:p>
            <a:pPr lvl="1" eaLnBrk="1" hangingPunct="1">
              <a:spcBef>
                <a:spcPct val="40000"/>
              </a:spcBef>
            </a:pPr>
            <a:r>
              <a:rPr lang="en-US" u="none" dirty="0" smtClean="0"/>
              <a:t>A standard is the proper solution</a:t>
            </a:r>
            <a:r>
              <a:rPr lang="en-US" u="none" baseline="0" dirty="0" smtClean="0"/>
              <a:t> to the identified problem.</a:t>
            </a:r>
            <a:endParaRPr lang="en-US" u="none" dirty="0" smtClean="0"/>
          </a:p>
          <a:p>
            <a:pPr lvl="1" eaLnBrk="1" hangingPunct="1">
              <a:spcBef>
                <a:spcPct val="40000"/>
              </a:spcBef>
            </a:pPr>
            <a:r>
              <a:rPr lang="en-US" u="none" dirty="0" smtClean="0"/>
              <a:t>There is an identified user and use.</a:t>
            </a:r>
          </a:p>
          <a:p>
            <a:pPr lvl="1" eaLnBrk="1" hangingPunct="1">
              <a:spcBef>
                <a:spcPct val="40000"/>
              </a:spcBef>
            </a:pPr>
            <a:r>
              <a:rPr lang="en-US" u="none" dirty="0" smtClean="0"/>
              <a:t>A technical base exists which will enable standard development.</a:t>
            </a:r>
          </a:p>
          <a:p>
            <a:pPr lvl="1" eaLnBrk="1" hangingPunct="1">
              <a:spcBef>
                <a:spcPct val="40000"/>
              </a:spcBef>
            </a:pPr>
            <a:r>
              <a:rPr lang="en-US" u="none" dirty="0" smtClean="0"/>
              <a:t>There is or will be a broad constituency</a:t>
            </a:r>
            <a:r>
              <a:rPr lang="en-US" u="none" baseline="0" dirty="0" smtClean="0"/>
              <a:t> as contrasted with a single user.</a:t>
            </a:r>
            <a:endParaRPr lang="en-US" u="none" dirty="0" smtClean="0"/>
          </a:p>
          <a:p>
            <a:pPr eaLnBrk="1" hangingPunct="1"/>
            <a:endParaRPr lang="en-US" u="none" dirty="0" smtClean="0"/>
          </a:p>
        </p:txBody>
      </p:sp>
    </p:spTree>
    <p:extLst>
      <p:ext uri="{BB962C8B-B14F-4D97-AF65-F5344CB8AC3E}">
        <p14:creationId xmlns:p14="http://schemas.microsoft.com/office/powerpoint/2010/main" val="241835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6C60D4FF-E7E3-4D67-8C73-64295A5AE8DD}" type="slidenum">
              <a:rPr lang="en-US" sz="1300">
                <a:latin typeface="Arial" panose="020B0604020202020204" pitchFamily="34" charset="0"/>
              </a:rPr>
              <a:pPr/>
              <a:t>10</a:t>
            </a:fld>
            <a:endParaRPr lang="en-US" sz="1300">
              <a:latin typeface="Arial" panose="020B0604020202020204" pitchFamily="34" charset="0"/>
            </a:endParaRPr>
          </a:p>
        </p:txBody>
      </p:sp>
      <p:sp>
        <p:nvSpPr>
          <p:cNvPr id="29699" name="Rectangle 2"/>
          <p:cNvSpPr>
            <a:spLocks noGrp="1" noRot="1" noChangeAspect="1" noChangeArrowheads="1" noTextEdit="1"/>
          </p:cNvSpPr>
          <p:nvPr>
            <p:ph type="sldImg"/>
          </p:nvPr>
        </p:nvSpPr>
        <p:spPr>
          <a:xfrm>
            <a:off x="1341438" y="474663"/>
            <a:ext cx="4657725" cy="3494087"/>
          </a:xfrm>
          <a:ln/>
        </p:spPr>
      </p:sp>
      <p:sp>
        <p:nvSpPr>
          <p:cNvPr id="29700" name="Rectangle 3"/>
          <p:cNvSpPr>
            <a:spLocks noGrp="1" noChangeArrowheads="1"/>
          </p:cNvSpPr>
          <p:nvPr>
            <p:ph type="body" idx="1"/>
          </p:nvPr>
        </p:nvSpPr>
        <p:spPr>
          <a:xfrm>
            <a:off x="487681" y="4245531"/>
            <a:ext cx="6338147" cy="4958953"/>
          </a:xfrm>
          <a:noFill/>
        </p:spPr>
        <p:txBody>
          <a:bodyPr/>
          <a:lstStyle/>
          <a:p>
            <a:pPr eaLnBrk="1" hangingPunct="1"/>
            <a:r>
              <a:rPr lang="en-US" b="0" u="none" dirty="0" smtClean="0"/>
              <a:t>If</a:t>
            </a:r>
            <a:r>
              <a:rPr lang="en-US" b="0" u="none" baseline="0" dirty="0" smtClean="0"/>
              <a:t> it is determined that a new standards committee is required, the Supervisory </a:t>
            </a:r>
            <a:r>
              <a:rPr lang="en-US" u="none" dirty="0" smtClean="0"/>
              <a:t>Board will:</a:t>
            </a:r>
          </a:p>
          <a:p>
            <a:pPr lvl="1" eaLnBrk="1" hangingPunct="1">
              <a:spcBef>
                <a:spcPct val="40000"/>
              </a:spcBef>
            </a:pPr>
            <a:r>
              <a:rPr lang="en-US" u="none" dirty="0" smtClean="0"/>
              <a:t>Appoint an Organizational Committee Chair</a:t>
            </a:r>
            <a:r>
              <a:rPr lang="en-US" u="none" baseline="0" dirty="0" smtClean="0"/>
              <a:t> and staff engineer</a:t>
            </a:r>
            <a:r>
              <a:rPr lang="en-US" u="none" dirty="0" smtClean="0"/>
              <a:t> to develop an ad hoc standards committee </a:t>
            </a:r>
          </a:p>
          <a:p>
            <a:pPr lvl="1" eaLnBrk="1" hangingPunct="1">
              <a:spcBef>
                <a:spcPct val="40000"/>
              </a:spcBef>
            </a:pPr>
            <a:r>
              <a:rPr lang="en-US" u="none" dirty="0" smtClean="0"/>
              <a:t>Recommend existing standards to review</a:t>
            </a:r>
            <a:r>
              <a:rPr lang="en-US" u="none" baseline="0" dirty="0" smtClean="0"/>
              <a:t> and </a:t>
            </a:r>
            <a:r>
              <a:rPr lang="en-US" u="none" dirty="0" smtClean="0"/>
              <a:t>organizations to contact for interface</a:t>
            </a:r>
            <a:r>
              <a:rPr lang="en-US" u="none" strike="sngStrike" dirty="0" smtClean="0"/>
              <a:t>s</a:t>
            </a:r>
            <a:r>
              <a:rPr lang="en-US" u="none" dirty="0" smtClean="0"/>
              <a:t> purposes.</a:t>
            </a:r>
          </a:p>
          <a:p>
            <a:pPr lvl="1" eaLnBrk="1" hangingPunct="1">
              <a:spcBef>
                <a:spcPct val="40000"/>
              </a:spcBef>
            </a:pPr>
            <a:r>
              <a:rPr lang="en-US" u="none" dirty="0" smtClean="0"/>
              <a:t>Obtain Council on Standards &amp; Certification approval of a </a:t>
            </a:r>
            <a:r>
              <a:rPr lang="en-US" u="none" strike="noStrike" dirty="0" smtClean="0"/>
              <a:t>broad</a:t>
            </a:r>
            <a:r>
              <a:rPr lang="en-US" u="none" dirty="0" smtClean="0"/>
              <a:t> charter for the ad hoc standards committee</a:t>
            </a:r>
            <a:endParaRPr lang="en-US" u="none" strike="sngStrike" dirty="0" smtClean="0"/>
          </a:p>
          <a:p>
            <a:pPr marL="114300" lvl="1" indent="0" eaLnBrk="1" hangingPunct="1">
              <a:spcBef>
                <a:spcPct val="40000"/>
              </a:spcBef>
              <a:buNone/>
            </a:pPr>
            <a:r>
              <a:rPr lang="en-US" u="none" dirty="0" smtClean="0"/>
              <a:t/>
            </a:r>
            <a:br>
              <a:rPr lang="en-US" u="none" dirty="0" smtClean="0"/>
            </a:br>
            <a:endParaRPr lang="en-US" u="none" dirty="0" smtClean="0"/>
          </a:p>
        </p:txBody>
      </p:sp>
    </p:spTree>
    <p:extLst>
      <p:ext uri="{BB962C8B-B14F-4D97-AF65-F5344CB8AC3E}">
        <p14:creationId xmlns:p14="http://schemas.microsoft.com/office/powerpoint/2010/main" val="1313125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A6BC4195-30D0-4E47-AF1F-76D0C8FB6D81}" type="slidenum">
              <a:rPr lang="en-US" sz="1300">
                <a:latin typeface="Arial" panose="020B0604020202020204" pitchFamily="34" charset="0"/>
              </a:rPr>
              <a:pPr/>
              <a:t>11</a:t>
            </a:fld>
            <a:endParaRPr lang="en-US" sz="1300">
              <a:latin typeface="Arial" panose="020B0604020202020204" pitchFamily="34" charset="0"/>
            </a:endParaRPr>
          </a:p>
        </p:txBody>
      </p:sp>
      <p:sp>
        <p:nvSpPr>
          <p:cNvPr id="31747" name="Rectangle 2"/>
          <p:cNvSpPr>
            <a:spLocks noGrp="1" noRot="1" noChangeAspect="1" noChangeArrowheads="1" noTextEdit="1"/>
          </p:cNvSpPr>
          <p:nvPr>
            <p:ph type="sldImg"/>
          </p:nvPr>
        </p:nvSpPr>
        <p:spPr>
          <a:xfrm>
            <a:off x="1341438" y="474663"/>
            <a:ext cx="4657725" cy="3494087"/>
          </a:xfrm>
          <a:ln/>
        </p:spPr>
      </p:sp>
      <p:sp>
        <p:nvSpPr>
          <p:cNvPr id="31748" name="Rectangle 3"/>
          <p:cNvSpPr>
            <a:spLocks noGrp="1" noChangeArrowheads="1"/>
          </p:cNvSpPr>
          <p:nvPr>
            <p:ph type="body" idx="1"/>
          </p:nvPr>
        </p:nvSpPr>
        <p:spPr>
          <a:xfrm>
            <a:off x="487681" y="4245531"/>
            <a:ext cx="6338147" cy="4958953"/>
          </a:xfrm>
          <a:noFill/>
        </p:spPr>
        <p:txBody>
          <a:bodyPr/>
          <a:lstStyle/>
          <a:p>
            <a:pPr eaLnBrk="1" hangingPunct="1"/>
            <a:r>
              <a:rPr lang="en-US" u="none" dirty="0" smtClean="0"/>
              <a:t>The ad hoc standards</a:t>
            </a:r>
            <a:r>
              <a:rPr lang="en-US" u="none" baseline="0" dirty="0" smtClean="0"/>
              <a:t> </a:t>
            </a:r>
            <a:r>
              <a:rPr lang="en-US" u="none" dirty="0" smtClean="0"/>
              <a:t>committee must:</a:t>
            </a:r>
          </a:p>
          <a:p>
            <a:pPr lvl="1" eaLnBrk="1" hangingPunct="1">
              <a:spcBef>
                <a:spcPct val="40000"/>
              </a:spcBef>
            </a:pPr>
            <a:r>
              <a:rPr lang="en-US" u="none" dirty="0" smtClean="0"/>
              <a:t>Develop a detailed scope for the proposed standard within the parameters set by the approved committee charter</a:t>
            </a:r>
          </a:p>
          <a:p>
            <a:pPr lvl="1" eaLnBrk="1" hangingPunct="1">
              <a:spcBef>
                <a:spcPct val="40000"/>
              </a:spcBef>
            </a:pPr>
            <a:r>
              <a:rPr lang="en-US" u="none" dirty="0" smtClean="0"/>
              <a:t>Obtain Supervisory Board approval of the proposed scope and notify ANSI.</a:t>
            </a:r>
            <a:r>
              <a:rPr lang="en-US" u="none" baseline="0" dirty="0" smtClean="0"/>
              <a:t> Please note that if the standard is not intended to become an ANSI accredited standard, (i.e. QAI-1, CA-1), then notification of ANSI is not required.</a:t>
            </a:r>
            <a:endParaRPr lang="en-US" u="none" dirty="0" smtClean="0"/>
          </a:p>
          <a:p>
            <a:pPr lvl="1" eaLnBrk="1" hangingPunct="1">
              <a:spcBef>
                <a:spcPct val="40000"/>
              </a:spcBef>
            </a:pPr>
            <a:r>
              <a:rPr lang="en-US" u="none" dirty="0" smtClean="0"/>
              <a:t>Request nominations o</a:t>
            </a:r>
            <a:r>
              <a:rPr lang="en-US" u="none" baseline="0" dirty="0" smtClean="0"/>
              <a:t>f committee members from </a:t>
            </a:r>
            <a:r>
              <a:rPr lang="en-US" u="none" dirty="0" smtClean="0"/>
              <a:t>organizations substantially concerned with scope of the proposed standard</a:t>
            </a:r>
          </a:p>
          <a:p>
            <a:pPr lvl="1" eaLnBrk="1" hangingPunct="1">
              <a:spcBef>
                <a:spcPct val="40000"/>
              </a:spcBef>
            </a:pPr>
            <a:r>
              <a:rPr lang="en-US" u="none" dirty="0" smtClean="0"/>
              <a:t>Develop a project timeline for the development of the new standard</a:t>
            </a:r>
            <a:endParaRPr lang="en-US" u="none" strike="sngStrike" dirty="0" smtClean="0"/>
          </a:p>
          <a:p>
            <a:pPr marL="114300" lvl="1" indent="0" eaLnBrk="1" hangingPunct="1">
              <a:spcBef>
                <a:spcPct val="40000"/>
              </a:spcBef>
              <a:buNone/>
            </a:pPr>
            <a:endParaRPr lang="en-US" u="none" strike="sngStrike" dirty="0" smtClean="0"/>
          </a:p>
          <a:p>
            <a:pPr eaLnBrk="1" hangingPunct="1"/>
            <a:r>
              <a:rPr lang="en-US" u="none" dirty="0" smtClean="0"/>
              <a:t>Subsequent Board Actions:</a:t>
            </a:r>
          </a:p>
          <a:p>
            <a:pPr lvl="1" eaLnBrk="1" hangingPunct="1">
              <a:spcBef>
                <a:spcPct val="40000"/>
              </a:spcBef>
            </a:pPr>
            <a:r>
              <a:rPr lang="en-US" u="none" dirty="0" smtClean="0"/>
              <a:t>Approve ad standards committee membership to formalize</a:t>
            </a:r>
            <a:r>
              <a:rPr lang="en-US" u="none" baseline="0" dirty="0" smtClean="0"/>
              <a:t> the establishment of the standards </a:t>
            </a:r>
            <a:r>
              <a:rPr lang="en-US" u="none" dirty="0" smtClean="0"/>
              <a:t>committee</a:t>
            </a:r>
          </a:p>
        </p:txBody>
      </p:sp>
    </p:spTree>
    <p:extLst>
      <p:ext uri="{BB962C8B-B14F-4D97-AF65-F5344CB8AC3E}">
        <p14:creationId xmlns:p14="http://schemas.microsoft.com/office/powerpoint/2010/main" val="814665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040D7BA3-1EA4-4308-8F5E-C3A7FE410381}" type="slidenum">
              <a:rPr lang="en-US" sz="1300">
                <a:latin typeface="Arial" panose="020B0604020202020204" pitchFamily="34" charset="0"/>
              </a:rPr>
              <a:pPr/>
              <a:t>12</a:t>
            </a:fld>
            <a:endParaRPr lang="en-US" sz="1300">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341438" y="474663"/>
            <a:ext cx="4657725" cy="3494087"/>
          </a:xfrm>
          <a:ln/>
        </p:spPr>
      </p:sp>
      <p:sp>
        <p:nvSpPr>
          <p:cNvPr id="39940" name="Rectangle 3"/>
          <p:cNvSpPr>
            <a:spLocks noGrp="1" noChangeArrowheads="1"/>
          </p:cNvSpPr>
          <p:nvPr>
            <p:ph type="body" idx="1"/>
          </p:nvPr>
        </p:nvSpPr>
        <p:spPr>
          <a:xfrm>
            <a:off x="487681" y="4245531"/>
            <a:ext cx="6338147" cy="4958953"/>
          </a:xfrm>
          <a:noFill/>
        </p:spPr>
        <p:txBody>
          <a:bodyPr/>
          <a:lstStyle/>
          <a:p>
            <a:pPr eaLnBrk="1" hangingPunct="1"/>
            <a:r>
              <a:rPr lang="en-US" b="0" dirty="0" smtClean="0"/>
              <a:t>Part II – </a:t>
            </a:r>
            <a:r>
              <a:rPr lang="en-US" b="0" u="none" dirty="0" smtClean="0"/>
              <a:t>Sunsetting</a:t>
            </a:r>
            <a:r>
              <a:rPr lang="en-US" b="0" dirty="0" smtClean="0"/>
              <a:t> a Codes and Standards Project</a:t>
            </a:r>
          </a:p>
        </p:txBody>
      </p:sp>
    </p:spTree>
    <p:extLst>
      <p:ext uri="{BB962C8B-B14F-4D97-AF65-F5344CB8AC3E}">
        <p14:creationId xmlns:p14="http://schemas.microsoft.com/office/powerpoint/2010/main" val="1201127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3B99C6D6-C354-4192-948F-01EA6943AC22}" type="slidenum">
              <a:rPr lang="en-US" sz="1300">
                <a:latin typeface="Arial" panose="020B0604020202020204" pitchFamily="34" charset="0"/>
              </a:rPr>
              <a:pPr/>
              <a:t>13</a:t>
            </a:fld>
            <a:endParaRPr lang="en-US" sz="1300">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341438" y="474663"/>
            <a:ext cx="4657725" cy="3494087"/>
          </a:xfrm>
          <a:ln/>
        </p:spPr>
      </p:sp>
      <p:sp>
        <p:nvSpPr>
          <p:cNvPr id="41988" name="Rectangle 3"/>
          <p:cNvSpPr>
            <a:spLocks noGrp="1" noChangeArrowheads="1"/>
          </p:cNvSpPr>
          <p:nvPr>
            <p:ph type="body" idx="1"/>
          </p:nvPr>
        </p:nvSpPr>
        <p:spPr>
          <a:xfrm>
            <a:off x="487681" y="4245531"/>
            <a:ext cx="6338147" cy="4958953"/>
          </a:xfrm>
          <a:noFill/>
        </p:spPr>
        <p:txBody>
          <a:bodyPr/>
          <a:lstStyle/>
          <a:p>
            <a:pPr eaLnBrk="1" hangingPunct="1"/>
            <a:r>
              <a:rPr lang="en-US" b="0" u="none" dirty="0" smtClean="0"/>
              <a:t>One of the ongoing responsibilities of </a:t>
            </a:r>
            <a:r>
              <a:rPr lang="en-US" u="none" dirty="0" smtClean="0"/>
              <a:t>the Supervisory Boards is to evaluate the continuing need for and effectiveness of existing standards projects.</a:t>
            </a:r>
            <a:r>
              <a:rPr lang="en-US" u="none" baseline="0" dirty="0" smtClean="0"/>
              <a:t> </a:t>
            </a:r>
            <a:r>
              <a:rPr lang="en-US" u="none" dirty="0" smtClean="0"/>
              <a:t>If, based upon their evaluation, the Supervisory</a:t>
            </a:r>
            <a:r>
              <a:rPr lang="en-US" u="none" baseline="0" dirty="0" smtClean="0"/>
              <a:t> </a:t>
            </a:r>
            <a:r>
              <a:rPr lang="en-US" u="none" dirty="0" smtClean="0"/>
              <a:t>Board determines there is no longer a need to continue a particular standards project, they may recommend to the Council on Standards &amp; Certification approval</a:t>
            </a:r>
            <a:r>
              <a:rPr lang="en-US" u="none" baseline="0" dirty="0" smtClean="0"/>
              <a:t> of</a:t>
            </a:r>
            <a:r>
              <a:rPr lang="en-US" u="none" dirty="0" smtClean="0"/>
              <a:t> sunsetting the standards</a:t>
            </a:r>
            <a:r>
              <a:rPr lang="en-US" u="none" baseline="0" dirty="0" smtClean="0"/>
              <a:t> </a:t>
            </a:r>
            <a:r>
              <a:rPr lang="en-US" u="none" dirty="0" smtClean="0"/>
              <a:t>project. </a:t>
            </a:r>
          </a:p>
          <a:p>
            <a:pPr eaLnBrk="1" hangingPunct="1"/>
            <a:endParaRPr lang="en-US" u="none" dirty="0" smtClean="0"/>
          </a:p>
          <a:p>
            <a:pPr eaLnBrk="1" hangingPunct="1"/>
            <a:r>
              <a:rPr lang="en-US" u="none" dirty="0" smtClean="0"/>
              <a:t>Sunsetting</a:t>
            </a:r>
            <a:r>
              <a:rPr lang="en-US" u="none" baseline="0" dirty="0" smtClean="0"/>
              <a:t> a standards project includes the withdrawal of a standard, which would also require approval by the responsible standards committee and/or subordinate group.</a:t>
            </a:r>
            <a:endParaRPr lang="en-US" u="none" dirty="0" smtClean="0"/>
          </a:p>
          <a:p>
            <a:pPr eaLnBrk="1" hangingPunct="1"/>
            <a:endParaRPr lang="en-US" u="none" dirty="0" smtClean="0"/>
          </a:p>
          <a:p>
            <a:pPr marL="0" lvl="0" indent="-107773" eaLnBrk="1" hangingPunct="1">
              <a:spcBef>
                <a:spcPct val="40000"/>
              </a:spcBef>
              <a:buNone/>
            </a:pPr>
            <a:r>
              <a:rPr lang="en-US" u="none" dirty="0" smtClean="0"/>
              <a:t>In rare cases, after a similar evaluation,</a:t>
            </a:r>
            <a:r>
              <a:rPr lang="en-US" u="none" baseline="0" dirty="0" smtClean="0"/>
              <a:t> the Supervisory Board may recommend transferring the standard to a different standards development organization.</a:t>
            </a:r>
          </a:p>
          <a:p>
            <a:pPr eaLnBrk="1" hangingPunct="1"/>
            <a:endParaRPr lang="en-US" u="none" dirty="0" smtClean="0"/>
          </a:p>
        </p:txBody>
      </p:sp>
    </p:spTree>
    <p:extLst>
      <p:ext uri="{BB962C8B-B14F-4D97-AF65-F5344CB8AC3E}">
        <p14:creationId xmlns:p14="http://schemas.microsoft.com/office/powerpoint/2010/main" val="34572507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1839903E-73A7-4547-AC6E-569D453A3788}" type="slidenum">
              <a:rPr lang="en-US" sz="1300">
                <a:latin typeface="Arial" panose="020B0604020202020204" pitchFamily="34" charset="0"/>
              </a:rPr>
              <a:pPr/>
              <a:t>14</a:t>
            </a:fld>
            <a:endParaRPr lang="en-US" sz="1300">
              <a:latin typeface="Arial" panose="020B0604020202020204" pitchFamily="34" charset="0"/>
            </a:endParaRPr>
          </a:p>
        </p:txBody>
      </p:sp>
      <p:sp>
        <p:nvSpPr>
          <p:cNvPr id="46083" name="Rectangle 2"/>
          <p:cNvSpPr>
            <a:spLocks noGrp="1" noRot="1" noChangeAspect="1" noChangeArrowheads="1" noTextEdit="1"/>
          </p:cNvSpPr>
          <p:nvPr>
            <p:ph type="sldImg"/>
          </p:nvPr>
        </p:nvSpPr>
        <p:spPr>
          <a:xfrm>
            <a:off x="1341438" y="474663"/>
            <a:ext cx="4657725" cy="3494087"/>
          </a:xfrm>
          <a:ln/>
        </p:spPr>
      </p:sp>
      <p:sp>
        <p:nvSpPr>
          <p:cNvPr id="46084" name="Rectangle 3"/>
          <p:cNvSpPr>
            <a:spLocks noGrp="1" noChangeArrowheads="1"/>
          </p:cNvSpPr>
          <p:nvPr>
            <p:ph type="body" idx="1"/>
          </p:nvPr>
        </p:nvSpPr>
        <p:spPr>
          <a:xfrm>
            <a:off x="487681" y="4245531"/>
            <a:ext cx="6338147" cy="4958953"/>
          </a:xfrm>
          <a:noFill/>
        </p:spPr>
        <p:txBody>
          <a:bodyPr/>
          <a:lstStyle/>
          <a:p>
            <a:pPr eaLnBrk="1" hangingPunct="1"/>
            <a:r>
              <a:rPr lang="en-US" u="none" dirty="0" smtClean="0"/>
              <a:t>The recommendation to sunset a Conformity Assessment Program typically originates not in the Board on Conformity Assessment, but in the Supervisory Board that oversees the Standards Committee responsible for the criteria upon which the Conformity Assessment Program is based.  </a:t>
            </a:r>
            <a:br>
              <a:rPr lang="en-US" u="none" dirty="0" smtClean="0"/>
            </a:br>
            <a:endParaRPr lang="en-US" u="none" dirty="0" smtClean="0"/>
          </a:p>
          <a:p>
            <a:pPr eaLnBrk="1" hangingPunct="1"/>
            <a:r>
              <a:rPr lang="en-US" u="none" dirty="0" smtClean="0"/>
              <a:t>Nevertheless, if a recommendation to sunset a Conformity Assessment Program is approved, the Board on Conformity Assessment is responsible for ensuring that the responsible Standards Committee and Supervisory Board have provided:  </a:t>
            </a:r>
          </a:p>
          <a:p>
            <a:pPr lvl="1" eaLnBrk="1" hangingPunct="1">
              <a:spcBef>
                <a:spcPct val="40000"/>
              </a:spcBef>
            </a:pPr>
            <a:r>
              <a:rPr lang="en-US" u="none" dirty="0" smtClean="0"/>
              <a:t>Proper public notification of the affected industry</a:t>
            </a:r>
          </a:p>
          <a:p>
            <a:pPr lvl="1" eaLnBrk="1" hangingPunct="1">
              <a:spcBef>
                <a:spcPct val="40000"/>
              </a:spcBef>
            </a:pPr>
            <a:r>
              <a:rPr lang="en-US" u="none" dirty="0" smtClean="0"/>
              <a:t>A phase-out period</a:t>
            </a:r>
          </a:p>
          <a:p>
            <a:pPr lvl="1" eaLnBrk="1" hangingPunct="1">
              <a:spcBef>
                <a:spcPct val="40000"/>
              </a:spcBef>
            </a:pPr>
            <a:r>
              <a:rPr lang="en-US" u="none" dirty="0" smtClean="0"/>
              <a:t>Due process until the date of the program’s termination</a:t>
            </a:r>
          </a:p>
        </p:txBody>
      </p:sp>
    </p:spTree>
    <p:extLst>
      <p:ext uri="{BB962C8B-B14F-4D97-AF65-F5344CB8AC3E}">
        <p14:creationId xmlns:p14="http://schemas.microsoft.com/office/powerpoint/2010/main" val="16058293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F42D8018-B0BD-4765-AF1C-9B2D5DB984C4}" type="slidenum">
              <a:rPr lang="en-US" sz="1300">
                <a:latin typeface="Arial" panose="020B0604020202020204" pitchFamily="34" charset="0"/>
              </a:rPr>
              <a:pPr/>
              <a:t>15</a:t>
            </a:fld>
            <a:endParaRPr lang="en-US" sz="1300">
              <a:latin typeface="Arial" panose="020B0604020202020204" pitchFamily="34" charset="0"/>
            </a:endParaRPr>
          </a:p>
        </p:txBody>
      </p:sp>
      <p:sp>
        <p:nvSpPr>
          <p:cNvPr id="48131" name="Rectangle 2"/>
          <p:cNvSpPr>
            <a:spLocks noGrp="1" noRot="1" noChangeAspect="1" noChangeArrowheads="1" noTextEdit="1"/>
          </p:cNvSpPr>
          <p:nvPr>
            <p:ph type="sldImg"/>
          </p:nvPr>
        </p:nvSpPr>
        <p:spPr>
          <a:xfrm>
            <a:off x="1341438" y="474663"/>
            <a:ext cx="4657725" cy="3494087"/>
          </a:xfrm>
          <a:ln/>
        </p:spPr>
      </p:sp>
      <p:sp>
        <p:nvSpPr>
          <p:cNvPr id="48132" name="Rectangle 3"/>
          <p:cNvSpPr>
            <a:spLocks noGrp="1" noChangeArrowheads="1"/>
          </p:cNvSpPr>
          <p:nvPr>
            <p:ph type="body" idx="1"/>
          </p:nvPr>
        </p:nvSpPr>
        <p:spPr>
          <a:xfrm>
            <a:off x="487681" y="4245531"/>
            <a:ext cx="6338147" cy="4958953"/>
          </a:xfrm>
          <a:noFill/>
        </p:spPr>
        <p:txBody>
          <a:bodyPr/>
          <a:lstStyle/>
          <a:p>
            <a:pPr eaLnBrk="1" hangingPunct="1"/>
            <a:r>
              <a:rPr lang="en-US" dirty="0" smtClean="0"/>
              <a:t>There may be occasions when, in order to protect the interests of ASME, the Council on </a:t>
            </a:r>
            <a:r>
              <a:rPr lang="en-US" u="none" dirty="0" smtClean="0"/>
              <a:t>Standards &amp;</a:t>
            </a:r>
            <a:r>
              <a:rPr lang="en-US" u="none" baseline="0" dirty="0" smtClean="0"/>
              <a:t> </a:t>
            </a:r>
            <a:r>
              <a:rPr lang="en-US" dirty="0" smtClean="0"/>
              <a:t>Certification or Supervisory Board, in fulfilling their supervisory and oversight obligations, may approve the sunsetting of a Standards project, sometimes over the objection of the Standards Committee itself.</a:t>
            </a:r>
            <a:endParaRPr lang="en-US" b="1" dirty="0" smtClean="0"/>
          </a:p>
          <a:p>
            <a:pPr eaLnBrk="1" hangingPunct="1"/>
            <a:endParaRPr lang="en-US" dirty="0" smtClean="0"/>
          </a:p>
        </p:txBody>
      </p:sp>
    </p:spTree>
    <p:extLst>
      <p:ext uri="{BB962C8B-B14F-4D97-AF65-F5344CB8AC3E}">
        <p14:creationId xmlns:p14="http://schemas.microsoft.com/office/powerpoint/2010/main" val="2366410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5E6F6BDC-712F-49C7-B39F-CA35066FCF06}" type="slidenum">
              <a:rPr lang="en-US" sz="1300">
                <a:latin typeface="Arial" panose="020B0604020202020204" pitchFamily="34" charset="0"/>
              </a:rPr>
              <a:pPr/>
              <a:t>16</a:t>
            </a:fld>
            <a:endParaRPr lang="en-US" sz="1300">
              <a:latin typeface="Arial" panose="020B0604020202020204" pitchFamily="34" charset="0"/>
            </a:endParaRPr>
          </a:p>
        </p:txBody>
      </p:sp>
      <p:sp>
        <p:nvSpPr>
          <p:cNvPr id="52227" name="Rectangle 2"/>
          <p:cNvSpPr>
            <a:spLocks noGrp="1" noRot="1" noChangeAspect="1" noChangeArrowheads="1" noTextEdit="1"/>
          </p:cNvSpPr>
          <p:nvPr>
            <p:ph type="sldImg"/>
          </p:nvPr>
        </p:nvSpPr>
        <p:spPr>
          <a:xfrm>
            <a:off x="1341438" y="474663"/>
            <a:ext cx="4657725" cy="3494087"/>
          </a:xfrm>
          <a:ln/>
        </p:spPr>
      </p:sp>
      <p:sp>
        <p:nvSpPr>
          <p:cNvPr id="52228" name="Rectangle 3"/>
          <p:cNvSpPr>
            <a:spLocks noGrp="1" noChangeArrowheads="1"/>
          </p:cNvSpPr>
          <p:nvPr>
            <p:ph type="body" idx="1"/>
          </p:nvPr>
        </p:nvSpPr>
        <p:spPr>
          <a:xfrm>
            <a:off x="487681" y="4245531"/>
            <a:ext cx="6338147" cy="4958953"/>
          </a:xfrm>
          <a:noFill/>
        </p:spPr>
        <p:txBody>
          <a:bodyPr/>
          <a:lstStyle/>
          <a:p>
            <a:pPr eaLnBrk="1" hangingPunct="1"/>
            <a:r>
              <a:rPr lang="en-US" b="0" dirty="0" smtClean="0"/>
              <a:t>In summary:</a:t>
            </a:r>
          </a:p>
          <a:p>
            <a:r>
              <a:rPr lang="en-US" sz="1100" dirty="0"/>
              <a:t>A request for a new project comes from: an individual, </a:t>
            </a:r>
            <a:r>
              <a:rPr lang="en-US" sz="1100" dirty="0" smtClean="0"/>
              <a:t>committee, professional </a:t>
            </a:r>
            <a:r>
              <a:rPr lang="en-US" sz="1100" dirty="0"/>
              <a:t>organization, government agency, industry group or public interest group.</a:t>
            </a:r>
          </a:p>
          <a:p>
            <a:r>
              <a:rPr lang="en-US" sz="1100" dirty="0"/>
              <a:t>A Request for the Development of a New ASME Standards Activity form must be filled out by the interested parties and submitted.</a:t>
            </a:r>
          </a:p>
          <a:p>
            <a:r>
              <a:rPr lang="en-US" sz="1100" dirty="0"/>
              <a:t>Sunsetting </a:t>
            </a:r>
            <a:r>
              <a:rPr lang="en-US" sz="1100" dirty="0" smtClean="0"/>
              <a:t>a </a:t>
            </a:r>
            <a:r>
              <a:rPr lang="en-US" sz="1100" dirty="0"/>
              <a:t>Standards Project can be initiated by the results of a Supervisory Board evaluation or under special considerations when a project is terminated to protect the interests of ASME.</a:t>
            </a:r>
          </a:p>
          <a:p>
            <a:pPr eaLnBrk="1" hangingPunct="1"/>
            <a:endParaRPr lang="en-US" b="1" dirty="0" smtClean="0"/>
          </a:p>
        </p:txBody>
      </p:sp>
    </p:spTree>
    <p:extLst>
      <p:ext uri="{BB962C8B-B14F-4D97-AF65-F5344CB8AC3E}">
        <p14:creationId xmlns:p14="http://schemas.microsoft.com/office/powerpoint/2010/main" val="2677485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FC608F67-1BB5-4C3A-942E-EA5A59498805}" type="slidenum">
              <a:rPr lang="en-US" sz="1300">
                <a:latin typeface="Arial" panose="020B0604020202020204" pitchFamily="34" charset="0"/>
              </a:rPr>
              <a:pPr/>
              <a:t>17</a:t>
            </a:fld>
            <a:endParaRPr lang="en-US" sz="1300">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341438" y="474663"/>
            <a:ext cx="4657725" cy="3494087"/>
          </a:xfrm>
          <a:ln/>
        </p:spPr>
      </p:sp>
      <p:sp>
        <p:nvSpPr>
          <p:cNvPr id="54276" name="Rectangle 3"/>
          <p:cNvSpPr>
            <a:spLocks noGrp="1" noChangeArrowheads="1"/>
          </p:cNvSpPr>
          <p:nvPr>
            <p:ph type="body" idx="1"/>
          </p:nvPr>
        </p:nvSpPr>
        <p:spPr>
          <a:xfrm>
            <a:off x="487681" y="4245531"/>
            <a:ext cx="6338147" cy="4958953"/>
          </a:xfrm>
          <a:noFill/>
        </p:spPr>
        <p:txBody>
          <a:bodyPr/>
          <a:lstStyle/>
          <a:p>
            <a:pPr defTabSz="966612" eaLnBrk="1" hangingPunct="1">
              <a:defRPr/>
            </a:pPr>
            <a:r>
              <a:rPr lang="en-US" dirty="0" smtClean="0"/>
              <a:t>ASME policies are available online through the addresses listed on this page.</a:t>
            </a:r>
          </a:p>
          <a:p>
            <a:pPr eaLnBrk="1" hangingPunct="1"/>
            <a:endParaRPr lang="en-US" b="1" dirty="0" smtClean="0"/>
          </a:p>
        </p:txBody>
      </p:sp>
    </p:spTree>
    <p:extLst>
      <p:ext uri="{BB962C8B-B14F-4D97-AF65-F5344CB8AC3E}">
        <p14:creationId xmlns:p14="http://schemas.microsoft.com/office/powerpoint/2010/main" val="3111456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Module B contains eleven modules.  This</a:t>
            </a:r>
            <a:r>
              <a:rPr lang="en-US" baseline="0" dirty="0" smtClean="0"/>
              <a:t> is Module </a:t>
            </a:r>
            <a:r>
              <a:rPr lang="en-US" dirty="0" smtClean="0"/>
              <a:t>B4</a:t>
            </a:r>
            <a:r>
              <a:rPr lang="en-US" baseline="0" dirty="0" smtClean="0"/>
              <a:t> </a:t>
            </a:r>
            <a:r>
              <a:rPr lang="en-US" u="none" baseline="0" dirty="0" smtClean="0"/>
              <a:t>Establishing and Sunsetting </a:t>
            </a:r>
            <a:r>
              <a:rPr lang="en-US" dirty="0" smtClean="0"/>
              <a:t>Standards </a:t>
            </a:r>
            <a:r>
              <a:rPr lang="en-US" strike="noStrike" dirty="0" smtClean="0"/>
              <a:t>Projects. </a:t>
            </a:r>
            <a:endParaRPr lang="en-US" strike="noStrike" dirty="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84559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275954" y="9337961"/>
            <a:ext cx="3271182" cy="491562"/>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408113" y="490538"/>
            <a:ext cx="4706937" cy="3529012"/>
          </a:xfrm>
          <a:prstGeom prst="rect">
            <a:avLst/>
          </a:prstGeom>
          <a:ln/>
        </p:spPr>
      </p:sp>
      <p:sp>
        <p:nvSpPr>
          <p:cNvPr id="16387" name="Rectangle 3"/>
          <p:cNvSpPr>
            <a:spLocks noGrp="1" noChangeArrowheads="1"/>
          </p:cNvSpPr>
          <p:nvPr>
            <p:ph type="body" idx="1"/>
          </p:nvPr>
        </p:nvSpPr>
        <p:spPr>
          <a:xfrm>
            <a:off x="557432" y="4372852"/>
            <a:ext cx="6427033" cy="5110191"/>
          </a:xfrm>
          <a:prstGeom prst="rect">
            <a:avLst/>
          </a:prstGeom>
          <a:ln/>
        </p:spPr>
        <p:txBody>
          <a:bodyPr/>
          <a:lstStyle/>
          <a:p>
            <a:endParaRPr lang="en-US" dirty="0"/>
          </a:p>
        </p:txBody>
      </p:sp>
    </p:spTree>
    <p:extLst>
      <p:ext uri="{BB962C8B-B14F-4D97-AF65-F5344CB8AC3E}">
        <p14:creationId xmlns:p14="http://schemas.microsoft.com/office/powerpoint/2010/main" val="1664939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39E282AB-4BC0-42B3-9D46-B688B7E8576C}" type="slidenum">
              <a:rPr lang="en-US" sz="1300">
                <a:latin typeface="Arial" panose="020B0604020202020204" pitchFamily="34" charset="0"/>
              </a:rPr>
              <a:pPr/>
              <a:t>3</a:t>
            </a:fld>
            <a:endParaRPr lang="en-US" sz="1300">
              <a:latin typeface="Arial" panose="020B0604020202020204" pitchFamily="34" charset="0"/>
            </a:endParaRPr>
          </a:p>
        </p:txBody>
      </p:sp>
      <p:sp>
        <p:nvSpPr>
          <p:cNvPr id="11267" name="Rectangle 2"/>
          <p:cNvSpPr>
            <a:spLocks noGrp="1" noRot="1" noChangeAspect="1" noChangeArrowheads="1" noTextEdit="1"/>
          </p:cNvSpPr>
          <p:nvPr>
            <p:ph type="sldImg"/>
          </p:nvPr>
        </p:nvSpPr>
        <p:spPr>
          <a:xfrm>
            <a:off x="1341438" y="474663"/>
            <a:ext cx="4657725" cy="3494087"/>
          </a:xfrm>
          <a:ln/>
        </p:spPr>
      </p:sp>
      <p:sp>
        <p:nvSpPr>
          <p:cNvPr id="11268" name="Rectangle 3"/>
          <p:cNvSpPr>
            <a:spLocks noGrp="1" noChangeArrowheads="1"/>
          </p:cNvSpPr>
          <p:nvPr>
            <p:ph type="body" idx="1"/>
          </p:nvPr>
        </p:nvSpPr>
        <p:spPr>
          <a:xfrm>
            <a:off x="487681" y="4245531"/>
            <a:ext cx="6338147" cy="4958953"/>
          </a:xfrm>
          <a:noFill/>
        </p:spPr>
        <p:txBody>
          <a:bodyPr/>
          <a:lstStyle/>
          <a:p>
            <a:pPr marL="115546" lvl="1" indent="0">
              <a:spcBef>
                <a:spcPts val="607"/>
              </a:spcBef>
              <a:buNone/>
            </a:pPr>
            <a:r>
              <a:rPr lang="en-US" sz="1200" u="none" dirty="0"/>
              <a:t>At the end of this module </a:t>
            </a:r>
            <a:r>
              <a:rPr lang="en-US" sz="1200" u="none" dirty="0" smtClean="0"/>
              <a:t>you</a:t>
            </a:r>
            <a:r>
              <a:rPr lang="en-US" sz="1200" u="none" baseline="0" dirty="0" smtClean="0"/>
              <a:t> will learn how ASME: </a:t>
            </a:r>
            <a:endParaRPr lang="en-US" sz="1200" u="none" dirty="0"/>
          </a:p>
          <a:p>
            <a:pPr lvl="1" eaLnBrk="1" hangingPunct="1">
              <a:spcBef>
                <a:spcPct val="40000"/>
              </a:spcBef>
            </a:pPr>
            <a:r>
              <a:rPr lang="en-US" u="none" dirty="0" smtClean="0"/>
              <a:t>Establishes</a:t>
            </a:r>
            <a:r>
              <a:rPr lang="en-US" u="none" baseline="0" dirty="0" smtClean="0"/>
              <a:t> a </a:t>
            </a:r>
            <a:r>
              <a:rPr lang="en-US" u="none" strike="noStrike" dirty="0" smtClean="0"/>
              <a:t>new</a:t>
            </a:r>
            <a:r>
              <a:rPr lang="en-US" u="none" dirty="0" smtClean="0"/>
              <a:t> standards project for development of a new standard</a:t>
            </a:r>
          </a:p>
          <a:p>
            <a:pPr lvl="1" eaLnBrk="1" hangingPunct="1">
              <a:spcBef>
                <a:spcPct val="40000"/>
              </a:spcBef>
            </a:pPr>
            <a:r>
              <a:rPr lang="en-US" u="none" dirty="0" smtClean="0"/>
              <a:t>Sunsets an unneeded or undesirable standards </a:t>
            </a:r>
            <a:r>
              <a:rPr lang="en-US" u="none" strike="noStrike" dirty="0" smtClean="0"/>
              <a:t>project</a:t>
            </a:r>
            <a:r>
              <a:rPr lang="en-US" u="none" dirty="0" smtClean="0"/>
              <a:t/>
            </a:r>
            <a:br>
              <a:rPr lang="en-US" u="none" dirty="0" smtClean="0"/>
            </a:br>
            <a:endParaRPr lang="en-US" u="none" dirty="0" smtClean="0"/>
          </a:p>
        </p:txBody>
      </p:sp>
    </p:spTree>
    <p:extLst>
      <p:ext uri="{BB962C8B-B14F-4D97-AF65-F5344CB8AC3E}">
        <p14:creationId xmlns:p14="http://schemas.microsoft.com/office/powerpoint/2010/main" val="1091056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39E6558B-3843-48A8-8C14-0893ACC1B05C}" type="slidenum">
              <a:rPr lang="en-US" sz="1300">
                <a:latin typeface="Arial" panose="020B0604020202020204" pitchFamily="34" charset="0"/>
              </a:rPr>
              <a:pPr/>
              <a:t>4</a:t>
            </a:fld>
            <a:endParaRPr lang="en-US" sz="1300">
              <a:latin typeface="Arial" panose="020B0604020202020204" pitchFamily="34" charset="0"/>
            </a:endParaRPr>
          </a:p>
        </p:txBody>
      </p:sp>
      <p:sp>
        <p:nvSpPr>
          <p:cNvPr id="15363" name="Rectangle 2"/>
          <p:cNvSpPr>
            <a:spLocks noGrp="1" noRot="1" noChangeAspect="1" noChangeArrowheads="1" noTextEdit="1"/>
          </p:cNvSpPr>
          <p:nvPr>
            <p:ph type="sldImg"/>
          </p:nvPr>
        </p:nvSpPr>
        <p:spPr>
          <a:xfrm>
            <a:off x="1341438" y="474663"/>
            <a:ext cx="4657725" cy="3494087"/>
          </a:xfrm>
          <a:ln/>
        </p:spPr>
      </p:sp>
      <p:sp>
        <p:nvSpPr>
          <p:cNvPr id="15364" name="Rectangle 3"/>
          <p:cNvSpPr>
            <a:spLocks noGrp="1" noChangeArrowheads="1"/>
          </p:cNvSpPr>
          <p:nvPr>
            <p:ph type="body" idx="1"/>
          </p:nvPr>
        </p:nvSpPr>
        <p:spPr>
          <a:xfrm>
            <a:off x="487681" y="4245531"/>
            <a:ext cx="6338147" cy="4958953"/>
          </a:xfrm>
          <a:noFill/>
        </p:spPr>
        <p:txBody>
          <a:bodyPr/>
          <a:lstStyle/>
          <a:p>
            <a:pPr eaLnBrk="1" hangingPunct="1"/>
            <a:r>
              <a:rPr lang="en-US" b="0" dirty="0" smtClean="0"/>
              <a:t>First let’s look at how a standards project is initiated. </a:t>
            </a:r>
          </a:p>
        </p:txBody>
      </p:sp>
    </p:spTree>
    <p:extLst>
      <p:ext uri="{BB962C8B-B14F-4D97-AF65-F5344CB8AC3E}">
        <p14:creationId xmlns:p14="http://schemas.microsoft.com/office/powerpoint/2010/main" val="235694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6736C037-E4E3-4AAA-9CC6-32D734AF4FF8}" type="slidenum">
              <a:rPr lang="en-US" sz="1300">
                <a:latin typeface="Arial" panose="020B0604020202020204" pitchFamily="34" charset="0"/>
              </a:rPr>
              <a:pPr/>
              <a:t>5</a:t>
            </a:fld>
            <a:endParaRPr lang="en-US" sz="1300">
              <a:latin typeface="Arial" panose="020B0604020202020204" pitchFamily="34" charset="0"/>
            </a:endParaRPr>
          </a:p>
        </p:txBody>
      </p:sp>
      <p:sp>
        <p:nvSpPr>
          <p:cNvPr id="17411" name="Rectangle 2"/>
          <p:cNvSpPr>
            <a:spLocks noGrp="1" noRot="1" noChangeAspect="1" noChangeArrowheads="1" noTextEdit="1"/>
          </p:cNvSpPr>
          <p:nvPr>
            <p:ph type="sldImg"/>
          </p:nvPr>
        </p:nvSpPr>
        <p:spPr>
          <a:xfrm>
            <a:off x="1341438" y="474663"/>
            <a:ext cx="4657725" cy="3494087"/>
          </a:xfrm>
          <a:ln/>
        </p:spPr>
      </p:sp>
      <p:sp>
        <p:nvSpPr>
          <p:cNvPr id="17412" name="Rectangle 3"/>
          <p:cNvSpPr>
            <a:spLocks noGrp="1" noChangeArrowheads="1"/>
          </p:cNvSpPr>
          <p:nvPr>
            <p:ph type="body" idx="1"/>
          </p:nvPr>
        </p:nvSpPr>
        <p:spPr>
          <a:xfrm>
            <a:off x="487681" y="4245531"/>
            <a:ext cx="6338147" cy="4958953"/>
          </a:xfrm>
          <a:noFill/>
        </p:spPr>
        <p:txBody>
          <a:bodyPr/>
          <a:lstStyle/>
          <a:p>
            <a:pPr eaLnBrk="1" hangingPunct="1"/>
            <a:r>
              <a:rPr lang="en-US" u="none" dirty="0" smtClean="0">
                <a:solidFill>
                  <a:schemeClr val="tx1"/>
                </a:solidFill>
              </a:rPr>
              <a:t>Request for a new standards</a:t>
            </a:r>
            <a:r>
              <a:rPr lang="en-US" u="none" baseline="0" dirty="0" smtClean="0">
                <a:solidFill>
                  <a:schemeClr val="tx1"/>
                </a:solidFill>
              </a:rPr>
              <a:t> project may be submitted by individual(s), ASME Committee or division, professional organization, government agency, industry group or public interest group. In summary, anyone can submit this request. </a:t>
            </a:r>
          </a:p>
          <a:p>
            <a:pPr eaLnBrk="1" hangingPunct="1"/>
            <a:endParaRPr lang="en-US" u="none" baseline="0" dirty="0" smtClean="0">
              <a:solidFill>
                <a:schemeClr val="tx1"/>
              </a:solidFill>
            </a:endParaRPr>
          </a:p>
          <a:p>
            <a:pPr eaLnBrk="1" hangingPunct="1"/>
            <a:r>
              <a:rPr lang="en-US" u="none" baseline="0" dirty="0" smtClean="0">
                <a:solidFill>
                  <a:schemeClr val="tx1"/>
                </a:solidFill>
              </a:rPr>
              <a:t>The “Request for the Development of a New ASME Standards Activity” form must be completed and submitted to the Director of Standards &amp; Certification Initiatives.</a:t>
            </a:r>
          </a:p>
          <a:p>
            <a:pPr eaLnBrk="1" hangingPunct="1"/>
            <a:endParaRPr lang="en-US" u="none" baseline="0" dirty="0" smtClean="0">
              <a:solidFill>
                <a:schemeClr val="tx1"/>
              </a:solidFill>
            </a:endParaRPr>
          </a:p>
          <a:p>
            <a:pPr eaLnBrk="1" hangingPunct="1"/>
            <a:r>
              <a:rPr lang="en-US" u="none" baseline="0" dirty="0" smtClean="0">
                <a:solidFill>
                  <a:schemeClr val="tx1"/>
                </a:solidFill>
              </a:rPr>
              <a:t>Please see CSP-49 for more information regarding the establishment of a new standards project. </a:t>
            </a:r>
          </a:p>
        </p:txBody>
      </p:sp>
    </p:spTree>
    <p:extLst>
      <p:ext uri="{BB962C8B-B14F-4D97-AF65-F5344CB8AC3E}">
        <p14:creationId xmlns:p14="http://schemas.microsoft.com/office/powerpoint/2010/main" val="4243312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EAAC3E47-1F25-4580-A801-3F4DBCE3C577}" type="slidenum">
              <a:rPr lang="en-US" sz="1300">
                <a:latin typeface="Arial" panose="020B0604020202020204" pitchFamily="34" charset="0"/>
              </a:rPr>
              <a:pPr/>
              <a:t>6</a:t>
            </a:fld>
            <a:endParaRPr lang="en-US" sz="1300">
              <a:latin typeface="Arial" panose="020B0604020202020204" pitchFamily="34" charset="0"/>
            </a:endParaRPr>
          </a:p>
        </p:txBody>
      </p:sp>
      <p:sp>
        <p:nvSpPr>
          <p:cNvPr id="21507" name="Rectangle 2"/>
          <p:cNvSpPr>
            <a:spLocks noGrp="1" noRot="1" noChangeAspect="1" noChangeArrowheads="1" noTextEdit="1"/>
          </p:cNvSpPr>
          <p:nvPr>
            <p:ph type="sldImg"/>
          </p:nvPr>
        </p:nvSpPr>
        <p:spPr>
          <a:xfrm>
            <a:off x="1341438" y="474663"/>
            <a:ext cx="4657725" cy="3494087"/>
          </a:xfrm>
          <a:ln/>
        </p:spPr>
      </p:sp>
      <p:sp>
        <p:nvSpPr>
          <p:cNvPr id="21508" name="Rectangle 3"/>
          <p:cNvSpPr>
            <a:spLocks noGrp="1" noChangeArrowheads="1"/>
          </p:cNvSpPr>
          <p:nvPr>
            <p:ph type="body" idx="1"/>
          </p:nvPr>
        </p:nvSpPr>
        <p:spPr>
          <a:xfrm>
            <a:off x="487681" y="4245531"/>
            <a:ext cx="6338147" cy="4958953"/>
          </a:xfrm>
          <a:noFill/>
        </p:spPr>
        <p:txBody>
          <a:bodyPr/>
          <a:lstStyle/>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sz="1100" u="none" dirty="0" smtClean="0">
                <a:solidFill>
                  <a:schemeClr val="tx1"/>
                </a:solidFill>
              </a:rPr>
              <a:t>The director of the Board on Strategic Initiatives evaluates the request for a standard and delegates it to the appropriate supervisory board.</a:t>
            </a:r>
          </a:p>
          <a:p>
            <a:pPr lvl="1" eaLnBrk="1" hangingPunct="1">
              <a:spcBef>
                <a:spcPct val="40000"/>
              </a:spcBef>
            </a:pPr>
            <a:r>
              <a:rPr lang="en-US" u="none" dirty="0" smtClean="0">
                <a:solidFill>
                  <a:schemeClr val="tx1"/>
                </a:solidFill>
              </a:rPr>
              <a:t>If the Board determines that there is a need and decides to proceed with development, they may assign the project to an existing Standards Committee, or may recommend the establishment of a new Standards Committee. Proposals to form new committees require  S&amp;C Council approval. </a:t>
            </a:r>
          </a:p>
          <a:p>
            <a:pPr lvl="1" eaLnBrk="1" hangingPunct="1">
              <a:spcBef>
                <a:spcPct val="40000"/>
              </a:spcBef>
            </a:pPr>
            <a:r>
              <a:rPr lang="en-US" u="none" dirty="0" smtClean="0">
                <a:solidFill>
                  <a:schemeClr val="tx1"/>
                </a:solidFill>
              </a:rPr>
              <a:t>If the Board determines that there is no apparent need, they shall inform the requester.</a:t>
            </a:r>
          </a:p>
          <a:p>
            <a:pPr lvl="1" eaLnBrk="1" hangingPunct="1">
              <a:spcBef>
                <a:spcPct val="40000"/>
              </a:spcBef>
            </a:pPr>
            <a:r>
              <a:rPr lang="en-US" u="none" dirty="0" smtClean="0">
                <a:solidFill>
                  <a:schemeClr val="tx1"/>
                </a:solidFill>
              </a:rPr>
              <a:t>At times, it is difficult for the Board to decide how to handle a request, especially if the request does not fall within the historically established areas of expertise of the Board, for example in fuel cells, biomechanical standards or assessing the correctness of modeling and simulation in computational solid mechanics. In these cases, the Supervisory Board may appoint a task group to do further study</a:t>
            </a:r>
            <a:r>
              <a:rPr lang="en-US" u="none" baseline="0" dirty="0" smtClean="0">
                <a:solidFill>
                  <a:schemeClr val="tx1"/>
                </a:solidFill>
              </a:rPr>
              <a:t> or </a:t>
            </a:r>
            <a:r>
              <a:rPr lang="en-US" u="none" dirty="0" smtClean="0">
                <a:solidFill>
                  <a:schemeClr val="tx1"/>
                </a:solidFill>
              </a:rPr>
              <a:t>refer the request to an existing committee for review.</a:t>
            </a:r>
          </a:p>
          <a:p>
            <a:pPr lvl="2" eaLnBrk="1" hangingPunct="1">
              <a:spcBef>
                <a:spcPct val="40000"/>
              </a:spcBef>
            </a:pPr>
            <a:r>
              <a:rPr lang="en-US" u="none" dirty="0" smtClean="0">
                <a:solidFill>
                  <a:schemeClr val="tx1"/>
                </a:solidFill>
              </a:rPr>
              <a:t>If the task group/existing</a:t>
            </a:r>
            <a:r>
              <a:rPr lang="en-US" u="none" baseline="0" dirty="0" smtClean="0">
                <a:solidFill>
                  <a:schemeClr val="tx1"/>
                </a:solidFill>
              </a:rPr>
              <a:t> committee </a:t>
            </a:r>
            <a:r>
              <a:rPr lang="en-US" u="none" dirty="0" smtClean="0">
                <a:solidFill>
                  <a:schemeClr val="tx1"/>
                </a:solidFill>
              </a:rPr>
              <a:t>recommends rejecting the proposal, it will give reasons for this rejection so that these can be sent to the proposer. </a:t>
            </a:r>
          </a:p>
          <a:p>
            <a:pPr lvl="2" eaLnBrk="1" hangingPunct="1">
              <a:spcBef>
                <a:spcPct val="40000"/>
              </a:spcBef>
            </a:pPr>
            <a:r>
              <a:rPr lang="en-US" u="none" dirty="0" smtClean="0">
                <a:solidFill>
                  <a:schemeClr val="tx1"/>
                </a:solidFill>
              </a:rPr>
              <a:t>If the task group</a:t>
            </a:r>
            <a:r>
              <a:rPr lang="en-US" u="none" baseline="0" dirty="0" smtClean="0">
                <a:solidFill>
                  <a:schemeClr val="tx1"/>
                </a:solidFill>
              </a:rPr>
              <a:t> </a:t>
            </a:r>
            <a:r>
              <a:rPr lang="en-US" u="none" dirty="0" smtClean="0">
                <a:solidFill>
                  <a:schemeClr val="tx1"/>
                </a:solidFill>
              </a:rPr>
              <a:t>determines that a need exists, it may recommend either assigning the project to an existing committee or creating a new committee. If it recommends a new committee, it will prepare a broad charter for the new group to define its general purpose.</a:t>
            </a:r>
          </a:p>
          <a:p>
            <a:pPr marL="114300" lvl="1" indent="0" eaLnBrk="1" hangingPunct="1">
              <a:spcBef>
                <a:spcPct val="40000"/>
              </a:spcBef>
              <a:buNone/>
            </a:pPr>
            <a:r>
              <a:rPr lang="en-US" u="none" baseline="0" dirty="0" smtClean="0">
                <a:solidFill>
                  <a:schemeClr val="tx1"/>
                </a:solidFill>
              </a:rPr>
              <a:t>   The r</a:t>
            </a:r>
            <a:r>
              <a:rPr lang="en-US" u="none" dirty="0" smtClean="0">
                <a:solidFill>
                  <a:schemeClr val="tx1"/>
                </a:solidFill>
              </a:rPr>
              <a:t>ecommendation from the evaluation by either the task group or</a:t>
            </a:r>
            <a:r>
              <a:rPr lang="en-US" u="none" baseline="0" dirty="0" smtClean="0">
                <a:solidFill>
                  <a:schemeClr val="tx1"/>
                </a:solidFill>
              </a:rPr>
              <a:t> an existing committee</a:t>
            </a:r>
            <a:r>
              <a:rPr lang="en-US" u="none" dirty="0" smtClean="0">
                <a:solidFill>
                  <a:schemeClr val="tx1"/>
                </a:solidFill>
              </a:rPr>
              <a:t> is submitted to the Supervisory Board for acceptance.</a:t>
            </a:r>
          </a:p>
          <a:p>
            <a:pPr lvl="1" eaLnBrk="1" hangingPunct="1">
              <a:spcBef>
                <a:spcPct val="40000"/>
              </a:spcBef>
            </a:pPr>
            <a:endParaRPr lang="en-US" u="none" dirty="0" smtClean="0">
              <a:solidFill>
                <a:schemeClr val="tx1"/>
              </a:solidFill>
            </a:endParaRPr>
          </a:p>
          <a:p>
            <a:pPr marL="114300" lvl="1" indent="0" eaLnBrk="1" hangingPunct="1">
              <a:spcBef>
                <a:spcPct val="40000"/>
              </a:spcBef>
              <a:buNone/>
            </a:pPr>
            <a:r>
              <a:rPr lang="en-US" u="none" dirty="0" smtClean="0">
                <a:solidFill>
                  <a:schemeClr val="tx1"/>
                </a:solidFill>
              </a:rPr>
              <a:t/>
            </a:r>
            <a:br>
              <a:rPr lang="en-US" u="none" dirty="0" smtClean="0">
                <a:solidFill>
                  <a:schemeClr val="tx1"/>
                </a:solidFill>
              </a:rPr>
            </a:br>
            <a:endParaRPr lang="en-US" u="none" dirty="0" smtClean="0">
              <a:solidFill>
                <a:schemeClr val="tx1"/>
              </a:solidFill>
            </a:endParaRPr>
          </a:p>
        </p:txBody>
      </p:sp>
    </p:spTree>
    <p:extLst>
      <p:ext uri="{BB962C8B-B14F-4D97-AF65-F5344CB8AC3E}">
        <p14:creationId xmlns:p14="http://schemas.microsoft.com/office/powerpoint/2010/main" val="1186565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D2DFD661-D912-4EDA-9990-A649A1C83AD4}" type="slidenum">
              <a:rPr lang="en-US" sz="1300">
                <a:latin typeface="Arial" panose="020B0604020202020204" pitchFamily="34" charset="0"/>
              </a:rPr>
              <a:pPr/>
              <a:t>7</a:t>
            </a:fld>
            <a:endParaRPr lang="en-US" sz="1300">
              <a:latin typeface="Arial" panose="020B0604020202020204" pitchFamily="34" charset="0"/>
            </a:endParaRPr>
          </a:p>
        </p:txBody>
      </p:sp>
      <p:sp>
        <p:nvSpPr>
          <p:cNvPr id="27651" name="Rectangle 2"/>
          <p:cNvSpPr>
            <a:spLocks noGrp="1" noRot="1" noChangeAspect="1" noChangeArrowheads="1" noTextEdit="1"/>
          </p:cNvSpPr>
          <p:nvPr>
            <p:ph type="sldImg"/>
          </p:nvPr>
        </p:nvSpPr>
        <p:spPr>
          <a:xfrm>
            <a:off x="1341438" y="474663"/>
            <a:ext cx="4657725" cy="3494087"/>
          </a:xfrm>
          <a:ln/>
        </p:spPr>
      </p:sp>
      <p:sp>
        <p:nvSpPr>
          <p:cNvPr id="27652" name="Rectangle 3"/>
          <p:cNvSpPr>
            <a:spLocks noGrp="1" noChangeArrowheads="1"/>
          </p:cNvSpPr>
          <p:nvPr>
            <p:ph type="body" idx="1"/>
          </p:nvPr>
        </p:nvSpPr>
        <p:spPr>
          <a:xfrm>
            <a:off x="487681" y="4245531"/>
            <a:ext cx="6338147" cy="4958953"/>
          </a:xfrm>
          <a:noFill/>
        </p:spPr>
        <p:txBody>
          <a:bodyPr/>
          <a:lstStyle/>
          <a:p>
            <a:pPr eaLnBrk="1" hangingPunct="1"/>
            <a:r>
              <a:rPr lang="en-US" u="none" dirty="0" smtClean="0">
                <a:solidFill>
                  <a:schemeClr val="tx1"/>
                </a:solidFill>
              </a:rPr>
              <a:t>The Supervisory Board may assign the standards project to</a:t>
            </a:r>
            <a:r>
              <a:rPr lang="en-US" u="none" baseline="0" dirty="0" smtClean="0">
                <a:solidFill>
                  <a:schemeClr val="tx1"/>
                </a:solidFill>
              </a:rPr>
              <a:t> an existing standards committee. H</a:t>
            </a:r>
            <a:r>
              <a:rPr lang="en-US" u="none" dirty="0" smtClean="0">
                <a:solidFill>
                  <a:schemeClr val="tx1"/>
                </a:solidFill>
              </a:rPr>
              <a:t>owever, if the new project requires revising a committee’s charter, approval of the revised charter must be obtained from the Supervisory Board and Council on Standards &amp; Certification.</a:t>
            </a:r>
            <a:r>
              <a:rPr lang="en-US" u="none" baseline="0" dirty="0" smtClean="0">
                <a:solidFill>
                  <a:schemeClr val="tx1"/>
                </a:solidFill>
              </a:rPr>
              <a:t>  </a:t>
            </a:r>
          </a:p>
          <a:p>
            <a:pPr eaLnBrk="1" hangingPunct="1"/>
            <a:r>
              <a:rPr lang="en-US" u="none" baseline="0" dirty="0" smtClean="0">
                <a:solidFill>
                  <a:schemeClr val="tx1"/>
                </a:solidFill>
              </a:rPr>
              <a:t>Alternatively, the Supervisory Board may recommend the establishment of a </a:t>
            </a:r>
            <a:r>
              <a:rPr lang="en-US" u="none" dirty="0" smtClean="0">
                <a:solidFill>
                  <a:schemeClr val="tx1"/>
                </a:solidFill>
              </a:rPr>
              <a:t>new standards committee</a:t>
            </a:r>
            <a:r>
              <a:rPr lang="en-US" u="none" baseline="0" dirty="0" smtClean="0">
                <a:solidFill>
                  <a:schemeClr val="tx1"/>
                </a:solidFill>
              </a:rPr>
              <a:t> which will be subject to approval by the Council on Standards &amp; Certification. </a:t>
            </a:r>
            <a:endParaRPr lang="en-US" u="none" dirty="0" smtClean="0">
              <a:solidFill>
                <a:schemeClr val="tx1"/>
              </a:solidFill>
            </a:endParaRPr>
          </a:p>
          <a:p>
            <a:pPr lvl="1" eaLnBrk="1" hangingPunct="1">
              <a:spcBef>
                <a:spcPct val="40000"/>
              </a:spcBef>
            </a:pPr>
            <a:endParaRPr lang="en-US" u="none" dirty="0" smtClean="0">
              <a:solidFill>
                <a:schemeClr val="tx1"/>
              </a:solidFill>
            </a:endParaRPr>
          </a:p>
        </p:txBody>
      </p:sp>
    </p:spTree>
    <p:extLst>
      <p:ext uri="{BB962C8B-B14F-4D97-AF65-F5344CB8AC3E}">
        <p14:creationId xmlns:p14="http://schemas.microsoft.com/office/powerpoint/2010/main" val="1053544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EAAC3E47-1F25-4580-A801-3F4DBCE3C577}" type="slidenum">
              <a:rPr lang="en-US" sz="1300">
                <a:latin typeface="Arial" panose="020B0604020202020204" pitchFamily="34" charset="0"/>
              </a:rPr>
              <a:pPr/>
              <a:t>8</a:t>
            </a:fld>
            <a:endParaRPr lang="en-US" sz="1300">
              <a:latin typeface="Arial" panose="020B0604020202020204" pitchFamily="34" charset="0"/>
            </a:endParaRPr>
          </a:p>
        </p:txBody>
      </p:sp>
      <p:sp>
        <p:nvSpPr>
          <p:cNvPr id="21507" name="Rectangle 2"/>
          <p:cNvSpPr>
            <a:spLocks noGrp="1" noRot="1" noChangeAspect="1" noChangeArrowheads="1" noTextEdit="1"/>
          </p:cNvSpPr>
          <p:nvPr>
            <p:ph type="sldImg"/>
          </p:nvPr>
        </p:nvSpPr>
        <p:spPr>
          <a:xfrm>
            <a:off x="1341438" y="474663"/>
            <a:ext cx="4657725" cy="3494087"/>
          </a:xfrm>
          <a:ln/>
        </p:spPr>
      </p:sp>
      <p:sp>
        <p:nvSpPr>
          <p:cNvPr id="21508" name="Rectangle 3"/>
          <p:cNvSpPr>
            <a:spLocks noGrp="1" noChangeArrowheads="1"/>
          </p:cNvSpPr>
          <p:nvPr>
            <p:ph type="body" idx="1"/>
          </p:nvPr>
        </p:nvSpPr>
        <p:spPr>
          <a:xfrm>
            <a:off x="487681" y="4245531"/>
            <a:ext cx="6338147" cy="4958953"/>
          </a:xfrm>
          <a:noFill/>
        </p:spPr>
        <p:txBody>
          <a:bodyPr/>
          <a:lstStyle/>
          <a:p>
            <a:pPr marL="114300" lvl="1" indent="0" eaLnBrk="1" hangingPunct="1">
              <a:spcBef>
                <a:spcPct val="40000"/>
              </a:spcBef>
              <a:buNone/>
            </a:pPr>
            <a:r>
              <a:rPr lang="en-US" u="none" dirty="0" smtClean="0"/>
              <a:t>To</a:t>
            </a:r>
            <a:r>
              <a:rPr lang="en-US" u="none" baseline="0" dirty="0" smtClean="0"/>
              <a:t> summarize, this flowchart provides a high-level overview of the process for initiating a standards project.</a:t>
            </a:r>
            <a:r>
              <a:rPr lang="en-US" u="none" dirty="0" smtClean="0"/>
              <a:t/>
            </a:r>
            <a:br>
              <a:rPr lang="en-US" u="none" dirty="0" smtClean="0"/>
            </a:br>
            <a:endParaRPr lang="en-US" u="none" dirty="0" smtClean="0"/>
          </a:p>
        </p:txBody>
      </p:sp>
    </p:spTree>
    <p:extLst>
      <p:ext uri="{BB962C8B-B14F-4D97-AF65-F5344CB8AC3E}">
        <p14:creationId xmlns:p14="http://schemas.microsoft.com/office/powerpoint/2010/main" val="3482026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Footer Placeholder 3"/>
          <p:cNvSpPr>
            <a:spLocks noGrp="1"/>
          </p:cNvSpPr>
          <p:nvPr>
            <p:ph type="ftr" sz="quarter" idx="10"/>
          </p:nvPr>
        </p:nvSpPr>
        <p:spPr/>
        <p:txBody>
          <a:bodyPr/>
          <a:lstStyle>
            <a:lvl1pPr>
              <a:defRPr u="none">
                <a:solidFill>
                  <a:srgbClr val="003399"/>
                </a:solidFill>
                <a:latin typeface="Arial" panose="020B0604020202020204" pitchFamily="34" charset="0"/>
                <a:cs typeface="Arial" panose="020B0604020202020204" pitchFamily="34" charset="0"/>
              </a:defRPr>
            </a:lvl1pPr>
          </a:lstStyle>
          <a:p>
            <a:pPr>
              <a:defRPr/>
            </a:pPr>
            <a:r>
              <a:rPr lang="en-US" dirty="0" smtClean="0"/>
              <a:t>ASME S&amp;C Training – Module B4 Establishing and Sunsetting Standards Projects </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8E952D38-7806-46F6-9092-D8A2A916C31C}" type="slidenum">
              <a:rPr lang="en-US" smtClean="0"/>
              <a:pPr>
                <a:defRPr/>
              </a:pPr>
              <a:t>‹#›</a:t>
            </a:fld>
            <a:endParaRPr lang="en-US"/>
          </a:p>
        </p:txBody>
      </p:sp>
      <p:sp>
        <p:nvSpPr>
          <p:cNvPr id="6" name="Title 5"/>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10491975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3200400"/>
            <a:ext cx="7315200" cy="457200"/>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dirty="0" smtClean="0"/>
              <a:t>ASME S&amp;C Training – Module B4 Initiating and Terminating Standards Projects </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11578206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 Module B4 Initiating and Terminating Standards Projects </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27890059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smtClean="0"/>
              <a:t>ASME S&amp;C Training – Module B4 Initiating and Terminating Standards Projects </a:t>
            </a:r>
            <a:endParaRPr lang="en-US"/>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384689145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353959845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341007388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0379208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80768330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55499866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101353633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40812384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lvl1pPr>
              <a:defRPr/>
            </a:lvl1pPr>
          </a:lstStyle>
          <a:p>
            <a:pPr>
              <a:defRPr/>
            </a:pPr>
            <a:fld id="{41F48AEE-F6E8-4246-B6A0-ABB7A9CD2E34}" type="slidenum">
              <a:rPr lang="en-US" smtClean="0"/>
              <a:pPr>
                <a:defRPr/>
              </a:pPr>
              <a:t>‹#›</a:t>
            </a:fld>
            <a:endParaRPr lang="en-US"/>
          </a:p>
        </p:txBody>
      </p:sp>
      <p:sp>
        <p:nvSpPr>
          <p:cNvPr id="7" name="Title 6"/>
          <p:cNvSpPr>
            <a:spLocks noGrp="1"/>
          </p:cNvSpPr>
          <p:nvPr>
            <p:ph type="title" hasCustomPrompt="1"/>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167675538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r>
              <a:rPr lang="en-US" smtClean="0"/>
              <a:t>ASME S&amp;C Training – Module B4 Initiating and Terminating Standards Projects </a:t>
            </a:r>
            <a:endParaRPr lang="en-US"/>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36017781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4" name="Slide Number Placeholder 3"/>
          <p:cNvSpPr>
            <a:spLocks noGrp="1"/>
          </p:cNvSpPr>
          <p:nvPr>
            <p:ph type="sldNum" sz="quarter" idx="11"/>
          </p:nvPr>
        </p:nvSpPr>
        <p:spPr/>
        <p:txBody>
          <a:bodyPr/>
          <a:lstStyle/>
          <a:p>
            <a:pPr>
              <a:defRPr/>
            </a:pPr>
            <a:fld id="{8E952D38-7806-46F6-9092-D8A2A916C31C}" type="slidenum">
              <a:rPr lang="en-US" smtClean="0"/>
              <a:pPr>
                <a:defRPr/>
              </a:pPr>
              <a:t>‹#›</a:t>
            </a:fld>
            <a:endParaRPr lang="en-US"/>
          </a:p>
        </p:txBody>
      </p:sp>
    </p:spTree>
    <p:extLst>
      <p:ext uri="{BB962C8B-B14F-4D97-AF65-F5344CB8AC3E}">
        <p14:creationId xmlns:p14="http://schemas.microsoft.com/office/powerpoint/2010/main" val="134280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4" name="Slide Number Placeholder 3"/>
          <p:cNvSpPr>
            <a:spLocks noGrp="1"/>
          </p:cNvSpPr>
          <p:nvPr>
            <p:ph type="sldNum" sz="quarter" idx="11"/>
          </p:nvPr>
        </p:nvSpPr>
        <p:spPr/>
        <p:txBody>
          <a:bodyPr/>
          <a:lstStyle/>
          <a:p>
            <a:pPr>
              <a:defRPr/>
            </a:pPr>
            <a:fld id="{8E952D38-7806-46F6-9092-D8A2A916C31C}" type="slidenum">
              <a:rPr lang="en-US" smtClean="0"/>
              <a:pPr>
                <a:defRPr/>
              </a:pPr>
              <a:t>‹#›</a:t>
            </a:fld>
            <a:endParaRPr lang="en-US"/>
          </a:p>
        </p:txBody>
      </p:sp>
    </p:spTree>
    <p:extLst>
      <p:ext uri="{BB962C8B-B14F-4D97-AF65-F5344CB8AC3E}">
        <p14:creationId xmlns:p14="http://schemas.microsoft.com/office/powerpoint/2010/main" val="297265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defRPr/>
            </a:pPr>
            <a:r>
              <a:rPr lang="en-US" smtClean="0"/>
              <a:t>ASME S&amp;C Training – Module B4 Initiating and Terminating Standards Projects </a:t>
            </a:r>
            <a:endParaRPr lang="en-US"/>
          </a:p>
        </p:txBody>
      </p:sp>
      <p:sp>
        <p:nvSpPr>
          <p:cNvPr id="6" name="Slide Number Placeholder 5"/>
          <p:cNvSpPr>
            <a:spLocks noGrp="1"/>
          </p:cNvSpPr>
          <p:nvPr>
            <p:ph type="sldNum" sz="quarter" idx="11"/>
          </p:nvPr>
        </p:nvSpPr>
        <p:spPr/>
        <p:txBody>
          <a:bodyPr/>
          <a:lstStyle>
            <a:lvl1pPr>
              <a:defRPr/>
            </a:lvl1pPr>
          </a:lstStyle>
          <a:p>
            <a:pPr>
              <a:defRPr/>
            </a:pPr>
            <a:fld id="{DC25342B-5186-4736-B87B-BB5C29FF96E4}" type="slidenum">
              <a:rPr lang="en-US" smtClean="0"/>
              <a:pPr>
                <a:defRPr/>
              </a:pPr>
              <a:t>‹#›</a:t>
            </a:fld>
            <a:endParaRPr lang="en-US"/>
          </a:p>
        </p:txBody>
      </p:sp>
    </p:spTree>
    <p:extLst>
      <p:ext uri="{BB962C8B-B14F-4D97-AF65-F5344CB8AC3E}">
        <p14:creationId xmlns:p14="http://schemas.microsoft.com/office/powerpoint/2010/main" val="12642261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defRPr/>
            </a:pPr>
            <a:r>
              <a:rPr lang="en-US" smtClean="0"/>
              <a:t>ASME S&amp;C Training – Module B4 Initiating and Terminating Standards Projects </a:t>
            </a:r>
            <a:endParaRPr lang="en-US"/>
          </a:p>
        </p:txBody>
      </p:sp>
      <p:sp>
        <p:nvSpPr>
          <p:cNvPr id="8" name="Slide Number Placeholder 7"/>
          <p:cNvSpPr>
            <a:spLocks noGrp="1"/>
          </p:cNvSpPr>
          <p:nvPr>
            <p:ph type="sldNum" sz="quarter" idx="11"/>
          </p:nvPr>
        </p:nvSpPr>
        <p:spPr/>
        <p:txBody>
          <a:bodyPr/>
          <a:lstStyle>
            <a:lvl1pPr>
              <a:defRPr/>
            </a:lvl1pPr>
          </a:lstStyle>
          <a:p>
            <a:pPr>
              <a:defRPr/>
            </a:pPr>
            <a:fld id="{49E791CF-19F6-4BFA-A6B0-0E0EE54AFE1C}" type="slidenum">
              <a:rPr lang="en-US" smtClean="0"/>
              <a:pPr>
                <a:defRPr/>
              </a:pPr>
              <a:t>‹#›</a:t>
            </a:fld>
            <a:endParaRPr lang="en-US"/>
          </a:p>
        </p:txBody>
      </p:sp>
    </p:spTree>
    <p:extLst>
      <p:ext uri="{BB962C8B-B14F-4D97-AF65-F5344CB8AC3E}">
        <p14:creationId xmlns:p14="http://schemas.microsoft.com/office/powerpoint/2010/main" val="274733810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Footer Placeholder 2"/>
          <p:cNvSpPr>
            <a:spLocks noGrp="1"/>
          </p:cNvSpPr>
          <p:nvPr>
            <p:ph type="ftr" sz="quarter" idx="10"/>
          </p:nvPr>
        </p:nvSpPr>
        <p:spPr/>
        <p:txBody>
          <a:bodyPr/>
          <a:lstStyle>
            <a:lvl1pPr>
              <a:defRPr/>
            </a:lvl1pPr>
          </a:lstStyle>
          <a:p>
            <a:pPr>
              <a:defRPr/>
            </a:pPr>
            <a:r>
              <a:rPr lang="en-US" smtClean="0"/>
              <a:t>ASME S&amp;C Training – Module B4 Initiating and Terminating Standards Projects </a:t>
            </a:r>
            <a:endParaRPr lang="en-US"/>
          </a:p>
        </p:txBody>
      </p:sp>
      <p:sp>
        <p:nvSpPr>
          <p:cNvPr id="4" name="Slide Number Placeholder 3"/>
          <p:cNvSpPr>
            <a:spLocks noGrp="1"/>
          </p:cNvSpPr>
          <p:nvPr>
            <p:ph type="sldNum" sz="quarter" idx="11"/>
          </p:nvPr>
        </p:nvSpPr>
        <p:spPr/>
        <p:txBody>
          <a:bodyPr/>
          <a:lstStyle>
            <a:lvl1pPr>
              <a:defRPr/>
            </a:lvl1pPr>
          </a:lstStyle>
          <a:p>
            <a:pPr>
              <a:defRPr/>
            </a:pPr>
            <a:fld id="{D626DCA2-CB12-47FC-B7FF-421C2C9AE84D}" type="slidenum">
              <a:rPr lang="en-US" smtClean="0"/>
              <a:pPr>
                <a:defRPr/>
              </a:pPr>
              <a:t>‹#›</a:t>
            </a:fld>
            <a:endParaRPr lang="en-US"/>
          </a:p>
        </p:txBody>
      </p:sp>
    </p:spTree>
    <p:extLst>
      <p:ext uri="{BB962C8B-B14F-4D97-AF65-F5344CB8AC3E}">
        <p14:creationId xmlns:p14="http://schemas.microsoft.com/office/powerpoint/2010/main" val="274260703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smtClean="0"/>
              <a:t>ASME S&amp;C Training – Module B4 Initiating and Terminating Standards Projects </a:t>
            </a:r>
            <a:endParaRPr lang="en-US"/>
          </a:p>
        </p:txBody>
      </p:sp>
      <p:sp>
        <p:nvSpPr>
          <p:cNvPr id="6" name="Slide Number Placeholder 5"/>
          <p:cNvSpPr>
            <a:spLocks noGrp="1"/>
          </p:cNvSpPr>
          <p:nvPr>
            <p:ph type="sldNum" sz="quarter" idx="11"/>
          </p:nvPr>
        </p:nvSpPr>
        <p:spPr/>
        <p:txBody>
          <a:bodyPr/>
          <a:lstStyle>
            <a:lvl1pPr>
              <a:defRPr/>
            </a:lvl1pPr>
          </a:lstStyle>
          <a:p>
            <a:pPr>
              <a:defRPr/>
            </a:pPr>
            <a:fld id="{340FB4C7-B0D4-4973-893C-A8DC321B04A5}" type="slidenum">
              <a:rPr lang="en-US" smtClean="0"/>
              <a:pPr>
                <a:defRPr/>
              </a:pPr>
              <a:t>‹#›</a:t>
            </a:fld>
            <a:endParaRPr lang="en-US"/>
          </a:p>
        </p:txBody>
      </p:sp>
    </p:spTree>
    <p:extLst>
      <p:ext uri="{BB962C8B-B14F-4D97-AF65-F5344CB8AC3E}">
        <p14:creationId xmlns:p14="http://schemas.microsoft.com/office/powerpoint/2010/main" val="10826127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ASME S&amp;C Training – Module B4 Initiating and Terminating Standards Projects </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82300C4D-DE0A-4B92-AEB5-94AFE3F3F3E1}" type="slidenum">
              <a:rPr lang="en-US"/>
              <a:pPr>
                <a:defRPr/>
              </a:pPr>
              <a:t>‹#›</a:t>
            </a:fld>
            <a:endParaRPr lang="en-US"/>
          </a:p>
        </p:txBody>
      </p:sp>
    </p:spTree>
    <p:extLst>
      <p:ext uri="{BB962C8B-B14F-4D97-AF65-F5344CB8AC3E}">
        <p14:creationId xmlns:p14="http://schemas.microsoft.com/office/powerpoint/2010/main" val="363485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914400" y="274638"/>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dirty="0" smtClean="0"/>
              <a:t>ASME S&amp;C Training – Module B4 Initiating and Terminating Standards Projects </a:t>
            </a:r>
            <a:endParaRPr lang="en-US" dirty="0"/>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8E952D38-7806-46F6-9092-D8A2A916C31C}" type="slidenum">
              <a:rPr lang="en-US" smtClean="0"/>
              <a:pPr>
                <a:defRPr/>
              </a:pPr>
              <a:t>‹#›</a:t>
            </a:fld>
            <a:endParaRPr lang="en-US" dirty="0"/>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Arial" panose="020B0604020202020204" pitchFamily="34" charset="0"/>
                <a:cs typeface="Arial" panose="020B0604020202020204" pitchFamily="34" charset="0"/>
              </a:rPr>
              <a:t>Page</a:t>
            </a:r>
          </a:p>
        </p:txBody>
      </p:sp>
      <p:sp>
        <p:nvSpPr>
          <p:cNvPr id="9" name="TextBox 8"/>
          <p:cNvSpPr txBox="1"/>
          <p:nvPr/>
        </p:nvSpPr>
        <p:spPr>
          <a:xfrm>
            <a:off x="328919" y="6574908"/>
            <a:ext cx="967765" cy="184666"/>
          </a:xfrm>
          <a:prstGeom prst="rect">
            <a:avLst/>
          </a:prstGeom>
          <a:noFill/>
        </p:spPr>
        <p:txBody>
          <a:bodyPr wrap="none" lIns="0" tIns="0" rIns="0" bIns="0" rtlCol="0">
            <a:spAutoFit/>
          </a:bodyPr>
          <a:lstStyle/>
          <a:p>
            <a:r>
              <a:rPr lang="en-US" sz="1200" dirty="0">
                <a:solidFill>
                  <a:srgbClr val="003399"/>
                </a:solidFill>
                <a:latin typeface="Arial" panose="020B0604020202020204" pitchFamily="34" charset="0"/>
                <a:ea typeface="Tahoma" panose="020B0604030504040204" pitchFamily="34" charset="0"/>
                <a:cs typeface="Arial" panose="020B0604020202020204" pitchFamily="34" charset="0"/>
              </a:rPr>
              <a:t>© ASME </a:t>
            </a:r>
            <a:r>
              <a:rPr lang="en-US" sz="1200" dirty="0" smtClean="0">
                <a:solidFill>
                  <a:srgbClr val="003399"/>
                </a:solidFill>
                <a:latin typeface="Arial" panose="020B0604020202020204" pitchFamily="34" charset="0"/>
                <a:ea typeface="Tahoma" panose="020B0604030504040204" pitchFamily="34" charset="0"/>
                <a:cs typeface="Arial" panose="020B0604020202020204" pitchFamily="34" charset="0"/>
              </a:rPr>
              <a:t>2020</a:t>
            </a:r>
            <a:endParaRPr lang="en-US" sz="1200" dirty="0">
              <a:solidFill>
                <a:srgbClr val="003399"/>
              </a:solidFill>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20674963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96" r:id="rId9"/>
  </p:sldLayoutIdLst>
  <p:timing>
    <p:tnLst>
      <p:par>
        <p:cTn id="1" dur="indefinite" restart="never" nodeType="tmRoot"/>
      </p:par>
    </p:tnLst>
  </p:timing>
  <p:hf hdr="0" dt="0"/>
  <p:txStyles>
    <p:titleStyle>
      <a:lvl1pPr algn="ctr" rtl="0" eaLnBrk="1" fontAlgn="base" hangingPunct="1">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400">
          <a:solidFill>
            <a:srgbClr val="003399"/>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3429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r>
              <a:rPr lang="en-US" dirty="0" smtClean="0"/>
              <a:t>ASME S&amp;C Training – Module B4 Initiating and Terminating Standards Projects </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Arial" panose="020B0604020202020204" pitchFamily="34" charset="0"/>
                <a:cs typeface="Arial" panose="020B0604020202020204"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200" dirty="0" smtClean="0">
                <a:solidFill>
                  <a:srgbClr val="003399"/>
                </a:solidFill>
                <a:latin typeface="+mn-lt"/>
                <a:sym typeface="Symbol" pitchFamily="18" charset="2"/>
              </a:rPr>
              <a:t></a:t>
            </a:r>
            <a:r>
              <a:rPr lang="en-US" sz="1200" dirty="0" smtClean="0">
                <a:solidFill>
                  <a:srgbClr val="003399"/>
                </a:solidFill>
                <a:latin typeface="+mn-lt"/>
              </a:rPr>
              <a:t>ASME </a:t>
            </a:r>
            <a:r>
              <a:rPr lang="en-US" sz="1200" dirty="0" smtClean="0">
                <a:solidFill>
                  <a:srgbClr val="003399"/>
                </a:solidFill>
                <a:latin typeface="+mn-lt"/>
                <a:sym typeface="Symbol" pitchFamily="18" charset="2"/>
              </a:rPr>
              <a:t>2020</a:t>
            </a:r>
            <a:endParaRPr lang="en-US" sz="1200" dirty="0" smtClean="0">
              <a:solidFill>
                <a:srgbClr val="003399"/>
              </a:solidFill>
              <a:latin typeface="+mn-lt"/>
            </a:endParaRPr>
          </a:p>
        </p:txBody>
      </p:sp>
    </p:spTree>
    <p:extLst>
      <p:ext uri="{BB962C8B-B14F-4D97-AF65-F5344CB8AC3E}">
        <p14:creationId xmlns:p14="http://schemas.microsoft.com/office/powerpoint/2010/main" val="17801007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dt="0"/>
  <p:txStyles>
    <p:titleStyle>
      <a:lvl1pPr algn="ctr" rtl="0" eaLnBrk="1" fontAlgn="base" hangingPunct="1">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200">
          <a:solidFill>
            <a:srgbClr val="003399"/>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har char="»"/>
        <a:defRPr sz="16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cstools.asme.org/csconnect/FileUpload.cfm?View=yes&amp;ID=59993"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cstools.asme.org/csconnect/FileUpload.cfm?View=yes&amp;ID=4209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tags" Target="../tags/tag20.xml"/><Relationship Id="rId3" Type="http://schemas.openxmlformats.org/officeDocument/2006/relationships/tags" Target="../tags/tag5.xml"/><Relationship Id="rId21" Type="http://schemas.openxmlformats.org/officeDocument/2006/relationships/tags" Target="../tags/tag23.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notesSlide" Target="../notesSlides/notesSlide9.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slideLayout" Target="../slideLayouts/slideLayout2.xml"/><Relationship Id="rId10" Type="http://schemas.openxmlformats.org/officeDocument/2006/relationships/tags" Target="../tags/tag12.xml"/><Relationship Id="rId19" Type="http://schemas.openxmlformats.org/officeDocument/2006/relationships/tags" Target="../tags/tag21.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914400" y="4663440"/>
            <a:ext cx="7315200" cy="1371600"/>
          </a:xfrm>
        </p:spPr>
        <p:txBody>
          <a:bodyPr lIns="91440" tIns="0"/>
          <a:lstStyle/>
          <a:p>
            <a:r>
              <a:rPr lang="en-US" sz="3200" dirty="0"/>
              <a:t>Module </a:t>
            </a:r>
            <a:r>
              <a:rPr lang="en-US" sz="3200" dirty="0" smtClean="0"/>
              <a:t>B </a:t>
            </a:r>
            <a:r>
              <a:rPr lang="en-US" sz="3200" dirty="0"/>
              <a:t>– </a:t>
            </a:r>
            <a:r>
              <a:rPr lang="en-US" sz="3200" dirty="0" smtClean="0"/>
              <a:t>Process</a:t>
            </a:r>
            <a:endParaRPr lang="en-US" sz="3200" dirty="0"/>
          </a:p>
          <a:p>
            <a:r>
              <a:rPr lang="en-US" sz="3200" dirty="0"/>
              <a:t>B4.	</a:t>
            </a:r>
            <a:r>
              <a:rPr lang="en-US" sz="3200" dirty="0" smtClean="0"/>
              <a:t>Establishing and Sunsetting Standards Projects</a:t>
            </a:r>
            <a:endParaRPr lang="en-US" sz="3200" strike="sngStrike" dirty="0"/>
          </a:p>
        </p:txBody>
      </p:sp>
      <p:sp>
        <p:nvSpPr>
          <p:cNvPr id="6" name="Title 5"/>
          <p:cNvSpPr>
            <a:spLocks noGrp="1"/>
          </p:cNvSpPr>
          <p:nvPr>
            <p:ph type="title"/>
          </p:nvPr>
        </p:nvSpPr>
        <p:spPr>
          <a:xfrm>
            <a:off x="914400" y="2743200"/>
            <a:ext cx="7315200" cy="1371600"/>
          </a:xfrm>
        </p:spPr>
        <p:txBody>
          <a:bodyPr/>
          <a:lstStyle/>
          <a:p>
            <a:r>
              <a:rPr lang="en-US" b="1" dirty="0"/>
              <a:t>Standards and Certification Training</a:t>
            </a:r>
            <a:br>
              <a:rPr lang="en-US" b="1" dirty="0"/>
            </a:br>
            <a:endParaRPr lang="en-US" b="1" dirty="0"/>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38285" y="342900"/>
            <a:ext cx="3067431" cy="1828800"/>
          </a:xfrm>
          <a:prstGeom prst="rect">
            <a:avLst/>
          </a:prstGeom>
        </p:spPr>
      </p:pic>
    </p:spTree>
    <p:extLst>
      <p:ext uri="{BB962C8B-B14F-4D97-AF65-F5344CB8AC3E}">
        <p14:creationId xmlns:p14="http://schemas.microsoft.com/office/powerpoint/2010/main" val="399977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3"/>
          <p:cNvSpPr>
            <a:spLocks noGrp="1" noChangeArrowheads="1"/>
          </p:cNvSpPr>
          <p:nvPr>
            <p:ph idx="1"/>
          </p:nvPr>
        </p:nvSpPr>
        <p:spPr>
          <a:xfrm>
            <a:off x="457200" y="1371600"/>
            <a:ext cx="8229600" cy="4846320"/>
          </a:xfrm>
        </p:spPr>
        <p:txBody>
          <a:bodyPr tIns="91440" bIns="0"/>
          <a:lstStyle/>
          <a:p>
            <a:r>
              <a:rPr lang="en-US" sz="2400" dirty="0" smtClean="0"/>
              <a:t>A </a:t>
            </a:r>
            <a:r>
              <a:rPr lang="en-US" sz="2400" dirty="0"/>
              <a:t>standard is the proper </a:t>
            </a:r>
            <a:r>
              <a:rPr lang="en-US" sz="2400" dirty="0" smtClean="0"/>
              <a:t>solution</a:t>
            </a:r>
            <a:r>
              <a:rPr lang="en-US" sz="2400" dirty="0"/>
              <a:t> </a:t>
            </a:r>
            <a:r>
              <a:rPr lang="en-US" sz="2400" dirty="0" smtClean="0"/>
              <a:t>to the identified problem</a:t>
            </a:r>
            <a:endParaRPr lang="en-US" sz="2400" dirty="0"/>
          </a:p>
          <a:p>
            <a:r>
              <a:rPr lang="en-US" sz="2400" dirty="0" smtClean="0"/>
              <a:t>There </a:t>
            </a:r>
            <a:r>
              <a:rPr lang="en-US" sz="2400" dirty="0"/>
              <a:t>is an identified user and </a:t>
            </a:r>
            <a:r>
              <a:rPr lang="en-US" sz="2400" dirty="0" smtClean="0"/>
              <a:t>use</a:t>
            </a:r>
            <a:endParaRPr lang="en-US" sz="2400" dirty="0"/>
          </a:p>
          <a:p>
            <a:r>
              <a:rPr lang="en-US" sz="2400" dirty="0"/>
              <a:t>A technical base exists </a:t>
            </a:r>
            <a:r>
              <a:rPr lang="en-US" sz="2400" dirty="0" smtClean="0"/>
              <a:t>which will enable standard development</a:t>
            </a:r>
            <a:endParaRPr lang="en-US" sz="2400" dirty="0"/>
          </a:p>
          <a:p>
            <a:r>
              <a:rPr lang="en-US" sz="2400" dirty="0"/>
              <a:t>There is or will be a broad </a:t>
            </a:r>
            <a:r>
              <a:rPr lang="en-US" sz="2400" dirty="0" smtClean="0"/>
              <a:t>constituency as contrasted with a single user</a:t>
            </a:r>
            <a:endParaRPr lang="en-US" sz="2400" dirty="0"/>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1CF43577-85DD-4018-8AB2-D384A13FB0F4}" type="slidenum">
              <a:rPr lang="en-US"/>
              <a:pPr>
                <a:defRPr/>
              </a:pPr>
              <a:t>9</a:t>
            </a:fld>
            <a:endParaRPr lang="en-US"/>
          </a:p>
        </p:txBody>
      </p:sp>
      <p:sp>
        <p:nvSpPr>
          <p:cNvPr id="22532" name="Rectangle 2"/>
          <p:cNvSpPr>
            <a:spLocks noGrp="1" noChangeArrowheads="1"/>
          </p:cNvSpPr>
          <p:nvPr>
            <p:ph type="title"/>
          </p:nvPr>
        </p:nvSpPr>
        <p:spPr>
          <a:xfrm>
            <a:off x="914400" y="274638"/>
            <a:ext cx="7315200" cy="914400"/>
          </a:xfrm>
        </p:spPr>
        <p:txBody>
          <a:bodyPr/>
          <a:lstStyle/>
          <a:p>
            <a:pPr eaLnBrk="1" hangingPunct="1"/>
            <a:r>
              <a:rPr lang="en-US" dirty="0" smtClean="0"/>
              <a:t>CRITERIA FOR EVALUATION OF REQUEST</a:t>
            </a:r>
          </a:p>
        </p:txBody>
      </p:sp>
    </p:spTree>
    <p:extLst>
      <p:ext uri="{BB962C8B-B14F-4D97-AF65-F5344CB8AC3E}">
        <p14:creationId xmlns:p14="http://schemas.microsoft.com/office/powerpoint/2010/main" val="417157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3"/>
          <p:cNvSpPr>
            <a:spLocks noGrp="1" noChangeArrowheads="1"/>
          </p:cNvSpPr>
          <p:nvPr>
            <p:ph idx="1"/>
          </p:nvPr>
        </p:nvSpPr>
        <p:spPr>
          <a:xfrm>
            <a:off x="457200" y="1371600"/>
            <a:ext cx="8229600" cy="4846320"/>
          </a:xfrm>
        </p:spPr>
        <p:txBody>
          <a:bodyPr tIns="91440" bIns="0"/>
          <a:lstStyle/>
          <a:p>
            <a:pPr eaLnBrk="1" hangingPunct="1">
              <a:lnSpc>
                <a:spcPct val="90000"/>
              </a:lnSpc>
            </a:pPr>
            <a:r>
              <a:rPr lang="en-US" sz="2400" dirty="0" smtClean="0"/>
              <a:t>Initial Supervisory Board actions</a:t>
            </a:r>
          </a:p>
          <a:p>
            <a:pPr lvl="1" eaLnBrk="1" hangingPunct="1">
              <a:lnSpc>
                <a:spcPct val="90000"/>
              </a:lnSpc>
            </a:pPr>
            <a:r>
              <a:rPr lang="en-US" sz="2000" dirty="0" smtClean="0"/>
              <a:t>Appoints an Organizational Committee Chair and staff engineer to develop an ad hoc standards committee </a:t>
            </a:r>
            <a:endParaRPr lang="en-US" sz="2000" strike="sngStrike" dirty="0" smtClean="0"/>
          </a:p>
          <a:p>
            <a:pPr lvl="1" eaLnBrk="1" hangingPunct="1">
              <a:lnSpc>
                <a:spcPct val="90000"/>
              </a:lnSpc>
            </a:pPr>
            <a:r>
              <a:rPr lang="en-US" sz="2000" dirty="0" smtClean="0"/>
              <a:t>Recommends existing standards to review and organizations to contact for interface purposes </a:t>
            </a:r>
          </a:p>
          <a:p>
            <a:pPr lvl="1">
              <a:lnSpc>
                <a:spcPct val="90000"/>
              </a:lnSpc>
            </a:pPr>
            <a:r>
              <a:rPr lang="en-US" sz="2000" dirty="0" smtClean="0"/>
              <a:t>Obtain Council on Standards &amp; Certification approval of a charter for the </a:t>
            </a:r>
            <a:r>
              <a:rPr lang="en-US" sz="2000" dirty="0"/>
              <a:t>ad hoc standards </a:t>
            </a:r>
            <a:r>
              <a:rPr lang="en-US" sz="2000" dirty="0" smtClean="0"/>
              <a:t>committee</a:t>
            </a:r>
            <a:endParaRPr lang="en-US" sz="2000" strike="sngStrike" dirty="0" smtClean="0"/>
          </a:p>
          <a:p>
            <a:pPr marL="457200" lvl="1" indent="0" eaLnBrk="1" hangingPunct="1">
              <a:lnSpc>
                <a:spcPct val="90000"/>
              </a:lnSpc>
              <a:buNone/>
            </a:pPr>
            <a:r>
              <a:rPr lang="en-US" sz="2000" dirty="0" smtClean="0"/>
              <a:t/>
            </a:r>
            <a:br>
              <a:rPr lang="en-US" sz="2000" dirty="0" smtClean="0"/>
            </a:br>
            <a:endParaRPr lang="en-US" sz="2000" dirty="0" smtClean="0"/>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ACEB2B70-C37A-4162-B7B1-8259269D71AE}" type="slidenum">
              <a:rPr lang="en-US"/>
              <a:pPr>
                <a:defRPr/>
              </a:pPr>
              <a:t>10</a:t>
            </a:fld>
            <a:endParaRPr lang="en-US"/>
          </a:p>
        </p:txBody>
      </p:sp>
      <p:sp>
        <p:nvSpPr>
          <p:cNvPr id="28676" name="Rectangle 2"/>
          <p:cNvSpPr>
            <a:spLocks noGrp="1" noChangeArrowheads="1"/>
          </p:cNvSpPr>
          <p:nvPr>
            <p:ph type="title"/>
          </p:nvPr>
        </p:nvSpPr>
        <p:spPr>
          <a:xfrm>
            <a:off x="914400" y="274638"/>
            <a:ext cx="7315200" cy="914400"/>
          </a:xfrm>
        </p:spPr>
        <p:txBody>
          <a:bodyPr/>
          <a:lstStyle/>
          <a:p>
            <a:pPr eaLnBrk="1" hangingPunct="1"/>
            <a:r>
              <a:rPr lang="en-US" dirty="0" smtClean="0"/>
              <a:t>CREATING A NEW STANDARDS COMMITTEE</a:t>
            </a:r>
          </a:p>
        </p:txBody>
      </p:sp>
    </p:spTree>
    <p:extLst>
      <p:ext uri="{BB962C8B-B14F-4D97-AF65-F5344CB8AC3E}">
        <p14:creationId xmlns:p14="http://schemas.microsoft.com/office/powerpoint/2010/main" val="3359515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3"/>
          <p:cNvSpPr>
            <a:spLocks noGrp="1" noChangeArrowheads="1"/>
          </p:cNvSpPr>
          <p:nvPr>
            <p:ph idx="1"/>
          </p:nvPr>
        </p:nvSpPr>
        <p:spPr>
          <a:xfrm>
            <a:off x="457200" y="1371600"/>
            <a:ext cx="8229600" cy="4846320"/>
          </a:xfrm>
        </p:spPr>
        <p:txBody>
          <a:bodyPr tIns="91440" bIns="0"/>
          <a:lstStyle/>
          <a:p>
            <a:pPr eaLnBrk="1" hangingPunct="1"/>
            <a:r>
              <a:rPr lang="en-US" sz="2400" dirty="0" smtClean="0"/>
              <a:t>Ad hoc standards committee actions:</a:t>
            </a:r>
          </a:p>
          <a:p>
            <a:pPr lvl="1" eaLnBrk="1" hangingPunct="1"/>
            <a:r>
              <a:rPr lang="en-US" sz="2000" dirty="0" smtClean="0"/>
              <a:t>Develop a scope for the proposed standard within the parameters set by the approved committee charter </a:t>
            </a:r>
          </a:p>
          <a:p>
            <a:pPr lvl="1" eaLnBrk="1" hangingPunct="1"/>
            <a:r>
              <a:rPr lang="en-US" sz="2000" dirty="0" smtClean="0"/>
              <a:t>Obtain Supervisory Board approval of the proposed scope and notify ANSI</a:t>
            </a:r>
          </a:p>
          <a:p>
            <a:pPr lvl="1" eaLnBrk="1" hangingPunct="1"/>
            <a:r>
              <a:rPr lang="en-US" sz="2000" dirty="0" smtClean="0"/>
              <a:t>Request nominations of committee members from organizations substantially concerned with scope of the proposed standard</a:t>
            </a:r>
            <a:endParaRPr lang="en-US" sz="2000" strike="sngStrike" dirty="0" smtClean="0"/>
          </a:p>
          <a:p>
            <a:pPr lvl="1" eaLnBrk="1" hangingPunct="1"/>
            <a:r>
              <a:rPr lang="en-US" sz="2000" dirty="0" smtClean="0"/>
              <a:t>Develop a project timeline for the development of the new standard</a:t>
            </a:r>
            <a:endParaRPr lang="en-US" sz="2000" strike="sngStrike" dirty="0" smtClean="0"/>
          </a:p>
          <a:p>
            <a:r>
              <a:rPr lang="en-US" sz="2400" dirty="0"/>
              <a:t>Subsequent Board actions</a:t>
            </a:r>
          </a:p>
          <a:p>
            <a:pPr lvl="1"/>
            <a:r>
              <a:rPr lang="en-US" sz="2000" dirty="0"/>
              <a:t>Approve ad hoc standards committee membership to formalize establishment of the standards committee</a:t>
            </a:r>
            <a:endParaRPr lang="en-US" sz="2000" dirty="0" smtClean="0"/>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595ADCEF-45D3-424F-8B65-322247D673C4}" type="slidenum">
              <a:rPr lang="en-US"/>
              <a:pPr>
                <a:defRPr/>
              </a:pPr>
              <a:t>11</a:t>
            </a:fld>
            <a:endParaRPr lang="en-US"/>
          </a:p>
        </p:txBody>
      </p:sp>
      <p:sp>
        <p:nvSpPr>
          <p:cNvPr id="30724" name="Rectangle 2"/>
          <p:cNvSpPr>
            <a:spLocks noGrp="1" noChangeArrowheads="1"/>
          </p:cNvSpPr>
          <p:nvPr>
            <p:ph type="title"/>
          </p:nvPr>
        </p:nvSpPr>
        <p:spPr>
          <a:xfrm>
            <a:off x="914400" y="274638"/>
            <a:ext cx="7315200" cy="914400"/>
          </a:xfrm>
        </p:spPr>
        <p:txBody>
          <a:bodyPr/>
          <a:lstStyle/>
          <a:p>
            <a:pPr eaLnBrk="1" hangingPunct="1"/>
            <a:r>
              <a:rPr lang="en-US" dirty="0" smtClean="0"/>
              <a:t>CREATING A NEW STANDARDS COMMITTEE</a:t>
            </a:r>
          </a:p>
        </p:txBody>
      </p:sp>
    </p:spTree>
    <p:extLst>
      <p:ext uri="{BB962C8B-B14F-4D97-AF65-F5344CB8AC3E}">
        <p14:creationId xmlns:p14="http://schemas.microsoft.com/office/powerpoint/2010/main" val="307348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noChangeArrowheads="1"/>
          </p:cNvSpPr>
          <p:nvPr>
            <p:ph type="title"/>
          </p:nvPr>
        </p:nvSpPr>
        <p:spPr>
          <a:xfrm>
            <a:off x="914400" y="3200400"/>
            <a:ext cx="7315200" cy="457200"/>
          </a:xfrm>
        </p:spPr>
        <p:txBody>
          <a:bodyPr/>
          <a:lstStyle/>
          <a:p>
            <a:pPr eaLnBrk="1" hangingPunct="1"/>
            <a:r>
              <a:rPr lang="en-US" dirty="0" smtClean="0"/>
              <a:t>II. SUNSETTING A STANDARDS PROJECT</a:t>
            </a:r>
          </a:p>
        </p:txBody>
      </p:sp>
      <p:sp>
        <p:nvSpPr>
          <p:cNvPr id="3" name="Footer Placeholder 2"/>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4" name="Slide Number Placeholder 3"/>
          <p:cNvSpPr>
            <a:spLocks noGrp="1"/>
          </p:cNvSpPr>
          <p:nvPr>
            <p:ph type="sldNum" sz="quarter" idx="11"/>
          </p:nvPr>
        </p:nvSpPr>
        <p:spPr/>
        <p:txBody>
          <a:bodyPr/>
          <a:lstStyle/>
          <a:p>
            <a:pPr>
              <a:defRPr/>
            </a:pPr>
            <a:fld id="{7CB96FD6-6B25-4F3E-AF6E-7B2AB74B1D3D}" type="slidenum">
              <a:rPr lang="en-US"/>
              <a:pPr>
                <a:defRPr/>
              </a:pPr>
              <a:t>12</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3"/>
          <p:cNvSpPr>
            <a:spLocks noGrp="1" noChangeArrowheads="1"/>
          </p:cNvSpPr>
          <p:nvPr>
            <p:ph idx="1"/>
          </p:nvPr>
        </p:nvSpPr>
        <p:spPr>
          <a:xfrm>
            <a:off x="457200" y="1371600"/>
            <a:ext cx="8229600" cy="4846320"/>
          </a:xfrm>
        </p:spPr>
        <p:txBody>
          <a:bodyPr tIns="91440" bIns="0"/>
          <a:lstStyle/>
          <a:p>
            <a:r>
              <a:rPr lang="en-US" sz="2400" dirty="0" smtClean="0"/>
              <a:t>The Supervisory Board is responsible for evaluating the need and effectiveness of a standards project</a:t>
            </a:r>
          </a:p>
          <a:p>
            <a:r>
              <a:rPr lang="en-US" sz="2400" dirty="0" smtClean="0"/>
              <a:t>Based on their evaluation, they may recommend the following to the Council on Standards &amp; Certification:</a:t>
            </a:r>
          </a:p>
          <a:p>
            <a:pPr lvl="1"/>
            <a:r>
              <a:rPr lang="en-US" sz="2000" dirty="0" smtClean="0"/>
              <a:t>Sunsetting a standards project, which would also require </a:t>
            </a:r>
            <a:r>
              <a:rPr lang="en-US" sz="2000" dirty="0"/>
              <a:t>approval from the responsible </a:t>
            </a:r>
            <a:r>
              <a:rPr lang="en-US" sz="2000" dirty="0" smtClean="0"/>
              <a:t>standards committee </a:t>
            </a:r>
            <a:r>
              <a:rPr lang="en-US" sz="2000" dirty="0"/>
              <a:t>and/or subordinate </a:t>
            </a:r>
            <a:r>
              <a:rPr lang="en-US" sz="2000" dirty="0" smtClean="0"/>
              <a:t>group</a:t>
            </a:r>
          </a:p>
          <a:p>
            <a:pPr lvl="1"/>
            <a:r>
              <a:rPr lang="en-US" sz="2000" dirty="0"/>
              <a:t>Transferal of the standard to a different Standards Development Organization (SDO)</a:t>
            </a:r>
          </a:p>
          <a:p>
            <a:pPr lvl="1"/>
            <a:endParaRPr lang="en-US" sz="2000" dirty="0"/>
          </a:p>
          <a:p>
            <a:pPr marL="457200" lvl="1" indent="0">
              <a:buNone/>
            </a:pPr>
            <a:endParaRPr lang="en-US" dirty="0" smtClean="0"/>
          </a:p>
          <a:p>
            <a:pPr eaLnBrk="1" hangingPunct="1">
              <a:buFontTx/>
              <a:buNone/>
            </a:pPr>
            <a:endParaRPr lang="en-US" dirty="0" smtClean="0"/>
          </a:p>
        </p:txBody>
      </p:sp>
      <p:sp>
        <p:nvSpPr>
          <p:cNvPr id="5"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6" name="Slide Number Placeholder 4"/>
          <p:cNvSpPr>
            <a:spLocks noGrp="1"/>
          </p:cNvSpPr>
          <p:nvPr>
            <p:ph type="sldNum" sz="quarter" idx="11"/>
          </p:nvPr>
        </p:nvSpPr>
        <p:spPr/>
        <p:txBody>
          <a:bodyPr/>
          <a:lstStyle/>
          <a:p>
            <a:pPr>
              <a:defRPr/>
            </a:pPr>
            <a:fld id="{963A4090-555B-4673-8052-8423B16C082C}" type="slidenum">
              <a:rPr lang="en-US"/>
              <a:pPr>
                <a:defRPr/>
              </a:pPr>
              <a:t>13</a:t>
            </a:fld>
            <a:endParaRPr lang="en-US"/>
          </a:p>
        </p:txBody>
      </p:sp>
      <p:sp>
        <p:nvSpPr>
          <p:cNvPr id="40964" name="Rectangle 2"/>
          <p:cNvSpPr>
            <a:spLocks noGrp="1" noChangeArrowheads="1"/>
          </p:cNvSpPr>
          <p:nvPr>
            <p:ph type="title"/>
          </p:nvPr>
        </p:nvSpPr>
        <p:spPr>
          <a:xfrm>
            <a:off x="914400" y="274638"/>
            <a:ext cx="7315200" cy="914400"/>
          </a:xfrm>
        </p:spPr>
        <p:txBody>
          <a:bodyPr/>
          <a:lstStyle/>
          <a:p>
            <a:pPr eaLnBrk="1" hangingPunct="1"/>
            <a:r>
              <a:rPr lang="en-US" b="1" dirty="0" smtClean="0"/>
              <a:t>SUNSETTING A </a:t>
            </a:r>
            <a:br>
              <a:rPr lang="en-US" b="1" dirty="0" smtClean="0"/>
            </a:br>
            <a:r>
              <a:rPr lang="en-US" b="1" dirty="0" smtClean="0"/>
              <a:t>STANDARDS PROJECT</a:t>
            </a:r>
          </a:p>
        </p:txBody>
      </p:sp>
    </p:spTree>
    <p:extLst>
      <p:ext uri="{BB962C8B-B14F-4D97-AF65-F5344CB8AC3E}">
        <p14:creationId xmlns:p14="http://schemas.microsoft.com/office/powerpoint/2010/main" val="2547622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3"/>
          <p:cNvSpPr>
            <a:spLocks noGrp="1" noChangeArrowheads="1"/>
          </p:cNvSpPr>
          <p:nvPr>
            <p:ph idx="1"/>
          </p:nvPr>
        </p:nvSpPr>
        <p:spPr>
          <a:xfrm>
            <a:off x="457200" y="1371600"/>
            <a:ext cx="8229600" cy="4846320"/>
          </a:xfrm>
        </p:spPr>
        <p:txBody>
          <a:bodyPr tIns="91440" bIns="0"/>
          <a:lstStyle/>
          <a:p>
            <a:r>
              <a:rPr lang="en-US" sz="2400" dirty="0" smtClean="0"/>
              <a:t>The supervisory board of a standards committee can make a recommendation to the Board on Conformity Assessment to sunset a conformity assessment program</a:t>
            </a:r>
          </a:p>
          <a:p>
            <a:r>
              <a:rPr lang="en-US" sz="2400" dirty="0" smtClean="0"/>
              <a:t>If a recommendation is approved, the responsible standards committee and supervisory board must provide:</a:t>
            </a:r>
          </a:p>
          <a:p>
            <a:pPr lvl="1"/>
            <a:r>
              <a:rPr lang="en-US" sz="2000" dirty="0" smtClean="0"/>
              <a:t>Public notification</a:t>
            </a:r>
          </a:p>
          <a:p>
            <a:pPr lvl="1"/>
            <a:r>
              <a:rPr lang="en-US" sz="2000" dirty="0" smtClean="0"/>
              <a:t>Phase-out period</a:t>
            </a:r>
          </a:p>
          <a:p>
            <a:pPr lvl="1"/>
            <a:r>
              <a:rPr lang="en-US" sz="2000" dirty="0" smtClean="0"/>
              <a:t>Due process until the date of the program’s termination</a:t>
            </a:r>
          </a:p>
        </p:txBody>
      </p:sp>
      <p:sp>
        <p:nvSpPr>
          <p:cNvPr id="9"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10" name="Slide Number Placeholder 4"/>
          <p:cNvSpPr>
            <a:spLocks noGrp="1"/>
          </p:cNvSpPr>
          <p:nvPr>
            <p:ph type="sldNum" sz="quarter" idx="11"/>
          </p:nvPr>
        </p:nvSpPr>
        <p:spPr/>
        <p:txBody>
          <a:bodyPr/>
          <a:lstStyle/>
          <a:p>
            <a:pPr>
              <a:defRPr/>
            </a:pPr>
            <a:fld id="{1FB7DAE1-5578-4EBE-A648-BF4ED50295D1}" type="slidenum">
              <a:rPr lang="en-US"/>
              <a:pPr>
                <a:defRPr/>
              </a:pPr>
              <a:t>14</a:t>
            </a:fld>
            <a:endParaRPr lang="en-US"/>
          </a:p>
        </p:txBody>
      </p:sp>
      <p:sp>
        <p:nvSpPr>
          <p:cNvPr id="45060" name="Rectangle 2"/>
          <p:cNvSpPr>
            <a:spLocks noGrp="1" noChangeArrowheads="1"/>
          </p:cNvSpPr>
          <p:nvPr>
            <p:ph type="title"/>
          </p:nvPr>
        </p:nvSpPr>
        <p:spPr>
          <a:xfrm>
            <a:off x="914400" y="274320"/>
            <a:ext cx="7315200" cy="914400"/>
          </a:xfrm>
        </p:spPr>
        <p:txBody>
          <a:bodyPr/>
          <a:lstStyle/>
          <a:p>
            <a:pPr eaLnBrk="1" hangingPunct="1"/>
            <a:r>
              <a:rPr lang="en-US" dirty="0" smtClean="0"/>
              <a:t>SUNSETTING A CONFORMITY ASSESSMENT PROGRAM</a:t>
            </a:r>
            <a:endParaRPr lang="en-US" sz="2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3"/>
          <p:cNvSpPr>
            <a:spLocks noGrp="1" noChangeArrowheads="1"/>
          </p:cNvSpPr>
          <p:nvPr>
            <p:ph idx="1"/>
          </p:nvPr>
        </p:nvSpPr>
        <p:spPr>
          <a:xfrm>
            <a:off x="457200" y="1371599"/>
            <a:ext cx="8229600" cy="4846320"/>
          </a:xfrm>
        </p:spPr>
        <p:txBody>
          <a:bodyPr tIns="91440" bIns="0"/>
          <a:lstStyle/>
          <a:p>
            <a:r>
              <a:rPr lang="en-US" sz="2400" dirty="0" smtClean="0"/>
              <a:t>The supervisory board </a:t>
            </a:r>
            <a:r>
              <a:rPr lang="en-US" sz="2400" dirty="0"/>
              <a:t>or the Council on Standards &amp; </a:t>
            </a:r>
            <a:r>
              <a:rPr lang="en-US" sz="2400" dirty="0" smtClean="0"/>
              <a:t>Certification in rare cases may approve sunsetting a standards project to protect the interest of ASME</a:t>
            </a:r>
          </a:p>
          <a:p>
            <a:r>
              <a:rPr lang="en-US" sz="2400" dirty="0" smtClean="0"/>
              <a:t>This action may be approved over the objection of the responsible standards committee</a:t>
            </a:r>
            <a:endParaRPr lang="en-US" strike="sngStrike" dirty="0" smtClean="0"/>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1D6F3FA2-EB5F-4745-A134-A1CBB2D70EDC}" type="slidenum">
              <a:rPr lang="en-US"/>
              <a:pPr>
                <a:defRPr/>
              </a:pPr>
              <a:t>15</a:t>
            </a:fld>
            <a:endParaRPr lang="en-US"/>
          </a:p>
        </p:txBody>
      </p:sp>
      <p:sp>
        <p:nvSpPr>
          <p:cNvPr id="47108" name="Rectangle 2"/>
          <p:cNvSpPr>
            <a:spLocks noGrp="1" noChangeArrowheads="1"/>
          </p:cNvSpPr>
          <p:nvPr>
            <p:ph type="title"/>
          </p:nvPr>
        </p:nvSpPr>
        <p:spPr/>
        <p:txBody>
          <a:bodyPr/>
          <a:lstStyle/>
          <a:p>
            <a:pPr eaLnBrk="1" hangingPunct="1"/>
            <a:r>
              <a:rPr lang="en-US" dirty="0" smtClean="0"/>
              <a:t>SPECIAL CONSIDERATIONS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3"/>
          <p:cNvSpPr>
            <a:spLocks noGrp="1" noChangeArrowheads="1"/>
          </p:cNvSpPr>
          <p:nvPr>
            <p:ph idx="1"/>
          </p:nvPr>
        </p:nvSpPr>
        <p:spPr>
          <a:xfrm>
            <a:off x="457200" y="1371600"/>
            <a:ext cx="8229600" cy="4846320"/>
          </a:xfrm>
        </p:spPr>
        <p:txBody>
          <a:bodyPr tIns="91440" bIns="0"/>
          <a:lstStyle/>
          <a:p>
            <a:r>
              <a:rPr lang="en-US" sz="2000" dirty="0"/>
              <a:t>A</a:t>
            </a:r>
            <a:r>
              <a:rPr lang="en-US" sz="2000" dirty="0" smtClean="0"/>
              <a:t> </a:t>
            </a:r>
            <a:r>
              <a:rPr lang="en-US" sz="2000" dirty="0"/>
              <a:t>request for a new project comes from: an individual, </a:t>
            </a:r>
            <a:r>
              <a:rPr lang="en-US" sz="2000" dirty="0" smtClean="0"/>
              <a:t>committee, </a:t>
            </a:r>
            <a:r>
              <a:rPr lang="en-US" sz="2000" dirty="0"/>
              <a:t>professional organization, government agency, industry group or public interest </a:t>
            </a:r>
            <a:r>
              <a:rPr lang="en-US" sz="2000" dirty="0" smtClean="0"/>
              <a:t>group</a:t>
            </a:r>
          </a:p>
          <a:p>
            <a:r>
              <a:rPr lang="en-US" sz="2000" dirty="0"/>
              <a:t>A Request for the Development of a New ASME Standards </a:t>
            </a:r>
            <a:r>
              <a:rPr lang="en-US" sz="2000" dirty="0" smtClean="0"/>
              <a:t>Activity form must be filled out by the interested parties and submitted</a:t>
            </a:r>
          </a:p>
          <a:p>
            <a:r>
              <a:rPr lang="en-US" sz="2000" dirty="0" smtClean="0"/>
              <a:t>Sunsetting a Standards Project can be initiated as a result of a Supervisory Board evaluation or under special considerations when a project is terminated </a:t>
            </a:r>
            <a:r>
              <a:rPr lang="en-US" sz="2000" dirty="0"/>
              <a:t>to protect the interests of </a:t>
            </a:r>
            <a:r>
              <a:rPr lang="en-US" sz="2000" dirty="0" smtClean="0"/>
              <a:t>ASME</a:t>
            </a:r>
            <a:endParaRPr lang="en-US" sz="2000" dirty="0"/>
          </a:p>
          <a:p>
            <a:endParaRPr lang="en-US" sz="2400" dirty="0" smtClean="0"/>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5BC4E617-0994-4053-8033-0CC094383E8A}" type="slidenum">
              <a:rPr lang="en-US"/>
              <a:pPr>
                <a:defRPr/>
              </a:pPr>
              <a:t>16</a:t>
            </a:fld>
            <a:endParaRPr lang="en-US"/>
          </a:p>
        </p:txBody>
      </p:sp>
      <p:sp>
        <p:nvSpPr>
          <p:cNvPr id="51204" name="Rectangle 2"/>
          <p:cNvSpPr>
            <a:spLocks noGrp="1" noChangeArrowheads="1"/>
          </p:cNvSpPr>
          <p:nvPr>
            <p:ph type="title"/>
          </p:nvPr>
        </p:nvSpPr>
        <p:spPr/>
        <p:txBody>
          <a:bodyPr/>
          <a:lstStyle/>
          <a:p>
            <a:pPr eaLnBrk="1" hangingPunct="1"/>
            <a:r>
              <a:rPr lang="en-US" dirty="0" smtClean="0"/>
              <a:t>MODULE SUMMARY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3"/>
          <p:cNvSpPr>
            <a:spLocks noGrp="1" noChangeArrowheads="1"/>
          </p:cNvSpPr>
          <p:nvPr>
            <p:ph idx="1"/>
          </p:nvPr>
        </p:nvSpPr>
        <p:spPr>
          <a:xfrm>
            <a:off x="457200" y="1005840"/>
            <a:ext cx="8229600" cy="4846320"/>
          </a:xfrm>
        </p:spPr>
        <p:txBody>
          <a:bodyPr tIns="91440" bIns="0"/>
          <a:lstStyle/>
          <a:p>
            <a:r>
              <a:rPr lang="en-US" sz="2000" dirty="0" smtClean="0"/>
              <a:t>Codes and Standards Policy CSP-49, Guide for Establishing New Codes or Standards Projects</a:t>
            </a:r>
          </a:p>
          <a:p>
            <a:pPr marL="349250" indent="0">
              <a:buNone/>
            </a:pPr>
            <a:r>
              <a:rPr lang="en-US" sz="2000" dirty="0" smtClean="0">
                <a:hlinkClick r:id="rId3"/>
              </a:rPr>
              <a:t>https</a:t>
            </a:r>
            <a:r>
              <a:rPr lang="en-US" sz="2000" dirty="0">
                <a:hlinkClick r:id="rId3"/>
              </a:rPr>
              <a:t>://</a:t>
            </a:r>
            <a:r>
              <a:rPr lang="en-US" sz="2000" dirty="0" smtClean="0">
                <a:hlinkClick r:id="rId3"/>
              </a:rPr>
              <a:t>cstools.asme.org/csconnect/FileUpload.cfm?View=yes&amp;ID=59993</a:t>
            </a:r>
            <a:endParaRPr lang="en-US" sz="2000" dirty="0" smtClean="0"/>
          </a:p>
          <a:p>
            <a:r>
              <a:rPr lang="en-US" sz="2000" dirty="0" smtClean="0"/>
              <a:t>Request </a:t>
            </a:r>
            <a:r>
              <a:rPr lang="en-US" sz="2000" dirty="0"/>
              <a:t>for the Development of a New ASME Standards Activity </a:t>
            </a:r>
            <a:r>
              <a:rPr lang="en-US" sz="2000" dirty="0" smtClean="0"/>
              <a:t>form</a:t>
            </a:r>
          </a:p>
          <a:p>
            <a:pPr marL="349250" indent="0">
              <a:buNone/>
            </a:pPr>
            <a:r>
              <a:rPr lang="en-US" sz="2000" dirty="0">
                <a:hlinkClick r:id="rId4"/>
              </a:rPr>
              <a:t>https://</a:t>
            </a:r>
            <a:r>
              <a:rPr lang="en-US" sz="2000" dirty="0" smtClean="0">
                <a:hlinkClick r:id="rId4"/>
              </a:rPr>
              <a:t>cstools.asme.org/csconnect/FileUpload.cfm?View=yes&amp;ID=42098</a:t>
            </a:r>
            <a:r>
              <a:rPr lang="en-US" sz="2000" dirty="0" smtClean="0"/>
              <a:t>  </a:t>
            </a:r>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1EFEAB04-FE20-4EBC-B48C-A2D3FA5E6E31}" type="slidenum">
              <a:rPr lang="en-US"/>
              <a:pPr>
                <a:defRPr/>
              </a:pPr>
              <a:t>17</a:t>
            </a:fld>
            <a:endParaRPr lang="en-US"/>
          </a:p>
        </p:txBody>
      </p:sp>
      <p:sp>
        <p:nvSpPr>
          <p:cNvPr id="53252" name="Rectangle 2"/>
          <p:cNvSpPr>
            <a:spLocks noGrp="1" noChangeArrowheads="1"/>
          </p:cNvSpPr>
          <p:nvPr>
            <p:ph type="title"/>
          </p:nvPr>
        </p:nvSpPr>
        <p:spPr/>
        <p:txBody>
          <a:bodyPr/>
          <a:lstStyle/>
          <a:p>
            <a:pPr eaLnBrk="1" hangingPunct="1"/>
            <a:r>
              <a:rPr lang="en-US" smtClean="0"/>
              <a:t>REFERENCES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80160"/>
            <a:ext cx="8229600" cy="4572000"/>
          </a:xfrm>
        </p:spPr>
        <p:txBody>
          <a:bodyPr/>
          <a:lstStyle/>
          <a:p>
            <a:pPr marL="274320" indent="-569913">
              <a:spcBef>
                <a:spcPts val="30"/>
              </a:spcBef>
              <a:buNone/>
              <a:tabLst>
                <a:tab pos="569913" algn="l"/>
              </a:tabLst>
            </a:pPr>
            <a:r>
              <a:rPr lang="en-US" sz="2000" dirty="0" smtClean="0"/>
              <a:t>B1. 	ASME </a:t>
            </a:r>
            <a:r>
              <a:rPr lang="en-US" sz="2000" dirty="0"/>
              <a:t>Organizational Structure</a:t>
            </a:r>
          </a:p>
          <a:p>
            <a:pPr marL="274320" indent="-569913">
              <a:spcBef>
                <a:spcPts val="30"/>
              </a:spcBef>
              <a:buNone/>
              <a:tabLst>
                <a:tab pos="569913" algn="l"/>
              </a:tabLst>
            </a:pPr>
            <a:r>
              <a:rPr lang="en-US" sz="2000" dirty="0" smtClean="0"/>
              <a:t>B2. 	Standards </a:t>
            </a:r>
            <a:r>
              <a:rPr lang="en-US" sz="2000" dirty="0"/>
              <a:t>Development: Staff and Volunteer Roles </a:t>
            </a:r>
            <a:r>
              <a:rPr lang="en-US" sz="2000" dirty="0" smtClean="0"/>
              <a:t>and 	Responsibilities</a:t>
            </a:r>
            <a:endParaRPr lang="en-US" sz="2000" dirty="0"/>
          </a:p>
          <a:p>
            <a:pPr marL="274320" indent="-569913">
              <a:spcBef>
                <a:spcPts val="30"/>
              </a:spcBef>
              <a:buNone/>
              <a:tabLst>
                <a:tab pos="569913" algn="l"/>
              </a:tabLst>
            </a:pPr>
            <a:r>
              <a:rPr lang="en-US" sz="2000" dirty="0"/>
              <a:t>B3.	Conformity Assessment: Staff and Volunteer Roles and </a:t>
            </a:r>
            <a:r>
              <a:rPr lang="en-US" sz="2000" dirty="0" smtClean="0"/>
              <a:t>	Responsibilities</a:t>
            </a:r>
            <a:endParaRPr lang="en-US" sz="2000" dirty="0"/>
          </a:p>
          <a:p>
            <a:pPr marL="274320" indent="-569913">
              <a:spcBef>
                <a:spcPts val="30"/>
              </a:spcBef>
              <a:buNone/>
              <a:tabLst>
                <a:tab pos="569913" algn="l"/>
              </a:tabLst>
            </a:pPr>
            <a:r>
              <a:rPr lang="en-US" sz="2000" b="1" dirty="0"/>
              <a:t>B4.	</a:t>
            </a:r>
            <a:r>
              <a:rPr lang="en-US" sz="2000" b="1" dirty="0" smtClean="0"/>
              <a:t>Establishing and Sunsetting</a:t>
            </a:r>
            <a:r>
              <a:rPr lang="en-US" sz="2000" b="1" dirty="0"/>
              <a:t> </a:t>
            </a:r>
            <a:r>
              <a:rPr lang="en-US" sz="2000" b="1" dirty="0" smtClean="0"/>
              <a:t>Standards Projects</a:t>
            </a:r>
            <a:endParaRPr lang="en-US" sz="2000" dirty="0" smtClean="0">
              <a:solidFill>
                <a:srgbClr val="FF0000"/>
              </a:solidFill>
            </a:endParaRPr>
          </a:p>
          <a:p>
            <a:pPr marL="274320" indent="-569913">
              <a:spcBef>
                <a:spcPts val="30"/>
              </a:spcBef>
              <a:buNone/>
              <a:tabLst>
                <a:tab pos="569913" algn="l"/>
              </a:tabLst>
            </a:pPr>
            <a:r>
              <a:rPr lang="en-US" sz="2000" dirty="0" smtClean="0"/>
              <a:t>B5.	Consensus Process for Standards Development</a:t>
            </a:r>
          </a:p>
          <a:p>
            <a:pPr marL="274320" indent="-569913">
              <a:spcBef>
                <a:spcPts val="30"/>
              </a:spcBef>
              <a:buNone/>
              <a:tabLst>
                <a:tab pos="569913" algn="l"/>
              </a:tabLst>
            </a:pPr>
            <a:r>
              <a:rPr lang="en-US" sz="2000" dirty="0"/>
              <a:t>	</a:t>
            </a:r>
            <a:r>
              <a:rPr lang="en-US" sz="2000" dirty="0" smtClean="0"/>
              <a:t>	B5a. Project Management</a:t>
            </a:r>
            <a:endParaRPr lang="en-US" sz="2000" dirty="0"/>
          </a:p>
          <a:p>
            <a:pPr marL="274320" indent="-569913">
              <a:spcBef>
                <a:spcPts val="30"/>
              </a:spcBef>
              <a:buNone/>
              <a:tabLst>
                <a:tab pos="569913" algn="l"/>
              </a:tabLst>
            </a:pPr>
            <a:r>
              <a:rPr lang="en-US" sz="2000" dirty="0"/>
              <a:t>B6.	The Basics of Parliamentary Procedure</a:t>
            </a:r>
          </a:p>
          <a:p>
            <a:pPr marL="274320" indent="-569913">
              <a:spcBef>
                <a:spcPts val="30"/>
              </a:spcBef>
              <a:buNone/>
              <a:tabLst>
                <a:tab pos="569913" algn="l"/>
              </a:tabLst>
            </a:pPr>
            <a:r>
              <a:rPr lang="en-US" sz="2000" dirty="0"/>
              <a:t>B7.	The Appeals Process</a:t>
            </a:r>
          </a:p>
          <a:p>
            <a:pPr marL="274320" indent="-569913">
              <a:spcBef>
                <a:spcPts val="30"/>
              </a:spcBef>
              <a:buNone/>
              <a:tabLst>
                <a:tab pos="569913" algn="l"/>
              </a:tabLst>
            </a:pPr>
            <a:r>
              <a:rPr lang="en-US" sz="2000" dirty="0"/>
              <a:t>B8.	International Standards Development</a:t>
            </a:r>
          </a:p>
          <a:p>
            <a:pPr marL="274320" indent="-569913">
              <a:spcBef>
                <a:spcPts val="30"/>
              </a:spcBef>
              <a:buNone/>
              <a:tabLst>
                <a:tab pos="569913" algn="l"/>
              </a:tabLst>
            </a:pPr>
            <a:r>
              <a:rPr lang="en-US" sz="2000" dirty="0"/>
              <a:t>B9.	ASME Conformity Assessment Programs</a:t>
            </a:r>
          </a:p>
          <a:p>
            <a:pPr marL="274320" indent="-569913">
              <a:spcBef>
                <a:spcPts val="30"/>
              </a:spcBef>
              <a:buNone/>
              <a:tabLst>
                <a:tab pos="569913" algn="l"/>
              </a:tabLst>
            </a:pPr>
            <a:r>
              <a:rPr lang="en-US" sz="2000" dirty="0"/>
              <a:t>B10.	</a:t>
            </a:r>
            <a:r>
              <a:rPr lang="en-US" sz="2000" dirty="0" smtClean="0"/>
              <a:t>Performance </a:t>
            </a:r>
            <a:r>
              <a:rPr lang="en-US" sz="2000" dirty="0"/>
              <a:t>Based Standards</a:t>
            </a:r>
          </a:p>
          <a:p>
            <a:pPr marL="274320" indent="-569913">
              <a:spcBef>
                <a:spcPts val="30"/>
              </a:spcBef>
              <a:buNone/>
              <a:tabLst>
                <a:tab pos="569913" algn="l"/>
              </a:tabLst>
            </a:pPr>
            <a:r>
              <a:rPr lang="en-US" sz="2000" dirty="0"/>
              <a:t>B11. </a:t>
            </a:r>
            <a:r>
              <a:rPr lang="en-US" sz="2000" dirty="0" smtClean="0"/>
              <a:t>Standards Inquiries, Interpretations </a:t>
            </a:r>
            <a:r>
              <a:rPr lang="en-US" sz="2000" dirty="0"/>
              <a:t>and </a:t>
            </a:r>
            <a:r>
              <a:rPr lang="en-US" sz="2000" dirty="0" smtClean="0"/>
              <a:t>Cases</a:t>
            </a:r>
            <a:endParaRPr lang="en-US" sz="2000" dirty="0"/>
          </a:p>
        </p:txBody>
      </p:sp>
      <p:sp>
        <p:nvSpPr>
          <p:cNvPr id="8" name="Footer Placeholder 3"/>
          <p:cNvSpPr>
            <a:spLocks noGrp="1"/>
          </p:cNvSpPr>
          <p:nvPr>
            <p:ph type="ftr" sz="quarter" idx="10"/>
          </p:nvPr>
        </p:nvSpPr>
        <p:spPr/>
        <p:txBody>
          <a:bodyPr/>
          <a:lstStyle/>
          <a:p>
            <a:pPr algn="ctr"/>
            <a:r>
              <a:rPr lang="en-US" smtClean="0"/>
              <a:t>ASME S&amp;C Training – Module B4 Initiating and Terminating Standards Projects </a:t>
            </a:r>
            <a:endParaRPr lang="en-US" dirty="0"/>
          </a:p>
        </p:txBody>
      </p:sp>
      <p:sp>
        <p:nvSpPr>
          <p:cNvPr id="9" name="Slide Number Placeholder 4"/>
          <p:cNvSpPr>
            <a:spLocks noGrp="1"/>
          </p:cNvSpPr>
          <p:nvPr>
            <p:ph type="sldNum" sz="quarter" idx="11"/>
          </p:nvPr>
        </p:nvSpPr>
        <p:spPr>
          <a:prstGeom prst="rect">
            <a:avLst/>
          </a:prstGeom>
        </p:spPr>
        <p:txBody>
          <a:bodyPr/>
          <a:lstStyle/>
          <a:p>
            <a:pPr>
              <a:defRPr/>
            </a:pPr>
            <a:fld id="{E72449C7-5D5E-49C9-B243-608D90849B01}" type="slidenum">
              <a:rPr lang="en-US" sz="1200" smtClean="0"/>
              <a:pPr>
                <a:defRPr/>
              </a:pPr>
              <a:t>1</a:t>
            </a:fld>
            <a:endParaRPr lang="en-US" sz="1200" dirty="0"/>
          </a:p>
        </p:txBody>
      </p:sp>
      <p:sp>
        <p:nvSpPr>
          <p:cNvPr id="6" name="Title 5"/>
          <p:cNvSpPr>
            <a:spLocks noGrp="1"/>
          </p:cNvSpPr>
          <p:nvPr>
            <p:ph type="title"/>
          </p:nvPr>
        </p:nvSpPr>
        <p:spPr/>
        <p:txBody>
          <a:bodyPr/>
          <a:lstStyle/>
          <a:p>
            <a:r>
              <a:rPr lang="en-US" dirty="0" smtClean="0"/>
              <a:t>Module B Course Outline</a:t>
            </a:r>
            <a:endParaRPr lang="en-US" dirty="0"/>
          </a:p>
        </p:txBody>
      </p:sp>
    </p:spTree>
    <p:extLst>
      <p:ext uri="{BB962C8B-B14F-4D97-AF65-F5344CB8AC3E}">
        <p14:creationId xmlns:p14="http://schemas.microsoft.com/office/powerpoint/2010/main" val="402917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914400" y="304800"/>
            <a:ext cx="7315200" cy="457200"/>
          </a:xfrm>
        </p:spPr>
        <p:txBody>
          <a:bodyPr/>
          <a:lstStyle/>
          <a:p>
            <a:r>
              <a:rPr lang="en-US" dirty="0"/>
              <a:t>REVISIONS</a:t>
            </a:r>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4" name="Footer Placeholder 3"/>
          <p:cNvSpPr>
            <a:spLocks noGrp="1"/>
          </p:cNvSpPr>
          <p:nvPr>
            <p:ph type="ftr" sz="quarter" idx="10"/>
          </p:nvPr>
        </p:nvSpPr>
        <p:spPr/>
        <p:txBody>
          <a:bodyPr/>
          <a:lstStyle/>
          <a:p>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fld id="{DB7A75C5-92F5-435C-948E-55F79D73D735}"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728743053"/>
              </p:ext>
            </p:extLst>
          </p:nvPr>
        </p:nvGraphicFramePr>
        <p:xfrm>
          <a:off x="457200" y="1280160"/>
          <a:ext cx="8229600" cy="3657599"/>
        </p:xfrm>
        <a:graphic>
          <a:graphicData uri="http://schemas.openxmlformats.org/drawingml/2006/table">
            <a:tbl>
              <a:tblPr firstRow="1" bandRow="1">
                <a:tableStyleId>{5C22544A-7EE6-4342-B048-85BDC9FD1C3A}</a:tableStyleId>
              </a:tblPr>
              <a:tblGrid>
                <a:gridCol w="1475117"/>
                <a:gridCol w="6754483"/>
              </a:tblGrid>
              <a:tr h="614800">
                <a:tc>
                  <a:txBody>
                    <a:bodyPr/>
                    <a:lstStyle/>
                    <a:p>
                      <a:r>
                        <a:rPr lang="en-US" sz="1600" u="sng" dirty="0" smtClean="0">
                          <a:solidFill>
                            <a:srgbClr val="003399"/>
                          </a:solidFill>
                          <a:latin typeface="Arial" panose="020B0604020202020204" pitchFamily="34" charset="0"/>
                          <a:cs typeface="Arial" panose="020B0604020202020204" pitchFamily="34" charset="0"/>
                        </a:rPr>
                        <a:t>Date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dirty="0" smtClean="0">
                          <a:solidFill>
                            <a:srgbClr val="003399"/>
                          </a:solidFill>
                          <a:latin typeface="Arial" panose="020B0604020202020204" pitchFamily="34" charset="0"/>
                          <a:cs typeface="Arial" panose="020B0604020202020204" pitchFamily="34" charset="0"/>
                        </a:rPr>
                        <a:t>Change</a:t>
                      </a:r>
                      <a:endParaRPr lang="en-US" sz="1600" u="sng"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r>
              <a:tr h="1061924">
                <a:tc>
                  <a:txBody>
                    <a:bodyPr/>
                    <a:lstStyle/>
                    <a:p>
                      <a:r>
                        <a:rPr lang="en-US" sz="1600" u="none" dirty="0" smtClean="0">
                          <a:solidFill>
                            <a:srgbClr val="003399"/>
                          </a:solidFill>
                          <a:latin typeface="Arial" panose="020B0604020202020204" pitchFamily="34" charset="0"/>
                          <a:cs typeface="Arial" panose="020B0604020202020204" pitchFamily="34" charset="0"/>
                        </a:rPr>
                        <a:t>05/21/20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smtClean="0">
                          <a:solidFill>
                            <a:srgbClr val="003399"/>
                          </a:solidFill>
                          <a:latin typeface="Arial" panose="020B0604020202020204" pitchFamily="34" charset="0"/>
                          <a:cs typeface="Arial" panose="020B0604020202020204" pitchFamily="34" charset="0"/>
                        </a:rPr>
                        <a:t>Presentation title and content was revised based on current ASME Policies, Procedures and Guides.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r>
              <a:tr h="1061924">
                <a:tc>
                  <a:txBody>
                    <a:bodyPr/>
                    <a:lstStyle/>
                    <a:p>
                      <a:r>
                        <a:rPr lang="en-US" sz="1600" u="none" dirty="0" smtClean="0">
                          <a:solidFill>
                            <a:srgbClr val="003399"/>
                          </a:solidFill>
                          <a:latin typeface="Arial" panose="020B0604020202020204" pitchFamily="34" charset="0"/>
                          <a:cs typeface="Arial" panose="020B0604020202020204" pitchFamily="34" charset="0"/>
                        </a:rPr>
                        <a:t>06/02/15</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Reformatted entirely and revised or added notes throughout. Deleted Pop Quizzes Minor editorial revisions for formatting consistency.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918951">
                <a:tc>
                  <a:txBody>
                    <a:bodyPr/>
                    <a:lstStyle/>
                    <a:p>
                      <a:r>
                        <a:rPr lang="en-US" sz="1600" u="none" dirty="0" smtClean="0">
                          <a:solidFill>
                            <a:srgbClr val="003399"/>
                          </a:solidFill>
                          <a:latin typeface="Arial" panose="020B0604020202020204" pitchFamily="34" charset="0"/>
                          <a:cs typeface="Arial" panose="020B0604020202020204" pitchFamily="34" charset="0"/>
                        </a:rPr>
                        <a:t>11/22/10</a:t>
                      </a:r>
                      <a:endParaRPr lang="en-US" sz="1600" u="none" dirty="0">
                        <a:solidFill>
                          <a:srgbClr val="003399"/>
                        </a:solidFill>
                        <a:latin typeface="Arial" panose="020B0604020202020204" pitchFamily="34" charset="0"/>
                        <a:cs typeface="Arial" panose="020B0604020202020204"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smtClean="0">
                          <a:solidFill>
                            <a:srgbClr val="003399"/>
                          </a:solidFill>
                          <a:latin typeface="Arial" panose="020B0604020202020204" pitchFamily="34" charset="0"/>
                          <a:cs typeface="Arial" panose="020B0604020202020204" pitchFamily="34" charset="0"/>
                        </a:rPr>
                        <a:t>Council on Standards and Certification” throughout.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821845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3"/>
          <p:cNvSpPr>
            <a:spLocks noGrp="1" noChangeArrowheads="1"/>
          </p:cNvSpPr>
          <p:nvPr>
            <p:ph idx="1"/>
          </p:nvPr>
        </p:nvSpPr>
        <p:spPr>
          <a:xfrm>
            <a:off x="457200" y="1280160"/>
            <a:ext cx="8229600" cy="4572000"/>
          </a:xfrm>
        </p:spPr>
        <p:txBody>
          <a:bodyPr/>
          <a:lstStyle/>
          <a:p>
            <a:pPr marL="57150" indent="0">
              <a:buNone/>
            </a:pPr>
            <a:r>
              <a:rPr lang="en-US" sz="2400" dirty="0"/>
              <a:t>At the end of this module you will </a:t>
            </a:r>
            <a:r>
              <a:rPr lang="en-US" sz="2400" dirty="0" smtClean="0"/>
              <a:t>learn how ASME: </a:t>
            </a:r>
            <a:endParaRPr lang="en-US" sz="2400" dirty="0"/>
          </a:p>
          <a:p>
            <a:pPr lvl="1" eaLnBrk="1" hangingPunct="1">
              <a:buFont typeface="Arial" panose="020B0604020202020204" pitchFamily="34" charset="0"/>
              <a:buChar char="•"/>
            </a:pPr>
            <a:r>
              <a:rPr lang="en-US" sz="2000" dirty="0" smtClean="0"/>
              <a:t>Establishes a  standards project for development of a new standard</a:t>
            </a:r>
          </a:p>
          <a:p>
            <a:pPr lvl="1">
              <a:buFont typeface="Arial" panose="020B0604020202020204" pitchFamily="34" charset="0"/>
              <a:buChar char="•"/>
            </a:pPr>
            <a:r>
              <a:rPr lang="en-US" sz="2000" dirty="0" smtClean="0"/>
              <a:t>Sunsets an unneeded or undesirable standards project</a:t>
            </a:r>
            <a:br>
              <a:rPr lang="en-US" sz="2000" dirty="0" smtClean="0"/>
            </a:br>
            <a:endParaRPr lang="en-US" sz="2000" dirty="0" smtClean="0"/>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66B10A96-FE8D-4E8A-B772-1FEB9F3E945C}" type="slidenum">
              <a:rPr lang="en-US"/>
              <a:pPr>
                <a:defRPr/>
              </a:pPr>
              <a:t>3</a:t>
            </a:fld>
            <a:endParaRPr lang="en-US"/>
          </a:p>
        </p:txBody>
      </p:sp>
      <p:sp>
        <p:nvSpPr>
          <p:cNvPr id="10244" name="Rectangle 2"/>
          <p:cNvSpPr>
            <a:spLocks noGrp="1" noChangeArrowheads="1"/>
          </p:cNvSpPr>
          <p:nvPr>
            <p:ph type="title"/>
          </p:nvPr>
        </p:nvSpPr>
        <p:spPr/>
        <p:txBody>
          <a:bodyPr/>
          <a:lstStyle/>
          <a:p>
            <a:pPr eaLnBrk="1" hangingPunct="1"/>
            <a:r>
              <a:rPr lang="en-US" dirty="0" smtClean="0"/>
              <a:t>LEARNING OBJECTIVES</a:t>
            </a:r>
          </a:p>
        </p:txBody>
      </p:sp>
    </p:spTree>
    <p:extLst>
      <p:ext uri="{BB962C8B-B14F-4D97-AF65-F5344CB8AC3E}">
        <p14:creationId xmlns:p14="http://schemas.microsoft.com/office/powerpoint/2010/main" val="118017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914400" y="3200400"/>
            <a:ext cx="7315200" cy="457200"/>
          </a:xfrm>
        </p:spPr>
        <p:txBody>
          <a:bodyPr/>
          <a:lstStyle/>
          <a:p>
            <a:pPr eaLnBrk="1" hangingPunct="1"/>
            <a:r>
              <a:rPr lang="en-US" dirty="0" smtClean="0"/>
              <a:t>I. ESTABLISHMENT OF A STANDARDS PROJECT</a:t>
            </a:r>
          </a:p>
        </p:txBody>
      </p:sp>
      <p:sp>
        <p:nvSpPr>
          <p:cNvPr id="3" name="Footer Placeholder 2"/>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4" name="Slide Number Placeholder 3"/>
          <p:cNvSpPr>
            <a:spLocks noGrp="1"/>
          </p:cNvSpPr>
          <p:nvPr>
            <p:ph type="sldNum" sz="quarter" idx="11"/>
          </p:nvPr>
        </p:nvSpPr>
        <p:spPr/>
        <p:txBody>
          <a:bodyPr/>
          <a:lstStyle/>
          <a:p>
            <a:pPr>
              <a:defRPr/>
            </a:pPr>
            <a:fld id="{B9CED4EB-E39A-44AD-9F62-4140A7233208}" type="slidenum">
              <a:rPr lang="en-US"/>
              <a:pPr>
                <a:defRPr/>
              </a:pPr>
              <a:t>4</a:t>
            </a:fld>
            <a:endParaRPr lang="en-US"/>
          </a:p>
        </p:txBody>
      </p:sp>
    </p:spTree>
    <p:extLst>
      <p:ext uri="{BB962C8B-B14F-4D97-AF65-F5344CB8AC3E}">
        <p14:creationId xmlns:p14="http://schemas.microsoft.com/office/powerpoint/2010/main" val="160052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3"/>
          <p:cNvSpPr>
            <a:spLocks noGrp="1" noChangeArrowheads="1"/>
          </p:cNvSpPr>
          <p:nvPr>
            <p:ph idx="1"/>
          </p:nvPr>
        </p:nvSpPr>
        <p:spPr>
          <a:xfrm>
            <a:off x="457200" y="1371600"/>
            <a:ext cx="8229600" cy="4846320"/>
          </a:xfrm>
        </p:spPr>
        <p:txBody>
          <a:bodyPr tIns="91440" bIns="0"/>
          <a:lstStyle/>
          <a:p>
            <a:r>
              <a:rPr lang="en-US" sz="2400" dirty="0" smtClean="0"/>
              <a:t>Request for a new standard may be submitted by:</a:t>
            </a:r>
            <a:endParaRPr lang="en-US" sz="2400" dirty="0"/>
          </a:p>
          <a:p>
            <a:pPr lvl="1"/>
            <a:r>
              <a:rPr lang="en-US" sz="2000" dirty="0" smtClean="0"/>
              <a:t>Individual(s)</a:t>
            </a:r>
            <a:endParaRPr lang="en-US" sz="2000" dirty="0"/>
          </a:p>
          <a:p>
            <a:pPr lvl="1"/>
            <a:r>
              <a:rPr lang="en-US" sz="2000" dirty="0"/>
              <a:t>ASME committee or division</a:t>
            </a:r>
          </a:p>
          <a:p>
            <a:pPr lvl="1"/>
            <a:r>
              <a:rPr lang="en-US" sz="2000" dirty="0"/>
              <a:t>Professional organization</a:t>
            </a:r>
          </a:p>
          <a:p>
            <a:pPr lvl="1"/>
            <a:r>
              <a:rPr lang="en-US" sz="2000" dirty="0"/>
              <a:t>Government agency</a:t>
            </a:r>
          </a:p>
          <a:p>
            <a:pPr lvl="1"/>
            <a:r>
              <a:rPr lang="en-US" sz="2000" dirty="0"/>
              <a:t>Industry </a:t>
            </a:r>
            <a:r>
              <a:rPr lang="en-US" sz="2000" dirty="0" smtClean="0"/>
              <a:t>or public interest group</a:t>
            </a:r>
            <a:endParaRPr lang="en-US" sz="2000" dirty="0"/>
          </a:p>
          <a:p>
            <a:r>
              <a:rPr lang="en-US" sz="2400" dirty="0" smtClean="0">
                <a:ea typeface="Tahoma" panose="020B0604030504040204" pitchFamily="34" charset="0"/>
              </a:rPr>
              <a:t>The “Request for the Development of a New ASME Standards Activity” form must be completed and submitted to </a:t>
            </a:r>
            <a:r>
              <a:rPr lang="en-US" sz="2400" dirty="0">
                <a:ea typeface="Tahoma" panose="020B0604030504040204" pitchFamily="34" charset="0"/>
              </a:rPr>
              <a:t>the </a:t>
            </a:r>
            <a:r>
              <a:rPr lang="en-US" sz="2400" dirty="0" smtClean="0">
                <a:ea typeface="Tahoma" panose="020B0604030504040204" pitchFamily="34" charset="0"/>
              </a:rPr>
              <a:t>Director of Standards </a:t>
            </a:r>
            <a:r>
              <a:rPr lang="en-US" sz="2400" dirty="0">
                <a:ea typeface="Tahoma" panose="020B0604030504040204" pitchFamily="34" charset="0"/>
              </a:rPr>
              <a:t>&amp; </a:t>
            </a:r>
            <a:r>
              <a:rPr lang="en-US" sz="2400" dirty="0" smtClean="0">
                <a:ea typeface="Tahoma" panose="020B0604030504040204" pitchFamily="34" charset="0"/>
              </a:rPr>
              <a:t>Certification (S&amp;C) Initiatives</a:t>
            </a:r>
          </a:p>
          <a:p>
            <a:pPr marL="0" indent="0">
              <a:buNone/>
            </a:pPr>
            <a:endParaRPr lang="en-US" sz="2000" dirty="0" smtClean="0">
              <a:ea typeface="Tahoma" panose="020B0604030504040204" pitchFamily="34" charset="0"/>
            </a:endParaRPr>
          </a:p>
          <a:p>
            <a:pPr marL="0" indent="0">
              <a:buNone/>
            </a:pPr>
            <a:r>
              <a:rPr lang="en-US" sz="2000" b="1" dirty="0" smtClean="0">
                <a:ea typeface="Tahoma" panose="020B0604030504040204" pitchFamily="34" charset="0"/>
              </a:rPr>
              <a:t>NOTE</a:t>
            </a:r>
            <a:r>
              <a:rPr lang="en-US" sz="2000" dirty="0" smtClean="0">
                <a:ea typeface="Tahoma" panose="020B0604030504040204" pitchFamily="34" charset="0"/>
              </a:rPr>
              <a:t>: See CSP-49 for in-depth information regarding the establishment of a new standard</a:t>
            </a:r>
            <a:endParaRPr lang="en-US" sz="2000" b="1" dirty="0" smtClean="0">
              <a:ea typeface="Tahoma" panose="020B0604030504040204" pitchFamily="34" charset="0"/>
            </a:endParaRPr>
          </a:p>
          <a:p>
            <a:pPr marL="0" indent="0">
              <a:buNone/>
            </a:pPr>
            <a:endParaRPr lang="en-US" sz="2000" dirty="0" smtClean="0">
              <a:ea typeface="Tahoma" panose="020B0604030504040204" pitchFamily="34" charset="0"/>
            </a:endParaRPr>
          </a:p>
        </p:txBody>
      </p:sp>
      <p:sp>
        <p:nvSpPr>
          <p:cNvPr id="5"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6" name="Slide Number Placeholder 4"/>
          <p:cNvSpPr>
            <a:spLocks noGrp="1"/>
          </p:cNvSpPr>
          <p:nvPr>
            <p:ph type="sldNum" sz="quarter" idx="11"/>
          </p:nvPr>
        </p:nvSpPr>
        <p:spPr/>
        <p:txBody>
          <a:bodyPr/>
          <a:lstStyle/>
          <a:p>
            <a:pPr>
              <a:defRPr/>
            </a:pPr>
            <a:fld id="{8C339755-BA7C-45A2-94C2-3EB3CEB64FBA}" type="slidenum">
              <a:rPr lang="en-US"/>
              <a:pPr>
                <a:defRPr/>
              </a:pPr>
              <a:t>5</a:t>
            </a:fld>
            <a:endParaRPr lang="en-US"/>
          </a:p>
        </p:txBody>
      </p:sp>
      <p:sp>
        <p:nvSpPr>
          <p:cNvPr id="16388" name="Rectangle 2"/>
          <p:cNvSpPr>
            <a:spLocks noGrp="1" noChangeArrowheads="1"/>
          </p:cNvSpPr>
          <p:nvPr>
            <p:ph type="title"/>
          </p:nvPr>
        </p:nvSpPr>
        <p:spPr>
          <a:xfrm>
            <a:off x="914400" y="274638"/>
            <a:ext cx="7315200" cy="914400"/>
          </a:xfrm>
        </p:spPr>
        <p:txBody>
          <a:bodyPr/>
          <a:lstStyle/>
          <a:p>
            <a:pPr eaLnBrk="1" hangingPunct="1"/>
            <a:r>
              <a:rPr lang="en-US" dirty="0" smtClean="0"/>
              <a:t>REQUEST FOR A NEW STANDARD</a:t>
            </a:r>
          </a:p>
        </p:txBody>
      </p:sp>
    </p:spTree>
    <p:extLst>
      <p:ext uri="{BB962C8B-B14F-4D97-AF65-F5344CB8AC3E}">
        <p14:creationId xmlns:p14="http://schemas.microsoft.com/office/powerpoint/2010/main" val="1366337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3"/>
          <p:cNvSpPr>
            <a:spLocks noGrp="1" noChangeArrowheads="1"/>
          </p:cNvSpPr>
          <p:nvPr>
            <p:ph idx="1"/>
          </p:nvPr>
        </p:nvSpPr>
        <p:spPr>
          <a:xfrm>
            <a:off x="457200" y="1371600"/>
            <a:ext cx="8229600" cy="4846320"/>
          </a:xfrm>
        </p:spPr>
        <p:txBody>
          <a:bodyPr/>
          <a:lstStyle/>
          <a:p>
            <a:r>
              <a:rPr lang="en-US" sz="2400" dirty="0" smtClean="0"/>
              <a:t>The director of the Board on Strategic Initiatives evaluates the request for a standard and delegates it to the appropriate supervisory board</a:t>
            </a:r>
          </a:p>
          <a:p>
            <a:r>
              <a:rPr lang="en-US" sz="2400" dirty="0" smtClean="0"/>
              <a:t>The supervisory board evaluates the request and determines if there is a need for the standards project</a:t>
            </a:r>
          </a:p>
          <a:p>
            <a:pPr lvl="1"/>
            <a:r>
              <a:rPr lang="en-US" sz="2000" dirty="0" smtClean="0"/>
              <a:t>May </a:t>
            </a:r>
            <a:r>
              <a:rPr lang="en-US" sz="2000" dirty="0"/>
              <a:t>refer to a task group or an existing standards committee to review the request and provide recommendation to the supervisory </a:t>
            </a:r>
            <a:r>
              <a:rPr lang="en-US" sz="2000" dirty="0" smtClean="0"/>
              <a:t>board</a:t>
            </a:r>
            <a:endParaRPr lang="en-US" dirty="0"/>
          </a:p>
        </p:txBody>
      </p:sp>
      <p:sp>
        <p:nvSpPr>
          <p:cNvPr id="11"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12" name="Slide Number Placeholder 4"/>
          <p:cNvSpPr>
            <a:spLocks noGrp="1"/>
          </p:cNvSpPr>
          <p:nvPr>
            <p:ph type="sldNum" sz="quarter" idx="11"/>
          </p:nvPr>
        </p:nvSpPr>
        <p:spPr/>
        <p:txBody>
          <a:bodyPr/>
          <a:lstStyle/>
          <a:p>
            <a:pPr>
              <a:defRPr/>
            </a:pPr>
            <a:fld id="{F047555F-A7E3-44FC-9E53-A3DA5E0F0ACD}" type="slidenum">
              <a:rPr lang="en-US"/>
              <a:pPr>
                <a:defRPr/>
              </a:pPr>
              <a:t>6</a:t>
            </a:fld>
            <a:endParaRPr lang="en-US"/>
          </a:p>
        </p:txBody>
      </p:sp>
      <p:sp>
        <p:nvSpPr>
          <p:cNvPr id="20484" name="Rectangle 2"/>
          <p:cNvSpPr>
            <a:spLocks noGrp="1" noChangeArrowheads="1"/>
          </p:cNvSpPr>
          <p:nvPr>
            <p:ph type="title"/>
          </p:nvPr>
        </p:nvSpPr>
        <p:spPr>
          <a:xfrm>
            <a:off x="914400" y="274638"/>
            <a:ext cx="7315200" cy="914400"/>
          </a:xfrm>
        </p:spPr>
        <p:txBody>
          <a:bodyPr/>
          <a:lstStyle/>
          <a:p>
            <a:pPr eaLnBrk="1" hangingPunct="1"/>
            <a:r>
              <a:rPr lang="en-US" dirty="0" smtClean="0"/>
              <a:t>INITIATING A STANDARDS PROJECT</a:t>
            </a:r>
          </a:p>
        </p:txBody>
      </p:sp>
    </p:spTree>
    <p:extLst>
      <p:ext uri="{BB962C8B-B14F-4D97-AF65-F5344CB8AC3E}">
        <p14:creationId xmlns:p14="http://schemas.microsoft.com/office/powerpoint/2010/main" val="1960044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3"/>
          <p:cNvSpPr>
            <a:spLocks noGrp="1" noChangeArrowheads="1"/>
          </p:cNvSpPr>
          <p:nvPr>
            <p:ph idx="1"/>
          </p:nvPr>
        </p:nvSpPr>
        <p:spPr>
          <a:xfrm>
            <a:off x="457200" y="1371600"/>
            <a:ext cx="8229600" cy="4846320"/>
          </a:xfrm>
        </p:spPr>
        <p:txBody>
          <a:bodyPr tIns="91440" bIns="0"/>
          <a:lstStyle/>
          <a:p>
            <a:pPr>
              <a:lnSpc>
                <a:spcPct val="90000"/>
              </a:lnSpc>
            </a:pPr>
            <a:r>
              <a:rPr lang="en-US" sz="2400" dirty="0"/>
              <a:t>The supervisory board </a:t>
            </a:r>
            <a:r>
              <a:rPr lang="en-US" sz="2400" dirty="0" smtClean="0"/>
              <a:t>may assign </a:t>
            </a:r>
            <a:r>
              <a:rPr lang="en-US" sz="2400" dirty="0"/>
              <a:t>the standards project </a:t>
            </a:r>
            <a:r>
              <a:rPr lang="en-US" sz="2400" dirty="0" smtClean="0"/>
              <a:t>to an existing standards committee</a:t>
            </a:r>
          </a:p>
          <a:p>
            <a:pPr lvl="1">
              <a:lnSpc>
                <a:spcPct val="90000"/>
              </a:lnSpc>
            </a:pPr>
            <a:r>
              <a:rPr lang="en-US" sz="2000" dirty="0" smtClean="0"/>
              <a:t>If standards committee charter is revised, it requires approval by Supervisory Board and Council on Standards &amp; Certification</a:t>
            </a:r>
          </a:p>
          <a:p>
            <a:pPr>
              <a:lnSpc>
                <a:spcPct val="90000"/>
              </a:lnSpc>
            </a:pPr>
            <a:r>
              <a:rPr lang="en-US" sz="2400" dirty="0" smtClean="0"/>
              <a:t>The supervisory board may recommend the establishment of a new Standards Committee</a:t>
            </a:r>
          </a:p>
          <a:p>
            <a:pPr lvl="1">
              <a:lnSpc>
                <a:spcPct val="90000"/>
              </a:lnSpc>
            </a:pPr>
            <a:r>
              <a:rPr lang="en-US" sz="2000" dirty="0" smtClean="0"/>
              <a:t>Establishment of standards committee and its charter requires approval by the Council on Standards &amp; Certification</a:t>
            </a:r>
          </a:p>
        </p:txBody>
      </p:sp>
      <p:sp>
        <p:nvSpPr>
          <p:cNvPr id="4"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5" name="Slide Number Placeholder 4"/>
          <p:cNvSpPr>
            <a:spLocks noGrp="1"/>
          </p:cNvSpPr>
          <p:nvPr>
            <p:ph type="sldNum" sz="quarter" idx="11"/>
          </p:nvPr>
        </p:nvSpPr>
        <p:spPr/>
        <p:txBody>
          <a:bodyPr/>
          <a:lstStyle/>
          <a:p>
            <a:pPr>
              <a:defRPr/>
            </a:pPr>
            <a:fld id="{4B330761-CFD0-4051-BA27-3E1CA7905259}" type="slidenum">
              <a:rPr lang="en-US"/>
              <a:pPr>
                <a:defRPr/>
              </a:pPr>
              <a:t>7</a:t>
            </a:fld>
            <a:endParaRPr lang="en-US"/>
          </a:p>
        </p:txBody>
      </p:sp>
      <p:sp>
        <p:nvSpPr>
          <p:cNvPr id="26628" name="Rectangle 2"/>
          <p:cNvSpPr>
            <a:spLocks noGrp="1" noChangeArrowheads="1"/>
          </p:cNvSpPr>
          <p:nvPr>
            <p:ph type="title"/>
          </p:nvPr>
        </p:nvSpPr>
        <p:spPr>
          <a:xfrm>
            <a:off x="914400" y="274638"/>
            <a:ext cx="7315200" cy="914400"/>
          </a:xfrm>
        </p:spPr>
        <p:txBody>
          <a:bodyPr/>
          <a:lstStyle/>
          <a:p>
            <a:pPr eaLnBrk="1" hangingPunct="1"/>
            <a:r>
              <a:rPr lang="en-US" dirty="0" smtClean="0"/>
              <a:t>INITIATING A STANDARDS PROJECT</a:t>
            </a:r>
          </a:p>
        </p:txBody>
      </p:sp>
    </p:spTree>
    <p:extLst>
      <p:ext uri="{BB962C8B-B14F-4D97-AF65-F5344CB8AC3E}">
        <p14:creationId xmlns:p14="http://schemas.microsoft.com/office/powerpoint/2010/main" val="860224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pPr>
              <a:defRPr/>
            </a:pPr>
            <a:r>
              <a:rPr lang="en-US" smtClean="0"/>
              <a:t>ASME S&amp;C Training – Module B4 Initiating and Terminating Standards Projects </a:t>
            </a:r>
            <a:endParaRPr lang="en-US"/>
          </a:p>
        </p:txBody>
      </p:sp>
      <p:sp>
        <p:nvSpPr>
          <p:cNvPr id="12" name="Slide Number Placeholder 4"/>
          <p:cNvSpPr>
            <a:spLocks noGrp="1"/>
          </p:cNvSpPr>
          <p:nvPr>
            <p:ph type="sldNum" sz="quarter" idx="11"/>
          </p:nvPr>
        </p:nvSpPr>
        <p:spPr/>
        <p:txBody>
          <a:bodyPr/>
          <a:lstStyle/>
          <a:p>
            <a:pPr>
              <a:defRPr/>
            </a:pPr>
            <a:fld id="{F047555F-A7E3-44FC-9E53-A3DA5E0F0ACD}" type="slidenum">
              <a:rPr lang="en-US"/>
              <a:pPr>
                <a:defRPr/>
              </a:pPr>
              <a:t>8</a:t>
            </a:fld>
            <a:endParaRPr lang="en-US"/>
          </a:p>
        </p:txBody>
      </p:sp>
      <p:grpSp>
        <p:nvGrpSpPr>
          <p:cNvPr id="45" name="Group 44"/>
          <p:cNvGrpSpPr/>
          <p:nvPr/>
        </p:nvGrpSpPr>
        <p:grpSpPr>
          <a:xfrm>
            <a:off x="304800" y="1219200"/>
            <a:ext cx="3708400" cy="909242"/>
            <a:chOff x="-211815" y="115460"/>
            <a:chExt cx="6580081" cy="682926"/>
          </a:xfrm>
          <a:solidFill>
            <a:schemeClr val="accent6">
              <a:lumMod val="20000"/>
              <a:lumOff val="80000"/>
            </a:schemeClr>
          </a:solidFill>
        </p:grpSpPr>
        <p:sp>
          <p:nvSpPr>
            <p:cNvPr id="46" name="Rounded Rectangle 45"/>
            <p:cNvSpPr/>
            <p:nvPr>
              <p:custDataLst>
                <p:tags r:id="rId21"/>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47" name="Rounded Rectangle 4"/>
            <p:cNvSpPr/>
            <p:nvPr>
              <p:custDataLst>
                <p:tags r:id="rId22"/>
              </p:custDataLst>
            </p:nvPr>
          </p:nvSpPr>
          <p:spPr>
            <a:xfrm>
              <a:off x="-95909" y="253921"/>
              <a:ext cx="6348264"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defTabSz="1244600">
                <a:lnSpc>
                  <a:spcPct val="90000"/>
                </a:lnSpc>
                <a:spcBef>
                  <a:spcPct val="0"/>
                </a:spcBef>
                <a:spcAft>
                  <a:spcPct val="35000"/>
                </a:spcAft>
              </a:pPr>
              <a:r>
                <a:rPr lang="en-US" sz="1800" kern="1200" baseline="0" dirty="0" smtClean="0">
                  <a:solidFill>
                    <a:schemeClr val="tx1"/>
                  </a:solidFill>
                  <a:latin typeface="Arial" panose="020B0604020202020204" pitchFamily="34" charset="0"/>
                  <a:cs typeface="Arial" panose="020B0604020202020204" pitchFamily="34" charset="0"/>
                </a:rPr>
                <a:t>Request for a new Standard is submitted to Director of Strategic</a:t>
              </a:r>
              <a:r>
                <a:rPr lang="en-US" sz="1800" kern="1200" dirty="0" smtClean="0">
                  <a:solidFill>
                    <a:schemeClr val="tx1"/>
                  </a:solidFill>
                  <a:latin typeface="Arial" panose="020B0604020202020204" pitchFamily="34" charset="0"/>
                  <a:cs typeface="Arial" panose="020B0604020202020204" pitchFamily="34" charset="0"/>
                </a:rPr>
                <a:t> Initiatives</a:t>
              </a:r>
              <a:endParaRPr lang="en-US" sz="1800" kern="1200" dirty="0">
                <a:solidFill>
                  <a:schemeClr val="tx1"/>
                </a:solidFill>
                <a:latin typeface="Arial" panose="020B0604020202020204" pitchFamily="34" charset="0"/>
                <a:cs typeface="Arial" panose="020B0604020202020204" pitchFamily="34" charset="0"/>
              </a:endParaRPr>
            </a:p>
          </p:txBody>
        </p:sp>
      </p:grpSp>
      <p:grpSp>
        <p:nvGrpSpPr>
          <p:cNvPr id="63" name="Group 62"/>
          <p:cNvGrpSpPr/>
          <p:nvPr/>
        </p:nvGrpSpPr>
        <p:grpSpPr>
          <a:xfrm rot="14715237">
            <a:off x="5362786" y="4468749"/>
            <a:ext cx="557707" cy="557707"/>
            <a:chOff x="5940831" y="792916"/>
            <a:chExt cx="557707" cy="557707"/>
          </a:xfrm>
          <a:solidFill>
            <a:schemeClr val="accent3">
              <a:lumMod val="65000"/>
            </a:schemeClr>
          </a:solidFill>
        </p:grpSpPr>
        <p:sp>
          <p:nvSpPr>
            <p:cNvPr id="67" name="Down Arrow 66"/>
            <p:cNvSpPr/>
            <p:nvPr>
              <p:custDataLst>
                <p:tags r:id="rId19"/>
              </p:custDataLst>
            </p:nvPr>
          </p:nvSpPr>
          <p:spPr>
            <a:xfrm>
              <a:off x="5940831" y="792916"/>
              <a:ext cx="557707" cy="557707"/>
            </a:xfrm>
            <a:prstGeom prst="downArrow">
              <a:avLst>
                <a:gd name="adj1" fmla="val 55000"/>
                <a:gd name="adj2" fmla="val 45000"/>
              </a:avLst>
            </a:prstGeom>
            <a:gr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68" name="Down Arrow 14"/>
            <p:cNvSpPr/>
            <p:nvPr>
              <p:custDataLst>
                <p:tags r:id="rId20"/>
              </p:custDataLst>
            </p:nvPr>
          </p:nvSpPr>
          <p:spPr>
            <a:xfrm>
              <a:off x="6066315" y="792916"/>
              <a:ext cx="306739" cy="41967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grpSp>
        <p:nvGrpSpPr>
          <p:cNvPr id="69" name="Group 68"/>
          <p:cNvGrpSpPr/>
          <p:nvPr/>
        </p:nvGrpSpPr>
        <p:grpSpPr>
          <a:xfrm rot="17620261">
            <a:off x="5344082" y="5292583"/>
            <a:ext cx="557707" cy="557707"/>
            <a:chOff x="6528146" y="1671734"/>
            <a:chExt cx="557707" cy="557707"/>
          </a:xfrm>
          <a:solidFill>
            <a:schemeClr val="accent3">
              <a:lumMod val="65000"/>
            </a:schemeClr>
          </a:solidFill>
        </p:grpSpPr>
        <p:sp>
          <p:nvSpPr>
            <p:cNvPr id="70" name="Down Arrow 69"/>
            <p:cNvSpPr/>
            <p:nvPr>
              <p:custDataLst>
                <p:tags r:id="rId17"/>
              </p:custDataLst>
            </p:nvPr>
          </p:nvSpPr>
          <p:spPr>
            <a:xfrm>
              <a:off x="6528146" y="1671734"/>
              <a:ext cx="557707" cy="557707"/>
            </a:xfrm>
            <a:prstGeom prst="downArrow">
              <a:avLst>
                <a:gd name="adj1" fmla="val 55000"/>
                <a:gd name="adj2" fmla="val 45000"/>
              </a:avLst>
            </a:prstGeom>
            <a:gr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71" name="Down Arrow 16"/>
            <p:cNvSpPr/>
            <p:nvPr>
              <p:custDataLst>
                <p:tags r:id="rId18"/>
              </p:custDataLst>
            </p:nvPr>
          </p:nvSpPr>
          <p:spPr>
            <a:xfrm>
              <a:off x="6653630" y="1671734"/>
              <a:ext cx="306739" cy="41967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dirty="0"/>
            </a:p>
          </p:txBody>
        </p:sp>
      </p:grpSp>
      <p:grpSp>
        <p:nvGrpSpPr>
          <p:cNvPr id="75" name="Group 74"/>
          <p:cNvGrpSpPr/>
          <p:nvPr/>
        </p:nvGrpSpPr>
        <p:grpSpPr>
          <a:xfrm>
            <a:off x="3977241" y="1754817"/>
            <a:ext cx="384945" cy="458247"/>
            <a:chOff x="7960826" y="3485860"/>
            <a:chExt cx="557707" cy="557707"/>
          </a:xfrm>
        </p:grpSpPr>
        <p:sp>
          <p:nvSpPr>
            <p:cNvPr id="76" name="Down Arrow 75"/>
            <p:cNvSpPr/>
            <p:nvPr>
              <p:custDataLst>
                <p:tags r:id="rId15"/>
              </p:custDataLst>
            </p:nvPr>
          </p:nvSpPr>
          <p:spPr>
            <a:xfrm>
              <a:off x="7960826" y="3485860"/>
              <a:ext cx="557707" cy="557707"/>
            </a:xfrm>
            <a:prstGeom prst="downArrow">
              <a:avLst>
                <a:gd name="adj1" fmla="val 55000"/>
                <a:gd name="adj2" fmla="val 45000"/>
              </a:avLst>
            </a:prstGeom>
            <a:solidFill>
              <a:schemeClr val="bg1">
                <a:lumMod val="65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79" name="Down Arrow 20"/>
            <p:cNvSpPr/>
            <p:nvPr>
              <p:custDataLst>
                <p:tags r:id="rId16"/>
              </p:custDataLst>
            </p:nvPr>
          </p:nvSpPr>
          <p:spPr>
            <a:xfrm>
              <a:off x="8086310" y="3485860"/>
              <a:ext cx="306739" cy="419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grpSp>
        <p:nvGrpSpPr>
          <p:cNvPr id="83" name="Group 82"/>
          <p:cNvGrpSpPr/>
          <p:nvPr/>
        </p:nvGrpSpPr>
        <p:grpSpPr>
          <a:xfrm>
            <a:off x="718397" y="2221802"/>
            <a:ext cx="3709127" cy="1071301"/>
            <a:chOff x="-211815" y="115460"/>
            <a:chExt cx="6580081" cy="682926"/>
          </a:xfrm>
          <a:solidFill>
            <a:schemeClr val="accent6">
              <a:lumMod val="40000"/>
              <a:lumOff val="60000"/>
            </a:schemeClr>
          </a:solidFill>
        </p:grpSpPr>
        <p:sp>
          <p:nvSpPr>
            <p:cNvPr id="84" name="Rounded Rectangle 83"/>
            <p:cNvSpPr/>
            <p:nvPr>
              <p:custDataLst>
                <p:tags r:id="rId13"/>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85" name="Rounded Rectangle 4"/>
            <p:cNvSpPr/>
            <p:nvPr>
              <p:custDataLst>
                <p:tags r:id="rId14"/>
              </p:custDataLst>
            </p:nvPr>
          </p:nvSpPr>
          <p:spPr>
            <a:xfrm>
              <a:off x="-95909" y="253921"/>
              <a:ext cx="6348264"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dirty="0" smtClean="0">
                  <a:solidFill>
                    <a:schemeClr val="tx1"/>
                  </a:solidFill>
                  <a:latin typeface="Arial" panose="020B0604020202020204" pitchFamily="34" charset="0"/>
                  <a:cs typeface="Arial" panose="020B0604020202020204" pitchFamily="34" charset="0"/>
                </a:rPr>
                <a:t>Director of Strategic Initiatives reviews request and refers the request to the applicable Supervisory Board</a:t>
              </a:r>
              <a:endParaRPr lang="en-US" sz="1800" kern="1200" dirty="0">
                <a:solidFill>
                  <a:schemeClr val="tx1"/>
                </a:solidFill>
                <a:latin typeface="Arial" panose="020B0604020202020204" pitchFamily="34" charset="0"/>
                <a:cs typeface="Arial" panose="020B0604020202020204" pitchFamily="34" charset="0"/>
              </a:endParaRPr>
            </a:p>
          </p:txBody>
        </p:sp>
      </p:grpSp>
      <p:grpSp>
        <p:nvGrpSpPr>
          <p:cNvPr id="86" name="Group 85"/>
          <p:cNvGrpSpPr/>
          <p:nvPr/>
        </p:nvGrpSpPr>
        <p:grpSpPr>
          <a:xfrm>
            <a:off x="1125170" y="3386463"/>
            <a:ext cx="3727398" cy="1207112"/>
            <a:chOff x="-211815" y="115460"/>
            <a:chExt cx="6580081" cy="682926"/>
          </a:xfrm>
          <a:solidFill>
            <a:schemeClr val="accent2">
              <a:lumMod val="20000"/>
              <a:lumOff val="80000"/>
            </a:schemeClr>
          </a:solidFill>
        </p:grpSpPr>
        <p:sp>
          <p:nvSpPr>
            <p:cNvPr id="87" name="Rounded Rectangle 86"/>
            <p:cNvSpPr/>
            <p:nvPr>
              <p:custDataLst>
                <p:tags r:id="rId11"/>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88" name="Rounded Rectangle 4"/>
            <p:cNvSpPr/>
            <p:nvPr>
              <p:custDataLst>
                <p:tags r:id="rId12"/>
              </p:custDataLst>
            </p:nvPr>
          </p:nvSpPr>
          <p:spPr>
            <a:xfrm>
              <a:off x="-95909" y="253921"/>
              <a:ext cx="6348264"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dirty="0" smtClean="0">
                  <a:solidFill>
                    <a:schemeClr val="tx1"/>
                  </a:solidFill>
                  <a:latin typeface="Arial" panose="020B0604020202020204" pitchFamily="34" charset="0"/>
                  <a:cs typeface="Arial" panose="020B0604020202020204" pitchFamily="34" charset="0"/>
                </a:rPr>
                <a:t>Supervisory Board assigns the request to be evaluated by either a Task Group or an existing Standards Committee</a:t>
              </a:r>
              <a:endParaRPr lang="en-US" sz="1800" kern="1200" dirty="0">
                <a:solidFill>
                  <a:schemeClr val="tx1"/>
                </a:solidFill>
                <a:latin typeface="Arial" panose="020B0604020202020204" pitchFamily="34" charset="0"/>
                <a:cs typeface="Arial" panose="020B0604020202020204" pitchFamily="34" charset="0"/>
              </a:endParaRPr>
            </a:p>
          </p:txBody>
        </p:sp>
      </p:grpSp>
      <p:grpSp>
        <p:nvGrpSpPr>
          <p:cNvPr id="89" name="Group 88"/>
          <p:cNvGrpSpPr/>
          <p:nvPr/>
        </p:nvGrpSpPr>
        <p:grpSpPr>
          <a:xfrm>
            <a:off x="5935935" y="4196671"/>
            <a:ext cx="2571909" cy="785928"/>
            <a:chOff x="-211816" y="115460"/>
            <a:chExt cx="6580081" cy="682926"/>
          </a:xfrm>
          <a:solidFill>
            <a:schemeClr val="accent3">
              <a:lumMod val="75000"/>
            </a:schemeClr>
          </a:solidFill>
        </p:grpSpPr>
        <p:sp>
          <p:nvSpPr>
            <p:cNvPr id="90" name="Rounded Rectangle 89"/>
            <p:cNvSpPr/>
            <p:nvPr>
              <p:custDataLst>
                <p:tags r:id="rId9"/>
              </p:custDataLst>
            </p:nvPr>
          </p:nvSpPr>
          <p:spPr>
            <a:xfrm>
              <a:off x="-211816" y="115460"/>
              <a:ext cx="6580081" cy="682926"/>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91" name="Rounded Rectangle 4"/>
            <p:cNvSpPr/>
            <p:nvPr>
              <p:custDataLst>
                <p:tags r:id="rId10"/>
              </p:custDataLst>
            </p:nvPr>
          </p:nvSpPr>
          <p:spPr>
            <a:xfrm>
              <a:off x="-95909" y="253921"/>
              <a:ext cx="6348264" cy="40600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dirty="0" smtClean="0">
                  <a:solidFill>
                    <a:schemeClr val="tx1"/>
                  </a:solidFill>
                  <a:latin typeface="Arial" panose="020B0604020202020204" pitchFamily="34" charset="0"/>
                  <a:cs typeface="Arial" panose="020B0604020202020204" pitchFamily="34" charset="0"/>
                </a:rPr>
                <a:t>Establish a new                   Standards Committee</a:t>
              </a:r>
              <a:endParaRPr lang="en-US" sz="1800" kern="1200" dirty="0">
                <a:solidFill>
                  <a:schemeClr val="tx1"/>
                </a:solidFill>
                <a:latin typeface="Arial" panose="020B0604020202020204" pitchFamily="34" charset="0"/>
                <a:cs typeface="Arial" panose="020B0604020202020204" pitchFamily="34" charset="0"/>
              </a:endParaRPr>
            </a:p>
          </p:txBody>
        </p:sp>
      </p:grpSp>
      <p:grpSp>
        <p:nvGrpSpPr>
          <p:cNvPr id="92" name="Group 91"/>
          <p:cNvGrpSpPr/>
          <p:nvPr/>
        </p:nvGrpSpPr>
        <p:grpSpPr>
          <a:xfrm>
            <a:off x="1505035" y="4686935"/>
            <a:ext cx="3750154" cy="1156328"/>
            <a:chOff x="-211815" y="115460"/>
            <a:chExt cx="6580081" cy="682926"/>
          </a:xfrm>
          <a:solidFill>
            <a:schemeClr val="accent2">
              <a:lumMod val="60000"/>
              <a:lumOff val="40000"/>
            </a:schemeClr>
          </a:solidFill>
        </p:grpSpPr>
        <p:sp>
          <p:nvSpPr>
            <p:cNvPr id="93" name="Rounded Rectangle 92"/>
            <p:cNvSpPr/>
            <p:nvPr>
              <p:custDataLst>
                <p:tags r:id="rId7"/>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94" name="Rounded Rectangle 4"/>
            <p:cNvSpPr/>
            <p:nvPr>
              <p:custDataLst>
                <p:tags r:id="rId8"/>
              </p:custDataLst>
            </p:nvPr>
          </p:nvSpPr>
          <p:spPr>
            <a:xfrm>
              <a:off x="-95909" y="253921"/>
              <a:ext cx="6348264"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dirty="0" smtClean="0">
                  <a:solidFill>
                    <a:schemeClr val="tx1"/>
                  </a:solidFill>
                  <a:latin typeface="Arial" panose="020B0604020202020204" pitchFamily="34" charset="0"/>
                  <a:cs typeface="Arial" panose="020B0604020202020204" pitchFamily="34" charset="0"/>
                </a:rPr>
                <a:t>Supervisory Board Reviews evaluation and assigns the project</a:t>
              </a:r>
              <a:endParaRPr lang="en-US" sz="1800" kern="1200" dirty="0">
                <a:solidFill>
                  <a:schemeClr val="tx1"/>
                </a:solidFill>
                <a:latin typeface="Arial" panose="020B0604020202020204" pitchFamily="34" charset="0"/>
                <a:cs typeface="Arial" panose="020B0604020202020204" pitchFamily="34" charset="0"/>
              </a:endParaRPr>
            </a:p>
          </p:txBody>
        </p:sp>
      </p:grpSp>
      <p:grpSp>
        <p:nvGrpSpPr>
          <p:cNvPr id="95" name="Group 94"/>
          <p:cNvGrpSpPr/>
          <p:nvPr/>
        </p:nvGrpSpPr>
        <p:grpSpPr>
          <a:xfrm>
            <a:off x="5957925" y="5432742"/>
            <a:ext cx="2549919" cy="785928"/>
            <a:chOff x="-111052" y="13205"/>
            <a:chExt cx="6580081" cy="682926"/>
          </a:xfrm>
          <a:solidFill>
            <a:schemeClr val="accent3">
              <a:lumMod val="75000"/>
            </a:schemeClr>
          </a:solidFill>
        </p:grpSpPr>
        <p:sp>
          <p:nvSpPr>
            <p:cNvPr id="96" name="Rounded Rectangle 95"/>
            <p:cNvSpPr/>
            <p:nvPr>
              <p:custDataLst>
                <p:tags r:id="rId5"/>
              </p:custDataLst>
            </p:nvPr>
          </p:nvSpPr>
          <p:spPr>
            <a:xfrm>
              <a:off x="-111052" y="13205"/>
              <a:ext cx="6580081" cy="682926"/>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97" name="Rounded Rectangle 4"/>
            <p:cNvSpPr/>
            <p:nvPr>
              <p:custDataLst>
                <p:tags r:id="rId6"/>
              </p:custDataLst>
            </p:nvPr>
          </p:nvSpPr>
          <p:spPr>
            <a:xfrm>
              <a:off x="-95910" y="71433"/>
              <a:ext cx="6348264" cy="5884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dirty="0" smtClean="0">
                  <a:solidFill>
                    <a:schemeClr val="tx1"/>
                  </a:solidFill>
                  <a:latin typeface="Arial" panose="020B0604020202020204" pitchFamily="34" charset="0"/>
                  <a:cs typeface="Arial" panose="020B0604020202020204" pitchFamily="34" charset="0"/>
                </a:rPr>
                <a:t>Assign to an existing             Standards Committee</a:t>
              </a:r>
              <a:endParaRPr lang="en-US" sz="1800" kern="1200" dirty="0">
                <a:solidFill>
                  <a:schemeClr val="tx1"/>
                </a:solidFill>
                <a:latin typeface="Arial" panose="020B0604020202020204" pitchFamily="34" charset="0"/>
                <a:cs typeface="Arial" panose="020B0604020202020204" pitchFamily="34" charset="0"/>
              </a:endParaRPr>
            </a:p>
          </p:txBody>
        </p:sp>
      </p:grpSp>
      <p:sp>
        <p:nvSpPr>
          <p:cNvPr id="6" name="TextBox 5"/>
          <p:cNvSpPr txBox="1"/>
          <p:nvPr/>
        </p:nvSpPr>
        <p:spPr>
          <a:xfrm>
            <a:off x="6872846" y="4958713"/>
            <a:ext cx="685800" cy="461665"/>
          </a:xfrm>
          <a:prstGeom prst="rect">
            <a:avLst/>
          </a:prstGeom>
          <a:noFill/>
        </p:spPr>
        <p:txBody>
          <a:bodyPr wrap="square" rtlCol="0">
            <a:spAutoFit/>
          </a:bodyPr>
          <a:lstStyle/>
          <a:p>
            <a:r>
              <a:rPr lang="en-US" b="1" dirty="0" smtClean="0">
                <a:solidFill>
                  <a:srgbClr val="003399"/>
                </a:solidFill>
                <a:latin typeface="Arial" panose="020B0604020202020204" pitchFamily="34" charset="0"/>
                <a:cs typeface="Arial" panose="020B0604020202020204" pitchFamily="34" charset="0"/>
              </a:rPr>
              <a:t>OR</a:t>
            </a:r>
            <a:endParaRPr lang="en-US" b="1" dirty="0">
              <a:solidFill>
                <a:srgbClr val="003399"/>
              </a:solidFill>
              <a:latin typeface="Arial" panose="020B0604020202020204" pitchFamily="34" charset="0"/>
              <a:cs typeface="Arial" panose="020B0604020202020204" pitchFamily="34" charset="0"/>
            </a:endParaRPr>
          </a:p>
        </p:txBody>
      </p:sp>
      <p:grpSp>
        <p:nvGrpSpPr>
          <p:cNvPr id="104" name="Group 103"/>
          <p:cNvGrpSpPr/>
          <p:nvPr/>
        </p:nvGrpSpPr>
        <p:grpSpPr>
          <a:xfrm>
            <a:off x="4401963" y="2912596"/>
            <a:ext cx="384945" cy="458247"/>
            <a:chOff x="7960826" y="3485860"/>
            <a:chExt cx="557707" cy="557707"/>
          </a:xfrm>
        </p:grpSpPr>
        <p:sp>
          <p:nvSpPr>
            <p:cNvPr id="105" name="Down Arrow 104"/>
            <p:cNvSpPr/>
            <p:nvPr>
              <p:custDataLst>
                <p:tags r:id="rId3"/>
              </p:custDataLst>
            </p:nvPr>
          </p:nvSpPr>
          <p:spPr>
            <a:xfrm>
              <a:off x="7960826" y="3485860"/>
              <a:ext cx="557707" cy="557707"/>
            </a:xfrm>
            <a:prstGeom prst="downArrow">
              <a:avLst>
                <a:gd name="adj1" fmla="val 55000"/>
                <a:gd name="adj2" fmla="val 45000"/>
              </a:avLst>
            </a:prstGeom>
            <a:solidFill>
              <a:schemeClr val="bg1">
                <a:lumMod val="65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06" name="Down Arrow 20"/>
            <p:cNvSpPr/>
            <p:nvPr>
              <p:custDataLst>
                <p:tags r:id="rId4"/>
              </p:custDataLst>
            </p:nvPr>
          </p:nvSpPr>
          <p:spPr>
            <a:xfrm>
              <a:off x="8086310" y="3485860"/>
              <a:ext cx="306739" cy="419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grpSp>
        <p:nvGrpSpPr>
          <p:cNvPr id="107" name="Group 106"/>
          <p:cNvGrpSpPr/>
          <p:nvPr/>
        </p:nvGrpSpPr>
        <p:grpSpPr>
          <a:xfrm>
            <a:off x="4855876" y="4220681"/>
            <a:ext cx="384945" cy="458247"/>
            <a:chOff x="7960826" y="3485860"/>
            <a:chExt cx="557707" cy="557707"/>
          </a:xfrm>
        </p:grpSpPr>
        <p:sp>
          <p:nvSpPr>
            <p:cNvPr id="108" name="Down Arrow 107"/>
            <p:cNvSpPr/>
            <p:nvPr>
              <p:custDataLst>
                <p:tags r:id="rId1"/>
              </p:custDataLst>
            </p:nvPr>
          </p:nvSpPr>
          <p:spPr>
            <a:xfrm>
              <a:off x="7960826" y="3485860"/>
              <a:ext cx="557707" cy="557707"/>
            </a:xfrm>
            <a:prstGeom prst="downArrow">
              <a:avLst>
                <a:gd name="adj1" fmla="val 55000"/>
                <a:gd name="adj2" fmla="val 45000"/>
              </a:avLst>
            </a:prstGeom>
            <a:solidFill>
              <a:schemeClr val="bg1">
                <a:lumMod val="65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09" name="Down Arrow 20"/>
            <p:cNvSpPr/>
            <p:nvPr>
              <p:custDataLst>
                <p:tags r:id="rId2"/>
              </p:custDataLst>
            </p:nvPr>
          </p:nvSpPr>
          <p:spPr>
            <a:xfrm>
              <a:off x="8086310" y="3485860"/>
              <a:ext cx="306739" cy="419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sp>
        <p:nvSpPr>
          <p:cNvPr id="2" name="Title 1"/>
          <p:cNvSpPr>
            <a:spLocks noGrp="1"/>
          </p:cNvSpPr>
          <p:nvPr>
            <p:ph type="title"/>
          </p:nvPr>
        </p:nvSpPr>
        <p:spPr/>
        <p:txBody>
          <a:bodyPr/>
          <a:lstStyle/>
          <a:p>
            <a:r>
              <a:rPr lang="en-US" dirty="0"/>
              <a:t>INITIATING A STANDARDS PROJECT</a:t>
            </a:r>
          </a:p>
        </p:txBody>
      </p:sp>
    </p:spTree>
    <p:extLst>
      <p:ext uri="{BB962C8B-B14F-4D97-AF65-F5344CB8AC3E}">
        <p14:creationId xmlns:p14="http://schemas.microsoft.com/office/powerpoint/2010/main" val="40050688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S&amp;C Modules</Template>
  <TotalTime>3270</TotalTime>
  <Words>2100</Words>
  <Application>Microsoft Office PowerPoint</Application>
  <PresentationFormat>On-screen Show (4:3)</PresentationFormat>
  <Paragraphs>210</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Symbol</vt:lpstr>
      <vt:lpstr>Tahoma</vt:lpstr>
      <vt:lpstr>Times</vt:lpstr>
      <vt:lpstr>S&amp;C Modules</vt:lpstr>
      <vt:lpstr>S&amp;C Theme</vt:lpstr>
      <vt:lpstr>Standards and Certification Training </vt:lpstr>
      <vt:lpstr>Module B Course Outline</vt:lpstr>
      <vt:lpstr>REVISIONS</vt:lpstr>
      <vt:lpstr>LEARNING OBJECTIVES</vt:lpstr>
      <vt:lpstr>I. ESTABLISHMENT OF A STANDARDS PROJECT</vt:lpstr>
      <vt:lpstr>REQUEST FOR A NEW STANDARD</vt:lpstr>
      <vt:lpstr>INITIATING A STANDARDS PROJECT</vt:lpstr>
      <vt:lpstr>INITIATING A STANDARDS PROJECT</vt:lpstr>
      <vt:lpstr>INITIATING A STANDARDS PROJECT</vt:lpstr>
      <vt:lpstr>CRITERIA FOR EVALUATION OF REQUEST</vt:lpstr>
      <vt:lpstr>CREATING A NEW STANDARDS COMMITTEE</vt:lpstr>
      <vt:lpstr>CREATING A NEW STANDARDS COMMITTEE</vt:lpstr>
      <vt:lpstr>II. SUNSETTING A STANDARDS PROJECT</vt:lpstr>
      <vt:lpstr>SUNSETTING A  STANDARDS PROJECT</vt:lpstr>
      <vt:lpstr>SUNSETTING A CONFORMITY ASSESSMENT PROGRAM</vt:lpstr>
      <vt:lpstr>SPECIAL CONSIDERATIONS</vt:lpstr>
      <vt:lpstr>MODULE SUMMARY</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150</cp:revision>
  <cp:lastPrinted>2020-06-04T12:58:36Z</cp:lastPrinted>
  <dcterms:created xsi:type="dcterms:W3CDTF">2008-04-17T17:36:45Z</dcterms:created>
  <dcterms:modified xsi:type="dcterms:W3CDTF">2020-06-04T13:02:55Z</dcterms:modified>
</cp:coreProperties>
</file>