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modernComment_107_36FDE8BA.xml" ContentType="application/vnd.ms-powerpoint.comments+xml"/>
  <Override PartName="/ppt/comments/modernComment_114_6749A13A.xml" ContentType="application/vnd.ms-powerpoint.comments+xml"/>
  <Override PartName="/ppt/comments/modernComment_353_F70205E0.xml" ContentType="application/vnd.ms-powerpoint.comments+xml"/>
  <Override PartName="/ppt/comments/modernComment_351_53DC7B0.xml" ContentType="application/vnd.ms-powerpoint.comments+xml"/>
  <Override PartName="/ppt/changesInfos/changesInfo1.xml" ContentType="application/vnd.ms-powerpoint.changes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72" r:id="rId4"/>
  </p:sldMasterIdLst>
  <p:notesMasterIdLst>
    <p:notesMasterId r:id="rId26"/>
  </p:notesMasterIdLst>
  <p:sldIdLst>
    <p:sldId id="256" r:id="rId5"/>
    <p:sldId id="262" r:id="rId6"/>
    <p:sldId id="267" r:id="rId7"/>
    <p:sldId id="268" r:id="rId8"/>
    <p:sldId id="269" r:id="rId9"/>
    <p:sldId id="270" r:id="rId10"/>
    <p:sldId id="271" r:id="rId11"/>
    <p:sldId id="263" r:id="rId12"/>
    <p:sldId id="274" r:id="rId13"/>
    <p:sldId id="275" r:id="rId14"/>
    <p:sldId id="276" r:id="rId15"/>
    <p:sldId id="851" r:id="rId16"/>
    <p:sldId id="264" r:id="rId17"/>
    <p:sldId id="265" r:id="rId18"/>
    <p:sldId id="266" r:id="rId19"/>
    <p:sldId id="845" r:id="rId20"/>
    <p:sldId id="846" r:id="rId21"/>
    <p:sldId id="847" r:id="rId22"/>
    <p:sldId id="841" r:id="rId23"/>
    <p:sldId id="849" r:id="rId24"/>
    <p:sldId id="850" r:id="rId2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DB14D58-DD60-1E5E-81AA-7556DA347EFF}" name="andrew.d.white" initials="a" userId="95282f2a291c598c" providerId="Windows Live"/>
  <p188:author id="{70268170-E9AB-D671-CA4F-F80B1C4DCC4F}" name="Guler, Ismail" initials="GI" userId="S::ismail.guler_bsci.com#ext#@asmestaff.onmicrosoft.com::47b31bc4-1070-4005-be27-eafab46e6f0f" providerId="AD"/>
  <p188:author id="{B6C00FAD-D526-7211-3A77-A93EC13F51B0}" name="Banyay, Gregory" initials="BG" userId="S::gab5631_psu.edu#ext#@asmestaff.onmicrosoft.com::34536b12-fc1e-4546-a123-e93f2a3f0401" providerId="AD"/>
  <p188:author id="{018130B9-167E-C799-01DB-94B628EC0519}" name="Guler, Ismail (he/him/his)" initials="IG" userId="S::Ismail.Guler@bsci.com::8bfbe011-62e6-43ee-b6ca-e31ae262d14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9691"/>
    <a:srgbClr val="5B9B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462"/>
    <p:restoredTop sz="95820"/>
  </p:normalViewPr>
  <p:slideViewPr>
    <p:cSldViewPr snapToGrid="0">
      <p:cViewPr varScale="1">
        <p:scale>
          <a:sx n="111" d="100"/>
          <a:sy n="111" d="100"/>
        </p:scale>
        <p:origin x="51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48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ler, Ismail (he/him/his)" userId="8bfbe011-62e6-43ee-b6ca-e31ae262d14a" providerId="ADAL" clId="{F53140CA-0716-40BB-9EAE-3081F3CE803E}"/>
    <pc:docChg chg="undo custSel addSld delSld modSld">
      <pc:chgData name="Guler, Ismail (he/him/his)" userId="8bfbe011-62e6-43ee-b6ca-e31ae262d14a" providerId="ADAL" clId="{F53140CA-0716-40BB-9EAE-3081F3CE803E}" dt="2026-09-08T16:55:16.089" v="46"/>
      <pc:docMkLst>
        <pc:docMk/>
      </pc:docMkLst>
      <pc:sldChg chg="modSp mod">
        <pc:chgData name="Guler, Ismail (he/him/his)" userId="8bfbe011-62e6-43ee-b6ca-e31ae262d14a" providerId="ADAL" clId="{F53140CA-0716-40BB-9EAE-3081F3CE803E}" dt="2026-09-08T16:54:01.224" v="27" actId="20577"/>
        <pc:sldMkLst>
          <pc:docMk/>
          <pc:sldMk cId="506796776" sldId="256"/>
        </pc:sldMkLst>
        <pc:spChg chg="mod">
          <ac:chgData name="Guler, Ismail (he/him/his)" userId="8bfbe011-62e6-43ee-b6ca-e31ae262d14a" providerId="ADAL" clId="{F53140CA-0716-40BB-9EAE-3081F3CE803E}" dt="2026-09-08T16:54:01.224" v="27" actId="20577"/>
          <ac:spMkLst>
            <pc:docMk/>
            <pc:sldMk cId="506796776" sldId="256"/>
            <ac:spMk id="5" creationId="{B6DCC3CB-D572-623C-4DF2-94362F8C31EF}"/>
          </ac:spMkLst>
        </pc:spChg>
      </pc:sldChg>
      <pc:sldChg chg="addSp modSp">
        <pc:chgData name="Guler, Ismail (he/him/his)" userId="8bfbe011-62e6-43ee-b6ca-e31ae262d14a" providerId="ADAL" clId="{F53140CA-0716-40BB-9EAE-3081F3CE803E}" dt="2026-09-08T16:54:27.999" v="28"/>
        <pc:sldMkLst>
          <pc:docMk/>
          <pc:sldMk cId="3906499041" sldId="262"/>
        </pc:sldMkLst>
        <pc:spChg chg="add mod">
          <ac:chgData name="Guler, Ismail (he/him/his)" userId="8bfbe011-62e6-43ee-b6ca-e31ae262d14a" providerId="ADAL" clId="{F53140CA-0716-40BB-9EAE-3081F3CE803E}" dt="2026-09-08T16:54:27.999" v="28"/>
          <ac:spMkLst>
            <pc:docMk/>
            <pc:sldMk cId="3906499041" sldId="262"/>
            <ac:spMk id="5" creationId="{071D7BFB-B27E-4946-96F4-4ADEEB017DFF}"/>
          </ac:spMkLst>
        </pc:spChg>
      </pc:sldChg>
      <pc:sldChg chg="addSp modSp mod">
        <pc:chgData name="Guler, Ismail (he/him/his)" userId="8bfbe011-62e6-43ee-b6ca-e31ae262d14a" providerId="ADAL" clId="{F53140CA-0716-40BB-9EAE-3081F3CE803E}" dt="2026-09-08T16:54:43.919" v="34"/>
        <pc:sldMkLst>
          <pc:docMk/>
          <pc:sldMk cId="922609850" sldId="263"/>
        </pc:sldMkLst>
        <pc:spChg chg="mod">
          <ac:chgData name="Guler, Ismail (he/him/his)" userId="8bfbe011-62e6-43ee-b6ca-e31ae262d14a" providerId="ADAL" clId="{F53140CA-0716-40BB-9EAE-3081F3CE803E}" dt="2026-09-08T16:40:17.056" v="10" actId="255"/>
          <ac:spMkLst>
            <pc:docMk/>
            <pc:sldMk cId="922609850" sldId="263"/>
            <ac:spMk id="3" creationId="{C70CB952-53A9-E554-3550-919AF2C2343D}"/>
          </ac:spMkLst>
        </pc:spChg>
        <pc:spChg chg="add mod">
          <ac:chgData name="Guler, Ismail (he/him/his)" userId="8bfbe011-62e6-43ee-b6ca-e31ae262d14a" providerId="ADAL" clId="{F53140CA-0716-40BB-9EAE-3081F3CE803E}" dt="2026-09-08T16:54:43.919" v="34"/>
          <ac:spMkLst>
            <pc:docMk/>
            <pc:sldMk cId="922609850" sldId="263"/>
            <ac:spMk id="5" creationId="{A1EBE0F7-9E1F-5519-7478-BFD064A8E721}"/>
          </ac:spMkLst>
        </pc:spChg>
      </pc:sldChg>
      <pc:sldChg chg="addSp modSp">
        <pc:chgData name="Guler, Ismail (he/him/his)" userId="8bfbe011-62e6-43ee-b6ca-e31ae262d14a" providerId="ADAL" clId="{F53140CA-0716-40BB-9EAE-3081F3CE803E}" dt="2026-09-08T16:54:56.349" v="38"/>
        <pc:sldMkLst>
          <pc:docMk/>
          <pc:sldMk cId="4209873173" sldId="264"/>
        </pc:sldMkLst>
        <pc:spChg chg="add mod">
          <ac:chgData name="Guler, Ismail (he/him/his)" userId="8bfbe011-62e6-43ee-b6ca-e31ae262d14a" providerId="ADAL" clId="{F53140CA-0716-40BB-9EAE-3081F3CE803E}" dt="2026-09-08T16:54:56.349" v="38"/>
          <ac:spMkLst>
            <pc:docMk/>
            <pc:sldMk cId="4209873173" sldId="264"/>
            <ac:spMk id="5" creationId="{8093685A-F433-D947-D72B-A619691ED29E}"/>
          </ac:spMkLst>
        </pc:spChg>
      </pc:sldChg>
      <pc:sldChg chg="addSp modSp">
        <pc:chgData name="Guler, Ismail (he/him/his)" userId="8bfbe011-62e6-43ee-b6ca-e31ae262d14a" providerId="ADAL" clId="{F53140CA-0716-40BB-9EAE-3081F3CE803E}" dt="2026-09-08T16:54:58.448" v="39"/>
        <pc:sldMkLst>
          <pc:docMk/>
          <pc:sldMk cId="2385584174" sldId="265"/>
        </pc:sldMkLst>
        <pc:spChg chg="add mod">
          <ac:chgData name="Guler, Ismail (he/him/his)" userId="8bfbe011-62e6-43ee-b6ca-e31ae262d14a" providerId="ADAL" clId="{F53140CA-0716-40BB-9EAE-3081F3CE803E}" dt="2026-09-08T16:54:58.448" v="39"/>
          <ac:spMkLst>
            <pc:docMk/>
            <pc:sldMk cId="2385584174" sldId="265"/>
            <ac:spMk id="8" creationId="{96A9A325-89D8-5C09-8C30-8380745436C8}"/>
          </ac:spMkLst>
        </pc:spChg>
      </pc:sldChg>
      <pc:sldChg chg="addSp modSp">
        <pc:chgData name="Guler, Ismail (he/him/his)" userId="8bfbe011-62e6-43ee-b6ca-e31ae262d14a" providerId="ADAL" clId="{F53140CA-0716-40BB-9EAE-3081F3CE803E}" dt="2026-09-08T16:55:00.284" v="40"/>
        <pc:sldMkLst>
          <pc:docMk/>
          <pc:sldMk cId="2365310017" sldId="266"/>
        </pc:sldMkLst>
        <pc:spChg chg="add mod">
          <ac:chgData name="Guler, Ismail (he/him/his)" userId="8bfbe011-62e6-43ee-b6ca-e31ae262d14a" providerId="ADAL" clId="{F53140CA-0716-40BB-9EAE-3081F3CE803E}" dt="2026-09-08T16:55:00.284" v="40"/>
          <ac:spMkLst>
            <pc:docMk/>
            <pc:sldMk cId="2365310017" sldId="266"/>
            <ac:spMk id="5" creationId="{FE84F333-15DE-0E6E-CFAD-365CC33A9F94}"/>
          </ac:spMkLst>
        </pc:spChg>
      </pc:sldChg>
      <pc:sldChg chg="addSp modSp">
        <pc:chgData name="Guler, Ismail (he/him/his)" userId="8bfbe011-62e6-43ee-b6ca-e31ae262d14a" providerId="ADAL" clId="{F53140CA-0716-40BB-9EAE-3081F3CE803E}" dt="2026-09-08T16:54:30.972" v="29"/>
        <pc:sldMkLst>
          <pc:docMk/>
          <pc:sldMk cId="55842320" sldId="267"/>
        </pc:sldMkLst>
        <pc:spChg chg="add mod">
          <ac:chgData name="Guler, Ismail (he/him/his)" userId="8bfbe011-62e6-43ee-b6ca-e31ae262d14a" providerId="ADAL" clId="{F53140CA-0716-40BB-9EAE-3081F3CE803E}" dt="2026-09-08T16:54:30.972" v="29"/>
          <ac:spMkLst>
            <pc:docMk/>
            <pc:sldMk cId="55842320" sldId="267"/>
            <ac:spMk id="7" creationId="{A835DA4C-3B5B-D1FF-C907-A5C43C8C1853}"/>
          </ac:spMkLst>
        </pc:spChg>
      </pc:sldChg>
      <pc:sldChg chg="addSp modSp">
        <pc:chgData name="Guler, Ismail (he/him/his)" userId="8bfbe011-62e6-43ee-b6ca-e31ae262d14a" providerId="ADAL" clId="{F53140CA-0716-40BB-9EAE-3081F3CE803E}" dt="2026-09-08T16:54:33.485" v="30"/>
        <pc:sldMkLst>
          <pc:docMk/>
          <pc:sldMk cId="937143724" sldId="268"/>
        </pc:sldMkLst>
        <pc:spChg chg="add mod">
          <ac:chgData name="Guler, Ismail (he/him/his)" userId="8bfbe011-62e6-43ee-b6ca-e31ae262d14a" providerId="ADAL" clId="{F53140CA-0716-40BB-9EAE-3081F3CE803E}" dt="2026-09-08T16:54:33.485" v="30"/>
          <ac:spMkLst>
            <pc:docMk/>
            <pc:sldMk cId="937143724" sldId="268"/>
            <ac:spMk id="3" creationId="{8A6105AA-4110-78F7-DA41-6F6FAADB5FB5}"/>
          </ac:spMkLst>
        </pc:spChg>
      </pc:sldChg>
      <pc:sldChg chg="addSp modSp">
        <pc:chgData name="Guler, Ismail (he/him/his)" userId="8bfbe011-62e6-43ee-b6ca-e31ae262d14a" providerId="ADAL" clId="{F53140CA-0716-40BB-9EAE-3081F3CE803E}" dt="2026-09-08T16:54:36.503" v="31"/>
        <pc:sldMkLst>
          <pc:docMk/>
          <pc:sldMk cId="1667122185" sldId="269"/>
        </pc:sldMkLst>
        <pc:spChg chg="add mod">
          <ac:chgData name="Guler, Ismail (he/him/his)" userId="8bfbe011-62e6-43ee-b6ca-e31ae262d14a" providerId="ADAL" clId="{F53140CA-0716-40BB-9EAE-3081F3CE803E}" dt="2026-09-08T16:54:36.503" v="31"/>
          <ac:spMkLst>
            <pc:docMk/>
            <pc:sldMk cId="1667122185" sldId="269"/>
            <ac:spMk id="5" creationId="{DD3E0DBF-BDBA-F595-8234-EA6192AA2423}"/>
          </ac:spMkLst>
        </pc:spChg>
      </pc:sldChg>
      <pc:sldChg chg="addSp modSp">
        <pc:chgData name="Guler, Ismail (he/him/his)" userId="8bfbe011-62e6-43ee-b6ca-e31ae262d14a" providerId="ADAL" clId="{F53140CA-0716-40BB-9EAE-3081F3CE803E}" dt="2026-09-08T16:54:39.078" v="32"/>
        <pc:sldMkLst>
          <pc:docMk/>
          <pc:sldMk cId="4141564702" sldId="270"/>
        </pc:sldMkLst>
        <pc:spChg chg="add mod">
          <ac:chgData name="Guler, Ismail (he/him/his)" userId="8bfbe011-62e6-43ee-b6ca-e31ae262d14a" providerId="ADAL" clId="{F53140CA-0716-40BB-9EAE-3081F3CE803E}" dt="2026-09-08T16:54:39.078" v="32"/>
          <ac:spMkLst>
            <pc:docMk/>
            <pc:sldMk cId="4141564702" sldId="270"/>
            <ac:spMk id="5" creationId="{3059457A-3CD4-06B6-B38C-B71B961D026E}"/>
          </ac:spMkLst>
        </pc:spChg>
      </pc:sldChg>
      <pc:sldChg chg="addSp modSp">
        <pc:chgData name="Guler, Ismail (he/him/his)" userId="8bfbe011-62e6-43ee-b6ca-e31ae262d14a" providerId="ADAL" clId="{F53140CA-0716-40BB-9EAE-3081F3CE803E}" dt="2026-09-08T16:54:40.812" v="33"/>
        <pc:sldMkLst>
          <pc:docMk/>
          <pc:sldMk cId="320661633" sldId="271"/>
        </pc:sldMkLst>
        <pc:spChg chg="add mod">
          <ac:chgData name="Guler, Ismail (he/him/his)" userId="8bfbe011-62e6-43ee-b6ca-e31ae262d14a" providerId="ADAL" clId="{F53140CA-0716-40BB-9EAE-3081F3CE803E}" dt="2026-09-08T16:54:40.812" v="33"/>
          <ac:spMkLst>
            <pc:docMk/>
            <pc:sldMk cId="320661633" sldId="271"/>
            <ac:spMk id="5" creationId="{0D956167-89D6-26BF-4B65-A6FCC7C2FC07}"/>
          </ac:spMkLst>
        </pc:spChg>
      </pc:sldChg>
      <pc:sldChg chg="addSp modSp">
        <pc:chgData name="Guler, Ismail (he/him/his)" userId="8bfbe011-62e6-43ee-b6ca-e31ae262d14a" providerId="ADAL" clId="{F53140CA-0716-40BB-9EAE-3081F3CE803E}" dt="2026-09-08T16:54:46.467" v="35"/>
        <pc:sldMkLst>
          <pc:docMk/>
          <pc:sldMk cId="584978884" sldId="274"/>
        </pc:sldMkLst>
        <pc:spChg chg="add mod">
          <ac:chgData name="Guler, Ismail (he/him/his)" userId="8bfbe011-62e6-43ee-b6ca-e31ae262d14a" providerId="ADAL" clId="{F53140CA-0716-40BB-9EAE-3081F3CE803E}" dt="2026-09-08T16:54:46.467" v="35"/>
          <ac:spMkLst>
            <pc:docMk/>
            <pc:sldMk cId="584978884" sldId="274"/>
            <ac:spMk id="3" creationId="{6A0E8122-81C2-EA7E-0DB8-8DFD5B4C4020}"/>
          </ac:spMkLst>
        </pc:spChg>
      </pc:sldChg>
      <pc:sldChg chg="addSp modSp">
        <pc:chgData name="Guler, Ismail (he/him/his)" userId="8bfbe011-62e6-43ee-b6ca-e31ae262d14a" providerId="ADAL" clId="{F53140CA-0716-40BB-9EAE-3081F3CE803E}" dt="2026-09-08T16:54:49.150" v="36"/>
        <pc:sldMkLst>
          <pc:docMk/>
          <pc:sldMk cId="2754515594" sldId="275"/>
        </pc:sldMkLst>
        <pc:spChg chg="add mod">
          <ac:chgData name="Guler, Ismail (he/him/his)" userId="8bfbe011-62e6-43ee-b6ca-e31ae262d14a" providerId="ADAL" clId="{F53140CA-0716-40BB-9EAE-3081F3CE803E}" dt="2026-09-08T16:54:49.150" v="36"/>
          <ac:spMkLst>
            <pc:docMk/>
            <pc:sldMk cId="2754515594" sldId="275"/>
            <ac:spMk id="5" creationId="{23409881-CC36-EC04-57B7-A2C43A66CE23}"/>
          </ac:spMkLst>
        </pc:spChg>
      </pc:sldChg>
      <pc:sldChg chg="addSp modSp">
        <pc:chgData name="Guler, Ismail (he/him/his)" userId="8bfbe011-62e6-43ee-b6ca-e31ae262d14a" providerId="ADAL" clId="{F53140CA-0716-40BB-9EAE-3081F3CE803E}" dt="2026-09-08T16:54:52.461" v="37"/>
        <pc:sldMkLst>
          <pc:docMk/>
          <pc:sldMk cId="1732878650" sldId="276"/>
        </pc:sldMkLst>
        <pc:spChg chg="mod">
          <ac:chgData name="Guler, Ismail (he/him/his)" userId="8bfbe011-62e6-43ee-b6ca-e31ae262d14a" providerId="ADAL" clId="{F53140CA-0716-40BB-9EAE-3081F3CE803E}" dt="2026-09-08T16:45:35.029" v="11"/>
          <ac:spMkLst>
            <pc:docMk/>
            <pc:sldMk cId="1732878650" sldId="276"/>
            <ac:spMk id="3" creationId="{138C5D99-27E8-A05A-62E9-55CF36FD3B87}"/>
          </ac:spMkLst>
        </pc:spChg>
        <pc:spChg chg="add mod">
          <ac:chgData name="Guler, Ismail (he/him/his)" userId="8bfbe011-62e6-43ee-b6ca-e31ae262d14a" providerId="ADAL" clId="{F53140CA-0716-40BB-9EAE-3081F3CE803E}" dt="2026-09-08T16:54:52.461" v="37"/>
          <ac:spMkLst>
            <pc:docMk/>
            <pc:sldMk cId="1732878650" sldId="276"/>
            <ac:spMk id="5" creationId="{557BD9F6-DCD2-CC6B-F8BD-EB681C891F37}"/>
          </ac:spMkLst>
        </pc:spChg>
      </pc:sldChg>
      <pc:sldChg chg="del">
        <pc:chgData name="Guler, Ismail (he/him/his)" userId="8bfbe011-62e6-43ee-b6ca-e31ae262d14a" providerId="ADAL" clId="{F53140CA-0716-40BB-9EAE-3081F3CE803E}" dt="2026-09-08T16:53:28.532" v="13" actId="47"/>
        <pc:sldMkLst>
          <pc:docMk/>
          <pc:sldMk cId="4227076433" sldId="280"/>
        </pc:sldMkLst>
      </pc:sldChg>
      <pc:sldChg chg="addSp modSp">
        <pc:chgData name="Guler, Ismail (he/him/his)" userId="8bfbe011-62e6-43ee-b6ca-e31ae262d14a" providerId="ADAL" clId="{F53140CA-0716-40BB-9EAE-3081F3CE803E}" dt="2026-09-08T16:55:09.868" v="44"/>
        <pc:sldMkLst>
          <pc:docMk/>
          <pc:sldMk cId="1866397257" sldId="841"/>
        </pc:sldMkLst>
        <pc:spChg chg="add mod">
          <ac:chgData name="Guler, Ismail (he/him/his)" userId="8bfbe011-62e6-43ee-b6ca-e31ae262d14a" providerId="ADAL" clId="{F53140CA-0716-40BB-9EAE-3081F3CE803E}" dt="2026-09-08T16:55:09.868" v="44"/>
          <ac:spMkLst>
            <pc:docMk/>
            <pc:sldMk cId="1866397257" sldId="841"/>
            <ac:spMk id="4" creationId="{E9F25359-596F-74DA-6035-A7CDD6BACCE0}"/>
          </ac:spMkLst>
        </pc:spChg>
      </pc:sldChg>
      <pc:sldChg chg="addSp modSp">
        <pc:chgData name="Guler, Ismail (he/him/his)" userId="8bfbe011-62e6-43ee-b6ca-e31ae262d14a" providerId="ADAL" clId="{F53140CA-0716-40BB-9EAE-3081F3CE803E}" dt="2026-09-08T16:55:02.539" v="41"/>
        <pc:sldMkLst>
          <pc:docMk/>
          <pc:sldMk cId="1851341146" sldId="845"/>
        </pc:sldMkLst>
        <pc:spChg chg="add mod">
          <ac:chgData name="Guler, Ismail (he/him/his)" userId="8bfbe011-62e6-43ee-b6ca-e31ae262d14a" providerId="ADAL" clId="{F53140CA-0716-40BB-9EAE-3081F3CE803E}" dt="2026-09-08T16:55:02.539" v="41"/>
          <ac:spMkLst>
            <pc:docMk/>
            <pc:sldMk cId="1851341146" sldId="845"/>
            <ac:spMk id="5" creationId="{0E811CF9-D921-FEE0-AD1D-CED6A64EDCF0}"/>
          </ac:spMkLst>
        </pc:spChg>
      </pc:sldChg>
      <pc:sldChg chg="addSp modSp">
        <pc:chgData name="Guler, Ismail (he/him/his)" userId="8bfbe011-62e6-43ee-b6ca-e31ae262d14a" providerId="ADAL" clId="{F53140CA-0716-40BB-9EAE-3081F3CE803E}" dt="2026-09-08T16:55:04.861" v="42"/>
        <pc:sldMkLst>
          <pc:docMk/>
          <pc:sldMk cId="563561040" sldId="846"/>
        </pc:sldMkLst>
        <pc:spChg chg="add mod">
          <ac:chgData name="Guler, Ismail (he/him/his)" userId="8bfbe011-62e6-43ee-b6ca-e31ae262d14a" providerId="ADAL" clId="{F53140CA-0716-40BB-9EAE-3081F3CE803E}" dt="2026-09-08T16:55:04.861" v="42"/>
          <ac:spMkLst>
            <pc:docMk/>
            <pc:sldMk cId="563561040" sldId="846"/>
            <ac:spMk id="7" creationId="{B6BA748D-4E12-46B9-6221-AE14A5BF3DAD}"/>
          </ac:spMkLst>
        </pc:spChg>
      </pc:sldChg>
      <pc:sldChg chg="addSp modSp">
        <pc:chgData name="Guler, Ismail (he/him/his)" userId="8bfbe011-62e6-43ee-b6ca-e31ae262d14a" providerId="ADAL" clId="{F53140CA-0716-40BB-9EAE-3081F3CE803E}" dt="2026-09-08T16:55:07.340" v="43"/>
        <pc:sldMkLst>
          <pc:docMk/>
          <pc:sldMk cId="2393528920" sldId="847"/>
        </pc:sldMkLst>
        <pc:spChg chg="add mod">
          <ac:chgData name="Guler, Ismail (he/him/his)" userId="8bfbe011-62e6-43ee-b6ca-e31ae262d14a" providerId="ADAL" clId="{F53140CA-0716-40BB-9EAE-3081F3CE803E}" dt="2026-09-08T16:55:07.340" v="43"/>
          <ac:spMkLst>
            <pc:docMk/>
            <pc:sldMk cId="2393528920" sldId="847"/>
            <ac:spMk id="4" creationId="{3210AF19-08C3-DC51-0978-A3CF49081AE1}"/>
          </ac:spMkLst>
        </pc:spChg>
      </pc:sldChg>
      <pc:sldChg chg="addSp modSp mod modCm">
        <pc:chgData name="Guler, Ismail (he/him/his)" userId="8bfbe011-62e6-43ee-b6ca-e31ae262d14a" providerId="ADAL" clId="{F53140CA-0716-40BB-9EAE-3081F3CE803E}" dt="2026-09-08T16:55:13.420" v="45"/>
        <pc:sldMkLst>
          <pc:docMk/>
          <pc:sldMk cId="87934896" sldId="849"/>
        </pc:sldMkLst>
        <pc:spChg chg="mod">
          <ac:chgData name="Guler, Ismail (he/him/his)" userId="8bfbe011-62e6-43ee-b6ca-e31ae262d14a" providerId="ADAL" clId="{F53140CA-0716-40BB-9EAE-3081F3CE803E}" dt="2026-09-08T16:33:37.530" v="9" actId="20577"/>
          <ac:spMkLst>
            <pc:docMk/>
            <pc:sldMk cId="87934896" sldId="849"/>
            <ac:spMk id="3" creationId="{AC166BAF-8F46-95FB-59E6-EB27C4B7A65A}"/>
          </ac:spMkLst>
        </pc:spChg>
        <pc:spChg chg="add mod">
          <ac:chgData name="Guler, Ismail (he/him/his)" userId="8bfbe011-62e6-43ee-b6ca-e31ae262d14a" providerId="ADAL" clId="{F53140CA-0716-40BB-9EAE-3081F3CE803E}" dt="2026-09-08T16:55:13.420" v="45"/>
          <ac:spMkLst>
            <pc:docMk/>
            <pc:sldMk cId="87934896" sldId="849"/>
            <ac:spMk id="5" creationId="{FA072F53-6AD9-D359-1011-136DD3523762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Guler, Ismail (he/him/his)" userId="8bfbe011-62e6-43ee-b6ca-e31ae262d14a" providerId="ADAL" clId="{F53140CA-0716-40BB-9EAE-3081F3CE803E}" dt="2026-09-08T16:33:37.530" v="9" actId="20577"/>
              <pc2:cmMkLst xmlns:pc2="http://schemas.microsoft.com/office/powerpoint/2019/9/main/command">
                <pc:docMk/>
                <pc:sldMk cId="87934896" sldId="849"/>
                <pc2:cmMk id="{73622B12-6A06-4CA4-BDB8-4600366A23A8}"/>
              </pc2:cmMkLst>
            </pc226:cmChg>
          </p:ext>
        </pc:extLst>
      </pc:sldChg>
      <pc:sldChg chg="addSp modSp">
        <pc:chgData name="Guler, Ismail (he/him/his)" userId="8bfbe011-62e6-43ee-b6ca-e31ae262d14a" providerId="ADAL" clId="{F53140CA-0716-40BB-9EAE-3081F3CE803E}" dt="2026-09-08T16:55:16.089" v="46"/>
        <pc:sldMkLst>
          <pc:docMk/>
          <pc:sldMk cId="3454714498" sldId="850"/>
        </pc:sldMkLst>
        <pc:spChg chg="add mod">
          <ac:chgData name="Guler, Ismail (he/him/his)" userId="8bfbe011-62e6-43ee-b6ca-e31ae262d14a" providerId="ADAL" clId="{F53140CA-0716-40BB-9EAE-3081F3CE803E}" dt="2026-09-08T16:55:16.089" v="46"/>
          <ac:spMkLst>
            <pc:docMk/>
            <pc:sldMk cId="3454714498" sldId="850"/>
            <ac:spMk id="5" creationId="{1678AB45-B16D-F8A0-8E5E-B2D0207FFF7E}"/>
          </ac:spMkLst>
        </pc:spChg>
      </pc:sldChg>
      <pc:sldChg chg="add">
        <pc:chgData name="Guler, Ismail (he/him/his)" userId="8bfbe011-62e6-43ee-b6ca-e31ae262d14a" providerId="ADAL" clId="{F53140CA-0716-40BB-9EAE-3081F3CE803E}" dt="2026-09-08T16:53:04.994" v="12"/>
        <pc:sldMkLst>
          <pc:docMk/>
          <pc:sldMk cId="4144104928" sldId="851"/>
        </pc:sldMkLst>
      </pc:sldChg>
    </pc:docChg>
  </pc:docChgLst>
</pc:chgInfo>
</file>

<file path=ppt/comments/modernComment_107_36FDE8B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F755282-1533-48B1-8115-C1735CAB5D38}" authorId="{70268170-E9AB-D671-CA4F-F80B1C4DCC4F}" created="2026-07-14T14:54:27.406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922609850" sldId="263"/>
      <ac:spMk id="3" creationId="{C70CB952-53A9-E554-3550-919AF2C2343D}"/>
      <ac:txMk cp="0" len="166">
        <ac:context len="704" hash="3224932706"/>
      </ac:txMk>
    </ac:txMkLst>
    <p188:pos x="3947885" y="464457"/>
    <p188:replyLst>
      <p188:reply id="{EE62BA53-5E01-064B-8B7C-AE403A291606}" authorId="{7DB14D58-DD60-1E5E-81AA-7556DA347EFF}" created="2026-07-14T19:48:35.216">
        <p188:txBody>
          <a:bodyPr/>
          <a:lstStyle/>
          <a:p>
            <a:r>
              <a:rPr lang="en-US"/>
              <a:t>This is fine with me. I've taken liberty to make the change, but will leave this comment here for now. 
The original stated similarly: "Verification is the process that establishes the mathematical correctness and numerical accuracy of the computational model result."</a:t>
            </a:r>
          </a:p>
        </p188:txBody>
      </p188:reply>
    </p188:replyLst>
    <p188:txBody>
      <a:bodyPr/>
      <a:lstStyle/>
      <a:p>
        <a:r>
          <a:rPr lang="en-US"/>
          <a:t>Suggesting the following edit which is aligned with definitions in ASME VVUQ 1-2022: "Verification is the process of establishing the mathematical correctness of the computational model and determining the accuracy of a particular numerical solution."​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6-07-14T19:46:11.417" authorId="{7DB14D58-DD60-1E5E-81AA-7556DA347EFF}"/>
          </p223:rxn>
        </p223:reactions>
      </p:ext>
    </p188:extLst>
  </p188:cm>
  <p188:cm id="{F3251230-36A2-4504-9231-B2D22F0D3474}" authorId="{018130B9-167E-C799-01DB-94B628EC0519}" created="2026-09-08T16:40:52.119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922609850" sldId="263"/>
      <ac:spMk id="3" creationId="{C70CB952-53A9-E554-3550-919AF2C2343D}"/>
      <ac:txMk cp="215" len="487">
        <ac:context len="704" hash="3224932706"/>
      </ac:txMk>
    </ac:txMkLst>
    <p188:pos x="10306051" y="1216588"/>
    <p188:txBody>
      <a:bodyPr/>
      <a:lstStyle/>
      <a:p>
        <a:r>
          <a:rPr lang="en-US"/>
          <a:t>Lowered the font size to 18 to be consistent with the rest of the document and other modules.</a:t>
        </a:r>
      </a:p>
    </p188:txBody>
  </p188:cm>
</p188:cmLst>
</file>

<file path=ppt/comments/modernComment_114_6749A13A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505ED047-41BA-4A80-84B8-7C295581EEE0}" authorId="{018130B9-167E-C799-01DB-94B628EC0519}" created="2026-09-08T16:45:57.265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1732878650" sldId="276"/>
      <ac:spMk id="3" creationId="{138C5D99-27E8-A05A-62E9-55CF36FD3B87}"/>
      <ac:txMk cp="256" len="164">
        <ac:context len="564" hash="2159272898"/>
      </ac:txMk>
    </ac:txMkLst>
    <p188:pos x="6667501" y="1792488"/>
    <p188:txBody>
      <a:bodyPr/>
      <a:lstStyle/>
      <a:p>
        <a:r>
          <a:rPr lang="en-US"/>
          <a:t>Revised the text.</a:t>
        </a:r>
      </a:p>
    </p188:txBody>
  </p188:cm>
  <p188:cm id="{B945307E-CCF1-453B-BBF6-BFC2D3A7FB30}" authorId="{018130B9-167E-C799-01DB-94B628EC0519}" created="2026-09-08T16:46:22.188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1732878650" sldId="276"/>
      <ac:picMk id="7" creationId="{D2647BE1-29E6-CBCF-8889-CCF250192077}"/>
    </ac:deMkLst>
    <p188:txBody>
      <a:bodyPr/>
      <a:lstStyle/>
      <a:p>
        <a:r>
          <a:rPr lang="en-US"/>
          <a:t>Suggest fully spelling “Estimate of Exact Solution” in the figure.</a:t>
        </a:r>
      </a:p>
    </p188:txBody>
  </p188:cm>
</p188:cmLst>
</file>

<file path=ppt/comments/modernComment_351_53DC7B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3622B12-6A06-4CA4-BDB8-4600366A23A8}" authorId="{018130B9-167E-C799-01DB-94B628EC0519}" created="2026-09-08T16:32:46.951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87934896" sldId="849"/>
      <ac:spMk id="3" creationId="{AC166BAF-8F46-95FB-59E6-EB27C4B7A65A}"/>
      <ac:txMk cp="563" len="12">
        <ac:context len="1447" hash="3195076231"/>
      </ac:txMk>
    </ac:txMkLst>
    <p188:pos x="2143125" y="1839982"/>
    <p188:txBody>
      <a:bodyPr/>
      <a:lstStyle/>
      <a:p>
        <a:r>
          <a:rPr lang="en-US"/>
          <a:t>Added “New York, NY” for consistency.</a:t>
        </a:r>
      </a:p>
    </p188:txBody>
  </p188:cm>
  <p188:cm id="{F1C1F95D-AB19-4704-B371-8C6E7627D9B3}" authorId="{018130B9-167E-C799-01DB-94B628EC0519}" created="2026-09-08T16:34:25.773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87934896" sldId="849"/>
      <ac:spMk id="3" creationId="{AC166BAF-8F46-95FB-59E6-EB27C4B7A65A}"/>
      <ac:txMk cp="939" len="12">
        <ac:context len="1447" hash="3195076231"/>
      </ac:txMk>
    </ac:txMkLst>
    <p188:pos x="9801225" y="2973457"/>
    <p188:txBody>
      <a:bodyPr/>
      <a:lstStyle/>
      <a:p>
        <a:r>
          <a:rPr lang="en-US"/>
          <a:t>Added “New York, NY” for consistency.</a:t>
        </a:r>
      </a:p>
    </p188:txBody>
  </p188:cm>
  <p188:cm id="{C8772CBD-7847-40A2-B1D5-1D2547AB608D}" authorId="{018130B9-167E-C799-01DB-94B628EC0519}" created="2026-09-08T16:34:34.978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87934896" sldId="849"/>
      <ac:spMk id="3" creationId="{AC166BAF-8F46-95FB-59E6-EB27C4B7A65A}"/>
      <ac:txMk cp="1139" len="12">
        <ac:context len="1447" hash="3195076231"/>
      </ac:txMk>
    </ac:txMkLst>
    <p188:pos x="10106025" y="3535432"/>
    <p188:txBody>
      <a:bodyPr/>
      <a:lstStyle/>
      <a:p>
        <a:r>
          <a:rPr lang="en-US"/>
          <a:t>Added “New York, NY” for consistency.</a:t>
        </a:r>
      </a:p>
    </p188:txBody>
  </p188:cm>
</p188:cmLst>
</file>

<file path=ppt/comments/modernComment_353_F70205E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26BEABC-DC59-4097-9522-931207EF53F3}" authorId="{018130B9-167E-C799-01DB-94B628EC0519}" created="2026-09-07T20:00:55.915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4144104928" sldId="851"/>
      <ac:spMk id="3" creationId="{C70CB952-53A9-E554-3550-919AF2C2343D}"/>
      <ac:txMk cp="161" len="102">
        <ac:context len="647" hash="879865643"/>
      </ac:txMk>
    </ac:txMkLst>
    <p188:pos x="10180320" y="537029"/>
    <p188:txBody>
      <a:bodyPr/>
      <a:lstStyle/>
      <a:p>
        <a:r>
          <a:rPr lang="en-US"/>
          <a:t>Revised the text.</a:t>
        </a:r>
      </a:p>
    </p188:txBody>
  </p188:cm>
  <p188:cm id="{3CBB0D66-4F37-41C8-8C09-AF7178E2B3DC}" authorId="{018130B9-167E-C799-01DB-94B628EC0519}" created="2026-09-08T16:50:58.433">
    <ac:txMkLst xmlns:ac="http://schemas.microsoft.com/office/drawing/2013/main/command">
      <pc:docMk xmlns:pc="http://schemas.microsoft.com/office/powerpoint/2013/main/command"/>
      <pc:sldMk xmlns:pc="http://schemas.microsoft.com/office/powerpoint/2013/main/command" cId="4144104928" sldId="851"/>
      <ac:spMk id="3" creationId="{C70CB952-53A9-E554-3550-919AF2C2343D}"/>
      <ac:txMk cp="519" len="125">
        <ac:context len="647" hash="879865643"/>
      </ac:txMk>
    </ac:txMkLst>
    <p188:pos x="10290048" y="2164661"/>
    <p188:txBody>
      <a:bodyPr/>
      <a:lstStyle/>
      <a:p>
        <a:r>
          <a:rPr lang="en-US"/>
          <a:t>Revised the text.</a:t>
        </a:r>
      </a:p>
    </p188:txBody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D53F66E-2C49-784D-B163-DE0108BC3920}" type="datetimeFigureOut">
              <a:t>9/8/2026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0E5B8D8-A526-FE41-9C73-74FF6BC427C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3864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8259F2C5-CD38-E94C-B689-83D798300338}" type="datetime1">
              <a:t>9/8/2026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AC7BAA2-FE96-52B9-B5C2-475FF2521384}"/>
              </a:ext>
            </a:extLst>
          </p:cNvPr>
          <p:cNvSpPr/>
          <p:nvPr userDrawn="1"/>
        </p:nvSpPr>
        <p:spPr>
          <a:xfrm>
            <a:off x="0" y="4584700"/>
            <a:ext cx="12192000" cy="227330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4872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D7ACB08-0940-E4F0-500A-72E18A784D71}"/>
              </a:ext>
            </a:extLst>
          </p:cNvPr>
          <p:cNvCxnSpPr/>
          <p:nvPr userDrawn="1"/>
        </p:nvCxnSpPr>
        <p:spPr>
          <a:xfrm>
            <a:off x="838200" y="1030514"/>
            <a:ext cx="10515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008882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6566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5B2C874-160E-D9CC-5D50-7E722B1345A0}"/>
              </a:ext>
            </a:extLst>
          </p:cNvPr>
          <p:cNvCxnSpPr/>
          <p:nvPr userDrawn="1"/>
        </p:nvCxnSpPr>
        <p:spPr>
          <a:xfrm>
            <a:off x="838200" y="1030514"/>
            <a:ext cx="10515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458724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11879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0CB0CFD-84A0-F108-77CE-D7E460D4CBBC}"/>
              </a:ext>
            </a:extLst>
          </p:cNvPr>
          <p:cNvCxnSpPr/>
          <p:nvPr userDrawn="1"/>
        </p:nvCxnSpPr>
        <p:spPr>
          <a:xfrm>
            <a:off x="838200" y="1030514"/>
            <a:ext cx="10515600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180506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9578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8042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531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634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2760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91771"/>
            <a:ext cx="10515600" cy="48851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B3A567-C260-624D-B035-2C71A5EFC3C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5772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07_36FDE8BA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microsoft.com/office/2018/10/relationships/comments" Target="../comments/modernComment_114_6749A13A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2" Type="http://schemas.microsoft.com/office/2018/10/relationships/comments" Target="../comments/modernComment_353_F70205E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svg"/><Relationship Id="rId5" Type="http://schemas.openxmlformats.org/officeDocument/2006/relationships/image" Target="../media/image27.png"/><Relationship Id="rId4" Type="http://schemas.openxmlformats.org/officeDocument/2006/relationships/image" Target="../media/image26.png"/><Relationship Id="rId9" Type="http://schemas.openxmlformats.org/officeDocument/2006/relationships/image" Target="../media/image3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17.sv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sme.org/codes-standards/find-codes-standards/standard-for-verification-and-validation-in-computational-fluid-dynamics-and-heat-transfer" TargetMode="External"/><Relationship Id="rId7" Type="http://schemas.openxmlformats.org/officeDocument/2006/relationships/hyperlink" Target="https://www.asme.org/codes-standards/find-codes-standards/verification-validation-and-uncertainty-quantification-terminology-in-computational-modeling-and-simulation/2022/pdf" TargetMode="External"/><Relationship Id="rId2" Type="http://schemas.microsoft.com/office/2018/10/relationships/comments" Target="../comments/modernComment_351_53DC7B0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asme.org/codes-standards/find-codes-standards/the-role-of-uncertainty-quantification-in-verification-and-validation-of-computational-solid-mechanics-models/2021/pdf" TargetMode="External"/><Relationship Id="rId5" Type="http://schemas.openxmlformats.org/officeDocument/2006/relationships/hyperlink" Target="https://www.asme.org/codes-standards/find-codes-standards/standard-for-verification-and-validation-in-computational-solid-mechanics" TargetMode="External"/><Relationship Id="rId4" Type="http://schemas.openxmlformats.org/officeDocument/2006/relationships/hyperlink" Target="https://www.asme.org/codes-standards/find-codes-standards/assessing-credibility-of-computational-modeling-through-verification-and-validation-application-to-medical-devices" TargetMode="Externa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A1F51C5-CBCF-DE19-A234-DD7C0F5E4D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9600" y="1122362"/>
            <a:ext cx="10972800" cy="3061018"/>
          </a:xfrm>
        </p:spPr>
        <p:txBody>
          <a:bodyPr anchor="ctr">
            <a:normAutofit fontScale="90000"/>
          </a:bodyPr>
          <a:lstStyle/>
          <a:p>
            <a:r>
              <a:rPr lang="en-US" b="1" noProof="0" dirty="0"/>
              <a:t>Simulation Credibility Assessment:</a:t>
            </a:r>
            <a:br>
              <a:rPr lang="en-US" b="1" noProof="0" dirty="0"/>
            </a:br>
            <a:r>
              <a:rPr lang="en-US" b="1" noProof="0" dirty="0">
                <a:solidFill>
                  <a:schemeClr val="tx2">
                    <a:lumMod val="60000"/>
                    <a:lumOff val="40000"/>
                  </a:schemeClr>
                </a:solidFill>
              </a:rPr>
              <a:t>Introduction to Verification, Validation, and Uncertainty Quantification (VVUQ)</a:t>
            </a:r>
            <a:endParaRPr lang="en-US" b="1" noProof="0" dirty="0">
              <a:ea typeface="Calibri Light"/>
              <a:cs typeface="Calibri Light"/>
            </a:endParaRP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B6DCC3CB-D572-623C-4DF2-94362F8C31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2650" y="5174158"/>
            <a:ext cx="10426700" cy="1683841"/>
          </a:xfrm>
        </p:spPr>
        <p:txBody>
          <a:bodyPr vert="horz" lIns="91440" tIns="45720" rIns="91440" bIns="45720" rtlCol="0" anchor="t">
            <a:noAutofit/>
          </a:bodyPr>
          <a:lstStyle/>
          <a:p>
            <a:pPr algn="l"/>
            <a:r>
              <a:rPr lang="en-US" sz="2000" b="1" noProof="0" dirty="0">
                <a:solidFill>
                  <a:schemeClr val="tx2">
                    <a:lumMod val="75000"/>
                  </a:schemeClr>
                </a:solidFill>
              </a:rPr>
              <a:t>Task Group on VVUQ Concepts in Engineering Education</a:t>
            </a:r>
          </a:p>
          <a:p>
            <a:pPr algn="l"/>
            <a:r>
              <a:rPr lang="en-US" sz="2000" noProof="0" dirty="0">
                <a:solidFill>
                  <a:schemeClr val="tx2">
                    <a:lumMod val="75000"/>
                  </a:schemeClr>
                </a:solidFill>
              </a:rPr>
              <a:t>ASME Codes &amp; Standards | Committee on Verification, Validation, and Uncertainty Quantification</a:t>
            </a:r>
          </a:p>
          <a:p>
            <a:pPr algn="l"/>
            <a:r>
              <a:rPr lang="en-US" sz="1600" noProof="0" dirty="0">
                <a:solidFill>
                  <a:schemeClr val="tx2">
                    <a:lumMod val="75000"/>
                  </a:schemeClr>
                </a:solidFill>
              </a:rPr>
              <a:t>Contacts: Lydia Stanford (</a:t>
            </a:r>
            <a:r>
              <a:rPr lang="en-US" sz="1600" noProof="0" dirty="0" err="1">
                <a:solidFill>
                  <a:schemeClr val="tx2">
                    <a:lumMod val="75000"/>
                  </a:schemeClr>
                </a:solidFill>
              </a:rPr>
              <a:t>stanfordl@asme.org</a:t>
            </a:r>
            <a:r>
              <a:rPr lang="en-US" sz="1600" noProof="0" dirty="0">
                <a:solidFill>
                  <a:schemeClr val="tx2">
                    <a:lumMod val="75000"/>
                  </a:schemeClr>
                </a:solidFill>
              </a:rPr>
              <a:t>) | Daniel </a:t>
            </a:r>
            <a:r>
              <a:rPr lang="en-US" sz="1600" noProof="0" dirty="0" err="1">
                <a:solidFill>
                  <a:schemeClr val="tx2">
                    <a:lumMod val="75000"/>
                  </a:schemeClr>
                </a:solidFill>
              </a:rPr>
              <a:t>Papert</a:t>
            </a:r>
            <a:r>
              <a:rPr lang="en-US" sz="1600" noProof="0" dirty="0">
                <a:solidFill>
                  <a:schemeClr val="tx2">
                    <a:lumMod val="75000"/>
                  </a:schemeClr>
                </a:solidFill>
              </a:rPr>
              <a:t> (</a:t>
            </a:r>
            <a:r>
              <a:rPr lang="en-US" sz="1600" noProof="0" dirty="0" err="1">
                <a:solidFill>
                  <a:schemeClr val="tx2">
                    <a:lumMod val="75000"/>
                  </a:schemeClr>
                </a:solidFill>
              </a:rPr>
              <a:t>papertd@asme.org</a:t>
            </a:r>
            <a:r>
              <a:rPr lang="en-US" sz="1600" noProof="0" dirty="0">
                <a:solidFill>
                  <a:schemeClr val="tx2">
                    <a:lumMod val="75000"/>
                  </a:schemeClr>
                </a:solidFill>
              </a:rPr>
              <a:t>​)</a:t>
            </a:r>
            <a:endParaRPr lang="en-US" sz="1600" noProof="0" dirty="0">
              <a:solidFill>
                <a:schemeClr val="tx2">
                  <a:lumMod val="75000"/>
                </a:schemeClr>
              </a:solidFill>
              <a:ea typeface="Calibri"/>
              <a:cs typeface="Calibri"/>
            </a:endParaRPr>
          </a:p>
          <a:p>
            <a:pPr algn="l"/>
            <a:r>
              <a:rPr lang="en-US" sz="1100" noProof="0" dirty="0">
                <a:solidFill>
                  <a:schemeClr val="tx2">
                    <a:lumMod val="75000"/>
                  </a:schemeClr>
                </a:solidFill>
              </a:rPr>
              <a:t>V. 3, Draft, 2026</a:t>
            </a:r>
            <a:endParaRPr lang="en-US" noProof="0" dirty="0">
              <a:solidFill>
                <a:schemeClr val="tx2">
                  <a:lumMod val="75000"/>
                </a:schemeClr>
              </a:solidFill>
            </a:endParaRPr>
          </a:p>
          <a:p>
            <a:pPr algn="l">
              <a:spcBef>
                <a:spcPts val="0"/>
              </a:spcBef>
            </a:pPr>
            <a:r>
              <a:rPr lang="en-US" sz="1100" noProof="0" dirty="0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© 2026 by ASME Task Group on VVUQ in Engineering Education is licensed under CC BY 4.0. To view a copy of this license, visit https://</a:t>
            </a:r>
            <a:r>
              <a:rPr lang="en-US" sz="1100" noProof="0" dirty="0" err="1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creativecommons.org</a:t>
            </a:r>
            <a:r>
              <a:rPr lang="en-US" sz="1100" noProof="0" dirty="0">
                <a:solidFill>
                  <a:schemeClr val="tx2">
                    <a:lumMod val="75000"/>
                  </a:schemeClr>
                </a:solidFill>
                <a:ea typeface="+mn-lt"/>
                <a:cs typeface="+mn-lt"/>
              </a:rPr>
              <a:t>/licenses/by/4.0/</a:t>
            </a:r>
            <a:endParaRPr lang="en-US" sz="1400" noProof="0" dirty="0">
              <a:solidFill>
                <a:schemeClr val="tx2">
                  <a:lumMod val="75000"/>
                </a:schemeClr>
              </a:solidFill>
              <a:ea typeface="Calibri" panose="020F0502020204030204"/>
              <a:cs typeface="Calibri" panose="020F0502020204030204"/>
            </a:endParaRPr>
          </a:p>
        </p:txBody>
      </p:sp>
      <p:pic>
        <p:nvPicPr>
          <p:cNvPr id="2" name="Picture 1" descr="A purple and white logo&#10;&#10;AI-generated content may be incorrect.">
            <a:extLst>
              <a:ext uri="{FF2B5EF4-FFF2-40B4-BE49-F238E27FC236}">
                <a16:creationId xmlns:a16="http://schemas.microsoft.com/office/drawing/2014/main" id="{AFBA516F-0354-7EBD-5A7F-CBCAA27B18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457200"/>
            <a:ext cx="1551215" cy="6252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67967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74D5CB-5E30-61D6-82A4-0E878FB6E3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noProof="0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116AD6-F335-B4BC-B601-B3F43B2AF8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noProof="0" dirty="0"/>
              <a:t>Why do we care about simulation credibility?</a:t>
            </a:r>
          </a:p>
          <a:p>
            <a:r>
              <a:rPr lang="en-US" noProof="0" dirty="0"/>
              <a:t>Structure of a simulation model and how are they are used</a:t>
            </a:r>
          </a:p>
          <a:p>
            <a:r>
              <a:rPr lang="en-US" noProof="0" dirty="0"/>
              <a:t>Simulation Verification: Quantifying numerical errors</a:t>
            </a:r>
          </a:p>
          <a:p>
            <a:r>
              <a:rPr lang="en-US" noProof="0" dirty="0"/>
              <a:t>Model Validation: Comparisons with experimental data</a:t>
            </a:r>
          </a:p>
          <a:p>
            <a:r>
              <a:rPr lang="en-US" noProof="0" dirty="0"/>
              <a:t>Predictive Capability: Simulation results plus all uncertainties</a:t>
            </a:r>
          </a:p>
          <a:p>
            <a:r>
              <a:rPr lang="en-US" noProof="0" dirty="0"/>
              <a:t>Uncertainty Quantification: Understanding uncertainty sources in simulation results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73DB8A-F020-1EB3-ACDE-A5FA2F8828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 noProof="0"/>
              <a:t>2</a:t>
            </a:fld>
            <a:endParaRPr lang="en-US" noProof="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71D7BFB-B27E-4946-96F4-4ADEEB017DFF}"/>
              </a:ext>
            </a:extLst>
          </p:cNvPr>
          <p:cNvSpPr txBox="1"/>
          <p:nvPr/>
        </p:nvSpPr>
        <p:spPr>
          <a:xfrm>
            <a:off x="236913" y="6362070"/>
            <a:ext cx="1104790" cy="2616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v. 3, Draft, 2026</a:t>
            </a:r>
          </a:p>
        </p:txBody>
      </p:sp>
    </p:spTree>
    <p:extLst>
      <p:ext uri="{BB962C8B-B14F-4D97-AF65-F5344CB8AC3E}">
        <p14:creationId xmlns:p14="http://schemas.microsoft.com/office/powerpoint/2010/main" val="39064990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5383A8-ED52-7DE2-F1C7-B4F6867F4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Why do we care?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D3C15D-513A-2D13-FAB1-81CD211FFD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noProof="0" dirty="0"/>
              <a:t>“All models are wrong – some are useful.” – Prof. George E. P. Box</a:t>
            </a:r>
          </a:p>
          <a:p>
            <a:r>
              <a:rPr lang="en-US" noProof="0" dirty="0"/>
              <a:t>Why is this true?</a:t>
            </a:r>
          </a:p>
          <a:p>
            <a:pPr lvl="1"/>
            <a:r>
              <a:rPr lang="en-US" noProof="0" dirty="0"/>
              <a:t>All models rely on assumptions and approximations in the formulation of the model</a:t>
            </a:r>
          </a:p>
          <a:p>
            <a:pPr lvl="1"/>
            <a:r>
              <a:rPr lang="en-US" noProof="0" dirty="0"/>
              <a:t>All models require input data to describe the system of interest and its surroundings, which are approximate, possibly not measurable, or not knowable in advance</a:t>
            </a:r>
          </a:p>
          <a:p>
            <a:pPr lvl="1"/>
            <a:r>
              <a:rPr lang="en-US" noProof="0" dirty="0"/>
              <a:t>All models require numerical solution, which results in numerical errors</a:t>
            </a:r>
          </a:p>
          <a:p>
            <a:r>
              <a:rPr lang="en-US" noProof="0" dirty="0"/>
              <a:t>Infamous system failures due to erroneous modeling:</a:t>
            </a:r>
          </a:p>
          <a:p>
            <a:endParaRPr lang="en-US" noProof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2F3E29C-CFD7-0B13-3153-3339C3869F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 noProof="0"/>
              <a:t>3</a:t>
            </a:fld>
            <a:endParaRPr lang="en-US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AEBE47-395A-21EF-EB21-BE7B02890D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0" y="3930207"/>
            <a:ext cx="3886200" cy="238037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B6C4EDD-D219-6757-317E-741EE12A3A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11300" y="3930207"/>
            <a:ext cx="4279900" cy="2426144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17FFBAD-0303-1B07-34B6-011EC7A5B903}"/>
              </a:ext>
            </a:extLst>
          </p:cNvPr>
          <p:cNvSpPr txBox="1"/>
          <p:nvPr/>
        </p:nvSpPr>
        <p:spPr>
          <a:xfrm>
            <a:off x="2046636" y="6369668"/>
            <a:ext cx="32092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noProof="0" dirty="0"/>
              <a:t>Space Shuttle Columbia Disaster</a:t>
            </a:r>
            <a:endParaRPr lang="en-US" noProof="0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F092D9B-3163-B888-C917-D66FB216BABE}"/>
              </a:ext>
            </a:extLst>
          </p:cNvPr>
          <p:cNvSpPr txBox="1"/>
          <p:nvPr/>
        </p:nvSpPr>
        <p:spPr>
          <a:xfrm>
            <a:off x="7196486" y="6369668"/>
            <a:ext cx="32092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800" noProof="0" dirty="0"/>
              <a:t>Fukushima Nuclear Disaster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835DA4C-3B5B-D1FF-C907-A5C43C8C1853}"/>
              </a:ext>
            </a:extLst>
          </p:cNvPr>
          <p:cNvSpPr txBox="1"/>
          <p:nvPr/>
        </p:nvSpPr>
        <p:spPr>
          <a:xfrm>
            <a:off x="236913" y="6362070"/>
            <a:ext cx="1104790" cy="2616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v. 3, Draft, 2026</a:t>
            </a:r>
          </a:p>
        </p:txBody>
      </p:sp>
    </p:spTree>
    <p:extLst>
      <p:ext uri="{BB962C8B-B14F-4D97-AF65-F5344CB8AC3E}">
        <p14:creationId xmlns:p14="http://schemas.microsoft.com/office/powerpoint/2010/main" val="558423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86D2B-B116-6434-387C-ADDC08000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Structure of a simulation model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552EF3-0690-E5ED-70C3-D0CD002E2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 noProof="0"/>
              <a:t>4</a:t>
            </a:fld>
            <a:endParaRPr lang="en-US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B0AECA3A-245D-6A85-B00D-E7ACAD139FED}"/>
                  </a:ext>
                </a:extLst>
              </p:cNvPr>
              <p:cNvSpPr/>
              <p:nvPr/>
            </p:nvSpPr>
            <p:spPr>
              <a:xfrm>
                <a:off x="2132692" y="3347182"/>
                <a:ext cx="1885445" cy="551225"/>
              </a:xfrm>
              <a:prstGeom prst="rect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Model Input Data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1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</m:oMath>
                </a14:m>
                <a:r>
                  <a: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</a:t>
                </a:r>
                <a14:m>
                  <m:oMath xmlns:m="http://schemas.openxmlformats.org/officeDocument/2006/math">
                    <m:r>
                      <a:rPr kumimoji="0" lang="en-US" sz="1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𝑖</m:t>
                    </m:r>
                    <m:r>
                      <a:rPr kumimoji="0" lang="en-US" sz="1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=1,2,…,</m:t>
                    </m:r>
                    <m:r>
                      <a:rPr kumimoji="0" lang="en-US" sz="1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𝑁</m:t>
                    </m:r>
                  </m:oMath>
                </a14:m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B0AECA3A-245D-6A85-B00D-E7ACAD139FE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32692" y="3347182"/>
                <a:ext cx="1885445" cy="55122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F614F2B8-D667-B68E-5ED9-DB16D4C55CAB}"/>
                  </a:ext>
                </a:extLst>
              </p:cNvPr>
              <p:cNvSpPr/>
              <p:nvPr/>
            </p:nvSpPr>
            <p:spPr>
              <a:xfrm>
                <a:off x="7740619" y="3347182"/>
                <a:ext cx="1885445" cy="551225"/>
              </a:xfrm>
              <a:prstGeom prst="rect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Model Output Data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b>
                        <m:r>
                          <a:rPr kumimoji="0" lang="en-US" sz="1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𝑗</m:t>
                        </m:r>
                      </m:sub>
                    </m:sSub>
                  </m:oMath>
                </a14:m>
                <a:r>
                  <a: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</a:t>
                </a:r>
                <a14:m>
                  <m:oMath xmlns:m="http://schemas.openxmlformats.org/officeDocument/2006/math">
                    <m:r>
                      <a:rPr kumimoji="0" lang="en-US" sz="1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𝑗</m:t>
                    </m:r>
                    <m:r>
                      <a:rPr kumimoji="0" lang="en-US" sz="1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=1,2,…,</m:t>
                    </m:r>
                    <m:r>
                      <a:rPr kumimoji="0" lang="en-US" sz="1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𝑀</m:t>
                    </m:r>
                  </m:oMath>
                </a14:m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F614F2B8-D667-B68E-5ED9-DB16D4C55CA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40619" y="3347182"/>
                <a:ext cx="1885445" cy="5512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ounded Rectangle 20">
                <a:extLst>
                  <a:ext uri="{FF2B5EF4-FFF2-40B4-BE49-F238E27FC236}">
                    <a16:creationId xmlns:a16="http://schemas.microsoft.com/office/drawing/2014/main" id="{81B32AA0-3747-1C8E-FEBD-3BD781479CC8}"/>
                  </a:ext>
                </a:extLst>
              </p:cNvPr>
              <p:cNvSpPr/>
              <p:nvPr/>
            </p:nvSpPr>
            <p:spPr>
              <a:xfrm>
                <a:off x="4939754" y="3347182"/>
                <a:ext cx="1885445" cy="551225"/>
              </a:xfrm>
              <a:prstGeom prst="roundRect">
                <a:avLst>
                  <a:gd name="adj" fmla="val 25634"/>
                </a:avLst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Mathematical Model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4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𝑓</m:t>
                      </m:r>
                      <m:d>
                        <m:dPr>
                          <m:ctrlPr>
                            <a:rPr kumimoji="0" lang="en-US" sz="1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0" lang="en-US" sz="14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4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0" lang="en-US" sz="14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1" name="Rounded Rectangle 20">
                <a:extLst>
                  <a:ext uri="{FF2B5EF4-FFF2-40B4-BE49-F238E27FC236}">
                    <a16:creationId xmlns:a16="http://schemas.microsoft.com/office/drawing/2014/main" id="{81B32AA0-3747-1C8E-FEBD-3BD781479C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39754" y="3347182"/>
                <a:ext cx="1885445" cy="551225"/>
              </a:xfrm>
              <a:prstGeom prst="roundRect">
                <a:avLst>
                  <a:gd name="adj" fmla="val 25634"/>
                </a:avLst>
              </a:prstGeom>
              <a:blipFill>
                <a:blip r:embed="rId4"/>
                <a:stretch>
                  <a:fillRect b="-2222"/>
                </a:stretch>
              </a:blip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65872AAC-9C44-F450-AADD-C77BFD782B9D}"/>
              </a:ext>
            </a:extLst>
          </p:cNvPr>
          <p:cNvCxnSpPr>
            <a:stCxn id="19" idx="3"/>
            <a:endCxn id="21" idx="1"/>
          </p:cNvCxnSpPr>
          <p:nvPr/>
        </p:nvCxnSpPr>
        <p:spPr>
          <a:xfrm>
            <a:off x="4018137" y="3622795"/>
            <a:ext cx="921617" cy="0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  <a:tailEnd type="triangle" w="med" len="lg"/>
          </a:ln>
          <a:effectLst/>
        </p:spPr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7CF3C82F-D0CD-C210-DB40-C008746E85BB}"/>
              </a:ext>
            </a:extLst>
          </p:cNvPr>
          <p:cNvCxnSpPr>
            <a:cxnSpLocks/>
            <a:stCxn id="21" idx="3"/>
            <a:endCxn id="20" idx="1"/>
          </p:cNvCxnSpPr>
          <p:nvPr/>
        </p:nvCxnSpPr>
        <p:spPr>
          <a:xfrm>
            <a:off x="6825199" y="3622795"/>
            <a:ext cx="915420" cy="0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  <a:tailEnd type="triangle" w="med" len="lg"/>
          </a:ln>
          <a:effectLst/>
        </p:spPr>
      </p:cxnSp>
      <p:sp>
        <p:nvSpPr>
          <p:cNvPr id="24" name="Rectangle 23">
            <a:extLst>
              <a:ext uri="{FF2B5EF4-FFF2-40B4-BE49-F238E27FC236}">
                <a16:creationId xmlns:a16="http://schemas.microsoft.com/office/drawing/2014/main" id="{A1A81A5F-2813-36AD-B698-56C486833C32}"/>
              </a:ext>
            </a:extLst>
          </p:cNvPr>
          <p:cNvSpPr/>
          <p:nvPr/>
        </p:nvSpPr>
        <p:spPr>
          <a:xfrm>
            <a:off x="2131940" y="4150874"/>
            <a:ext cx="2138777" cy="1661993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0" tIns="0" rIns="0" bIns="0" rtlCol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Examples of model input data: </a:t>
            </a:r>
          </a:p>
          <a:p>
            <a:pPr marL="114300" marR="0" lvl="0" indent="-1143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System mass</a:t>
            </a:r>
          </a:p>
          <a:p>
            <a:pPr marL="114300" marR="0" lvl="0" indent="-1143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System geometry</a:t>
            </a:r>
          </a:p>
          <a:p>
            <a:pPr marL="114300" marR="0" lvl="0" indent="-1143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Thermal conductivity</a:t>
            </a:r>
          </a:p>
          <a:p>
            <a:pPr marL="114300" marR="0" lvl="0" indent="-1143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Young’s modulus</a:t>
            </a:r>
          </a:p>
          <a:p>
            <a:pPr marL="114300" marR="0" lvl="0" indent="-1143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System initial conditions</a:t>
            </a:r>
          </a:p>
          <a:p>
            <a:pPr marL="114300" marR="0" lvl="0" indent="-1143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External loading</a:t>
            </a:r>
          </a:p>
          <a:p>
            <a:pPr marL="114300" marR="0" lvl="0" indent="-1143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Magnetic field intensity</a:t>
            </a:r>
          </a:p>
          <a:p>
            <a:pPr marL="114300" marR="0" lvl="0" indent="-1143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Acoustic environment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313CC96F-ED7A-3B72-D90B-848FD62D80E5}"/>
              </a:ext>
            </a:extLst>
          </p:cNvPr>
          <p:cNvSpPr/>
          <p:nvPr/>
        </p:nvSpPr>
        <p:spPr>
          <a:xfrm>
            <a:off x="4939754" y="4150874"/>
            <a:ext cx="2398965" cy="92333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0" tIns="0" rIns="0" bIns="0" rtlCol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Examples of mathematical models: </a:t>
            </a:r>
          </a:p>
          <a:p>
            <a:pPr marL="114300" marR="0" lvl="0" indent="-1143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Nonlinear algebraic equation</a:t>
            </a:r>
          </a:p>
          <a:p>
            <a:pPr marL="114300" marR="0" lvl="0" indent="-1143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Ordinary differential equation</a:t>
            </a:r>
          </a:p>
          <a:p>
            <a:pPr marL="114300" marR="0" lvl="0" indent="-1143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Partial differential equation</a:t>
            </a:r>
          </a:p>
          <a:p>
            <a:pPr marL="114300" marR="0" lvl="0" indent="-1143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Integral equation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8010B0C-37A2-E5DC-A674-4046B1AE0A0F}"/>
              </a:ext>
            </a:extLst>
          </p:cNvPr>
          <p:cNvSpPr/>
          <p:nvPr/>
        </p:nvSpPr>
        <p:spPr>
          <a:xfrm>
            <a:off x="7740619" y="4150874"/>
            <a:ext cx="2398965" cy="1661993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0" tIns="0" rIns="0" bIns="0" rtlCol="0" anchor="t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Examples of model output data: </a:t>
            </a:r>
          </a:p>
          <a:p>
            <a:pPr marL="114300" marR="0" lvl="0" indent="-1143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System thermal response</a:t>
            </a:r>
          </a:p>
          <a:p>
            <a:pPr marL="114300" marR="0" lvl="0" indent="-1143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System deflection</a:t>
            </a:r>
          </a:p>
          <a:p>
            <a:pPr marL="114300" marR="0" lvl="0" indent="-1143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Local stress and strain</a:t>
            </a:r>
          </a:p>
          <a:p>
            <a:pPr marL="114300" marR="0" lvl="0" indent="-1143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Vibrational modes of a structure</a:t>
            </a:r>
          </a:p>
          <a:p>
            <a:pPr marL="114300" marR="0" lvl="0" indent="-1143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Fluid lift and drag</a:t>
            </a:r>
          </a:p>
          <a:p>
            <a:pPr marL="114300" marR="0" lvl="0" indent="-1143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Electrical current</a:t>
            </a:r>
          </a:p>
          <a:p>
            <a:pPr marL="114300" marR="0" lvl="0" indent="-1143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Magnetic field strength</a:t>
            </a:r>
          </a:p>
          <a:p>
            <a:pPr marL="114300" marR="0" lvl="0" indent="-11430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Acoustic response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0D9E2A1-C8E8-7D04-80F4-0BE0DA5D59D1}"/>
                  </a:ext>
                </a:extLst>
              </p:cNvPr>
              <p:cNvSpPr txBox="1"/>
              <p:nvPr/>
            </p:nvSpPr>
            <p:spPr>
              <a:xfrm>
                <a:off x="4290486" y="3463662"/>
                <a:ext cx="256099" cy="276999"/>
              </a:xfrm>
              <a:prstGeom prst="rect">
                <a:avLst/>
              </a:prstGeom>
              <a:solidFill>
                <a:sysClr val="window" lastClr="FFFFFF"/>
              </a:solidFill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0D9E2A1-C8E8-7D04-80F4-0BE0DA5D59D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90486" y="3463662"/>
                <a:ext cx="256099" cy="276999"/>
              </a:xfrm>
              <a:prstGeom prst="rect">
                <a:avLst/>
              </a:prstGeom>
              <a:blipFill>
                <a:blip r:embed="rId5"/>
                <a:stretch>
                  <a:fillRect l="-9091" r="-4545"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0D486DBB-B781-1C63-B47A-FB2F504517DE}"/>
                  </a:ext>
                </a:extLst>
              </p:cNvPr>
              <p:cNvSpPr txBox="1"/>
              <p:nvPr/>
            </p:nvSpPr>
            <p:spPr>
              <a:xfrm>
                <a:off x="7099589" y="3463662"/>
                <a:ext cx="256099" cy="299313"/>
              </a:xfrm>
              <a:prstGeom prst="rect">
                <a:avLst/>
              </a:prstGeom>
              <a:solidFill>
                <a:sysClr val="window" lastClr="FFFFFF"/>
              </a:solidFill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𝑦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0D486DBB-B781-1C63-B47A-FB2F504517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99589" y="3463662"/>
                <a:ext cx="256099" cy="299313"/>
              </a:xfrm>
              <a:prstGeom prst="rect">
                <a:avLst/>
              </a:prstGeom>
              <a:blipFill>
                <a:blip r:embed="rId6"/>
                <a:stretch>
                  <a:fillRect l="-23810" r="-14286" b="-2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Oval 28">
            <a:extLst>
              <a:ext uri="{FF2B5EF4-FFF2-40B4-BE49-F238E27FC236}">
                <a16:creationId xmlns:a16="http://schemas.microsoft.com/office/drawing/2014/main" id="{168DCC65-2A69-AB0F-7DC3-7B96A4A02875}"/>
              </a:ext>
            </a:extLst>
          </p:cNvPr>
          <p:cNvSpPr/>
          <p:nvPr/>
        </p:nvSpPr>
        <p:spPr>
          <a:xfrm>
            <a:off x="2074221" y="1865347"/>
            <a:ext cx="2002388" cy="1159747"/>
          </a:xfrm>
          <a:prstGeom prst="ellipse">
            <a:avLst/>
          </a:prstGeom>
          <a:solidFill>
            <a:schemeClr val="bg1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Conceptual modeling assumptions and approximations in the formulation of the </a:t>
            </a:r>
            <a:r>
              <a:rPr kumimoji="0" lang="en-US" sz="12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input data</a:t>
            </a:r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B601E53D-73A9-F2D8-EC28-787C8C92F402}"/>
              </a:ext>
            </a:extLst>
          </p:cNvPr>
          <p:cNvCxnSpPr>
            <a:cxnSpLocks/>
            <a:stCxn id="29" idx="4"/>
            <a:endCxn id="19" idx="0"/>
          </p:cNvCxnSpPr>
          <p:nvPr/>
        </p:nvCxnSpPr>
        <p:spPr>
          <a:xfrm>
            <a:off x="3075415" y="3025094"/>
            <a:ext cx="0" cy="322088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  <a:tailEnd type="triangle" w="med" len="lg"/>
          </a:ln>
          <a:effectLst/>
        </p:spPr>
      </p:cxnSp>
      <p:sp>
        <p:nvSpPr>
          <p:cNvPr id="31" name="Oval 30">
            <a:extLst>
              <a:ext uri="{FF2B5EF4-FFF2-40B4-BE49-F238E27FC236}">
                <a16:creationId xmlns:a16="http://schemas.microsoft.com/office/drawing/2014/main" id="{4A28DCCA-366D-E7A9-C3CE-004945D4E1AA}"/>
              </a:ext>
            </a:extLst>
          </p:cNvPr>
          <p:cNvSpPr/>
          <p:nvPr/>
        </p:nvSpPr>
        <p:spPr>
          <a:xfrm>
            <a:off x="4881282" y="1865347"/>
            <a:ext cx="2002388" cy="1159747"/>
          </a:xfrm>
          <a:prstGeom prst="ellipse">
            <a:avLst/>
          </a:prstGeom>
          <a:solidFill>
            <a:schemeClr val="bg1"/>
          </a:solidFill>
          <a:ln w="1270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  <p:txBody>
          <a:bodyPr lIns="0" r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Conceptual modeling assumptions and approximations in the formulation of the </a:t>
            </a:r>
            <a:r>
              <a:rPr kumimoji="0" lang="en-US" sz="1200" b="0" i="1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mathematical model</a:t>
            </a:r>
          </a:p>
        </p:txBody>
      </p: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629A7064-67FD-0BB3-4B8C-CE0045C0D3C8}"/>
              </a:ext>
            </a:extLst>
          </p:cNvPr>
          <p:cNvCxnSpPr>
            <a:cxnSpLocks/>
            <a:stCxn id="31" idx="4"/>
            <a:endCxn id="21" idx="0"/>
          </p:cNvCxnSpPr>
          <p:nvPr/>
        </p:nvCxnSpPr>
        <p:spPr>
          <a:xfrm>
            <a:off x="5882476" y="3025094"/>
            <a:ext cx="1" cy="322088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  <a:tailEnd type="triangle" w="med" len="lg"/>
          </a:ln>
          <a:effectLst/>
        </p:spPr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8A6105AA-4110-78F7-DA41-6F6FAADB5FB5}"/>
              </a:ext>
            </a:extLst>
          </p:cNvPr>
          <p:cNvSpPr txBox="1"/>
          <p:nvPr/>
        </p:nvSpPr>
        <p:spPr>
          <a:xfrm>
            <a:off x="236913" y="6362070"/>
            <a:ext cx="1104790" cy="2616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v. 3, Draft, 2026</a:t>
            </a:r>
          </a:p>
        </p:txBody>
      </p:sp>
    </p:spTree>
    <p:extLst>
      <p:ext uri="{BB962C8B-B14F-4D97-AF65-F5344CB8AC3E}">
        <p14:creationId xmlns:p14="http://schemas.microsoft.com/office/powerpoint/2010/main" val="937143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86D2B-B116-6434-387C-ADDC08000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What do simulation models produce and how is it used?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D69675-17CC-7F62-DB65-C5AD236EAA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291771"/>
            <a:ext cx="10597587" cy="4885192"/>
          </a:xfrm>
        </p:spPr>
        <p:txBody>
          <a:bodyPr rIns="0">
            <a:normAutofit/>
          </a:bodyPr>
          <a:lstStyle/>
          <a:p>
            <a:r>
              <a:rPr lang="en-US" noProof="0" dirty="0"/>
              <a:t>Simulation models are used to produce </a:t>
            </a:r>
            <a:r>
              <a:rPr lang="en-US" b="1" noProof="0" dirty="0"/>
              <a:t>information</a:t>
            </a:r>
            <a:r>
              <a:rPr lang="en-US" noProof="0" dirty="0"/>
              <a:t> about the system of interest and its responses.</a:t>
            </a:r>
          </a:p>
          <a:p>
            <a:pPr lvl="1"/>
            <a:endParaRPr lang="en-US" noProof="0" dirty="0"/>
          </a:p>
          <a:p>
            <a:r>
              <a:rPr lang="en-US" noProof="0" dirty="0"/>
              <a:t>When simulation results are used in business and government:</a:t>
            </a:r>
          </a:p>
          <a:p>
            <a:pPr lvl="1"/>
            <a:r>
              <a:rPr lang="en-US" noProof="0" dirty="0"/>
              <a:t>Simulation is referred to as a </a:t>
            </a:r>
            <a:r>
              <a:rPr lang="en-US" b="1" noProof="0" dirty="0"/>
              <a:t>decision support tool</a:t>
            </a:r>
          </a:p>
          <a:p>
            <a:pPr lvl="1"/>
            <a:r>
              <a:rPr lang="en-US" noProof="0" dirty="0"/>
              <a:t>The process is also referred to as </a:t>
            </a:r>
            <a:r>
              <a:rPr lang="en-US" b="1" noProof="0" dirty="0"/>
              <a:t>simulation-informed decision making</a:t>
            </a:r>
          </a:p>
          <a:p>
            <a:pPr lvl="1"/>
            <a:endParaRPr lang="en-US" b="1" noProof="0" dirty="0"/>
          </a:p>
          <a:p>
            <a:r>
              <a:rPr lang="en-US" noProof="0" dirty="0"/>
              <a:t>Examples how this information can be used:</a:t>
            </a:r>
          </a:p>
          <a:p>
            <a:pPr lvl="1"/>
            <a:r>
              <a:rPr lang="en-US" noProof="0" dirty="0"/>
              <a:t>Design of new systems or modification of existing systems</a:t>
            </a:r>
          </a:p>
          <a:p>
            <a:pPr lvl="1"/>
            <a:r>
              <a:rPr lang="en-US" noProof="0" dirty="0"/>
              <a:t>Optimization of system design to increase performance, reliability, and safety</a:t>
            </a:r>
          </a:p>
          <a:p>
            <a:pPr lvl="1"/>
            <a:r>
              <a:rPr lang="en-US" noProof="0" dirty="0"/>
              <a:t>Reduce development time and physical testing of the final system</a:t>
            </a:r>
          </a:p>
          <a:p>
            <a:pPr lvl="1"/>
            <a:r>
              <a:rPr lang="en-US" noProof="0" dirty="0"/>
              <a:t>Optimize manufacturing processes</a:t>
            </a:r>
          </a:p>
          <a:p>
            <a:pPr lvl="1"/>
            <a:r>
              <a:rPr lang="en-US" noProof="0" dirty="0"/>
              <a:t>Assess system safety in untestable environments such as accident scenarios or those that produce unacceptable risks to humans and the environment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552EF3-0690-E5ED-70C3-D0CD002E2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 noProof="0"/>
              <a:t>5</a:t>
            </a:fld>
            <a:endParaRPr lang="en-US" noProof="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D3E0DBF-BDBA-F595-8234-EA6192AA2423}"/>
              </a:ext>
            </a:extLst>
          </p:cNvPr>
          <p:cNvSpPr txBox="1"/>
          <p:nvPr/>
        </p:nvSpPr>
        <p:spPr>
          <a:xfrm>
            <a:off x="236913" y="6362070"/>
            <a:ext cx="1104790" cy="2616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v. 3, Draft, 2026</a:t>
            </a:r>
          </a:p>
        </p:txBody>
      </p:sp>
    </p:spTree>
    <p:extLst>
      <p:ext uri="{BB962C8B-B14F-4D97-AF65-F5344CB8AC3E}">
        <p14:creationId xmlns:p14="http://schemas.microsoft.com/office/powerpoint/2010/main" val="16671221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286D2B-B116-6434-387C-ADDC08000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How is simulation credibility assessed?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D69675-17CC-7F62-DB65-C5AD236EAA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91771"/>
            <a:ext cx="10515600" cy="4541870"/>
          </a:xfrm>
        </p:spPr>
        <p:txBody>
          <a:bodyPr/>
          <a:lstStyle/>
          <a:p>
            <a:r>
              <a:rPr lang="en-US" noProof="0" dirty="0"/>
              <a:t>Numerical accuracy is assessed by simulation verification:</a:t>
            </a:r>
          </a:p>
          <a:p>
            <a:pPr lvl="1"/>
            <a:r>
              <a:rPr lang="en-US" b="1" noProof="0" dirty="0"/>
              <a:t>Simulation verification:</a:t>
            </a:r>
            <a:r>
              <a:rPr lang="en-US" noProof="0" dirty="0"/>
              <a:t> assessment of the accuracy of the numerical solution relative to the exact solution to the mathematical model</a:t>
            </a:r>
          </a:p>
          <a:p>
            <a:r>
              <a:rPr lang="en-US" noProof="0" dirty="0"/>
              <a:t>Physics-based accuracy is assessed by model validation:</a:t>
            </a:r>
          </a:p>
          <a:p>
            <a:pPr lvl="1"/>
            <a:r>
              <a:rPr lang="en-US" b="1" noProof="0" dirty="0"/>
              <a:t>Model validation:</a:t>
            </a:r>
            <a:r>
              <a:rPr lang="en-US" noProof="0" dirty="0"/>
              <a:t> assessment of the accuracy of the simulation results relative to experimental measurements of system responses</a:t>
            </a:r>
          </a:p>
          <a:p>
            <a:r>
              <a:rPr lang="en-US" noProof="0" dirty="0"/>
              <a:t>Uncertainty in the simulation results is assessed by uncertainty quantification:</a:t>
            </a:r>
          </a:p>
          <a:p>
            <a:pPr lvl="1"/>
            <a:r>
              <a:rPr lang="en-US" b="1" noProof="0" dirty="0"/>
              <a:t>Uncertainty quantification:</a:t>
            </a:r>
            <a:r>
              <a:rPr lang="en-US" noProof="0" dirty="0"/>
              <a:t> estimation of the total uncertainty in the simulation result due to all sources of error and uncertainty in the modeling and simulation process</a:t>
            </a:r>
          </a:p>
          <a:p>
            <a:r>
              <a:rPr lang="en-US" noProof="0" dirty="0"/>
              <a:t>These assessments are collectively referred to as </a:t>
            </a:r>
            <a:r>
              <a:rPr lang="en-US" b="1" noProof="0" dirty="0"/>
              <a:t>VVUQ</a:t>
            </a:r>
            <a:r>
              <a:rPr lang="en-US" noProof="0" dirty="0"/>
              <a:t>.</a:t>
            </a:r>
          </a:p>
          <a:p>
            <a:r>
              <a:rPr lang="en-US" noProof="0" dirty="0"/>
              <a:t>Note: These concepts of verification and validation are </a:t>
            </a:r>
            <a:r>
              <a:rPr lang="en-US" i="1" noProof="0" dirty="0"/>
              <a:t>distinctly different</a:t>
            </a:r>
            <a:r>
              <a:rPr lang="en-US" noProof="0" dirty="0"/>
              <a:t> from the systems engineering concepts of V&amp;V.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552EF3-0690-E5ED-70C3-D0CD002E2D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 noProof="0"/>
              <a:t>6</a:t>
            </a:fld>
            <a:endParaRPr lang="en-US" noProof="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059457A-3CD4-06B6-B38C-B71B961D026E}"/>
              </a:ext>
            </a:extLst>
          </p:cNvPr>
          <p:cNvSpPr txBox="1"/>
          <p:nvPr/>
        </p:nvSpPr>
        <p:spPr>
          <a:xfrm>
            <a:off x="236913" y="6362070"/>
            <a:ext cx="1104790" cy="2616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v. 3, Draft, 2026</a:t>
            </a:r>
          </a:p>
        </p:txBody>
      </p:sp>
    </p:spTree>
    <p:extLst>
      <p:ext uri="{BB962C8B-B14F-4D97-AF65-F5344CB8AC3E}">
        <p14:creationId xmlns:p14="http://schemas.microsoft.com/office/powerpoint/2010/main" val="41415647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5ECE2-6A2A-F8A1-B2FC-96722A2CDB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Context of use of the simulation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1F8652-6843-76EA-1CBF-EB92C1C546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noProof="0" dirty="0"/>
              <a:t>Context of use:</a:t>
            </a:r>
            <a:r>
              <a:rPr lang="en-US" noProof="0" dirty="0"/>
              <a:t> the relationship between the applicability and accuracy of the simulation model relative to the requirements for the intended use of the model.</a:t>
            </a:r>
          </a:p>
          <a:p>
            <a:endParaRPr lang="en-US" noProof="0" dirty="0"/>
          </a:p>
          <a:p>
            <a:r>
              <a:rPr lang="en-US" noProof="0" dirty="0"/>
              <a:t>Examples of issues related to the context of use:</a:t>
            </a:r>
          </a:p>
          <a:p>
            <a:pPr lvl="1"/>
            <a:r>
              <a:rPr lang="en-US" noProof="0" dirty="0"/>
              <a:t>Are the assumptions and approximations of the formulation of the model consistent with the intended use of the model?</a:t>
            </a:r>
          </a:p>
          <a:p>
            <a:pPr lvl="1"/>
            <a:r>
              <a:rPr lang="en-US" noProof="0" dirty="0"/>
              <a:t>Is the accuracy and uncertainty of the simulation results sufficient for the needs of the intended use of the model?</a:t>
            </a:r>
          </a:p>
          <a:p>
            <a:pPr lvl="1"/>
            <a:r>
              <a:rPr lang="en-US" noProof="0" dirty="0"/>
              <a:t>Are the VVUQ assessment activities sufficient to insure credibility for the intended use of the model?</a:t>
            </a:r>
          </a:p>
          <a:p>
            <a:pPr lvl="1"/>
            <a:r>
              <a:rPr lang="en-US" noProof="0" dirty="0"/>
              <a:t>Are the conditions of model validation sufficiently relevant to the actual conditions of interest for the system/subsystem under considerations?</a:t>
            </a:r>
          </a:p>
          <a:p>
            <a:pPr lvl="1"/>
            <a:r>
              <a:rPr lang="en-US" noProof="0" dirty="0"/>
              <a:t>What are the consequences and risks involved if the simulation results are inaccurate?</a:t>
            </a:r>
          </a:p>
          <a:p>
            <a:endParaRPr lang="en-US" noProof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EA57FC-29F7-6A3A-819F-983FAA7F0E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 noProof="0"/>
              <a:t>7</a:t>
            </a:fld>
            <a:endParaRPr lang="en-US" noProof="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D956167-89D6-26BF-4B65-A6FCC7C2FC07}"/>
              </a:ext>
            </a:extLst>
          </p:cNvPr>
          <p:cNvSpPr txBox="1"/>
          <p:nvPr/>
        </p:nvSpPr>
        <p:spPr>
          <a:xfrm>
            <a:off x="236913" y="6362070"/>
            <a:ext cx="1104790" cy="2616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v. 3, Draft, 2026</a:t>
            </a:r>
          </a:p>
        </p:txBody>
      </p:sp>
    </p:spTree>
    <p:extLst>
      <p:ext uri="{BB962C8B-B14F-4D97-AF65-F5344CB8AC3E}">
        <p14:creationId xmlns:p14="http://schemas.microsoft.com/office/powerpoint/2010/main" val="32066163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69123-D34B-4CAE-A29F-EE6DF5563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/>
          </a:bodyPr>
          <a:lstStyle/>
          <a:p>
            <a:r>
              <a:rPr lang="en-US" noProof="0" dirty="0"/>
              <a:t>What is verification and why do we care?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0CB952-53A9-E554-3550-919AF2C234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07537"/>
            <a:ext cx="10515599" cy="4931608"/>
          </a:xfrm>
        </p:spPr>
        <p:txBody>
          <a:bodyPr>
            <a:normAutofit/>
          </a:bodyPr>
          <a:lstStyle/>
          <a:p>
            <a:r>
              <a:rPr lang="en-US" noProof="0" dirty="0"/>
              <a:t>Verification is the process that </a:t>
            </a:r>
            <a:r>
              <a:rPr lang="en-US" dirty="0"/>
              <a:t>establishing the </a:t>
            </a:r>
            <a:r>
              <a:rPr lang="en-US" i="1" dirty="0"/>
              <a:t>mathematical correctness </a:t>
            </a:r>
            <a:r>
              <a:rPr lang="en-US" dirty="0"/>
              <a:t>of the computational model and determining the </a:t>
            </a:r>
            <a:r>
              <a:rPr lang="en-US" i="1" dirty="0"/>
              <a:t>accuracy</a:t>
            </a:r>
            <a:r>
              <a:rPr lang="en-US" dirty="0"/>
              <a:t> of a particular numerical solution.</a:t>
            </a:r>
            <a:endParaRPr lang="en-US" noProof="0" dirty="0"/>
          </a:p>
          <a:p>
            <a:r>
              <a:rPr lang="en-US" noProof="0" dirty="0"/>
              <a:t>Verification includes two different activities: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b="1" noProof="0" dirty="0"/>
              <a:t>Code verification</a:t>
            </a:r>
            <a:r>
              <a:rPr lang="en-US" noProof="0" dirty="0"/>
              <a:t> is t</a:t>
            </a:r>
            <a:r>
              <a:rPr lang="en-US" b="0" i="0" u="none" strike="noStrike" baseline="0" noProof="0" dirty="0"/>
              <a:t>he process of determining that the mathematical model and its numerical solution is correctly implemented in the computer code.</a:t>
            </a:r>
            <a:r>
              <a:rPr lang="en-US" noProof="0" dirty="0"/>
              <a:t> Code verification </a:t>
            </a:r>
            <a:r>
              <a:rPr lang="en-US" i="1" noProof="0" dirty="0"/>
              <a:t>evaluates</a:t>
            </a:r>
            <a:r>
              <a:rPr lang="en-US" noProof="0" dirty="0"/>
              <a:t> the numerical error using a known reference solution.</a:t>
            </a:r>
          </a:p>
          <a:p>
            <a:pPr marL="914400" lvl="1" indent="-457200">
              <a:buAutoNum type="arabicPeriod" startAt="2"/>
            </a:pPr>
            <a:r>
              <a:rPr lang="en-US" b="1" noProof="0" dirty="0"/>
              <a:t>Solution verification</a:t>
            </a:r>
            <a:r>
              <a:rPr lang="en-US" noProof="0" dirty="0"/>
              <a:t> is t</a:t>
            </a:r>
            <a:r>
              <a:rPr lang="en-US" b="0" i="0" u="none" strike="noStrike" baseline="0" noProof="0" dirty="0"/>
              <a:t>he process of estimating the </a:t>
            </a:r>
            <a:r>
              <a:rPr lang="en-US" b="0" i="1" u="none" strike="noStrike" baseline="0" noProof="0" dirty="0"/>
              <a:t>numerical accuracy </a:t>
            </a:r>
            <a:r>
              <a:rPr lang="en-US" b="0" i="0" u="none" strike="noStrike" baseline="0" noProof="0" dirty="0"/>
              <a:t>of output quantities of the computational model for the application conditions of interest. Solution verification </a:t>
            </a:r>
            <a:r>
              <a:rPr lang="en-US" i="1" noProof="0" dirty="0"/>
              <a:t>estimates</a:t>
            </a:r>
            <a:r>
              <a:rPr lang="en-US" noProof="0" dirty="0"/>
              <a:t> the numerical error of the output quantities of interest.</a:t>
            </a:r>
          </a:p>
          <a:p>
            <a:endParaRPr lang="en-US" sz="2000" noProof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F597B7-64F8-E797-2EE3-7BA5AA0E4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8B3A567-C260-624D-B035-2C71A5EFC3C9}" type="slidenum">
              <a:rPr lang="en-US" noProof="0"/>
              <a:pPr/>
              <a:t>8</a:t>
            </a:fld>
            <a:endParaRPr lang="en-US" noProof="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1EBE0F7-9E1F-5519-7478-BFD064A8E721}"/>
              </a:ext>
            </a:extLst>
          </p:cNvPr>
          <p:cNvSpPr txBox="1"/>
          <p:nvPr/>
        </p:nvSpPr>
        <p:spPr>
          <a:xfrm>
            <a:off x="236913" y="6362070"/>
            <a:ext cx="1104790" cy="2616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v. 3, Draft, 2026</a:t>
            </a:r>
          </a:p>
        </p:txBody>
      </p:sp>
    </p:spTree>
    <p:extLst>
      <p:ext uri="{BB962C8B-B14F-4D97-AF65-F5344CB8AC3E}">
        <p14:creationId xmlns:p14="http://schemas.microsoft.com/office/powerpoint/2010/main" val="92260985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E60A4-46ED-E0D4-D8CF-C82E90C1C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Verification activities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C4C1D9-14C1-D13E-292E-FE53BAB9C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 noProof="0" smtClean="0"/>
              <a:t>9</a:t>
            </a:fld>
            <a:endParaRPr lang="en-US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886CE428-DB3F-A1F7-DDCB-5388E0BC8B35}"/>
                  </a:ext>
                </a:extLst>
              </p:cNvPr>
              <p:cNvSpPr/>
              <p:nvPr/>
            </p:nvSpPr>
            <p:spPr>
              <a:xfrm>
                <a:off x="1842806" y="2410647"/>
                <a:ext cx="1885445" cy="551225"/>
              </a:xfrm>
              <a:prstGeom prst="rect">
                <a:avLst/>
              </a:prstGeom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noProof="0" dirty="0"/>
                  <a:t>Model Input Data</a:t>
                </a: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noProof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noProof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400" b="0" i="1" noProof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400" noProof="0" dirty="0"/>
                  <a:t>   </a:t>
                </a:r>
                <a14:m>
                  <m:oMath xmlns:m="http://schemas.openxmlformats.org/officeDocument/2006/math">
                    <m:r>
                      <a:rPr lang="en-US" sz="1400" i="1" noProof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1400" i="1" noProof="0">
                        <a:latin typeface="Cambria Math" panose="02040503050406030204" pitchFamily="18" charset="0"/>
                      </a:rPr>
                      <m:t>=1,2,…,</m:t>
                    </m:r>
                    <m:r>
                      <a:rPr lang="en-US" sz="1400" i="1" noProof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endParaRPr lang="en-US" sz="1400" noProof="0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886CE428-DB3F-A1F7-DDCB-5388E0BC8B3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42806" y="2410647"/>
                <a:ext cx="1885445" cy="55122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ounded Rectangle 8">
                <a:extLst>
                  <a:ext uri="{FF2B5EF4-FFF2-40B4-BE49-F238E27FC236}">
                    <a16:creationId xmlns:a16="http://schemas.microsoft.com/office/drawing/2014/main" id="{519D0802-9636-A144-9BD4-87CC42EB8114}"/>
                  </a:ext>
                </a:extLst>
              </p:cNvPr>
              <p:cNvSpPr/>
              <p:nvPr/>
            </p:nvSpPr>
            <p:spPr>
              <a:xfrm>
                <a:off x="4649868" y="2410647"/>
                <a:ext cx="1885445" cy="551225"/>
              </a:xfrm>
              <a:prstGeom prst="roundRect">
                <a:avLst>
                  <a:gd name="adj" fmla="val 25634"/>
                </a:avLst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noProof="0" dirty="0"/>
                  <a:t>Mathematical Model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noProof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400" i="1" noProof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400" i="1" noProof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 noProof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i="1" noProof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400" noProof="0" dirty="0"/>
              </a:p>
            </p:txBody>
          </p:sp>
        </mc:Choice>
        <mc:Fallback xmlns="">
          <p:sp>
            <p:nvSpPr>
              <p:cNvPr id="6" name="Rounded Rectangle 8">
                <a:extLst>
                  <a:ext uri="{FF2B5EF4-FFF2-40B4-BE49-F238E27FC236}">
                    <a16:creationId xmlns:a16="http://schemas.microsoft.com/office/drawing/2014/main" id="{519D0802-9636-A144-9BD4-87CC42EB811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9868" y="2410647"/>
                <a:ext cx="1885445" cy="551225"/>
              </a:xfrm>
              <a:prstGeom prst="roundRect">
                <a:avLst>
                  <a:gd name="adj" fmla="val 25634"/>
                </a:avLst>
              </a:prstGeom>
              <a:blipFill>
                <a:blip r:embed="rId3"/>
                <a:stretch>
                  <a:fillRect b="-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ounded Rectangle 1">
                <a:extLst>
                  <a:ext uri="{FF2B5EF4-FFF2-40B4-BE49-F238E27FC236}">
                    <a16:creationId xmlns:a16="http://schemas.microsoft.com/office/drawing/2014/main" id="{E2F9B462-2515-3071-6430-2908FD52BDD1}"/>
                  </a:ext>
                </a:extLst>
              </p:cNvPr>
              <p:cNvSpPr/>
              <p:nvPr/>
            </p:nvSpPr>
            <p:spPr>
              <a:xfrm>
                <a:off x="4649867" y="3163760"/>
                <a:ext cx="1885445" cy="551225"/>
              </a:xfrm>
              <a:prstGeom prst="roundRect">
                <a:avLst>
                  <a:gd name="adj" fmla="val 25634"/>
                </a:avLst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noProof="0" dirty="0"/>
                  <a:t>Computational Model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US" sz="1400" b="0" i="1" noProof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noProof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acc>
                      <m:d>
                        <m:dPr>
                          <m:ctrlPr>
                            <a:rPr lang="en-US" sz="1400" i="1" noProof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400" i="1" noProof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 noProof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i="1" noProof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400" noProof="0" dirty="0"/>
              </a:p>
            </p:txBody>
          </p:sp>
        </mc:Choice>
        <mc:Fallback xmlns="">
          <p:sp>
            <p:nvSpPr>
              <p:cNvPr id="7" name="Rounded Rectangle 1">
                <a:extLst>
                  <a:ext uri="{FF2B5EF4-FFF2-40B4-BE49-F238E27FC236}">
                    <a16:creationId xmlns:a16="http://schemas.microsoft.com/office/drawing/2014/main" id="{E2F9B462-2515-3071-6430-2908FD52BD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49867" y="3163760"/>
                <a:ext cx="1885445" cy="551225"/>
              </a:xfrm>
              <a:prstGeom prst="roundRect">
                <a:avLst>
                  <a:gd name="adj" fmla="val 25634"/>
                </a:avLst>
              </a:prstGeom>
              <a:blipFill>
                <a:blip r:embed="rId4"/>
                <a:stretch>
                  <a:fillRect b="-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9318A1E1-1661-FC92-C1B0-E56A8DC6EEF4}"/>
              </a:ext>
            </a:extLst>
          </p:cNvPr>
          <p:cNvCxnSpPr>
            <a:cxnSpLocks/>
            <a:stCxn id="6" idx="2"/>
            <a:endCxn id="7" idx="0"/>
          </p:cNvCxnSpPr>
          <p:nvPr/>
        </p:nvCxnSpPr>
        <p:spPr>
          <a:xfrm flipH="1">
            <a:off x="5592590" y="2961872"/>
            <a:ext cx="1" cy="201888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EC85D9AE-0135-E204-5176-8E0B0EC1F49A}"/>
              </a:ext>
            </a:extLst>
          </p:cNvPr>
          <p:cNvSpPr/>
          <p:nvPr/>
        </p:nvSpPr>
        <p:spPr>
          <a:xfrm>
            <a:off x="6709754" y="2635143"/>
            <a:ext cx="915421" cy="43088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400" b="1" noProof="0" dirty="0">
                <a:solidFill>
                  <a:srgbClr val="C00000"/>
                </a:solidFill>
              </a:rPr>
              <a:t>Code Verification</a:t>
            </a:r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C2EA2A6B-F266-A944-1CBE-0CAF9015A7DC}"/>
              </a:ext>
            </a:extLst>
          </p:cNvPr>
          <p:cNvSpPr/>
          <p:nvPr/>
        </p:nvSpPr>
        <p:spPr>
          <a:xfrm rot="2700000">
            <a:off x="5946965" y="2690018"/>
            <a:ext cx="745597" cy="745597"/>
          </a:xfrm>
          <a:prstGeom prst="arc">
            <a:avLst/>
          </a:prstGeom>
          <a:ln w="12700">
            <a:solidFill>
              <a:srgbClr val="C00000"/>
            </a:solidFill>
            <a:prstDash val="dash"/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C37AFCB6-D27F-6380-07AD-FBD4E8703546}"/>
                  </a:ext>
                </a:extLst>
              </p:cNvPr>
              <p:cNvSpPr/>
              <p:nvPr/>
            </p:nvSpPr>
            <p:spPr>
              <a:xfrm>
                <a:off x="7450733" y="3162113"/>
                <a:ext cx="1885445" cy="55122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noProof="0" dirty="0"/>
                  <a:t>Model Output Data</a:t>
                </a: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noProof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sz="1400" b="0" i="1" noProof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400" b="0" i="1" noProof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e>
                      <m:sub>
                        <m:r>
                          <a:rPr lang="en-US" sz="1400" b="0" i="1" noProof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1400" noProof="0" dirty="0"/>
                  <a:t>   </a:t>
                </a:r>
                <a14:m>
                  <m:oMath xmlns:m="http://schemas.openxmlformats.org/officeDocument/2006/math">
                    <m:r>
                      <a:rPr lang="en-US" sz="1400" i="1" noProof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1400" i="1" noProof="0">
                        <a:latin typeface="Cambria Math" panose="02040503050406030204" pitchFamily="18" charset="0"/>
                      </a:rPr>
                      <m:t>=1,2,…,</m:t>
                    </m:r>
                    <m:r>
                      <a:rPr lang="en-US" sz="1400" i="1" noProof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sz="1400" noProof="0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C37AFCB6-D27F-6380-07AD-FBD4E870354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50733" y="3162113"/>
                <a:ext cx="1885445" cy="5512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7BEF705-2B17-A2A1-568D-B738F0771F74}"/>
              </a:ext>
            </a:extLst>
          </p:cNvPr>
          <p:cNvCxnSpPr>
            <a:cxnSpLocks/>
            <a:stCxn id="7" idx="3"/>
            <a:endCxn id="11" idx="1"/>
          </p:cNvCxnSpPr>
          <p:nvPr/>
        </p:nvCxnSpPr>
        <p:spPr>
          <a:xfrm flipV="1">
            <a:off x="6535312" y="3437726"/>
            <a:ext cx="915421" cy="1647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A82CA18-73BD-090F-09F4-908853275166}"/>
                  </a:ext>
                </a:extLst>
              </p:cNvPr>
              <p:cNvSpPr txBox="1"/>
              <p:nvPr/>
            </p:nvSpPr>
            <p:spPr>
              <a:xfrm>
                <a:off x="6809703" y="3244860"/>
                <a:ext cx="306367" cy="29931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lang="en-US" sz="1800" b="0" i="1" noProof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800" b="0" i="1" noProof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sz="1800" b="0" i="1" noProof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US" noProof="0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DA82CA18-73BD-090F-09F4-9088532751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9703" y="3244860"/>
                <a:ext cx="306367" cy="299313"/>
              </a:xfrm>
              <a:prstGeom prst="rect">
                <a:avLst/>
              </a:prstGeom>
              <a:blipFill>
                <a:blip r:embed="rId6"/>
                <a:stretch>
                  <a:fillRect l="-12000" r="-4000" b="-29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id="{8A69911B-A654-38A3-4D21-3379E2892427}"/>
              </a:ext>
            </a:extLst>
          </p:cNvPr>
          <p:cNvSpPr/>
          <p:nvPr/>
        </p:nvSpPr>
        <p:spPr>
          <a:xfrm>
            <a:off x="6452340" y="3903882"/>
            <a:ext cx="1081364" cy="43088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400" b="1" noProof="0" dirty="0">
                <a:solidFill>
                  <a:srgbClr val="C00000"/>
                </a:solidFill>
              </a:rPr>
              <a:t>Solution Verification</a:t>
            </a:r>
          </a:p>
        </p:txBody>
      </p:sp>
      <p:sp>
        <p:nvSpPr>
          <p:cNvPr id="15" name="Arc 14">
            <a:extLst>
              <a:ext uri="{FF2B5EF4-FFF2-40B4-BE49-F238E27FC236}">
                <a16:creationId xmlns:a16="http://schemas.microsoft.com/office/drawing/2014/main" id="{C812A5B9-B81B-8195-0F39-8D4A13C719C1}"/>
              </a:ext>
            </a:extLst>
          </p:cNvPr>
          <p:cNvSpPr/>
          <p:nvPr/>
        </p:nvSpPr>
        <p:spPr>
          <a:xfrm rot="8100000">
            <a:off x="6487703" y="2886395"/>
            <a:ext cx="1010638" cy="1010638"/>
          </a:xfrm>
          <a:prstGeom prst="arc">
            <a:avLst/>
          </a:prstGeom>
          <a:ln w="12700">
            <a:solidFill>
              <a:srgbClr val="C00000"/>
            </a:solidFill>
            <a:prstDash val="dash"/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9E604BFE-1CE6-F738-A4DD-FC5CA455330B}"/>
              </a:ext>
            </a:extLst>
          </p:cNvPr>
          <p:cNvCxnSpPr>
            <a:cxnSpLocks/>
            <a:stCxn id="5" idx="3"/>
          </p:cNvCxnSpPr>
          <p:nvPr/>
        </p:nvCxnSpPr>
        <p:spPr>
          <a:xfrm>
            <a:off x="3728251" y="2686260"/>
            <a:ext cx="919347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B8AFC87-BBDE-A1B2-F8A8-AD2F467AC9CB}"/>
                  </a:ext>
                </a:extLst>
              </p:cNvPr>
              <p:cNvSpPr txBox="1"/>
              <p:nvPr/>
            </p:nvSpPr>
            <p:spPr>
              <a:xfrm>
                <a:off x="3998330" y="2527127"/>
                <a:ext cx="256099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noProof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800" b="0" i="1" noProof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noProof="0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0B8AFC87-BBDE-A1B2-F8A8-AD2F467AC9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98330" y="2527127"/>
                <a:ext cx="256099" cy="276999"/>
              </a:xfrm>
              <a:prstGeom prst="rect">
                <a:avLst/>
              </a:prstGeom>
              <a:blipFill>
                <a:blip r:embed="rId7"/>
                <a:stretch>
                  <a:fillRect l="-9091" b="-181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8" name="Rectangle 17">
            <a:extLst>
              <a:ext uri="{FF2B5EF4-FFF2-40B4-BE49-F238E27FC236}">
                <a16:creationId xmlns:a16="http://schemas.microsoft.com/office/drawing/2014/main" id="{8504D346-A14B-9799-824C-121879D541DD}"/>
              </a:ext>
            </a:extLst>
          </p:cNvPr>
          <p:cNvSpPr/>
          <p:nvPr/>
        </p:nvSpPr>
        <p:spPr>
          <a:xfrm>
            <a:off x="3552118" y="3916873"/>
            <a:ext cx="2585169" cy="1661993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r>
              <a:rPr lang="en-US" sz="1200" b="1" noProof="0" dirty="0">
                <a:solidFill>
                  <a:schemeClr val="bg1">
                    <a:lumMod val="50000"/>
                  </a:schemeClr>
                </a:solidFill>
              </a:rPr>
              <a:t>Aspects of numerical implementation in computational models: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200" noProof="0" dirty="0">
                <a:solidFill>
                  <a:schemeClr val="bg1">
                    <a:lumMod val="50000"/>
                  </a:schemeClr>
                </a:solidFill>
              </a:rPr>
              <a:t>Discretization of equations in space and time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200" noProof="0" dirty="0">
                <a:solidFill>
                  <a:schemeClr val="bg1">
                    <a:lumMod val="50000"/>
                  </a:schemeClr>
                </a:solidFill>
              </a:rPr>
              <a:t>Algorithms (linearization, iterative methods, coupling,…)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200" noProof="0" dirty="0">
                <a:solidFill>
                  <a:schemeClr val="bg1">
                    <a:lumMod val="50000"/>
                  </a:schemeClr>
                </a:solidFill>
              </a:rPr>
              <a:t>Computer programming (coding)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200" noProof="0" dirty="0">
                <a:solidFill>
                  <a:schemeClr val="bg1">
                    <a:lumMod val="50000"/>
                  </a:schemeClr>
                </a:solidFill>
              </a:rPr>
              <a:t>Discretization of domain (meshing, time stepping)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A9DC2493-560A-8838-25CC-3ADF18A7017F}"/>
              </a:ext>
            </a:extLst>
          </p:cNvPr>
          <p:cNvSpPr/>
          <p:nvPr/>
        </p:nvSpPr>
        <p:spPr>
          <a:xfrm>
            <a:off x="7446940" y="1712601"/>
            <a:ext cx="2744908" cy="92333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r>
              <a:rPr lang="en-US" sz="1200" b="1" noProof="0" dirty="0">
                <a:solidFill>
                  <a:schemeClr val="bg1">
                    <a:lumMod val="50000"/>
                  </a:schemeClr>
                </a:solidFill>
              </a:rPr>
              <a:t>Examples of code verification activities: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200" noProof="0" dirty="0">
                <a:solidFill>
                  <a:schemeClr val="bg1">
                    <a:lumMod val="50000"/>
                  </a:schemeClr>
                </a:solidFill>
              </a:rPr>
              <a:t>Check for coding errors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200" noProof="0" dirty="0">
                <a:solidFill>
                  <a:schemeClr val="bg1">
                    <a:lumMod val="50000"/>
                  </a:schemeClr>
                </a:solidFill>
              </a:rPr>
              <a:t>Check numerical solution convergence to the exact solution as the discretization is refined (e.g., mesh size decreases)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2FAC71E-FF34-CC6C-EE00-2FB57ED54AE2}"/>
              </a:ext>
            </a:extLst>
          </p:cNvPr>
          <p:cNvSpPr/>
          <p:nvPr/>
        </p:nvSpPr>
        <p:spPr>
          <a:xfrm>
            <a:off x="7450733" y="4380309"/>
            <a:ext cx="2585169" cy="1107996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r>
              <a:rPr lang="en-US" sz="1200" b="1" noProof="0" dirty="0">
                <a:solidFill>
                  <a:schemeClr val="bg1">
                    <a:lumMod val="50000"/>
                  </a:schemeClr>
                </a:solidFill>
              </a:rPr>
              <a:t>Examples of numerical errors assessed in solution verification: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200" noProof="0" dirty="0">
                <a:solidFill>
                  <a:schemeClr val="bg1">
                    <a:lumMod val="50000"/>
                  </a:schemeClr>
                </a:solidFill>
              </a:rPr>
              <a:t>Round-off errors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200" noProof="0" dirty="0">
                <a:solidFill>
                  <a:schemeClr val="bg1">
                    <a:lumMod val="50000"/>
                  </a:schemeClr>
                </a:solidFill>
              </a:rPr>
              <a:t>Iterative errors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200" noProof="0" dirty="0">
                <a:solidFill>
                  <a:schemeClr val="bg1">
                    <a:lumMod val="50000"/>
                  </a:schemeClr>
                </a:solidFill>
              </a:rPr>
              <a:t>Discretization errors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200" noProof="0" dirty="0">
                <a:solidFill>
                  <a:schemeClr val="bg1">
                    <a:lumMod val="50000"/>
                  </a:schemeClr>
                </a:solidFill>
              </a:rPr>
              <a:t>Statistical sampling errors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A0E8122-81C2-EA7E-0DB8-8DFD5B4C4020}"/>
              </a:ext>
            </a:extLst>
          </p:cNvPr>
          <p:cNvSpPr txBox="1"/>
          <p:nvPr/>
        </p:nvSpPr>
        <p:spPr>
          <a:xfrm>
            <a:off x="236913" y="6362070"/>
            <a:ext cx="1104790" cy="2616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v. 3, Draft, 2026</a:t>
            </a:r>
          </a:p>
        </p:txBody>
      </p:sp>
    </p:spTree>
    <p:extLst>
      <p:ext uri="{BB962C8B-B14F-4D97-AF65-F5344CB8AC3E}">
        <p14:creationId xmlns:p14="http://schemas.microsoft.com/office/powerpoint/2010/main" val="5849788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106458D-A407-BFFC-6764-E2CEB725C8E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52884"/>
          <a:stretch>
            <a:fillRect/>
          </a:stretch>
        </p:blipFill>
        <p:spPr>
          <a:xfrm>
            <a:off x="8305800" y="1883707"/>
            <a:ext cx="3662082" cy="344954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58D94ED-976B-8218-1277-5BCAB8FC22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How is it code verification performed?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58B952-7E18-D1E8-7060-789E8DDB10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151" y="1351731"/>
            <a:ext cx="6711331" cy="5004620"/>
          </a:xfrm>
        </p:spPr>
        <p:txBody>
          <a:bodyPr>
            <a:normAutofit/>
          </a:bodyPr>
          <a:lstStyle/>
          <a:p>
            <a:r>
              <a:rPr lang="en-US" noProof="0" dirty="0"/>
              <a:t>Code verification requires a </a:t>
            </a:r>
            <a:r>
              <a:rPr lang="en-US" i="1" noProof="0" dirty="0"/>
              <a:t>known solution </a:t>
            </a:r>
            <a:r>
              <a:rPr lang="en-US" noProof="0" dirty="0"/>
              <a:t>to a problem that is solved with the same mathematical model. For example, a problem that uses the same terms for the transport of mass, momentum, and energy as the application of interest.</a:t>
            </a:r>
          </a:p>
          <a:p>
            <a:r>
              <a:rPr lang="en-US" noProof="0" dirty="0"/>
              <a:t>Known reference solutions can come from:</a:t>
            </a:r>
          </a:p>
          <a:p>
            <a:pPr lvl="1"/>
            <a:r>
              <a:rPr lang="en-US" noProof="0" dirty="0"/>
              <a:t>Classical analytical solutions</a:t>
            </a:r>
          </a:p>
          <a:p>
            <a:pPr lvl="1"/>
            <a:r>
              <a:rPr lang="en-US" noProof="0" dirty="0"/>
              <a:t>Manufactured solutions</a:t>
            </a:r>
          </a:p>
          <a:p>
            <a:pPr lvl="1"/>
            <a:r>
              <a:rPr lang="en-US" noProof="0" dirty="0"/>
              <a:t>Highly accurate numerical solutions</a:t>
            </a:r>
          </a:p>
          <a:p>
            <a:r>
              <a:rPr lang="en-US" noProof="0" dirty="0"/>
              <a:t>Numerical solutions are computed and the error is </a:t>
            </a:r>
            <a:r>
              <a:rPr lang="en-US" i="1" noProof="0" dirty="0"/>
              <a:t>evaluated</a:t>
            </a:r>
            <a:r>
              <a:rPr lang="en-US" noProof="0" dirty="0"/>
              <a:t> on a series of refined grids and time steps to determine the numerical order of accuracy.</a:t>
            </a:r>
          </a:p>
          <a:p>
            <a:r>
              <a:rPr lang="en-US" noProof="0" dirty="0"/>
              <a:t>Code verification is a </a:t>
            </a:r>
            <a:r>
              <a:rPr lang="en-US" i="1" noProof="0" dirty="0"/>
              <a:t>software</a:t>
            </a:r>
            <a:r>
              <a:rPr lang="en-US" noProof="0" dirty="0"/>
              <a:t> </a:t>
            </a:r>
            <a:r>
              <a:rPr lang="en-US" i="1" noProof="0" dirty="0"/>
              <a:t>testing procedure</a:t>
            </a:r>
            <a:r>
              <a:rPr lang="en-US" noProof="0" dirty="0"/>
              <a:t>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1801E9-5890-C723-818A-9A6CA0073A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 noProof="0" smtClean="0"/>
              <a:t>10</a:t>
            </a:fld>
            <a:endParaRPr lang="en-US" noProof="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3409881-CC36-EC04-57B7-A2C43A66CE23}"/>
              </a:ext>
            </a:extLst>
          </p:cNvPr>
          <p:cNvSpPr txBox="1"/>
          <p:nvPr/>
        </p:nvSpPr>
        <p:spPr>
          <a:xfrm>
            <a:off x="236913" y="6362070"/>
            <a:ext cx="1104790" cy="2616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v. 3, Draft, 2026</a:t>
            </a:r>
          </a:p>
        </p:txBody>
      </p:sp>
    </p:spTree>
    <p:extLst>
      <p:ext uri="{BB962C8B-B14F-4D97-AF65-F5344CB8AC3E}">
        <p14:creationId xmlns:p14="http://schemas.microsoft.com/office/powerpoint/2010/main" val="275451559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2647BE1-29E6-CBCF-8889-CCF25019207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5825" r="-1"/>
          <a:stretch>
            <a:fillRect/>
          </a:stretch>
        </p:blipFill>
        <p:spPr>
          <a:xfrm>
            <a:off x="8265459" y="1883707"/>
            <a:ext cx="3433482" cy="344954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E7F5AB4-C6FB-37C1-9907-B8C6931B9F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How is it solution verification performed?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38C5D99-27E8-A05A-62E9-55CF36FD3B87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199" y="1284087"/>
                <a:ext cx="6799729" cy="4818750"/>
              </a:xfrm>
            </p:spPr>
            <p:txBody>
              <a:bodyPr/>
              <a:lstStyle/>
              <a:p>
                <a:pPr marL="342900" indent="-342900">
                  <a:spcAft>
                    <a:spcPts val="1200"/>
                  </a:spcAft>
                </a:pPr>
                <a:r>
                  <a:rPr lang="en-US" sz="2000" noProof="0" dirty="0">
                    <a:solidFill>
                      <a:schemeClr val="tx1"/>
                    </a:solidFill>
                  </a:rPr>
                  <a:t>Solution verification is the process of estimating the numerical solution error in the model</a:t>
                </a:r>
                <a:r>
                  <a:rPr lang="en-US" noProof="0" dirty="0"/>
                  <a:t> outputs </a:t>
                </a:r>
                <a14:m>
                  <m:oMath xmlns:m="http://schemas.openxmlformats.org/officeDocument/2006/math">
                    <m:r>
                      <a:rPr lang="en-US" i="1" noProof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noProof="0" dirty="0"/>
                  <a:t> </a:t>
                </a:r>
                <a:r>
                  <a:rPr lang="en-US" sz="2000" noProof="0" dirty="0">
                    <a:solidFill>
                      <a:schemeClr val="tx1"/>
                    </a:solidFill>
                  </a:rPr>
                  <a:t>for the application of interest. Since </a:t>
                </a:r>
                <a:r>
                  <a:rPr lang="en-US" noProof="0" dirty="0"/>
                  <a:t>the exact solution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noProof="0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exact</m:t>
                        </m:r>
                      </m:sub>
                    </m:sSub>
                  </m:oMath>
                </a14:m>
                <a:r>
                  <a:rPr lang="en-US" noProof="0" dirty="0"/>
                  <a:t> is unknown, there will be</a:t>
                </a:r>
                <a:r>
                  <a:rPr lang="en-US" sz="2000" noProof="0" dirty="0">
                    <a:solidFill>
                      <a:schemeClr val="tx1"/>
                    </a:solidFill>
                  </a:rPr>
                  <a:t> uncertainty </a:t>
                </a:r>
                <a14:m>
                  <m:oMath xmlns:m="http://schemas.openxmlformats.org/officeDocument/2006/math">
                    <m:r>
                      <a:rPr lang="en-US" sz="2000" b="0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𝑈</m:t>
                    </m:r>
                    <m:d>
                      <m:dPr>
                        <m:ctrlPr>
                          <a:rPr lang="en-US" sz="2000" b="0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e>
                    </m:d>
                  </m:oMath>
                </a14:m>
                <a:r>
                  <a:rPr lang="en-US" sz="2000" noProof="0" dirty="0">
                    <a:solidFill>
                      <a:schemeClr val="tx1"/>
                    </a:solidFill>
                  </a:rPr>
                  <a:t> </a:t>
                </a:r>
                <a:r>
                  <a:rPr lang="en-US" noProof="0" dirty="0"/>
                  <a:t>in the model outputs</a:t>
                </a:r>
                <a:r>
                  <a:rPr lang="en-US" sz="2000" noProof="0" dirty="0">
                    <a:solidFill>
                      <a:schemeClr val="tx1"/>
                    </a:solidFill>
                  </a:rPr>
                  <a:t> of interest </a:t>
                </a:r>
                <a14:m>
                  <m:oMath xmlns:m="http://schemas.openxmlformats.org/officeDocument/2006/math">
                    <m:r>
                      <a:rPr lang="en-US" sz="2000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𝜙</m:t>
                    </m:r>
                  </m:oMath>
                </a14:m>
                <a:r>
                  <a:rPr lang="en-US" sz="2000" noProof="0" dirty="0">
                    <a:solidFill>
                      <a:schemeClr val="tx1"/>
                    </a:solidFill>
                  </a:rPr>
                  <a:t>. </a:t>
                </a:r>
              </a:p>
              <a:p>
                <a:pPr marL="342900" indent="-342900">
                  <a:spcAft>
                    <a:spcPts val="1200"/>
                  </a:spcAft>
                </a:pPr>
                <a:r>
                  <a:rPr lang="en-US" dirty="0"/>
                  <a:t>Similar to code verification, computing solutions on a series of refined grids and time steps is a common technique for estimating the numerical uncertainty</a:t>
                </a:r>
                <a:r>
                  <a:rPr lang="en-US" sz="2000" noProof="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000" b="0" i="1" noProof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𝑈</m:t>
                    </m:r>
                    <m:d>
                      <m:dPr>
                        <m:ctrlPr>
                          <a:rPr lang="en-US" sz="2000" b="0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noProof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𝜙</m:t>
                        </m:r>
                      </m:e>
                    </m:d>
                  </m:oMath>
                </a14:m>
                <a:r>
                  <a:rPr lang="en-US" sz="2000" noProof="0" dirty="0">
                    <a:solidFill>
                      <a:schemeClr val="tx1"/>
                    </a:solidFill>
                  </a:rPr>
                  <a:t>.</a:t>
                </a:r>
              </a:p>
              <a:p>
                <a:pPr marL="342900" indent="-342900">
                  <a:spcAft>
                    <a:spcPts val="1200"/>
                  </a:spcAft>
                </a:pPr>
                <a:r>
                  <a:rPr lang="en-US" noProof="0" dirty="0"/>
                  <a:t>Since the sign of the numerical uncertainty is not known, the estimated bound on</a:t>
                </a:r>
                <a:r>
                  <a:rPr lang="en-US" sz="2000" noProof="0" dirty="0">
                    <a:solidFill>
                      <a:schemeClr val="tx1"/>
                    </a:solidFill>
                  </a:rPr>
                  <a:t> the numerical uncertainty is written as</a:t>
                </a:r>
              </a:p>
              <a:p>
                <a:pPr marL="0" indent="0">
                  <a:spcBef>
                    <a:spcPts val="800"/>
                  </a:spcBef>
                  <a:buFont typeface="Arial" panose="020B0604020202020204" pitchFamily="34" charset="0"/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exact</m:t>
                          </m:r>
                        </m:sub>
                      </m:sSub>
                      <m:r>
                        <a:rPr lang="en-US" b="0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US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𝜙</m:t>
                      </m:r>
                      <m:r>
                        <a:rPr lang="en-US" b="0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=±</m:t>
                      </m:r>
                      <m:r>
                        <a:rPr lang="en-US" i="1" noProof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𝑈</m:t>
                      </m:r>
                      <m:d>
                        <m:dPr>
                          <m:ctrlPr>
                            <a:rPr lang="en-US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noProof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𝜙</m:t>
                          </m:r>
                        </m:e>
                      </m:d>
                    </m:oMath>
                  </m:oMathPara>
                </a14:m>
                <a:endParaRPr lang="en-US" sz="800" noProof="0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38C5D99-27E8-A05A-62E9-55CF36FD3B8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199" y="1284087"/>
                <a:ext cx="6799729" cy="4818750"/>
              </a:xfrm>
              <a:blipFill>
                <a:blip r:embed="rId4"/>
                <a:stretch>
                  <a:fillRect l="-717" t="-1392" r="-161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844DDC-9986-12E8-16D7-C22AE6ADB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 noProof="0" smtClean="0"/>
              <a:t>11</a:t>
            </a:fld>
            <a:endParaRPr lang="en-US" noProof="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57BD9F6-DCD2-CC6B-F8BD-EB681C891F37}"/>
              </a:ext>
            </a:extLst>
          </p:cNvPr>
          <p:cNvSpPr txBox="1"/>
          <p:nvPr/>
        </p:nvSpPr>
        <p:spPr>
          <a:xfrm>
            <a:off x="236913" y="6362070"/>
            <a:ext cx="1104790" cy="2616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v. 3, Draft, 2026</a:t>
            </a:r>
          </a:p>
        </p:txBody>
      </p:sp>
    </p:spTree>
    <p:extLst>
      <p:ext uri="{BB962C8B-B14F-4D97-AF65-F5344CB8AC3E}">
        <p14:creationId xmlns:p14="http://schemas.microsoft.com/office/powerpoint/2010/main" val="1732878650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69123-D34B-4CAE-A29F-EE6DF5563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/>
          </a:bodyPr>
          <a:lstStyle/>
          <a:p>
            <a:r>
              <a:rPr lang="en-US" noProof="0" dirty="0"/>
              <a:t>What is model validation and why do we care?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0CB952-53A9-E554-3550-919AF2C234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91771"/>
            <a:ext cx="10515600" cy="4885192"/>
          </a:xfrm>
        </p:spPr>
        <p:txBody>
          <a:bodyPr>
            <a:normAutofit/>
          </a:bodyPr>
          <a:lstStyle/>
          <a:p>
            <a:r>
              <a:rPr lang="en-US" noProof="0" dirty="0"/>
              <a:t>Computational modeling and simulation are used to aid the decision-making process</a:t>
            </a:r>
          </a:p>
          <a:p>
            <a:pPr lvl="1"/>
            <a:r>
              <a:rPr lang="en-US" noProof="0" dirty="0"/>
              <a:t>e.g., Predicting deformation of a structure: an inaccurate model could lead to poor decisions, potentially resulting in excessive deformation or even failure of a bridge or building. </a:t>
            </a:r>
          </a:p>
          <a:p>
            <a:r>
              <a:rPr lang="en-US" b="1" noProof="0" dirty="0"/>
              <a:t>Validation</a:t>
            </a:r>
            <a:r>
              <a:rPr lang="en-US" noProof="0" dirty="0"/>
              <a:t> compares the simulation model results to real-world observations (data) to ensure it captures essential features (physical phenomena) of the real system. </a:t>
            </a:r>
          </a:p>
          <a:p>
            <a:r>
              <a:rPr lang="en-US" noProof="0" dirty="0"/>
              <a:t>Validation data should reflect the conditions of the intended use of the model. </a:t>
            </a:r>
          </a:p>
          <a:p>
            <a:pPr lvl="1"/>
            <a:r>
              <a:rPr lang="en-US" noProof="0" dirty="0"/>
              <a:t>e.g., Assessing the predicted deformation of a structure against measured deformation under realistic or maximum loading conditions.</a:t>
            </a:r>
          </a:p>
          <a:p>
            <a:endParaRPr lang="en-US" noProof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F597B7-64F8-E797-2EE3-7BA5AA0E4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8B3A567-C260-624D-B035-2C71A5EFC3C9}" type="slidenum"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6E6AF5C4-47B2-30A5-7C18-23F1B6A4ABF8}"/>
                  </a:ext>
                </a:extLst>
              </p:cNvPr>
              <p:cNvSpPr/>
              <p:nvPr/>
            </p:nvSpPr>
            <p:spPr>
              <a:xfrm>
                <a:off x="1011072" y="4414769"/>
                <a:ext cx="1885445" cy="551225"/>
              </a:xfrm>
              <a:prstGeom prst="rect">
                <a:avLst/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Model Input Data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r>
                          <a:rPr kumimoji="0" lang="en-US" sz="1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𝑥</m:t>
                        </m:r>
                      </m:e>
                      <m:sub>
                        <m:r>
                          <a:rPr kumimoji="0" lang="en-US" sz="1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𝑖</m:t>
                        </m:r>
                      </m:sub>
                    </m:sSub>
                  </m:oMath>
                </a14:m>
                <a:r>
                  <a: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</a:t>
                </a:r>
                <a14:m>
                  <m:oMath xmlns:m="http://schemas.openxmlformats.org/officeDocument/2006/math">
                    <m:r>
                      <a:rPr kumimoji="0" lang="en-US" sz="1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𝑖</m:t>
                    </m:r>
                    <m:r>
                      <a:rPr kumimoji="0" lang="en-US" sz="1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=1,2,…,</m:t>
                    </m:r>
                    <m:r>
                      <a:rPr kumimoji="0" lang="en-US" sz="1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𝑁</m:t>
                    </m:r>
                  </m:oMath>
                </a14:m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6E6AF5C4-47B2-30A5-7C18-23F1B6A4ABF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11072" y="4414769"/>
                <a:ext cx="1885445" cy="5512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Rounded Rectangle 30">
                <a:extLst>
                  <a:ext uri="{FF2B5EF4-FFF2-40B4-BE49-F238E27FC236}">
                    <a16:creationId xmlns:a16="http://schemas.microsoft.com/office/drawing/2014/main" id="{398CAECA-AA8C-4E31-E07C-9B615FE41DC9}"/>
                  </a:ext>
                </a:extLst>
              </p:cNvPr>
              <p:cNvSpPr/>
              <p:nvPr/>
            </p:nvSpPr>
            <p:spPr>
              <a:xfrm>
                <a:off x="3818134" y="4414769"/>
                <a:ext cx="1885445" cy="551225"/>
              </a:xfrm>
              <a:prstGeom prst="roundRect">
                <a:avLst>
                  <a:gd name="adj" fmla="val 25634"/>
                </a:avLst>
              </a:prstGeom>
              <a:solidFill>
                <a:sysClr val="window" lastClr="FFFFFF"/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Mathematical Model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4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𝑓</m:t>
                      </m:r>
                      <m:d>
                        <m:dPr>
                          <m:ctrlPr>
                            <a:rPr kumimoji="0" lang="en-US" sz="1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0" lang="en-US" sz="14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4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0" lang="en-US" sz="14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1" name="Rounded Rectangle 30">
                <a:extLst>
                  <a:ext uri="{FF2B5EF4-FFF2-40B4-BE49-F238E27FC236}">
                    <a16:creationId xmlns:a16="http://schemas.microsoft.com/office/drawing/2014/main" id="{398CAECA-AA8C-4E31-E07C-9B615FE41DC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8134" y="4414769"/>
                <a:ext cx="1885445" cy="551225"/>
              </a:xfrm>
              <a:prstGeom prst="roundRect">
                <a:avLst>
                  <a:gd name="adj" fmla="val 25634"/>
                </a:avLst>
              </a:prstGeom>
              <a:blipFill>
                <a:blip r:embed="rId4"/>
                <a:stretch>
                  <a:fillRect b="-2222"/>
                </a:stretch>
              </a:blip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8E5819AF-FFA8-CD6E-E840-4E05E3148C6F}"/>
              </a:ext>
            </a:extLst>
          </p:cNvPr>
          <p:cNvCxnSpPr>
            <a:cxnSpLocks/>
            <a:stCxn id="31" idx="2"/>
          </p:cNvCxnSpPr>
          <p:nvPr/>
        </p:nvCxnSpPr>
        <p:spPr>
          <a:xfrm flipH="1">
            <a:off x="4760856" y="4965994"/>
            <a:ext cx="1" cy="201888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  <a:tailEnd type="triangle" w="med" len="lg"/>
          </a:ln>
          <a:effectLst/>
        </p:spPr>
      </p:cxnSp>
      <p:sp>
        <p:nvSpPr>
          <p:cNvPr id="33" name="Arc 32">
            <a:extLst>
              <a:ext uri="{FF2B5EF4-FFF2-40B4-BE49-F238E27FC236}">
                <a16:creationId xmlns:a16="http://schemas.microsoft.com/office/drawing/2014/main" id="{7C545E84-16D8-5575-AFC9-DFB6E9C5F837}"/>
              </a:ext>
            </a:extLst>
          </p:cNvPr>
          <p:cNvSpPr/>
          <p:nvPr/>
        </p:nvSpPr>
        <p:spPr>
          <a:xfrm rot="2700000">
            <a:off x="5115231" y="4694140"/>
            <a:ext cx="745597" cy="745597"/>
          </a:xfrm>
          <a:prstGeom prst="arc">
            <a:avLst/>
          </a:prstGeom>
          <a:noFill/>
          <a:ln w="12700" cap="flat" cmpd="sng" algn="ctr">
            <a:solidFill>
              <a:sysClr val="window" lastClr="FFFFFF">
                <a:lumMod val="50000"/>
              </a:sysClr>
            </a:solidFill>
            <a:prstDash val="dash"/>
            <a:miter lim="800000"/>
            <a:headEnd type="triangle" w="med" len="lg"/>
            <a:tailEnd type="triangle" w="med" len="lg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16BC7734-E11A-6E6D-D7CE-692554737C85}"/>
              </a:ext>
            </a:extLst>
          </p:cNvPr>
          <p:cNvCxnSpPr>
            <a:cxnSpLocks/>
          </p:cNvCxnSpPr>
          <p:nvPr/>
        </p:nvCxnSpPr>
        <p:spPr>
          <a:xfrm flipV="1">
            <a:off x="5703578" y="5441848"/>
            <a:ext cx="915421" cy="1647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  <a:tailEnd type="triangle" w="med" len="lg"/>
          </a:ln>
          <a:effectLst/>
        </p:spPr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76226F36-C605-B3EC-00B8-114BF5417475}"/>
              </a:ext>
            </a:extLst>
          </p:cNvPr>
          <p:cNvSpPr/>
          <p:nvPr/>
        </p:nvSpPr>
        <p:spPr>
          <a:xfrm>
            <a:off x="5620606" y="5908004"/>
            <a:ext cx="1081364" cy="430887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Solution Verification</a:t>
            </a:r>
          </a:p>
        </p:txBody>
      </p:sp>
      <p:sp>
        <p:nvSpPr>
          <p:cNvPr id="36" name="Arc 35">
            <a:extLst>
              <a:ext uri="{FF2B5EF4-FFF2-40B4-BE49-F238E27FC236}">
                <a16:creationId xmlns:a16="http://schemas.microsoft.com/office/drawing/2014/main" id="{B288BCC9-C565-9F56-C22A-3A50545A92DA}"/>
              </a:ext>
            </a:extLst>
          </p:cNvPr>
          <p:cNvSpPr/>
          <p:nvPr/>
        </p:nvSpPr>
        <p:spPr>
          <a:xfrm rot="8100000">
            <a:off x="5655969" y="4890517"/>
            <a:ext cx="1010638" cy="1010638"/>
          </a:xfrm>
          <a:prstGeom prst="arc">
            <a:avLst/>
          </a:prstGeom>
          <a:noFill/>
          <a:ln w="12700" cap="flat" cmpd="sng" algn="ctr">
            <a:solidFill>
              <a:sysClr val="window" lastClr="FFFFFF">
                <a:lumMod val="50000"/>
              </a:sysClr>
            </a:solidFill>
            <a:prstDash val="dash"/>
            <a:miter lim="800000"/>
            <a:headEnd type="triangle" w="med" len="lg"/>
            <a:tailEnd type="triangle" w="med" len="lg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7" name="Snip Diagonal Corner Rectangle 36">
                <a:extLst>
                  <a:ext uri="{FF2B5EF4-FFF2-40B4-BE49-F238E27FC236}">
                    <a16:creationId xmlns:a16="http://schemas.microsoft.com/office/drawing/2014/main" id="{F8EAAB97-95D3-4AD4-B8AB-32CCB05C6630}"/>
                  </a:ext>
                </a:extLst>
              </p:cNvPr>
              <p:cNvSpPr/>
              <p:nvPr/>
            </p:nvSpPr>
            <p:spPr>
              <a:xfrm>
                <a:off x="9178765" y="5166235"/>
                <a:ext cx="1885445" cy="551225"/>
              </a:xfrm>
              <a:prstGeom prst="snip2DiagRect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Experimental Data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Sup>
                      <m:sSubSupPr>
                        <m:ctrlPr>
                          <a:rPr kumimoji="0" lang="en-US" sz="1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SupPr>
                      <m:e>
                        <m:r>
                          <a:rPr kumimoji="0" lang="en-US" sz="1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𝑦</m:t>
                        </m:r>
                      </m:e>
                      <m:sub>
                        <m:r>
                          <a:rPr kumimoji="0" lang="en-US" sz="1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𝑗</m:t>
                        </m:r>
                      </m:sub>
                      <m:sup>
                        <m:r>
                          <a:rPr kumimoji="0" lang="en-US" sz="1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𝑑</m:t>
                        </m:r>
                      </m:sup>
                    </m:sSubSup>
                  </m:oMath>
                </a14:m>
                <a:r>
                  <a: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</a:t>
                </a:r>
                <a14:m>
                  <m:oMath xmlns:m="http://schemas.openxmlformats.org/officeDocument/2006/math">
                    <m:r>
                      <a:rPr kumimoji="0" lang="en-US" sz="1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𝑗</m:t>
                    </m:r>
                    <m:r>
                      <a:rPr kumimoji="0" lang="en-US" sz="1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=1,2,…,</m:t>
                    </m:r>
                    <m:r>
                      <a:rPr kumimoji="0" lang="en-US" sz="1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𝑀</m:t>
                    </m:r>
                  </m:oMath>
                </a14:m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7" name="Snip Diagonal Corner Rectangle 36">
                <a:extLst>
                  <a:ext uri="{FF2B5EF4-FFF2-40B4-BE49-F238E27FC236}">
                    <a16:creationId xmlns:a16="http://schemas.microsoft.com/office/drawing/2014/main" id="{F8EAAB97-95D3-4AD4-B8AB-32CCB05C663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78765" y="5166235"/>
                <a:ext cx="1885445" cy="551225"/>
              </a:xfrm>
              <a:prstGeom prst="snip2DiagRect">
                <a:avLst/>
              </a:prstGeom>
              <a:blipFill>
                <a:blip r:embed="rId5"/>
                <a:stretch>
                  <a:fillRect t="-2222" b="-2222"/>
                </a:stretch>
              </a:blip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8" name="Rectangle 37">
            <a:extLst>
              <a:ext uri="{FF2B5EF4-FFF2-40B4-BE49-F238E27FC236}">
                <a16:creationId xmlns:a16="http://schemas.microsoft.com/office/drawing/2014/main" id="{05A64D3A-50A5-089E-1D3A-511995849BB1}"/>
              </a:ext>
            </a:extLst>
          </p:cNvPr>
          <p:cNvSpPr/>
          <p:nvPr/>
        </p:nvSpPr>
        <p:spPr>
          <a:xfrm>
            <a:off x="8306467" y="5908004"/>
            <a:ext cx="1081364" cy="430887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Validation</a:t>
            </a:r>
          </a:p>
        </p:txBody>
      </p:sp>
      <p:sp>
        <p:nvSpPr>
          <p:cNvPr id="39" name="Arc 38">
            <a:extLst>
              <a:ext uri="{FF2B5EF4-FFF2-40B4-BE49-F238E27FC236}">
                <a16:creationId xmlns:a16="http://schemas.microsoft.com/office/drawing/2014/main" id="{F1780E03-4AF2-41D2-5431-244D4D26A64C}"/>
              </a:ext>
            </a:extLst>
          </p:cNvPr>
          <p:cNvSpPr/>
          <p:nvPr/>
        </p:nvSpPr>
        <p:spPr>
          <a:xfrm rot="8100000">
            <a:off x="8412139" y="5010556"/>
            <a:ext cx="887320" cy="887320"/>
          </a:xfrm>
          <a:prstGeom prst="arc">
            <a:avLst/>
          </a:prstGeom>
          <a:noFill/>
          <a:ln w="12700" cap="flat" cmpd="sng" algn="ctr">
            <a:solidFill>
              <a:srgbClr val="C00000"/>
            </a:solidFill>
            <a:prstDash val="dash"/>
            <a:miter lim="800000"/>
            <a:headEnd type="triangle" w="med" len="lg"/>
            <a:tailEnd type="triangle" w="med" len="lg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0" name="Connector 39">
            <a:extLst>
              <a:ext uri="{FF2B5EF4-FFF2-40B4-BE49-F238E27FC236}">
                <a16:creationId xmlns:a16="http://schemas.microsoft.com/office/drawing/2014/main" id="{F1B82F14-C6A3-55DF-B1A7-73F179723DC0}"/>
              </a:ext>
            </a:extLst>
          </p:cNvPr>
          <p:cNvSpPr/>
          <p:nvPr/>
        </p:nvSpPr>
        <p:spPr>
          <a:xfrm>
            <a:off x="8792739" y="5387437"/>
            <a:ext cx="108820" cy="108820"/>
          </a:xfrm>
          <a:prstGeom prst="flowChartConnector">
            <a:avLst/>
          </a:prstGeom>
          <a:solidFill>
            <a:sysClr val="windowText" lastClr="0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554E3681-9559-BF90-CE69-9B12461FE909}"/>
              </a:ext>
            </a:extLst>
          </p:cNvPr>
          <p:cNvCxnSpPr>
            <a:cxnSpLocks/>
            <a:endCxn id="40" idx="2"/>
          </p:cNvCxnSpPr>
          <p:nvPr/>
        </p:nvCxnSpPr>
        <p:spPr>
          <a:xfrm flipV="1">
            <a:off x="8504444" y="5441847"/>
            <a:ext cx="288295" cy="1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  <a:tailEnd type="triangle" w="med" len="lg"/>
          </a:ln>
          <a:effectLst/>
        </p:spPr>
      </p:cxn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63F57697-E72B-7418-3CC4-19D4B69B0660}"/>
              </a:ext>
            </a:extLst>
          </p:cNvPr>
          <p:cNvCxnSpPr>
            <a:cxnSpLocks/>
            <a:endCxn id="40" idx="6"/>
          </p:cNvCxnSpPr>
          <p:nvPr/>
        </p:nvCxnSpPr>
        <p:spPr>
          <a:xfrm flipH="1" flipV="1">
            <a:off x="8901559" y="5441847"/>
            <a:ext cx="277206" cy="1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  <a:tailEnd type="triangle" w="med" len="lg"/>
          </a:ln>
          <a:effectLst/>
        </p:spPr>
      </p:cxnSp>
      <p:sp>
        <p:nvSpPr>
          <p:cNvPr id="43" name="Rectangle 42">
            <a:extLst>
              <a:ext uri="{FF2B5EF4-FFF2-40B4-BE49-F238E27FC236}">
                <a16:creationId xmlns:a16="http://schemas.microsoft.com/office/drawing/2014/main" id="{C9362E54-D075-84F3-6710-38786B13CFA7}"/>
              </a:ext>
            </a:extLst>
          </p:cNvPr>
          <p:cNvSpPr/>
          <p:nvPr/>
        </p:nvSpPr>
        <p:spPr>
          <a:xfrm>
            <a:off x="5878020" y="4639265"/>
            <a:ext cx="915421" cy="430887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Code Verification</a:t>
            </a:r>
          </a:p>
        </p:txBody>
      </p: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F54B4AD0-1C15-E209-BC5F-2584D1963020}"/>
              </a:ext>
            </a:extLst>
          </p:cNvPr>
          <p:cNvCxnSpPr>
            <a:cxnSpLocks/>
            <a:stCxn id="30" idx="3"/>
            <a:endCxn id="31" idx="1"/>
          </p:cNvCxnSpPr>
          <p:nvPr/>
        </p:nvCxnSpPr>
        <p:spPr>
          <a:xfrm>
            <a:off x="2896517" y="4690382"/>
            <a:ext cx="921617" cy="0"/>
          </a:xfrm>
          <a:prstGeom prst="straightConnector1">
            <a:avLst/>
          </a:prstGeom>
          <a:noFill/>
          <a:ln w="12700" cap="flat" cmpd="sng" algn="ctr">
            <a:solidFill>
              <a:sysClr val="windowText" lastClr="000000"/>
            </a:solidFill>
            <a:prstDash val="solid"/>
            <a:miter lim="800000"/>
            <a:tailEnd type="triangle" w="med" len="lg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A97021BC-D464-4F8F-20E2-035756DC1BDF}"/>
                  </a:ext>
                </a:extLst>
              </p:cNvPr>
              <p:cNvSpPr txBox="1"/>
              <p:nvPr/>
            </p:nvSpPr>
            <p:spPr>
              <a:xfrm>
                <a:off x="3166596" y="4531249"/>
                <a:ext cx="256099" cy="276999"/>
              </a:xfrm>
              <a:prstGeom prst="rect">
                <a:avLst/>
              </a:prstGeom>
              <a:solidFill>
                <a:sysClr val="window" lastClr="FFFFFF"/>
              </a:solidFill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e>
                        <m:sub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A97021BC-D464-4F8F-20E2-035756DC1BD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6596" y="4531249"/>
                <a:ext cx="256099" cy="276999"/>
              </a:xfrm>
              <a:prstGeom prst="rect">
                <a:avLst/>
              </a:prstGeom>
              <a:blipFill>
                <a:blip r:embed="rId6"/>
                <a:stretch>
                  <a:fillRect l="-9524" r="-4762"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46" name="Straight Connector 45">
            <a:extLst>
              <a:ext uri="{FF2B5EF4-FFF2-40B4-BE49-F238E27FC236}">
                <a16:creationId xmlns:a16="http://schemas.microsoft.com/office/drawing/2014/main" id="{4C15FE7D-72CE-06D3-37B3-C3F8CF5A9E85}"/>
              </a:ext>
            </a:extLst>
          </p:cNvPr>
          <p:cNvCxnSpPr>
            <a:cxnSpLocks/>
          </p:cNvCxnSpPr>
          <p:nvPr/>
        </p:nvCxnSpPr>
        <p:spPr>
          <a:xfrm>
            <a:off x="8846741" y="4965994"/>
            <a:ext cx="0" cy="760417"/>
          </a:xfrm>
          <a:prstGeom prst="line">
            <a:avLst/>
          </a:prstGeom>
          <a:noFill/>
          <a:ln w="19050" cap="flat" cmpd="sng" algn="ctr">
            <a:solidFill>
              <a:sysClr val="windowText" lastClr="000000"/>
            </a:solidFill>
            <a:prstDash val="solid"/>
            <a:miter lim="800000"/>
          </a:ln>
          <a:effectLst/>
        </p:spPr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ounded Rectangle 46">
                <a:extLst>
                  <a:ext uri="{FF2B5EF4-FFF2-40B4-BE49-F238E27FC236}">
                    <a16:creationId xmlns:a16="http://schemas.microsoft.com/office/drawing/2014/main" id="{307DE768-2D4E-2A1D-DDBD-271D726220BC}"/>
                  </a:ext>
                </a:extLst>
              </p:cNvPr>
              <p:cNvSpPr/>
              <p:nvPr/>
            </p:nvSpPr>
            <p:spPr>
              <a:xfrm>
                <a:off x="3818133" y="5167882"/>
                <a:ext cx="1885445" cy="551225"/>
              </a:xfrm>
              <a:prstGeom prst="roundRect">
                <a:avLst>
                  <a:gd name="adj" fmla="val 25634"/>
                </a:avLst>
              </a:prstGeom>
              <a:noFill/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0" r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Computational Model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kumimoji="0" lang="en-US" sz="1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accPr>
                        <m:e>
                          <m:r>
                            <a:rPr kumimoji="0" lang="en-US" sz="1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𝑓</m:t>
                          </m:r>
                        </m:e>
                      </m:acc>
                      <m:d>
                        <m:dPr>
                          <m:ctrlPr>
                            <a:rPr kumimoji="0" lang="en-US" sz="14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kumimoji="0" lang="en-US" sz="14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4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𝑥</m:t>
                              </m:r>
                            </m:e>
                            <m:sub>
                              <m:r>
                                <a:rPr kumimoji="0" lang="en-US" sz="14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7" name="Rounded Rectangle 46">
                <a:extLst>
                  <a:ext uri="{FF2B5EF4-FFF2-40B4-BE49-F238E27FC236}">
                    <a16:creationId xmlns:a16="http://schemas.microsoft.com/office/drawing/2014/main" id="{307DE768-2D4E-2A1D-DDBD-271D726220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8133" y="5167882"/>
                <a:ext cx="1885445" cy="551225"/>
              </a:xfrm>
              <a:prstGeom prst="roundRect">
                <a:avLst>
                  <a:gd name="adj" fmla="val 25634"/>
                </a:avLst>
              </a:prstGeom>
              <a:blipFill>
                <a:blip r:embed="rId7"/>
                <a:stretch>
                  <a:fillRect b="-4444"/>
                </a:stretch>
              </a:blip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A32F50D7-ACC2-574B-BCF2-7F778C82E4D9}"/>
                  </a:ext>
                </a:extLst>
              </p:cNvPr>
              <p:cNvSpPr/>
              <p:nvPr/>
            </p:nvSpPr>
            <p:spPr>
              <a:xfrm>
                <a:off x="6618999" y="5166235"/>
                <a:ext cx="1885445" cy="551225"/>
              </a:xfrm>
              <a:prstGeom prst="rect">
                <a:avLst/>
              </a:prstGeom>
              <a:solidFill>
                <a:sysClr val="window" lastClr="FFFFFF">
                  <a:lumMod val="85000"/>
                </a:sysClr>
              </a:solid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1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Model Output Data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sSub>
                      <m:sSubPr>
                        <m:ctrlPr>
                          <a:rPr kumimoji="0" lang="en-US" sz="1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kumimoji="0" lang="en-US" sz="14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</m:ctrlPr>
                          </m:accPr>
                          <m:e>
                            <m:r>
                              <a:rPr kumimoji="0" lang="en-US" sz="1400" b="0" i="1" u="none" strike="noStrike" kern="0" cap="none" spc="0" normalizeH="0" baseline="0" noProof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+mn-cs"/>
                              </a:rPr>
                              <m:t>𝑦</m:t>
                            </m:r>
                          </m:e>
                        </m:acc>
                      </m:e>
                      <m:sub>
                        <m:r>
                          <a:rPr kumimoji="0" lang="en-US" sz="14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+mn-cs"/>
                          </a:rPr>
                          <m:t>𝑗</m:t>
                        </m:r>
                      </m:sub>
                    </m:sSub>
                  </m:oMath>
                </a14:m>
                <a:r>
                  <a:rPr kumimoji="0" lang="en-US" sz="1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   </a:t>
                </a:r>
                <a14:m>
                  <m:oMath xmlns:m="http://schemas.openxmlformats.org/officeDocument/2006/math">
                    <m:r>
                      <a:rPr kumimoji="0" lang="en-US" sz="1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𝑗</m:t>
                    </m:r>
                    <m:r>
                      <a:rPr kumimoji="0" lang="en-US" sz="1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=1,2,…,</m:t>
                    </m:r>
                    <m:r>
                      <a:rPr kumimoji="0" lang="en-US" sz="1400" b="0" i="1" u="none" strike="noStrike" kern="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+mn-ea"/>
                        <a:cs typeface="+mn-cs"/>
                      </a:rPr>
                      <m:t>𝑀</m:t>
                    </m:r>
                  </m:oMath>
                </a14:m>
                <a:endParaRPr kumimoji="0" lang="en-US" sz="14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A32F50D7-ACC2-574B-BCF2-7F778C82E4D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18999" y="5166235"/>
                <a:ext cx="1885445" cy="55122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127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33E7E9CA-84C7-BCC4-328D-43800AE1A02B}"/>
                  </a:ext>
                </a:extLst>
              </p:cNvPr>
              <p:cNvSpPr txBox="1"/>
              <p:nvPr/>
            </p:nvSpPr>
            <p:spPr>
              <a:xfrm>
                <a:off x="5977969" y="5248982"/>
                <a:ext cx="306367" cy="299313"/>
              </a:xfrm>
              <a:prstGeom prst="rect">
                <a:avLst/>
              </a:prstGeom>
              <a:solidFill>
                <a:sysClr val="window" lastClr="FFFFFF"/>
              </a:solidFill>
            </p:spPr>
            <p:txBody>
              <a:bodyPr wrap="square" lIns="0" tIns="0" rIns="0" bIns="0">
                <a:spAutoFit/>
              </a:bodyPr>
              <a:lstStyle/>
              <a:p>
                <a:pPr marL="0" marR="0" lvl="0" indent="0" algn="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kumimoji="0" lang="en-U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1800" b="0" i="1" u="none" strike="noStrike" kern="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kumimoji="0" lang="en-US" sz="1800" b="0" i="1" u="none" strike="noStrike" kern="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33E7E9CA-84C7-BCC4-328D-43800AE1A02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77969" y="5248982"/>
                <a:ext cx="306367" cy="299313"/>
              </a:xfrm>
              <a:prstGeom prst="rect">
                <a:avLst/>
              </a:prstGeom>
              <a:blipFill>
                <a:blip r:embed="rId9"/>
                <a:stretch>
                  <a:fillRect l="-8000" r="-4000" b="-29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0" name="Rectangle 49">
            <a:extLst>
              <a:ext uri="{FF2B5EF4-FFF2-40B4-BE49-F238E27FC236}">
                <a16:creationId xmlns:a16="http://schemas.microsoft.com/office/drawing/2014/main" id="{B1A5FB80-82DC-2DBC-C3A8-11CB7B0A5862}"/>
              </a:ext>
            </a:extLst>
          </p:cNvPr>
          <p:cNvSpPr/>
          <p:nvPr/>
        </p:nvSpPr>
        <p:spPr>
          <a:xfrm>
            <a:off x="8037978" y="3857998"/>
            <a:ext cx="3198800" cy="1107996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Aspects of validation:</a:t>
            </a:r>
          </a:p>
          <a:p>
            <a:pPr marL="114300" marR="0" lvl="0" indent="-1143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Validation metrics</a:t>
            </a:r>
          </a:p>
          <a:p>
            <a:pPr marL="114300" marR="0" lvl="0" indent="-1143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Metric threshold (decision-making)</a:t>
            </a:r>
          </a:p>
          <a:p>
            <a:pPr marL="114300" marR="0" lvl="0" indent="-1143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Validation experiments (design of experiments)</a:t>
            </a:r>
          </a:p>
          <a:p>
            <a:pPr marL="114300" marR="0" lvl="0" indent="-1143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Model output and experimental uncertainty</a:t>
            </a:r>
          </a:p>
          <a:p>
            <a:pPr marL="114300" marR="0" lvl="0" indent="-1143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Intended use and extrapolation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95F89D-447A-13E2-FE25-FCB0E544960C}"/>
              </a:ext>
            </a:extLst>
          </p:cNvPr>
          <p:cNvSpPr txBox="1"/>
          <p:nvPr/>
        </p:nvSpPr>
        <p:spPr>
          <a:xfrm>
            <a:off x="236913" y="6362070"/>
            <a:ext cx="1104790" cy="2616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v. 3, Draft, 2026</a:t>
            </a:r>
          </a:p>
        </p:txBody>
      </p:sp>
    </p:spTree>
    <p:extLst>
      <p:ext uri="{BB962C8B-B14F-4D97-AF65-F5344CB8AC3E}">
        <p14:creationId xmlns:p14="http://schemas.microsoft.com/office/powerpoint/2010/main" val="4144104928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A63ED-A93A-F51F-18DE-90DD26576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62707" y="365125"/>
            <a:ext cx="11078308" cy="549275"/>
          </a:xfrm>
        </p:spPr>
        <p:txBody>
          <a:bodyPr>
            <a:normAutofit/>
          </a:bodyPr>
          <a:lstStyle/>
          <a:p>
            <a:r>
              <a:rPr lang="en-US" noProof="0" dirty="0"/>
              <a:t>How are validation experiments different from other experiments?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D99F65-4BCD-770F-A993-75BCF06DF9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0324" y="1219201"/>
            <a:ext cx="10933254" cy="4853354"/>
          </a:xfrm>
        </p:spPr>
        <p:txBody>
          <a:bodyPr>
            <a:normAutofit/>
          </a:bodyPr>
          <a:lstStyle/>
          <a:p>
            <a:r>
              <a:rPr lang="en-US" noProof="0" dirty="0"/>
              <a:t>Traditional experiments/tests are conducted to:</a:t>
            </a:r>
          </a:p>
          <a:p>
            <a:pPr lvl="1"/>
            <a:r>
              <a:rPr lang="en-US" noProof="0" dirty="0"/>
              <a:t>Improve physical understanding of the physical processes occurring</a:t>
            </a:r>
          </a:p>
          <a:p>
            <a:pPr lvl="1"/>
            <a:r>
              <a:rPr lang="en-US" noProof="0" dirty="0"/>
              <a:t>Calibrate/update model input parameters</a:t>
            </a:r>
          </a:p>
          <a:p>
            <a:pPr lvl="1"/>
            <a:r>
              <a:rPr lang="en-US" noProof="0" dirty="0"/>
              <a:t>Assess or certify system/subsystem performance or safety</a:t>
            </a:r>
          </a:p>
          <a:p>
            <a:r>
              <a:rPr lang="en-US" b="1" noProof="0" dirty="0"/>
              <a:t>Model validation experiments</a:t>
            </a:r>
            <a:r>
              <a:rPr lang="en-US" noProof="0" dirty="0"/>
              <a:t> are conducted for the primary purpose of assessing the ability of the simulation model to predict the system responses for the experiment that is conducted.</a:t>
            </a:r>
          </a:p>
          <a:p>
            <a:r>
              <a:rPr lang="en-US" noProof="0" dirty="0"/>
              <a:t>Validation experiments can be conducted on the actual system of interest, but more commonly it is:</a:t>
            </a:r>
          </a:p>
          <a:p>
            <a:pPr lvl="1"/>
            <a:r>
              <a:rPr lang="en-US" noProof="0" dirty="0"/>
              <a:t>A subsystem, assembly, or component of the actual system of interest</a:t>
            </a:r>
          </a:p>
          <a:p>
            <a:pPr lvl="1"/>
            <a:r>
              <a:rPr lang="en-US" noProof="0" dirty="0"/>
              <a:t>The experimental conditions are not fully representative of the actual operating conditions of the system</a:t>
            </a:r>
          </a:p>
          <a:p>
            <a:r>
              <a:rPr lang="en-US" noProof="0" dirty="0"/>
              <a:t>Other important features of validation experiments:</a:t>
            </a:r>
          </a:p>
          <a:p>
            <a:pPr lvl="1"/>
            <a:r>
              <a:rPr lang="en-US" noProof="0" dirty="0"/>
              <a:t>Experimental measurement uncertainty should be estimated in both the system response quantities of interest and the input quantities that are used the simulation model</a:t>
            </a:r>
          </a:p>
          <a:p>
            <a:pPr lvl="1"/>
            <a:r>
              <a:rPr lang="en-US" noProof="0" dirty="0"/>
              <a:t>Quantitative methods should be used to assess the agreement between simulation and experimental results</a:t>
            </a:r>
          </a:p>
          <a:p>
            <a:pPr lvl="1"/>
            <a:r>
              <a:rPr lang="en-US" i="1" noProof="0" dirty="0"/>
              <a:t>Blind model predictions </a:t>
            </a:r>
            <a:r>
              <a:rPr lang="en-US" noProof="0" dirty="0"/>
              <a:t>of the validation experiment are the most informative of predictive capability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E1F550D-C73D-7FA4-3C0D-A0DEFE2856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 noProof="0"/>
              <a:t>13</a:t>
            </a:fld>
            <a:endParaRPr lang="en-US" noProof="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093685A-F433-D947-D72B-A619691ED29E}"/>
              </a:ext>
            </a:extLst>
          </p:cNvPr>
          <p:cNvSpPr txBox="1"/>
          <p:nvPr/>
        </p:nvSpPr>
        <p:spPr>
          <a:xfrm>
            <a:off x="236913" y="6362070"/>
            <a:ext cx="1104790" cy="2616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v. 3, Draft, 2026</a:t>
            </a:r>
          </a:p>
        </p:txBody>
      </p:sp>
    </p:spTree>
    <p:extLst>
      <p:ext uri="{BB962C8B-B14F-4D97-AF65-F5344CB8AC3E}">
        <p14:creationId xmlns:p14="http://schemas.microsoft.com/office/powerpoint/2010/main" val="42098731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9F982-6AD9-B3D9-D85A-1967610DB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/>
          </a:bodyPr>
          <a:lstStyle/>
          <a:p>
            <a:r>
              <a:rPr lang="en-US" noProof="0" dirty="0"/>
              <a:t>What is model prediction?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DF1530-369A-664A-F14A-7D4DB4CF9D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7864" y="1292225"/>
            <a:ext cx="6907328" cy="3623350"/>
          </a:xfrm>
        </p:spPr>
        <p:txBody>
          <a:bodyPr>
            <a:normAutofit/>
          </a:bodyPr>
          <a:lstStyle/>
          <a:p>
            <a:r>
              <a:rPr lang="en-US" b="1" noProof="0" dirty="0"/>
              <a:t>Prediction</a:t>
            </a:r>
            <a:r>
              <a:rPr lang="en-US" noProof="0" dirty="0"/>
              <a:t> involves producing model outputs for which corresponding measured data is </a:t>
            </a:r>
            <a:r>
              <a:rPr lang="en-US" i="1" noProof="0" dirty="0"/>
              <a:t>not available</a:t>
            </a:r>
            <a:r>
              <a:rPr lang="en-US" noProof="0" dirty="0"/>
              <a:t>.</a:t>
            </a:r>
            <a:endParaRPr lang="en-US" i="1" noProof="0" dirty="0"/>
          </a:p>
          <a:p>
            <a:endParaRPr lang="en-US" noProof="0" dirty="0"/>
          </a:p>
          <a:p>
            <a:r>
              <a:rPr lang="en-US" b="1" noProof="0" dirty="0"/>
              <a:t>Validation domain</a:t>
            </a:r>
            <a:r>
              <a:rPr lang="en-US" noProof="0" dirty="0"/>
              <a:t>: A model is validated against experimental results at a specific set of input conditions (‘validation points’) that form the </a:t>
            </a:r>
            <a:r>
              <a:rPr lang="en-US" i="1" noProof="0" dirty="0"/>
              <a:t>validation domain</a:t>
            </a:r>
            <a:r>
              <a:rPr lang="en-US" noProof="0" dirty="0"/>
              <a:t>. </a:t>
            </a:r>
          </a:p>
          <a:p>
            <a:endParaRPr lang="en-US" noProof="0" dirty="0"/>
          </a:p>
          <a:p>
            <a:r>
              <a:rPr lang="en-US" b="1" noProof="0" dirty="0"/>
              <a:t>Intended use domain</a:t>
            </a:r>
            <a:r>
              <a:rPr lang="en-US" noProof="0" dirty="0"/>
              <a:t>: Predictions in the </a:t>
            </a:r>
            <a:r>
              <a:rPr lang="en-US" i="1" noProof="0" dirty="0"/>
              <a:t>intended use domain</a:t>
            </a:r>
            <a:r>
              <a:rPr lang="en-US" noProof="0" dirty="0"/>
              <a:t> of the model input space may be </a:t>
            </a:r>
            <a:r>
              <a:rPr lang="en-US" noProof="0" dirty="0">
                <a:solidFill>
                  <a:srgbClr val="5B9BD5"/>
                </a:solidFill>
              </a:rPr>
              <a:t>interpolative</a:t>
            </a:r>
            <a:r>
              <a:rPr lang="en-US" noProof="0" dirty="0"/>
              <a:t> or </a:t>
            </a:r>
            <a:r>
              <a:rPr lang="en-US" noProof="0" dirty="0">
                <a:solidFill>
                  <a:srgbClr val="E69691"/>
                </a:solidFill>
              </a:rPr>
              <a:t>extrapolative</a:t>
            </a:r>
            <a:r>
              <a:rPr lang="en-US" noProof="0" dirty="0"/>
              <a:t> with respect to the </a:t>
            </a:r>
            <a:r>
              <a:rPr lang="en-US" i="1" noProof="0" dirty="0"/>
              <a:t>validation domain</a:t>
            </a:r>
            <a:r>
              <a:rPr lang="en-US" noProof="0" dirty="0"/>
              <a:t>. 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93164F-BDED-5B18-3EC8-58D97EA72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8B3A567-C260-624D-B035-2C71A5EFC3C9}" type="slidenum">
              <a:rPr lang="en-US" noProof="0"/>
              <a:pPr/>
              <a:t>14</a:t>
            </a:fld>
            <a:endParaRPr lang="en-US" noProof="0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0EB783A1-F189-A086-B49D-92E981261820}"/>
              </a:ext>
            </a:extLst>
          </p:cNvPr>
          <p:cNvGrpSpPr/>
          <p:nvPr/>
        </p:nvGrpSpPr>
        <p:grpSpPr>
          <a:xfrm>
            <a:off x="7760678" y="1337140"/>
            <a:ext cx="3723794" cy="4407117"/>
            <a:chOff x="8857060" y="2272047"/>
            <a:chExt cx="2814980" cy="3331534"/>
          </a:xfrm>
        </p:grpSpPr>
        <p:sp>
          <p:nvSpPr>
            <p:cNvPr id="15" name="Parallelogram 14">
              <a:extLst>
                <a:ext uri="{FF2B5EF4-FFF2-40B4-BE49-F238E27FC236}">
                  <a16:creationId xmlns:a16="http://schemas.microsoft.com/office/drawing/2014/main" id="{D67EBC14-A03F-52B0-2D2B-26D5D9408CCE}"/>
                </a:ext>
              </a:extLst>
            </p:cNvPr>
            <p:cNvSpPr/>
            <p:nvPr/>
          </p:nvSpPr>
          <p:spPr>
            <a:xfrm>
              <a:off x="9136792" y="3276521"/>
              <a:ext cx="1431269" cy="1215424"/>
            </a:xfrm>
            <a:prstGeom prst="parallelogram">
              <a:avLst/>
            </a:prstGeom>
            <a:solidFill>
              <a:srgbClr val="C00000">
                <a:alpha val="46637"/>
              </a:srgbClr>
            </a:solidFill>
            <a:ln w="952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5479EE58-160C-B366-D916-F3CB6BFAC33B}"/>
                </a:ext>
              </a:extLst>
            </p:cNvPr>
            <p:cNvSpPr/>
            <p:nvPr/>
          </p:nvSpPr>
          <p:spPr>
            <a:xfrm>
              <a:off x="9390550" y="3619239"/>
              <a:ext cx="1267100" cy="1032452"/>
            </a:xfrm>
            <a:custGeom>
              <a:avLst/>
              <a:gdLst>
                <a:gd name="connsiteX0" fmla="*/ 71437 w 1928812"/>
                <a:gd name="connsiteY0" fmla="*/ 700088 h 1571625"/>
                <a:gd name="connsiteX1" fmla="*/ 485775 w 1928812"/>
                <a:gd name="connsiteY1" fmla="*/ 0 h 1571625"/>
                <a:gd name="connsiteX2" fmla="*/ 1928812 w 1928812"/>
                <a:gd name="connsiteY2" fmla="*/ 0 h 1571625"/>
                <a:gd name="connsiteX3" fmla="*/ 785812 w 1928812"/>
                <a:gd name="connsiteY3" fmla="*/ 1571625 h 1571625"/>
                <a:gd name="connsiteX4" fmla="*/ 0 w 1928812"/>
                <a:gd name="connsiteY4" fmla="*/ 1571625 h 1571625"/>
                <a:gd name="connsiteX5" fmla="*/ 71437 w 1928812"/>
                <a:gd name="connsiteY5" fmla="*/ 700088 h 1571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928812" h="1571625">
                  <a:moveTo>
                    <a:pt x="71437" y="700088"/>
                  </a:moveTo>
                  <a:lnTo>
                    <a:pt x="485775" y="0"/>
                  </a:lnTo>
                  <a:lnTo>
                    <a:pt x="1928812" y="0"/>
                  </a:lnTo>
                  <a:lnTo>
                    <a:pt x="785812" y="1571625"/>
                  </a:lnTo>
                  <a:lnTo>
                    <a:pt x="0" y="1571625"/>
                  </a:lnTo>
                  <a:lnTo>
                    <a:pt x="71437" y="700088"/>
                  </a:lnTo>
                  <a:close/>
                </a:path>
              </a:pathLst>
            </a:custGeom>
            <a:solidFill>
              <a:schemeClr val="accent5"/>
            </a:solidFill>
            <a:ln>
              <a:prstDash val="dash"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C7C27834-70A6-8052-81D2-FB05AE8F40FE}"/>
                </a:ext>
              </a:extLst>
            </p:cNvPr>
            <p:cNvCxnSpPr>
              <a:cxnSpLocks/>
            </p:cNvCxnSpPr>
            <p:nvPr/>
          </p:nvCxnSpPr>
          <p:spPr>
            <a:xfrm>
              <a:off x="9087397" y="2650115"/>
              <a:ext cx="1" cy="2316474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70354C95-E6A6-670B-4820-B1A28E8500C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093091" y="4966589"/>
              <a:ext cx="2260709" cy="0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id="{9A2DA5C8-810A-8CF9-A652-8A413B6C7E20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10470682" y="3866258"/>
              <a:ext cx="338890" cy="214531"/>
            </a:xfrm>
            <a:prstGeom prst="straightConnector1">
              <a:avLst/>
            </a:prstGeom>
            <a:ln>
              <a:tailEnd type="triangle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D72D7131-A6D6-475C-44BD-EB0BA721F5F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0637783" y="3276521"/>
              <a:ext cx="171789" cy="316701"/>
            </a:xfrm>
            <a:prstGeom prst="straightConnector1">
              <a:avLst/>
            </a:prstGeom>
            <a:ln>
              <a:tailEnd type="triangle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41F3A066-332F-643F-2071-BCA45451121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9658540" y="2959577"/>
              <a:ext cx="125730" cy="301316"/>
            </a:xfrm>
            <a:prstGeom prst="straightConnector1">
              <a:avLst/>
            </a:prstGeom>
            <a:ln>
              <a:tailEnd type="triangle" w="sm" len="med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2644924-2DA2-DED6-BC9F-29F17275DB2F}"/>
                </a:ext>
              </a:extLst>
            </p:cNvPr>
            <p:cNvSpPr txBox="1"/>
            <p:nvPr/>
          </p:nvSpPr>
          <p:spPr>
            <a:xfrm>
              <a:off x="10441710" y="4069498"/>
              <a:ext cx="984140" cy="43088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400" noProof="0" dirty="0"/>
                <a:t>Validation domain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94B392FB-5754-7A47-76F0-4B21C79CC87C}"/>
                </a:ext>
              </a:extLst>
            </p:cNvPr>
            <p:cNvSpPr txBox="1"/>
            <p:nvPr/>
          </p:nvSpPr>
          <p:spPr>
            <a:xfrm>
              <a:off x="10271760" y="3025896"/>
              <a:ext cx="1267101" cy="2196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400" noProof="0" dirty="0"/>
                <a:t>Validation point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120EDB0F-9388-0A49-8DB0-0358848755DD}"/>
                </a:ext>
              </a:extLst>
            </p:cNvPr>
            <p:cNvSpPr txBox="1"/>
            <p:nvPr/>
          </p:nvSpPr>
          <p:spPr>
            <a:xfrm>
              <a:off x="9502107" y="2755073"/>
              <a:ext cx="1673425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400" noProof="0" dirty="0"/>
                <a:t>Intended use domain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BFF12DA-948E-FF22-1966-DD532F818C83}"/>
                </a:ext>
              </a:extLst>
            </p:cNvPr>
            <p:cNvSpPr txBox="1"/>
            <p:nvPr/>
          </p:nvSpPr>
          <p:spPr>
            <a:xfrm>
              <a:off x="10271760" y="4977147"/>
              <a:ext cx="1154089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400" noProof="0" dirty="0"/>
                <a:t>Model Input 1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47532B84-A082-4087-18C0-91EF0560C55D}"/>
                </a:ext>
              </a:extLst>
            </p:cNvPr>
            <p:cNvSpPr txBox="1"/>
            <p:nvPr/>
          </p:nvSpPr>
          <p:spPr>
            <a:xfrm rot="16200000">
              <a:off x="8357072" y="3088936"/>
              <a:ext cx="1215421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400" noProof="0" dirty="0"/>
                <a:t> Model Input 2</a:t>
              </a: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D2A32175-8054-CE9F-88FA-C39E2C8FF1A2}"/>
                </a:ext>
              </a:extLst>
            </p:cNvPr>
            <p:cNvGrpSpPr/>
            <p:nvPr/>
          </p:nvGrpSpPr>
          <p:grpSpPr>
            <a:xfrm>
              <a:off x="9279096" y="4584060"/>
              <a:ext cx="231781" cy="129097"/>
              <a:chOff x="9525057" y="4041353"/>
              <a:chExt cx="231781" cy="129097"/>
            </a:xfrm>
          </p:grpSpPr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id="{E117F7B7-C112-135B-055C-2611338CD322}"/>
                  </a:ext>
                </a:extLst>
              </p:cNvPr>
              <p:cNvSpPr/>
              <p:nvPr/>
            </p:nvSpPr>
            <p:spPr>
              <a:xfrm rot="20171416">
                <a:off x="9525057" y="4041353"/>
                <a:ext cx="231781" cy="129097"/>
              </a:xfrm>
              <a:prstGeom prst="ellipse">
                <a:avLst/>
              </a:prstGeom>
              <a:solidFill>
                <a:schemeClr val="tx1">
                  <a:alpha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id="{579BDDBB-0EF7-AA0F-3CDC-748203892A4C}"/>
                  </a:ext>
                </a:extLst>
              </p:cNvPr>
              <p:cNvSpPr/>
              <p:nvPr/>
            </p:nvSpPr>
            <p:spPr>
              <a:xfrm>
                <a:off x="9613809" y="4077401"/>
                <a:ext cx="57000" cy="57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3540647E-9197-9C3D-C571-D45F68B89ACB}"/>
                </a:ext>
              </a:extLst>
            </p:cNvPr>
            <p:cNvGrpSpPr/>
            <p:nvPr/>
          </p:nvGrpSpPr>
          <p:grpSpPr>
            <a:xfrm>
              <a:off x="9794662" y="4584060"/>
              <a:ext cx="231781" cy="129097"/>
              <a:chOff x="9525057" y="4041353"/>
              <a:chExt cx="231781" cy="129097"/>
            </a:xfrm>
          </p:grpSpPr>
          <p:sp>
            <p:nvSpPr>
              <p:cNvPr id="43" name="Oval 42">
                <a:extLst>
                  <a:ext uri="{FF2B5EF4-FFF2-40B4-BE49-F238E27FC236}">
                    <a16:creationId xmlns:a16="http://schemas.microsoft.com/office/drawing/2014/main" id="{9CEA924A-1698-E52A-3EF8-E79B220113E4}"/>
                  </a:ext>
                </a:extLst>
              </p:cNvPr>
              <p:cNvSpPr/>
              <p:nvPr/>
            </p:nvSpPr>
            <p:spPr>
              <a:xfrm>
                <a:off x="9525057" y="4041353"/>
                <a:ext cx="231781" cy="129097"/>
              </a:xfrm>
              <a:prstGeom prst="ellipse">
                <a:avLst/>
              </a:prstGeom>
              <a:solidFill>
                <a:schemeClr val="tx1">
                  <a:alpha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4" name="Oval 43">
                <a:extLst>
                  <a:ext uri="{FF2B5EF4-FFF2-40B4-BE49-F238E27FC236}">
                    <a16:creationId xmlns:a16="http://schemas.microsoft.com/office/drawing/2014/main" id="{4A2F0606-AD31-A72D-B740-395A5E54DA93}"/>
                  </a:ext>
                </a:extLst>
              </p:cNvPr>
              <p:cNvSpPr/>
              <p:nvPr/>
            </p:nvSpPr>
            <p:spPr>
              <a:xfrm>
                <a:off x="9613809" y="4077401"/>
                <a:ext cx="57000" cy="57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82A40BF5-33EF-3B17-9727-0AC50850860B}"/>
                </a:ext>
              </a:extLst>
            </p:cNvPr>
            <p:cNvGrpSpPr/>
            <p:nvPr/>
          </p:nvGrpSpPr>
          <p:grpSpPr>
            <a:xfrm>
              <a:off x="9291962" y="3963598"/>
              <a:ext cx="283870" cy="231886"/>
              <a:chOff x="9499013" y="3989959"/>
              <a:chExt cx="283870" cy="231886"/>
            </a:xfrm>
          </p:grpSpPr>
          <p:sp>
            <p:nvSpPr>
              <p:cNvPr id="46" name="Oval 45">
                <a:extLst>
                  <a:ext uri="{FF2B5EF4-FFF2-40B4-BE49-F238E27FC236}">
                    <a16:creationId xmlns:a16="http://schemas.microsoft.com/office/drawing/2014/main" id="{02F0AF65-D4AE-E8EC-9D04-CD812068F1D1}"/>
                  </a:ext>
                </a:extLst>
              </p:cNvPr>
              <p:cNvSpPr/>
              <p:nvPr/>
            </p:nvSpPr>
            <p:spPr>
              <a:xfrm>
                <a:off x="9499013" y="3989959"/>
                <a:ext cx="283870" cy="231886"/>
              </a:xfrm>
              <a:prstGeom prst="ellipse">
                <a:avLst/>
              </a:prstGeom>
              <a:solidFill>
                <a:schemeClr val="tx1">
                  <a:alpha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47" name="Oval 46">
                <a:extLst>
                  <a:ext uri="{FF2B5EF4-FFF2-40B4-BE49-F238E27FC236}">
                    <a16:creationId xmlns:a16="http://schemas.microsoft.com/office/drawing/2014/main" id="{8DEA558A-6608-E8AA-F464-75428812D209}"/>
                  </a:ext>
                </a:extLst>
              </p:cNvPr>
              <p:cNvSpPr/>
              <p:nvPr/>
            </p:nvSpPr>
            <p:spPr>
              <a:xfrm>
                <a:off x="9613809" y="4077401"/>
                <a:ext cx="57000" cy="57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5E359C99-B0ED-EF96-32B8-04F8CB7EC2DE}"/>
                </a:ext>
              </a:extLst>
            </p:cNvPr>
            <p:cNvGrpSpPr/>
            <p:nvPr/>
          </p:nvGrpSpPr>
          <p:grpSpPr>
            <a:xfrm>
              <a:off x="9519832" y="3515789"/>
              <a:ext cx="382606" cy="213104"/>
              <a:chOff x="9449645" y="3999350"/>
              <a:chExt cx="382606" cy="213104"/>
            </a:xfrm>
          </p:grpSpPr>
          <p:sp>
            <p:nvSpPr>
              <p:cNvPr id="49" name="Oval 48">
                <a:extLst>
                  <a:ext uri="{FF2B5EF4-FFF2-40B4-BE49-F238E27FC236}">
                    <a16:creationId xmlns:a16="http://schemas.microsoft.com/office/drawing/2014/main" id="{301E1B7D-6005-0214-4B39-F9383AED872D}"/>
                  </a:ext>
                </a:extLst>
              </p:cNvPr>
              <p:cNvSpPr/>
              <p:nvPr/>
            </p:nvSpPr>
            <p:spPr>
              <a:xfrm rot="706834">
                <a:off x="9449645" y="3999350"/>
                <a:ext cx="382606" cy="213104"/>
              </a:xfrm>
              <a:prstGeom prst="ellipse">
                <a:avLst/>
              </a:prstGeom>
              <a:solidFill>
                <a:schemeClr val="tx1">
                  <a:alpha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0" name="Oval 49">
                <a:extLst>
                  <a:ext uri="{FF2B5EF4-FFF2-40B4-BE49-F238E27FC236}">
                    <a16:creationId xmlns:a16="http://schemas.microsoft.com/office/drawing/2014/main" id="{56FA202F-42BA-F125-EF12-8B6E522FCA61}"/>
                  </a:ext>
                </a:extLst>
              </p:cNvPr>
              <p:cNvSpPr/>
              <p:nvPr/>
            </p:nvSpPr>
            <p:spPr>
              <a:xfrm>
                <a:off x="9613809" y="4077401"/>
                <a:ext cx="57000" cy="57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grpSp>
          <p:nvGrpSpPr>
            <p:cNvPr id="51" name="Group 50">
              <a:extLst>
                <a:ext uri="{FF2B5EF4-FFF2-40B4-BE49-F238E27FC236}">
                  <a16:creationId xmlns:a16="http://schemas.microsoft.com/office/drawing/2014/main" id="{CE58A030-7FDE-E3E6-E0B6-FEA88E20AF3B}"/>
                </a:ext>
              </a:extLst>
            </p:cNvPr>
            <p:cNvGrpSpPr/>
            <p:nvPr/>
          </p:nvGrpSpPr>
          <p:grpSpPr>
            <a:xfrm>
              <a:off x="10491706" y="3515388"/>
              <a:ext cx="296842" cy="213906"/>
              <a:chOff x="9492527" y="3998949"/>
              <a:chExt cx="296842" cy="213906"/>
            </a:xfrm>
          </p:grpSpPr>
          <p:sp>
            <p:nvSpPr>
              <p:cNvPr id="52" name="Oval 51">
                <a:extLst>
                  <a:ext uri="{FF2B5EF4-FFF2-40B4-BE49-F238E27FC236}">
                    <a16:creationId xmlns:a16="http://schemas.microsoft.com/office/drawing/2014/main" id="{ECF69F43-9DD1-B719-E916-D45B19E10303}"/>
                  </a:ext>
                </a:extLst>
              </p:cNvPr>
              <p:cNvSpPr/>
              <p:nvPr/>
            </p:nvSpPr>
            <p:spPr>
              <a:xfrm rot="20782203">
                <a:off x="9492527" y="3998949"/>
                <a:ext cx="296842" cy="213906"/>
              </a:xfrm>
              <a:prstGeom prst="ellipse">
                <a:avLst/>
              </a:prstGeom>
              <a:solidFill>
                <a:schemeClr val="tx1">
                  <a:alpha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  <p:sp>
            <p:nvSpPr>
              <p:cNvPr id="53" name="Oval 52">
                <a:extLst>
                  <a:ext uri="{FF2B5EF4-FFF2-40B4-BE49-F238E27FC236}">
                    <a16:creationId xmlns:a16="http://schemas.microsoft.com/office/drawing/2014/main" id="{E169E04E-13EB-B447-0205-48A262B3DB30}"/>
                  </a:ext>
                </a:extLst>
              </p:cNvPr>
              <p:cNvSpPr/>
              <p:nvPr/>
            </p:nvSpPr>
            <p:spPr>
              <a:xfrm>
                <a:off x="9613809" y="4077401"/>
                <a:ext cx="57000" cy="57000"/>
              </a:xfrm>
              <a:prstGeom prst="ellipse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noProof="0" dirty="0"/>
              </a:p>
            </p:txBody>
          </p:sp>
        </p:grpSp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0510E820-EB85-0380-8800-48232C74DA37}"/>
                </a:ext>
              </a:extLst>
            </p:cNvPr>
            <p:cNvSpPr/>
            <p:nvPr/>
          </p:nvSpPr>
          <p:spPr>
            <a:xfrm>
              <a:off x="9023392" y="5418915"/>
              <a:ext cx="2496735" cy="184666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spcBef>
                  <a:spcPts val="600"/>
                </a:spcBef>
              </a:pPr>
              <a:r>
                <a:rPr lang="en-US" sz="1200" noProof="0" dirty="0">
                  <a:solidFill>
                    <a:schemeClr val="bg1">
                      <a:lumMod val="50000"/>
                    </a:schemeClr>
                  </a:solidFill>
                </a:rPr>
                <a:t>Image credit: adapted from V&amp;V 10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EF2773F-3C6F-8979-7A17-1AE0BE22A24C}"/>
                </a:ext>
              </a:extLst>
            </p:cNvPr>
            <p:cNvSpPr txBox="1"/>
            <p:nvPr/>
          </p:nvSpPr>
          <p:spPr>
            <a:xfrm>
              <a:off x="8857060" y="2272047"/>
              <a:ext cx="2814980" cy="21544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sz="1400" b="1" noProof="0" dirty="0"/>
                <a:t>Model Input Settings for Prediction</a:t>
              </a:r>
            </a:p>
          </p:txBody>
        </p:sp>
      </p:grpSp>
      <p:sp>
        <p:nvSpPr>
          <p:cNvPr id="8" name="TextBox 7">
            <a:extLst>
              <a:ext uri="{FF2B5EF4-FFF2-40B4-BE49-F238E27FC236}">
                <a16:creationId xmlns:a16="http://schemas.microsoft.com/office/drawing/2014/main" id="{96A9A325-89D8-5C09-8C30-8380745436C8}"/>
              </a:ext>
            </a:extLst>
          </p:cNvPr>
          <p:cNvSpPr txBox="1"/>
          <p:nvPr/>
        </p:nvSpPr>
        <p:spPr>
          <a:xfrm>
            <a:off x="236913" y="6362070"/>
            <a:ext cx="1104790" cy="2616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v. 3, Draft, 2026</a:t>
            </a:r>
          </a:p>
        </p:txBody>
      </p:sp>
    </p:spTree>
    <p:extLst>
      <p:ext uri="{BB962C8B-B14F-4D97-AF65-F5344CB8AC3E}">
        <p14:creationId xmlns:p14="http://schemas.microsoft.com/office/powerpoint/2010/main" val="238558417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A9F982-6AD9-B3D9-D85A-1967610DBB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/>
          </a:bodyPr>
          <a:lstStyle/>
          <a:p>
            <a:r>
              <a:rPr lang="en-US" noProof="0" dirty="0"/>
              <a:t>What is predictive capability of a model?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DF1530-369A-664A-F14A-7D4DB4CF9DA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92225"/>
            <a:ext cx="10833847" cy="4884738"/>
          </a:xfrm>
        </p:spPr>
        <p:txBody>
          <a:bodyPr>
            <a:normAutofit/>
          </a:bodyPr>
          <a:lstStyle/>
          <a:p>
            <a:r>
              <a:rPr lang="en-US" b="1" noProof="0" dirty="0"/>
              <a:t>Predictive capability</a:t>
            </a:r>
            <a:r>
              <a:rPr lang="en-US" noProof="0" dirty="0"/>
              <a:t> is producing a simulation result, including all sources of uncertainty, at conditions where </a:t>
            </a:r>
            <a:r>
              <a:rPr lang="en-US" i="1" noProof="0" dirty="0"/>
              <a:t>no experimental measurements </a:t>
            </a:r>
            <a:r>
              <a:rPr lang="en-US" noProof="0" dirty="0"/>
              <a:t>are available.</a:t>
            </a:r>
          </a:p>
          <a:p>
            <a:r>
              <a:rPr lang="en-US" noProof="0" dirty="0"/>
              <a:t>Predictive capability is informed by:</a:t>
            </a:r>
          </a:p>
          <a:p>
            <a:pPr lvl="1"/>
            <a:r>
              <a:rPr lang="en-US" noProof="0" dirty="0"/>
              <a:t>Quantitative validation assessment at conditions relevant to the prediction conditions of interest</a:t>
            </a:r>
          </a:p>
          <a:p>
            <a:pPr lvl="1"/>
            <a:r>
              <a:rPr lang="en-US" noProof="0" dirty="0"/>
              <a:t>The similarity of the conditions at the prediction conditions to the model validation conditions</a:t>
            </a:r>
          </a:p>
          <a:p>
            <a:pPr lvl="1"/>
            <a:r>
              <a:rPr lang="en-US" noProof="0" dirty="0"/>
              <a:t>The estimated magnitude of all the numerical solution uncertainties at the prediction conditions of interest</a:t>
            </a:r>
          </a:p>
          <a:p>
            <a:pPr lvl="1"/>
            <a:r>
              <a:rPr lang="en-US" noProof="0" dirty="0"/>
              <a:t>The effect of the model input uncertainties at the prediction conditions of interest</a:t>
            </a:r>
          </a:p>
          <a:p>
            <a:pPr lvl="1"/>
            <a:r>
              <a:rPr lang="en-US" noProof="0" dirty="0"/>
              <a:t>The uncertainty due to the model formulation itself, i.e., model form uncertainty</a:t>
            </a:r>
          </a:p>
          <a:p>
            <a:pPr lvl="1"/>
            <a:endParaRPr lang="en-US" noProof="0" dirty="0"/>
          </a:p>
          <a:p>
            <a:r>
              <a:rPr lang="en-US" noProof="0" dirty="0"/>
              <a:t>A simulation model’s </a:t>
            </a:r>
            <a:r>
              <a:rPr lang="en-US" b="1" noProof="0" dirty="0"/>
              <a:t>adequacy</a:t>
            </a:r>
            <a:r>
              <a:rPr lang="en-US" noProof="0" dirty="0"/>
              <a:t> for intended use involves diverse requirements such as:</a:t>
            </a:r>
          </a:p>
          <a:p>
            <a:pPr lvl="1"/>
            <a:r>
              <a:rPr lang="en-US" noProof="0" dirty="0"/>
              <a:t>Requirements for model accuracy plus uncertainty at the prediction conditions of interest</a:t>
            </a:r>
          </a:p>
          <a:p>
            <a:pPr lvl="1"/>
            <a:r>
              <a:rPr lang="en-US" noProof="0" dirty="0"/>
              <a:t>Economic, safety, and liability risks if the simulation model is potentially </a:t>
            </a:r>
            <a:r>
              <a:rPr lang="en-US" i="1" noProof="0" dirty="0"/>
              <a:t>inaccurate</a:t>
            </a:r>
          </a:p>
          <a:p>
            <a:pPr lvl="1"/>
            <a:r>
              <a:rPr lang="en-US" noProof="0" dirty="0"/>
              <a:t>Personnel, computer, and software costs to produce the simulation results</a:t>
            </a:r>
          </a:p>
          <a:p>
            <a:pPr lvl="1"/>
            <a:r>
              <a:rPr lang="en-US" noProof="0" dirty="0"/>
              <a:t>Experience level required of the personnel to produce credible simulation results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93164F-BDED-5B18-3EC8-58D97EA72E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8B3A567-C260-624D-B035-2C71A5EFC3C9}" type="slidenum">
              <a:rPr lang="en-US" noProof="0"/>
              <a:pPr/>
              <a:t>15</a:t>
            </a:fld>
            <a:endParaRPr lang="en-US" noProof="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E84F333-15DE-0E6E-CFAD-365CC33A9F94}"/>
              </a:ext>
            </a:extLst>
          </p:cNvPr>
          <p:cNvSpPr txBox="1"/>
          <p:nvPr/>
        </p:nvSpPr>
        <p:spPr>
          <a:xfrm>
            <a:off x="236913" y="6362070"/>
            <a:ext cx="1104790" cy="2616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v. 3, Draft, 2026</a:t>
            </a:r>
          </a:p>
        </p:txBody>
      </p:sp>
    </p:spTree>
    <p:extLst>
      <p:ext uri="{BB962C8B-B14F-4D97-AF65-F5344CB8AC3E}">
        <p14:creationId xmlns:p14="http://schemas.microsoft.com/office/powerpoint/2010/main" val="23653100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69123-D34B-4CAE-A29F-EE6DF55632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/>
          </a:bodyPr>
          <a:lstStyle/>
          <a:p>
            <a:r>
              <a:rPr lang="en-US" noProof="0" dirty="0"/>
              <a:t>What is uncertainty quantification and why do we care?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0CB952-53A9-E554-3550-919AF2C2343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307537"/>
            <a:ext cx="10515599" cy="3941119"/>
          </a:xfrm>
        </p:spPr>
        <p:txBody>
          <a:bodyPr>
            <a:normAutofit lnSpcReduction="10000"/>
          </a:bodyPr>
          <a:lstStyle/>
          <a:p>
            <a:r>
              <a:rPr lang="en-US" b="1" noProof="0" dirty="0"/>
              <a:t>Uncertainty Quantification</a:t>
            </a:r>
            <a:r>
              <a:rPr lang="en-US" noProof="0" dirty="0"/>
              <a:t> (UQ) is the process of using statistical models to provide an estimate of uncertainty in the experimental and simulation results.</a:t>
            </a:r>
          </a:p>
          <a:p>
            <a:pPr lvl="1"/>
            <a:endParaRPr lang="en-US" noProof="0" dirty="0"/>
          </a:p>
          <a:p>
            <a:r>
              <a:rPr lang="en-US" noProof="0" dirty="0"/>
              <a:t>Uncertainty Quantification has three basic steps:</a:t>
            </a:r>
          </a:p>
          <a:p>
            <a:pPr lvl="1"/>
            <a:r>
              <a:rPr lang="en-US" b="1" noProof="0" dirty="0"/>
              <a:t>Characterize Uncertainties: </a:t>
            </a:r>
            <a:r>
              <a:rPr lang="en-US" noProof="0" dirty="0"/>
              <a:t>Identify all relevant uncertainties and characterize the uncertainties as much as is possible</a:t>
            </a:r>
          </a:p>
          <a:p>
            <a:pPr lvl="1"/>
            <a:r>
              <a:rPr lang="en-US" b="1" noProof="0" dirty="0"/>
              <a:t>Propagate Uncertainties: </a:t>
            </a:r>
            <a:r>
              <a:rPr lang="en-US" noProof="0" dirty="0"/>
              <a:t>Perform model evaluations to estimate the impact of model input uncertainties on the system response quantities of interest (</a:t>
            </a:r>
            <a:r>
              <a:rPr lang="en-US" noProof="0" dirty="0" err="1"/>
              <a:t>QoIs</a:t>
            </a:r>
            <a:r>
              <a:rPr lang="en-US" noProof="0" dirty="0"/>
              <a:t>)</a:t>
            </a:r>
          </a:p>
          <a:p>
            <a:pPr lvl="1"/>
            <a:r>
              <a:rPr lang="en-US" b="1" noProof="0" dirty="0"/>
              <a:t>Interpret Results:</a:t>
            </a:r>
            <a:r>
              <a:rPr lang="en-US" noProof="0" dirty="0"/>
              <a:t> Compute and explain the sources and impact of the uncertainties to the simulation customer</a:t>
            </a:r>
          </a:p>
          <a:p>
            <a:pPr lvl="1"/>
            <a:endParaRPr lang="en-US" noProof="0" dirty="0"/>
          </a:p>
          <a:p>
            <a:r>
              <a:rPr lang="en-US" noProof="0" dirty="0"/>
              <a:t>Uncertainty quantification is important because it informs the customer of the simulation results how the uncertainties impact the simulation results.</a:t>
            </a:r>
          </a:p>
          <a:p>
            <a:endParaRPr lang="en-US" sz="2000" noProof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F597B7-64F8-E797-2EE3-7BA5AA0E4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 noProof="0"/>
              <a:pPr/>
              <a:t>16</a:t>
            </a:fld>
            <a:endParaRPr lang="en-US" noProof="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E811CF9-D921-FEE0-AD1D-CED6A64EDCF0}"/>
              </a:ext>
            </a:extLst>
          </p:cNvPr>
          <p:cNvSpPr txBox="1"/>
          <p:nvPr/>
        </p:nvSpPr>
        <p:spPr>
          <a:xfrm>
            <a:off x="236913" y="6362070"/>
            <a:ext cx="1104790" cy="2616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v. 3, Draft, 2026</a:t>
            </a:r>
          </a:p>
        </p:txBody>
      </p:sp>
    </p:spTree>
    <p:extLst>
      <p:ext uri="{BB962C8B-B14F-4D97-AF65-F5344CB8AC3E}">
        <p14:creationId xmlns:p14="http://schemas.microsoft.com/office/powerpoint/2010/main" val="18513411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Oval 5">
            <a:extLst>
              <a:ext uri="{FF2B5EF4-FFF2-40B4-BE49-F238E27FC236}">
                <a16:creationId xmlns:a16="http://schemas.microsoft.com/office/drawing/2014/main" id="{2EF854B0-4815-DB5D-3E0E-74A6C80D51FF}"/>
              </a:ext>
            </a:extLst>
          </p:cNvPr>
          <p:cNvSpPr/>
          <p:nvPr/>
        </p:nvSpPr>
        <p:spPr>
          <a:xfrm>
            <a:off x="4466885" y="4271920"/>
            <a:ext cx="821674" cy="821674"/>
          </a:xfrm>
          <a:prstGeom prst="ellipse">
            <a:avLst/>
          </a:prstGeom>
          <a:solidFill>
            <a:schemeClr val="accent4">
              <a:alpha val="31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3E99393-81E0-2637-29DC-157B9A841FB1}"/>
              </a:ext>
            </a:extLst>
          </p:cNvPr>
          <p:cNvSpPr/>
          <p:nvPr/>
        </p:nvSpPr>
        <p:spPr>
          <a:xfrm>
            <a:off x="1659978" y="3535163"/>
            <a:ext cx="821674" cy="821674"/>
          </a:xfrm>
          <a:prstGeom prst="ellipse">
            <a:avLst/>
          </a:prstGeom>
          <a:solidFill>
            <a:schemeClr val="accent4">
              <a:alpha val="31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443551C7-6D95-87DA-2A97-2E00F9D8DBD1}"/>
              </a:ext>
            </a:extLst>
          </p:cNvPr>
          <p:cNvSpPr/>
          <p:nvPr/>
        </p:nvSpPr>
        <p:spPr>
          <a:xfrm>
            <a:off x="4466885" y="1899878"/>
            <a:ext cx="821674" cy="821674"/>
          </a:xfrm>
          <a:prstGeom prst="ellipse">
            <a:avLst/>
          </a:prstGeom>
          <a:solidFill>
            <a:schemeClr val="accent4">
              <a:alpha val="31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1E60A4-46ED-E0D4-D8CF-C82E90C1C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Characterize uncertainties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5C4C1D9-14C1-D13E-292E-FE53BAB9C7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B3A567-C260-624D-B035-2C71A5EFC3C9}" type="slidenum">
              <a:rPr lang="en-US" noProof="0" smtClean="0"/>
              <a:t>17</a:t>
            </a:fld>
            <a:endParaRPr lang="en-US" noProof="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2C367CC9-D4A4-AF32-0EF4-02B3A62E2B6A}"/>
                  </a:ext>
                </a:extLst>
              </p:cNvPr>
              <p:cNvSpPr/>
              <p:nvPr/>
            </p:nvSpPr>
            <p:spPr>
              <a:xfrm>
                <a:off x="1128094" y="2899562"/>
                <a:ext cx="1885445" cy="55122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noProof="0" dirty="0"/>
                  <a:t>Model Input Data</a:t>
                </a: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noProof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noProof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400" b="0" i="1" noProof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400" noProof="0" dirty="0"/>
                  <a:t>   </a:t>
                </a:r>
                <a14:m>
                  <m:oMath xmlns:m="http://schemas.openxmlformats.org/officeDocument/2006/math">
                    <m:r>
                      <a:rPr lang="en-US" sz="1400" i="1" noProof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1400" i="1" noProof="0">
                        <a:latin typeface="Cambria Math" panose="02040503050406030204" pitchFamily="18" charset="0"/>
                      </a:rPr>
                      <m:t>=1,2,…,</m:t>
                    </m:r>
                    <m:r>
                      <a:rPr lang="en-US" sz="1400" i="1" noProof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endParaRPr lang="en-US" sz="1400" noProof="0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2C367CC9-D4A4-AF32-0EF4-02B3A62E2B6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8094" y="2899562"/>
                <a:ext cx="1885445" cy="55122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ounded Rectangle 20">
                <a:extLst>
                  <a:ext uri="{FF2B5EF4-FFF2-40B4-BE49-F238E27FC236}">
                    <a16:creationId xmlns:a16="http://schemas.microsoft.com/office/drawing/2014/main" id="{1D1BCBF4-F9F5-0200-5191-690D6E664E0E}"/>
                  </a:ext>
                </a:extLst>
              </p:cNvPr>
              <p:cNvSpPr/>
              <p:nvPr/>
            </p:nvSpPr>
            <p:spPr>
              <a:xfrm>
                <a:off x="3935156" y="2899562"/>
                <a:ext cx="1885445" cy="551225"/>
              </a:xfrm>
              <a:prstGeom prst="roundRect">
                <a:avLst>
                  <a:gd name="adj" fmla="val 25634"/>
                </a:avLst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noProof="0" dirty="0"/>
                  <a:t>Mathematical Model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noProof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400" i="1" noProof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400" i="1" noProof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 noProof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i="1" noProof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400" noProof="0" dirty="0"/>
              </a:p>
            </p:txBody>
          </p:sp>
        </mc:Choice>
        <mc:Fallback xmlns="">
          <p:sp>
            <p:nvSpPr>
              <p:cNvPr id="21" name="Rounded Rectangle 20">
                <a:extLst>
                  <a:ext uri="{FF2B5EF4-FFF2-40B4-BE49-F238E27FC236}">
                    <a16:creationId xmlns:a16="http://schemas.microsoft.com/office/drawing/2014/main" id="{1D1BCBF4-F9F5-0200-5191-690D6E664E0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5156" y="2899562"/>
                <a:ext cx="1885445" cy="551225"/>
              </a:xfrm>
              <a:prstGeom prst="roundRect">
                <a:avLst>
                  <a:gd name="adj" fmla="val 25634"/>
                </a:avLst>
              </a:prstGeom>
              <a:blipFill>
                <a:blip r:embed="rId3"/>
                <a:stretch>
                  <a:fillRect b="-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A0EE940-8692-7B9A-1D2A-5FBD6D28AAA6}"/>
              </a:ext>
            </a:extLst>
          </p:cNvPr>
          <p:cNvCxnSpPr>
            <a:cxnSpLocks/>
            <a:stCxn id="21" idx="2"/>
          </p:cNvCxnSpPr>
          <p:nvPr/>
        </p:nvCxnSpPr>
        <p:spPr>
          <a:xfrm flipH="1">
            <a:off x="4877878" y="3450787"/>
            <a:ext cx="1" cy="201888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Arc 22">
            <a:extLst>
              <a:ext uri="{FF2B5EF4-FFF2-40B4-BE49-F238E27FC236}">
                <a16:creationId xmlns:a16="http://schemas.microsoft.com/office/drawing/2014/main" id="{7857326E-5CCF-7E16-8929-11E8127A3224}"/>
              </a:ext>
            </a:extLst>
          </p:cNvPr>
          <p:cNvSpPr/>
          <p:nvPr/>
        </p:nvSpPr>
        <p:spPr>
          <a:xfrm rot="2700000">
            <a:off x="5232253" y="3178933"/>
            <a:ext cx="745597" cy="745597"/>
          </a:xfrm>
          <a:prstGeom prst="arc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rgbClr val="C00000"/>
              </a:solidFill>
            </a:endParaRPr>
          </a:p>
        </p:txBody>
      </p: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D83117B4-13F3-8067-F10F-55758547A49A}"/>
              </a:ext>
            </a:extLst>
          </p:cNvPr>
          <p:cNvCxnSpPr>
            <a:cxnSpLocks/>
          </p:cNvCxnSpPr>
          <p:nvPr/>
        </p:nvCxnSpPr>
        <p:spPr>
          <a:xfrm flipV="1">
            <a:off x="5820600" y="3926641"/>
            <a:ext cx="915421" cy="1647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F4E63893-2E12-5540-DD4E-B0D72DB5A15D}"/>
              </a:ext>
            </a:extLst>
          </p:cNvPr>
          <p:cNvSpPr/>
          <p:nvPr/>
        </p:nvSpPr>
        <p:spPr>
          <a:xfrm>
            <a:off x="5737628" y="4392797"/>
            <a:ext cx="1081364" cy="43088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400" b="1" noProof="0" dirty="0">
                <a:solidFill>
                  <a:schemeClr val="bg1">
                    <a:lumMod val="50000"/>
                  </a:schemeClr>
                </a:solidFill>
              </a:rPr>
              <a:t>Solution Verification</a:t>
            </a:r>
          </a:p>
        </p:txBody>
      </p:sp>
      <p:sp>
        <p:nvSpPr>
          <p:cNvPr id="26" name="Arc 25">
            <a:extLst>
              <a:ext uri="{FF2B5EF4-FFF2-40B4-BE49-F238E27FC236}">
                <a16:creationId xmlns:a16="http://schemas.microsoft.com/office/drawing/2014/main" id="{F158124F-9B88-4812-3FAF-204813625391}"/>
              </a:ext>
            </a:extLst>
          </p:cNvPr>
          <p:cNvSpPr/>
          <p:nvPr/>
        </p:nvSpPr>
        <p:spPr>
          <a:xfrm rot="8100000">
            <a:off x="5772991" y="3375310"/>
            <a:ext cx="1010638" cy="1010638"/>
          </a:xfrm>
          <a:prstGeom prst="arc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Snip Diagonal Corner Rectangle 26">
                <a:extLst>
                  <a:ext uri="{FF2B5EF4-FFF2-40B4-BE49-F238E27FC236}">
                    <a16:creationId xmlns:a16="http://schemas.microsoft.com/office/drawing/2014/main" id="{887D4AC5-0699-5A83-F5AF-1C9990892CF4}"/>
                  </a:ext>
                </a:extLst>
              </p:cNvPr>
              <p:cNvSpPr/>
              <p:nvPr/>
            </p:nvSpPr>
            <p:spPr>
              <a:xfrm>
                <a:off x="9295787" y="3651028"/>
                <a:ext cx="1885445" cy="551225"/>
              </a:xfrm>
              <a:prstGeom prst="snip2Diag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noProof="0" dirty="0"/>
                  <a:t>Experimental Data</a:t>
                </a:r>
              </a:p>
              <a:p>
                <a:pPr algn="ctr"/>
                <a14:m>
                  <m:oMath xmlns:m="http://schemas.openxmlformats.org/officeDocument/2006/math">
                    <m:sSubSup>
                      <m:sSubSupPr>
                        <m:ctrlPr>
                          <a:rPr lang="en-US" sz="1400" b="0" i="1" noProof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400" b="0" i="1" noProof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1400" b="0" i="1" noProof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  <m:sup>
                        <m:r>
                          <a:rPr lang="en-US" sz="1400" b="0" i="1" noProof="0">
                            <a:latin typeface="Cambria Math" panose="02040503050406030204" pitchFamily="18" charset="0"/>
                          </a:rPr>
                          <m:t>𝑑</m:t>
                        </m:r>
                      </m:sup>
                    </m:sSubSup>
                  </m:oMath>
                </a14:m>
                <a:r>
                  <a:rPr lang="en-US" sz="1400" noProof="0" dirty="0"/>
                  <a:t>   </a:t>
                </a:r>
                <a14:m>
                  <m:oMath xmlns:m="http://schemas.openxmlformats.org/officeDocument/2006/math">
                    <m:r>
                      <a:rPr lang="en-US" sz="1400" i="1" noProof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1400" i="1" noProof="0">
                        <a:latin typeface="Cambria Math" panose="02040503050406030204" pitchFamily="18" charset="0"/>
                      </a:rPr>
                      <m:t>=1,2,…,</m:t>
                    </m:r>
                    <m:r>
                      <a:rPr lang="en-US" sz="1400" i="1" noProof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sz="1400" noProof="0" dirty="0"/>
              </a:p>
            </p:txBody>
          </p:sp>
        </mc:Choice>
        <mc:Fallback xmlns="">
          <p:sp>
            <p:nvSpPr>
              <p:cNvPr id="27" name="Snip Diagonal Corner Rectangle 26">
                <a:extLst>
                  <a:ext uri="{FF2B5EF4-FFF2-40B4-BE49-F238E27FC236}">
                    <a16:creationId xmlns:a16="http://schemas.microsoft.com/office/drawing/2014/main" id="{887D4AC5-0699-5A83-F5AF-1C9990892C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95787" y="3651028"/>
                <a:ext cx="1885445" cy="551225"/>
              </a:xfrm>
              <a:prstGeom prst="snip2DiagRect">
                <a:avLst/>
              </a:prstGeom>
              <a:blipFill>
                <a:blip r:embed="rId4"/>
                <a:stretch>
                  <a:fillRect t="-2222" b="-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8" name="Arc 27">
            <a:extLst>
              <a:ext uri="{FF2B5EF4-FFF2-40B4-BE49-F238E27FC236}">
                <a16:creationId xmlns:a16="http://schemas.microsoft.com/office/drawing/2014/main" id="{7A4CCE1C-3534-D8F5-93F4-13A08FA3236E}"/>
              </a:ext>
            </a:extLst>
          </p:cNvPr>
          <p:cNvSpPr/>
          <p:nvPr/>
        </p:nvSpPr>
        <p:spPr>
          <a:xfrm rot="8100000">
            <a:off x="8529161" y="3495349"/>
            <a:ext cx="887320" cy="887320"/>
          </a:xfrm>
          <a:prstGeom prst="arc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  <a:headEnd type="triangle" w="med" len="lg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noProof="0" dirty="0">
              <a:solidFill>
                <a:srgbClr val="C00000"/>
              </a:solidFill>
            </a:endParaRPr>
          </a:p>
        </p:txBody>
      </p:sp>
      <p:sp>
        <p:nvSpPr>
          <p:cNvPr id="29" name="Connector 28">
            <a:extLst>
              <a:ext uri="{FF2B5EF4-FFF2-40B4-BE49-F238E27FC236}">
                <a16:creationId xmlns:a16="http://schemas.microsoft.com/office/drawing/2014/main" id="{555E71A0-16A4-1086-B948-16D293A20975}"/>
              </a:ext>
            </a:extLst>
          </p:cNvPr>
          <p:cNvSpPr/>
          <p:nvPr/>
        </p:nvSpPr>
        <p:spPr>
          <a:xfrm>
            <a:off x="8909761" y="3872230"/>
            <a:ext cx="108820" cy="108820"/>
          </a:xfrm>
          <a:prstGeom prst="flowChartConnector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8204DD85-9623-ED3B-354C-E54F1533FA3F}"/>
              </a:ext>
            </a:extLst>
          </p:cNvPr>
          <p:cNvCxnSpPr>
            <a:cxnSpLocks/>
            <a:endCxn id="29" idx="2"/>
          </p:cNvCxnSpPr>
          <p:nvPr/>
        </p:nvCxnSpPr>
        <p:spPr>
          <a:xfrm flipV="1">
            <a:off x="8621466" y="3926640"/>
            <a:ext cx="288295" cy="1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70A95262-AA2D-03BB-CCB7-9585BD029A43}"/>
              </a:ext>
            </a:extLst>
          </p:cNvPr>
          <p:cNvCxnSpPr>
            <a:cxnSpLocks/>
            <a:endCxn id="29" idx="6"/>
          </p:cNvCxnSpPr>
          <p:nvPr/>
        </p:nvCxnSpPr>
        <p:spPr>
          <a:xfrm flipH="1" flipV="1">
            <a:off x="9018581" y="3926640"/>
            <a:ext cx="277206" cy="1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Rectangle 31">
            <a:extLst>
              <a:ext uri="{FF2B5EF4-FFF2-40B4-BE49-F238E27FC236}">
                <a16:creationId xmlns:a16="http://schemas.microsoft.com/office/drawing/2014/main" id="{3BF69936-ED29-D86C-1B1B-3AACA20F2C37}"/>
              </a:ext>
            </a:extLst>
          </p:cNvPr>
          <p:cNvSpPr/>
          <p:nvPr/>
        </p:nvSpPr>
        <p:spPr>
          <a:xfrm>
            <a:off x="5995042" y="3124058"/>
            <a:ext cx="915421" cy="43088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400" b="1" noProof="0" dirty="0">
                <a:solidFill>
                  <a:schemeClr val="bg1">
                    <a:lumMod val="50000"/>
                  </a:schemeClr>
                </a:solidFill>
              </a:rPr>
              <a:t>Code Verification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287A24AF-10F1-0B6C-AFC9-8FF321BE2975}"/>
              </a:ext>
            </a:extLst>
          </p:cNvPr>
          <p:cNvSpPr/>
          <p:nvPr/>
        </p:nvSpPr>
        <p:spPr>
          <a:xfrm>
            <a:off x="1877901" y="3692290"/>
            <a:ext cx="391133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1200" noProof="0" dirty="0">
                <a:solidFill>
                  <a:srgbClr val="C00000"/>
                </a:solidFill>
              </a:rPr>
              <a:t>Inputs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4DB34C6A-9672-BC6E-88D3-877FB74D755D}"/>
              </a:ext>
            </a:extLst>
          </p:cNvPr>
          <p:cNvCxnSpPr>
            <a:cxnSpLocks/>
            <a:endCxn id="3" idx="2"/>
          </p:cNvCxnSpPr>
          <p:nvPr/>
        </p:nvCxnSpPr>
        <p:spPr>
          <a:xfrm flipV="1">
            <a:off x="2070817" y="3450787"/>
            <a:ext cx="0" cy="216844"/>
          </a:xfrm>
          <a:prstGeom prst="straightConnector1">
            <a:avLst/>
          </a:prstGeom>
          <a:ln w="12700">
            <a:solidFill>
              <a:srgbClr val="C00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A18946FF-1A87-0B87-609C-7215DEB05F92}"/>
              </a:ext>
            </a:extLst>
          </p:cNvPr>
          <p:cNvSpPr/>
          <p:nvPr/>
        </p:nvSpPr>
        <p:spPr>
          <a:xfrm>
            <a:off x="4522201" y="2107649"/>
            <a:ext cx="711349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1200" noProof="0" dirty="0">
                <a:solidFill>
                  <a:srgbClr val="C00000"/>
                </a:solidFill>
              </a:rPr>
              <a:t>Parameters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6FC8629-BA56-5FF2-6922-C92229A32BFE}"/>
              </a:ext>
            </a:extLst>
          </p:cNvPr>
          <p:cNvSpPr/>
          <p:nvPr/>
        </p:nvSpPr>
        <p:spPr>
          <a:xfrm>
            <a:off x="4555424" y="4431369"/>
            <a:ext cx="641522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1200" noProof="0" dirty="0">
                <a:solidFill>
                  <a:srgbClr val="C00000"/>
                </a:solidFill>
              </a:rPr>
              <a:t>Numerical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91029F4-BE73-4504-1853-AA5174629149}"/>
              </a:ext>
            </a:extLst>
          </p:cNvPr>
          <p:cNvSpPr/>
          <p:nvPr/>
        </p:nvSpPr>
        <p:spPr>
          <a:xfrm>
            <a:off x="9504853" y="4375336"/>
            <a:ext cx="1629933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1200" noProof="0" dirty="0">
                <a:solidFill>
                  <a:srgbClr val="C00000"/>
                </a:solidFill>
              </a:rPr>
              <a:t>Measurement uncertainty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CFB8B646-B054-BE65-5533-1DD41A1F430A}"/>
              </a:ext>
            </a:extLst>
          </p:cNvPr>
          <p:cNvCxnSpPr>
            <a:cxnSpLocks/>
            <a:stCxn id="49" idx="2"/>
            <a:endCxn id="21" idx="0"/>
          </p:cNvCxnSpPr>
          <p:nvPr/>
        </p:nvCxnSpPr>
        <p:spPr>
          <a:xfrm>
            <a:off x="4877877" y="2666921"/>
            <a:ext cx="2" cy="232641"/>
          </a:xfrm>
          <a:prstGeom prst="straightConnector1">
            <a:avLst/>
          </a:prstGeom>
          <a:ln w="12700">
            <a:solidFill>
              <a:srgbClr val="C00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FD6FFB81-D3BB-6603-DAAF-E51FE77805DE}"/>
              </a:ext>
            </a:extLst>
          </p:cNvPr>
          <p:cNvCxnSpPr>
            <a:cxnSpLocks/>
            <a:stCxn id="36" idx="0"/>
            <a:endCxn id="53" idx="2"/>
          </p:cNvCxnSpPr>
          <p:nvPr/>
        </p:nvCxnSpPr>
        <p:spPr>
          <a:xfrm flipV="1">
            <a:off x="4876185" y="4203900"/>
            <a:ext cx="1693" cy="227469"/>
          </a:xfrm>
          <a:prstGeom prst="straightConnector1">
            <a:avLst/>
          </a:prstGeom>
          <a:ln w="12700">
            <a:solidFill>
              <a:srgbClr val="C00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Rectangle 39">
            <a:extLst>
              <a:ext uri="{FF2B5EF4-FFF2-40B4-BE49-F238E27FC236}">
                <a16:creationId xmlns:a16="http://schemas.microsoft.com/office/drawing/2014/main" id="{4A7196A6-BF62-7560-AC1D-DB1437376C9C}"/>
              </a:ext>
            </a:extLst>
          </p:cNvPr>
          <p:cNvSpPr/>
          <p:nvPr/>
        </p:nvSpPr>
        <p:spPr>
          <a:xfrm>
            <a:off x="7004419" y="4523702"/>
            <a:ext cx="1348648" cy="430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400" b="1" noProof="0" dirty="0">
                <a:solidFill>
                  <a:srgbClr val="C00000"/>
                </a:solidFill>
              </a:rPr>
              <a:t>Uncertainty Quantification</a:t>
            </a:r>
          </a:p>
        </p:txBody>
      </p:sp>
      <p:cxnSp>
        <p:nvCxnSpPr>
          <p:cNvPr id="41" name="Straight Arrow Connector 40">
            <a:extLst>
              <a:ext uri="{FF2B5EF4-FFF2-40B4-BE49-F238E27FC236}">
                <a16:creationId xmlns:a16="http://schemas.microsoft.com/office/drawing/2014/main" id="{95880C62-879D-4FFE-7996-56EB32E5539C}"/>
              </a:ext>
            </a:extLst>
          </p:cNvPr>
          <p:cNvCxnSpPr>
            <a:cxnSpLocks/>
          </p:cNvCxnSpPr>
          <p:nvPr/>
        </p:nvCxnSpPr>
        <p:spPr>
          <a:xfrm>
            <a:off x="7678744" y="4202253"/>
            <a:ext cx="0" cy="321449"/>
          </a:xfrm>
          <a:prstGeom prst="straightConnector1">
            <a:avLst/>
          </a:prstGeom>
          <a:ln w="12700">
            <a:solidFill>
              <a:srgbClr val="C00000"/>
            </a:solidFill>
            <a:prstDash val="dash"/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>
            <a:extLst>
              <a:ext uri="{FF2B5EF4-FFF2-40B4-BE49-F238E27FC236}">
                <a16:creationId xmlns:a16="http://schemas.microsoft.com/office/drawing/2014/main" id="{3C36836F-3B80-B427-F7D3-D55F4396D3DA}"/>
              </a:ext>
            </a:extLst>
          </p:cNvPr>
          <p:cNvSpPr/>
          <p:nvPr/>
        </p:nvSpPr>
        <p:spPr>
          <a:xfrm>
            <a:off x="3937998" y="5127211"/>
            <a:ext cx="3256178" cy="92333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r>
              <a:rPr lang="en-US" sz="1200" b="1" noProof="0" dirty="0">
                <a:solidFill>
                  <a:schemeClr val="bg1">
                    <a:lumMod val="50000"/>
                  </a:schemeClr>
                </a:solidFill>
              </a:rPr>
              <a:t>Examples of model uncertainty: 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200" noProof="0" dirty="0">
                <a:solidFill>
                  <a:schemeClr val="bg1">
                    <a:lumMod val="50000"/>
                  </a:schemeClr>
                </a:solidFill>
              </a:rPr>
              <a:t>Model form (physical assumptions/simplifications)</a:t>
            </a:r>
            <a:endParaRPr lang="en-US" sz="1200" noProof="0" dirty="0">
              <a:solidFill>
                <a:schemeClr val="bg1">
                  <a:lumMod val="50000"/>
                </a:schemeClr>
              </a:solidFill>
              <a:ea typeface="Calibri"/>
              <a:cs typeface="Calibri"/>
            </a:endParaRP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200" noProof="0" dirty="0">
                <a:solidFill>
                  <a:schemeClr val="bg1">
                    <a:lumMod val="50000"/>
                  </a:schemeClr>
                </a:solidFill>
              </a:rPr>
              <a:t>Parameters (calibration/tuning)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200" noProof="0" dirty="0">
                <a:solidFill>
                  <a:schemeClr val="bg1">
                    <a:lumMod val="50000"/>
                  </a:schemeClr>
                </a:solidFill>
              </a:rPr>
              <a:t>Numerical errors (solution errors, surrogate model errors, statistical sampling errors)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6D96DBF4-FD9E-749C-E66E-0E9754BF031D}"/>
              </a:ext>
            </a:extLst>
          </p:cNvPr>
          <p:cNvSpPr/>
          <p:nvPr/>
        </p:nvSpPr>
        <p:spPr>
          <a:xfrm>
            <a:off x="993551" y="4513964"/>
            <a:ext cx="2483822" cy="92333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r>
              <a:rPr lang="en-US" sz="1200" b="1" noProof="0" dirty="0">
                <a:solidFill>
                  <a:schemeClr val="bg1">
                    <a:lumMod val="50000"/>
                  </a:schemeClr>
                </a:solidFill>
              </a:rPr>
              <a:t>Examples of model input uncertainty: 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200" noProof="0" dirty="0">
                <a:solidFill>
                  <a:schemeClr val="bg1">
                    <a:lumMod val="50000"/>
                  </a:schemeClr>
                </a:solidFill>
              </a:rPr>
              <a:t>Boundary/Initial conditions</a:t>
            </a:r>
            <a:endParaRPr lang="en-US" sz="1200" noProof="0" dirty="0">
              <a:solidFill>
                <a:schemeClr val="bg1">
                  <a:lumMod val="50000"/>
                </a:schemeClr>
              </a:solidFill>
              <a:ea typeface="Calibri"/>
              <a:cs typeface="Calibri"/>
            </a:endParaRP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200" noProof="0" dirty="0">
                <a:solidFill>
                  <a:schemeClr val="bg1">
                    <a:lumMod val="50000"/>
                  </a:schemeClr>
                </a:solidFill>
              </a:rPr>
              <a:t>Material properties</a:t>
            </a:r>
            <a:endParaRPr lang="en-US" sz="1200" noProof="0" dirty="0">
              <a:solidFill>
                <a:schemeClr val="bg1">
                  <a:lumMod val="50000"/>
                </a:schemeClr>
              </a:solidFill>
              <a:ea typeface="Calibri"/>
              <a:cs typeface="Calibri"/>
            </a:endParaRP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200" noProof="0" dirty="0">
                <a:solidFill>
                  <a:schemeClr val="bg1">
                    <a:lumMod val="50000"/>
                  </a:schemeClr>
                </a:solidFill>
              </a:rPr>
              <a:t>Geometry</a:t>
            </a:r>
            <a:endParaRPr lang="en-US" sz="1200" noProof="0" dirty="0">
              <a:solidFill>
                <a:schemeClr val="bg1">
                  <a:lumMod val="50000"/>
                </a:schemeClr>
              </a:solidFill>
              <a:ea typeface="Calibri"/>
              <a:cs typeface="Calibri"/>
            </a:endParaRP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200" noProof="0" dirty="0">
                <a:solidFill>
                  <a:schemeClr val="bg1">
                    <a:lumMod val="50000"/>
                  </a:schemeClr>
                </a:solidFill>
              </a:rPr>
              <a:t>Measurement uncertainty (inputs)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2177FD37-8901-0069-38C1-F7594FCA4A88}"/>
              </a:ext>
            </a:extLst>
          </p:cNvPr>
          <p:cNvSpPr/>
          <p:nvPr/>
        </p:nvSpPr>
        <p:spPr>
          <a:xfrm>
            <a:off x="9295787" y="5146483"/>
            <a:ext cx="2562036" cy="92333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 anchor="t">
            <a:spAutoFit/>
          </a:bodyPr>
          <a:lstStyle/>
          <a:p>
            <a:r>
              <a:rPr lang="en-US" sz="1200" b="1" noProof="0" dirty="0">
                <a:solidFill>
                  <a:schemeClr val="bg1">
                    <a:lumMod val="50000"/>
                  </a:schemeClr>
                </a:solidFill>
              </a:rPr>
              <a:t>Examples of measurement uncertainty: 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200" noProof="0" dirty="0">
                <a:solidFill>
                  <a:schemeClr val="bg1">
                    <a:lumMod val="50000"/>
                  </a:schemeClr>
                </a:solidFill>
              </a:rPr>
              <a:t>Limited number of measurements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200" noProof="0" dirty="0">
                <a:solidFill>
                  <a:schemeClr val="bg1">
                    <a:lumMod val="50000"/>
                  </a:schemeClr>
                </a:solidFill>
              </a:rPr>
              <a:t>Statistical sampling errors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200" noProof="0" dirty="0">
                <a:solidFill>
                  <a:schemeClr val="bg1">
                    <a:lumMod val="50000"/>
                  </a:schemeClr>
                </a:solidFill>
              </a:rPr>
              <a:t>Measurement bias</a:t>
            </a:r>
          </a:p>
          <a:p>
            <a:pPr marL="114300" indent="-114300">
              <a:buFont typeface="Arial" panose="020B0604020202020204" pitchFamily="34" charset="0"/>
              <a:buChar char="•"/>
            </a:pPr>
            <a:r>
              <a:rPr lang="en-US" sz="1200" noProof="0" dirty="0">
                <a:solidFill>
                  <a:schemeClr val="bg1">
                    <a:lumMod val="50000"/>
                  </a:schemeClr>
                </a:solidFill>
              </a:rPr>
              <a:t>Data reduction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33489980-294F-04FD-293E-F73A2C33652C}"/>
              </a:ext>
            </a:extLst>
          </p:cNvPr>
          <p:cNvCxnSpPr>
            <a:cxnSpLocks/>
            <a:stCxn id="3" idx="3"/>
          </p:cNvCxnSpPr>
          <p:nvPr/>
        </p:nvCxnSpPr>
        <p:spPr>
          <a:xfrm>
            <a:off x="3013539" y="3175175"/>
            <a:ext cx="919347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52C62933-0151-E831-0223-8B6925610DF1}"/>
                  </a:ext>
                </a:extLst>
              </p:cNvPr>
              <p:cNvSpPr txBox="1"/>
              <p:nvPr/>
            </p:nvSpPr>
            <p:spPr>
              <a:xfrm>
                <a:off x="3283618" y="3016042"/>
                <a:ext cx="256099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800" b="0" i="1" noProof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1800" b="0" i="1" noProof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</m:oMath>
                  </m:oMathPara>
                </a14:m>
                <a:endParaRPr lang="en-US" noProof="0" dirty="0"/>
              </a:p>
            </p:txBody>
          </p:sp>
        </mc:Choice>
        <mc:Fallback xmlns="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52C62933-0151-E831-0223-8B6925610DF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3618" y="3016042"/>
                <a:ext cx="256099" cy="276999"/>
              </a:xfrm>
              <a:prstGeom prst="rect">
                <a:avLst/>
              </a:prstGeom>
              <a:blipFill>
                <a:blip r:embed="rId5"/>
                <a:stretch>
                  <a:fillRect l="-9524" r="-4762" b="-173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7" name="Graphic 46" descr="Normal Distribution outline">
            <a:extLst>
              <a:ext uri="{FF2B5EF4-FFF2-40B4-BE49-F238E27FC236}">
                <a16:creationId xmlns:a16="http://schemas.microsoft.com/office/drawing/2014/main" id="{B35A15CB-374A-00CE-A6B5-79C95515B7E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860621" y="3858827"/>
            <a:ext cx="420389" cy="420389"/>
          </a:xfrm>
          <a:prstGeom prst="rect">
            <a:avLst/>
          </a:prstGeom>
        </p:spPr>
      </p:pic>
      <p:pic>
        <p:nvPicPr>
          <p:cNvPr id="48" name="Graphic 47" descr="Normal Distribution outline">
            <a:extLst>
              <a:ext uri="{FF2B5EF4-FFF2-40B4-BE49-F238E27FC236}">
                <a16:creationId xmlns:a16="http://schemas.microsoft.com/office/drawing/2014/main" id="{FF74EC7F-32DB-914E-9089-83062629C08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468548" y="4954589"/>
            <a:ext cx="420389" cy="420389"/>
          </a:xfrm>
          <a:prstGeom prst="rect">
            <a:avLst/>
          </a:prstGeom>
        </p:spPr>
      </p:pic>
      <p:pic>
        <p:nvPicPr>
          <p:cNvPr id="49" name="Graphic 48" descr="Normal Distribution outline">
            <a:extLst>
              <a:ext uri="{FF2B5EF4-FFF2-40B4-BE49-F238E27FC236}">
                <a16:creationId xmlns:a16="http://schemas.microsoft.com/office/drawing/2014/main" id="{1C7315D8-4331-6006-24D1-EBBEC1CF78C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67682" y="2246532"/>
            <a:ext cx="420389" cy="420389"/>
          </a:xfrm>
          <a:prstGeom prst="rect">
            <a:avLst/>
          </a:prstGeom>
        </p:spPr>
      </p:pic>
      <p:pic>
        <p:nvPicPr>
          <p:cNvPr id="50" name="Graphic 49" descr="Normal Distribution outline">
            <a:extLst>
              <a:ext uri="{FF2B5EF4-FFF2-40B4-BE49-F238E27FC236}">
                <a16:creationId xmlns:a16="http://schemas.microsoft.com/office/drawing/2014/main" id="{A6F19F86-7B67-9984-C834-A7CE36688EA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67683" y="4595258"/>
            <a:ext cx="420389" cy="420389"/>
          </a:xfrm>
          <a:prstGeom prst="rect">
            <a:avLst/>
          </a:prstGeom>
        </p:spPr>
      </p:pic>
      <p:pic>
        <p:nvPicPr>
          <p:cNvPr id="51" name="Graphic 50" descr="Normal Distribution outline">
            <a:extLst>
              <a:ext uri="{FF2B5EF4-FFF2-40B4-BE49-F238E27FC236}">
                <a16:creationId xmlns:a16="http://schemas.microsoft.com/office/drawing/2014/main" id="{CAFD90A8-7CC9-9349-7126-52C7A754EB2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19928" y="4557156"/>
            <a:ext cx="420389" cy="420389"/>
          </a:xfrm>
          <a:prstGeom prst="rect">
            <a:avLst/>
          </a:prstGeom>
        </p:spPr>
      </p:pic>
      <p:sp>
        <p:nvSpPr>
          <p:cNvPr id="52" name="Rectangle 51">
            <a:extLst>
              <a:ext uri="{FF2B5EF4-FFF2-40B4-BE49-F238E27FC236}">
                <a16:creationId xmlns:a16="http://schemas.microsoft.com/office/drawing/2014/main" id="{19757570-5FDE-9FAA-38DB-D4BA5D80E904}"/>
              </a:ext>
            </a:extLst>
          </p:cNvPr>
          <p:cNvSpPr/>
          <p:nvPr/>
        </p:nvSpPr>
        <p:spPr>
          <a:xfrm>
            <a:off x="8423489" y="4392797"/>
            <a:ext cx="1081364" cy="430887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400" b="1" noProof="0" dirty="0">
                <a:solidFill>
                  <a:schemeClr val="bg1">
                    <a:lumMod val="50000"/>
                  </a:schemeClr>
                </a:solidFill>
              </a:rPr>
              <a:t>Model Validation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ounded Rectangle 52">
                <a:extLst>
                  <a:ext uri="{FF2B5EF4-FFF2-40B4-BE49-F238E27FC236}">
                    <a16:creationId xmlns:a16="http://schemas.microsoft.com/office/drawing/2014/main" id="{01825C9C-E84D-98D3-9912-366349665279}"/>
                  </a:ext>
                </a:extLst>
              </p:cNvPr>
              <p:cNvSpPr/>
              <p:nvPr/>
            </p:nvSpPr>
            <p:spPr>
              <a:xfrm>
                <a:off x="3935155" y="3652675"/>
                <a:ext cx="1885445" cy="551225"/>
              </a:xfrm>
              <a:prstGeom prst="roundRect">
                <a:avLst>
                  <a:gd name="adj" fmla="val 25634"/>
                </a:avLst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noProof="0" dirty="0"/>
                  <a:t>Computational Model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US" sz="1400" b="0" i="1" noProof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noProof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acc>
                      <m:d>
                        <m:dPr>
                          <m:ctrlPr>
                            <a:rPr lang="en-US" sz="1400" i="1" noProof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400" i="1" noProof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 noProof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i="1" noProof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400" noProof="0" dirty="0"/>
              </a:p>
            </p:txBody>
          </p:sp>
        </mc:Choice>
        <mc:Fallback xmlns="">
          <p:sp>
            <p:nvSpPr>
              <p:cNvPr id="53" name="Rounded Rectangle 52">
                <a:extLst>
                  <a:ext uri="{FF2B5EF4-FFF2-40B4-BE49-F238E27FC236}">
                    <a16:creationId xmlns:a16="http://schemas.microsoft.com/office/drawing/2014/main" id="{01825C9C-E84D-98D3-9912-36634966527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35155" y="3652675"/>
                <a:ext cx="1885445" cy="551225"/>
              </a:xfrm>
              <a:prstGeom prst="roundRect">
                <a:avLst>
                  <a:gd name="adj" fmla="val 25634"/>
                </a:avLst>
              </a:prstGeom>
              <a:blipFill>
                <a:blip r:embed="rId7"/>
                <a:stretch>
                  <a:fillRect b="-44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C296C8F0-5744-EF72-A23E-71D142435DA8}"/>
                  </a:ext>
                </a:extLst>
              </p:cNvPr>
              <p:cNvSpPr/>
              <p:nvPr/>
            </p:nvSpPr>
            <p:spPr>
              <a:xfrm>
                <a:off x="6736021" y="3651028"/>
                <a:ext cx="1885445" cy="55122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noProof="0" dirty="0"/>
                  <a:t>Model Output Data</a:t>
                </a: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noProof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sz="1400" b="0" i="1" noProof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400" b="0" i="1" noProof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e>
                      <m:sub>
                        <m:r>
                          <a:rPr lang="en-US" sz="1400" b="0" i="1" noProof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1400" noProof="0" dirty="0"/>
                  <a:t>   </a:t>
                </a:r>
                <a14:m>
                  <m:oMath xmlns:m="http://schemas.openxmlformats.org/officeDocument/2006/math">
                    <m:r>
                      <a:rPr lang="en-US" sz="1400" i="1" noProof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1400" i="1" noProof="0">
                        <a:latin typeface="Cambria Math" panose="02040503050406030204" pitchFamily="18" charset="0"/>
                      </a:rPr>
                      <m:t>=1,2,…,</m:t>
                    </m:r>
                    <m:r>
                      <a:rPr lang="en-US" sz="1400" i="1" noProof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sz="1400" noProof="0" dirty="0"/>
              </a:p>
            </p:txBody>
          </p:sp>
        </mc:Choice>
        <mc:Fallback xmlns="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C296C8F0-5744-EF72-A23E-71D142435DA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6021" y="3651028"/>
                <a:ext cx="1885445" cy="55122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686A253F-9406-5D0D-B188-061B36381BB3}"/>
                  </a:ext>
                </a:extLst>
              </p:cNvPr>
              <p:cNvSpPr txBox="1"/>
              <p:nvPr/>
            </p:nvSpPr>
            <p:spPr>
              <a:xfrm>
                <a:off x="6094991" y="3733775"/>
                <a:ext cx="306367" cy="299313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square" lIns="0" tIns="0" rIns="0" bIns="0">
                <a:spAutoFit/>
              </a:bodyPr>
              <a:lstStyle/>
              <a:p>
                <a:pPr algn="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800" b="0" i="1" noProof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lang="en-US" sz="1800" b="0" i="1" noProof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1800" b="0" i="1" noProof="0"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e>
                        <m:sub>
                          <m:r>
                            <a:rPr lang="en-US" sz="1800" b="0" i="1" noProof="0">
                              <a:latin typeface="Cambria Math" panose="02040503050406030204" pitchFamily="18" charset="0"/>
                            </a:rPr>
                            <m:t>𝑗</m:t>
                          </m:r>
                        </m:sub>
                      </m:sSub>
                    </m:oMath>
                  </m:oMathPara>
                </a14:m>
                <a:endParaRPr lang="en-US" noProof="0" dirty="0"/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686A253F-9406-5D0D-B188-061B36381B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4991" y="3733775"/>
                <a:ext cx="306367" cy="299313"/>
              </a:xfrm>
              <a:prstGeom prst="rect">
                <a:avLst/>
              </a:prstGeom>
              <a:blipFill>
                <a:blip r:embed="rId9"/>
                <a:stretch>
                  <a:fillRect l="-12000" b="-24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ADB6FD29-EE5D-FDF9-47F0-A4049AB40E4B}"/>
              </a:ext>
            </a:extLst>
          </p:cNvPr>
          <p:cNvCxnSpPr>
            <a:cxnSpLocks/>
          </p:cNvCxnSpPr>
          <p:nvPr/>
        </p:nvCxnSpPr>
        <p:spPr>
          <a:xfrm>
            <a:off x="8963763" y="3450787"/>
            <a:ext cx="0" cy="760417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65">
            <a:extLst>
              <a:ext uri="{FF2B5EF4-FFF2-40B4-BE49-F238E27FC236}">
                <a16:creationId xmlns:a16="http://schemas.microsoft.com/office/drawing/2014/main" id="{77C87C0B-47AA-3F06-EEAA-8D6C54CF6A03}"/>
              </a:ext>
            </a:extLst>
          </p:cNvPr>
          <p:cNvSpPr/>
          <p:nvPr/>
        </p:nvSpPr>
        <p:spPr>
          <a:xfrm>
            <a:off x="6132269" y="1341802"/>
            <a:ext cx="5221527" cy="1587489"/>
          </a:xfrm>
          <a:prstGeom prst="rect">
            <a:avLst/>
          </a:prstGeom>
          <a:solidFill>
            <a:schemeClr val="accent4">
              <a:alpha val="31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t" anchorCtr="0">
            <a:no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noProof="0" dirty="0">
                <a:solidFill>
                  <a:schemeClr val="tx1"/>
                </a:solidFill>
              </a:rPr>
              <a:t>Identify most import sources of uncertainties including </a:t>
            </a:r>
            <a:r>
              <a:rPr lang="en-US" i="1" noProof="0" dirty="0">
                <a:solidFill>
                  <a:schemeClr val="tx1"/>
                </a:solidFill>
              </a:rPr>
              <a:t>inputs</a:t>
            </a:r>
            <a:r>
              <a:rPr lang="en-US" noProof="0" dirty="0">
                <a:solidFill>
                  <a:schemeClr val="tx1"/>
                </a:solidFill>
              </a:rPr>
              <a:t> and </a:t>
            </a:r>
            <a:r>
              <a:rPr lang="en-US" i="1" noProof="0" dirty="0">
                <a:solidFill>
                  <a:schemeClr val="tx1"/>
                </a:solidFill>
              </a:rPr>
              <a:t>parameters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noProof="0" dirty="0">
                <a:solidFill>
                  <a:schemeClr val="tx1"/>
                </a:solidFill>
              </a:rPr>
              <a:t>Estimate the uncertainty in these values. Methods include calibration, data, subject matter expertise, first-principles, etc.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6BA748D-4E12-46B9-6221-AE14A5BF3DAD}"/>
              </a:ext>
            </a:extLst>
          </p:cNvPr>
          <p:cNvSpPr txBox="1"/>
          <p:nvPr/>
        </p:nvSpPr>
        <p:spPr>
          <a:xfrm>
            <a:off x="236913" y="6362070"/>
            <a:ext cx="1104790" cy="2616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v. 3, Draft, 2026</a:t>
            </a:r>
          </a:p>
        </p:txBody>
      </p:sp>
    </p:spTree>
    <p:extLst>
      <p:ext uri="{BB962C8B-B14F-4D97-AF65-F5344CB8AC3E}">
        <p14:creationId xmlns:p14="http://schemas.microsoft.com/office/powerpoint/2010/main" val="5635610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val 6">
            <a:extLst>
              <a:ext uri="{FF2B5EF4-FFF2-40B4-BE49-F238E27FC236}">
                <a16:creationId xmlns:a16="http://schemas.microsoft.com/office/drawing/2014/main" id="{5ACA98B0-690A-1123-C721-B91D7BE75E4D}"/>
              </a:ext>
            </a:extLst>
          </p:cNvPr>
          <p:cNvSpPr/>
          <p:nvPr/>
        </p:nvSpPr>
        <p:spPr>
          <a:xfrm>
            <a:off x="9945287" y="3206182"/>
            <a:ext cx="1677879" cy="1913655"/>
          </a:xfrm>
          <a:prstGeom prst="ellipse">
            <a:avLst/>
          </a:prstGeom>
          <a:solidFill>
            <a:schemeClr val="accent1">
              <a:alpha val="30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noProof="0" dirty="0"/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CE2D100A-7009-A91C-DE35-1230D7751C8B}"/>
              </a:ext>
            </a:extLst>
          </p:cNvPr>
          <p:cNvSpPr/>
          <p:nvPr/>
        </p:nvSpPr>
        <p:spPr>
          <a:xfrm>
            <a:off x="218880" y="1723144"/>
            <a:ext cx="3604389" cy="1083928"/>
          </a:xfrm>
          <a:prstGeom prst="hexagon">
            <a:avLst/>
          </a:prstGeom>
          <a:solidFill>
            <a:schemeClr val="accent4">
              <a:alpha val="31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t" anchorCtr="0"/>
          <a:lstStyle/>
          <a:p>
            <a:pPr algn="ctr"/>
            <a:r>
              <a:rPr lang="en-US" b="1" noProof="0" dirty="0">
                <a:solidFill>
                  <a:schemeClr val="dk1"/>
                </a:solidFill>
              </a:rPr>
              <a:t>Samples from uncertainties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71E60A4-46ED-E0D4-D8CF-C82E90C1C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Propagate uncertainties and interpret results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2C367CC9-D4A4-AF32-0EF4-02B3A62E2B6A}"/>
                  </a:ext>
                </a:extLst>
              </p:cNvPr>
              <p:cNvSpPr/>
              <p:nvPr/>
            </p:nvSpPr>
            <p:spPr>
              <a:xfrm>
                <a:off x="650094" y="3396753"/>
                <a:ext cx="1885445" cy="55122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noProof="0" dirty="0"/>
                  <a:t>Model Input Data</a:t>
                </a: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noProof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noProof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400" b="0" i="1" noProof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400" noProof="0" dirty="0"/>
                  <a:t>   </a:t>
                </a:r>
                <a14:m>
                  <m:oMath xmlns:m="http://schemas.openxmlformats.org/officeDocument/2006/math">
                    <m:r>
                      <a:rPr lang="en-US" sz="1400" i="1" noProof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1400" i="1" noProof="0">
                        <a:latin typeface="Cambria Math" panose="02040503050406030204" pitchFamily="18" charset="0"/>
                      </a:rPr>
                      <m:t>=1,2,…,</m:t>
                    </m:r>
                    <m:r>
                      <a:rPr lang="en-US" sz="1400" i="1" noProof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endParaRPr lang="en-US" sz="1400" noProof="0" dirty="0"/>
              </a:p>
            </p:txBody>
          </p:sp>
        </mc:Choice>
        <mc:Fallback xmlns="">
          <p:sp>
            <p:nvSpPr>
              <p:cNvPr id="3" name="Rectangle 2">
                <a:extLst>
                  <a:ext uri="{FF2B5EF4-FFF2-40B4-BE49-F238E27FC236}">
                    <a16:creationId xmlns:a16="http://schemas.microsoft.com/office/drawing/2014/main" id="{2C367CC9-D4A4-AF32-0EF4-02B3A62E2B6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094" y="3396753"/>
                <a:ext cx="1885445" cy="55122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ounded Rectangle 20">
                <a:extLst>
                  <a:ext uri="{FF2B5EF4-FFF2-40B4-BE49-F238E27FC236}">
                    <a16:creationId xmlns:a16="http://schemas.microsoft.com/office/drawing/2014/main" id="{1D1BCBF4-F9F5-0200-5191-690D6E664E0E}"/>
                  </a:ext>
                </a:extLst>
              </p:cNvPr>
              <p:cNvSpPr/>
              <p:nvPr/>
            </p:nvSpPr>
            <p:spPr>
              <a:xfrm>
                <a:off x="3969220" y="3396753"/>
                <a:ext cx="1885445" cy="551225"/>
              </a:xfrm>
              <a:prstGeom prst="roundRect">
                <a:avLst>
                  <a:gd name="adj" fmla="val 25634"/>
                </a:avLst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noProof="0" dirty="0"/>
                  <a:t>Mathematical Model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400" i="1" noProof="0">
                          <a:latin typeface="Cambria Math" panose="02040503050406030204" pitchFamily="18" charset="0"/>
                        </a:rPr>
                        <m:t>𝑓</m:t>
                      </m:r>
                      <m:d>
                        <m:dPr>
                          <m:ctrlPr>
                            <a:rPr lang="en-US" sz="1400" i="1" noProof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400" i="1" noProof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 noProof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i="1" noProof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400" noProof="0" dirty="0"/>
              </a:p>
            </p:txBody>
          </p:sp>
        </mc:Choice>
        <mc:Fallback xmlns="">
          <p:sp>
            <p:nvSpPr>
              <p:cNvPr id="21" name="Rounded Rectangle 20">
                <a:extLst>
                  <a:ext uri="{FF2B5EF4-FFF2-40B4-BE49-F238E27FC236}">
                    <a16:creationId xmlns:a16="http://schemas.microsoft.com/office/drawing/2014/main" id="{1D1BCBF4-F9F5-0200-5191-690D6E664E0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9220" y="3396753"/>
                <a:ext cx="1885445" cy="551225"/>
              </a:xfrm>
              <a:prstGeom prst="roundRect">
                <a:avLst>
                  <a:gd name="adj" fmla="val 25634"/>
                </a:avLst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7A0EE940-8692-7B9A-1D2A-5FBD6D28AAA6}"/>
              </a:ext>
            </a:extLst>
          </p:cNvPr>
          <p:cNvCxnSpPr>
            <a:cxnSpLocks/>
            <a:stCxn id="21" idx="2"/>
          </p:cNvCxnSpPr>
          <p:nvPr/>
        </p:nvCxnSpPr>
        <p:spPr>
          <a:xfrm flipH="1">
            <a:off x="4911942" y="3947978"/>
            <a:ext cx="1" cy="201888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D83117B4-13F3-8067-F10F-55758547A49A}"/>
              </a:ext>
            </a:extLst>
          </p:cNvPr>
          <p:cNvCxnSpPr>
            <a:cxnSpLocks/>
          </p:cNvCxnSpPr>
          <p:nvPr/>
        </p:nvCxnSpPr>
        <p:spPr>
          <a:xfrm flipV="1">
            <a:off x="5854664" y="4423832"/>
            <a:ext cx="915421" cy="1647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287A24AF-10F1-0B6C-AFC9-8FF321BE2975}"/>
              </a:ext>
            </a:extLst>
          </p:cNvPr>
          <p:cNvSpPr/>
          <p:nvPr/>
        </p:nvSpPr>
        <p:spPr>
          <a:xfrm>
            <a:off x="998498" y="2190803"/>
            <a:ext cx="391133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1200" noProof="0" dirty="0">
                <a:solidFill>
                  <a:srgbClr val="C00000"/>
                </a:solidFill>
              </a:rPr>
              <a:t>Inputs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A18946FF-1A87-0B87-609C-7215DEB05F92}"/>
              </a:ext>
            </a:extLst>
          </p:cNvPr>
          <p:cNvSpPr/>
          <p:nvPr/>
        </p:nvSpPr>
        <p:spPr>
          <a:xfrm>
            <a:off x="1643097" y="2191455"/>
            <a:ext cx="711349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1200" noProof="0" dirty="0">
                <a:solidFill>
                  <a:srgbClr val="C00000"/>
                </a:solidFill>
              </a:rPr>
              <a:t>Parameters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46FC8629-BA56-5FF2-6922-C92229A32BFE}"/>
              </a:ext>
            </a:extLst>
          </p:cNvPr>
          <p:cNvSpPr/>
          <p:nvPr/>
        </p:nvSpPr>
        <p:spPr>
          <a:xfrm>
            <a:off x="2509017" y="2190803"/>
            <a:ext cx="641522" cy="1846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 lIns="0" tIns="0" rIns="0" bIns="0" rtlCol="0" anchor="ctr">
            <a:spAutoFit/>
          </a:bodyPr>
          <a:lstStyle/>
          <a:p>
            <a:pPr algn="ctr"/>
            <a:r>
              <a:rPr lang="en-US" sz="1200" noProof="0" dirty="0">
                <a:solidFill>
                  <a:srgbClr val="C00000"/>
                </a:solidFill>
              </a:rPr>
              <a:t>Numerical</a:t>
            </a:r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33489980-294F-04FD-293E-F73A2C33652C}"/>
              </a:ext>
            </a:extLst>
          </p:cNvPr>
          <p:cNvCxnSpPr>
            <a:cxnSpLocks/>
          </p:cNvCxnSpPr>
          <p:nvPr/>
        </p:nvCxnSpPr>
        <p:spPr>
          <a:xfrm>
            <a:off x="2992739" y="3651872"/>
            <a:ext cx="830536" cy="0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Graphic 46" descr="Normal Distribution outline">
            <a:extLst>
              <a:ext uri="{FF2B5EF4-FFF2-40B4-BE49-F238E27FC236}">
                <a16:creationId xmlns:a16="http://schemas.microsoft.com/office/drawing/2014/main" id="{B35A15CB-374A-00CE-A6B5-79C95515B7E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89753" y="2324556"/>
            <a:ext cx="420389" cy="420389"/>
          </a:xfrm>
          <a:prstGeom prst="rect">
            <a:avLst/>
          </a:prstGeom>
        </p:spPr>
      </p:pic>
      <p:pic>
        <p:nvPicPr>
          <p:cNvPr id="49" name="Graphic 48" descr="Normal Distribution outline">
            <a:extLst>
              <a:ext uri="{FF2B5EF4-FFF2-40B4-BE49-F238E27FC236}">
                <a16:creationId xmlns:a16="http://schemas.microsoft.com/office/drawing/2014/main" id="{1C7315D8-4331-6006-24D1-EBBEC1CF78C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88578" y="2330338"/>
            <a:ext cx="420389" cy="420389"/>
          </a:xfrm>
          <a:prstGeom prst="rect">
            <a:avLst/>
          </a:prstGeom>
        </p:spPr>
      </p:pic>
      <p:pic>
        <p:nvPicPr>
          <p:cNvPr id="50" name="Graphic 49" descr="Normal Distribution outline">
            <a:extLst>
              <a:ext uri="{FF2B5EF4-FFF2-40B4-BE49-F238E27FC236}">
                <a16:creationId xmlns:a16="http://schemas.microsoft.com/office/drawing/2014/main" id="{A6F19F86-7B67-9984-C834-A7CE36688EA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19583" y="2330338"/>
            <a:ext cx="420389" cy="420389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53" name="Rounded Rectangle 52">
                <a:extLst>
                  <a:ext uri="{FF2B5EF4-FFF2-40B4-BE49-F238E27FC236}">
                    <a16:creationId xmlns:a16="http://schemas.microsoft.com/office/drawing/2014/main" id="{01825C9C-E84D-98D3-9912-366349665279}"/>
                  </a:ext>
                </a:extLst>
              </p:cNvPr>
              <p:cNvSpPr/>
              <p:nvPr/>
            </p:nvSpPr>
            <p:spPr>
              <a:xfrm>
                <a:off x="3969219" y="4149866"/>
                <a:ext cx="1885445" cy="551225"/>
              </a:xfrm>
              <a:prstGeom prst="roundRect">
                <a:avLst>
                  <a:gd name="adj" fmla="val 25634"/>
                </a:avLst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noProof="0" dirty="0"/>
                  <a:t>Computational Model</a:t>
                </a: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̃"/>
                          <m:ctrlPr>
                            <a:rPr lang="en-US" sz="1400" b="0" i="1" noProof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1400" b="0" i="1" noProof="0">
                              <a:latin typeface="Cambria Math" panose="02040503050406030204" pitchFamily="18" charset="0"/>
                            </a:rPr>
                            <m:t>𝑓</m:t>
                          </m:r>
                        </m:e>
                      </m:acc>
                      <m:d>
                        <m:dPr>
                          <m:ctrlPr>
                            <a:rPr lang="en-US" sz="1400" i="1" noProof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1400" i="1" noProof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400" i="1" noProof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1400" i="1" noProof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1400" noProof="0" dirty="0"/>
              </a:p>
            </p:txBody>
          </p:sp>
        </mc:Choice>
        <mc:Fallback xmlns="">
          <p:sp>
            <p:nvSpPr>
              <p:cNvPr id="53" name="Rounded Rectangle 52">
                <a:extLst>
                  <a:ext uri="{FF2B5EF4-FFF2-40B4-BE49-F238E27FC236}">
                    <a16:creationId xmlns:a16="http://schemas.microsoft.com/office/drawing/2014/main" id="{01825C9C-E84D-98D3-9912-36634966527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9219" y="4149866"/>
                <a:ext cx="1885445" cy="551225"/>
              </a:xfrm>
              <a:prstGeom prst="roundRect">
                <a:avLst>
                  <a:gd name="adj" fmla="val 25634"/>
                </a:avLst>
              </a:prstGeom>
              <a:blipFill>
                <a:blip r:embed="rId5"/>
                <a:stretch>
                  <a:fillRect b="-22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C296C8F0-5744-EF72-A23E-71D142435DA8}"/>
                  </a:ext>
                </a:extLst>
              </p:cNvPr>
              <p:cNvSpPr/>
              <p:nvPr/>
            </p:nvSpPr>
            <p:spPr>
              <a:xfrm>
                <a:off x="6696782" y="3646946"/>
                <a:ext cx="1885445" cy="55122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noProof="0" dirty="0"/>
                  <a:t>Model Output Data</a:t>
                </a: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noProof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sz="1400" b="0" i="1" noProof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400" b="0" i="1" noProof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e>
                      <m:sub>
                        <m:r>
                          <a:rPr lang="en-US" sz="1400" b="0" i="1" noProof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1400" noProof="0" dirty="0"/>
                  <a:t>   </a:t>
                </a:r>
                <a14:m>
                  <m:oMath xmlns:m="http://schemas.openxmlformats.org/officeDocument/2006/math">
                    <m:r>
                      <a:rPr lang="en-US" sz="1400" i="1" noProof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1400" i="1" noProof="0">
                        <a:latin typeface="Cambria Math" panose="02040503050406030204" pitchFamily="18" charset="0"/>
                      </a:rPr>
                      <m:t>=1,2,…,</m:t>
                    </m:r>
                    <m:r>
                      <a:rPr lang="en-US" sz="1400" i="1" noProof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sz="1400" noProof="0" dirty="0"/>
              </a:p>
            </p:txBody>
          </p:sp>
        </mc:Choice>
        <mc:Fallback xmlns="">
          <p:sp>
            <p:nvSpPr>
              <p:cNvPr id="54" name="Rectangle 53">
                <a:extLst>
                  <a:ext uri="{FF2B5EF4-FFF2-40B4-BE49-F238E27FC236}">
                    <a16:creationId xmlns:a16="http://schemas.microsoft.com/office/drawing/2014/main" id="{C296C8F0-5744-EF72-A23E-71D142435DA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6782" y="3646946"/>
                <a:ext cx="1885445" cy="5512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08F71139-FE82-A6A2-7F9A-70E483600396}"/>
                  </a:ext>
                </a:extLst>
              </p:cNvPr>
              <p:cNvSpPr/>
              <p:nvPr/>
            </p:nvSpPr>
            <p:spPr>
              <a:xfrm>
                <a:off x="802494" y="3549153"/>
                <a:ext cx="1885445" cy="55122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noProof="0" dirty="0"/>
                  <a:t>Model Input Data</a:t>
                </a: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noProof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noProof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400" b="0" i="1" noProof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400" noProof="0" dirty="0"/>
                  <a:t>   </a:t>
                </a:r>
                <a14:m>
                  <m:oMath xmlns:m="http://schemas.openxmlformats.org/officeDocument/2006/math">
                    <m:r>
                      <a:rPr lang="en-US" sz="1400" b="0" i="1" noProof="0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1400" b="0" i="1" noProof="0" smtClean="0">
                        <a:latin typeface="Cambria Math" panose="02040503050406030204" pitchFamily="18" charset="0"/>
                      </a:rPr>
                      <m:t>=1,2,…,</m:t>
                    </m:r>
                    <m:r>
                      <a:rPr lang="en-US" sz="1400" b="0" i="1" noProof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endParaRPr lang="en-US" sz="1400" noProof="0" dirty="0"/>
              </a:p>
            </p:txBody>
          </p:sp>
        </mc:Choice>
        <mc:Fallback xmlns=""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id="{08F71139-FE82-A6A2-7F9A-70E48360039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2494" y="3549153"/>
                <a:ext cx="1885445" cy="55122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007EB0B-C3D3-B5B1-7D97-7078A2BE94B3}"/>
                  </a:ext>
                </a:extLst>
              </p:cNvPr>
              <p:cNvSpPr/>
              <p:nvPr/>
            </p:nvSpPr>
            <p:spPr>
              <a:xfrm>
                <a:off x="954894" y="3701553"/>
                <a:ext cx="1885445" cy="55122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noProof="0" dirty="0"/>
                  <a:t>Model Input Data</a:t>
                </a: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1400" i="1" noProof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i="1" noProof="0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400" i="1" noProof="0" smtClean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400" noProof="0" dirty="0"/>
                  <a:t>   </a:t>
                </a:r>
                <a14:m>
                  <m:oMath xmlns:m="http://schemas.openxmlformats.org/officeDocument/2006/math">
                    <m:r>
                      <a:rPr lang="en-US" sz="1400" i="1" noProof="0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1400" i="1" noProof="0" smtClean="0">
                        <a:latin typeface="Cambria Math" panose="02040503050406030204" pitchFamily="18" charset="0"/>
                      </a:rPr>
                      <m:t>=1,2,…,</m:t>
                    </m:r>
                    <m:r>
                      <a:rPr lang="en-US" sz="1400" i="1" noProof="0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endParaRPr lang="en-US" sz="1400" noProof="0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B007EB0B-C3D3-B5B1-7D97-7078A2BE94B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894" y="3701553"/>
                <a:ext cx="1885445" cy="55122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968DBF17-0561-40D6-F8A2-41D2A596AC63}"/>
                  </a:ext>
                </a:extLst>
              </p:cNvPr>
              <p:cNvSpPr/>
              <p:nvPr/>
            </p:nvSpPr>
            <p:spPr>
              <a:xfrm>
                <a:off x="1107294" y="3853953"/>
                <a:ext cx="1885445" cy="55122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noProof="0" dirty="0"/>
                  <a:t>Model Input Data</a:t>
                </a: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noProof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noProof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400" b="0" i="1" noProof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400" noProof="0" dirty="0"/>
                  <a:t>   </a:t>
                </a:r>
                <a14:m>
                  <m:oMath xmlns:m="http://schemas.openxmlformats.org/officeDocument/2006/math">
                    <m:r>
                      <a:rPr lang="en-US" sz="1400" i="1" noProof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1400" i="1" noProof="0">
                        <a:latin typeface="Cambria Math" panose="02040503050406030204" pitchFamily="18" charset="0"/>
                      </a:rPr>
                      <m:t>=1,2,…,</m:t>
                    </m:r>
                    <m:r>
                      <a:rPr lang="en-US" sz="1400" i="1" noProof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endParaRPr lang="en-US" sz="1400" noProof="0" dirty="0"/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968DBF17-0561-40D6-F8A2-41D2A596AC6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07294" y="3853953"/>
                <a:ext cx="1885445" cy="55122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B8DD240-37E2-9ED6-D364-0D9C8F0AEF29}"/>
                  </a:ext>
                </a:extLst>
              </p:cNvPr>
              <p:cNvSpPr/>
              <p:nvPr/>
            </p:nvSpPr>
            <p:spPr>
              <a:xfrm>
                <a:off x="1259694" y="4006353"/>
                <a:ext cx="1885445" cy="55122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noProof="0" dirty="0"/>
                  <a:t>Model Input Data</a:t>
                </a: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noProof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noProof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400" b="0" i="1" noProof="0">
                            <a:latin typeface="Cambria Math" panose="02040503050406030204" pitchFamily="18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en-US" sz="1400" noProof="0" dirty="0"/>
                  <a:t>   </a:t>
                </a:r>
                <a14:m>
                  <m:oMath xmlns:m="http://schemas.openxmlformats.org/officeDocument/2006/math">
                    <m:r>
                      <a:rPr lang="en-US" sz="1400" i="1" noProof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sz="1400" i="1" noProof="0">
                        <a:latin typeface="Cambria Math" panose="02040503050406030204" pitchFamily="18" charset="0"/>
                      </a:rPr>
                      <m:t>=1,2,…,</m:t>
                    </m:r>
                    <m:r>
                      <a:rPr lang="en-US" sz="1400" i="1" noProof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endParaRPr lang="en-US" sz="1400" noProof="0" dirty="0"/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B8DD240-37E2-9ED6-D364-0D9C8F0AEF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94" y="4006353"/>
                <a:ext cx="1885445" cy="55122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D4142F42-CBA5-E2E9-2631-6A24F236CA56}"/>
              </a:ext>
            </a:extLst>
          </p:cNvPr>
          <p:cNvCxnSpPr>
            <a:cxnSpLocks/>
          </p:cNvCxnSpPr>
          <p:nvPr/>
        </p:nvCxnSpPr>
        <p:spPr>
          <a:xfrm>
            <a:off x="1661837" y="2875991"/>
            <a:ext cx="0" cy="455987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69B41DDA-0C09-9DF5-1A78-2AC3FE4F5BF6}"/>
              </a:ext>
            </a:extLst>
          </p:cNvPr>
          <p:cNvSpPr/>
          <p:nvPr/>
        </p:nvSpPr>
        <p:spPr>
          <a:xfrm>
            <a:off x="10109903" y="3437437"/>
            <a:ext cx="1348648" cy="4308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lIns="0" tIns="0" rIns="0" bIns="0" rtlCol="0" anchor="ctr">
            <a:spAutoFit/>
          </a:bodyPr>
          <a:lstStyle/>
          <a:p>
            <a:pPr algn="ctr"/>
            <a:r>
              <a:rPr lang="en-US" sz="1400" b="1" noProof="0" dirty="0">
                <a:solidFill>
                  <a:srgbClr val="C00000"/>
                </a:solidFill>
              </a:rPr>
              <a:t>Uncertainty Quantification</a:t>
            </a:r>
          </a:p>
        </p:txBody>
      </p:sp>
      <p:pic>
        <p:nvPicPr>
          <p:cNvPr id="18" name="Graphic 17" descr="Normal Distribution outline">
            <a:extLst>
              <a:ext uri="{FF2B5EF4-FFF2-40B4-BE49-F238E27FC236}">
                <a16:creationId xmlns:a16="http://schemas.microsoft.com/office/drawing/2014/main" id="{1CBCB874-1961-B5D3-F414-A3209873729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225126" y="3788465"/>
            <a:ext cx="1233425" cy="123342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891C7B4A-A59C-BCE2-C678-B863FAB4B7A9}"/>
                  </a:ext>
                </a:extLst>
              </p:cNvPr>
              <p:cNvSpPr/>
              <p:nvPr/>
            </p:nvSpPr>
            <p:spPr>
              <a:xfrm>
                <a:off x="6849182" y="3799346"/>
                <a:ext cx="1885445" cy="55122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noProof="0" dirty="0"/>
                  <a:t>Model Output Data</a:t>
                </a: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noProof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sz="1400" b="0" i="1" noProof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400" b="0" i="1" noProof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e>
                      <m:sub>
                        <m:r>
                          <a:rPr lang="en-US" sz="1400" b="0" i="1" noProof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1400" noProof="0" dirty="0"/>
                  <a:t>   </a:t>
                </a:r>
                <a14:m>
                  <m:oMath xmlns:m="http://schemas.openxmlformats.org/officeDocument/2006/math">
                    <m:r>
                      <a:rPr lang="en-US" sz="1400" i="1" noProof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1400" i="1" noProof="0">
                        <a:latin typeface="Cambria Math" panose="02040503050406030204" pitchFamily="18" charset="0"/>
                      </a:rPr>
                      <m:t>=1,2,…,</m:t>
                    </m:r>
                    <m:r>
                      <a:rPr lang="en-US" sz="1400" i="1" noProof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sz="1400" noProof="0" dirty="0"/>
              </a:p>
            </p:txBody>
          </p:sp>
        </mc:Choice>
        <mc:Fallback xmlns="">
          <p:sp>
            <p:nvSpPr>
              <p:cNvPr id="19" name="Rectangle 18">
                <a:extLst>
                  <a:ext uri="{FF2B5EF4-FFF2-40B4-BE49-F238E27FC236}">
                    <a16:creationId xmlns:a16="http://schemas.microsoft.com/office/drawing/2014/main" id="{891C7B4A-A59C-BCE2-C678-B863FAB4B7A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49182" y="3799346"/>
                <a:ext cx="1885445" cy="5512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C94A3506-0573-732C-27C6-415EE073E506}"/>
                  </a:ext>
                </a:extLst>
              </p:cNvPr>
              <p:cNvSpPr/>
              <p:nvPr/>
            </p:nvSpPr>
            <p:spPr>
              <a:xfrm>
                <a:off x="7001582" y="3951746"/>
                <a:ext cx="1885445" cy="55122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noProof="0" dirty="0"/>
                  <a:t>Model Output Data</a:t>
                </a: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noProof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sz="1400" b="0" i="1" noProof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400" b="0" i="1" noProof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e>
                      <m:sub>
                        <m:r>
                          <a:rPr lang="en-US" sz="1400" b="0" i="1" noProof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1400" noProof="0" dirty="0"/>
                  <a:t>   </a:t>
                </a:r>
                <a14:m>
                  <m:oMath xmlns:m="http://schemas.openxmlformats.org/officeDocument/2006/math">
                    <m:r>
                      <a:rPr lang="en-US" sz="1400" i="1" noProof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1400" i="1" noProof="0">
                        <a:latin typeface="Cambria Math" panose="02040503050406030204" pitchFamily="18" charset="0"/>
                      </a:rPr>
                      <m:t>=1,2,…,</m:t>
                    </m:r>
                    <m:r>
                      <a:rPr lang="en-US" sz="1400" i="1" noProof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sz="1400" noProof="0" dirty="0"/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C94A3506-0573-732C-27C6-415EE073E50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1582" y="3951746"/>
                <a:ext cx="1885445" cy="5512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FC33AE34-B040-BB66-A849-19EAFDFE8103}"/>
                  </a:ext>
                </a:extLst>
              </p:cNvPr>
              <p:cNvSpPr/>
              <p:nvPr/>
            </p:nvSpPr>
            <p:spPr>
              <a:xfrm>
                <a:off x="7153982" y="4104146"/>
                <a:ext cx="1885445" cy="55122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noProof="0" dirty="0"/>
                  <a:t>Model Output Data</a:t>
                </a: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noProof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sz="1400" b="0" i="1" noProof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400" b="0" i="1" noProof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e>
                      <m:sub>
                        <m:r>
                          <a:rPr lang="en-US" sz="1400" b="0" i="1" noProof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1400" noProof="0" dirty="0"/>
                  <a:t>   </a:t>
                </a:r>
                <a14:m>
                  <m:oMath xmlns:m="http://schemas.openxmlformats.org/officeDocument/2006/math">
                    <m:r>
                      <a:rPr lang="en-US" sz="1400" i="1" noProof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1400" i="1" noProof="0">
                        <a:latin typeface="Cambria Math" panose="02040503050406030204" pitchFamily="18" charset="0"/>
                      </a:rPr>
                      <m:t>=1,2,…,</m:t>
                    </m:r>
                    <m:r>
                      <a:rPr lang="en-US" sz="1400" i="1" noProof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sz="1400" noProof="0" dirty="0"/>
              </a:p>
            </p:txBody>
          </p:sp>
        </mc:Choice>
        <mc:Fallback xmlns=""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FC33AE34-B040-BB66-A849-19EAFDFE810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53982" y="4104146"/>
                <a:ext cx="1885445" cy="5512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FECF4A28-E2B8-8572-6BB9-81011260E2DF}"/>
                  </a:ext>
                </a:extLst>
              </p:cNvPr>
              <p:cNvSpPr/>
              <p:nvPr/>
            </p:nvSpPr>
            <p:spPr>
              <a:xfrm>
                <a:off x="7306382" y="4256546"/>
                <a:ext cx="1885445" cy="551225"/>
              </a:xfrm>
              <a:prstGeom prst="rect">
                <a:avLst/>
              </a:prstGeom>
              <a:solidFill>
                <a:schemeClr val="bg1">
                  <a:lumMod val="85000"/>
                </a:schemeClr>
              </a:solidFill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r>
                  <a:rPr lang="en-US" sz="1400" b="1" noProof="0" dirty="0"/>
                  <a:t>Model Output Data</a:t>
                </a:r>
              </a:p>
              <a:p>
                <a:pPr algn="ctr"/>
                <a14:m>
                  <m:oMath xmlns:m="http://schemas.openxmlformats.org/officeDocument/2006/math">
                    <m:sSub>
                      <m:sSubPr>
                        <m:ctrlPr>
                          <a:rPr lang="en-US" sz="1400" b="0" i="1" noProof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sz="1400" b="0" i="1" noProof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1400" b="0" i="1" noProof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e>
                      <m:sub>
                        <m:r>
                          <a:rPr lang="en-US" sz="1400" b="0" i="1" noProof="0"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1400" noProof="0" dirty="0"/>
                  <a:t>   </a:t>
                </a:r>
                <a14:m>
                  <m:oMath xmlns:m="http://schemas.openxmlformats.org/officeDocument/2006/math">
                    <m:r>
                      <a:rPr lang="en-US" sz="1400" i="1" noProof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sz="1400" i="1" noProof="0">
                        <a:latin typeface="Cambria Math" panose="02040503050406030204" pitchFamily="18" charset="0"/>
                      </a:rPr>
                      <m:t>=1,2,…,</m:t>
                    </m:r>
                    <m:r>
                      <a:rPr lang="en-US" sz="1400" i="1" noProof="0">
                        <a:latin typeface="Cambria Math" panose="02040503050406030204" pitchFamily="18" charset="0"/>
                      </a:rPr>
                      <m:t>𝑀</m:t>
                    </m:r>
                  </m:oMath>
                </a14:m>
                <a:endParaRPr lang="en-US" sz="1400" noProof="0" dirty="0"/>
              </a:p>
            </p:txBody>
          </p:sp>
        </mc:Choice>
        <mc:Fallback xmlns=""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FECF4A28-E2B8-8572-6BB9-81011260E2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6382" y="4256546"/>
                <a:ext cx="1885445" cy="55122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1" name="Straight Arrow Connector 60">
            <a:extLst>
              <a:ext uri="{FF2B5EF4-FFF2-40B4-BE49-F238E27FC236}">
                <a16:creationId xmlns:a16="http://schemas.microsoft.com/office/drawing/2014/main" id="{1A2CF0B3-DD9A-0CCF-7A29-A13E9A7362CA}"/>
              </a:ext>
            </a:extLst>
          </p:cNvPr>
          <p:cNvCxnSpPr>
            <a:cxnSpLocks/>
          </p:cNvCxnSpPr>
          <p:nvPr/>
        </p:nvCxnSpPr>
        <p:spPr>
          <a:xfrm flipV="1">
            <a:off x="9344227" y="4508293"/>
            <a:ext cx="915421" cy="1647"/>
          </a:xfrm>
          <a:prstGeom prst="straightConnector1">
            <a:avLst/>
          </a:prstGeom>
          <a:ln w="127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Rectangle 62">
            <a:extLst>
              <a:ext uri="{FF2B5EF4-FFF2-40B4-BE49-F238E27FC236}">
                <a16:creationId xmlns:a16="http://schemas.microsoft.com/office/drawing/2014/main" id="{8C84F545-95B7-9095-4F16-655379DED1CC}"/>
              </a:ext>
            </a:extLst>
          </p:cNvPr>
          <p:cNvSpPr/>
          <p:nvPr/>
        </p:nvSpPr>
        <p:spPr>
          <a:xfrm>
            <a:off x="6132269" y="5222167"/>
            <a:ext cx="5221526" cy="1470629"/>
          </a:xfrm>
          <a:prstGeom prst="rect">
            <a:avLst/>
          </a:prstGeom>
          <a:solidFill>
            <a:schemeClr val="accent1">
              <a:alpha val="30000"/>
            </a:schemeClr>
          </a:solidFill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 anchor="t" anchorCtr="0">
            <a:noAutofit/>
          </a:bodyPr>
          <a:lstStyle/>
          <a:p>
            <a:pPr>
              <a:spcBef>
                <a:spcPts val="600"/>
              </a:spcBef>
            </a:pPr>
            <a:r>
              <a:rPr lang="en-US" noProof="0" dirty="0">
                <a:solidFill>
                  <a:schemeClr val="tx1"/>
                </a:solidFill>
              </a:rPr>
              <a:t>Results can be interpreted in many ways including: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noProof="0" dirty="0">
                <a:solidFill>
                  <a:schemeClr val="tx1"/>
                </a:solidFill>
              </a:rPr>
              <a:t>Mean and standard deviation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noProof="0" dirty="0">
                <a:solidFill>
                  <a:schemeClr val="tx1"/>
                </a:solidFill>
              </a:rPr>
              <a:t>Median and other percentiles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noProof="0" dirty="0">
                <a:solidFill>
                  <a:schemeClr val="tx1"/>
                </a:solidFill>
              </a:rPr>
              <a:t>Histogram or probability distribution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20A5AFD-852C-C1D0-2C6B-F6D4BE0FFEDB}"/>
              </a:ext>
            </a:extLst>
          </p:cNvPr>
          <p:cNvSpPr/>
          <p:nvPr/>
        </p:nvSpPr>
        <p:spPr>
          <a:xfrm>
            <a:off x="4159321" y="1340412"/>
            <a:ext cx="5221527" cy="1516958"/>
          </a:xfrm>
          <a:prstGeom prst="rect">
            <a:avLst/>
          </a:prstGeom>
          <a:solidFill>
            <a:schemeClr val="accent4">
              <a:alpha val="31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wrap="square" rtlCol="0" anchor="t" anchorCtr="0">
            <a:noAutofit/>
          </a:bodyPr>
          <a:lstStyle/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noProof="0" dirty="0">
                <a:solidFill>
                  <a:schemeClr val="tx1"/>
                </a:solidFill>
              </a:rPr>
              <a:t>Take samples of uncertainty sources to create an ensemble of model inputs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noProof="0" dirty="0">
                <a:solidFill>
                  <a:schemeClr val="tx1"/>
                </a:solidFill>
              </a:rPr>
              <a:t>Run each set of inputs through the model</a:t>
            </a:r>
          </a:p>
          <a:p>
            <a:pPr marL="285750" indent="-285750"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noProof="0" dirty="0">
                <a:solidFill>
                  <a:schemeClr val="tx1"/>
                </a:solidFill>
              </a:rPr>
              <a:t>Create an ensemble of model outputs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210AF19-08C3-DC51-0978-A3CF49081AE1}"/>
              </a:ext>
            </a:extLst>
          </p:cNvPr>
          <p:cNvSpPr txBox="1"/>
          <p:nvPr/>
        </p:nvSpPr>
        <p:spPr>
          <a:xfrm>
            <a:off x="236913" y="6362070"/>
            <a:ext cx="1104790" cy="2616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v. 3, Draft, 2026</a:t>
            </a:r>
          </a:p>
        </p:txBody>
      </p:sp>
    </p:spTree>
    <p:extLst>
      <p:ext uri="{BB962C8B-B14F-4D97-AF65-F5344CB8AC3E}">
        <p14:creationId xmlns:p14="http://schemas.microsoft.com/office/powerpoint/2010/main" val="23935289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231F0D-C6E2-FEC3-EAA5-199E49989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Rank the impact of uncertain inputs using sensitivity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C9B66F-1E01-6487-2550-6371488953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3555" y="1448083"/>
            <a:ext cx="10515600" cy="4393159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noProof="0" dirty="0"/>
              <a:t>Closely related to UQ is </a:t>
            </a:r>
            <a:r>
              <a:rPr lang="en-US" b="1" noProof="0" dirty="0"/>
              <a:t>Sensitivity Analysis </a:t>
            </a:r>
            <a:r>
              <a:rPr lang="en-US" noProof="0" dirty="0"/>
              <a:t>where the importance of the model parameters are identified and potentially ranked.</a:t>
            </a:r>
          </a:p>
          <a:p>
            <a:pPr marL="0" indent="0">
              <a:buNone/>
            </a:pPr>
            <a:endParaRPr lang="en-US" noProof="0" dirty="0"/>
          </a:p>
          <a:p>
            <a:pPr marL="0" indent="0">
              <a:buNone/>
            </a:pPr>
            <a:r>
              <a:rPr lang="en-US" noProof="0" dirty="0"/>
              <a:t>Various approaches:</a:t>
            </a:r>
          </a:p>
          <a:p>
            <a:r>
              <a:rPr lang="en-US" b="1" noProof="0" dirty="0"/>
              <a:t>Local Sensitivity Analysis:</a:t>
            </a:r>
            <a:r>
              <a:rPr lang="en-US" noProof="0" dirty="0"/>
              <a:t> Estimate sensitivity with small perturbations to the nominal model parameters</a:t>
            </a:r>
          </a:p>
          <a:p>
            <a:r>
              <a:rPr lang="en-US" b="1" noProof="0" dirty="0"/>
              <a:t>Global Sensitivity Analysis:</a:t>
            </a:r>
            <a:r>
              <a:rPr lang="en-US" noProof="0" dirty="0"/>
              <a:t> Evaluate the sensitivity over the full range of the parameters</a:t>
            </a:r>
          </a:p>
          <a:p>
            <a:endParaRPr lang="en-US" b="1" noProof="0" dirty="0"/>
          </a:p>
          <a:p>
            <a:pPr marL="0" indent="0">
              <a:buNone/>
            </a:pPr>
            <a:r>
              <a:rPr lang="en-US" noProof="0" dirty="0"/>
              <a:t>Sensitivity Analysis can be used to:</a:t>
            </a:r>
          </a:p>
          <a:p>
            <a:r>
              <a:rPr lang="en-US" noProof="0" dirty="0"/>
              <a:t>Select optimal design parameters to achieve system performance requirements</a:t>
            </a:r>
          </a:p>
          <a:p>
            <a:r>
              <a:rPr lang="en-US" noProof="0" dirty="0"/>
              <a:t>Identify the largest contributors to uncertainty in system responses</a:t>
            </a:r>
          </a:p>
        </p:txBody>
      </p:sp>
      <p:sp>
        <p:nvSpPr>
          <p:cNvPr id="5" name="Slide Number Placeholder 3">
            <a:extLst>
              <a:ext uri="{FF2B5EF4-FFF2-40B4-BE49-F238E27FC236}">
                <a16:creationId xmlns:a16="http://schemas.microsoft.com/office/drawing/2014/main" id="{EDE83AC0-1931-AE31-D5E1-C3F5822D4B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8B3A567-C260-624D-B035-2C71A5EFC3C9}" type="slidenum">
              <a:rPr lang="en-US" noProof="0" smtClean="0"/>
              <a:t>19</a:t>
            </a:fld>
            <a:endParaRPr lang="en-US" noProof="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9F25359-596F-74DA-6035-A7CDD6BACCE0}"/>
              </a:ext>
            </a:extLst>
          </p:cNvPr>
          <p:cNvSpPr txBox="1"/>
          <p:nvPr/>
        </p:nvSpPr>
        <p:spPr>
          <a:xfrm>
            <a:off x="236913" y="6362070"/>
            <a:ext cx="1104790" cy="2616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v. 3, Draft, 2026</a:t>
            </a:r>
          </a:p>
        </p:txBody>
      </p:sp>
    </p:spTree>
    <p:extLst>
      <p:ext uri="{BB962C8B-B14F-4D97-AF65-F5344CB8AC3E}">
        <p14:creationId xmlns:p14="http://schemas.microsoft.com/office/powerpoint/2010/main" val="186639725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E99BEA-F8F2-B870-3D0E-D57DF0CC68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/>
          </a:bodyPr>
          <a:lstStyle/>
          <a:p>
            <a:r>
              <a:rPr lang="en-US" noProof="0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166BAF-8F46-95FB-59E6-EB27C4B7A6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60393"/>
            <a:ext cx="10528737" cy="4859408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en-US" sz="1800" noProof="0" dirty="0"/>
              <a:t>AIAA (2024), ”Standard for Code Verification in Computational Fluid Dynamics." American Institute of Aeronautics and Astronautics, AIAA S-141-2024, Reston, VA.</a:t>
            </a:r>
          </a:p>
          <a:p>
            <a:r>
              <a:rPr lang="en-US" sz="1800" noProof="0" dirty="0">
                <a:solidFill>
                  <a:srgbClr val="000000"/>
                </a:solidFill>
              </a:rPr>
              <a:t>ASME (2009), "Standard for Verification and Validation in Computational Fluid Dynamics and Heat Transfer." American Society of Mechanical Engineers, </a:t>
            </a:r>
            <a:r>
              <a:rPr lang="en-US" sz="1800" noProof="0" dirty="0">
                <a:solidFill>
                  <a:srgbClr val="000000"/>
                </a:solidFill>
                <a:hlinkClick r:id="rId3"/>
              </a:rPr>
              <a:t>ASME Standard V&amp;V 20-2009(R2021)</a:t>
            </a:r>
            <a:r>
              <a:rPr lang="en-US" sz="1800" noProof="0" dirty="0">
                <a:solidFill>
                  <a:srgbClr val="000000"/>
                </a:solidFill>
              </a:rPr>
              <a:t>, New York, NY.</a:t>
            </a:r>
          </a:p>
          <a:p>
            <a:r>
              <a:rPr lang="en-US" sz="1800" noProof="0" dirty="0"/>
              <a:t>ASME (2018), "Assessing Credibility of Computational Modeling Through Verification and Validation: Application to Medical Devices," American Society of Mechanical Engineers, New York, NY, </a:t>
            </a:r>
            <a:r>
              <a:rPr lang="en-US" sz="1800" noProof="0" dirty="0">
                <a:hlinkClick r:id="rId4"/>
              </a:rPr>
              <a:t>ASME V&amp;V 40-2018</a:t>
            </a:r>
            <a:r>
              <a:rPr lang="en-US" sz="1800" dirty="0">
                <a:solidFill>
                  <a:srgbClr val="000000"/>
                </a:solidFill>
              </a:rPr>
              <a:t>, New York, NY</a:t>
            </a:r>
            <a:r>
              <a:rPr lang="en-US" sz="1800" noProof="0" dirty="0"/>
              <a:t>.</a:t>
            </a:r>
          </a:p>
          <a:p>
            <a:r>
              <a:rPr lang="en-US" sz="1800" noProof="0" dirty="0"/>
              <a:t>ASME (2019), "Standard for Verification and Validation in Computational Solid Mechanics." American Society of Mechanical Engineers, </a:t>
            </a:r>
            <a:r>
              <a:rPr lang="en-US" sz="1800" noProof="0" dirty="0">
                <a:hlinkClick r:id="rId5"/>
              </a:rPr>
              <a:t>ASME Standard V&amp;V 10-2019</a:t>
            </a:r>
            <a:r>
              <a:rPr lang="en-US" sz="1800" noProof="0" dirty="0"/>
              <a:t>, New York, NY.</a:t>
            </a:r>
            <a:endParaRPr lang="en-US" sz="1800" noProof="0" dirty="0">
              <a:ea typeface="Calibri"/>
              <a:cs typeface="Calibri"/>
            </a:endParaRPr>
          </a:p>
          <a:p>
            <a:r>
              <a:rPr lang="en-US" sz="1800" noProof="0" dirty="0"/>
              <a:t>ASME (2021), "The Role of Uncertainty Quantification in Verification and Validation of Computational Solid Mechanics Models," American Society of Mechanical Engineers, </a:t>
            </a:r>
            <a:r>
              <a:rPr lang="en-US" sz="1800" noProof="0" dirty="0">
                <a:hlinkClick r:id="rId6"/>
              </a:rPr>
              <a:t>ASME VVUQ 10.2-2021</a:t>
            </a:r>
            <a:r>
              <a:rPr lang="en-US" sz="1800" dirty="0">
                <a:solidFill>
                  <a:srgbClr val="000000"/>
                </a:solidFill>
              </a:rPr>
              <a:t>, New York, NY</a:t>
            </a:r>
            <a:r>
              <a:rPr lang="en-US" sz="1800" noProof="0" dirty="0"/>
              <a:t>.</a:t>
            </a:r>
            <a:endParaRPr lang="en-US" sz="1800" noProof="0" dirty="0">
              <a:ea typeface="Calibri"/>
              <a:cs typeface="Calibri"/>
            </a:endParaRPr>
          </a:p>
          <a:p>
            <a:r>
              <a:rPr lang="en-US" sz="1800" noProof="0" dirty="0"/>
              <a:t>ASME (2022), "Verification, Validation, and Uncertainty Quantification Terminology in Computational Modeling and Simulation," American Society of Mechanical Engineers, </a:t>
            </a:r>
            <a:r>
              <a:rPr lang="en-US" sz="1800" noProof="0" dirty="0">
                <a:hlinkClick r:id="rId7"/>
              </a:rPr>
              <a:t>ASME VVUQ 1-2022</a:t>
            </a:r>
            <a:r>
              <a:rPr lang="en-US" sz="1800" dirty="0">
                <a:solidFill>
                  <a:srgbClr val="000000"/>
                </a:solidFill>
              </a:rPr>
              <a:t>, New York, NY</a:t>
            </a:r>
            <a:r>
              <a:rPr lang="en-US" sz="1800" noProof="0" dirty="0">
                <a:ea typeface="+mn-lt"/>
                <a:cs typeface="+mn-lt"/>
              </a:rPr>
              <a:t>.</a:t>
            </a:r>
            <a:endParaRPr lang="en-US" sz="1800" noProof="0" dirty="0">
              <a:ea typeface="Calibri"/>
              <a:cs typeface="Calibri"/>
            </a:endParaRPr>
          </a:p>
          <a:p>
            <a:r>
              <a:rPr lang="en-US" sz="1800" noProof="0" dirty="0"/>
              <a:t>McClarren, R. G. (2018), </a:t>
            </a:r>
            <a:r>
              <a:rPr lang="en-US" sz="1800" u="sng" noProof="0" dirty="0"/>
              <a:t>Uncertainty Quantification and Predictive Computational Science</a:t>
            </a:r>
            <a:r>
              <a:rPr lang="en-US" sz="1800" noProof="0" dirty="0"/>
              <a:t>, Springer, Cham, Switzerland.</a:t>
            </a:r>
          </a:p>
          <a:p>
            <a:r>
              <a:rPr lang="en-US" sz="1800" noProof="0" dirty="0">
                <a:ea typeface="+mn-lt"/>
                <a:cs typeface="+mn-lt"/>
              </a:rPr>
              <a:t>NA (2024), "Foundational Research Gaps and Future Directions for Digital Twins." National Academies of Sciences, Engineering and Medicine, DOI 10.17226/26894, Washington, DC.</a:t>
            </a:r>
            <a:endParaRPr lang="en-US" sz="1800" noProof="0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E78221C-4889-23A5-7FED-2D2E1FCDE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8B3A567-C260-624D-B035-2C71A5EFC3C9}" type="slidenum">
              <a:rPr lang="en-US" noProof="0"/>
              <a:pPr/>
              <a:t>20</a:t>
            </a:fld>
            <a:endParaRPr lang="en-US" noProof="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A072F53-6AD9-D359-1011-136DD3523762}"/>
              </a:ext>
            </a:extLst>
          </p:cNvPr>
          <p:cNvSpPr txBox="1"/>
          <p:nvPr/>
        </p:nvSpPr>
        <p:spPr>
          <a:xfrm>
            <a:off x="236913" y="6362070"/>
            <a:ext cx="1104790" cy="2616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v. 3, Draft, 2026</a:t>
            </a:r>
          </a:p>
        </p:txBody>
      </p:sp>
    </p:spTree>
    <p:extLst>
      <p:ext uri="{BB962C8B-B14F-4D97-AF65-F5344CB8AC3E}">
        <p14:creationId xmlns:p14="http://schemas.microsoft.com/office/powerpoint/2010/main" val="87934896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1D3D49-2688-3C21-EF23-E4854DC109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0" dirty="0"/>
              <a:t>References (continued)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2C5AE6-24EE-4010-FA96-A37776C73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60392"/>
            <a:ext cx="10528737" cy="4872108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sz="1800" noProof="0" dirty="0" err="1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NaRC</a:t>
            </a:r>
            <a:r>
              <a:rPr lang="en-US" sz="1800" noProof="0" dirty="0">
                <a:latin typeface="Calibri" panose="020F0502020204030204" pitchFamily="34" charset="0"/>
                <a:ea typeface="+mn-lt"/>
                <a:cs typeface="Calibri" panose="020F0502020204030204" pitchFamily="34" charset="0"/>
              </a:rPr>
              <a:t> (2012), "Assessing the Reliability of Complex Models: Mathematical and Statistical Foundations of Verification, Validation, and Uncertainty Quantification." National Research Council of the National Academies, ISBN-13: 978-0-309-25634-6, Washington, DC.</a:t>
            </a:r>
            <a:endParaRPr lang="en-US" sz="1800" noProof="0" dirty="0">
              <a:latin typeface="Calibri" panose="020F0502020204030204" pitchFamily="34" charset="0"/>
              <a:ea typeface="Calibri" panose="020F0502020204030204"/>
              <a:cs typeface="Calibri" panose="020F0502020204030204" pitchFamily="34" charset="0"/>
            </a:endParaRPr>
          </a:p>
          <a:p>
            <a:r>
              <a:rPr lang="en-US" sz="1800" noProof="0" dirty="0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NASA (2010), "NASA Risk-Informed Decision Making Handbook." National Aeronautics and Space Administration, NASA/SP-2010-576, Washington, DC.</a:t>
            </a:r>
          </a:p>
          <a:p>
            <a:r>
              <a:rPr lang="en-US" sz="1800" noProof="0" dirty="0">
                <a:latin typeface="Calibri" panose="020F0502020204030204" pitchFamily="34" charset="0"/>
                <a:cs typeface="Calibri" panose="020F0502020204030204" pitchFamily="34" charset="0"/>
              </a:rPr>
              <a:t>NASA (2016), "Standard for Models and Simulations." National Aeronautics and Space Administration, NASA-STD-7009A, Washington, DC.</a:t>
            </a:r>
            <a:endParaRPr lang="en-US" sz="1800" noProof="0" dirty="0"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r>
              <a:rPr lang="en-US" sz="1800" noProof="0" dirty="0">
                <a:latin typeface="Calibri" panose="020F0502020204030204" pitchFamily="34" charset="0"/>
                <a:cs typeface="Calibri" panose="020F0502020204030204" pitchFamily="34" charset="0"/>
              </a:rPr>
              <a:t>Oberkampf, W. L. and C. J. Roy (2025), </a:t>
            </a:r>
            <a:r>
              <a:rPr lang="en-US" sz="1800" u="sng" noProof="0" dirty="0">
                <a:latin typeface="Calibri" panose="020F0502020204030204" pitchFamily="34" charset="0"/>
                <a:cs typeface="Calibri" panose="020F0502020204030204" pitchFamily="34" charset="0"/>
              </a:rPr>
              <a:t>Verification, Validation and Uncertainty Quantification in Scientific Computing</a:t>
            </a:r>
            <a:r>
              <a:rPr lang="en-US" sz="1800" noProof="0" dirty="0">
                <a:latin typeface="Calibri" panose="020F0502020204030204" pitchFamily="34" charset="0"/>
                <a:cs typeface="Calibri" panose="020F0502020204030204" pitchFamily="34" charset="0"/>
              </a:rPr>
              <a:t>, 2nd edition, Cambridge University Press, UK.</a:t>
            </a:r>
            <a:endParaRPr lang="en-US" sz="1800" noProof="0" dirty="0"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r>
              <a:rPr lang="en-US" sz="1800" noProof="0" dirty="0">
                <a:latin typeface="Calibri" panose="020F0502020204030204" pitchFamily="34" charset="0"/>
                <a:cs typeface="Calibri" panose="020F0502020204030204" pitchFamily="34" charset="0"/>
              </a:rPr>
              <a:t>Roache, P. J. (2009), </a:t>
            </a:r>
            <a:r>
              <a:rPr lang="en-US" sz="1800" u="sng" noProof="0" dirty="0">
                <a:latin typeface="Calibri" panose="020F0502020204030204" pitchFamily="34" charset="0"/>
                <a:cs typeface="Calibri" panose="020F0502020204030204" pitchFamily="34" charset="0"/>
              </a:rPr>
              <a:t>Fundamentals of Verification and Validation</a:t>
            </a:r>
            <a:r>
              <a:rPr lang="en-US" sz="1800" noProof="0" dirty="0">
                <a:latin typeface="Calibri" panose="020F0502020204030204" pitchFamily="34" charset="0"/>
                <a:cs typeface="Calibri" panose="020F0502020204030204" pitchFamily="34" charset="0"/>
              </a:rPr>
              <a:t>, Hermosa Publishers, Socorro, New Mexico.</a:t>
            </a:r>
            <a:endParaRPr lang="en-US" sz="1800" noProof="0" dirty="0">
              <a:latin typeface="Calibri" panose="020F0502020204030204" pitchFamily="34" charset="0"/>
              <a:ea typeface="Calibri"/>
              <a:cs typeface="Calibri" panose="020F0502020204030204" pitchFamily="34" charset="0"/>
            </a:endParaRPr>
          </a:p>
          <a:p>
            <a:r>
              <a:rPr lang="en-US" sz="1800" noProof="0" dirty="0">
                <a:latin typeface="Calibri" panose="020F0502020204030204" pitchFamily="34" charset="0"/>
                <a:cs typeface="Calibri" panose="020F0502020204030204" pitchFamily="34" charset="0"/>
              </a:rPr>
              <a:t>Smith, R. C. (2024), </a:t>
            </a:r>
            <a:r>
              <a:rPr lang="en-US" sz="1800" u="sng" noProof="0" dirty="0">
                <a:latin typeface="Calibri" panose="020F0502020204030204" pitchFamily="34" charset="0"/>
                <a:cs typeface="Calibri" panose="020F0502020204030204" pitchFamily="34" charset="0"/>
              </a:rPr>
              <a:t>Uncertainty Quantification: Theory, Implementation, and Applications</a:t>
            </a:r>
            <a:r>
              <a:rPr lang="en-US" sz="1800" noProof="0" dirty="0">
                <a:latin typeface="Calibri" panose="020F0502020204030204" pitchFamily="34" charset="0"/>
                <a:cs typeface="Calibri" panose="020F0502020204030204" pitchFamily="34" charset="0"/>
              </a:rPr>
              <a:t>, 2nd edition, Society for Industrial and Applied Mathematics, Philadelphia, PA.</a:t>
            </a:r>
          </a:p>
          <a:p>
            <a:r>
              <a:rPr lang="en-US" sz="18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Saltelli</a:t>
            </a:r>
            <a:r>
              <a:rPr lang="en-US" sz="1800" noProof="0" dirty="0">
                <a:latin typeface="Calibri" panose="020F0502020204030204" pitchFamily="34" charset="0"/>
                <a:cs typeface="Calibri" panose="020F0502020204030204" pitchFamily="34" charset="0"/>
              </a:rPr>
              <a:t>, A., Ratto, M., Adres, T., Campolongo, F., </a:t>
            </a:r>
            <a:r>
              <a:rPr lang="en-US" sz="18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Cariboni</a:t>
            </a:r>
            <a:r>
              <a:rPr lang="en-US" sz="1800" noProof="0" dirty="0">
                <a:latin typeface="Calibri" panose="020F0502020204030204" pitchFamily="34" charset="0"/>
                <a:cs typeface="Calibri" panose="020F0502020204030204" pitchFamily="34" charset="0"/>
              </a:rPr>
              <a:t>, J., </a:t>
            </a:r>
            <a:r>
              <a:rPr lang="en-US" sz="18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Gatelli</a:t>
            </a:r>
            <a:r>
              <a:rPr lang="en-US" sz="1800" noProof="0" dirty="0">
                <a:latin typeface="Calibri" panose="020F0502020204030204" pitchFamily="34" charset="0"/>
                <a:cs typeface="Calibri" panose="020F0502020204030204" pitchFamily="34" charset="0"/>
              </a:rPr>
              <a:t>, D., </a:t>
            </a:r>
            <a:r>
              <a:rPr lang="en-US" sz="18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Saisana</a:t>
            </a:r>
            <a:r>
              <a:rPr lang="en-US" sz="1800" noProof="0" dirty="0">
                <a:latin typeface="Calibri" panose="020F0502020204030204" pitchFamily="34" charset="0"/>
                <a:cs typeface="Calibri" panose="020F0502020204030204" pitchFamily="34" charset="0"/>
              </a:rPr>
              <a:t>, M., </a:t>
            </a:r>
            <a:r>
              <a:rPr lang="en-US" sz="1800" noProof="0" dirty="0" err="1">
                <a:latin typeface="Calibri" panose="020F0502020204030204" pitchFamily="34" charset="0"/>
                <a:cs typeface="Calibri" panose="020F0502020204030204" pitchFamily="34" charset="0"/>
              </a:rPr>
              <a:t>Taratola</a:t>
            </a:r>
            <a:r>
              <a:rPr lang="en-US" sz="1800" noProof="0" dirty="0">
                <a:latin typeface="Calibri" panose="020F0502020204030204" pitchFamily="34" charset="0"/>
                <a:cs typeface="Calibri" panose="020F0502020204030204" pitchFamily="34" charset="0"/>
              </a:rPr>
              <a:t>, S., (2008), </a:t>
            </a:r>
            <a:r>
              <a:rPr lang="en-US" sz="1800" u="sng" noProof="0" dirty="0">
                <a:latin typeface="Calibri" panose="020F0502020204030204" pitchFamily="34" charset="0"/>
                <a:cs typeface="Calibri" panose="020F0502020204030204" pitchFamily="34" charset="0"/>
              </a:rPr>
              <a:t>Global Sensitivity Analysis: The Primer</a:t>
            </a:r>
            <a:r>
              <a:rPr lang="en-US" sz="1800" noProof="0" dirty="0">
                <a:latin typeface="Calibri" panose="020F0502020204030204" pitchFamily="34" charset="0"/>
                <a:cs typeface="Calibri" panose="020F0502020204030204" pitchFamily="34" charset="0"/>
              </a:rPr>
              <a:t>, Wiley, England</a:t>
            </a:r>
          </a:p>
          <a:p>
            <a:r>
              <a:rPr lang="en-US" sz="1800" noProof="0" dirty="0">
                <a:latin typeface="Calibri" panose="020F0502020204030204" pitchFamily="34" charset="0"/>
                <a:cs typeface="Calibri" panose="020F0502020204030204" pitchFamily="34" charset="0"/>
              </a:rPr>
              <a:t>Sullivan, T. J. (2015), </a:t>
            </a:r>
            <a:r>
              <a:rPr lang="en-US" sz="1800" u="sng" noProof="0" dirty="0">
                <a:latin typeface="Calibri" panose="020F0502020204030204" pitchFamily="34" charset="0"/>
                <a:cs typeface="Calibri" panose="020F0502020204030204" pitchFamily="34" charset="0"/>
              </a:rPr>
              <a:t>Introduction to Uncertainty Quantification</a:t>
            </a:r>
            <a:r>
              <a:rPr lang="en-US" sz="1800" noProof="0" dirty="0">
                <a:latin typeface="Calibri" panose="020F0502020204030204" pitchFamily="34" charset="0"/>
                <a:cs typeface="Calibri" panose="020F0502020204030204" pitchFamily="34" charset="0"/>
              </a:rPr>
              <a:t>, Springer, Heidelberg.</a:t>
            </a:r>
          </a:p>
          <a:p>
            <a:r>
              <a:rPr lang="en-US" sz="1800" noProof="0" dirty="0"/>
              <a:t>TMS (2019), </a:t>
            </a:r>
            <a:r>
              <a:rPr lang="en-US" sz="1800" u="sng" noProof="0" dirty="0"/>
              <a:t>Verification &amp; Validation of Computational Models Associated with the Mechanics of Materials</a:t>
            </a:r>
            <a:r>
              <a:rPr lang="en-US" sz="1800" noProof="0" dirty="0"/>
              <a:t>, The Minerals, Metals &amp; Materials Society, ISBN 978-0-578-45369-9, Pittsburgh, PA.</a:t>
            </a:r>
            <a:endParaRPr lang="en-US" sz="1800" noProof="0" dirty="0">
              <a:ea typeface="Calibri"/>
              <a:cs typeface="Calibri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943684-8A0A-A4EF-1908-310E3B2DA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68B3A567-C260-624D-B035-2C71A5EFC3C9}" type="slidenum">
              <a:rPr lang="en-US" noProof="0" smtClean="0"/>
              <a:t>21</a:t>
            </a:fld>
            <a:endParaRPr lang="en-US" noProof="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678AB45-B16D-F8A0-8E5E-B2D0207FFF7E}"/>
              </a:ext>
            </a:extLst>
          </p:cNvPr>
          <p:cNvSpPr txBox="1"/>
          <p:nvPr/>
        </p:nvSpPr>
        <p:spPr>
          <a:xfrm>
            <a:off x="236913" y="6362070"/>
            <a:ext cx="1104790" cy="261610"/>
          </a:xfrm>
          <a:prstGeom prst="rect">
            <a:avLst/>
          </a:prstGeom>
          <a:noFill/>
        </p:spPr>
        <p:txBody>
          <a:bodyPr wrap="none" lIns="91440" tIns="45720" rIns="91440" bIns="45720" rtlCol="0" anchor="t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rgbClr val="A5A5A5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v. 3, Draft, 2026</a:t>
            </a:r>
          </a:p>
        </p:txBody>
      </p:sp>
    </p:spTree>
    <p:extLst>
      <p:ext uri="{BB962C8B-B14F-4D97-AF65-F5344CB8AC3E}">
        <p14:creationId xmlns:p14="http://schemas.microsoft.com/office/powerpoint/2010/main" val="34547144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627569EB883484C8F8DE1DD4FF9CFD0" ma:contentTypeVersion="14" ma:contentTypeDescription="Create a new document." ma:contentTypeScope="" ma:versionID="6929cad60373fdb8076cd3e2e9530b21">
  <xsd:schema xmlns:xsd="http://www.w3.org/2001/XMLSchema" xmlns:xs="http://www.w3.org/2001/XMLSchema" xmlns:p="http://schemas.microsoft.com/office/2006/metadata/properties" xmlns:ns2="b8262d6a-fe97-4289-887e-ed94b32bf198" xmlns:ns3="615608a4-b131-4d1b-871d-3d0bbdb4be65" targetNamespace="http://schemas.microsoft.com/office/2006/metadata/properties" ma:root="true" ma:fieldsID="1c7f67f1309ee4e393123b4e881f8ec2" ns2:_="" ns3:_="">
    <xsd:import namespace="b8262d6a-fe97-4289-887e-ed94b32bf198"/>
    <xsd:import namespace="615608a4-b131-4d1b-871d-3d0bbdb4be6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Note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8262d6a-fe97-4289-887e-ed94b32bf19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Image Tags" ma:readOnly="false" ma:fieldId="{5cf76f15-5ced-4ddc-b409-7134ff3c332f}" ma:taxonomyMulti="true" ma:sspId="1f1287a5-1bef-4e99-ba2b-767c7ce7c34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Note" ma:index="20" nillable="true" ma:displayName="Note" ma:format="Dropdown" ma:internalName="Note">
      <xsd:simpleType>
        <xsd:restriction base="dms:Text">
          <xsd:maxLength value="255"/>
        </xsd:restriction>
      </xsd:simpleType>
    </xsd:element>
    <xsd:element name="MediaServiceDateTaken" ma:index="21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15608a4-b131-4d1b-871d-3d0bbdb4be65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5" nillable="true" ma:displayName="Taxonomy Catch All Column" ma:hidden="true" ma:list="{62e8a3cd-83d2-4c9d-b9aa-df4b75a91354}" ma:internalName="TaxCatchAll" ma:showField="CatchAllData" ma:web="615608a4-b131-4d1b-871d-3d0bbdb4be6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15608a4-b131-4d1b-871d-3d0bbdb4be65" xsi:nil="true"/>
    <lcf76f155ced4ddcb4097134ff3c332f xmlns="b8262d6a-fe97-4289-887e-ed94b32bf198">
      <Terms xmlns="http://schemas.microsoft.com/office/infopath/2007/PartnerControls"/>
    </lcf76f155ced4ddcb4097134ff3c332f>
    <Note xmlns="b8262d6a-fe97-4289-887e-ed94b32bf198" xsi:nil="true"/>
  </documentManagement>
</p:properties>
</file>

<file path=customXml/itemProps1.xml><?xml version="1.0" encoding="utf-8"?>
<ds:datastoreItem xmlns:ds="http://schemas.openxmlformats.org/officeDocument/2006/customXml" ds:itemID="{94FC29B9-4A3B-4B5B-8F36-9118DC6CB9F2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655805B-AF06-4D5F-9A2F-01D35D4F7646}"/>
</file>

<file path=customXml/itemProps3.xml><?xml version="1.0" encoding="utf-8"?>
<ds:datastoreItem xmlns:ds="http://schemas.openxmlformats.org/officeDocument/2006/customXml" ds:itemID="{F33EA42E-8E10-45AF-AFDB-819BB311E404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2006/documentManagement/types"/>
    <ds:schemaRef ds:uri="b8262d6a-fe97-4289-887e-ed94b32bf198"/>
    <ds:schemaRef ds:uri="http://www.w3.org/XML/1998/namespace"/>
    <ds:schemaRef ds:uri="http://purl.org/dc/elements/1.1/"/>
    <ds:schemaRef ds:uri="http://schemas.microsoft.com/office/infopath/2007/PartnerControls"/>
    <ds:schemaRef ds:uri="615608a4-b131-4d1b-871d-3d0bbdb4be65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{CA7ABDA9-19D4-8143-8536-1BFF3FB9A118}tf10001120</Template>
  <TotalTime>24607</TotalTime>
  <Words>3042</Words>
  <Application>Microsoft Office PowerPoint</Application>
  <PresentationFormat>Widescreen</PresentationFormat>
  <Paragraphs>349</Paragraphs>
  <Slides>21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Arial</vt:lpstr>
      <vt:lpstr>Calibri</vt:lpstr>
      <vt:lpstr>Calibri Light</vt:lpstr>
      <vt:lpstr>Cambria Math</vt:lpstr>
      <vt:lpstr>Office Theme</vt:lpstr>
      <vt:lpstr>Simulation Credibility Assessment: Introduction to Verification, Validation, and Uncertainty Quantification (VVUQ)</vt:lpstr>
      <vt:lpstr>Outline</vt:lpstr>
      <vt:lpstr>Why do we care?</vt:lpstr>
      <vt:lpstr>Structure of a simulation model</vt:lpstr>
      <vt:lpstr>What do simulation models produce and how is it used?</vt:lpstr>
      <vt:lpstr>How is simulation credibility assessed?</vt:lpstr>
      <vt:lpstr>Context of use of the simulation</vt:lpstr>
      <vt:lpstr>What is verification and why do we care?</vt:lpstr>
      <vt:lpstr>Verification activities</vt:lpstr>
      <vt:lpstr>How is it code verification performed?</vt:lpstr>
      <vt:lpstr>How is it solution verification performed?</vt:lpstr>
      <vt:lpstr>What is model validation and why do we care?</vt:lpstr>
      <vt:lpstr>How are validation experiments different from other experiments? </vt:lpstr>
      <vt:lpstr>What is model prediction?</vt:lpstr>
      <vt:lpstr>What is predictive capability of a model?</vt:lpstr>
      <vt:lpstr>What is uncertainty quantification and why do we care?</vt:lpstr>
      <vt:lpstr>Characterize uncertainties</vt:lpstr>
      <vt:lpstr>Propagate uncertainties and interpret results</vt:lpstr>
      <vt:lpstr>Rank the impact of uncertain inputs using sensitivity analysis</vt:lpstr>
      <vt:lpstr>References</vt:lpstr>
      <vt:lpstr>References (continued)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Validation</dc:title>
  <dc:creator>White, Andrew</dc:creator>
  <cp:lastModifiedBy>Guler, Ismail (he/him/his)</cp:lastModifiedBy>
  <cp:revision>58</cp:revision>
  <cp:lastPrinted>2025-12-10T14:11:42Z</cp:lastPrinted>
  <dcterms:created xsi:type="dcterms:W3CDTF">2023-09-01T14:55:06Z</dcterms:created>
  <dcterms:modified xsi:type="dcterms:W3CDTF">2026-09-08T16:55:18Z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0x0101009627569EB883484C8F8DE1DD4FF9CFD0</vt:lpwstr>
  </property>
  <property fmtid="{D5CDD505-2E9C-101B-9397-08002B2CF9AE}" pid="3" name="MediaServiceImageTags">
    <vt:lpwstr/>
  </property>
</Properties>
</file>