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modernComment_106_E8D871E1.xml" ContentType="application/vnd.ms-powerpoint.comments+xml"/>
  <Override PartName="/ppt/comments/modernComment_34D_A4F37297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2" r:id="rId5"/>
  </p:sldMasterIdLst>
  <p:notesMasterIdLst>
    <p:notesMasterId r:id="rId13"/>
  </p:notesMasterIdLst>
  <p:sldIdLst>
    <p:sldId id="843" r:id="rId6"/>
    <p:sldId id="262" r:id="rId7"/>
    <p:sldId id="846" r:id="rId8"/>
    <p:sldId id="847" r:id="rId9"/>
    <p:sldId id="848" r:id="rId10"/>
    <p:sldId id="849" r:id="rId11"/>
    <p:sldId id="84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18130B9-167E-C799-01DB-94B628EC0519}" name="Guler, Ismail (he/him/his)" initials="IG" userId="S::Ismail.Guler@bsci.com::8bfbe011-62e6-43ee-b6ca-e31ae262d14a" providerId="AD"/>
  <p188:author id="{13236DF1-9F17-E38B-AA81-FC98664A57B4}" name="Justin Winokur" initials="JW" userId="1af35bc3b364a58c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39" autoAdjust="0"/>
    <p:restoredTop sz="95537"/>
  </p:normalViewPr>
  <p:slideViewPr>
    <p:cSldViewPr snapToGrid="0">
      <p:cViewPr varScale="1">
        <p:scale>
          <a:sx n="105" d="100"/>
          <a:sy n="105" d="100"/>
        </p:scale>
        <p:origin x="13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omments/modernComment_34D_A4F3729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F8B2A63-032F-4666-B47D-F9BEC2003C1C}" authorId="{018130B9-167E-C799-01DB-94B628EC0519}" created="2026-09-07T20:24:05.516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767418007" sldId="845"/>
      <ac:spMk id="3" creationId="{BA2C5AE6-24EE-4010-FA96-A37776C730F7}"/>
      <ac:txMk cp="811" len="12">
        <ac:context len="1384" hash="1625105408"/>
      </ac:txMk>
    </ac:txMkLst>
    <p188:pos x="9805416" y="2990984"/>
    <p188:txBody>
      <a:bodyPr/>
      <a:lstStyle/>
      <a:p>
        <a:r>
          <a:rPr lang="en-US"/>
          <a:t>Added “New York, NY” for consistency.</a:t>
        </a:r>
      </a:p>
    </p188:txBody>
  </p188:cm>
  <p188:cm id="{6F6CE387-FEDD-4B0D-A04D-A1A84E5DA81A}" authorId="{018130B9-167E-C799-01DB-94B628EC0519}" created="2026-09-07T20:25:43.142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767418007" sldId="845"/>
      <ac:spMk id="3" creationId="{BA2C5AE6-24EE-4010-FA96-A37776C730F7}"/>
      <ac:txMk cp="445" len="1">
        <ac:context len="1384" hash="1625105408"/>
      </ac:txMk>
    </ac:txMkLst>
    <p188:pos x="5388864" y="1747400"/>
    <p188:txBody>
      <a:bodyPr/>
      <a:lstStyle/>
      <a:p>
        <a:r>
          <a:rPr lang="en-US"/>
          <a:t>Added a period.</a:t>
        </a:r>
      </a:p>
    </p188:txBody>
  </p188:cm>
  <p188:cm id="{AA5F3196-06A2-4C42-ACA1-52691C967FE8}" authorId="{018130B9-167E-C799-01DB-94B628EC0519}" created="2026-09-08T16:59:51.07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767418007" sldId="845"/>
      <ac:spMk id="3" creationId="{BA2C5AE6-24EE-4010-FA96-A37776C730F7}"/>
      <ac:txMk cp="274" len="1">
        <ac:context len="1384" hash="1625105408"/>
      </ac:txMk>
    </ac:txMkLst>
    <p188:pos x="5324856" y="1125608"/>
    <p188:txBody>
      <a:bodyPr/>
      <a:lstStyle/>
      <a:p>
        <a:r>
          <a:rPr lang="en-US"/>
          <a:t>Added a period.</a:t>
        </a:r>
      </a:p>
    </p188:txBody>
  </p188:cm>
  <p188:cm id="{32F174B1-8E5D-4D9F-BC64-54EC933280BF}" authorId="{018130B9-167E-C799-01DB-94B628EC0519}" created="2026-09-08T17:06:06.365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767418007" sldId="845"/>
      <ac:spMk id="3" creationId="{BA2C5AE6-24EE-4010-FA96-A37776C730F7}"/>
      <ac:txMk cp="100" len="17">
        <ac:context len="1384" hash="1625105408"/>
      </ac:txMk>
    </ac:txMkLst>
    <p188:pos x="10280904" y="266072"/>
    <p188:txBody>
      <a:bodyPr/>
      <a:lstStyle/>
      <a:p>
        <a:r>
          <a:rPr lang="en-US"/>
          <a:t>Corrected the City and Country information.</a:t>
        </a:r>
      </a:p>
    </p188:txBody>
  </p188:cm>
</p188:cmLst>
</file>

<file path=ppt/comments/modernComment_106_E8D871E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BFDD471-F128-48C8-8DE7-2FFE9B0610CC}" authorId="{018130B9-167E-C799-01DB-94B628EC0519}" created="2026-09-07T20:36:41.901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906499041" sldId="262"/>
      <ac:spMk id="2" creationId="{D774D5CB-5E30-61D6-82A4-0E878FB6E366}"/>
      <ac:txMk cp="0" len="7">
        <ac:context len="8" hash="757246413"/>
      </ac:txMk>
    </ac:txMkLst>
    <p188:pos x="1420368" y="274955"/>
    <p188:txBody>
      <a:bodyPr/>
      <a:lstStyle/>
      <a:p>
        <a:r>
          <a:rPr lang="en-US"/>
          <a:t>Changed “Module Outline” to “Outline” to be consistent with other modules.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42B8A-6CEC-824C-B6A8-D2F9A8E186E8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D69123-FC0C-4143-ADB1-453389815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373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03B3-8B0F-3D40-B139-03069E4FD0A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1EF55-D191-D44D-8D04-58FA82AF425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C7BAA2-FE96-52B9-B5C2-475FF2521384}"/>
              </a:ext>
            </a:extLst>
          </p:cNvPr>
          <p:cNvSpPr/>
          <p:nvPr/>
        </p:nvSpPr>
        <p:spPr>
          <a:xfrm>
            <a:off x="0" y="4584700"/>
            <a:ext cx="12192000" cy="22733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057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03B3-8B0F-3D40-B139-03069E4FD0A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1EF55-D191-D44D-8D04-58FA82AF425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D7ACB08-0940-E4F0-500A-72E18A784D71}"/>
              </a:ext>
            </a:extLst>
          </p:cNvPr>
          <p:cNvCxnSpPr/>
          <p:nvPr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7836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03B3-8B0F-3D40-B139-03069E4FD0A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1EF55-D191-D44D-8D04-58FA82AF4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121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03B3-8B0F-3D40-B139-03069E4FD0A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1EF55-D191-D44D-8D04-58FA82AF425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5B2C874-160E-D9CC-5D50-7E722B1345A0}"/>
              </a:ext>
            </a:extLst>
          </p:cNvPr>
          <p:cNvCxnSpPr/>
          <p:nvPr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0917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03B3-8B0F-3D40-B139-03069E4FD0A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1EF55-D191-D44D-8D04-58FA82AF4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432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03B3-8B0F-3D40-B139-03069E4FD0A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1EF55-D191-D44D-8D04-58FA82AF425E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0CB0CFD-84A0-F108-77CE-D7E460D4CBBC}"/>
              </a:ext>
            </a:extLst>
          </p:cNvPr>
          <p:cNvCxnSpPr/>
          <p:nvPr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601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03B3-8B0F-3D40-B139-03069E4FD0A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1EF55-D191-D44D-8D04-58FA82AF4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02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03B3-8B0F-3D40-B139-03069E4FD0A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1EF55-D191-D44D-8D04-58FA82AF4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766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03B3-8B0F-3D40-B139-03069E4FD0A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1EF55-D191-D44D-8D04-58FA82AF4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62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03B3-8B0F-3D40-B139-03069E4FD0A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1EF55-D191-D44D-8D04-58FA82AF4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012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03B3-8B0F-3D40-B139-03069E4FD0A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1EF55-D191-D44D-8D04-58FA82AF4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6511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259F2C5-CD38-E94C-B689-83D798300338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C7BAA2-FE96-52B9-B5C2-475FF2521384}"/>
              </a:ext>
            </a:extLst>
          </p:cNvPr>
          <p:cNvSpPr/>
          <p:nvPr userDrawn="1"/>
        </p:nvSpPr>
        <p:spPr>
          <a:xfrm>
            <a:off x="0" y="4584700"/>
            <a:ext cx="12192000" cy="22733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4649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D7ACB08-0940-E4F0-500A-72E18A784D71}"/>
              </a:ext>
            </a:extLst>
          </p:cNvPr>
          <p:cNvCxnSpPr/>
          <p:nvPr userDrawn="1"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82764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431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5B2C874-160E-D9CC-5D50-7E722B1345A0}"/>
              </a:ext>
            </a:extLst>
          </p:cNvPr>
          <p:cNvCxnSpPr/>
          <p:nvPr userDrawn="1"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2338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5176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0CB0CFD-84A0-F108-77CE-D7E460D4CBBC}"/>
              </a:ext>
            </a:extLst>
          </p:cNvPr>
          <p:cNvCxnSpPr/>
          <p:nvPr userDrawn="1"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99529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0463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1004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514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4768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944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91771"/>
            <a:ext cx="10515600" cy="4885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C03B3-8B0F-3D40-B139-03069E4FD0A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1EF55-D191-D44D-8D04-58FA82AF4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385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91771"/>
            <a:ext cx="10515600" cy="4885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437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creativecommons.org/licenses/by/4.0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6_E8D871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sv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me.org/codes-standards/find-codes-standards/standard-for-verification-and-validation-in-computational-solid-mechanics" TargetMode="External"/><Relationship Id="rId2" Type="http://schemas.microsoft.com/office/2018/10/relationships/comments" Target="../comments/modernComment_34D_A4F3729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sme.org/codes-standards/find-codes-standards/the-role-of-uncertainty-quantification-in-verification-and-validation-of-computational-solid-mechanics-models/2021/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A1F51C5-CBCF-DE19-A234-DD7C0F5E4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1683" y="1122363"/>
            <a:ext cx="10988634" cy="2387600"/>
          </a:xfrm>
        </p:spPr>
        <p:txBody>
          <a:bodyPr anchor="ctr"/>
          <a:lstStyle/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Introduction to VVUQ | Part 4</a:t>
            </a:r>
            <a:br>
              <a:rPr lang="en-US" b="1" dirty="0"/>
            </a:br>
            <a:r>
              <a:rPr lang="en-US" b="1" dirty="0"/>
              <a:t>Uncertainty Quantification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6DCC3CB-D572-623C-4DF2-94362F8C3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2650" y="5174159"/>
            <a:ext cx="10426700" cy="1274762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Task Group on VVUQ Concepts in Engineering Education</a:t>
            </a:r>
          </a:p>
          <a:p>
            <a:pPr algn="l"/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ASME Codes &amp; Standards | Committee on Verification, Validation, and Uncertainty Quantification</a:t>
            </a:r>
          </a:p>
          <a:p>
            <a:pPr algn="l"/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Contacts: Lydia Stanford (stanfordl@asme.org) | Daniel </a:t>
            </a:r>
            <a:r>
              <a:rPr lang="en-US" sz="1600" dirty="0" err="1">
                <a:solidFill>
                  <a:schemeClr val="tx2">
                    <a:lumMod val="75000"/>
                  </a:schemeClr>
                </a:solidFill>
              </a:rPr>
              <a:t>Papert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 (papertd@asme.org​)</a:t>
            </a:r>
            <a:endParaRPr lang="en-US" sz="1600" dirty="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pPr algn="l"/>
            <a:r>
              <a:rPr lang="en-US" sz="1100" dirty="0">
                <a:solidFill>
                  <a:schemeClr val="tx2">
                    <a:lumMod val="75000"/>
                  </a:schemeClr>
                </a:solidFill>
              </a:rPr>
              <a:t>V. 3, Draft, 2026</a:t>
            </a:r>
            <a:endParaRPr lang="en-US" sz="1100" dirty="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pPr algn="l">
              <a:spcBef>
                <a:spcPts val="0"/>
              </a:spcBef>
            </a:pPr>
            <a:r>
              <a:rPr lang="en-US" sz="1100" dirty="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© 2026 by ASME Task Group on VVUQ in Engineering Education is licensed under CC BY 4.0. To view a copy of this license, visit </a:t>
            </a:r>
            <a:r>
              <a:rPr lang="en-US" sz="1100" dirty="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https://creativecommons.org/licenses/by/4.0/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" name="Picture 1" descr="A purple and white logo&#10;&#10;AI-generated content may be incorrect.">
            <a:extLst>
              <a:ext uri="{FF2B5EF4-FFF2-40B4-BE49-F238E27FC236}">
                <a16:creationId xmlns:a16="http://schemas.microsoft.com/office/drawing/2014/main" id="{445C3DF3-E209-D39F-6706-31E10F453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57200"/>
            <a:ext cx="1552575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83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4D5CB-5E30-61D6-82A4-0E878FB6E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16AD6-F335-B4BC-B601-B3F43B2AF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uncertainty quantification and why do we care?</a:t>
            </a:r>
          </a:p>
          <a:p>
            <a:r>
              <a:rPr lang="en-US" dirty="0"/>
              <a:t>Steps of uncertainty quantification and how it is performed</a:t>
            </a:r>
          </a:p>
          <a:p>
            <a:pPr lvl="1"/>
            <a:r>
              <a:rPr lang="en-US" dirty="0"/>
              <a:t>Characterization of uncertainties</a:t>
            </a:r>
          </a:p>
          <a:p>
            <a:pPr lvl="1"/>
            <a:r>
              <a:rPr lang="en-US" dirty="0"/>
              <a:t>Propagation of uncertainties </a:t>
            </a:r>
          </a:p>
          <a:p>
            <a:pPr lvl="1"/>
            <a:r>
              <a:rPr lang="en-US" dirty="0"/>
              <a:t>Interpretation of uncertainties</a:t>
            </a:r>
          </a:p>
          <a:p>
            <a:r>
              <a:rPr lang="en-US" dirty="0"/>
              <a:t>Sensitivity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73DB8A-F020-1EB3-ACDE-A5FA2F882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4D0C76-D547-CF6C-3C01-752EA10288A8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100" dirty="0">
                <a:solidFill>
                  <a:schemeClr val="accent3"/>
                </a:solidFill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390649904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69123-D34B-4CAE-A29F-EE6DF5563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 noProof="0" dirty="0"/>
              <a:t>What is uncertainty quantification and why do we care?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CB952-53A9-E554-3550-919AF2C23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07537"/>
            <a:ext cx="10515599" cy="3941119"/>
          </a:xfrm>
        </p:spPr>
        <p:txBody>
          <a:bodyPr>
            <a:normAutofit lnSpcReduction="10000"/>
          </a:bodyPr>
          <a:lstStyle/>
          <a:p>
            <a:r>
              <a:rPr lang="en-US" b="1" noProof="0" dirty="0"/>
              <a:t>Uncertainty Quantification</a:t>
            </a:r>
            <a:r>
              <a:rPr lang="en-US" noProof="0" dirty="0"/>
              <a:t> (UQ) is the process of using statistical models to provide an estimate of uncertainty in the experimental and simulation results.</a:t>
            </a:r>
          </a:p>
          <a:p>
            <a:pPr lvl="1"/>
            <a:endParaRPr lang="en-US" noProof="0" dirty="0"/>
          </a:p>
          <a:p>
            <a:r>
              <a:rPr lang="en-US" noProof="0" dirty="0"/>
              <a:t>Uncertainty Quantification has three basic steps:</a:t>
            </a:r>
          </a:p>
          <a:p>
            <a:pPr lvl="1"/>
            <a:r>
              <a:rPr lang="en-US" b="1" noProof="0" dirty="0"/>
              <a:t>Characterize Uncertainties: </a:t>
            </a:r>
            <a:r>
              <a:rPr lang="en-US" noProof="0" dirty="0"/>
              <a:t>Identify all relevant uncertainties and characterize the uncertainties as much as is possible</a:t>
            </a:r>
          </a:p>
          <a:p>
            <a:pPr lvl="1"/>
            <a:r>
              <a:rPr lang="en-US" b="1" noProof="0" dirty="0"/>
              <a:t>Propagate Uncertainties: </a:t>
            </a:r>
            <a:r>
              <a:rPr lang="en-US" noProof="0" dirty="0"/>
              <a:t>Perform model evaluations to estimate the impact of model input uncertainties on the system response quantities of interest (</a:t>
            </a:r>
            <a:r>
              <a:rPr lang="en-US" noProof="0" dirty="0" err="1"/>
              <a:t>QoIs</a:t>
            </a:r>
            <a:r>
              <a:rPr lang="en-US" noProof="0" dirty="0"/>
              <a:t>)</a:t>
            </a:r>
          </a:p>
          <a:p>
            <a:pPr lvl="1"/>
            <a:r>
              <a:rPr lang="en-US" b="1" noProof="0" dirty="0"/>
              <a:t>Interpret Results:</a:t>
            </a:r>
            <a:r>
              <a:rPr lang="en-US" noProof="0" dirty="0"/>
              <a:t> Compute and explain the sources and impact of the uncertainties to the simulation customer</a:t>
            </a:r>
          </a:p>
          <a:p>
            <a:pPr lvl="1"/>
            <a:endParaRPr lang="en-US" noProof="0" dirty="0"/>
          </a:p>
          <a:p>
            <a:r>
              <a:rPr lang="en-US" noProof="0" dirty="0"/>
              <a:t>Uncertainty quantification is important because it informs the customer of the simulation results how the uncertainties impact the simulation results.</a:t>
            </a:r>
          </a:p>
          <a:p>
            <a:endParaRPr lang="en-US" sz="2000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F597B7-64F8-E797-2EE3-7BA5AA0E4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3A567-C260-624D-B035-2C71A5EFC3C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33D8C6-2AF9-0235-C83F-C734E028FB1A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100" dirty="0">
                <a:solidFill>
                  <a:schemeClr val="accent3"/>
                </a:solidFill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1851341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2EF854B0-4815-DB5D-3E0E-74A6C80D51FF}"/>
              </a:ext>
            </a:extLst>
          </p:cNvPr>
          <p:cNvSpPr/>
          <p:nvPr/>
        </p:nvSpPr>
        <p:spPr>
          <a:xfrm>
            <a:off x="4466885" y="4271920"/>
            <a:ext cx="821674" cy="821674"/>
          </a:xfrm>
          <a:prstGeom prst="ellipse">
            <a:avLst/>
          </a:prstGeom>
          <a:solidFill>
            <a:schemeClr val="accent4">
              <a:alpha val="31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3E99393-81E0-2637-29DC-157B9A841FB1}"/>
              </a:ext>
            </a:extLst>
          </p:cNvPr>
          <p:cNvSpPr/>
          <p:nvPr/>
        </p:nvSpPr>
        <p:spPr>
          <a:xfrm>
            <a:off x="1659978" y="3535163"/>
            <a:ext cx="821674" cy="821674"/>
          </a:xfrm>
          <a:prstGeom prst="ellipse">
            <a:avLst/>
          </a:prstGeom>
          <a:solidFill>
            <a:schemeClr val="accent4">
              <a:alpha val="31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443551C7-6D95-87DA-2A97-2E00F9D8DBD1}"/>
              </a:ext>
            </a:extLst>
          </p:cNvPr>
          <p:cNvSpPr/>
          <p:nvPr/>
        </p:nvSpPr>
        <p:spPr>
          <a:xfrm>
            <a:off x="4466885" y="1899878"/>
            <a:ext cx="821674" cy="821674"/>
          </a:xfrm>
          <a:prstGeom prst="ellipse">
            <a:avLst/>
          </a:prstGeom>
          <a:solidFill>
            <a:schemeClr val="accent4">
              <a:alpha val="31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1E60A4-46ED-E0D4-D8CF-C82E90C1C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Characterize uncertainties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C4C1D9-14C1-D13E-292E-FE53BAB9C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3A567-C260-624D-B035-2C71A5EFC3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C367CC9-D4A4-AF32-0EF4-02B3A62E2B6A}"/>
                  </a:ext>
                </a:extLst>
              </p:cNvPr>
              <p:cNvSpPr/>
              <p:nvPr/>
            </p:nvSpPr>
            <p:spPr>
              <a:xfrm>
                <a:off x="1128094" y="2899562"/>
                <a:ext cx="1885445" cy="5512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Model Input Data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=1,2,…,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C367CC9-D4A4-AF32-0EF4-02B3A62E2B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8094" y="2899562"/>
                <a:ext cx="1885445" cy="5512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1D1BCBF4-F9F5-0200-5191-690D6E664E0E}"/>
                  </a:ext>
                </a:extLst>
              </p:cNvPr>
              <p:cNvSpPr/>
              <p:nvPr/>
            </p:nvSpPr>
            <p:spPr>
              <a:xfrm>
                <a:off x="3935156" y="2899562"/>
                <a:ext cx="1885445" cy="551225"/>
              </a:xfrm>
              <a:prstGeom prst="roundRect">
                <a:avLst>
                  <a:gd name="adj" fmla="val 25634"/>
                </a:avLst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Mathematical Model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d>
                        <m:dPr>
                          <m:ctrlPr>
                            <a:rPr kumimoji="0" lang="en-US" sz="1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1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1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1D1BCBF4-F9F5-0200-5191-690D6E664E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5156" y="2899562"/>
                <a:ext cx="1885445" cy="551225"/>
              </a:xfrm>
              <a:prstGeom prst="roundRect">
                <a:avLst>
                  <a:gd name="adj" fmla="val 25634"/>
                </a:avLst>
              </a:prstGeom>
              <a:blipFill>
                <a:blip r:embed="rId3"/>
                <a:stretch>
                  <a:fillRect b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A0EE940-8692-7B9A-1D2A-5FBD6D28AAA6}"/>
              </a:ext>
            </a:extLst>
          </p:cNvPr>
          <p:cNvCxnSpPr>
            <a:cxnSpLocks/>
            <a:stCxn id="21" idx="2"/>
          </p:cNvCxnSpPr>
          <p:nvPr/>
        </p:nvCxnSpPr>
        <p:spPr>
          <a:xfrm flipH="1">
            <a:off x="4877878" y="3450787"/>
            <a:ext cx="1" cy="201888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Arc 22">
            <a:extLst>
              <a:ext uri="{FF2B5EF4-FFF2-40B4-BE49-F238E27FC236}">
                <a16:creationId xmlns:a16="http://schemas.microsoft.com/office/drawing/2014/main" id="{7857326E-5CCF-7E16-8929-11E8127A3224}"/>
              </a:ext>
            </a:extLst>
          </p:cNvPr>
          <p:cNvSpPr/>
          <p:nvPr/>
        </p:nvSpPr>
        <p:spPr>
          <a:xfrm rot="2700000">
            <a:off x="5232253" y="3178933"/>
            <a:ext cx="745597" cy="745597"/>
          </a:xfrm>
          <a:prstGeom prst="arc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83117B4-13F3-8067-F10F-55758547A49A}"/>
              </a:ext>
            </a:extLst>
          </p:cNvPr>
          <p:cNvCxnSpPr>
            <a:cxnSpLocks/>
          </p:cNvCxnSpPr>
          <p:nvPr/>
        </p:nvCxnSpPr>
        <p:spPr>
          <a:xfrm flipV="1">
            <a:off x="5820600" y="3926641"/>
            <a:ext cx="915421" cy="1647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F4E63893-2E12-5540-DD4E-B0D72DB5A15D}"/>
              </a:ext>
            </a:extLst>
          </p:cNvPr>
          <p:cNvSpPr/>
          <p:nvPr/>
        </p:nvSpPr>
        <p:spPr>
          <a:xfrm>
            <a:off x="5737628" y="4392797"/>
            <a:ext cx="1081364" cy="43088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Solution Verification</a:t>
            </a: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F158124F-9B88-4812-3FAF-204813625391}"/>
              </a:ext>
            </a:extLst>
          </p:cNvPr>
          <p:cNvSpPr/>
          <p:nvPr/>
        </p:nvSpPr>
        <p:spPr>
          <a:xfrm rot="8100000">
            <a:off x="5772991" y="3375310"/>
            <a:ext cx="1010638" cy="1010638"/>
          </a:xfrm>
          <a:prstGeom prst="arc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Snip Diagonal Corner Rectangle 26">
                <a:extLst>
                  <a:ext uri="{FF2B5EF4-FFF2-40B4-BE49-F238E27FC236}">
                    <a16:creationId xmlns:a16="http://schemas.microsoft.com/office/drawing/2014/main" id="{887D4AC5-0699-5A83-F5AF-1C9990892CF4}"/>
                  </a:ext>
                </a:extLst>
              </p:cNvPr>
              <p:cNvSpPr/>
              <p:nvPr/>
            </p:nvSpPr>
            <p:spPr>
              <a:xfrm>
                <a:off x="9295787" y="3651028"/>
                <a:ext cx="1885445" cy="551225"/>
              </a:xfrm>
              <a:prstGeom prst="snip2Diag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Experimental Data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𝑗</m:t>
                        </m:r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</m:t>
                        </m:r>
                      </m:sup>
                    </m:sSubSup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𝑗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=1,2,…,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𝑀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Snip Diagonal Corner Rectangle 26">
                <a:extLst>
                  <a:ext uri="{FF2B5EF4-FFF2-40B4-BE49-F238E27FC236}">
                    <a16:creationId xmlns:a16="http://schemas.microsoft.com/office/drawing/2014/main" id="{887D4AC5-0699-5A83-F5AF-1C9990892C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5787" y="3651028"/>
                <a:ext cx="1885445" cy="551225"/>
              </a:xfrm>
              <a:prstGeom prst="snip2DiagRect">
                <a:avLst/>
              </a:prstGeom>
              <a:blipFill>
                <a:blip r:embed="rId4"/>
                <a:stretch>
                  <a:fillRect t="-2222" b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c 27">
            <a:extLst>
              <a:ext uri="{FF2B5EF4-FFF2-40B4-BE49-F238E27FC236}">
                <a16:creationId xmlns:a16="http://schemas.microsoft.com/office/drawing/2014/main" id="{7A4CCE1C-3534-D8F5-93F4-13A08FA3236E}"/>
              </a:ext>
            </a:extLst>
          </p:cNvPr>
          <p:cNvSpPr/>
          <p:nvPr/>
        </p:nvSpPr>
        <p:spPr>
          <a:xfrm rot="8100000">
            <a:off x="8529161" y="3495349"/>
            <a:ext cx="887320" cy="887320"/>
          </a:xfrm>
          <a:prstGeom prst="arc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Connector 28">
            <a:extLst>
              <a:ext uri="{FF2B5EF4-FFF2-40B4-BE49-F238E27FC236}">
                <a16:creationId xmlns:a16="http://schemas.microsoft.com/office/drawing/2014/main" id="{555E71A0-16A4-1086-B948-16D293A20975}"/>
              </a:ext>
            </a:extLst>
          </p:cNvPr>
          <p:cNvSpPr/>
          <p:nvPr/>
        </p:nvSpPr>
        <p:spPr>
          <a:xfrm>
            <a:off x="8909761" y="3872230"/>
            <a:ext cx="108820" cy="10882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204DD85-9623-ED3B-354C-E54F1533FA3F}"/>
              </a:ext>
            </a:extLst>
          </p:cNvPr>
          <p:cNvCxnSpPr>
            <a:cxnSpLocks/>
            <a:endCxn id="29" idx="2"/>
          </p:cNvCxnSpPr>
          <p:nvPr/>
        </p:nvCxnSpPr>
        <p:spPr>
          <a:xfrm flipV="1">
            <a:off x="8621466" y="3926640"/>
            <a:ext cx="288295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0A95262-AA2D-03BB-CCB7-9585BD029A43}"/>
              </a:ext>
            </a:extLst>
          </p:cNvPr>
          <p:cNvCxnSpPr>
            <a:cxnSpLocks/>
            <a:endCxn id="29" idx="6"/>
          </p:cNvCxnSpPr>
          <p:nvPr/>
        </p:nvCxnSpPr>
        <p:spPr>
          <a:xfrm flipH="1" flipV="1">
            <a:off x="9018581" y="3926640"/>
            <a:ext cx="277206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3BF69936-ED29-D86C-1B1B-3AACA20F2C37}"/>
              </a:ext>
            </a:extLst>
          </p:cNvPr>
          <p:cNvSpPr/>
          <p:nvPr/>
        </p:nvSpPr>
        <p:spPr>
          <a:xfrm>
            <a:off x="5995042" y="3124058"/>
            <a:ext cx="915421" cy="43088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Code Verification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87A24AF-10F1-0B6C-AFC9-8FF321BE2975}"/>
              </a:ext>
            </a:extLst>
          </p:cNvPr>
          <p:cNvSpPr/>
          <p:nvPr/>
        </p:nvSpPr>
        <p:spPr>
          <a:xfrm>
            <a:off x="1877901" y="3692290"/>
            <a:ext cx="391133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Inputs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B34C6A-9672-BC6E-88D3-877FB74D755D}"/>
              </a:ext>
            </a:extLst>
          </p:cNvPr>
          <p:cNvCxnSpPr>
            <a:cxnSpLocks/>
            <a:endCxn id="3" idx="2"/>
          </p:cNvCxnSpPr>
          <p:nvPr/>
        </p:nvCxnSpPr>
        <p:spPr>
          <a:xfrm flipV="1">
            <a:off x="2070817" y="3450787"/>
            <a:ext cx="0" cy="216844"/>
          </a:xfrm>
          <a:prstGeom prst="straightConnector1">
            <a:avLst/>
          </a:prstGeom>
          <a:ln w="12700">
            <a:solidFill>
              <a:srgbClr val="C0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A18946FF-1A87-0B87-609C-7215DEB05F92}"/>
              </a:ext>
            </a:extLst>
          </p:cNvPr>
          <p:cNvSpPr/>
          <p:nvPr/>
        </p:nvSpPr>
        <p:spPr>
          <a:xfrm>
            <a:off x="4522201" y="2107649"/>
            <a:ext cx="711349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Parameters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6FC8629-BA56-5FF2-6922-C92229A32BFE}"/>
              </a:ext>
            </a:extLst>
          </p:cNvPr>
          <p:cNvSpPr/>
          <p:nvPr/>
        </p:nvSpPr>
        <p:spPr>
          <a:xfrm>
            <a:off x="4555424" y="4431369"/>
            <a:ext cx="641522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Numerical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91029F4-BE73-4504-1853-AA5174629149}"/>
              </a:ext>
            </a:extLst>
          </p:cNvPr>
          <p:cNvSpPr/>
          <p:nvPr/>
        </p:nvSpPr>
        <p:spPr>
          <a:xfrm>
            <a:off x="9504853" y="4375336"/>
            <a:ext cx="1629933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Measurement uncertainty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FB8B646-B054-BE65-5533-1DD41A1F430A}"/>
              </a:ext>
            </a:extLst>
          </p:cNvPr>
          <p:cNvCxnSpPr>
            <a:cxnSpLocks/>
            <a:stCxn id="49" idx="2"/>
            <a:endCxn id="21" idx="0"/>
          </p:cNvCxnSpPr>
          <p:nvPr/>
        </p:nvCxnSpPr>
        <p:spPr>
          <a:xfrm>
            <a:off x="4877877" y="2666921"/>
            <a:ext cx="2" cy="232641"/>
          </a:xfrm>
          <a:prstGeom prst="straightConnector1">
            <a:avLst/>
          </a:prstGeom>
          <a:ln w="12700">
            <a:solidFill>
              <a:srgbClr val="C0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D6FFB81-D3BB-6603-DAAF-E51FE77805DE}"/>
              </a:ext>
            </a:extLst>
          </p:cNvPr>
          <p:cNvCxnSpPr>
            <a:cxnSpLocks/>
            <a:stCxn id="36" idx="0"/>
            <a:endCxn id="53" idx="2"/>
          </p:cNvCxnSpPr>
          <p:nvPr/>
        </p:nvCxnSpPr>
        <p:spPr>
          <a:xfrm flipV="1">
            <a:off x="4876185" y="4203900"/>
            <a:ext cx="1693" cy="227469"/>
          </a:xfrm>
          <a:prstGeom prst="straightConnector1">
            <a:avLst/>
          </a:prstGeom>
          <a:ln w="12700">
            <a:solidFill>
              <a:srgbClr val="C0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4A7196A6-BF62-7560-AC1D-DB1437376C9C}"/>
              </a:ext>
            </a:extLst>
          </p:cNvPr>
          <p:cNvSpPr/>
          <p:nvPr/>
        </p:nvSpPr>
        <p:spPr>
          <a:xfrm>
            <a:off x="7004419" y="4523702"/>
            <a:ext cx="1348648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Uncertainty Quantification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5880C62-879D-4FFE-7996-56EB32E5539C}"/>
              </a:ext>
            </a:extLst>
          </p:cNvPr>
          <p:cNvCxnSpPr>
            <a:cxnSpLocks/>
          </p:cNvCxnSpPr>
          <p:nvPr/>
        </p:nvCxnSpPr>
        <p:spPr>
          <a:xfrm>
            <a:off x="7678744" y="4202253"/>
            <a:ext cx="0" cy="321449"/>
          </a:xfrm>
          <a:prstGeom prst="straightConnector1">
            <a:avLst/>
          </a:prstGeom>
          <a:ln w="12700">
            <a:solidFill>
              <a:srgbClr val="C00000"/>
            </a:solidFill>
            <a:prstDash val="dash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3C36836F-3B80-B427-F7D3-D55F4396D3DA}"/>
              </a:ext>
            </a:extLst>
          </p:cNvPr>
          <p:cNvSpPr/>
          <p:nvPr/>
        </p:nvSpPr>
        <p:spPr>
          <a:xfrm>
            <a:off x="3937998" y="5127211"/>
            <a:ext cx="3256178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Examples of model uncertainty: </a:t>
            </a:r>
          </a:p>
          <a:p>
            <a:pPr marL="114300" marR="0" lvl="0" indent="-1143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form (physical assumptions/simplifications)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114300" marR="0" lvl="0" indent="-1143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Parameters (calibration/tuning)</a:t>
            </a:r>
          </a:p>
          <a:p>
            <a:pPr marL="114300" marR="0" lvl="0" indent="-1143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Numerical errors (solution errors, surrogate model errors, statistical sampling errors)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D96DBF4-FD9E-749C-E66E-0E9754BF031D}"/>
              </a:ext>
            </a:extLst>
          </p:cNvPr>
          <p:cNvSpPr/>
          <p:nvPr/>
        </p:nvSpPr>
        <p:spPr>
          <a:xfrm>
            <a:off x="993551" y="4513964"/>
            <a:ext cx="2483822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Examples of model input uncertainty: </a:t>
            </a:r>
          </a:p>
          <a:p>
            <a:pPr marL="114300" marR="0" lvl="0" indent="-1143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Boundary/Initial conditions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114300" marR="0" lvl="0" indent="-1143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Material properties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114300" marR="0" lvl="0" indent="-1143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Geometry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114300" marR="0" lvl="0" indent="-1143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Measurement uncertainty (inputs)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177FD37-8901-0069-38C1-F7594FCA4A88}"/>
              </a:ext>
            </a:extLst>
          </p:cNvPr>
          <p:cNvSpPr/>
          <p:nvPr/>
        </p:nvSpPr>
        <p:spPr>
          <a:xfrm>
            <a:off x="9295787" y="5146483"/>
            <a:ext cx="2562036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Examples of measurement uncertainty: </a:t>
            </a:r>
          </a:p>
          <a:p>
            <a:pPr marL="114300" marR="0" lvl="0" indent="-1143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Limited number of measurements</a:t>
            </a:r>
          </a:p>
          <a:p>
            <a:pPr marL="114300" marR="0" lvl="0" indent="-1143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Statistical sampling errors</a:t>
            </a:r>
          </a:p>
          <a:p>
            <a:pPr marL="114300" marR="0" lvl="0" indent="-1143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Measurement bias</a:t>
            </a:r>
          </a:p>
          <a:p>
            <a:pPr marL="114300" marR="0" lvl="0" indent="-1143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reduction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3489980-294F-04FD-293E-F73A2C33652C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3013539" y="3175175"/>
            <a:ext cx="91934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2C62933-0151-E831-0223-8B6925610DF1}"/>
                  </a:ext>
                </a:extLst>
              </p:cNvPr>
              <p:cNvSpPr txBox="1"/>
              <p:nvPr/>
            </p:nvSpPr>
            <p:spPr>
              <a:xfrm>
                <a:off x="3283618" y="3016042"/>
                <a:ext cx="25609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2C62933-0151-E831-0223-8B6925610D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3618" y="3016042"/>
                <a:ext cx="256099" cy="276999"/>
              </a:xfrm>
              <a:prstGeom prst="rect">
                <a:avLst/>
              </a:prstGeom>
              <a:blipFill>
                <a:blip r:embed="rId5"/>
                <a:stretch>
                  <a:fillRect l="-9524" r="-4762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7" name="Graphic 46" descr="Normal Distribution outline">
            <a:extLst>
              <a:ext uri="{FF2B5EF4-FFF2-40B4-BE49-F238E27FC236}">
                <a16:creationId xmlns:a16="http://schemas.microsoft.com/office/drawing/2014/main" id="{B35A15CB-374A-00CE-A6B5-79C95515B7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60621" y="3858827"/>
            <a:ext cx="420389" cy="420389"/>
          </a:xfrm>
          <a:prstGeom prst="rect">
            <a:avLst/>
          </a:prstGeom>
        </p:spPr>
      </p:pic>
      <p:pic>
        <p:nvPicPr>
          <p:cNvPr id="48" name="Graphic 47" descr="Normal Distribution outline">
            <a:extLst>
              <a:ext uri="{FF2B5EF4-FFF2-40B4-BE49-F238E27FC236}">
                <a16:creationId xmlns:a16="http://schemas.microsoft.com/office/drawing/2014/main" id="{FF74EC7F-32DB-914E-9089-83062629C0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68548" y="4954589"/>
            <a:ext cx="420389" cy="420389"/>
          </a:xfrm>
          <a:prstGeom prst="rect">
            <a:avLst/>
          </a:prstGeom>
        </p:spPr>
      </p:pic>
      <p:pic>
        <p:nvPicPr>
          <p:cNvPr id="49" name="Graphic 48" descr="Normal Distribution outline">
            <a:extLst>
              <a:ext uri="{FF2B5EF4-FFF2-40B4-BE49-F238E27FC236}">
                <a16:creationId xmlns:a16="http://schemas.microsoft.com/office/drawing/2014/main" id="{1C7315D8-4331-6006-24D1-EBBEC1CF78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67682" y="2246532"/>
            <a:ext cx="420389" cy="420389"/>
          </a:xfrm>
          <a:prstGeom prst="rect">
            <a:avLst/>
          </a:prstGeom>
        </p:spPr>
      </p:pic>
      <p:pic>
        <p:nvPicPr>
          <p:cNvPr id="50" name="Graphic 49" descr="Normal Distribution outline">
            <a:extLst>
              <a:ext uri="{FF2B5EF4-FFF2-40B4-BE49-F238E27FC236}">
                <a16:creationId xmlns:a16="http://schemas.microsoft.com/office/drawing/2014/main" id="{A6F19F86-7B67-9984-C834-A7CE36688E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67683" y="4595258"/>
            <a:ext cx="420389" cy="420389"/>
          </a:xfrm>
          <a:prstGeom prst="rect">
            <a:avLst/>
          </a:prstGeom>
        </p:spPr>
      </p:pic>
      <p:pic>
        <p:nvPicPr>
          <p:cNvPr id="51" name="Graphic 50" descr="Normal Distribution outline">
            <a:extLst>
              <a:ext uri="{FF2B5EF4-FFF2-40B4-BE49-F238E27FC236}">
                <a16:creationId xmlns:a16="http://schemas.microsoft.com/office/drawing/2014/main" id="{CAFD90A8-7CC9-9349-7126-52C7A754EB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19928" y="4557156"/>
            <a:ext cx="420389" cy="420389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19757570-5FDE-9FAA-38DB-D4BA5D80E904}"/>
              </a:ext>
            </a:extLst>
          </p:cNvPr>
          <p:cNvSpPr/>
          <p:nvPr/>
        </p:nvSpPr>
        <p:spPr>
          <a:xfrm>
            <a:off x="8423489" y="4392797"/>
            <a:ext cx="1081364" cy="43088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Validation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01825C9C-E84D-98D3-9912-366349665279}"/>
                  </a:ext>
                </a:extLst>
              </p:cNvPr>
              <p:cNvSpPr/>
              <p:nvPr/>
            </p:nvSpPr>
            <p:spPr>
              <a:xfrm>
                <a:off x="3935155" y="3652675"/>
                <a:ext cx="1885445" cy="551225"/>
              </a:xfrm>
              <a:prstGeom prst="roundRect">
                <a:avLst>
                  <a:gd name="adj" fmla="val 25634"/>
                </a:avLst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Computational Model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kumimoji="0" lang="en-US" sz="1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1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e>
                      </m:acc>
                      <m:d>
                        <m:dPr>
                          <m:ctrlPr>
                            <a:rPr kumimoji="0" lang="en-US" sz="1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1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1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01825C9C-E84D-98D3-9912-3663496652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5155" y="3652675"/>
                <a:ext cx="1885445" cy="551225"/>
              </a:xfrm>
              <a:prstGeom prst="roundRect">
                <a:avLst>
                  <a:gd name="adj" fmla="val 25634"/>
                </a:avLst>
              </a:prstGeom>
              <a:blipFill>
                <a:blip r:embed="rId7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C296C8F0-5744-EF72-A23E-71D142435DA8}"/>
                  </a:ext>
                </a:extLst>
              </p:cNvPr>
              <p:cNvSpPr/>
              <p:nvPr/>
            </p:nvSpPr>
            <p:spPr>
              <a:xfrm>
                <a:off x="6736021" y="3651028"/>
                <a:ext cx="1885445" cy="5512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Model Output Data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acc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𝑗</m:t>
                        </m:r>
                      </m:sub>
                    </m:sSub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𝑗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=1,2,…,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𝑀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C296C8F0-5744-EF72-A23E-71D142435D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6021" y="3651028"/>
                <a:ext cx="1885445" cy="5512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86A253F-9406-5D0D-B188-061B36381BB3}"/>
                  </a:ext>
                </a:extLst>
              </p:cNvPr>
              <p:cNvSpPr txBox="1"/>
              <p:nvPr/>
            </p:nvSpPr>
            <p:spPr>
              <a:xfrm>
                <a:off x="6094991" y="3733775"/>
                <a:ext cx="306367" cy="29931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86A253F-9406-5D0D-B188-061B36381B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991" y="3733775"/>
                <a:ext cx="306367" cy="299313"/>
              </a:xfrm>
              <a:prstGeom prst="rect">
                <a:avLst/>
              </a:prstGeom>
              <a:blipFill>
                <a:blip r:embed="rId9"/>
                <a:stretch>
                  <a:fillRect l="-12000"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ADB6FD29-EE5D-FDF9-47F0-A4049AB40E4B}"/>
              </a:ext>
            </a:extLst>
          </p:cNvPr>
          <p:cNvCxnSpPr>
            <a:cxnSpLocks/>
          </p:cNvCxnSpPr>
          <p:nvPr/>
        </p:nvCxnSpPr>
        <p:spPr>
          <a:xfrm>
            <a:off x="8963763" y="3450787"/>
            <a:ext cx="0" cy="76041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77C87C0B-47AA-3F06-EEAA-8D6C54CF6A03}"/>
              </a:ext>
            </a:extLst>
          </p:cNvPr>
          <p:cNvSpPr/>
          <p:nvPr/>
        </p:nvSpPr>
        <p:spPr>
          <a:xfrm>
            <a:off x="6132269" y="1341802"/>
            <a:ext cx="5221527" cy="1587489"/>
          </a:xfrm>
          <a:prstGeom prst="rect">
            <a:avLst/>
          </a:prstGeom>
          <a:solidFill>
            <a:schemeClr val="accent4">
              <a:alpha val="31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Identify most import sources of uncertainties including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parameters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Estimate the uncertainty in these values. Methods include calibration, data, subject matter expertise, first-principles, etc.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9175D0-8883-5C18-AC0F-56092CE449F6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100" dirty="0">
                <a:solidFill>
                  <a:schemeClr val="accent3"/>
                </a:solidFill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563561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5ACA98B0-690A-1123-C721-B91D7BE75E4D}"/>
              </a:ext>
            </a:extLst>
          </p:cNvPr>
          <p:cNvSpPr/>
          <p:nvPr/>
        </p:nvSpPr>
        <p:spPr>
          <a:xfrm>
            <a:off x="9945287" y="3206182"/>
            <a:ext cx="1677879" cy="1913655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CE2D100A-7009-A91C-DE35-1230D7751C8B}"/>
              </a:ext>
            </a:extLst>
          </p:cNvPr>
          <p:cNvSpPr/>
          <p:nvPr/>
        </p:nvSpPr>
        <p:spPr>
          <a:xfrm>
            <a:off x="218880" y="1723144"/>
            <a:ext cx="3604389" cy="1083928"/>
          </a:xfrm>
          <a:prstGeom prst="hexagon">
            <a:avLst/>
          </a:prstGeom>
          <a:solidFill>
            <a:schemeClr val="accent4">
              <a:alpha val="31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Samples from uncertainties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1E60A4-46ED-E0D4-D8CF-C82E90C1C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Propagate uncertainties and interpret results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C367CC9-D4A4-AF32-0EF4-02B3A62E2B6A}"/>
                  </a:ext>
                </a:extLst>
              </p:cNvPr>
              <p:cNvSpPr/>
              <p:nvPr/>
            </p:nvSpPr>
            <p:spPr>
              <a:xfrm>
                <a:off x="650094" y="3396753"/>
                <a:ext cx="1885445" cy="5512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Model Input Data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=1,2,…,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C367CC9-D4A4-AF32-0EF4-02B3A62E2B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094" y="3396753"/>
                <a:ext cx="1885445" cy="5512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1D1BCBF4-F9F5-0200-5191-690D6E664E0E}"/>
                  </a:ext>
                </a:extLst>
              </p:cNvPr>
              <p:cNvSpPr/>
              <p:nvPr/>
            </p:nvSpPr>
            <p:spPr>
              <a:xfrm>
                <a:off x="3969220" y="3396753"/>
                <a:ext cx="1885445" cy="551225"/>
              </a:xfrm>
              <a:prstGeom prst="roundRect">
                <a:avLst>
                  <a:gd name="adj" fmla="val 25634"/>
                </a:avLst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Mathematical Model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d>
                        <m:dPr>
                          <m:ctrlPr>
                            <a:rPr kumimoji="0" lang="en-US" sz="1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1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1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1D1BCBF4-F9F5-0200-5191-690D6E664E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9220" y="3396753"/>
                <a:ext cx="1885445" cy="551225"/>
              </a:xfrm>
              <a:prstGeom prst="roundRect">
                <a:avLst>
                  <a:gd name="adj" fmla="val 25634"/>
                </a:avLst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A0EE940-8692-7B9A-1D2A-5FBD6D28AAA6}"/>
              </a:ext>
            </a:extLst>
          </p:cNvPr>
          <p:cNvCxnSpPr>
            <a:cxnSpLocks/>
            <a:stCxn id="21" idx="2"/>
          </p:cNvCxnSpPr>
          <p:nvPr/>
        </p:nvCxnSpPr>
        <p:spPr>
          <a:xfrm flipH="1">
            <a:off x="4911942" y="3947978"/>
            <a:ext cx="1" cy="201888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83117B4-13F3-8067-F10F-55758547A49A}"/>
              </a:ext>
            </a:extLst>
          </p:cNvPr>
          <p:cNvCxnSpPr>
            <a:cxnSpLocks/>
          </p:cNvCxnSpPr>
          <p:nvPr/>
        </p:nvCxnSpPr>
        <p:spPr>
          <a:xfrm flipV="1">
            <a:off x="5854664" y="4423832"/>
            <a:ext cx="915421" cy="1647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287A24AF-10F1-0B6C-AFC9-8FF321BE2975}"/>
              </a:ext>
            </a:extLst>
          </p:cNvPr>
          <p:cNvSpPr/>
          <p:nvPr/>
        </p:nvSpPr>
        <p:spPr>
          <a:xfrm>
            <a:off x="998498" y="2190803"/>
            <a:ext cx="391133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18946FF-1A87-0B87-609C-7215DEB05F92}"/>
              </a:ext>
            </a:extLst>
          </p:cNvPr>
          <p:cNvSpPr/>
          <p:nvPr/>
        </p:nvSpPr>
        <p:spPr>
          <a:xfrm>
            <a:off x="1643097" y="2191455"/>
            <a:ext cx="711349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Parameters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6FC8629-BA56-5FF2-6922-C92229A32BFE}"/>
              </a:ext>
            </a:extLst>
          </p:cNvPr>
          <p:cNvSpPr/>
          <p:nvPr/>
        </p:nvSpPr>
        <p:spPr>
          <a:xfrm>
            <a:off x="2509017" y="2190803"/>
            <a:ext cx="641522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Numerical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3489980-294F-04FD-293E-F73A2C33652C}"/>
              </a:ext>
            </a:extLst>
          </p:cNvPr>
          <p:cNvCxnSpPr>
            <a:cxnSpLocks/>
          </p:cNvCxnSpPr>
          <p:nvPr/>
        </p:nvCxnSpPr>
        <p:spPr>
          <a:xfrm>
            <a:off x="2992739" y="3651872"/>
            <a:ext cx="83053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Graphic 46" descr="Normal Distribution outline">
            <a:extLst>
              <a:ext uri="{FF2B5EF4-FFF2-40B4-BE49-F238E27FC236}">
                <a16:creationId xmlns:a16="http://schemas.microsoft.com/office/drawing/2014/main" id="{B35A15CB-374A-00CE-A6B5-79C95515B7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9753" y="2324556"/>
            <a:ext cx="420389" cy="420389"/>
          </a:xfrm>
          <a:prstGeom prst="rect">
            <a:avLst/>
          </a:prstGeom>
        </p:spPr>
      </p:pic>
      <p:pic>
        <p:nvPicPr>
          <p:cNvPr id="49" name="Graphic 48" descr="Normal Distribution outline">
            <a:extLst>
              <a:ext uri="{FF2B5EF4-FFF2-40B4-BE49-F238E27FC236}">
                <a16:creationId xmlns:a16="http://schemas.microsoft.com/office/drawing/2014/main" id="{1C7315D8-4331-6006-24D1-EBBEC1CF78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88578" y="2330338"/>
            <a:ext cx="420389" cy="420389"/>
          </a:xfrm>
          <a:prstGeom prst="rect">
            <a:avLst/>
          </a:prstGeom>
        </p:spPr>
      </p:pic>
      <p:pic>
        <p:nvPicPr>
          <p:cNvPr id="50" name="Graphic 49" descr="Normal Distribution outline">
            <a:extLst>
              <a:ext uri="{FF2B5EF4-FFF2-40B4-BE49-F238E27FC236}">
                <a16:creationId xmlns:a16="http://schemas.microsoft.com/office/drawing/2014/main" id="{A6F19F86-7B67-9984-C834-A7CE36688E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19583" y="2330338"/>
            <a:ext cx="420389" cy="42038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01825C9C-E84D-98D3-9912-366349665279}"/>
                  </a:ext>
                </a:extLst>
              </p:cNvPr>
              <p:cNvSpPr/>
              <p:nvPr/>
            </p:nvSpPr>
            <p:spPr>
              <a:xfrm>
                <a:off x="3969219" y="4149866"/>
                <a:ext cx="1885445" cy="551225"/>
              </a:xfrm>
              <a:prstGeom prst="roundRect">
                <a:avLst>
                  <a:gd name="adj" fmla="val 25634"/>
                </a:avLst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Computational Model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kumimoji="0" lang="en-US" sz="1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1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e>
                      </m:acc>
                      <m:d>
                        <m:dPr>
                          <m:ctrlPr>
                            <a:rPr kumimoji="0" lang="en-US" sz="1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1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1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01825C9C-E84D-98D3-9912-3663496652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9219" y="4149866"/>
                <a:ext cx="1885445" cy="551225"/>
              </a:xfrm>
              <a:prstGeom prst="roundRect">
                <a:avLst>
                  <a:gd name="adj" fmla="val 25634"/>
                </a:avLst>
              </a:prstGeom>
              <a:blipFill>
                <a:blip r:embed="rId5"/>
                <a:stretch>
                  <a:fillRect b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C296C8F0-5744-EF72-A23E-71D142435DA8}"/>
                  </a:ext>
                </a:extLst>
              </p:cNvPr>
              <p:cNvSpPr/>
              <p:nvPr/>
            </p:nvSpPr>
            <p:spPr>
              <a:xfrm>
                <a:off x="6696782" y="3646946"/>
                <a:ext cx="1885445" cy="5512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Model Output Data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acc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𝑗</m:t>
                        </m:r>
                      </m:sub>
                    </m:sSub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𝑗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=1,2,…,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𝑀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C296C8F0-5744-EF72-A23E-71D142435D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6782" y="3646946"/>
                <a:ext cx="1885445" cy="5512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8F71139-FE82-A6A2-7F9A-70E483600396}"/>
                  </a:ext>
                </a:extLst>
              </p:cNvPr>
              <p:cNvSpPr/>
              <p:nvPr/>
            </p:nvSpPr>
            <p:spPr>
              <a:xfrm>
                <a:off x="802494" y="3549153"/>
                <a:ext cx="1885445" cy="5512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Model Input Data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=1,2,…,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8F71139-FE82-A6A2-7F9A-70E4836003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494" y="3549153"/>
                <a:ext cx="1885445" cy="5512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007EB0B-C3D3-B5B1-7D97-7078A2BE94B3}"/>
                  </a:ext>
                </a:extLst>
              </p:cNvPr>
              <p:cNvSpPr/>
              <p:nvPr/>
            </p:nvSpPr>
            <p:spPr>
              <a:xfrm>
                <a:off x="954894" y="3701553"/>
                <a:ext cx="1885445" cy="5512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Model Input Data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=1,2,…,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007EB0B-C3D3-B5B1-7D97-7078A2BE94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894" y="3701553"/>
                <a:ext cx="1885445" cy="5512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68DBF17-0561-40D6-F8A2-41D2A596AC63}"/>
                  </a:ext>
                </a:extLst>
              </p:cNvPr>
              <p:cNvSpPr/>
              <p:nvPr/>
            </p:nvSpPr>
            <p:spPr>
              <a:xfrm>
                <a:off x="1107294" y="3853953"/>
                <a:ext cx="1885445" cy="5512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Model Input Data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=1,2,…,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68DBF17-0561-40D6-F8A2-41D2A596AC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294" y="3853953"/>
                <a:ext cx="1885445" cy="5512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B8DD240-37E2-9ED6-D364-0D9C8F0AEF29}"/>
                  </a:ext>
                </a:extLst>
              </p:cNvPr>
              <p:cNvSpPr/>
              <p:nvPr/>
            </p:nvSpPr>
            <p:spPr>
              <a:xfrm>
                <a:off x="1259694" y="4006353"/>
                <a:ext cx="1885445" cy="5512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Model Input Data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=1,2,…,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B8DD240-37E2-9ED6-D364-0D9C8F0AEF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94" y="4006353"/>
                <a:ext cx="1885445" cy="5512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4142F42-CBA5-E2E9-2631-6A24F236CA56}"/>
              </a:ext>
            </a:extLst>
          </p:cNvPr>
          <p:cNvCxnSpPr>
            <a:cxnSpLocks/>
          </p:cNvCxnSpPr>
          <p:nvPr/>
        </p:nvCxnSpPr>
        <p:spPr>
          <a:xfrm>
            <a:off x="1661837" y="2875991"/>
            <a:ext cx="0" cy="455987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69B41DDA-0C09-9DF5-1A78-2AC3FE4F5BF6}"/>
              </a:ext>
            </a:extLst>
          </p:cNvPr>
          <p:cNvSpPr/>
          <p:nvPr/>
        </p:nvSpPr>
        <p:spPr>
          <a:xfrm>
            <a:off x="10109903" y="3437437"/>
            <a:ext cx="1348648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Uncertainty Quantification</a:t>
            </a:r>
          </a:p>
        </p:txBody>
      </p:sp>
      <p:pic>
        <p:nvPicPr>
          <p:cNvPr id="18" name="Graphic 17" descr="Normal Distribution outline">
            <a:extLst>
              <a:ext uri="{FF2B5EF4-FFF2-40B4-BE49-F238E27FC236}">
                <a16:creationId xmlns:a16="http://schemas.microsoft.com/office/drawing/2014/main" id="{1CBCB874-1961-B5D3-F414-A320987372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25126" y="3788465"/>
            <a:ext cx="1233425" cy="12334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891C7B4A-A59C-BCE2-C678-B863FAB4B7A9}"/>
                  </a:ext>
                </a:extLst>
              </p:cNvPr>
              <p:cNvSpPr/>
              <p:nvPr/>
            </p:nvSpPr>
            <p:spPr>
              <a:xfrm>
                <a:off x="6849182" y="3799346"/>
                <a:ext cx="1885445" cy="5512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Model Output Data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acc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𝑗</m:t>
                        </m:r>
                      </m:sub>
                    </m:sSub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𝑗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=1,2,…,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𝑀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891C7B4A-A59C-BCE2-C678-B863FAB4B7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9182" y="3799346"/>
                <a:ext cx="1885445" cy="5512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94A3506-0573-732C-27C6-415EE073E506}"/>
                  </a:ext>
                </a:extLst>
              </p:cNvPr>
              <p:cNvSpPr/>
              <p:nvPr/>
            </p:nvSpPr>
            <p:spPr>
              <a:xfrm>
                <a:off x="7001582" y="3951746"/>
                <a:ext cx="1885445" cy="5512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Model Output Data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acc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𝑗</m:t>
                        </m:r>
                      </m:sub>
                    </m:sSub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𝑗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=1,2,…,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𝑀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94A3506-0573-732C-27C6-415EE073E5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1582" y="3951746"/>
                <a:ext cx="1885445" cy="5512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FC33AE34-B040-BB66-A849-19EAFDFE8103}"/>
                  </a:ext>
                </a:extLst>
              </p:cNvPr>
              <p:cNvSpPr/>
              <p:nvPr/>
            </p:nvSpPr>
            <p:spPr>
              <a:xfrm>
                <a:off x="7153982" y="4104146"/>
                <a:ext cx="1885445" cy="5512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Model Output Data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acc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𝑗</m:t>
                        </m:r>
                      </m:sub>
                    </m:sSub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𝑗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=1,2,…,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𝑀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FC33AE34-B040-BB66-A849-19EAFDFE81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3982" y="4104146"/>
                <a:ext cx="1885445" cy="5512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FECF4A28-E2B8-8572-6BB9-81011260E2DF}"/>
                  </a:ext>
                </a:extLst>
              </p:cNvPr>
              <p:cNvSpPr/>
              <p:nvPr/>
            </p:nvSpPr>
            <p:spPr>
              <a:xfrm>
                <a:off x="7306382" y="4256546"/>
                <a:ext cx="1885445" cy="5512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Model Output Data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acc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𝑗</m:t>
                        </m:r>
                      </m:sub>
                    </m:sSub>
                  </m:oMath>
                </a14:m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𝑗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=1,2,…,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𝑀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FECF4A28-E2B8-8572-6BB9-81011260E2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6382" y="4256546"/>
                <a:ext cx="1885445" cy="5512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A2CF0B3-DD9A-0CCF-7A29-A13E9A7362CA}"/>
              </a:ext>
            </a:extLst>
          </p:cNvPr>
          <p:cNvCxnSpPr>
            <a:cxnSpLocks/>
          </p:cNvCxnSpPr>
          <p:nvPr/>
        </p:nvCxnSpPr>
        <p:spPr>
          <a:xfrm flipV="1">
            <a:off x="9344227" y="4508293"/>
            <a:ext cx="915421" cy="1647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8C84F545-95B7-9095-4F16-655379DED1CC}"/>
              </a:ext>
            </a:extLst>
          </p:cNvPr>
          <p:cNvSpPr/>
          <p:nvPr/>
        </p:nvSpPr>
        <p:spPr>
          <a:xfrm>
            <a:off x="6132269" y="5222167"/>
            <a:ext cx="5221526" cy="1470629"/>
          </a:xfrm>
          <a:prstGeom prst="rect">
            <a:avLst/>
          </a:prstGeom>
          <a:solidFill>
            <a:schemeClr val="accent1">
              <a:alpha val="3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 can be interpreted in many ways including: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Mean and standard deviation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Median and other percentiles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Histogram or probability distribution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0A5AFD-852C-C1D0-2C6B-F6D4BE0FFEDB}"/>
              </a:ext>
            </a:extLst>
          </p:cNvPr>
          <p:cNvSpPr/>
          <p:nvPr/>
        </p:nvSpPr>
        <p:spPr>
          <a:xfrm>
            <a:off x="4159321" y="1340412"/>
            <a:ext cx="5221527" cy="1516958"/>
          </a:xfrm>
          <a:prstGeom prst="rect">
            <a:avLst/>
          </a:prstGeom>
          <a:solidFill>
            <a:schemeClr val="accent4">
              <a:alpha val="31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Take samples of uncertainty sources to create an ensemble of model inputs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Run each set of inputs through the model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Create an ensemble of model outputs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5908C7-8564-B257-0DB2-4785643D93EE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100" dirty="0">
                <a:solidFill>
                  <a:schemeClr val="accent3"/>
                </a:solidFill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1062997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31F0D-C6E2-FEC3-EAA5-199E49989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Rank the impact of uncertain inputs using sensitivity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9B66F-1E01-6487-2550-637148895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3555" y="1448083"/>
            <a:ext cx="10515600" cy="439315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noProof="0" dirty="0"/>
              <a:t>Closely related to UQ is </a:t>
            </a:r>
            <a:r>
              <a:rPr lang="en-US" b="1" noProof="0" dirty="0"/>
              <a:t>Sensitivity Analysis </a:t>
            </a:r>
            <a:r>
              <a:rPr lang="en-US" noProof="0" dirty="0"/>
              <a:t>where the importance of the model parameters are identified and potentially ranked.</a:t>
            </a:r>
          </a:p>
          <a:p>
            <a:pPr marL="0" indent="0">
              <a:buNone/>
            </a:pPr>
            <a:endParaRPr lang="en-US" noProof="0" dirty="0"/>
          </a:p>
          <a:p>
            <a:pPr marL="0" indent="0">
              <a:buNone/>
            </a:pPr>
            <a:r>
              <a:rPr lang="en-US" noProof="0" dirty="0"/>
              <a:t>Various approaches:</a:t>
            </a:r>
          </a:p>
          <a:p>
            <a:r>
              <a:rPr lang="en-US" b="1" noProof="0" dirty="0"/>
              <a:t>Local Sensitivity Analysis:</a:t>
            </a:r>
            <a:r>
              <a:rPr lang="en-US" noProof="0" dirty="0"/>
              <a:t> Estimate sensitivity with small perturbations to the nominal model parameters</a:t>
            </a:r>
          </a:p>
          <a:p>
            <a:r>
              <a:rPr lang="en-US" b="1" noProof="0" dirty="0"/>
              <a:t>Global Sensitivity Analysis:</a:t>
            </a:r>
            <a:r>
              <a:rPr lang="en-US" noProof="0" dirty="0"/>
              <a:t> Evaluate the sensitivity over the full range of the parameters</a:t>
            </a:r>
          </a:p>
          <a:p>
            <a:endParaRPr lang="en-US" b="1" noProof="0" dirty="0"/>
          </a:p>
          <a:p>
            <a:pPr marL="0" indent="0">
              <a:buNone/>
            </a:pPr>
            <a:r>
              <a:rPr lang="en-US" noProof="0" dirty="0"/>
              <a:t>Sensitivity Analysis can be used to:</a:t>
            </a:r>
          </a:p>
          <a:p>
            <a:r>
              <a:rPr lang="en-US" noProof="0" dirty="0"/>
              <a:t>Select optimal design parameters to achieve system performance requirements</a:t>
            </a:r>
          </a:p>
          <a:p>
            <a:r>
              <a:rPr lang="en-US" noProof="0" dirty="0"/>
              <a:t>Identify the largest contributors to uncertainty in system responses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EDE83AC0-1931-AE31-D5E1-C3F5822D4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3A567-C260-624D-B035-2C71A5EFC3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0A43F1-78D4-24CA-6F78-E3B19A4BBB6A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100" dirty="0">
                <a:solidFill>
                  <a:schemeClr val="accent3"/>
                </a:solidFill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1566260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D3D49-2688-3C21-EF23-E4854DC10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2C5AE6-24EE-4010-FA96-A37776C73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0392"/>
            <a:ext cx="10528737" cy="533188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 err="1"/>
              <a:t>McClarren</a:t>
            </a:r>
            <a:r>
              <a:rPr lang="en-US" sz="1800" dirty="0"/>
              <a:t>, R. G. (2018), Uncertainty Quantification and Predictive Computational Science, Springer, Cham, Switzerland.</a:t>
            </a:r>
            <a:endParaRPr lang="en-US" sz="1800" dirty="0">
              <a:ea typeface="Calibri"/>
              <a:cs typeface="Calibri"/>
            </a:endParaRPr>
          </a:p>
          <a:p>
            <a:r>
              <a:rPr lang="en-US" sz="1800" dirty="0"/>
              <a:t>Smith, R. C. (2014), Uncertainty Quantification: Theory, Implementation, and Applications, Society for Industrial and Applied Mathematics, Philadelphia, PA.</a:t>
            </a:r>
            <a:endParaRPr lang="en-US" sz="1800" dirty="0">
              <a:ea typeface="Calibri"/>
              <a:cs typeface="Calibri"/>
            </a:endParaRPr>
          </a:p>
          <a:p>
            <a:r>
              <a:rPr lang="en-US" sz="1800" dirty="0" err="1"/>
              <a:t>Saltelli</a:t>
            </a:r>
            <a:r>
              <a:rPr lang="en-US" sz="1800" dirty="0"/>
              <a:t>, A., Ratto, M., Adres, T., Campolongo, F., </a:t>
            </a:r>
            <a:r>
              <a:rPr lang="en-US" sz="1800" dirty="0" err="1"/>
              <a:t>Cariboni</a:t>
            </a:r>
            <a:r>
              <a:rPr lang="en-US" sz="1800" dirty="0"/>
              <a:t>, J., </a:t>
            </a:r>
            <a:r>
              <a:rPr lang="en-US" sz="1800" dirty="0" err="1"/>
              <a:t>Gatelli</a:t>
            </a:r>
            <a:r>
              <a:rPr lang="en-US" sz="1800" dirty="0"/>
              <a:t>, D., </a:t>
            </a:r>
            <a:r>
              <a:rPr lang="en-US" sz="1800" dirty="0" err="1"/>
              <a:t>Saisana</a:t>
            </a:r>
            <a:r>
              <a:rPr lang="en-US" sz="1800" dirty="0"/>
              <a:t>, M., </a:t>
            </a:r>
            <a:r>
              <a:rPr lang="en-US" sz="1800" dirty="0" err="1"/>
              <a:t>Taratola</a:t>
            </a:r>
            <a:r>
              <a:rPr lang="en-US" sz="1800" dirty="0"/>
              <a:t>, S., (2008), Global Sensitivity Analysis. The Primer, Wiley, England. </a:t>
            </a:r>
            <a:endParaRPr lang="en-US" sz="1800" dirty="0">
              <a:ea typeface="Calibri"/>
              <a:cs typeface="Calibri"/>
            </a:endParaRPr>
          </a:p>
          <a:p>
            <a:r>
              <a:rPr lang="en-US" sz="1800" dirty="0"/>
              <a:t>ASME (2019), "Standard for Verification and Validation in Computational Solid Mechanics." American Society of Mechanical Engineers, </a:t>
            </a:r>
            <a:r>
              <a:rPr lang="en-US" sz="1800" dirty="0">
                <a:hlinkClick r:id="rId3"/>
              </a:rPr>
              <a:t>ASME Standard V&amp;V 10-2019</a:t>
            </a:r>
            <a:r>
              <a:rPr lang="en-US" sz="1800" dirty="0"/>
              <a:t>, New York, NY.​</a:t>
            </a:r>
            <a:endParaRPr lang="en-US" sz="1800" dirty="0">
              <a:ea typeface="Calibri"/>
              <a:cs typeface="Calibri"/>
            </a:endParaRPr>
          </a:p>
          <a:p>
            <a:r>
              <a:rPr lang="en-US" sz="1800" dirty="0"/>
              <a:t>ASME (2021), "The Role of Uncertainty Quantification in Verification and Validation of Computational Solid Mechanics Models," American Society of Mechanical Engineers, </a:t>
            </a:r>
            <a:r>
              <a:rPr lang="en-US" sz="1800" dirty="0">
                <a:hlinkClick r:id="rId4"/>
              </a:rPr>
              <a:t>ASME VVUQ 10.2-2021</a:t>
            </a:r>
            <a:r>
              <a:rPr lang="en-US" sz="1800" dirty="0"/>
              <a:t>, New York, NY.</a:t>
            </a:r>
            <a:endParaRPr lang="en-US" sz="1800" dirty="0">
              <a:ea typeface="Calibri"/>
              <a:cs typeface="Calibri"/>
            </a:endParaRPr>
          </a:p>
          <a:p>
            <a:r>
              <a:rPr lang="en-US" sz="1800" dirty="0"/>
              <a:t>Oberkampf, W. L. and C. J. Roy (2010), Verification and Validation in Scientific Computing, Cambridge University Press, UK.​</a:t>
            </a:r>
            <a:endParaRPr lang="en-US" sz="1800" dirty="0">
              <a:ea typeface="Calibri"/>
              <a:cs typeface="Calibri"/>
            </a:endParaRPr>
          </a:p>
          <a:p>
            <a:r>
              <a:rPr lang="en-US" sz="1800" dirty="0" err="1">
                <a:ea typeface="+mn-lt"/>
                <a:cs typeface="+mn-lt"/>
              </a:rPr>
              <a:t>NaRC</a:t>
            </a:r>
            <a:r>
              <a:rPr lang="en-US" sz="1800" dirty="0">
                <a:ea typeface="+mn-lt"/>
                <a:cs typeface="+mn-lt"/>
              </a:rPr>
              <a:t> (2012), "Assessing the Reliability of Complex Models: Mathematical and Statistical Foundations of Verification, Validation, and Uncertainty Quantification." National Research Council of the National Academies, ISBN-13: 978-0-309-25634-6, Washington, DC.</a:t>
            </a:r>
          </a:p>
          <a:p>
            <a:r>
              <a:rPr lang="en-US" sz="1800" dirty="0">
                <a:ea typeface="+mn-lt"/>
                <a:cs typeface="+mn-lt"/>
              </a:rPr>
              <a:t>NA (2024), "Foundational Research Gaps and Future Directions for Digital Twins." National Academies of Sciences, Engineering and Medicine, DOI 10.17226/26894, Washington, DC.</a:t>
            </a:r>
            <a:endParaRPr lang="en-US" sz="180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943684-8A0A-A4EF-1908-310E3B2DA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8B3A567-C260-624D-B035-2C71A5EFC3C9}" type="slidenum">
              <a:rPr lang="en-US" smtClean="0"/>
              <a:t>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28B9D5-214F-9ADF-9962-CDF888DF62B1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100" dirty="0">
                <a:solidFill>
                  <a:schemeClr val="accent3"/>
                </a:solidFill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276741800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heme/theme1.xml><?xml version="1.0" encoding="utf-8"?>
<a:theme xmlns:a="http://schemas.openxmlformats.org/drawingml/2006/main" name="VVUQ-Part3-Validation-v4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27569EB883484C8F8DE1DD4FF9CFD0" ma:contentTypeVersion="14" ma:contentTypeDescription="Create a new document." ma:contentTypeScope="" ma:versionID="6929cad60373fdb8076cd3e2e9530b21">
  <xsd:schema xmlns:xsd="http://www.w3.org/2001/XMLSchema" xmlns:xs="http://www.w3.org/2001/XMLSchema" xmlns:p="http://schemas.microsoft.com/office/2006/metadata/properties" xmlns:ns2="b8262d6a-fe97-4289-887e-ed94b32bf198" xmlns:ns3="615608a4-b131-4d1b-871d-3d0bbdb4be65" targetNamespace="http://schemas.microsoft.com/office/2006/metadata/properties" ma:root="true" ma:fieldsID="1c7f67f1309ee4e393123b4e881f8ec2" ns2:_="" ns3:_="">
    <xsd:import namespace="b8262d6a-fe97-4289-887e-ed94b32bf198"/>
    <xsd:import namespace="615608a4-b131-4d1b-871d-3d0bbdb4be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Not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262d6a-fe97-4289-887e-ed94b32bf1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1f1287a5-1bef-4e99-ba2b-767c7ce7c3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" ma:index="20" nillable="true" ma:displayName="Note" ma:format="Dropdown" ma:internalName="Note">
      <xsd:simpleType>
        <xsd:restriction base="dms:Text">
          <xsd:maxLength value="255"/>
        </xsd:restriction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5608a4-b131-4d1b-871d-3d0bbdb4be6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62e8a3cd-83d2-4c9d-b9aa-df4b75a91354}" ma:internalName="TaxCatchAll" ma:showField="CatchAllData" ma:web="615608a4-b131-4d1b-871d-3d0bbdb4be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15608a4-b131-4d1b-871d-3d0bbdb4be65" xsi:nil="true"/>
    <lcf76f155ced4ddcb4097134ff3c332f xmlns="b8262d6a-fe97-4289-887e-ed94b32bf198">
      <Terms xmlns="http://schemas.microsoft.com/office/infopath/2007/PartnerControls"/>
    </lcf76f155ced4ddcb4097134ff3c332f>
    <SharedWithUsers xmlns="615608a4-b131-4d1b-871d-3d0bbdb4be65">
      <UserInfo>
        <DisplayName>Banyay, Gregory</DisplayName>
        <AccountId>19</AccountId>
        <AccountType/>
      </UserInfo>
    </SharedWithUsers>
    <Note xmlns="b8262d6a-fe97-4289-887e-ed94b32bf198" xsi:nil="true"/>
  </documentManagement>
</p:properties>
</file>

<file path=customXml/itemProps1.xml><?xml version="1.0" encoding="utf-8"?>
<ds:datastoreItem xmlns:ds="http://schemas.openxmlformats.org/officeDocument/2006/customXml" ds:itemID="{1E3D6379-3989-497B-A21C-323ECE9345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37B183A-EDC3-4CEF-ADF1-576021B74B13}"/>
</file>

<file path=customXml/itemProps3.xml><?xml version="1.0" encoding="utf-8"?>
<ds:datastoreItem xmlns:ds="http://schemas.openxmlformats.org/officeDocument/2006/customXml" ds:itemID="{7188FB3D-50B6-4D86-B377-A4C78EA2CBB0}">
  <ds:schemaRefs>
    <ds:schemaRef ds:uri="b8262d6a-fe97-4289-887e-ed94b32bf198"/>
    <ds:schemaRef ds:uri="http://schemas.microsoft.com/office/2006/metadata/properties"/>
    <ds:schemaRef ds:uri="615608a4-b131-4d1b-871d-3d0bbdb4be65"/>
    <ds:schemaRef ds:uri="http://purl.org/dc/dcmitype/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VVUQ-Part3-Validation-v4</Template>
  <TotalTime>352</TotalTime>
  <Words>958</Words>
  <Application>Microsoft Office PowerPoint</Application>
  <PresentationFormat>Widescreen</PresentationFormat>
  <Paragraphs>126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VVUQ-Part3-Validation-v4</vt:lpstr>
      <vt:lpstr>Office Theme</vt:lpstr>
      <vt:lpstr>Introduction to VVUQ | Part 4 Uncertainty Quantification</vt:lpstr>
      <vt:lpstr>Outline</vt:lpstr>
      <vt:lpstr>What is uncertainty quantification and why do we care?</vt:lpstr>
      <vt:lpstr>Characterize uncertainties</vt:lpstr>
      <vt:lpstr>Propagate uncertainties and interpret results</vt:lpstr>
      <vt:lpstr>Rank the impact of uncertain inputs using sensitivity analysis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Brief Introduction to UQ</dc:title>
  <dc:creator>Winokur, Justin Gregory</dc:creator>
  <cp:lastModifiedBy>Guler, Ismail (he/him/his)</cp:lastModifiedBy>
  <cp:revision>56</cp:revision>
  <dcterms:created xsi:type="dcterms:W3CDTF">2023-07-07T21:47:46Z</dcterms:created>
  <dcterms:modified xsi:type="dcterms:W3CDTF">2026-09-08T17:07:06Z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0x0101009627569EB883484C8F8DE1DD4FF9CFD0</vt:lpwstr>
  </property>
  <property fmtid="{D5CDD505-2E9C-101B-9397-08002B2CF9AE}" pid="3" name="MediaServiceImageTags">
    <vt:lpwstr/>
  </property>
</Properties>
</file>