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72" r:id="rId4"/>
    <p:sldMasterId id="2147483696" r:id="rId5"/>
    <p:sldMasterId id="2147483708" r:id="rId6"/>
  </p:sldMasterIdLst>
  <p:notesMasterIdLst>
    <p:notesMasterId r:id="rId14"/>
  </p:notesMasterIdLst>
  <p:sldIdLst>
    <p:sldId id="272" r:id="rId7"/>
    <p:sldId id="262" r:id="rId8"/>
    <p:sldId id="263" r:id="rId9"/>
    <p:sldId id="268" r:id="rId10"/>
    <p:sldId id="275" r:id="rId11"/>
    <p:sldId id="276" r:id="rId12"/>
    <p:sldId id="261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DB14D58-DD60-1E5E-81AA-7556DA347EFF}" name="andrew.d.white" initials="a" userId="95282f2a291c598c" providerId="Windows Live"/>
  <p188:author id="{70268170-E9AB-D671-CA4F-F80B1C4DCC4F}" name="Guler, Ismail" initials="GI" userId="S::ismail.guler_bsci.com#ext#@asmestaff.onmicrosoft.com::47b31bc4-1070-4005-be27-eafab46e6f0f" providerId="AD"/>
  <p188:author id="{018130B9-167E-C799-01DB-94B628EC0519}" name="Guler, Ismail (he/him/his)" initials="IG" userId="S::Ismail.Guler@bsci.com::8bfbe011-62e6-43ee-b6ca-e31ae262d14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B5EDF9-8BD4-2C4B-9F85-8A08FBC52B56}" v="1" dt="2026-09-26T15:50:12.6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3"/>
    <p:restoredTop sz="94675"/>
  </p:normalViewPr>
  <p:slideViewPr>
    <p:cSldViewPr snapToGrid="0">
      <p:cViewPr varScale="1">
        <p:scale>
          <a:sx n="119" d="100"/>
          <a:sy n="119" d="100"/>
        </p:scale>
        <p:origin x="32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53F66E-2C49-784D-B163-DE0108BC3920}" type="datetimeFigureOut">
              <a:t>9/26/26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E5B8D8-A526-FE41-9C73-74FF6BC427C5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3864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9F2C5-CD38-E94C-B689-83D798300338}" type="datetime1"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87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118B3-80F3-B148-BCF7-A63830D0EF53}" type="datetime1"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D7ACB08-0940-E4F0-500A-72E18A784D71}"/>
              </a:ext>
            </a:extLst>
          </p:cNvPr>
          <p:cNvCxnSpPr/>
          <p:nvPr userDrawn="1"/>
        </p:nvCxnSpPr>
        <p:spPr>
          <a:xfrm>
            <a:off x="838200" y="1030514"/>
            <a:ext cx="10515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0888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93605-D9DE-2648-94A0-FAA2585AB8CB}" type="datetime1"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656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B54F-CE47-AA42-B15A-E68D54DBAAA5}" type="datetime1">
              <a:t>9/26/26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5B2C874-160E-D9CC-5D50-7E722B1345A0}"/>
              </a:ext>
            </a:extLst>
          </p:cNvPr>
          <p:cNvCxnSpPr/>
          <p:nvPr userDrawn="1"/>
        </p:nvCxnSpPr>
        <p:spPr>
          <a:xfrm>
            <a:off x="838200" y="1030514"/>
            <a:ext cx="10515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5872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D7F16-1BEC-B644-80CD-535FBD14FB72}" type="datetime1">
              <a:t>9/26/26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187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F03C9-BD13-1342-AFCE-50FC6C72E145}" type="datetime1">
              <a:t>9/26/26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0CB0CFD-84A0-F108-77CE-D7E460D4CBBC}"/>
              </a:ext>
            </a:extLst>
          </p:cNvPr>
          <p:cNvCxnSpPr/>
          <p:nvPr userDrawn="1"/>
        </p:nvCxnSpPr>
        <p:spPr>
          <a:xfrm>
            <a:off x="838200" y="1030514"/>
            <a:ext cx="10515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1805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4426C-91E2-E344-BE77-719C864A13CB}" type="datetime1">
              <a:t>9/26/26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578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05250-A203-FD48-95A7-75323484C62F}" type="datetime1">
              <a:t>9/26/26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804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F65B4-838A-8544-BF34-F7436B4ACB51}" type="datetime1">
              <a:t>9/26/26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531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1E336-59BE-C04F-A9DA-F1F6AE1DF317}" type="datetime1"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634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E2B22-6563-1342-A01C-F01C137E438F}" type="datetime1"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2760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9F2C5-CD38-E94C-B689-83D798300338}" type="datetime1"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C7BAA2-FE96-52B9-B5C2-475FF2521384}"/>
              </a:ext>
            </a:extLst>
          </p:cNvPr>
          <p:cNvSpPr/>
          <p:nvPr userDrawn="1"/>
        </p:nvSpPr>
        <p:spPr>
          <a:xfrm>
            <a:off x="0" y="4584700"/>
            <a:ext cx="12192000" cy="22733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0516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118B3-80F3-B148-BCF7-A63830D0EF53}" type="datetime1"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D7ACB08-0940-E4F0-500A-72E18A784D71}"/>
              </a:ext>
            </a:extLst>
          </p:cNvPr>
          <p:cNvCxnSpPr/>
          <p:nvPr userDrawn="1"/>
        </p:nvCxnSpPr>
        <p:spPr>
          <a:xfrm>
            <a:off x="838200" y="1030514"/>
            <a:ext cx="10515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63450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93605-D9DE-2648-94A0-FAA2585AB8CB}" type="datetime1"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030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B54F-CE47-AA42-B15A-E68D54DBAAA5}" type="datetime1">
              <a:t>9/26/26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5B2C874-160E-D9CC-5D50-7E722B1345A0}"/>
              </a:ext>
            </a:extLst>
          </p:cNvPr>
          <p:cNvCxnSpPr/>
          <p:nvPr userDrawn="1"/>
        </p:nvCxnSpPr>
        <p:spPr>
          <a:xfrm>
            <a:off x="838200" y="1030514"/>
            <a:ext cx="10515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87114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D7F16-1BEC-B644-80CD-535FBD14FB72}" type="datetime1">
              <a:t>9/26/26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8211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F03C9-BD13-1342-AFCE-50FC6C72E145}" type="datetime1">
              <a:t>9/26/26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0CB0CFD-84A0-F108-77CE-D7E460D4CBBC}"/>
              </a:ext>
            </a:extLst>
          </p:cNvPr>
          <p:cNvCxnSpPr/>
          <p:nvPr userDrawn="1"/>
        </p:nvCxnSpPr>
        <p:spPr>
          <a:xfrm>
            <a:off x="838200" y="1030514"/>
            <a:ext cx="10515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60188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4426C-91E2-E344-BE77-719C864A13CB}" type="datetime1">
              <a:t>9/26/26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0149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05250-A203-FD48-95A7-75323484C62F}" type="datetime1">
              <a:t>9/26/26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15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F65B4-838A-8544-BF34-F7436B4ACB51}" type="datetime1">
              <a:t>9/26/26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0028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1E336-59BE-C04F-A9DA-F1F6AE1DF317}" type="datetime1"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3554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E2B22-6563-1342-A01C-F01C137E438F}" type="datetime1"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7548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259F2C5-CD38-E94C-B689-83D798300338}" type="datetime1"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C7BAA2-FE96-52B9-B5C2-475FF2521384}"/>
              </a:ext>
            </a:extLst>
          </p:cNvPr>
          <p:cNvSpPr/>
          <p:nvPr userDrawn="1"/>
        </p:nvSpPr>
        <p:spPr>
          <a:xfrm>
            <a:off x="0" y="4584700"/>
            <a:ext cx="12192000" cy="22733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2219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D7ACB08-0940-E4F0-500A-72E18A784D71}"/>
              </a:ext>
            </a:extLst>
          </p:cNvPr>
          <p:cNvCxnSpPr/>
          <p:nvPr userDrawn="1"/>
        </p:nvCxnSpPr>
        <p:spPr>
          <a:xfrm>
            <a:off x="838200" y="1030514"/>
            <a:ext cx="10515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79893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28701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5B2C874-160E-D9CC-5D50-7E722B1345A0}"/>
              </a:ext>
            </a:extLst>
          </p:cNvPr>
          <p:cNvCxnSpPr/>
          <p:nvPr userDrawn="1"/>
        </p:nvCxnSpPr>
        <p:spPr>
          <a:xfrm>
            <a:off x="838200" y="1030514"/>
            <a:ext cx="10515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23513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96961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0CB0CFD-84A0-F108-77CE-D7E460D4CBBC}"/>
              </a:ext>
            </a:extLst>
          </p:cNvPr>
          <p:cNvCxnSpPr/>
          <p:nvPr userDrawn="1"/>
        </p:nvCxnSpPr>
        <p:spPr>
          <a:xfrm>
            <a:off x="838200" y="1030514"/>
            <a:ext cx="10515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468136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37900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48547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4283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65123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069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91771"/>
            <a:ext cx="10515600" cy="4885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348C7-35FE-2441-A8CE-8B5AE35B2E0A}" type="datetime1"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772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91771"/>
            <a:ext cx="10515600" cy="4885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348C7-35FE-2441-A8CE-8B5AE35B2E0A}" type="datetime1"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244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91771"/>
            <a:ext cx="10515600" cy="4885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3A567-C260-624D-B035-2C71A5EFC3C9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749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creativecommons.org/licenses/by/4.0/" TargetMode="Externa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me.org/codes-standards/find-codes-standards/standard-for-verification-and-validation-in-computational-solid-mechanics" TargetMode="External"/><Relationship Id="rId2" Type="http://schemas.openxmlformats.org/officeDocument/2006/relationships/hyperlink" Target="https://www.asme.org/codes-standards/find-codes-standards/verification-validation-and-uncertainty-quantification-terminology-in-computational-modeling-and-simulation/2022/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asme.org/codes-standards/find-codes-standards/standard-for-verification-and-validation-in-computational-fluid-dynamics-and-heat-transf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A1F51C5-CBCF-DE19-A234-DD7C0F5E4D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1122363"/>
            <a:ext cx="10972800" cy="2387600"/>
          </a:xfrm>
        </p:spPr>
        <p:txBody>
          <a:bodyPr anchor="ctr"/>
          <a:lstStyle/>
          <a:p>
            <a:r>
              <a:rPr lang="en-US" b="1">
                <a:solidFill>
                  <a:schemeClr val="tx2">
                    <a:lumMod val="60000"/>
                    <a:lumOff val="40000"/>
                  </a:schemeClr>
                </a:solidFill>
              </a:rPr>
              <a:t>Introduction to VVUQ | Part 2</a:t>
            </a:r>
            <a:br>
              <a:rPr lang="en-US" b="1"/>
            </a:br>
            <a:r>
              <a:rPr lang="en-US" b="1"/>
              <a:t>Verification</a:t>
            </a:r>
            <a:endParaRPr lang="en-US" b="1">
              <a:ea typeface="Calibri Light"/>
              <a:cs typeface="Calibri Light"/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6DCC3CB-D572-623C-4DF2-94362F8C31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82650" y="5174159"/>
            <a:ext cx="10426700" cy="1274762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en-US" sz="2000" b="1" dirty="0">
                <a:solidFill>
                  <a:schemeClr val="tx2">
                    <a:lumMod val="75000"/>
                  </a:schemeClr>
                </a:solidFill>
              </a:rPr>
              <a:t>Task Group on VVUQ Concepts in Engineering Education</a:t>
            </a:r>
          </a:p>
          <a:p>
            <a:pPr algn="l"/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>ASME Codes &amp; Standards | Committee on Verification, Validation, and Uncertainty Quantification</a:t>
            </a:r>
          </a:p>
          <a:p>
            <a:pPr algn="l"/>
            <a:r>
              <a:rPr lang="en-US" sz="1600" dirty="0">
                <a:solidFill>
                  <a:schemeClr val="tx2">
                    <a:lumMod val="75000"/>
                  </a:schemeClr>
                </a:solidFill>
              </a:rPr>
              <a:t>Contacts: Lydia Stanford (</a:t>
            </a:r>
            <a:r>
              <a:rPr lang="en-US" sz="1600" dirty="0" err="1">
                <a:solidFill>
                  <a:schemeClr val="tx2">
                    <a:lumMod val="75000"/>
                  </a:schemeClr>
                </a:solidFill>
              </a:rPr>
              <a:t>stanfordl@asme.org</a:t>
            </a:r>
            <a:r>
              <a:rPr lang="en-US" sz="1600" dirty="0">
                <a:solidFill>
                  <a:schemeClr val="tx2">
                    <a:lumMod val="75000"/>
                  </a:schemeClr>
                </a:solidFill>
              </a:rPr>
              <a:t>)​ | Daniel </a:t>
            </a:r>
            <a:r>
              <a:rPr lang="en-US" sz="1600" dirty="0" err="1">
                <a:solidFill>
                  <a:schemeClr val="tx2">
                    <a:lumMod val="75000"/>
                  </a:schemeClr>
                </a:solidFill>
              </a:rPr>
              <a:t>Papert</a:t>
            </a:r>
            <a:r>
              <a:rPr lang="en-US" sz="1600" dirty="0">
                <a:solidFill>
                  <a:schemeClr val="tx2">
                    <a:lumMod val="75000"/>
                  </a:schemeClr>
                </a:solidFill>
              </a:rPr>
              <a:t> (</a:t>
            </a:r>
            <a:r>
              <a:rPr lang="en-US" sz="1600" dirty="0" err="1">
                <a:solidFill>
                  <a:schemeClr val="tx2">
                    <a:lumMod val="75000"/>
                  </a:schemeClr>
                </a:solidFill>
              </a:rPr>
              <a:t>papertd@asme.org</a:t>
            </a:r>
            <a:r>
              <a:rPr lang="en-US" sz="1600" dirty="0">
                <a:solidFill>
                  <a:schemeClr val="tx2">
                    <a:lumMod val="75000"/>
                  </a:schemeClr>
                </a:solidFill>
              </a:rPr>
              <a:t>​)</a:t>
            </a:r>
            <a:endParaRPr lang="en-US" sz="1600" dirty="0">
              <a:solidFill>
                <a:schemeClr val="tx2">
                  <a:lumMod val="75000"/>
                </a:schemeClr>
              </a:solidFill>
              <a:ea typeface="Calibri"/>
              <a:cs typeface="Calibri"/>
            </a:endParaRPr>
          </a:p>
          <a:p>
            <a:pPr algn="l"/>
            <a:r>
              <a:rPr lang="en-US" sz="1100" dirty="0">
                <a:solidFill>
                  <a:schemeClr val="tx2">
                    <a:lumMod val="75000"/>
                  </a:schemeClr>
                </a:solidFill>
              </a:rPr>
              <a:t>v. 3, 2026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  <a:p>
            <a:pPr algn="l">
              <a:spcBef>
                <a:spcPts val="0"/>
              </a:spcBef>
            </a:pPr>
            <a:r>
              <a:rPr lang="en-US" sz="1100" dirty="0">
                <a:solidFill>
                  <a:schemeClr val="tx2">
                    <a:lumMod val="75000"/>
                  </a:schemeClr>
                </a:solidFill>
              </a:rPr>
              <a:t>© 2026 by ASME Task Group on VVUQ in Engineering Education is licensed under CC BY 4.0. To view a copy of this license, visit </a:t>
            </a:r>
            <a:r>
              <a:rPr lang="en-US" sz="1100" dirty="0">
                <a:solidFill>
                  <a:schemeClr val="tx2">
                    <a:lumMod val="7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https://creativecommons.org/licenses/by/4.0/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" name="Picture 1" descr="A purple and white logo&#10;&#10;AI-generated content may be incorrect.">
            <a:extLst>
              <a:ext uri="{FF2B5EF4-FFF2-40B4-BE49-F238E27FC236}">
                <a16:creationId xmlns:a16="http://schemas.microsoft.com/office/drawing/2014/main" id="{C4822830-98C6-34ED-F7A8-99CC42088D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457200"/>
            <a:ext cx="1552575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7967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D5CB-5E30-61D6-82A4-0E878FB6E3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116AD6-F335-B4BC-B601-B3F43B2AF8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/>
              <a:t>What is verification, and why do we care?</a:t>
            </a:r>
          </a:p>
          <a:p>
            <a:r>
              <a:rPr lang="en-US"/>
              <a:t>Verification activities: code and solution verification</a:t>
            </a:r>
          </a:p>
          <a:p>
            <a:r>
              <a:rPr lang="en-US"/>
              <a:t>How is code verification performed?</a:t>
            </a:r>
          </a:p>
          <a:p>
            <a:r>
              <a:rPr lang="en-US"/>
              <a:t>How is solution verification performed?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73DB8A-F020-1EB3-ACDE-A5FA2F882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/>
              <a:t>2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75F8BE-E79F-67F6-8510-5FBC6AB26C5F}"/>
              </a:ext>
            </a:extLst>
          </p:cNvPr>
          <p:cNvSpPr txBox="1"/>
          <p:nvPr/>
        </p:nvSpPr>
        <p:spPr>
          <a:xfrm>
            <a:off x="236913" y="6362070"/>
            <a:ext cx="744114" cy="26161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1100" dirty="0">
                <a:solidFill>
                  <a:schemeClr val="accent3"/>
                </a:solidFill>
              </a:rPr>
              <a:t>v. 3, 2026</a:t>
            </a:r>
          </a:p>
        </p:txBody>
      </p:sp>
    </p:spTree>
    <p:extLst>
      <p:ext uri="{BB962C8B-B14F-4D97-AF65-F5344CB8AC3E}">
        <p14:creationId xmlns:p14="http://schemas.microsoft.com/office/powerpoint/2010/main" val="3906499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569123-D34B-4CAE-A29F-EE6DF5563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9275"/>
          </a:xfrm>
        </p:spPr>
        <p:txBody>
          <a:bodyPr>
            <a:normAutofit/>
          </a:bodyPr>
          <a:lstStyle/>
          <a:p>
            <a:r>
              <a:rPr lang="en-US"/>
              <a:t>What is verification and why do we care?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0CB952-53A9-E554-3550-919AF2C234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307537"/>
            <a:ext cx="10515599" cy="4931608"/>
          </a:xfrm>
        </p:spPr>
        <p:txBody>
          <a:bodyPr>
            <a:normAutofit/>
          </a:bodyPr>
          <a:lstStyle/>
          <a:p>
            <a:r>
              <a:rPr lang="en-US"/>
              <a:t>Verification is the process that establishing the </a:t>
            </a:r>
            <a:r>
              <a:rPr lang="en-US" i="1"/>
              <a:t>mathematical correctness </a:t>
            </a:r>
            <a:r>
              <a:rPr lang="en-US"/>
              <a:t>of the computational model and determining the </a:t>
            </a:r>
            <a:r>
              <a:rPr lang="en-US" i="1"/>
              <a:t>accuracy</a:t>
            </a:r>
            <a:r>
              <a:rPr lang="en-US"/>
              <a:t> of a particular numerical solution.</a:t>
            </a:r>
          </a:p>
          <a:p>
            <a:r>
              <a:rPr lang="en-US"/>
              <a:t>Verification includes two different activities: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b="1"/>
              <a:t>Code verification</a:t>
            </a:r>
            <a:r>
              <a:rPr lang="en-US"/>
              <a:t> is the process of determining that the mathematical model and its numerical solution is correctly implemented in the computer code. Code verification </a:t>
            </a:r>
            <a:r>
              <a:rPr lang="en-US" i="1"/>
              <a:t>evaluates</a:t>
            </a:r>
            <a:r>
              <a:rPr lang="en-US"/>
              <a:t> the numerical error using a known reference solution.</a:t>
            </a:r>
          </a:p>
          <a:p>
            <a:pPr marL="914400" lvl="1" indent="-457200">
              <a:buAutoNum type="arabicPeriod" startAt="2"/>
            </a:pPr>
            <a:r>
              <a:rPr lang="en-US" b="1"/>
              <a:t>Solution verification</a:t>
            </a:r>
            <a:r>
              <a:rPr lang="en-US"/>
              <a:t> is the process of estimating the </a:t>
            </a:r>
            <a:r>
              <a:rPr lang="en-US" i="1"/>
              <a:t>numerical accuracy </a:t>
            </a:r>
            <a:r>
              <a:rPr lang="en-US"/>
              <a:t>of output quantities of the computational model for the application conditions of interest. Solution verification </a:t>
            </a:r>
            <a:r>
              <a:rPr lang="en-US" i="1"/>
              <a:t>estimates</a:t>
            </a:r>
            <a:r>
              <a:rPr lang="en-US"/>
              <a:t> the numerical error of the output quantities of interest.</a:t>
            </a:r>
          </a:p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F597B7-64F8-E797-2EE3-7BA5AA0E4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8B3A567-C260-624D-B035-2C71A5EFC3C9}" type="slidenum">
              <a:rPr lang="en-US"/>
              <a:pPr/>
              <a:t>3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14CDCB-B0B4-1713-EF9A-F1DB0B6581EC}"/>
              </a:ext>
            </a:extLst>
          </p:cNvPr>
          <p:cNvSpPr txBox="1"/>
          <p:nvPr/>
        </p:nvSpPr>
        <p:spPr>
          <a:xfrm>
            <a:off x="236913" y="6362070"/>
            <a:ext cx="744114" cy="26161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1100" dirty="0">
                <a:solidFill>
                  <a:schemeClr val="accent3"/>
                </a:solidFill>
              </a:rPr>
              <a:t>v. 3, 2026</a:t>
            </a:r>
          </a:p>
        </p:txBody>
      </p:sp>
    </p:spTree>
    <p:extLst>
      <p:ext uri="{BB962C8B-B14F-4D97-AF65-F5344CB8AC3E}">
        <p14:creationId xmlns:p14="http://schemas.microsoft.com/office/powerpoint/2010/main" val="9226098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1E60A4-46ED-E0D4-D8CF-C82E90C1C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Verification activities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C4C1D9-14C1-D13E-292E-FE53BAB9C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3A567-C260-624D-B035-2C71A5EFC3C9}" type="slidenum">
              <a:rPr lang="en-US" smtClean="0"/>
              <a:t>4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886CE428-DB3F-A1F7-DDCB-5388E0BC8B35}"/>
                  </a:ext>
                </a:extLst>
              </p:cNvPr>
              <p:cNvSpPr/>
              <p:nvPr/>
            </p:nvSpPr>
            <p:spPr>
              <a:xfrm>
                <a:off x="1842806" y="2410647"/>
                <a:ext cx="1885445" cy="551225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b="1"/>
                  <a:t>Model Input Data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1400" b="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400" b="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1400" b="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1400"/>
                  <a:t>   </a:t>
                </a:r>
                <a14:m>
                  <m:oMath xmlns:m="http://schemas.openxmlformats.org/officeDocument/2006/math">
                    <m:r>
                      <a:rPr lang="en-US" sz="1400" i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sz="1400" i="1">
                        <a:latin typeface="Cambria Math" panose="02040503050406030204" pitchFamily="18" charset="0"/>
                      </a:rPr>
                      <m:t>=1,2,…,</m:t>
                    </m:r>
                    <m:r>
                      <a:rPr lang="en-US" sz="1400" i="1"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endParaRPr lang="en-US" sz="1400"/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886CE428-DB3F-A1F7-DDCB-5388E0BC8B3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2806" y="2410647"/>
                <a:ext cx="1885445" cy="55122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le 8">
                <a:extLst>
                  <a:ext uri="{FF2B5EF4-FFF2-40B4-BE49-F238E27FC236}">
                    <a16:creationId xmlns:a16="http://schemas.microsoft.com/office/drawing/2014/main" id="{519D0802-9636-A144-9BD4-87CC42EB8114}"/>
                  </a:ext>
                </a:extLst>
              </p:cNvPr>
              <p:cNvSpPr/>
              <p:nvPr/>
            </p:nvSpPr>
            <p:spPr>
              <a:xfrm>
                <a:off x="4649868" y="2410647"/>
                <a:ext cx="1885445" cy="551225"/>
              </a:xfrm>
              <a:prstGeom prst="roundRect">
                <a:avLst>
                  <a:gd name="adj" fmla="val 25634"/>
                </a:avLst>
              </a:prstGeom>
              <a:solidFill>
                <a:schemeClr val="bg1">
                  <a:lumMod val="85000"/>
                </a:schemeClr>
              </a:solidFill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b="1"/>
                  <a:t>Mathematical Model</a:t>
                </a:r>
              </a:p>
              <a:p>
                <a:pPr algn="ctr"/>
                <a14:m>
                  <m:oMathPara xmlns:m="http://schemas.openxmlformats.org/officeDocument/2006/math">
                    <m:oMath>
                      <m:r>
                        <a:rPr lang="en-US" sz="1400" i="1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sz="1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1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4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14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1400"/>
              </a:p>
            </p:txBody>
          </p:sp>
        </mc:Choice>
        <mc:Fallback xmlns="">
          <p:sp>
            <p:nvSpPr>
              <p:cNvPr id="6" name="Rounded Rectangle 8">
                <a:extLst>
                  <a:ext uri="{FF2B5EF4-FFF2-40B4-BE49-F238E27FC236}">
                    <a16:creationId xmlns:a16="http://schemas.microsoft.com/office/drawing/2014/main" id="{519D0802-9636-A144-9BD4-87CC42EB811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9868" y="2410647"/>
                <a:ext cx="1885445" cy="551225"/>
              </a:xfrm>
              <a:prstGeom prst="roundRect">
                <a:avLst>
                  <a:gd name="adj" fmla="val 25634"/>
                </a:avLst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le 1">
                <a:extLst>
                  <a:ext uri="{FF2B5EF4-FFF2-40B4-BE49-F238E27FC236}">
                    <a16:creationId xmlns:a16="http://schemas.microsoft.com/office/drawing/2014/main" id="{E2F9B462-2515-3071-6430-2908FD52BDD1}"/>
                  </a:ext>
                </a:extLst>
              </p:cNvPr>
              <p:cNvSpPr/>
              <p:nvPr/>
            </p:nvSpPr>
            <p:spPr>
              <a:xfrm>
                <a:off x="4649867" y="3163760"/>
                <a:ext cx="1885445" cy="551225"/>
              </a:xfrm>
              <a:prstGeom prst="roundRect">
                <a:avLst>
                  <a:gd name="adj" fmla="val 25634"/>
                </a:avLst>
              </a:prstGeom>
              <a:solidFill>
                <a:schemeClr val="bg1">
                  <a:lumMod val="85000"/>
                </a:schemeClr>
              </a:solidFill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b="1"/>
                  <a:t>Computational Model</a:t>
                </a:r>
              </a:p>
              <a:p>
                <a:pPr algn="ctr"/>
                <a14:m>
                  <m:oMathPara xmlns:m="http://schemas.openxmlformats.org/officeDocument/2006/math">
                    <m:oMath>
                      <m:acc>
                        <m:accPr>
                          <m:chr m:val="̃"/>
                          <m:ctrlPr>
                            <a:rPr lang="en-US" sz="1400" b="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1400" b="0" i="1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</m:acc>
                      <m:d>
                        <m:dPr>
                          <m:ctrlPr>
                            <a:rPr lang="en-US" sz="1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1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4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14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1400"/>
              </a:p>
            </p:txBody>
          </p:sp>
        </mc:Choice>
        <mc:Fallback xmlns="">
          <p:sp>
            <p:nvSpPr>
              <p:cNvPr id="7" name="Rounded Rectangle 1">
                <a:extLst>
                  <a:ext uri="{FF2B5EF4-FFF2-40B4-BE49-F238E27FC236}">
                    <a16:creationId xmlns:a16="http://schemas.microsoft.com/office/drawing/2014/main" id="{E2F9B462-2515-3071-6430-2908FD52BDD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9867" y="3163760"/>
                <a:ext cx="1885445" cy="551225"/>
              </a:xfrm>
              <a:prstGeom prst="roundRect">
                <a:avLst>
                  <a:gd name="adj" fmla="val 25634"/>
                </a:avLst>
              </a:prstGeom>
              <a:blipFill>
                <a:blip r:embed="rId4"/>
                <a:stretch>
                  <a:fillRect b="-21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318A1E1-1661-FC92-C1B0-E56A8DC6EEF4}"/>
              </a:ext>
            </a:extLst>
          </p:cNvPr>
          <p:cNvCxnSpPr>
            <a:cxnSpLocks/>
            <a:stCxn id="6" idx="2"/>
            <a:endCxn id="7" idx="0"/>
          </p:cNvCxnSpPr>
          <p:nvPr/>
        </p:nvCxnSpPr>
        <p:spPr>
          <a:xfrm flipH="1">
            <a:off x="5592590" y="2961872"/>
            <a:ext cx="1" cy="201888"/>
          </a:xfrm>
          <a:prstGeom prst="straightConnector1">
            <a:avLst/>
          </a:prstGeom>
          <a:ln w="1270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EC85D9AE-0135-E204-5176-8E0B0EC1F49A}"/>
              </a:ext>
            </a:extLst>
          </p:cNvPr>
          <p:cNvSpPr/>
          <p:nvPr/>
        </p:nvSpPr>
        <p:spPr>
          <a:xfrm>
            <a:off x="6709754" y="2635143"/>
            <a:ext cx="915421" cy="430887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sz="1400" b="1">
                <a:solidFill>
                  <a:srgbClr val="C00000"/>
                </a:solidFill>
              </a:rPr>
              <a:t>Code Verification</a:t>
            </a:r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C2EA2A6B-F266-A944-1CBE-0CAF9015A7DC}"/>
              </a:ext>
            </a:extLst>
          </p:cNvPr>
          <p:cNvSpPr/>
          <p:nvPr/>
        </p:nvSpPr>
        <p:spPr>
          <a:xfrm rot="2700000">
            <a:off x="5946965" y="2690018"/>
            <a:ext cx="745597" cy="745597"/>
          </a:xfrm>
          <a:prstGeom prst="arc">
            <a:avLst/>
          </a:prstGeom>
          <a:ln w="12700">
            <a:solidFill>
              <a:srgbClr val="C00000"/>
            </a:solidFill>
            <a:prstDash val="dash"/>
            <a:headEnd type="triangle" w="med" len="lg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C37AFCB6-D27F-6380-07AD-FBD4E8703546}"/>
                  </a:ext>
                </a:extLst>
              </p:cNvPr>
              <p:cNvSpPr/>
              <p:nvPr/>
            </p:nvSpPr>
            <p:spPr>
              <a:xfrm>
                <a:off x="7450733" y="3162113"/>
                <a:ext cx="1885445" cy="551225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b="1"/>
                  <a:t>Model Output Data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1400" b="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̃"/>
                            <m:ctrlPr>
                              <a:rPr lang="en-US" sz="1400" b="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1400" b="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acc>
                      </m:e>
                      <m:sub>
                        <m:r>
                          <a:rPr lang="en-US" sz="1400" b="0" i="1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en-US" sz="1400"/>
                  <a:t>   </a:t>
                </a:r>
                <a14:m>
                  <m:oMath xmlns:m="http://schemas.openxmlformats.org/officeDocument/2006/math">
                    <m:r>
                      <a:rPr lang="en-US" sz="1400" i="1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sz="1400" i="1">
                        <a:latin typeface="Cambria Math" panose="02040503050406030204" pitchFamily="18" charset="0"/>
                      </a:rPr>
                      <m:t>=1,2,…,</m:t>
                    </m:r>
                    <m:r>
                      <a:rPr lang="en-US" sz="1400" i="1">
                        <a:latin typeface="Cambria Math" panose="02040503050406030204" pitchFamily="18" charset="0"/>
                      </a:rPr>
                      <m:t>𝑀</m:t>
                    </m:r>
                  </m:oMath>
                </a14:m>
                <a:endParaRPr lang="en-US" sz="1400"/>
              </a:p>
            </p:txBody>
          </p:sp>
        </mc:Choice>
        <mc:Fallback xmlns="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C37AFCB6-D27F-6380-07AD-FBD4E870354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50733" y="3162113"/>
                <a:ext cx="1885445" cy="55122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A7BEF705-2B17-A2A1-568D-B738F0771F74}"/>
              </a:ext>
            </a:extLst>
          </p:cNvPr>
          <p:cNvCxnSpPr>
            <a:cxnSpLocks/>
            <a:stCxn id="7" idx="3"/>
            <a:endCxn id="11" idx="1"/>
          </p:cNvCxnSpPr>
          <p:nvPr/>
        </p:nvCxnSpPr>
        <p:spPr>
          <a:xfrm flipV="1">
            <a:off x="6535312" y="3437726"/>
            <a:ext cx="915421" cy="1647"/>
          </a:xfrm>
          <a:prstGeom prst="straightConnector1">
            <a:avLst/>
          </a:prstGeom>
          <a:ln w="1270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A82CA18-73BD-090F-09F4-908853275166}"/>
                  </a:ext>
                </a:extLst>
              </p:cNvPr>
              <p:cNvSpPr txBox="1"/>
              <p:nvPr/>
            </p:nvSpPr>
            <p:spPr>
              <a:xfrm>
                <a:off x="6809703" y="3244860"/>
                <a:ext cx="306367" cy="29931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lIns="0" tIns="0" rIns="0" bIns="0">
                <a:spAutoFit/>
              </a:bodyPr>
              <a:lstStyle/>
              <a:p>
                <a:pPr algn="r"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sz="1800" b="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en-US" sz="1800" b="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800" b="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acc>
                        </m:e>
                        <m:sub>
                          <m:r>
                            <a:rPr lang="en-US" sz="1800" b="0" i="1"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</m:oMath>
                  </m:oMathPara>
                </a14:m>
                <a:endParaRPr lang="en-US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A82CA18-73BD-090F-09F4-9088532751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9703" y="3244860"/>
                <a:ext cx="306367" cy="299313"/>
              </a:xfrm>
              <a:prstGeom prst="rect">
                <a:avLst/>
              </a:prstGeom>
              <a:blipFill>
                <a:blip r:embed="rId6"/>
                <a:stretch>
                  <a:fillRect l="-12000" t="-6122" r="-50000" b="-244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 13">
            <a:extLst>
              <a:ext uri="{FF2B5EF4-FFF2-40B4-BE49-F238E27FC236}">
                <a16:creationId xmlns:a16="http://schemas.microsoft.com/office/drawing/2014/main" id="{8A69911B-A654-38A3-4D21-3379E2892427}"/>
              </a:ext>
            </a:extLst>
          </p:cNvPr>
          <p:cNvSpPr/>
          <p:nvPr/>
        </p:nvSpPr>
        <p:spPr>
          <a:xfrm>
            <a:off x="6452340" y="3903882"/>
            <a:ext cx="1081364" cy="430887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sz="1400" b="1">
                <a:solidFill>
                  <a:srgbClr val="C00000"/>
                </a:solidFill>
              </a:rPr>
              <a:t>Solution Verification</a:t>
            </a:r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C812A5B9-B81B-8195-0F39-8D4A13C719C1}"/>
              </a:ext>
            </a:extLst>
          </p:cNvPr>
          <p:cNvSpPr/>
          <p:nvPr/>
        </p:nvSpPr>
        <p:spPr>
          <a:xfrm rot="8100000">
            <a:off x="6487703" y="2886395"/>
            <a:ext cx="1010638" cy="1010638"/>
          </a:xfrm>
          <a:prstGeom prst="arc">
            <a:avLst/>
          </a:prstGeom>
          <a:ln w="12700">
            <a:solidFill>
              <a:srgbClr val="C00000"/>
            </a:solidFill>
            <a:prstDash val="dash"/>
            <a:headEnd type="triangle" w="med" len="lg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9E604BFE-1CE6-F738-A4DD-FC5CA455330B}"/>
              </a:ext>
            </a:extLst>
          </p:cNvPr>
          <p:cNvCxnSpPr>
            <a:cxnSpLocks/>
            <a:stCxn id="5" idx="3"/>
          </p:cNvCxnSpPr>
          <p:nvPr/>
        </p:nvCxnSpPr>
        <p:spPr>
          <a:xfrm>
            <a:off x="3728251" y="2686260"/>
            <a:ext cx="919347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B8AFC87-BBDE-A1B2-F8A8-AD2F467AC9CB}"/>
                  </a:ext>
                </a:extLst>
              </p:cNvPr>
              <p:cNvSpPr txBox="1"/>
              <p:nvPr/>
            </p:nvSpPr>
            <p:spPr>
              <a:xfrm>
                <a:off x="3998330" y="2527127"/>
                <a:ext cx="256099" cy="276999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lIns="0" tIns="0" rIns="0" bIns="0">
                <a:spAutoFit/>
              </a:bodyPr>
              <a:lstStyle/>
              <a:p>
                <a:pPr algn="r"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sz="1800" b="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b="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1800" b="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n-US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B8AFC87-BBDE-A1B2-F8A8-AD2F467AC9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8330" y="2527127"/>
                <a:ext cx="256099" cy="276999"/>
              </a:xfrm>
              <a:prstGeom prst="rect">
                <a:avLst/>
              </a:prstGeom>
              <a:blipFill>
                <a:blip r:embed="rId7"/>
                <a:stretch>
                  <a:fillRect l="-11905" r="-2381" b="-155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>
            <a:extLst>
              <a:ext uri="{FF2B5EF4-FFF2-40B4-BE49-F238E27FC236}">
                <a16:creationId xmlns:a16="http://schemas.microsoft.com/office/drawing/2014/main" id="{8504D346-A14B-9799-824C-121879D541DD}"/>
              </a:ext>
            </a:extLst>
          </p:cNvPr>
          <p:cNvSpPr/>
          <p:nvPr/>
        </p:nvSpPr>
        <p:spPr>
          <a:xfrm>
            <a:off x="3552118" y="3916873"/>
            <a:ext cx="2585169" cy="1661993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0" tIns="0" rIns="0" bIns="0" rtlCol="0" anchor="t">
            <a:spAutoFit/>
          </a:bodyPr>
          <a:lstStyle/>
          <a:p>
            <a:r>
              <a:rPr lang="en-US" sz="1200" b="1">
                <a:solidFill>
                  <a:schemeClr val="bg1">
                    <a:lumMod val="50000"/>
                  </a:schemeClr>
                </a:solidFill>
              </a:rPr>
              <a:t>Aspects of numerical implementation in computational models:</a:t>
            </a:r>
          </a:p>
          <a:p>
            <a:pPr marL="114300" indent="-11430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>
                    <a:lumMod val="50000"/>
                  </a:schemeClr>
                </a:solidFill>
              </a:rPr>
              <a:t>Discretization of equations in space and time</a:t>
            </a:r>
          </a:p>
          <a:p>
            <a:pPr marL="114300" indent="-11430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>
                    <a:lumMod val="50000"/>
                  </a:schemeClr>
                </a:solidFill>
              </a:rPr>
              <a:t>Algorithms (linearization, iterative methods, coupling,…)</a:t>
            </a:r>
          </a:p>
          <a:p>
            <a:pPr marL="114300" indent="-11430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>
                    <a:lumMod val="50000"/>
                  </a:schemeClr>
                </a:solidFill>
              </a:rPr>
              <a:t>Computer programming (coding)</a:t>
            </a:r>
          </a:p>
          <a:p>
            <a:pPr marL="114300" indent="-11430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>
                    <a:lumMod val="50000"/>
                  </a:schemeClr>
                </a:solidFill>
              </a:rPr>
              <a:t>Discretization of domain (meshing, time stepping)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9DC2493-560A-8838-25CC-3ADF18A7017F}"/>
              </a:ext>
            </a:extLst>
          </p:cNvPr>
          <p:cNvSpPr/>
          <p:nvPr/>
        </p:nvSpPr>
        <p:spPr>
          <a:xfrm>
            <a:off x="7446940" y="1712601"/>
            <a:ext cx="2744908" cy="92333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0" tIns="0" rIns="0" bIns="0" rtlCol="0" anchor="t">
            <a:spAutoFit/>
          </a:bodyPr>
          <a:lstStyle/>
          <a:p>
            <a:r>
              <a:rPr lang="en-US" sz="1200" b="1">
                <a:solidFill>
                  <a:schemeClr val="bg1">
                    <a:lumMod val="50000"/>
                  </a:schemeClr>
                </a:solidFill>
              </a:rPr>
              <a:t>Examples of code verification activities:</a:t>
            </a:r>
          </a:p>
          <a:p>
            <a:pPr marL="114300" indent="-11430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>
                    <a:lumMod val="50000"/>
                  </a:schemeClr>
                </a:solidFill>
              </a:rPr>
              <a:t>Check for coding errors</a:t>
            </a:r>
          </a:p>
          <a:p>
            <a:pPr marL="114300" indent="-11430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>
                    <a:lumMod val="50000"/>
                  </a:schemeClr>
                </a:solidFill>
              </a:rPr>
              <a:t>Check numerical solution convergence to the exact solution as the discretization is refined (e.g., mesh size decreases)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2FAC71E-FF34-CC6C-EE00-2FB57ED54AE2}"/>
              </a:ext>
            </a:extLst>
          </p:cNvPr>
          <p:cNvSpPr/>
          <p:nvPr/>
        </p:nvSpPr>
        <p:spPr>
          <a:xfrm>
            <a:off x="7450733" y="4380309"/>
            <a:ext cx="2585169" cy="110799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0" tIns="0" rIns="0" bIns="0" rtlCol="0" anchor="t">
            <a:spAutoFit/>
          </a:bodyPr>
          <a:lstStyle/>
          <a:p>
            <a:r>
              <a:rPr lang="en-US" sz="1200" b="1">
                <a:solidFill>
                  <a:schemeClr val="bg1">
                    <a:lumMod val="50000"/>
                  </a:schemeClr>
                </a:solidFill>
              </a:rPr>
              <a:t>Examples of numerical errors assessed in solution verification:</a:t>
            </a:r>
          </a:p>
          <a:p>
            <a:pPr marL="114300" indent="-11430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>
                    <a:lumMod val="50000"/>
                  </a:schemeClr>
                </a:solidFill>
              </a:rPr>
              <a:t>Round-off errors</a:t>
            </a:r>
          </a:p>
          <a:p>
            <a:pPr marL="114300" indent="-11430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>
                    <a:lumMod val="50000"/>
                  </a:schemeClr>
                </a:solidFill>
              </a:rPr>
              <a:t>Iterative errors</a:t>
            </a:r>
          </a:p>
          <a:p>
            <a:pPr marL="114300" indent="-11430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>
                    <a:lumMod val="50000"/>
                  </a:schemeClr>
                </a:solidFill>
              </a:rPr>
              <a:t>Discretization errors</a:t>
            </a:r>
          </a:p>
          <a:p>
            <a:pPr marL="114300" indent="-11430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>
                    <a:lumMod val="50000"/>
                  </a:schemeClr>
                </a:solidFill>
              </a:rPr>
              <a:t>Statistical sampling errors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165236-8529-5B03-74F3-59F07CFF6C8A}"/>
              </a:ext>
            </a:extLst>
          </p:cNvPr>
          <p:cNvSpPr txBox="1"/>
          <p:nvPr/>
        </p:nvSpPr>
        <p:spPr>
          <a:xfrm>
            <a:off x="236913" y="6362070"/>
            <a:ext cx="744114" cy="26161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1100" dirty="0">
                <a:solidFill>
                  <a:schemeClr val="accent3"/>
                </a:solidFill>
              </a:rPr>
              <a:t>v. 3, 2026</a:t>
            </a:r>
          </a:p>
        </p:txBody>
      </p:sp>
    </p:spTree>
    <p:extLst>
      <p:ext uri="{BB962C8B-B14F-4D97-AF65-F5344CB8AC3E}">
        <p14:creationId xmlns:p14="http://schemas.microsoft.com/office/powerpoint/2010/main" val="5849788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106458D-A407-BFFC-6764-E2CEB725C8E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2884"/>
          <a:stretch>
            <a:fillRect/>
          </a:stretch>
        </p:blipFill>
        <p:spPr>
          <a:xfrm>
            <a:off x="8305800" y="1883707"/>
            <a:ext cx="3662082" cy="344954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8D94ED-976B-8218-1277-5BCAB8FC2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How is it code verification performed?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58B952-7E18-D1E8-7060-789E8DDB10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151" y="1351731"/>
            <a:ext cx="6711331" cy="5004620"/>
          </a:xfrm>
        </p:spPr>
        <p:txBody>
          <a:bodyPr>
            <a:normAutofit/>
          </a:bodyPr>
          <a:lstStyle/>
          <a:p>
            <a:r>
              <a:rPr lang="en-US" noProof="0"/>
              <a:t>Code verification requires a </a:t>
            </a:r>
            <a:r>
              <a:rPr lang="en-US" i="1" noProof="0"/>
              <a:t>known solution </a:t>
            </a:r>
            <a:r>
              <a:rPr lang="en-US" noProof="0"/>
              <a:t>to a problem that is solved with the same mathematical model. For example, a problem that uses the same terms for the transport of mass, momentum, and energy as the application of interest.</a:t>
            </a:r>
          </a:p>
          <a:p>
            <a:r>
              <a:rPr lang="en-US" noProof="0"/>
              <a:t>Known reference solutions can come from:</a:t>
            </a:r>
          </a:p>
          <a:p>
            <a:pPr lvl="1"/>
            <a:r>
              <a:rPr lang="en-US" noProof="0"/>
              <a:t>Classical analytical solutions</a:t>
            </a:r>
          </a:p>
          <a:p>
            <a:pPr lvl="1"/>
            <a:r>
              <a:rPr lang="en-US" noProof="0"/>
              <a:t>Manufactured solutions</a:t>
            </a:r>
          </a:p>
          <a:p>
            <a:pPr lvl="1"/>
            <a:r>
              <a:rPr lang="en-US" noProof="0"/>
              <a:t>Highly accurate numerical solutions</a:t>
            </a:r>
          </a:p>
          <a:p>
            <a:r>
              <a:rPr lang="en-US" noProof="0"/>
              <a:t>Numerical solutions are computed and the error is </a:t>
            </a:r>
            <a:r>
              <a:rPr lang="en-US" i="1" noProof="0"/>
              <a:t>evaluated</a:t>
            </a:r>
            <a:r>
              <a:rPr lang="en-US" noProof="0"/>
              <a:t> on a series of refined grids and time steps to determine the numerical order of accuracy.</a:t>
            </a:r>
          </a:p>
          <a:p>
            <a:r>
              <a:rPr lang="en-US" noProof="0"/>
              <a:t>Code verification is a </a:t>
            </a:r>
            <a:r>
              <a:rPr lang="en-US" i="1" noProof="0"/>
              <a:t>software</a:t>
            </a:r>
            <a:r>
              <a:rPr lang="en-US" noProof="0"/>
              <a:t> </a:t>
            </a:r>
            <a:r>
              <a:rPr lang="en-US" i="1" noProof="0"/>
              <a:t>testing procedure</a:t>
            </a:r>
            <a:r>
              <a:rPr lang="en-US" noProof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1801E9-5890-C723-818A-9A6CA0073A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B3A567-C260-624D-B035-2C71A5EFC3C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D70903-FEED-6033-5CB4-5558F3B01E25}"/>
              </a:ext>
            </a:extLst>
          </p:cNvPr>
          <p:cNvSpPr txBox="1"/>
          <p:nvPr/>
        </p:nvSpPr>
        <p:spPr>
          <a:xfrm>
            <a:off x="236913" y="6362070"/>
            <a:ext cx="744114" cy="26161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1100" dirty="0">
                <a:solidFill>
                  <a:schemeClr val="accent3"/>
                </a:solidFill>
              </a:rPr>
              <a:t>v. 3, 2026</a:t>
            </a:r>
          </a:p>
        </p:txBody>
      </p:sp>
    </p:spTree>
    <p:extLst>
      <p:ext uri="{BB962C8B-B14F-4D97-AF65-F5344CB8AC3E}">
        <p14:creationId xmlns:p14="http://schemas.microsoft.com/office/powerpoint/2010/main" val="3906726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B2C94CA-8B69-108D-3318-61776B7BF7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9306" y="1883706"/>
            <a:ext cx="3459635" cy="344954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E7F5AB4-C6FB-37C1-9907-B8C6931B9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How is it solution verification performed?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38C5D99-27E8-A05A-62E9-55CF36FD3B8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199" y="1284087"/>
                <a:ext cx="6799729" cy="4818750"/>
              </a:xfrm>
            </p:spPr>
            <p:txBody>
              <a:bodyPr/>
              <a:lstStyle/>
              <a:p>
                <a:pPr marL="342900" indent="-342900">
                  <a:spcAft>
                    <a:spcPts val="1200"/>
                  </a:spcAft>
                </a:pPr>
                <a:r>
                  <a:rPr lang="en-US" sz="2000" noProof="0">
                    <a:solidFill>
                      <a:schemeClr val="tx1"/>
                    </a:solidFill>
                  </a:rPr>
                  <a:t>Solution verification is the process of estimating the numerical solution error in the model</a:t>
                </a:r>
                <a:r>
                  <a:rPr lang="en-US" noProof="0"/>
                  <a:t> outputs </a:t>
                </a:r>
                <a14:m>
                  <m:oMath xmlns:m="http://schemas.openxmlformats.org/officeDocument/2006/math">
                    <m:r>
                      <a:rPr lang="en-US" i="1" noProof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𝜙</m:t>
                    </m:r>
                  </m:oMath>
                </a14:m>
                <a:r>
                  <a:rPr lang="en-US" noProof="0"/>
                  <a:t> </a:t>
                </a:r>
                <a:r>
                  <a:rPr lang="en-US" sz="2000" noProof="0">
                    <a:solidFill>
                      <a:schemeClr val="tx1"/>
                    </a:solidFill>
                  </a:rPr>
                  <a:t>for the application of interest. Since </a:t>
                </a:r>
                <a:r>
                  <a:rPr lang="en-US" noProof="0"/>
                  <a:t>the exact solution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𝜙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exact</m:t>
                        </m:r>
                      </m:sub>
                    </m:sSub>
                  </m:oMath>
                </a14:m>
                <a:r>
                  <a:rPr lang="en-US" noProof="0"/>
                  <a:t> is unknown, there will be</a:t>
                </a:r>
                <a:r>
                  <a:rPr lang="en-US" sz="2000" noProof="0">
                    <a:solidFill>
                      <a:schemeClr val="tx1"/>
                    </a:solidFill>
                  </a:rPr>
                  <a:t> uncertainty </a:t>
                </a:r>
                <a14:m>
                  <m:oMath xmlns:m="http://schemas.openxmlformats.org/officeDocument/2006/math">
                    <m:r>
                      <a:rPr lang="en-US" sz="2000" b="0" i="1" noProof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𝑈</m:t>
                    </m:r>
                    <m:d>
                      <m:dPr>
                        <m:ctrlPr>
                          <a:rPr lang="en-US" sz="2000" b="0" i="1" noProof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0" i="1" noProof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𝜙</m:t>
                        </m:r>
                      </m:e>
                    </m:d>
                  </m:oMath>
                </a14:m>
                <a:r>
                  <a:rPr lang="en-US" sz="2000" noProof="0">
                    <a:solidFill>
                      <a:schemeClr val="tx1"/>
                    </a:solidFill>
                  </a:rPr>
                  <a:t> </a:t>
                </a:r>
                <a:r>
                  <a:rPr lang="en-US" noProof="0"/>
                  <a:t>in the model outputs</a:t>
                </a:r>
                <a:r>
                  <a:rPr lang="en-US" sz="2000" noProof="0">
                    <a:solidFill>
                      <a:schemeClr val="tx1"/>
                    </a:solidFill>
                  </a:rPr>
                  <a:t> of interest </a:t>
                </a:r>
                <a14:m>
                  <m:oMath xmlns:m="http://schemas.openxmlformats.org/officeDocument/2006/math">
                    <m:r>
                      <a:rPr lang="en-US" sz="2000" i="1" noProof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𝜙</m:t>
                    </m:r>
                  </m:oMath>
                </a14:m>
                <a:r>
                  <a:rPr lang="en-US" sz="2000" noProof="0">
                    <a:solidFill>
                      <a:schemeClr val="tx1"/>
                    </a:solidFill>
                  </a:rPr>
                  <a:t>. </a:t>
                </a:r>
              </a:p>
              <a:p>
                <a:pPr marL="342900" indent="-342900">
                  <a:spcAft>
                    <a:spcPts val="1200"/>
                  </a:spcAft>
                </a:pPr>
                <a:r>
                  <a:rPr lang="en-US"/>
                  <a:t>Similar to code verification, computing solutions on a series of refined grids and time steps </a:t>
                </a:r>
                <a:r>
                  <a:rPr lang="en-US" sz="2000" noProof="0">
                    <a:solidFill>
                      <a:schemeClr val="tx1"/>
                    </a:solidFill>
                  </a:rPr>
                  <a:t>is a common technique for estimating the numerical uncertainty </a:t>
                </a:r>
                <a14:m>
                  <m:oMath xmlns:m="http://schemas.openxmlformats.org/officeDocument/2006/math">
                    <m:r>
                      <a:rPr lang="en-US" sz="2000" b="0" i="1" noProof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𝑈</m:t>
                    </m:r>
                    <m:d>
                      <m:dPr>
                        <m:ctrlPr>
                          <a:rPr lang="en-US" sz="2000" b="0" i="1" noProof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0" i="1" noProof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𝜙</m:t>
                        </m:r>
                      </m:e>
                    </m:d>
                  </m:oMath>
                </a14:m>
                <a:r>
                  <a:rPr lang="en-US" sz="2000" noProof="0">
                    <a:solidFill>
                      <a:schemeClr val="tx1"/>
                    </a:solidFill>
                  </a:rPr>
                  <a:t>.</a:t>
                </a:r>
              </a:p>
              <a:p>
                <a:pPr marL="342900" indent="-342900">
                  <a:spcAft>
                    <a:spcPts val="1200"/>
                  </a:spcAft>
                </a:pPr>
                <a:r>
                  <a:rPr lang="en-US" noProof="0"/>
                  <a:t>Since the sign of the numerical uncertainty is not known, the estimated bound on</a:t>
                </a:r>
                <a:r>
                  <a:rPr lang="en-US" sz="2000" noProof="0">
                    <a:solidFill>
                      <a:schemeClr val="tx1"/>
                    </a:solidFill>
                  </a:rPr>
                  <a:t> the numerical uncertainty is written as</a:t>
                </a:r>
              </a:p>
              <a:p>
                <a:pPr marL="0" indent="0">
                  <a:spcBef>
                    <a:spcPts val="800"/>
                  </a:spcBef>
                  <a:buFont typeface="Arial" panose="020B0604020202020204" pitchFamily="34" charset="0"/>
                  <a:buNone/>
                </a:pPr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𝜙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exact</m:t>
                          </m:r>
                        </m:sub>
                      </m:sSub>
                      <m:r>
                        <a:rPr lang="en-US" b="0" i="1" noProof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en-US" i="1" noProof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𝜙</m:t>
                      </m:r>
                      <m:r>
                        <a:rPr lang="en-US" b="0" i="1" noProof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=±</m:t>
                      </m:r>
                      <m:r>
                        <a:rPr lang="en-US" i="1" noProof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𝑈</m:t>
                      </m:r>
                      <m:d>
                        <m:dPr>
                          <m:ctrlPr>
                            <a:rPr lang="en-US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𝜙</m:t>
                          </m:r>
                        </m:e>
                      </m:d>
                    </m:oMath>
                  </m:oMathPara>
                </a14:m>
                <a:endParaRPr lang="en-US" sz="800" noProof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38C5D99-27E8-A05A-62E9-55CF36FD3B8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199" y="1284087"/>
                <a:ext cx="6799729" cy="4818750"/>
              </a:xfrm>
              <a:blipFill>
                <a:blip r:embed="rId4"/>
                <a:stretch>
                  <a:fillRect l="-717" t="-1392" r="-16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844DDC-9986-12E8-16D7-C22AE6ADB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B3A567-C260-624D-B035-2C71A5EFC3C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5DA8DE-A1EF-DEBF-1500-A8B621CCD5EA}"/>
              </a:ext>
            </a:extLst>
          </p:cNvPr>
          <p:cNvSpPr txBox="1"/>
          <p:nvPr/>
        </p:nvSpPr>
        <p:spPr>
          <a:xfrm>
            <a:off x="236913" y="6362070"/>
            <a:ext cx="744114" cy="26161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1100" dirty="0">
                <a:solidFill>
                  <a:schemeClr val="accent3"/>
                </a:solidFill>
              </a:rPr>
              <a:t>v. 3, 2026</a:t>
            </a:r>
          </a:p>
        </p:txBody>
      </p:sp>
    </p:spTree>
    <p:extLst>
      <p:ext uri="{BB962C8B-B14F-4D97-AF65-F5344CB8AC3E}">
        <p14:creationId xmlns:p14="http://schemas.microsoft.com/office/powerpoint/2010/main" val="24157944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E99BEA-F8F2-B870-3D0E-D57DF0CC6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9275"/>
          </a:xfrm>
        </p:spPr>
        <p:txBody>
          <a:bodyPr>
            <a:normAutofit/>
          </a:bodyPr>
          <a:lstStyle/>
          <a:p>
            <a:r>
              <a:rPr lang="en-US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166BAF-8F46-95FB-59E6-EB27C4B7A6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91771"/>
            <a:ext cx="10515600" cy="488519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spcBef>
                <a:spcPts val="800"/>
              </a:spcBef>
            </a:pPr>
            <a:r>
              <a:rPr lang="en-US" sz="2000">
                <a:solidFill>
                  <a:srgbClr val="000000"/>
                </a:solidFill>
              </a:rPr>
              <a:t>ASME (2022), "Verification, Validation, and Uncertainty Quantification Terminology in Computational Modeling and Simulation," American Society of Mechanical Engineers, </a:t>
            </a:r>
            <a:r>
              <a:rPr lang="en-US" sz="2000">
                <a:solidFill>
                  <a:srgbClr val="000000"/>
                </a:solidFill>
                <a:hlinkClick r:id="rId2"/>
              </a:rPr>
              <a:t>ASME VVUQ 1-2022</a:t>
            </a:r>
            <a:r>
              <a:rPr lang="en-US">
                <a:solidFill>
                  <a:srgbClr val="000000"/>
                </a:solidFill>
              </a:rPr>
              <a:t>, New York, NY</a:t>
            </a:r>
            <a:r>
              <a:rPr lang="en-US" sz="2000">
                <a:solidFill>
                  <a:srgbClr val="000000"/>
                </a:solidFill>
              </a:rPr>
              <a:t>.</a:t>
            </a:r>
          </a:p>
          <a:p>
            <a:pPr marL="342900" indent="-34290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sz="2000">
                <a:solidFill>
                  <a:srgbClr val="000000"/>
                </a:solidFill>
              </a:rPr>
              <a:t>ASME (2019), "Standard for Verification and Validation in Computational Solid Mechanics." American Society of Mechanical Engineers, </a:t>
            </a:r>
            <a:r>
              <a:rPr lang="en-US" sz="2000">
                <a:solidFill>
                  <a:srgbClr val="000000"/>
                </a:solidFill>
                <a:hlinkClick r:id="rId3"/>
              </a:rPr>
              <a:t>ASME Standard V&amp;V 10-2019</a:t>
            </a:r>
            <a:r>
              <a:rPr lang="en-US" sz="2000">
                <a:solidFill>
                  <a:srgbClr val="000000"/>
                </a:solidFill>
              </a:rPr>
              <a:t>, New York, NY.</a:t>
            </a:r>
            <a:endParaRPr lang="en-US" sz="2000">
              <a:solidFill>
                <a:srgbClr val="000000"/>
              </a:solidFill>
              <a:cs typeface="Calibri"/>
            </a:endParaRPr>
          </a:p>
          <a:p>
            <a:pPr marL="342900" indent="-34290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sz="2000">
                <a:solidFill>
                  <a:srgbClr val="000000"/>
                </a:solidFill>
              </a:rPr>
              <a:t>ASME (2009), "Standard for Verification and Validation in Computational Fluid Dynamics and Heat Transfer." American Society of Mechanical Engineers, </a:t>
            </a:r>
            <a:r>
              <a:rPr lang="en-US" sz="2000">
                <a:solidFill>
                  <a:srgbClr val="000000"/>
                </a:solidFill>
                <a:hlinkClick r:id="rId4"/>
              </a:rPr>
              <a:t>ASME Standard V&amp;V </a:t>
            </a:r>
            <a:r>
              <a:rPr lang="en-US">
                <a:solidFill>
                  <a:srgbClr val="000000"/>
                </a:solidFill>
                <a:hlinkClick r:id="rId4"/>
              </a:rPr>
              <a:t>20-2009</a:t>
            </a:r>
            <a:r>
              <a:rPr lang="en-US" sz="2000">
                <a:solidFill>
                  <a:srgbClr val="000000"/>
                </a:solidFill>
                <a:hlinkClick r:id="rId4"/>
              </a:rPr>
              <a:t>(R2021)</a:t>
            </a:r>
            <a:r>
              <a:rPr lang="en-US" sz="2000">
                <a:solidFill>
                  <a:srgbClr val="000000"/>
                </a:solidFill>
              </a:rPr>
              <a:t>, New York, NY.</a:t>
            </a:r>
            <a:endParaRPr lang="en-US" sz="2000">
              <a:solidFill>
                <a:srgbClr val="000000"/>
              </a:solidFill>
              <a:cs typeface="Calibri"/>
            </a:endParaRPr>
          </a:p>
          <a:p>
            <a:pPr marL="342900" indent="-342900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sz="2000"/>
              <a:t>Oberkampf, W. L. and C. J. Roy (2010), </a:t>
            </a:r>
            <a:r>
              <a:rPr lang="en-US" sz="2000" u="sng"/>
              <a:t>Verification and Validation in Scientific Computing</a:t>
            </a:r>
            <a:r>
              <a:rPr lang="en-US" sz="2000"/>
              <a:t>, Cambridge University Press, UK.</a:t>
            </a:r>
          </a:p>
          <a:p>
            <a:pPr marL="342900" indent="-342900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sz="2000">
                <a:solidFill>
                  <a:srgbClr val="000000"/>
                </a:solidFill>
              </a:rPr>
              <a:t>Roache, P. J. (2009), </a:t>
            </a:r>
            <a:r>
              <a:rPr lang="en-US" sz="2000" u="sng">
                <a:solidFill>
                  <a:srgbClr val="000000"/>
                </a:solidFill>
              </a:rPr>
              <a:t>Fundamentals of Verification and Validation</a:t>
            </a:r>
            <a:r>
              <a:rPr lang="en-US" sz="2000">
                <a:solidFill>
                  <a:srgbClr val="000000"/>
                </a:solidFill>
              </a:rPr>
              <a:t>, Hermosa Publishers, Socorro, New Mexico.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78221C-4889-23A5-7FED-2D2E1FCDE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8B3A567-C260-624D-B035-2C71A5EFC3C9}" type="slidenum">
              <a:rPr lang="en-US"/>
              <a:pPr/>
              <a:t>7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9926B44-6304-9764-8F9F-DCEC99D5F271}"/>
              </a:ext>
            </a:extLst>
          </p:cNvPr>
          <p:cNvSpPr txBox="1"/>
          <p:nvPr/>
        </p:nvSpPr>
        <p:spPr>
          <a:xfrm>
            <a:off x="236913" y="6362070"/>
            <a:ext cx="744114" cy="26161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1100" dirty="0">
                <a:solidFill>
                  <a:schemeClr val="accent3"/>
                </a:solidFill>
              </a:rPr>
              <a:t>v. 3, 2026</a:t>
            </a:r>
          </a:p>
        </p:txBody>
      </p:sp>
    </p:spTree>
    <p:extLst>
      <p:ext uri="{BB962C8B-B14F-4D97-AF65-F5344CB8AC3E}">
        <p14:creationId xmlns:p14="http://schemas.microsoft.com/office/powerpoint/2010/main" val="807321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15608a4-b131-4d1b-871d-3d0bbdb4be65" xsi:nil="true"/>
    <lcf76f155ced4ddcb4097134ff3c332f xmlns="b8262d6a-fe97-4289-887e-ed94b32bf198">
      <Terms xmlns="http://schemas.microsoft.com/office/infopath/2007/PartnerControls"/>
    </lcf76f155ced4ddcb4097134ff3c332f>
    <Note xmlns="b8262d6a-fe97-4289-887e-ed94b32bf19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27569EB883484C8F8DE1DD4FF9CFD0" ma:contentTypeVersion="14" ma:contentTypeDescription="Create a new document." ma:contentTypeScope="" ma:versionID="6929cad60373fdb8076cd3e2e9530b21">
  <xsd:schema xmlns:xsd="http://www.w3.org/2001/XMLSchema" xmlns:xs="http://www.w3.org/2001/XMLSchema" xmlns:p="http://schemas.microsoft.com/office/2006/metadata/properties" xmlns:ns2="b8262d6a-fe97-4289-887e-ed94b32bf198" xmlns:ns3="615608a4-b131-4d1b-871d-3d0bbdb4be65" targetNamespace="http://schemas.microsoft.com/office/2006/metadata/properties" ma:root="true" ma:fieldsID="1c7f67f1309ee4e393123b4e881f8ec2" ns2:_="" ns3:_="">
    <xsd:import namespace="b8262d6a-fe97-4289-887e-ed94b32bf198"/>
    <xsd:import namespace="615608a4-b131-4d1b-871d-3d0bbdb4be6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2:Not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262d6a-fe97-4289-887e-ed94b32bf19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1f1287a5-1bef-4e99-ba2b-767c7ce7c34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" ma:index="20" nillable="true" ma:displayName="Note" ma:format="Dropdown" ma:internalName="Note">
      <xsd:simpleType>
        <xsd:restriction base="dms:Text">
          <xsd:maxLength value="255"/>
        </xsd:restriction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5608a4-b131-4d1b-871d-3d0bbdb4be6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62e8a3cd-83d2-4c9d-b9aa-df4b75a91354}" ma:internalName="TaxCatchAll" ma:showField="CatchAllData" ma:web="615608a4-b131-4d1b-871d-3d0bbdb4be6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712D1F-9A38-4BC1-B32B-791B0614331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2B09104-4EAC-4B5D-AFA2-9E4EE86F7330}">
  <ds:schemaRefs>
    <ds:schemaRef ds:uri="http://purl.org/dc/elements/1.1/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www.w3.org/XML/1998/namespace"/>
    <ds:schemaRef ds:uri="http://schemas.openxmlformats.org/package/2006/metadata/core-properties"/>
    <ds:schemaRef ds:uri="615608a4-b131-4d1b-871d-3d0bbdb4be65"/>
    <ds:schemaRef ds:uri="b8262d6a-fe97-4289-887e-ed94b32bf198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BB17FC8A-52A9-4FD2-A92A-B440E7F4EA0B}">
  <ds:schemaRefs>
    <ds:schemaRef ds:uri="615608a4-b131-4d1b-871d-3d0bbdb4be65"/>
    <ds:schemaRef ds:uri="b8262d6a-fe97-4289-887e-ed94b32bf19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{CA7ABDA9-19D4-8143-8536-1BFF3FB9A118}tf10001120</Template>
  <TotalTime>0</TotalTime>
  <Words>757</Words>
  <Application>Microsoft Macintosh PowerPoint</Application>
  <PresentationFormat>Widescreen</PresentationFormat>
  <Paragraphs>73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Cambria Math</vt:lpstr>
      <vt:lpstr>Office Theme</vt:lpstr>
      <vt:lpstr>2_Office Theme</vt:lpstr>
      <vt:lpstr>1_Office Theme</vt:lpstr>
      <vt:lpstr>Introduction to VVUQ | Part 2 Verification</vt:lpstr>
      <vt:lpstr>Outline</vt:lpstr>
      <vt:lpstr>What is verification and why do we care?</vt:lpstr>
      <vt:lpstr>Verification activities</vt:lpstr>
      <vt:lpstr>How is it code verification performed?</vt:lpstr>
      <vt:lpstr>How is it solution verification performed?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VVUQ Verification</dc:title>
  <dc:subject/>
  <dc:creator>ASME VVUQ Eng Ed Task Group</dc:creator>
  <cp:keywords/>
  <dc:description/>
  <cp:lastModifiedBy>Andrew White</cp:lastModifiedBy>
  <cp:revision>3</cp:revision>
  <dcterms:created xsi:type="dcterms:W3CDTF">2023-09-01T14:55:06Z</dcterms:created>
  <dcterms:modified xsi:type="dcterms:W3CDTF">2026-09-26T16:17:13Z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0x0101009627569EB883484C8F8DE1DD4FF9CFD0</vt:lpwstr>
  </property>
  <property fmtid="{D5CDD505-2E9C-101B-9397-08002B2CF9AE}" pid="3" name="MediaServiceImageTags">
    <vt:lpwstr/>
  </property>
</Properties>
</file>