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omments/modernComment_106_E8D871E1.xml" ContentType="application/vnd.ms-powerpoint.comments+xml"/>
  <Override PartName="/ppt/comments/modernComment_107_36FDE8BA.xml" ContentType="application/vnd.ms-powerpoint.comments+xml"/>
  <Override PartName="/ppt/comments/modernComment_114_8FFE191D.xml" ContentType="application/vnd.ms-powerpoint.comments+xml"/>
  <Override PartName="/ppt/comments/modernComment_105_4CFE00A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4"/>
    <p:sldMasterId id="2147483696" r:id="rId5"/>
    <p:sldMasterId id="2147483708" r:id="rId6"/>
  </p:sldMasterIdLst>
  <p:notesMasterIdLst>
    <p:notesMasterId r:id="rId14"/>
  </p:notesMasterIdLst>
  <p:sldIdLst>
    <p:sldId id="272" r:id="rId7"/>
    <p:sldId id="262" r:id="rId8"/>
    <p:sldId id="263" r:id="rId9"/>
    <p:sldId id="268" r:id="rId10"/>
    <p:sldId id="275" r:id="rId11"/>
    <p:sldId id="276" r:id="rId12"/>
    <p:sldId id="26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B14D58-DD60-1E5E-81AA-7556DA347EFF}" name="andrew.d.white" initials="a" userId="95282f2a291c598c" providerId="Windows Live"/>
  <p188:author id="{70268170-E9AB-D671-CA4F-F80B1C4DCC4F}" name="Guler, Ismail" initials="GI" userId="S::ismail.guler_bsci.com#ext#@asmestaff.onmicrosoft.com::47b31bc4-1070-4005-be27-eafab46e6f0f" providerId="AD"/>
  <p188:author id="{018130B9-167E-C799-01DB-94B628EC0519}" name="Guler, Ismail (he/him/his)" initials="IG" userId="S::Ismail.Guler@bsci.com::8bfbe011-62e6-43ee-b6ca-e31ae262d1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EC3ED2-C3F0-BC49-85E1-C454A6BC3797}" v="8" dt="2026-09-08T18:56:52.1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White" userId="95282f2a291c598c" providerId="LiveId" clId="{961B51E7-DBB4-54A5-BAE6-431748AB4B2C}"/>
    <pc:docChg chg="custSel modSld">
      <pc:chgData name="Andrew White" userId="95282f2a291c598c" providerId="LiveId" clId="{961B51E7-DBB4-54A5-BAE6-431748AB4B2C}" dt="2026-09-08T18:56:30.274" v="5" actId="478"/>
      <pc:docMkLst>
        <pc:docMk/>
      </pc:docMkLst>
      <pc:sldChg chg="addSp delSp modSp mod">
        <pc:chgData name="Andrew White" userId="95282f2a291c598c" providerId="LiveId" clId="{961B51E7-DBB4-54A5-BAE6-431748AB4B2C}" dt="2026-09-08T18:56:30.274" v="5" actId="478"/>
        <pc:sldMkLst>
          <pc:docMk/>
          <pc:sldMk cId="2415794461" sldId="276"/>
        </pc:sldMkLst>
        <pc:picChg chg="add mod">
          <ac:chgData name="Andrew White" userId="95282f2a291c598c" providerId="LiveId" clId="{961B51E7-DBB4-54A5-BAE6-431748AB4B2C}" dt="2026-09-08T18:56:16.397" v="4" actId="167"/>
          <ac:picMkLst>
            <pc:docMk/>
            <pc:sldMk cId="2415794461" sldId="276"/>
            <ac:picMk id="6" creationId="{1B2C94CA-8B69-108D-3318-61776B7BF75D}"/>
          </ac:picMkLst>
        </pc:picChg>
        <pc:picChg chg="del">
          <ac:chgData name="Andrew White" userId="95282f2a291c598c" providerId="LiveId" clId="{961B51E7-DBB4-54A5-BAE6-431748AB4B2C}" dt="2026-09-08T18:56:30.274" v="5" actId="478"/>
          <ac:picMkLst>
            <pc:docMk/>
            <pc:sldMk cId="2415794461" sldId="276"/>
            <ac:picMk id="7" creationId="{D2647BE1-29E6-CBCF-8889-CCF250192077}"/>
          </ac:picMkLst>
        </pc:picChg>
      </pc:sldChg>
    </pc:docChg>
  </pc:docChgLst>
  <pc:docChgLst>
    <pc:chgData name="Guler, Ismail (he/him/his)" userId="8bfbe011-62e6-43ee-b6ca-e31ae262d14a" providerId="ADAL" clId="{F53140CA-0716-40BB-9EAE-3081F3CE803E}"/>
    <pc:docChg chg="modSld">
      <pc:chgData name="Guler, Ismail (he/him/his)" userId="8bfbe011-62e6-43ee-b6ca-e31ae262d14a" providerId="ADAL" clId="{F53140CA-0716-40BB-9EAE-3081F3CE803E}" dt="2026-09-08T16:43:56.539" v="21" actId="20577"/>
      <pc:docMkLst>
        <pc:docMk/>
      </pc:docMkLst>
      <pc:sldChg chg="modSp">
        <pc:chgData name="Guler, Ismail (he/him/his)" userId="8bfbe011-62e6-43ee-b6ca-e31ae262d14a" providerId="ADAL" clId="{F53140CA-0716-40BB-9EAE-3081F3CE803E}" dt="2026-09-08T16:43:56.539" v="21" actId="20577"/>
        <pc:sldMkLst>
          <pc:docMk/>
          <pc:sldMk cId="2415794461" sldId="276"/>
        </pc:sldMkLst>
        <pc:spChg chg="mod">
          <ac:chgData name="Guler, Ismail (he/him/his)" userId="8bfbe011-62e6-43ee-b6ca-e31ae262d14a" providerId="ADAL" clId="{F53140CA-0716-40BB-9EAE-3081F3CE803E}" dt="2026-09-08T16:43:56.539" v="21" actId="20577"/>
          <ac:spMkLst>
            <pc:docMk/>
            <pc:sldMk cId="2415794461" sldId="276"/>
            <ac:spMk id="3" creationId="{138C5D99-27E8-A05A-62E9-55CF36FD3B87}"/>
          </ac:spMkLst>
        </pc:spChg>
      </pc:sldChg>
    </pc:docChg>
  </pc:docChgLst>
</pc:chgInfo>
</file>

<file path=ppt/comments/modernComment_105_4CFE00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1C703DE-B5D6-4F7B-A383-D6F5DCCF068B}" authorId="{018130B9-167E-C799-01DB-94B628EC0519}" created="2026-09-07T19:26:07.64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0732170" sldId="261"/>
      <ac:spMk id="3" creationId="{AC166BAF-8F46-95FB-59E6-EB27C4B7A65A}"/>
      <ac:txMk cp="186" len="12">
        <ac:context len="803" hash="665016143"/>
      </ac:txMk>
    </ac:txMkLst>
    <p188:pos x="3340608" y="811349"/>
    <p188:txBody>
      <a:bodyPr/>
      <a:lstStyle/>
      <a:p>
        <a:r>
          <a:rPr lang="en-US"/>
          <a:t>Added “New York, NY” for consistency.</a:t>
        </a:r>
      </a:p>
    </p188:txBody>
  </p188:cm>
</p188:cmLst>
</file>

<file path=ppt/comments/modernComment_106_E8D871E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5C0BB0E-5EA7-4371-9289-A4CF459FA4C5}" authorId="{018130B9-167E-C799-01DB-94B628EC0519}" created="2026-09-07T20:38:24.78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906499041" sldId="262"/>
      <ac:spMk id="2" creationId="{D774D5CB-5E30-61D6-82A4-0E878FB6E366}"/>
      <ac:txMk cp="0" len="7">
        <ac:context len="8" hash="757246413"/>
      </ac:txMk>
    </ac:txMkLst>
    <p188:pos x="1420368" y="274955"/>
    <p188:txBody>
      <a:bodyPr/>
      <a:lstStyle/>
      <a:p>
        <a:r>
          <a:rPr lang="en-US"/>
          <a:t>Changed “Module Outline” to “Outline” to be consistent with other modules.</a:t>
        </a:r>
      </a:p>
    </p188:txBody>
  </p188:cm>
</p188:cmLst>
</file>

<file path=ppt/comments/modernComment_107_36FDE8B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3B75553-77BC-4BA7-92EB-6DD56F29917A}" authorId="{018130B9-167E-C799-01DB-94B628EC0519}" created="2026-09-07T19:36:11.92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922609850" sldId="263"/>
      <ac:spMk id="3" creationId="{C70CB952-53A9-E554-3550-919AF2C2343D}"/>
      <ac:txMk cp="215" len="487">
        <ac:context len="704" hash="3224932706"/>
      </ac:txMk>
    </ac:txMkLst>
    <p188:pos x="10308337" y="1207063"/>
    <p188:txBody>
      <a:bodyPr/>
      <a:lstStyle/>
      <a:p>
        <a:r>
          <a:rPr lang="en-US"/>
          <a:t>Lowered the font size to 18 to be consistent with the rest of the document and other modules.</a:t>
        </a:r>
      </a:p>
    </p188:txBody>
  </p188:cm>
</p188:cmLst>
</file>

<file path=ppt/comments/modernComment_114_8FFE191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B47846D-BDB1-407B-AAC2-F8C2B1D0C194}" authorId="{018130B9-167E-C799-01DB-94B628EC0519}" status="resolved" created="2026-09-07T19:23:14.777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415794461" sldId="276"/>
      <ac:picMk id="7" creationId="{D2647BE1-29E6-CBCF-8889-CCF250192077}"/>
    </ac:deMkLst>
    <p188:txBody>
      <a:bodyPr/>
      <a:lstStyle/>
      <a:p>
        <a:r>
          <a:rPr lang="en-US"/>
          <a:t>Suggest fully spelling “Estimate of Exact Solution” in the figure.</a:t>
        </a:r>
      </a:p>
    </p188:txBody>
  </p188:cm>
  <p188:cm id="{D8D53169-B82F-46B2-A676-FE447644CEAB}" authorId="{018130B9-167E-C799-01DB-94B628EC0519}" created="2026-09-08T16:44:45.39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415794461" sldId="276"/>
      <ac:spMk id="3" creationId="{138C5D99-27E8-A05A-62E9-55CF36FD3B87}"/>
      <ac:txMk cp="256" len="164">
        <ac:context len="564" hash="2159272898"/>
      </ac:txMk>
    </ac:txMkLst>
    <p188:pos x="6669025" y="1779153"/>
    <p188:txBody>
      <a:bodyPr/>
      <a:lstStyle/>
      <a:p>
        <a:r>
          <a:rPr lang="en-US"/>
          <a:t>Revised the text.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3F66E-2C49-784D-B163-DE0108BC3920}" type="datetimeFigureOut"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E5B8D8-A526-FE41-9C73-74FF6BC427C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386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9F2C5-CD38-E94C-B689-83D798300338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87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18B3-80F3-B148-BCF7-A63830D0EF53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7ACB08-0940-E4F0-500A-72E18A784D71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888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93605-D9DE-2648-94A0-FAA2585AB8CB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56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B54F-CE47-AA42-B15A-E68D54DBAAA5}" type="datetime1"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B2C874-160E-D9CC-5D50-7E722B1345A0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872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7F16-1BEC-B644-80CD-535FBD14FB72}" type="datetime1"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87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03C9-BD13-1342-AFCE-50FC6C72E145}" type="datetime1"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CB0CFD-84A0-F108-77CE-D7E460D4CBBC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805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426C-91E2-E344-BE77-719C864A13CB}" type="datetime1"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7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05250-A203-FD48-95A7-75323484C62F}" type="datetime1"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0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65B4-838A-8544-BF34-F7436B4ACB51}" type="datetime1"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3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1E336-59BE-C04F-A9DA-F1F6AE1DF317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34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2B22-6563-1342-A01C-F01C137E438F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76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9F2C5-CD38-E94C-B689-83D798300338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C7BAA2-FE96-52B9-B5C2-475FF2521384}"/>
              </a:ext>
            </a:extLst>
          </p:cNvPr>
          <p:cNvSpPr/>
          <p:nvPr userDrawn="1"/>
        </p:nvSpPr>
        <p:spPr>
          <a:xfrm>
            <a:off x="0" y="4584700"/>
            <a:ext cx="12192000" cy="2273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51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18B3-80F3-B148-BCF7-A63830D0EF53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7ACB08-0940-E4F0-500A-72E18A784D71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345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93605-D9DE-2648-94A0-FAA2585AB8CB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03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B54F-CE47-AA42-B15A-E68D54DBAAA5}" type="datetime1"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B2C874-160E-D9CC-5D50-7E722B1345A0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711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7F16-1BEC-B644-80CD-535FBD14FB72}" type="datetime1"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8211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03C9-BD13-1342-AFCE-50FC6C72E145}" type="datetime1"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CB0CFD-84A0-F108-77CE-D7E460D4CBBC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018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426C-91E2-E344-BE77-719C864A13CB}" type="datetime1"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014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05250-A203-FD48-95A7-75323484C62F}" type="datetime1"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1545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65B4-838A-8544-BF34-F7436B4ACB51}" type="datetime1"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028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1E336-59BE-C04F-A9DA-F1F6AE1DF317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355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2B22-6563-1342-A01C-F01C137E438F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7548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59F2C5-CD38-E94C-B689-83D798300338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C7BAA2-FE96-52B9-B5C2-475FF2521384}"/>
              </a:ext>
            </a:extLst>
          </p:cNvPr>
          <p:cNvSpPr/>
          <p:nvPr userDrawn="1"/>
        </p:nvSpPr>
        <p:spPr>
          <a:xfrm>
            <a:off x="0" y="4584700"/>
            <a:ext cx="12192000" cy="2273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2219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7ACB08-0940-E4F0-500A-72E18A784D71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9893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870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B2C874-160E-D9CC-5D50-7E722B1345A0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3513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696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CB0CFD-84A0-F108-77CE-D7E460D4CBBC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6813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790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85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283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512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069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91771"/>
            <a:ext cx="10515600" cy="4885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348C7-35FE-2441-A8CE-8B5AE35B2E0A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772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91771"/>
            <a:ext cx="10515600" cy="4885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348C7-35FE-2441-A8CE-8B5AE35B2E0A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44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91771"/>
            <a:ext cx="10515600" cy="4885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74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6_E8D871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7_36FDE8BA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microsoft.com/office/2018/10/relationships/comments" Target="../comments/modernComment_114_8FFE191D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me.org/codes-standards/find-codes-standards/verification-validation-and-uncertainty-quantification-terminology-in-computational-modeling-and-simulation/2022/pdf" TargetMode="External"/><Relationship Id="rId2" Type="http://schemas.microsoft.com/office/2018/10/relationships/comments" Target="../comments/modernComment_105_4CFE00A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sme.org/codes-standards/find-codes-standards/standard-for-verification-and-validation-in-computational-fluid-dynamics-and-heat-transfer" TargetMode="External"/><Relationship Id="rId4" Type="http://schemas.openxmlformats.org/officeDocument/2006/relationships/hyperlink" Target="https://www.asme.org/codes-standards/find-codes-standards/standard-for-verification-and-validation-in-computational-solid-mechanic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1F51C5-CBCF-DE19-A234-DD7C0F5E4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ctr"/>
          <a:lstStyle/>
          <a:p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 to VVUQ | Part 2</a:t>
            </a:r>
            <a:br>
              <a:rPr lang="en-US" b="1"/>
            </a:br>
            <a:r>
              <a:rPr lang="en-US" b="1"/>
              <a:t>Verification</a:t>
            </a:r>
            <a:endParaRPr lang="en-US" b="1">
              <a:ea typeface="Calibri Light"/>
              <a:cs typeface="Calibri Light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6DCC3CB-D572-623C-4DF2-94362F8C3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2650" y="5174159"/>
            <a:ext cx="10426700" cy="127476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000" b="1">
                <a:solidFill>
                  <a:schemeClr val="tx2">
                    <a:lumMod val="75000"/>
                  </a:schemeClr>
                </a:solidFill>
              </a:rPr>
              <a:t>Task Group on VVUQ Concepts in Engineering Education</a:t>
            </a:r>
          </a:p>
          <a:p>
            <a:pPr algn="l"/>
            <a:r>
              <a:rPr lang="en-US" sz="2000">
                <a:solidFill>
                  <a:schemeClr val="tx2">
                    <a:lumMod val="75000"/>
                  </a:schemeClr>
                </a:solidFill>
              </a:rPr>
              <a:t>ASME Codes &amp; Standards | Committee on Verification, Validation, and Uncertainty Quantification</a:t>
            </a:r>
          </a:p>
          <a:p>
            <a:pPr algn="l"/>
            <a:r>
              <a:rPr lang="en-US" sz="1600">
                <a:solidFill>
                  <a:schemeClr val="tx2">
                    <a:lumMod val="75000"/>
                  </a:schemeClr>
                </a:solidFill>
              </a:rPr>
              <a:t>Contacts: Lydia Stanford (stanfordl@asme.org)​ | Daniel </a:t>
            </a:r>
            <a:r>
              <a:rPr lang="en-US" sz="1600" err="1">
                <a:solidFill>
                  <a:schemeClr val="tx2">
                    <a:lumMod val="75000"/>
                  </a:schemeClr>
                </a:solidFill>
              </a:rPr>
              <a:t>Papert</a:t>
            </a:r>
            <a:r>
              <a:rPr lang="en-US" sz="1600">
                <a:solidFill>
                  <a:schemeClr val="tx2">
                    <a:lumMod val="75000"/>
                  </a:schemeClr>
                </a:solidFill>
              </a:rPr>
              <a:t> (papertd@asme.org​)</a:t>
            </a:r>
            <a:endParaRPr lang="en-US" sz="16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algn="l"/>
            <a:r>
              <a:rPr lang="en-US" sz="1100">
                <a:solidFill>
                  <a:schemeClr val="tx2">
                    <a:lumMod val="75000"/>
                  </a:schemeClr>
                </a:solidFill>
              </a:rPr>
              <a:t>V. 3, Draft, 2026</a:t>
            </a:r>
            <a:endParaRPr lang="en-US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1100">
                <a:solidFill>
                  <a:schemeClr val="tx2">
                    <a:lumMod val="75000"/>
                  </a:schemeClr>
                </a:solidFill>
              </a:rPr>
              <a:t>© 2026 by ASME Task Group on VVUQ in Engineering Education is licensed under CC BY 4.0. To view a copy of this license, visit </a:t>
            </a:r>
            <a:r>
              <a:rPr lang="en-US" sz="1100">
                <a:solidFill>
                  <a:schemeClr val="tx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https://creativecommons.org/licenses/by/4.0/</a:t>
            </a:r>
            <a:endParaRPr lang="en-US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" name="Picture 1" descr="A purple and white logo&#10;&#10;AI-generated content may be incorrect.">
            <a:extLst>
              <a:ext uri="{FF2B5EF4-FFF2-40B4-BE49-F238E27FC236}">
                <a16:creationId xmlns:a16="http://schemas.microsoft.com/office/drawing/2014/main" id="{C4822830-98C6-34ED-F7A8-99CC42088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1552575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96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4D5CB-5E30-61D6-82A4-0E878FB6E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16AD6-F335-B4BC-B601-B3F43B2AF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What is verification, and why do we care?</a:t>
            </a:r>
          </a:p>
          <a:p>
            <a:r>
              <a:rPr lang="en-US"/>
              <a:t>Verification activities: code and solution verification</a:t>
            </a:r>
          </a:p>
          <a:p>
            <a:r>
              <a:rPr lang="en-US"/>
              <a:t>How is code verification performed?</a:t>
            </a:r>
          </a:p>
          <a:p>
            <a:r>
              <a:rPr lang="en-US"/>
              <a:t>How is solution verification performed?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73DB8A-F020-1EB3-ACDE-A5FA2F882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75F8BE-E79F-67F6-8510-5FBC6AB26C5F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390649904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69123-D34B-4CAE-A29F-EE6DF556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/>
              <a:t>What is verification and why do we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CB952-53A9-E554-3550-919AF2C23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07537"/>
            <a:ext cx="10515599" cy="4931608"/>
          </a:xfrm>
        </p:spPr>
        <p:txBody>
          <a:bodyPr>
            <a:normAutofit/>
          </a:bodyPr>
          <a:lstStyle/>
          <a:p>
            <a:r>
              <a:rPr lang="en-US"/>
              <a:t>Verification is the process that establishing the </a:t>
            </a:r>
            <a:r>
              <a:rPr lang="en-US" i="1"/>
              <a:t>mathematical correctness </a:t>
            </a:r>
            <a:r>
              <a:rPr lang="en-US"/>
              <a:t>of the computational model and determining the </a:t>
            </a:r>
            <a:r>
              <a:rPr lang="en-US" i="1"/>
              <a:t>accuracy</a:t>
            </a:r>
            <a:r>
              <a:rPr lang="en-US"/>
              <a:t> of a particular numerical solution.</a:t>
            </a:r>
          </a:p>
          <a:p>
            <a:r>
              <a:rPr lang="en-US"/>
              <a:t>Verification includes two different activities: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/>
              <a:t>Code verification</a:t>
            </a:r>
            <a:r>
              <a:rPr lang="en-US"/>
              <a:t> is the process of determining that the mathematical model and its numerical solution is correctly implemented in the computer code. Code verification </a:t>
            </a:r>
            <a:r>
              <a:rPr lang="en-US" i="1"/>
              <a:t>evaluates</a:t>
            </a:r>
            <a:r>
              <a:rPr lang="en-US"/>
              <a:t> the numerical error using a known reference solution.</a:t>
            </a:r>
          </a:p>
          <a:p>
            <a:pPr marL="914400" lvl="1" indent="-457200">
              <a:buAutoNum type="arabicPeriod" startAt="2"/>
            </a:pPr>
            <a:r>
              <a:rPr lang="en-US" b="1"/>
              <a:t>Solution verification</a:t>
            </a:r>
            <a:r>
              <a:rPr lang="en-US"/>
              <a:t> is the process of estimating the </a:t>
            </a:r>
            <a:r>
              <a:rPr lang="en-US" i="1"/>
              <a:t>numerical accuracy </a:t>
            </a:r>
            <a:r>
              <a:rPr lang="en-US"/>
              <a:t>of output quantities of the computational model for the application conditions of interest. Solution verification </a:t>
            </a:r>
            <a:r>
              <a:rPr lang="en-US" i="1"/>
              <a:t>estimates</a:t>
            </a:r>
            <a:r>
              <a:rPr lang="en-US"/>
              <a:t> the numerical error of the output quantities of interest.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597B7-64F8-E797-2EE3-7BA5AA0E4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B3A567-C260-624D-B035-2C71A5EFC3C9}" type="slidenum">
              <a:rPr lang="en-US"/>
              <a:pPr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14CDCB-B0B4-1713-EF9A-F1DB0B6581EC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9226098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E60A4-46ED-E0D4-D8CF-C82E90C1C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Verification activities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4C1D9-14C1-D13E-292E-FE53BAB9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 smtClean="0"/>
              <a:t>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86CE428-DB3F-A1F7-DDCB-5388E0BC8B35}"/>
                  </a:ext>
                </a:extLst>
              </p:cNvPr>
              <p:cNvSpPr/>
              <p:nvPr/>
            </p:nvSpPr>
            <p:spPr>
              <a:xfrm>
                <a:off x="1842806" y="2410647"/>
                <a:ext cx="1885445" cy="55122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/>
                  <a:t>Model Input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/>
                  <a:t>  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sz="140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86CE428-DB3F-A1F7-DDCB-5388E0BC8B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806" y="2410647"/>
                <a:ext cx="1885445" cy="551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8">
                <a:extLst>
                  <a:ext uri="{FF2B5EF4-FFF2-40B4-BE49-F238E27FC236}">
                    <a16:creationId xmlns:a16="http://schemas.microsoft.com/office/drawing/2014/main" id="{519D0802-9636-A144-9BD4-87CC42EB8114}"/>
                  </a:ext>
                </a:extLst>
              </p:cNvPr>
              <p:cNvSpPr/>
              <p:nvPr/>
            </p:nvSpPr>
            <p:spPr>
              <a:xfrm>
                <a:off x="4649868" y="2410647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/>
                  <a:t>Mathematical Model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>
          <p:sp>
            <p:nvSpPr>
              <p:cNvPr id="6" name="Rounded Rectangle 8">
                <a:extLst>
                  <a:ext uri="{FF2B5EF4-FFF2-40B4-BE49-F238E27FC236}">
                    <a16:creationId xmlns:a16="http://schemas.microsoft.com/office/drawing/2014/main" id="{519D0802-9636-A144-9BD4-87CC42EB81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9868" y="2410647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1">
                <a:extLst>
                  <a:ext uri="{FF2B5EF4-FFF2-40B4-BE49-F238E27FC236}">
                    <a16:creationId xmlns:a16="http://schemas.microsoft.com/office/drawing/2014/main" id="{E2F9B462-2515-3071-6430-2908FD52BDD1}"/>
                  </a:ext>
                </a:extLst>
              </p:cNvPr>
              <p:cNvSpPr/>
              <p:nvPr/>
            </p:nvSpPr>
            <p:spPr>
              <a:xfrm>
                <a:off x="4649867" y="3163760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/>
                  <a:t>Computational Model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400" b="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>
          <p:sp>
            <p:nvSpPr>
              <p:cNvPr id="7" name="Rounded Rectangle 1">
                <a:extLst>
                  <a:ext uri="{FF2B5EF4-FFF2-40B4-BE49-F238E27FC236}">
                    <a16:creationId xmlns:a16="http://schemas.microsoft.com/office/drawing/2014/main" id="{E2F9B462-2515-3071-6430-2908FD52BD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9867" y="3163760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4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318A1E1-1661-FC92-C1B0-E56A8DC6EEF4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 flipH="1">
            <a:off x="5592590" y="2961872"/>
            <a:ext cx="1" cy="201888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EC85D9AE-0135-E204-5176-8E0B0EC1F49A}"/>
              </a:ext>
            </a:extLst>
          </p:cNvPr>
          <p:cNvSpPr/>
          <p:nvPr/>
        </p:nvSpPr>
        <p:spPr>
          <a:xfrm>
            <a:off x="6709754" y="2635143"/>
            <a:ext cx="915421" cy="4308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>
                <a:solidFill>
                  <a:srgbClr val="C00000"/>
                </a:solidFill>
              </a:rPr>
              <a:t>Code Verification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C2EA2A6B-F266-A944-1CBE-0CAF9015A7DC}"/>
              </a:ext>
            </a:extLst>
          </p:cNvPr>
          <p:cNvSpPr/>
          <p:nvPr/>
        </p:nvSpPr>
        <p:spPr>
          <a:xfrm rot="2700000">
            <a:off x="5946965" y="2690018"/>
            <a:ext cx="745597" cy="745597"/>
          </a:xfrm>
          <a:prstGeom prst="arc">
            <a:avLst/>
          </a:prstGeom>
          <a:ln w="12700">
            <a:solidFill>
              <a:srgbClr val="C00000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37AFCB6-D27F-6380-07AD-FBD4E8703546}"/>
                  </a:ext>
                </a:extLst>
              </p:cNvPr>
              <p:cNvSpPr/>
              <p:nvPr/>
            </p:nvSpPr>
            <p:spPr>
              <a:xfrm>
                <a:off x="7450733" y="3162113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/>
                  <a:t>Model Output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400" b="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b="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sz="1400" b="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400"/>
                  <a:t>  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1400"/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37AFCB6-D27F-6380-07AD-FBD4E87035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0733" y="3162113"/>
                <a:ext cx="1885445" cy="5512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7BEF705-2B17-A2A1-568D-B738F0771F74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6535312" y="3437726"/>
            <a:ext cx="915421" cy="164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82CA18-73BD-090F-09F4-908853275166}"/>
                  </a:ext>
                </a:extLst>
              </p:cNvPr>
              <p:cNvSpPr txBox="1"/>
              <p:nvPr/>
            </p:nvSpPr>
            <p:spPr>
              <a:xfrm>
                <a:off x="6809703" y="3244860"/>
                <a:ext cx="306367" cy="29931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1800" b="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82CA18-73BD-090F-09F4-9088532751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703" y="3244860"/>
                <a:ext cx="306367" cy="299313"/>
              </a:xfrm>
              <a:prstGeom prst="rect">
                <a:avLst/>
              </a:prstGeom>
              <a:blipFill>
                <a:blip r:embed="rId6"/>
                <a:stretch>
                  <a:fillRect l="-12000" t="-6122" r="-50000" b="-24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8A69911B-A654-38A3-4D21-3379E2892427}"/>
              </a:ext>
            </a:extLst>
          </p:cNvPr>
          <p:cNvSpPr/>
          <p:nvPr/>
        </p:nvSpPr>
        <p:spPr>
          <a:xfrm>
            <a:off x="6452340" y="3903882"/>
            <a:ext cx="1081364" cy="4308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>
                <a:solidFill>
                  <a:srgbClr val="C00000"/>
                </a:solidFill>
              </a:rPr>
              <a:t>Solution Verification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C812A5B9-B81B-8195-0F39-8D4A13C719C1}"/>
              </a:ext>
            </a:extLst>
          </p:cNvPr>
          <p:cNvSpPr/>
          <p:nvPr/>
        </p:nvSpPr>
        <p:spPr>
          <a:xfrm rot="8100000">
            <a:off x="6487703" y="2886395"/>
            <a:ext cx="1010638" cy="1010638"/>
          </a:xfrm>
          <a:prstGeom prst="arc">
            <a:avLst/>
          </a:prstGeom>
          <a:ln w="12700">
            <a:solidFill>
              <a:srgbClr val="C00000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E604BFE-1CE6-F738-A4DD-FC5CA455330B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3728251" y="2686260"/>
            <a:ext cx="91934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B8AFC87-BBDE-A1B2-F8A8-AD2F467AC9CB}"/>
                  </a:ext>
                </a:extLst>
              </p:cNvPr>
              <p:cNvSpPr txBox="1"/>
              <p:nvPr/>
            </p:nvSpPr>
            <p:spPr>
              <a:xfrm>
                <a:off x="3998330" y="2527127"/>
                <a:ext cx="25609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B8AFC87-BBDE-A1B2-F8A8-AD2F467AC9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8330" y="2527127"/>
                <a:ext cx="256099" cy="276999"/>
              </a:xfrm>
              <a:prstGeom prst="rect">
                <a:avLst/>
              </a:prstGeom>
              <a:blipFill>
                <a:blip r:embed="rId7"/>
                <a:stretch>
                  <a:fillRect l="-11905" r="-2381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8504D346-A14B-9799-824C-121879D541DD}"/>
              </a:ext>
            </a:extLst>
          </p:cNvPr>
          <p:cNvSpPr/>
          <p:nvPr/>
        </p:nvSpPr>
        <p:spPr>
          <a:xfrm>
            <a:off x="3552118" y="3916873"/>
            <a:ext cx="2585169" cy="166199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r>
              <a:rPr lang="en-US" sz="1200" b="1">
                <a:solidFill>
                  <a:schemeClr val="bg1">
                    <a:lumMod val="50000"/>
                  </a:schemeClr>
                </a:solidFill>
              </a:rPr>
              <a:t>Aspects of numerical implementation in computational models: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Discretization of equations in space and time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Algorithms (linearization, iterative methods, coupling,…)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Computer programming (coding)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Discretization of domain (meshing, time stepping)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DC2493-560A-8838-25CC-3ADF18A7017F}"/>
              </a:ext>
            </a:extLst>
          </p:cNvPr>
          <p:cNvSpPr/>
          <p:nvPr/>
        </p:nvSpPr>
        <p:spPr>
          <a:xfrm>
            <a:off x="7446940" y="1712601"/>
            <a:ext cx="2744908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r>
              <a:rPr lang="en-US" sz="1200" b="1">
                <a:solidFill>
                  <a:schemeClr val="bg1">
                    <a:lumMod val="50000"/>
                  </a:schemeClr>
                </a:solidFill>
              </a:rPr>
              <a:t>Examples of code verification activities: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Check for coding errors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Check numerical solution convergence to the exact solution as the discretization is refined (e.g., mesh size decreases)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FAC71E-FF34-CC6C-EE00-2FB57ED54AE2}"/>
              </a:ext>
            </a:extLst>
          </p:cNvPr>
          <p:cNvSpPr/>
          <p:nvPr/>
        </p:nvSpPr>
        <p:spPr>
          <a:xfrm>
            <a:off x="7450733" y="4380309"/>
            <a:ext cx="2585169" cy="110799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r>
              <a:rPr lang="en-US" sz="1200" b="1">
                <a:solidFill>
                  <a:schemeClr val="bg1">
                    <a:lumMod val="50000"/>
                  </a:schemeClr>
                </a:solidFill>
              </a:rPr>
              <a:t>Examples of numerical errors assessed in solution verification: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Round-off errors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Iterative errors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Discretization errors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Statistical sampling errors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165236-8529-5B03-74F3-59F07CFF6C8A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584978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06458D-A407-BFFC-6764-E2CEB725C8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2884"/>
          <a:stretch>
            <a:fillRect/>
          </a:stretch>
        </p:blipFill>
        <p:spPr>
          <a:xfrm>
            <a:off x="8305800" y="1883707"/>
            <a:ext cx="3662082" cy="34495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8D94ED-976B-8218-1277-5BCAB8FC2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How is it code verification performed?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8B952-7E18-D1E8-7060-789E8DDB1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151" y="1351731"/>
            <a:ext cx="6711331" cy="5004620"/>
          </a:xfrm>
        </p:spPr>
        <p:txBody>
          <a:bodyPr>
            <a:normAutofit/>
          </a:bodyPr>
          <a:lstStyle/>
          <a:p>
            <a:r>
              <a:rPr lang="en-US" noProof="0"/>
              <a:t>Code verification requires a </a:t>
            </a:r>
            <a:r>
              <a:rPr lang="en-US" i="1" noProof="0"/>
              <a:t>known solution </a:t>
            </a:r>
            <a:r>
              <a:rPr lang="en-US" noProof="0"/>
              <a:t>to a problem that is solved with the same mathematical model. For example, a problem that uses the same terms for the transport of mass, momentum, and energy as the application of interest.</a:t>
            </a:r>
          </a:p>
          <a:p>
            <a:r>
              <a:rPr lang="en-US" noProof="0"/>
              <a:t>Known reference solutions can come from:</a:t>
            </a:r>
          </a:p>
          <a:p>
            <a:pPr lvl="1"/>
            <a:r>
              <a:rPr lang="en-US" noProof="0"/>
              <a:t>Classical analytical solutions</a:t>
            </a:r>
          </a:p>
          <a:p>
            <a:pPr lvl="1"/>
            <a:r>
              <a:rPr lang="en-US" noProof="0"/>
              <a:t>Manufactured solutions</a:t>
            </a:r>
          </a:p>
          <a:p>
            <a:pPr lvl="1"/>
            <a:r>
              <a:rPr lang="en-US" noProof="0"/>
              <a:t>Highly accurate numerical solutions</a:t>
            </a:r>
          </a:p>
          <a:p>
            <a:r>
              <a:rPr lang="en-US" noProof="0"/>
              <a:t>Numerical solutions are computed and the error is </a:t>
            </a:r>
            <a:r>
              <a:rPr lang="en-US" i="1" noProof="0"/>
              <a:t>evaluated</a:t>
            </a:r>
            <a:r>
              <a:rPr lang="en-US" noProof="0"/>
              <a:t> on a series of refined grids and time steps to determine the numerical order of accuracy.</a:t>
            </a:r>
          </a:p>
          <a:p>
            <a:r>
              <a:rPr lang="en-US" noProof="0"/>
              <a:t>Code verification is a </a:t>
            </a:r>
            <a:r>
              <a:rPr lang="en-US" i="1" noProof="0"/>
              <a:t>software</a:t>
            </a:r>
            <a:r>
              <a:rPr lang="en-US" noProof="0"/>
              <a:t> </a:t>
            </a:r>
            <a:r>
              <a:rPr lang="en-US" i="1" noProof="0"/>
              <a:t>testing procedure</a:t>
            </a:r>
            <a:r>
              <a:rPr lang="en-US" noProof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1801E9-5890-C723-818A-9A6CA0073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3A567-C260-624D-B035-2C71A5EFC3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70903-FEED-6033-5CB4-5558F3B01E25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3906726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B2C94CA-8B69-108D-3318-61776B7BF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9306" y="1883706"/>
            <a:ext cx="3459635" cy="34495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7F5AB4-C6FB-37C1-9907-B8C6931B9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How is it solution verification performed?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8C5D99-27E8-A05A-62E9-55CF36FD3B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284087"/>
                <a:ext cx="6799729" cy="4818750"/>
              </a:xfrm>
            </p:spPr>
            <p:txBody>
              <a:bodyPr/>
              <a:lstStyle/>
              <a:p>
                <a:pPr marL="342900" indent="-342900">
                  <a:spcAft>
                    <a:spcPts val="1200"/>
                  </a:spcAft>
                </a:pPr>
                <a:r>
                  <a:rPr lang="en-US" sz="2000" noProof="0">
                    <a:solidFill>
                      <a:schemeClr val="tx1"/>
                    </a:solidFill>
                  </a:rPr>
                  <a:t>Solution verification is the process of estimating the numerical solution error in the model</a:t>
                </a:r>
                <a:r>
                  <a:rPr lang="en-US" noProof="0"/>
                  <a:t> outputs </a:t>
                </a:r>
                <a14:m>
                  <m:oMath xmlns:m="http://schemas.openxmlformats.org/officeDocument/2006/math">
                    <m:r>
                      <a:rPr lang="en-US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noProof="0"/>
                  <a:t> </a:t>
                </a:r>
                <a:r>
                  <a:rPr lang="en-US" sz="2000" noProof="0">
                    <a:solidFill>
                      <a:schemeClr val="tx1"/>
                    </a:solidFill>
                  </a:rPr>
                  <a:t>for the application of interest. Since </a:t>
                </a:r>
                <a:r>
                  <a:rPr lang="en-US" noProof="0"/>
                  <a:t>the exact solution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exact</m:t>
                        </m:r>
                      </m:sub>
                    </m:sSub>
                  </m:oMath>
                </a14:m>
                <a:r>
                  <a:rPr lang="en-US" noProof="0"/>
                  <a:t> is unknown, there will be</a:t>
                </a:r>
                <a:r>
                  <a:rPr lang="en-US" sz="2000" noProof="0">
                    <a:solidFill>
                      <a:schemeClr val="tx1"/>
                    </a:solidFill>
                  </a:rPr>
                  <a:t> uncertainty </a:t>
                </a:r>
                <a14:m>
                  <m:oMath xmlns:m="http://schemas.openxmlformats.org/officeDocument/2006/math">
                    <m:r>
                      <a:rPr lang="en-US" sz="2000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en-US" sz="2000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</m:d>
                  </m:oMath>
                </a14:m>
                <a:r>
                  <a:rPr lang="en-US" sz="2000" noProof="0">
                    <a:solidFill>
                      <a:schemeClr val="tx1"/>
                    </a:solidFill>
                  </a:rPr>
                  <a:t> </a:t>
                </a:r>
                <a:r>
                  <a:rPr lang="en-US" noProof="0"/>
                  <a:t>in the model outputs</a:t>
                </a:r>
                <a:r>
                  <a:rPr lang="en-US" sz="2000" noProof="0">
                    <a:solidFill>
                      <a:schemeClr val="tx1"/>
                    </a:solidFill>
                  </a:rPr>
                  <a:t> of interest </a:t>
                </a:r>
                <a14:m>
                  <m:oMath xmlns:m="http://schemas.openxmlformats.org/officeDocument/2006/math">
                    <m:r>
                      <a:rPr lang="en-US" sz="200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noProof="0">
                    <a:solidFill>
                      <a:schemeClr val="tx1"/>
                    </a:solidFill>
                  </a:rPr>
                  <a:t>. </a:t>
                </a:r>
              </a:p>
              <a:p>
                <a:pPr marL="342900" indent="-342900">
                  <a:spcAft>
                    <a:spcPts val="1200"/>
                  </a:spcAft>
                </a:pPr>
                <a:r>
                  <a:rPr lang="en-US"/>
                  <a:t>Similar to code verification, computing solutions on a series of refined grids and time steps </a:t>
                </a:r>
                <a:r>
                  <a:rPr lang="en-US" sz="2000" noProof="0">
                    <a:solidFill>
                      <a:schemeClr val="tx1"/>
                    </a:solidFill>
                  </a:rPr>
                  <a:t>is a common technique for estimating the numerical uncertainty </a:t>
                </a:r>
                <a14:m>
                  <m:oMath xmlns:m="http://schemas.openxmlformats.org/officeDocument/2006/math">
                    <m:r>
                      <a:rPr lang="en-US" sz="2000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en-US" sz="2000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</m:d>
                  </m:oMath>
                </a14:m>
                <a:r>
                  <a:rPr lang="en-US" sz="2000" noProof="0">
                    <a:solidFill>
                      <a:schemeClr val="tx1"/>
                    </a:solidFill>
                  </a:rPr>
                  <a:t>.</a:t>
                </a:r>
              </a:p>
              <a:p>
                <a:pPr marL="342900" indent="-342900">
                  <a:spcAft>
                    <a:spcPts val="1200"/>
                  </a:spcAft>
                </a:pPr>
                <a:r>
                  <a:rPr lang="en-US" noProof="0"/>
                  <a:t>Since the sign of the numerical uncertainty is not known, the estimated bound on</a:t>
                </a:r>
                <a:r>
                  <a:rPr lang="en-US" sz="2000" noProof="0">
                    <a:solidFill>
                      <a:schemeClr val="tx1"/>
                    </a:solidFill>
                  </a:rPr>
                  <a:t> the numerical uncertainty is written as</a:t>
                </a:r>
              </a:p>
              <a:p>
                <a:pPr marL="0" indent="0">
                  <a:spcBef>
                    <a:spcPts val="800"/>
                  </a:spcBef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exact</m:t>
                          </m:r>
                        </m:sub>
                      </m:sSub>
                      <m:r>
                        <a:rPr lang="en-US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</m:t>
                      </m:r>
                      <m:r>
                        <a:rPr lang="en-US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</m:oMath>
                  </m:oMathPara>
                </a14:m>
                <a:endParaRPr lang="en-US" sz="800" noProof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8C5D99-27E8-A05A-62E9-55CF36FD3B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284087"/>
                <a:ext cx="6799729" cy="4818750"/>
              </a:xfrm>
              <a:blipFill>
                <a:blip r:embed="rId4"/>
                <a:stretch>
                  <a:fillRect l="-717" t="-1392" r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44DDC-9986-12E8-16D7-C22AE6ADB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3A567-C260-624D-B035-2C71A5EFC3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5DA8DE-A1EF-DEBF-1500-A8B621CCD5EA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241579446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99BEA-F8F2-B870-3D0E-D57DF0CC6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66BAF-8F46-95FB-59E6-EB27C4B7A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1771"/>
            <a:ext cx="10515600" cy="48851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spcBef>
                <a:spcPts val="800"/>
              </a:spcBef>
            </a:pPr>
            <a:r>
              <a:rPr lang="en-US" sz="2000">
                <a:solidFill>
                  <a:srgbClr val="000000"/>
                </a:solidFill>
              </a:rPr>
              <a:t>ASME (2022), "Verification, Validation, and Uncertainty Quantification Terminology in Computational Modeling and Simulation," American Society of Mechanical Engineers, </a:t>
            </a:r>
            <a:r>
              <a:rPr lang="en-US" sz="2000">
                <a:solidFill>
                  <a:srgbClr val="000000"/>
                </a:solidFill>
                <a:hlinkClick r:id="rId3"/>
              </a:rPr>
              <a:t>ASME VVUQ 1-2022</a:t>
            </a:r>
            <a:r>
              <a:rPr lang="en-US">
                <a:solidFill>
                  <a:srgbClr val="000000"/>
                </a:solidFill>
              </a:rPr>
              <a:t>, New York, NY</a:t>
            </a:r>
            <a:r>
              <a:rPr lang="en-US" sz="2000">
                <a:solidFill>
                  <a:srgbClr val="000000"/>
                </a:solidFill>
              </a:rPr>
              <a:t>.</a:t>
            </a: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</a:rPr>
              <a:t>ASME (2019), "Standard for Verification and Validation in Computational Solid Mechanics." American Society of Mechanical Engineers, </a:t>
            </a:r>
            <a:r>
              <a:rPr lang="en-US" sz="2000">
                <a:solidFill>
                  <a:srgbClr val="000000"/>
                </a:solidFill>
                <a:hlinkClick r:id="rId4"/>
              </a:rPr>
              <a:t>ASME Standard V&amp;V 10-2019</a:t>
            </a:r>
            <a:r>
              <a:rPr lang="en-US" sz="2000">
                <a:solidFill>
                  <a:srgbClr val="000000"/>
                </a:solidFill>
              </a:rPr>
              <a:t>, New York, NY.</a:t>
            </a:r>
            <a:endParaRPr lang="en-US" sz="2000">
              <a:solidFill>
                <a:srgbClr val="000000"/>
              </a:solidFill>
              <a:cs typeface="Calibri"/>
            </a:endParaRP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</a:rPr>
              <a:t>ASME (2009), "Standard for Verification and Validation in Computational Fluid Dynamics and Heat Transfer." American Society of Mechanical Engineers, </a:t>
            </a:r>
            <a:r>
              <a:rPr lang="en-US" sz="2000">
                <a:solidFill>
                  <a:srgbClr val="000000"/>
                </a:solidFill>
                <a:hlinkClick r:id="rId5"/>
              </a:rPr>
              <a:t>ASME Standard V&amp;V </a:t>
            </a:r>
            <a:r>
              <a:rPr lang="en-US">
                <a:solidFill>
                  <a:srgbClr val="000000"/>
                </a:solidFill>
                <a:hlinkClick r:id="rId5"/>
              </a:rPr>
              <a:t>20-2009</a:t>
            </a:r>
            <a:r>
              <a:rPr lang="en-US" sz="2000">
                <a:solidFill>
                  <a:srgbClr val="000000"/>
                </a:solidFill>
                <a:hlinkClick r:id="rId5"/>
              </a:rPr>
              <a:t>(R2021)</a:t>
            </a:r>
            <a:r>
              <a:rPr lang="en-US" sz="2000">
                <a:solidFill>
                  <a:srgbClr val="000000"/>
                </a:solidFill>
              </a:rPr>
              <a:t>, New York, NY.</a:t>
            </a:r>
            <a:endParaRPr lang="en-US" sz="2000">
              <a:solidFill>
                <a:srgbClr val="000000"/>
              </a:solidFill>
              <a:cs typeface="Calibri"/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000"/>
              <a:t>Oberkampf, W. L. and C. J. Roy (2010), </a:t>
            </a:r>
            <a:r>
              <a:rPr lang="en-US" sz="2000" u="sng"/>
              <a:t>Verification and Validation in Scientific Computing</a:t>
            </a:r>
            <a:r>
              <a:rPr lang="en-US" sz="2000"/>
              <a:t>, Cambridge University Press, UK.</a:t>
            </a: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</a:rPr>
              <a:t>Roache, P. J. (2009), </a:t>
            </a:r>
            <a:r>
              <a:rPr lang="en-US" sz="2000" u="sng">
                <a:solidFill>
                  <a:srgbClr val="000000"/>
                </a:solidFill>
              </a:rPr>
              <a:t>Fundamentals of Verification and Validation</a:t>
            </a:r>
            <a:r>
              <a:rPr lang="en-US" sz="2000">
                <a:solidFill>
                  <a:srgbClr val="000000"/>
                </a:solidFill>
              </a:rPr>
              <a:t>, Hermosa Publishers, Socorro, New Mexico.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78221C-4889-23A5-7FED-2D2E1FCDE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B3A567-C260-624D-B035-2C71A5EFC3C9}" type="slidenum">
              <a:rPr lang="en-US"/>
              <a:pPr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926B44-6304-9764-8F9F-DCEC99D5F271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8073217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27569EB883484C8F8DE1DD4FF9CFD0" ma:contentTypeVersion="14" ma:contentTypeDescription="Create a new document." ma:contentTypeScope="" ma:versionID="6929cad60373fdb8076cd3e2e9530b21">
  <xsd:schema xmlns:xsd="http://www.w3.org/2001/XMLSchema" xmlns:xs="http://www.w3.org/2001/XMLSchema" xmlns:p="http://schemas.microsoft.com/office/2006/metadata/properties" xmlns:ns2="b8262d6a-fe97-4289-887e-ed94b32bf198" xmlns:ns3="615608a4-b131-4d1b-871d-3d0bbdb4be65" targetNamespace="http://schemas.microsoft.com/office/2006/metadata/properties" ma:root="true" ma:fieldsID="1c7f67f1309ee4e393123b4e881f8ec2" ns2:_="" ns3:_="">
    <xsd:import namespace="b8262d6a-fe97-4289-887e-ed94b32bf198"/>
    <xsd:import namespace="615608a4-b131-4d1b-871d-3d0bbdb4be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Not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62d6a-fe97-4289-887e-ed94b32bf1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1f1287a5-1bef-4e99-ba2b-767c7ce7c3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" ma:index="20" nillable="true" ma:displayName="Note" ma:format="Dropdown" ma:internalName="Note">
      <xsd:simpleType>
        <xsd:restriction base="dms:Text">
          <xsd:maxLength value="255"/>
        </xsd:restriction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5608a4-b131-4d1b-871d-3d0bbdb4be6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62e8a3cd-83d2-4c9d-b9aa-df4b75a91354}" ma:internalName="TaxCatchAll" ma:showField="CatchAllData" ma:web="615608a4-b131-4d1b-871d-3d0bbdb4be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15608a4-b131-4d1b-871d-3d0bbdb4be65" xsi:nil="true"/>
    <lcf76f155ced4ddcb4097134ff3c332f xmlns="b8262d6a-fe97-4289-887e-ed94b32bf198">
      <Terms xmlns="http://schemas.microsoft.com/office/infopath/2007/PartnerControls"/>
    </lcf76f155ced4ddcb4097134ff3c332f>
    <Note xmlns="b8262d6a-fe97-4289-887e-ed94b32bf198" xsi:nil="true"/>
  </documentManagement>
</p:properties>
</file>

<file path=customXml/itemProps1.xml><?xml version="1.0" encoding="utf-8"?>
<ds:datastoreItem xmlns:ds="http://schemas.openxmlformats.org/officeDocument/2006/customXml" ds:itemID="{BB17FC8A-52A9-4FD2-A92A-B440E7F4EA0B}">
  <ds:schemaRefs>
    <ds:schemaRef ds:uri="615608a4-b131-4d1b-871d-3d0bbdb4be65"/>
    <ds:schemaRef ds:uri="b8262d6a-fe97-4289-887e-ed94b32bf19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7712D1F-9A38-4BC1-B32B-791B061433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B09104-4EAC-4B5D-AFA2-9E4EE86F7330}">
  <ds:schemaRefs>
    <ds:schemaRef ds:uri="615608a4-b131-4d1b-871d-3d0bbdb4be65"/>
    <ds:schemaRef ds:uri="b8262d6a-fe97-4289-887e-ed94b32bf19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{CA7ABDA9-19D4-8143-8536-1BFF3FB9A118}tf10001120</Template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Office Theme</vt:lpstr>
      <vt:lpstr>2_Office Theme</vt:lpstr>
      <vt:lpstr>1_Office Theme</vt:lpstr>
      <vt:lpstr>Introduction to VVUQ | Part 2 Verification</vt:lpstr>
      <vt:lpstr>Outline</vt:lpstr>
      <vt:lpstr>What is verification and why do we care?</vt:lpstr>
      <vt:lpstr>Verification activities</vt:lpstr>
      <vt:lpstr>How is it code verification performed?</vt:lpstr>
      <vt:lpstr>How is it solution verification performed?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</dc:title>
  <dc:creator>White, Andrew</dc:creator>
  <cp:revision>1</cp:revision>
  <dcterms:created xsi:type="dcterms:W3CDTF">2023-09-01T14:55:06Z</dcterms:created>
  <dcterms:modified xsi:type="dcterms:W3CDTF">2026-09-08T18:57:10Z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0x0101009627569EB883484C8F8DE1DD4FF9CFD0</vt:lpwstr>
  </property>
  <property fmtid="{D5CDD505-2E9C-101B-9397-08002B2CF9AE}" pid="3" name="MediaServiceImageTags">
    <vt:lpwstr/>
  </property>
</Properties>
</file>