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4"/>
    <p:sldMasterId id="2147483696" r:id="rId5"/>
  </p:sldMasterIdLst>
  <p:notesMasterIdLst>
    <p:notesMasterId r:id="rId13"/>
  </p:notesMasterIdLst>
  <p:sldIdLst>
    <p:sldId id="272" r:id="rId6"/>
    <p:sldId id="262" r:id="rId7"/>
    <p:sldId id="263" r:id="rId8"/>
    <p:sldId id="268" r:id="rId9"/>
    <p:sldId id="269" r:id="rId10"/>
    <p:sldId id="271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BF554F-FDEA-E2F2-2367-A5BFB7658D87}" v="11" dt="2025-02-11T15:08:09.476"/>
    <p1510:client id="{3418846E-8D02-51D9-EBFB-42BA4F74A607}" v="26" dt="2025-02-11T17:09:53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6327"/>
  </p:normalViewPr>
  <p:slideViewPr>
    <p:cSldViewPr snapToGrid="0">
      <p:cViewPr varScale="1">
        <p:scale>
          <a:sx n="60" d="100"/>
          <a:sy n="60" d="100"/>
        </p:scale>
        <p:origin x="9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Dam, Noah E" userId="S::noah_vandam_uml.edu#ext#@asmestaff.onmicrosoft.com::c8defa5f-3a14-477a-9228-ec94b3a781bd" providerId="AD" clId="Web-{3418846E-8D02-51D9-EBFB-42BA4F74A607}"/>
    <pc:docChg chg="modSld">
      <pc:chgData name="VanDam, Noah E" userId="S::noah_vandam_uml.edu#ext#@asmestaff.onmicrosoft.com::c8defa5f-3a14-477a-9228-ec94b3a781bd" providerId="AD" clId="Web-{3418846E-8D02-51D9-EBFB-42BA4F74A607}" dt="2025-02-11T17:09:51.165" v="13" actId="20577"/>
      <pc:docMkLst>
        <pc:docMk/>
      </pc:docMkLst>
      <pc:sldChg chg="modSp">
        <pc:chgData name="VanDam, Noah E" userId="S::noah_vandam_uml.edu#ext#@asmestaff.onmicrosoft.com::c8defa5f-3a14-477a-9228-ec94b3a781bd" providerId="AD" clId="Web-{3418846E-8D02-51D9-EBFB-42BA4F74A607}" dt="2025-02-11T17:09:51.165" v="13" actId="20577"/>
        <pc:sldMkLst>
          <pc:docMk/>
          <pc:sldMk cId="80732170" sldId="261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51.165" v="13" actId="20577"/>
          <ac:spMkLst>
            <pc:docMk/>
            <pc:sldMk cId="80732170" sldId="261"/>
            <ac:spMk id="5" creationId="{19926B44-6304-9764-8F9F-DCEC99D5F271}"/>
          </ac:spMkLst>
        </pc:spChg>
      </pc:sldChg>
      <pc:sldChg chg="modSp">
        <pc:chgData name="VanDam, Noah E" userId="S::noah_vandam_uml.edu#ext#@asmestaff.onmicrosoft.com::c8defa5f-3a14-477a-9228-ec94b3a781bd" providerId="AD" clId="Web-{3418846E-8D02-51D9-EBFB-42BA4F74A607}" dt="2025-02-11T17:09:33.759" v="1" actId="20577"/>
        <pc:sldMkLst>
          <pc:docMk/>
          <pc:sldMk cId="3906499041" sldId="262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33.759" v="1" actId="20577"/>
          <ac:spMkLst>
            <pc:docMk/>
            <pc:sldMk cId="3906499041" sldId="262"/>
            <ac:spMk id="5" creationId="{E775F8BE-E79F-67F6-8510-5FBC6AB26C5F}"/>
          </ac:spMkLst>
        </pc:spChg>
      </pc:sldChg>
      <pc:sldChg chg="modSp">
        <pc:chgData name="VanDam, Noah E" userId="S::noah_vandam_uml.edu#ext#@asmestaff.onmicrosoft.com::c8defa5f-3a14-477a-9228-ec94b3a781bd" providerId="AD" clId="Web-{3418846E-8D02-51D9-EBFB-42BA4F74A607}" dt="2025-02-11T17:09:37.181" v="4" actId="20577"/>
        <pc:sldMkLst>
          <pc:docMk/>
          <pc:sldMk cId="922609850" sldId="263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37.181" v="4" actId="20577"/>
          <ac:spMkLst>
            <pc:docMk/>
            <pc:sldMk cId="922609850" sldId="263"/>
            <ac:spMk id="5" creationId="{8E14CDCB-B0B4-1713-EF9A-F1DB0B6581EC}"/>
          </ac:spMkLst>
        </pc:spChg>
      </pc:sldChg>
      <pc:sldChg chg="modSp">
        <pc:chgData name="VanDam, Noah E" userId="S::noah_vandam_uml.edu#ext#@asmestaff.onmicrosoft.com::c8defa5f-3a14-477a-9228-ec94b3a781bd" providerId="AD" clId="Web-{3418846E-8D02-51D9-EBFB-42BA4F74A607}" dt="2025-02-11T17:09:39.727" v="7" actId="20577"/>
        <pc:sldMkLst>
          <pc:docMk/>
          <pc:sldMk cId="584978884" sldId="268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39.727" v="7" actId="20577"/>
          <ac:spMkLst>
            <pc:docMk/>
            <pc:sldMk cId="584978884" sldId="268"/>
            <ac:spMk id="3" creationId="{ED165236-8529-5B03-74F3-59F07CFF6C8A}"/>
          </ac:spMkLst>
        </pc:spChg>
      </pc:sldChg>
      <pc:sldChg chg="modSp">
        <pc:chgData name="VanDam, Noah E" userId="S::noah_vandam_uml.edu#ext#@asmestaff.onmicrosoft.com::c8defa5f-3a14-477a-9228-ec94b3a781bd" providerId="AD" clId="Web-{3418846E-8D02-51D9-EBFB-42BA4F74A607}" dt="2025-02-11T17:09:44.102" v="9" actId="20577"/>
        <pc:sldMkLst>
          <pc:docMk/>
          <pc:sldMk cId="2754515594" sldId="269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44.102" v="9" actId="20577"/>
          <ac:spMkLst>
            <pc:docMk/>
            <pc:sldMk cId="2754515594" sldId="269"/>
            <ac:spMk id="6" creationId="{F1206E2B-431A-73FA-691E-C6FF0CCBA9F2}"/>
          </ac:spMkLst>
        </pc:spChg>
      </pc:sldChg>
      <pc:sldChg chg="modSp">
        <pc:chgData name="VanDam, Noah E" userId="S::noah_vandam_uml.edu#ext#@asmestaff.onmicrosoft.com::c8defa5f-3a14-477a-9228-ec94b3a781bd" providerId="AD" clId="Web-{3418846E-8D02-51D9-EBFB-42BA4F74A607}" dt="2025-02-11T17:09:48.024" v="11" actId="20577"/>
        <pc:sldMkLst>
          <pc:docMk/>
          <pc:sldMk cId="1732878650" sldId="271"/>
        </pc:sldMkLst>
        <pc:spChg chg="mod">
          <ac:chgData name="VanDam, Noah E" userId="S::noah_vandam_uml.edu#ext#@asmestaff.onmicrosoft.com::c8defa5f-3a14-477a-9228-ec94b3a781bd" providerId="AD" clId="Web-{3418846E-8D02-51D9-EBFB-42BA4F74A607}" dt="2025-02-11T17:09:48.024" v="11" actId="20577"/>
          <ac:spMkLst>
            <pc:docMk/>
            <pc:sldMk cId="1732878650" sldId="271"/>
            <ac:spMk id="6" creationId="{4A0803AF-BFCD-059B-DFB7-BC4DFEDFD658}"/>
          </ac:spMkLst>
        </pc:spChg>
      </pc:sldChg>
    </pc:docChg>
  </pc:docChgLst>
  <pc:docChgLst>
    <pc:chgData name="Daniel Papert" userId="S::papertd@asme.org::c5930ce5-9ad3-46e4-ba1c-fba90323ecbf" providerId="AD" clId="Web-{956504E2-6952-85C1-0B7D-0C29315CE069}"/>
    <pc:docChg chg="modSld">
      <pc:chgData name="Daniel Papert" userId="S::papertd@asme.org::c5930ce5-9ad3-46e4-ba1c-fba90323ecbf" providerId="AD" clId="Web-{956504E2-6952-85C1-0B7D-0C29315CE069}" dt="2024-11-21T20:11:26.758" v="2" actId="20577"/>
      <pc:docMkLst>
        <pc:docMk/>
      </pc:docMkLst>
      <pc:sldChg chg="modSp">
        <pc:chgData name="Daniel Papert" userId="S::papertd@asme.org::c5930ce5-9ad3-46e4-ba1c-fba90323ecbf" providerId="AD" clId="Web-{956504E2-6952-85C1-0B7D-0C29315CE069}" dt="2024-11-21T20:11:26.758" v="2" actId="20577"/>
        <pc:sldMkLst>
          <pc:docMk/>
          <pc:sldMk cId="80732170" sldId="261"/>
        </pc:sldMkLst>
        <pc:spChg chg="mod">
          <ac:chgData name="Daniel Papert" userId="S::papertd@asme.org::c5930ce5-9ad3-46e4-ba1c-fba90323ecbf" providerId="AD" clId="Web-{956504E2-6952-85C1-0B7D-0C29315CE069}" dt="2024-11-21T20:11:26.758" v="2" actId="20577"/>
          <ac:spMkLst>
            <pc:docMk/>
            <pc:sldMk cId="80732170" sldId="261"/>
            <ac:spMk id="3" creationId="{AC166BAF-8F46-95FB-59E6-EB27C4B7A65A}"/>
          </ac:spMkLst>
        </pc:spChg>
      </pc:sldChg>
    </pc:docChg>
  </pc:docChgLst>
  <pc:docChgLst>
    <pc:chgData name="Daniel Papert" userId="S::papertd@asme.org::c5930ce5-9ad3-46e4-ba1c-fba90323ecbf" providerId="AD" clId="Web-{5636D850-534B-CF02-4A2C-3EBC155A523C}"/>
    <pc:docChg chg="modSld">
      <pc:chgData name="Daniel Papert" userId="S::papertd@asme.org::c5930ce5-9ad3-46e4-ba1c-fba90323ecbf" providerId="AD" clId="Web-{5636D850-534B-CF02-4A2C-3EBC155A523C}" dt="2024-10-08T15:38:30.812" v="17" actId="20577"/>
      <pc:docMkLst>
        <pc:docMk/>
      </pc:docMkLst>
      <pc:sldChg chg="modSp">
        <pc:chgData name="Daniel Papert" userId="S::papertd@asme.org::c5930ce5-9ad3-46e4-ba1c-fba90323ecbf" providerId="AD" clId="Web-{5636D850-534B-CF02-4A2C-3EBC155A523C}" dt="2024-10-08T15:38:07.639" v="1" actId="20577"/>
        <pc:sldMkLst>
          <pc:docMk/>
          <pc:sldMk cId="80732170" sldId="261"/>
        </pc:sldMkLst>
      </pc:sldChg>
      <pc:sldChg chg="modSp">
        <pc:chgData name="Daniel Papert" userId="S::papertd@asme.org::c5930ce5-9ad3-46e4-ba1c-fba90323ecbf" providerId="AD" clId="Web-{5636D850-534B-CF02-4A2C-3EBC155A523C}" dt="2024-10-08T15:38:30.812" v="17" actId="20577"/>
        <pc:sldMkLst>
          <pc:docMk/>
          <pc:sldMk cId="506796776" sldId="272"/>
        </pc:sldMkLst>
      </pc:sldChg>
    </pc:docChg>
  </pc:docChgLst>
  <pc:docChgLst>
    <pc:chgData name="Daniel Papert" userId="S::papertd@asme.org::c5930ce5-9ad3-46e4-ba1c-fba90323ecbf" providerId="AD" clId="Web-{6E343A1F-E27C-CAB5-1C62-5EC7821D3661}"/>
    <pc:docChg chg="modSld">
      <pc:chgData name="Daniel Papert" userId="S::papertd@asme.org::c5930ce5-9ad3-46e4-ba1c-fba90323ecbf" providerId="AD" clId="Web-{6E343A1F-E27C-CAB5-1C62-5EC7821D3661}" dt="2024-09-11T17:16:49.771" v="10" actId="20577"/>
      <pc:docMkLst>
        <pc:docMk/>
      </pc:docMkLst>
      <pc:sldChg chg="modSp">
        <pc:chgData name="Daniel Papert" userId="S::papertd@asme.org::c5930ce5-9ad3-46e4-ba1c-fba90323ecbf" providerId="AD" clId="Web-{6E343A1F-E27C-CAB5-1C62-5EC7821D3661}" dt="2024-09-11T17:16:49.771" v="10" actId="20577"/>
        <pc:sldMkLst>
          <pc:docMk/>
          <pc:sldMk cId="506796776" sldId="272"/>
        </pc:sldMkLst>
      </pc:sldChg>
    </pc:docChg>
  </pc:docChgLst>
  <pc:docChgLst>
    <pc:chgData name="Guler, Ismail (he/him/his)" userId="8bfbe011-62e6-43ee-b6ca-e31ae262d14a" providerId="ADAL" clId="{2BB4DC0D-BDF6-4DC9-B566-8FEACCCEC629}"/>
    <pc:docChg chg="delSld delMainMaster">
      <pc:chgData name="Guler, Ismail (he/him/his)" userId="8bfbe011-62e6-43ee-b6ca-e31ae262d14a" providerId="ADAL" clId="{2BB4DC0D-BDF6-4DC9-B566-8FEACCCEC629}" dt="2024-07-09T15:19:21.265" v="0" actId="2696"/>
      <pc:docMkLst>
        <pc:docMk/>
      </pc:docMkLst>
      <pc:sldChg chg="del">
        <pc:chgData name="Guler, Ismail (he/him/his)" userId="8bfbe011-62e6-43ee-b6ca-e31ae262d14a" providerId="ADAL" clId="{2BB4DC0D-BDF6-4DC9-B566-8FEACCCEC629}" dt="2024-07-09T15:19:21.265" v="0" actId="2696"/>
        <pc:sldMkLst>
          <pc:docMk/>
          <pc:sldMk cId="373883289" sldId="256"/>
        </pc:sldMkLst>
      </pc:sldChg>
      <pc:sldMasterChg chg="del delSldLayout">
        <pc:chgData name="Guler, Ismail (he/him/his)" userId="8bfbe011-62e6-43ee-b6ca-e31ae262d14a" providerId="ADAL" clId="{2BB4DC0D-BDF6-4DC9-B566-8FEACCCEC629}" dt="2024-07-09T15:19:21.265" v="0" actId="2696"/>
        <pc:sldMasterMkLst>
          <pc:docMk/>
          <pc:sldMasterMk cId="2031818068" sldId="2147483684"/>
        </pc:sldMasterMkLst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489207202" sldId="2147483685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1269040200" sldId="2147483686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67528457" sldId="2147483687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550821742" sldId="2147483688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1496269614" sldId="2147483689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2316674123" sldId="2147483690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2781605496" sldId="2147483691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139068001" sldId="2147483692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1152337879" sldId="2147483693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3222216452" sldId="2147483694"/>
          </pc:sldLayoutMkLst>
        </pc:sldLayoutChg>
        <pc:sldLayoutChg chg="del">
          <pc:chgData name="Guler, Ismail (he/him/his)" userId="8bfbe011-62e6-43ee-b6ca-e31ae262d14a" providerId="ADAL" clId="{2BB4DC0D-BDF6-4DC9-B566-8FEACCCEC629}" dt="2024-07-09T15:19:21.265" v="0" actId="2696"/>
          <pc:sldLayoutMkLst>
            <pc:docMk/>
            <pc:sldMasterMk cId="2031818068" sldId="2147483684"/>
            <pc:sldLayoutMk cId="296103457" sldId="2147483695"/>
          </pc:sldLayoutMkLst>
        </pc:sldLayoutChg>
      </pc:sldMasterChg>
    </pc:docChg>
  </pc:docChgLst>
  <pc:docChgLst>
    <pc:chgData name="VanDam, Noah E" userId="fa2c7f43-0124-4d53-9a73-4ca5bb88f5ff" providerId="ADAL" clId="{66056564-8648-4274-929B-56960A918DA7}"/>
    <pc:docChg chg="modSld">
      <pc:chgData name="VanDam, Noah E" userId="fa2c7f43-0124-4d53-9a73-4ca5bb88f5ff" providerId="ADAL" clId="{66056564-8648-4274-929B-56960A918DA7}" dt="2025-02-11T15:10:50.983" v="1" actId="1076"/>
      <pc:docMkLst>
        <pc:docMk/>
      </pc:docMkLst>
      <pc:sldChg chg="modSp mod">
        <pc:chgData name="VanDam, Noah E" userId="fa2c7f43-0124-4d53-9a73-4ca5bb88f5ff" providerId="ADAL" clId="{66056564-8648-4274-929B-56960A918DA7}" dt="2025-02-11T15:10:50.983" v="1" actId="1076"/>
        <pc:sldMkLst>
          <pc:docMk/>
          <pc:sldMk cId="506796776" sldId="272"/>
        </pc:sldMkLst>
        <pc:picChg chg="mod">
          <ac:chgData name="VanDam, Noah E" userId="fa2c7f43-0124-4d53-9a73-4ca5bb88f5ff" providerId="ADAL" clId="{66056564-8648-4274-929B-56960A918DA7}" dt="2025-02-11T15:10:50.983" v="1" actId="1076"/>
          <ac:picMkLst>
            <pc:docMk/>
            <pc:sldMk cId="506796776" sldId="272"/>
            <ac:picMk id="2" creationId="{C4822830-98C6-34ED-F7A8-99CC42088DE8}"/>
          </ac:picMkLst>
        </pc:picChg>
      </pc:sldChg>
    </pc:docChg>
  </pc:docChgLst>
  <pc:docChgLst>
    <pc:chgData name="VanDam, Noah E" userId="S::noah_vandam_uml.edu#ext#@asmestaff.onmicrosoft.com::c8defa5f-3a14-477a-9228-ec94b3a781bd" providerId="AD" clId="Web-{29BF554F-FDEA-E2F2-2367-A5BFB7658D87}"/>
    <pc:docChg chg="modSld">
      <pc:chgData name="VanDam, Noah E" userId="S::noah_vandam_uml.edu#ext#@asmestaff.onmicrosoft.com::c8defa5f-3a14-477a-9228-ec94b3a781bd" providerId="AD" clId="Web-{29BF554F-FDEA-E2F2-2367-A5BFB7658D87}" dt="2025-02-11T15:08:09.476" v="10" actId="1076"/>
      <pc:docMkLst>
        <pc:docMk/>
      </pc:docMkLst>
      <pc:sldChg chg="addSp modSp">
        <pc:chgData name="VanDam, Noah E" userId="S::noah_vandam_uml.edu#ext#@asmestaff.onmicrosoft.com::c8defa5f-3a14-477a-9228-ec94b3a781bd" providerId="AD" clId="Web-{29BF554F-FDEA-E2F2-2367-A5BFB7658D87}" dt="2025-02-11T15:08:09.476" v="10" actId="1076"/>
        <pc:sldMkLst>
          <pc:docMk/>
          <pc:sldMk cId="506796776" sldId="272"/>
        </pc:sldMkLst>
        <pc:spChg chg="mod">
          <ac:chgData name="VanDam, Noah E" userId="S::noah_vandam_uml.edu#ext#@asmestaff.onmicrosoft.com::c8defa5f-3a14-477a-9228-ec94b3a781bd" providerId="AD" clId="Web-{29BF554F-FDEA-E2F2-2367-A5BFB7658D87}" dt="2025-02-11T15:03:29.165" v="5" actId="20577"/>
          <ac:spMkLst>
            <pc:docMk/>
            <pc:sldMk cId="506796776" sldId="272"/>
            <ac:spMk id="4" creationId="{3A1F51C5-CBCF-DE19-A234-DD7C0F5E4D5E}"/>
          </ac:spMkLst>
        </pc:spChg>
        <pc:spChg chg="mod">
          <ac:chgData name="VanDam, Noah E" userId="S::noah_vandam_uml.edu#ext#@asmestaff.onmicrosoft.com::c8defa5f-3a14-477a-9228-ec94b3a781bd" providerId="AD" clId="Web-{29BF554F-FDEA-E2F2-2367-A5BFB7658D87}" dt="2025-02-11T15:08:03.476" v="8" actId="20577"/>
          <ac:spMkLst>
            <pc:docMk/>
            <pc:sldMk cId="506796776" sldId="272"/>
            <ac:spMk id="5" creationId="{B6DCC3CB-D572-623C-4DF2-94362F8C31EF}"/>
          </ac:spMkLst>
        </pc:spChg>
        <pc:picChg chg="add mod">
          <ac:chgData name="VanDam, Noah E" userId="S::noah_vandam_uml.edu#ext#@asmestaff.onmicrosoft.com::c8defa5f-3a14-477a-9228-ec94b3a781bd" providerId="AD" clId="Web-{29BF554F-FDEA-E2F2-2367-A5BFB7658D87}" dt="2025-02-11T15:08:09.476" v="10" actId="1076"/>
          <ac:picMkLst>
            <pc:docMk/>
            <pc:sldMk cId="506796776" sldId="272"/>
            <ac:picMk id="2" creationId="{C4822830-98C6-34ED-F7A8-99CC42088DE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66E-2C49-784D-B163-DE0108BC3920}" type="datetimeFigureOut"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E5B8D8-A526-FE41-9C73-74FF6BC427C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8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F2C5-CD38-E94C-B689-83D798300338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E336-59BE-C04F-A9DA-F1F6AE1DF317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B22-6563-1342-A01C-F01C137E438F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76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9F2C5-CD38-E94C-B689-83D798300338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C7BAA2-FE96-52B9-B5C2-475FF2521384}"/>
              </a:ext>
            </a:extLst>
          </p:cNvPr>
          <p:cNvSpPr/>
          <p:nvPr userDrawn="1"/>
        </p:nvSpPr>
        <p:spPr>
          <a:xfrm>
            <a:off x="0" y="4584700"/>
            <a:ext cx="12192000" cy="2273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51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8B3-80F3-B148-BCF7-A63830D0EF53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CB08-0940-E4F0-500A-72E18A784D71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345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3605-D9DE-2648-94A0-FAA2585AB8CB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3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B54F-CE47-AA42-B15A-E68D54DBAAA5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B2C874-160E-D9CC-5D50-7E722B1345A0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71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7F16-1BEC-B644-80CD-535FBD14FB72}" type="datetime1"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821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03C9-BD13-1342-AFCE-50FC6C72E145}" type="datetime1"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CB0CFD-84A0-F108-77CE-D7E460D4CBBC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60188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426C-91E2-E344-BE77-719C864A13CB}" type="datetime1"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14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250-A203-FD48-95A7-75323484C62F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5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18B3-80F3-B148-BCF7-A63830D0EF53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7ACB08-0940-E4F0-500A-72E18A784D71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888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65B4-838A-8544-BF34-F7436B4ACB51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02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1E336-59BE-C04F-A9DA-F1F6AE1DF317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554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2B22-6563-1342-A01C-F01C137E438F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93605-D9DE-2648-94A0-FAA2585AB8CB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5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B54F-CE47-AA42-B15A-E68D54DBAAA5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5B2C874-160E-D9CC-5D50-7E722B1345A0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87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7F16-1BEC-B644-80CD-535FBD14FB72}" type="datetime1"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187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F03C9-BD13-1342-AFCE-50FC6C72E145}" type="datetime1"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CB0CFD-84A0-F108-77CE-D7E460D4CBBC}"/>
              </a:ext>
            </a:extLst>
          </p:cNvPr>
          <p:cNvCxnSpPr/>
          <p:nvPr userDrawn="1"/>
        </p:nvCxnSpPr>
        <p:spPr>
          <a:xfrm>
            <a:off x="838200" y="1030514"/>
            <a:ext cx="10515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1805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426C-91E2-E344-BE77-719C864A13CB}" type="datetime1"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7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05250-A203-FD48-95A7-75323484C62F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80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F65B4-838A-8544-BF34-F7436B4ACB51}" type="datetime1"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3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91771"/>
            <a:ext cx="10515600" cy="488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48C7-35FE-2441-A8CE-8B5AE35B2E0A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7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91771"/>
            <a:ext cx="10515600" cy="4885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48C7-35FE-2441-A8CE-8B5AE35B2E0A}" type="datetime1"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67-C260-624D-B035-2C71A5EFC3C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4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me.org/codes-standards/find-codes-standards/standard-for-verification-and-validation-in-computational-solid-mechanics" TargetMode="External"/><Relationship Id="rId2" Type="http://schemas.openxmlformats.org/officeDocument/2006/relationships/hyperlink" Target="https://www.asme.org/codes-standards/find-codes-standards/verification-validation-and-uncertainty-quantification-terminology-in-computational-modeling-and-simulation/2022/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sme.org/codes-standards/find-codes-standards/standard-for-verification-and-validation-in-computational-fluid-dynamics-and-heat-transf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1F51C5-CBCF-DE19-A234-DD7C0F5E4D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1122363"/>
            <a:ext cx="10972800" cy="2387600"/>
          </a:xfrm>
        </p:spPr>
        <p:txBody>
          <a:bodyPr anchor="ctr"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 to VVUQ | Part 2</a:t>
            </a:r>
            <a:br>
              <a:rPr lang="en-US" b="1" dirty="0"/>
            </a:br>
            <a:r>
              <a:rPr lang="en-US" b="1" dirty="0"/>
              <a:t>Verification</a:t>
            </a:r>
            <a:endParaRPr lang="en-US" b="1">
              <a:ea typeface="Calibri Light"/>
              <a:cs typeface="Calibri Light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6DCC3CB-D572-623C-4DF2-94362F8C3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2650" y="5174159"/>
            <a:ext cx="10426700" cy="127476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Task Group on VVUQ Concepts in Engineering Education</a:t>
            </a:r>
          </a:p>
          <a:p>
            <a:pPr algn="l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ASME Codes &amp; Standards | Committee on Verification, Validation, and Uncertainty Quantification</a:t>
            </a:r>
          </a:p>
          <a:p>
            <a:pPr algn="l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Contacts: Lydia Stanford (stanfordl@asme.org)​ | Daniel </a:t>
            </a:r>
            <a:r>
              <a:rPr lang="en-US" sz="1600" dirty="0" err="1">
                <a:solidFill>
                  <a:schemeClr val="tx2">
                    <a:lumMod val="75000"/>
                  </a:schemeClr>
                </a:solidFill>
              </a:rPr>
              <a:t>Papert</a:t>
            </a:r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 (papertd@asme.org​)</a:t>
            </a:r>
            <a:endParaRPr lang="en-US" sz="1600" dirty="0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  <a:p>
            <a:pPr algn="l"/>
            <a:r>
              <a:rPr lang="en-US" sz="1100" dirty="0">
                <a:solidFill>
                  <a:schemeClr val="tx2">
                    <a:lumMod val="75000"/>
                  </a:schemeClr>
                </a:solidFill>
              </a:rPr>
              <a:t>V. 1, February 11, 2025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1100" dirty="0">
                <a:solidFill>
                  <a:schemeClr val="tx2">
                    <a:lumMod val="75000"/>
                  </a:schemeClr>
                </a:solidFill>
              </a:rPr>
              <a:t>© 2025 by ASME Task Group on VVUQ in Engineering Education is licensed under CC BY 4.0. To view a copy of this license, visit 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https://creativecommons.org/licenses/by/4.0/</a:t>
            </a:r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Picture 1" descr="A purple and white logo&#10;&#10;AI-generated content may be incorrect.">
            <a:extLst>
              <a:ext uri="{FF2B5EF4-FFF2-40B4-BE49-F238E27FC236}">
                <a16:creationId xmlns:a16="http://schemas.microsoft.com/office/drawing/2014/main" id="{C4822830-98C6-34ED-F7A8-99CC42088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200"/>
            <a:ext cx="1552575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9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D5CB-5E30-61D6-82A4-0E878FB6E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16AD6-F335-B4BC-B601-B3F43B2AF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verification, and why do we care?</a:t>
            </a:r>
          </a:p>
          <a:p>
            <a:r>
              <a:rPr lang="en-US" dirty="0"/>
              <a:t>Verification activities: code and solution verification</a:t>
            </a:r>
          </a:p>
          <a:p>
            <a:r>
              <a:rPr lang="en-US" dirty="0"/>
              <a:t>How is code verification performed?</a:t>
            </a:r>
          </a:p>
          <a:p>
            <a:r>
              <a:rPr lang="en-US" dirty="0"/>
              <a:t>How is solution verification performed?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3DB8A-F020-1EB3-ACDE-A5FA2F882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75F8BE-E79F-67F6-8510-5FBC6AB26C5F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9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69123-D34B-4CAE-A29F-EE6DF556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dirty="0"/>
              <a:t>What is verification and why do we care?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B952-53A9-E554-3550-919AF2C2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07537"/>
            <a:ext cx="10515599" cy="4931608"/>
          </a:xfrm>
        </p:spPr>
        <p:txBody>
          <a:bodyPr>
            <a:normAutofit/>
          </a:bodyPr>
          <a:lstStyle/>
          <a:p>
            <a:r>
              <a:rPr lang="en-US" dirty="0"/>
              <a:t>Verification is the process that establishes the </a:t>
            </a:r>
            <a:r>
              <a:rPr lang="en-US" i="1" dirty="0"/>
              <a:t>mathematical correctness </a:t>
            </a:r>
            <a:r>
              <a:rPr lang="en-US" dirty="0"/>
              <a:t>and</a:t>
            </a:r>
            <a:r>
              <a:rPr lang="en-US" i="1" dirty="0"/>
              <a:t> numerical accuracy</a:t>
            </a:r>
            <a:r>
              <a:rPr lang="en-US" dirty="0"/>
              <a:t> of the computational model result.</a:t>
            </a:r>
          </a:p>
          <a:p>
            <a:r>
              <a:rPr lang="en-US" dirty="0"/>
              <a:t>Verification includes two different activities: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b="1" dirty="0"/>
              <a:t>Code verification</a:t>
            </a:r>
            <a:r>
              <a:rPr lang="en-US" sz="2000" dirty="0"/>
              <a:t> is t</a:t>
            </a:r>
            <a:r>
              <a:rPr lang="en-GB" sz="2000" b="0" i="0" u="none" strike="noStrike" baseline="0" dirty="0"/>
              <a:t>he process of determining that the mathematical model is correctly implemented in the computer code.</a:t>
            </a:r>
            <a:r>
              <a:rPr lang="en-GB" sz="2000" dirty="0"/>
              <a:t> Code verification</a:t>
            </a:r>
            <a:r>
              <a:rPr lang="pt-PT" sz="2000" dirty="0"/>
              <a:t> </a:t>
            </a:r>
            <a:r>
              <a:rPr lang="pt-PT" sz="2000" i="1" dirty="0" err="1"/>
              <a:t>evaluates</a:t>
            </a:r>
            <a:r>
              <a:rPr lang="pt-PT" sz="2000" dirty="0"/>
              <a:t> </a:t>
            </a: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numerical</a:t>
            </a:r>
            <a:r>
              <a:rPr lang="pt-PT" sz="2000" dirty="0"/>
              <a:t> error </a:t>
            </a:r>
            <a:r>
              <a:rPr lang="pt-PT" sz="2000" dirty="0" err="1"/>
              <a:t>using</a:t>
            </a:r>
            <a:r>
              <a:rPr lang="pt-PT" sz="2000" dirty="0"/>
              <a:t> a </a:t>
            </a:r>
            <a:r>
              <a:rPr lang="pt-PT" sz="2000" dirty="0" err="1"/>
              <a:t>reference</a:t>
            </a:r>
            <a:r>
              <a:rPr lang="pt-PT" sz="2000" dirty="0"/>
              <a:t> </a:t>
            </a:r>
            <a:r>
              <a:rPr lang="pt-PT" sz="2000" dirty="0" err="1"/>
              <a:t>solution</a:t>
            </a:r>
            <a:r>
              <a:rPr lang="pt-PT" sz="2000" dirty="0"/>
              <a:t>.</a:t>
            </a:r>
            <a:endParaRPr lang="en-US" sz="2000" dirty="0"/>
          </a:p>
          <a:p>
            <a:pPr marL="914400" lvl="1" indent="-457200">
              <a:buAutoNum type="arabicPeriod" startAt="2"/>
            </a:pPr>
            <a:r>
              <a:rPr lang="en-US" sz="2000" b="1" dirty="0"/>
              <a:t>Solution verification</a:t>
            </a:r>
            <a:r>
              <a:rPr lang="en-US" sz="2000" dirty="0"/>
              <a:t> is t</a:t>
            </a:r>
            <a:r>
              <a:rPr lang="en-GB" sz="2000" b="0" i="0" u="none" strike="noStrike" baseline="0" dirty="0"/>
              <a:t>he process of determining the numerical accuracy of an output quantity of the computational model for the application of interest. Solution verification </a:t>
            </a:r>
            <a:r>
              <a:rPr lang="pt-PT" sz="2000" i="1" dirty="0" err="1"/>
              <a:t>estimates</a:t>
            </a:r>
            <a:r>
              <a:rPr lang="pt-PT" sz="2000" dirty="0"/>
              <a:t> </a:t>
            </a:r>
            <a:r>
              <a:rPr lang="pt-PT" sz="2000" dirty="0" err="1"/>
              <a:t>the</a:t>
            </a:r>
            <a:r>
              <a:rPr lang="pt-PT" sz="2000" dirty="0"/>
              <a:t> </a:t>
            </a:r>
            <a:r>
              <a:rPr lang="pt-PT" sz="2000" dirty="0" err="1"/>
              <a:t>numerical</a:t>
            </a:r>
            <a:r>
              <a:rPr lang="pt-PT" sz="2000" dirty="0"/>
              <a:t> error </a:t>
            </a:r>
            <a:r>
              <a:rPr lang="pt-PT" sz="2000" dirty="0" err="1"/>
              <a:t>of</a:t>
            </a:r>
            <a:r>
              <a:rPr lang="pt-PT" sz="2000" dirty="0"/>
              <a:t> </a:t>
            </a:r>
            <a:r>
              <a:rPr lang="pt-PT" sz="2000" dirty="0" err="1"/>
              <a:t>the</a:t>
            </a:r>
            <a:r>
              <a:rPr lang="pt-PT" sz="2000" dirty="0"/>
              <a:t> output </a:t>
            </a:r>
            <a:r>
              <a:rPr lang="pt-PT" sz="2000" dirty="0" err="1"/>
              <a:t>quantity</a:t>
            </a:r>
            <a:r>
              <a:rPr lang="pt-PT" sz="2000" dirty="0"/>
              <a:t> </a:t>
            </a:r>
            <a:r>
              <a:rPr lang="pt-PT" sz="2000" dirty="0" err="1"/>
              <a:t>of</a:t>
            </a:r>
            <a:r>
              <a:rPr lang="pt-PT" sz="2000" dirty="0"/>
              <a:t> </a:t>
            </a:r>
            <a:r>
              <a:rPr lang="pt-PT" sz="2000" dirty="0" err="1"/>
              <a:t>interest</a:t>
            </a:r>
            <a:r>
              <a:rPr lang="pt-PT" sz="2000" dirty="0"/>
              <a:t>.</a:t>
            </a:r>
            <a:endParaRPr lang="en-US" dirty="0"/>
          </a:p>
          <a:p>
            <a:endParaRPr lang="pt-PT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597B7-64F8-E797-2EE3-7BA5AA0E4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14CDCB-B0B4-1713-EF9A-F1DB0B6581EC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6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E60A4-46ED-E0D4-D8CF-C82E90C1C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activities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4C1D9-14C1-D13E-292E-FE53BAB9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86CE428-DB3F-A1F7-DDCB-5388E0BC8B35}"/>
                  </a:ext>
                </a:extLst>
              </p:cNvPr>
              <p:cNvSpPr/>
              <p:nvPr/>
            </p:nvSpPr>
            <p:spPr>
              <a:xfrm>
                <a:off x="1842806" y="2410647"/>
                <a:ext cx="1885445" cy="55122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Input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86CE428-DB3F-A1F7-DDCB-5388E0BC8B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806" y="2410647"/>
                <a:ext cx="1885445" cy="5512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8">
                <a:extLst>
                  <a:ext uri="{FF2B5EF4-FFF2-40B4-BE49-F238E27FC236}">
                    <a16:creationId xmlns:a16="http://schemas.microsoft.com/office/drawing/2014/main" id="{519D0802-9636-A144-9BD4-87CC42EB8114}"/>
                  </a:ext>
                </a:extLst>
              </p:cNvPr>
              <p:cNvSpPr/>
              <p:nvPr/>
            </p:nvSpPr>
            <p:spPr>
              <a:xfrm>
                <a:off x="4649868" y="2410647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Mathematical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/>
              </a:p>
            </p:txBody>
          </p:sp>
        </mc:Choice>
        <mc:Fallback xmlns="">
          <p:sp>
            <p:nvSpPr>
              <p:cNvPr id="6" name="Rounded Rectangle 8">
                <a:extLst>
                  <a:ext uri="{FF2B5EF4-FFF2-40B4-BE49-F238E27FC236}">
                    <a16:creationId xmlns:a16="http://schemas.microsoft.com/office/drawing/2014/main" id="{519D0802-9636-A144-9BD4-87CC42EB81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868" y="2410647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1">
                <a:extLst>
                  <a:ext uri="{FF2B5EF4-FFF2-40B4-BE49-F238E27FC236}">
                    <a16:creationId xmlns:a16="http://schemas.microsoft.com/office/drawing/2014/main" id="{E2F9B462-2515-3071-6430-2908FD52BDD1}"/>
                  </a:ext>
                </a:extLst>
              </p:cNvPr>
              <p:cNvSpPr/>
              <p:nvPr/>
            </p:nvSpPr>
            <p:spPr>
              <a:xfrm>
                <a:off x="4649867" y="3163760"/>
                <a:ext cx="1885445" cy="551225"/>
              </a:xfrm>
              <a:prstGeom prst="roundRect">
                <a:avLst>
                  <a:gd name="adj" fmla="val 25634"/>
                </a:avLst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Computational Model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400" b="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400"/>
              </a:p>
            </p:txBody>
          </p:sp>
        </mc:Choice>
        <mc:Fallback xmlns="">
          <p:sp>
            <p:nvSpPr>
              <p:cNvPr id="7" name="Rounded Rectangle 1">
                <a:extLst>
                  <a:ext uri="{FF2B5EF4-FFF2-40B4-BE49-F238E27FC236}">
                    <a16:creationId xmlns:a16="http://schemas.microsoft.com/office/drawing/2014/main" id="{E2F9B462-2515-3071-6430-2908FD52BD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867" y="3163760"/>
                <a:ext cx="1885445" cy="551225"/>
              </a:xfrm>
              <a:prstGeom prst="roundRect">
                <a:avLst>
                  <a:gd name="adj" fmla="val 25634"/>
                </a:avLst>
              </a:prstGeom>
              <a:blipFill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318A1E1-1661-FC92-C1B0-E56A8DC6EEF4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5592590" y="2961872"/>
            <a:ext cx="1" cy="20188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EC85D9AE-0135-E204-5176-8E0B0EC1F49A}"/>
              </a:ext>
            </a:extLst>
          </p:cNvPr>
          <p:cNvSpPr/>
          <p:nvPr/>
        </p:nvSpPr>
        <p:spPr>
          <a:xfrm>
            <a:off x="6709754" y="2635143"/>
            <a:ext cx="915421" cy="4308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>
                <a:solidFill>
                  <a:srgbClr val="C00000"/>
                </a:solidFill>
              </a:rPr>
              <a:t>Code Verification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C2EA2A6B-F266-A944-1CBE-0CAF9015A7DC}"/>
              </a:ext>
            </a:extLst>
          </p:cNvPr>
          <p:cNvSpPr/>
          <p:nvPr/>
        </p:nvSpPr>
        <p:spPr>
          <a:xfrm rot="2700000">
            <a:off x="5946965" y="2690018"/>
            <a:ext cx="745597" cy="745597"/>
          </a:xfrm>
          <a:prstGeom prst="arc">
            <a:avLst/>
          </a:prstGeom>
          <a:ln w="12700">
            <a:solidFill>
              <a:srgbClr val="C00000"/>
            </a:solidFill>
            <a:prstDash val="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37AFCB6-D27F-6380-07AD-FBD4E8703546}"/>
                  </a:ext>
                </a:extLst>
              </p:cNvPr>
              <p:cNvSpPr/>
              <p:nvPr/>
            </p:nvSpPr>
            <p:spPr>
              <a:xfrm>
                <a:off x="7450733" y="3162113"/>
                <a:ext cx="1885445" cy="55122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/>
                  <a:t>Model Output Data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sz="1400"/>
                  <a:t> 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sz="140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37AFCB6-D27F-6380-07AD-FBD4E87035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733" y="3162113"/>
                <a:ext cx="1885445" cy="5512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BEF705-2B17-A2A1-568D-B738F0771F74}"/>
              </a:ext>
            </a:extLst>
          </p:cNvPr>
          <p:cNvCxnSpPr>
            <a:cxnSpLocks/>
            <a:stCxn id="7" idx="3"/>
            <a:endCxn id="11" idx="1"/>
          </p:cNvCxnSpPr>
          <p:nvPr/>
        </p:nvCxnSpPr>
        <p:spPr>
          <a:xfrm flipV="1">
            <a:off x="6535312" y="3437726"/>
            <a:ext cx="915421" cy="164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A82CA18-73BD-090F-09F4-908853275166}"/>
                  </a:ext>
                </a:extLst>
              </p:cNvPr>
              <p:cNvSpPr txBox="1"/>
              <p:nvPr/>
            </p:nvSpPr>
            <p:spPr>
              <a:xfrm>
                <a:off x="6809703" y="3244860"/>
                <a:ext cx="306367" cy="29931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A82CA18-73BD-090F-09F4-9088532751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703" y="3244860"/>
                <a:ext cx="306367" cy="299313"/>
              </a:xfrm>
              <a:prstGeom prst="rect">
                <a:avLst/>
              </a:prstGeom>
              <a:blipFill>
                <a:blip r:embed="rId6"/>
                <a:stretch>
                  <a:fillRect l="-12000" r="-4000" b="-29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A69911B-A654-38A3-4D21-3379E2892427}"/>
              </a:ext>
            </a:extLst>
          </p:cNvPr>
          <p:cNvSpPr/>
          <p:nvPr/>
        </p:nvSpPr>
        <p:spPr>
          <a:xfrm>
            <a:off x="6452340" y="3903882"/>
            <a:ext cx="1081364" cy="4308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</a:rPr>
              <a:t>Solution Verification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C812A5B9-B81B-8195-0F39-8D4A13C719C1}"/>
              </a:ext>
            </a:extLst>
          </p:cNvPr>
          <p:cNvSpPr/>
          <p:nvPr/>
        </p:nvSpPr>
        <p:spPr>
          <a:xfrm rot="8100000">
            <a:off x="6487703" y="2886395"/>
            <a:ext cx="1010638" cy="1010638"/>
          </a:xfrm>
          <a:prstGeom prst="arc">
            <a:avLst/>
          </a:prstGeom>
          <a:ln w="12700">
            <a:solidFill>
              <a:srgbClr val="C00000"/>
            </a:solidFill>
            <a:prstDash val="dash"/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604BFE-1CE6-F738-A4DD-FC5CA455330B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728251" y="2686260"/>
            <a:ext cx="919347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B8AFC87-BBDE-A1B2-F8A8-AD2F467AC9CB}"/>
                  </a:ext>
                </a:extLst>
              </p:cNvPr>
              <p:cNvSpPr txBox="1"/>
              <p:nvPr/>
            </p:nvSpPr>
            <p:spPr>
              <a:xfrm>
                <a:off x="3998330" y="2527127"/>
                <a:ext cx="256099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b="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B8AFC87-BBDE-A1B2-F8A8-AD2F467AC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330" y="2527127"/>
                <a:ext cx="256099" cy="276999"/>
              </a:xfrm>
              <a:prstGeom prst="rect">
                <a:avLst/>
              </a:prstGeom>
              <a:blipFill>
                <a:blip r:embed="rId7"/>
                <a:stretch>
                  <a:fillRect l="-9091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8504D346-A14B-9799-824C-121879D541DD}"/>
              </a:ext>
            </a:extLst>
          </p:cNvPr>
          <p:cNvSpPr/>
          <p:nvPr/>
        </p:nvSpPr>
        <p:spPr>
          <a:xfrm>
            <a:off x="3552118" y="3916873"/>
            <a:ext cx="2585169" cy="166199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Aspects of numerical implementation in computational models: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Discretization of equations in space and time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Algorithms (linearization, iterative methods, coupling,…)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Computer programming (coding)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Discretization of domain (meshing, time stepping)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9DC2493-560A-8838-25CC-3ADF18A7017F}"/>
              </a:ext>
            </a:extLst>
          </p:cNvPr>
          <p:cNvSpPr/>
          <p:nvPr/>
        </p:nvSpPr>
        <p:spPr>
          <a:xfrm>
            <a:off x="7446940" y="1712601"/>
            <a:ext cx="2744908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Examples of code verification activities: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Check for coding errors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Check numerical solution convergence to the exact solution as the discretization is refined (e.g., mesh size decreases)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2FAC71E-FF34-CC6C-EE00-2FB57ED54AE2}"/>
              </a:ext>
            </a:extLst>
          </p:cNvPr>
          <p:cNvSpPr/>
          <p:nvPr/>
        </p:nvSpPr>
        <p:spPr>
          <a:xfrm>
            <a:off x="7450733" y="4380309"/>
            <a:ext cx="2585169" cy="110799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Examples of numerical errors assessed in solution verification: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Round-off errors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Iterative errors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Discretization errors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Statistical sampling errors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165236-8529-5B03-74F3-59F07CFF6C8A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7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D94ED-976B-8218-1277-5BCAB8FC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code verification performed?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8B952-7E18-D1E8-7060-789E8DDB1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151" y="1351731"/>
            <a:ext cx="5566477" cy="5004620"/>
          </a:xfrm>
        </p:spPr>
        <p:txBody>
          <a:bodyPr>
            <a:normAutofit/>
          </a:bodyPr>
          <a:lstStyle/>
          <a:p>
            <a:r>
              <a:rPr lang="en-US" dirty="0"/>
              <a:t>Code verification requires a </a:t>
            </a:r>
            <a:r>
              <a:rPr lang="en-US" i="1" dirty="0"/>
              <a:t>known solution </a:t>
            </a:r>
            <a:r>
              <a:rPr lang="en-US" dirty="0">
                <a:solidFill>
                  <a:srgbClr val="00B050"/>
                </a:solidFill>
              </a:rPr>
              <a:t>to a problem that is solved with the mathematical model used in the application of interest</a:t>
            </a:r>
            <a:r>
              <a:rPr lang="en-US" dirty="0"/>
              <a:t>. For example, </a:t>
            </a:r>
            <a:r>
              <a:rPr lang="en-US" dirty="0">
                <a:solidFill>
                  <a:srgbClr val="00B050"/>
                </a:solidFill>
              </a:rPr>
              <a:t>a problem that uses the same terms</a:t>
            </a:r>
            <a:r>
              <a:rPr lang="en-US" dirty="0"/>
              <a:t> for the transport of mass, momentum and energy as the application of interest.</a:t>
            </a:r>
          </a:p>
          <a:p>
            <a:r>
              <a:rPr lang="en-US" dirty="0"/>
              <a:t>Known reference solutions can come from:</a:t>
            </a:r>
          </a:p>
          <a:p>
            <a:pPr lvl="1"/>
            <a:r>
              <a:rPr lang="en-US" dirty="0"/>
              <a:t>Classical analytical solutions</a:t>
            </a:r>
          </a:p>
          <a:p>
            <a:pPr lvl="1"/>
            <a:r>
              <a:rPr lang="en-US" dirty="0"/>
              <a:t>Manufactured solutions</a:t>
            </a:r>
          </a:p>
          <a:p>
            <a:pPr lvl="1"/>
            <a:r>
              <a:rPr lang="en-US" dirty="0"/>
              <a:t>Highly accurate numerical solutions</a:t>
            </a:r>
          </a:p>
          <a:p>
            <a:r>
              <a:rPr lang="en-US" dirty="0"/>
              <a:t>Numerical solutions are computed and the error is </a:t>
            </a:r>
            <a:r>
              <a:rPr lang="en-US" i="1" dirty="0"/>
              <a:t>evaluated</a:t>
            </a:r>
            <a:r>
              <a:rPr lang="en-US" dirty="0"/>
              <a:t> on a series of refined grids and time steps to determine the numerical order of accuracy.</a:t>
            </a:r>
          </a:p>
          <a:p>
            <a:r>
              <a:rPr lang="en-US" dirty="0"/>
              <a:t>Code verification is a </a:t>
            </a:r>
            <a:r>
              <a:rPr lang="en-US" i="1" dirty="0"/>
              <a:t>software</a:t>
            </a:r>
            <a:r>
              <a:rPr lang="en-US" dirty="0"/>
              <a:t> </a:t>
            </a:r>
            <a:r>
              <a:rPr lang="en-US" i="1" dirty="0"/>
              <a:t>testing procedure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1801E9-5890-C723-818A-9A6CA0073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343" y="1385066"/>
            <a:ext cx="4476516" cy="447608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206E2B-431A-73FA-691E-C6FF0CCBA9F2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15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5AB4-C6FB-37C1-9907-B8C6931B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it solution verification performed?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8C5D99-27E8-A05A-62E9-55CF36FD3B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07532"/>
                <a:ext cx="5499538" cy="5138045"/>
              </a:xfrm>
            </p:spPr>
            <p:txBody>
              <a:bodyPr/>
              <a:lstStyle/>
              <a:p>
                <a:pPr marL="342900" indent="-342900">
                  <a:spcAft>
                    <a:spcPts val="1200"/>
                  </a:spcAft>
                </a:pPr>
                <a:r>
                  <a:rPr lang="en-US" sz="2000" dirty="0">
                    <a:solidFill>
                      <a:schemeClr val="tx1"/>
                    </a:solidFill>
                  </a:rPr>
                  <a:t>Solution verification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is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the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process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of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estimating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the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numerical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solution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error in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the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model</a:t>
                </a:r>
                <a:r>
                  <a:rPr lang="pt-PT" altLang="pt-PT" dirty="0"/>
                  <a:t> outputs </a:t>
                </a:r>
                <a14:m>
                  <m:oMath xmlns:m="http://schemas.openxmlformats.org/officeDocument/2006/math">
                    <m:r>
                      <a:rPr lang="pt-PT" altLang="pt-P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pt-PT" altLang="pt-PT" dirty="0"/>
                  <a:t> 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for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the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application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of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interest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.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Since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dirty="0"/>
                  <a:t>the </a:t>
                </a:r>
                <a:r>
                  <a:rPr lang="pt-PT" altLang="pt-PT" dirty="0" err="1"/>
                  <a:t>exact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solution</a:t>
                </a:r>
                <a:r>
                  <a:rPr lang="pt-PT" altLang="pt-PT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PT" altLang="pt-P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PT" altLang="pt-P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PT" altLang="pt-PT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exact</m:t>
                        </m:r>
                      </m:sub>
                    </m:sSub>
                  </m:oMath>
                </a14:m>
                <a:r>
                  <a:rPr lang="pt-PT" altLang="pt-PT" dirty="0"/>
                  <a:t> </a:t>
                </a:r>
                <a:r>
                  <a:rPr lang="pt-PT" altLang="pt-PT" dirty="0" err="1"/>
                  <a:t>is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unknown</a:t>
                </a:r>
                <a:r>
                  <a:rPr lang="pt-PT" altLang="pt-PT" dirty="0"/>
                  <a:t>, </a:t>
                </a:r>
                <a:r>
                  <a:rPr lang="pt-PT" altLang="pt-PT" dirty="0" err="1"/>
                  <a:t>there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will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be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uncertainty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pt-PT" altLang="pt-P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PT" altLang="pt-P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dirty="0"/>
                  <a:t>in </a:t>
                </a:r>
                <a:r>
                  <a:rPr lang="pt-PT" altLang="pt-PT" dirty="0" err="1"/>
                  <a:t>the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model</a:t>
                </a:r>
                <a:r>
                  <a:rPr lang="pt-PT" altLang="pt-PT" dirty="0"/>
                  <a:t> outputs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of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interest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</a:p>
              <a:p>
                <a:pPr marL="342900" indent="-342900">
                  <a:spcAft>
                    <a:spcPts val="1200"/>
                  </a:spcAft>
                </a:pPr>
                <a:r>
                  <a:rPr lang="pt-PT" altLang="pt-PT" dirty="0" err="1"/>
                  <a:t>Computing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solutions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on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multiply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refined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grids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or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using</a:t>
                </a:r>
                <a:r>
                  <a:rPr lang="pt-PT" altLang="pt-PT" dirty="0"/>
                  <a:t>  </a:t>
                </a:r>
                <a:r>
                  <a:rPr lang="pt-PT" altLang="pt-PT" dirty="0" err="1"/>
                  <a:t>multiple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time step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sizes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is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a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common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technique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for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estimating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the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numerical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uncertainty </a:t>
                </a:r>
                <a14:m>
                  <m:oMath xmlns:m="http://schemas.openxmlformats.org/officeDocument/2006/math">
                    <m:r>
                      <a:rPr lang="pt-PT" altLang="pt-PT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d>
                      <m:dPr>
                        <m:ctrlPr>
                          <a:rPr lang="pt-PT" altLang="pt-P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PT" altLang="pt-PT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pt-PT" altLang="pt-PT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342900" indent="-342900">
                  <a:spcAft>
                    <a:spcPts val="1200"/>
                  </a:spcAft>
                </a:pPr>
                <a:r>
                  <a:rPr lang="pt-PT" altLang="pt-PT" dirty="0" err="1"/>
                  <a:t>Since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the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sign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of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the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numerical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uncertainty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is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not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known</a:t>
                </a:r>
                <a:r>
                  <a:rPr lang="pt-PT" altLang="pt-PT" dirty="0"/>
                  <a:t>, </a:t>
                </a:r>
                <a:r>
                  <a:rPr lang="pt-PT" altLang="pt-PT" dirty="0" err="1"/>
                  <a:t>the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estimated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bound</a:t>
                </a:r>
                <a:r>
                  <a:rPr lang="pt-PT" altLang="pt-PT" dirty="0"/>
                  <a:t> </a:t>
                </a:r>
                <a:r>
                  <a:rPr lang="pt-PT" altLang="pt-PT" dirty="0" err="1"/>
                  <a:t>on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the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numerical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uncertainty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is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</a:t>
                </a:r>
                <a:r>
                  <a:rPr lang="pt-PT" altLang="pt-PT" sz="2000" dirty="0" err="1">
                    <a:solidFill>
                      <a:schemeClr val="tx1"/>
                    </a:solidFill>
                  </a:rPr>
                  <a:t>written</a:t>
                </a:r>
                <a:r>
                  <a:rPr lang="pt-PT" altLang="pt-PT" sz="2000" dirty="0">
                    <a:solidFill>
                      <a:schemeClr val="tx1"/>
                    </a:solidFill>
                  </a:rPr>
                  <a:t> as</a:t>
                </a:r>
              </a:p>
              <a:p>
                <a:pPr marL="0" indent="0">
                  <a:spcBef>
                    <a:spcPts val="800"/>
                  </a:spcBef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alt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altLang="pt-P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PT" altLang="pt-PT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exact</m:t>
                          </m:r>
                        </m:sub>
                      </m:sSub>
                      <m:r>
                        <a:rPr lang="en-US" alt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pt-PT" altLang="pt-PT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  <m:r>
                        <a:rPr lang="en-US" alt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>
                        <a:rPr lang="pt-PT" altLang="pt-P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  <m:d>
                        <m:dPr>
                          <m:ctrlPr>
                            <a:rPr lang="pt-PT" alt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PT" altLang="pt-P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pt-PT" altLang="pt-PT" sz="800" dirty="0"/>
              </a:p>
              <a:p>
                <a:pPr marL="0" indent="0">
                  <a:spcBef>
                    <a:spcPts val="800"/>
                  </a:spcBef>
                  <a:buNone/>
                </a:pPr>
                <a:r>
                  <a:rPr lang="pt-PT" dirty="0"/>
                  <a:t>       </a:t>
                </a:r>
                <a:r>
                  <a:rPr lang="pt-PT" dirty="0" err="1"/>
                  <a:t>with</a:t>
                </a:r>
                <a:r>
                  <a:rPr lang="pt-PT" dirty="0"/>
                  <a:t> a </a:t>
                </a:r>
                <a:r>
                  <a:rPr lang="pt-PT" dirty="0" err="1"/>
                  <a:t>certain</a:t>
                </a:r>
                <a:r>
                  <a:rPr lang="pt-PT" dirty="0"/>
                  <a:t> </a:t>
                </a:r>
                <a:r>
                  <a:rPr lang="pt-PT" dirty="0" err="1"/>
                  <a:t>degree</a:t>
                </a:r>
                <a:r>
                  <a:rPr lang="pt-PT" dirty="0"/>
                  <a:t> </a:t>
                </a:r>
                <a:r>
                  <a:rPr lang="pt-PT" dirty="0" err="1"/>
                  <a:t>of</a:t>
                </a:r>
                <a:r>
                  <a:rPr lang="pt-PT" dirty="0"/>
                  <a:t> </a:t>
                </a:r>
                <a:r>
                  <a:rPr lang="pt-PT" dirty="0" err="1"/>
                  <a:t>confidence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8C5D99-27E8-A05A-62E9-55CF36FD3B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07532"/>
                <a:ext cx="5499538" cy="5138045"/>
              </a:xfrm>
              <a:blipFill>
                <a:blip r:embed="rId2"/>
                <a:stretch>
                  <a:fillRect l="-1152" t="-1232" r="-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44DDC-9986-12E8-16D7-C22AE6AD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67-C260-624D-B035-2C71A5EFC3C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377" y="1518660"/>
            <a:ext cx="4519963" cy="45195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0803AF-BFCD-059B-DFB7-BC4DFEDFD658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7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99BEA-F8F2-B870-3D0E-D57DF0CC6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66BAF-8F46-95FB-59E6-EB27C4B7A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1771"/>
            <a:ext cx="10515600" cy="48851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ASME (2022), "Verification, Validation, and Uncertainty Quantification Terminology in Computational Modeling and Simulation," American Society of Mechanical Engineers, </a:t>
            </a:r>
            <a:r>
              <a:rPr lang="en-US" sz="2000">
                <a:solidFill>
                  <a:srgbClr val="000000"/>
                </a:solidFill>
                <a:hlinkClick r:id="rId2"/>
              </a:rPr>
              <a:t>ASME VVUQ 1-2022</a:t>
            </a:r>
            <a:r>
              <a:rPr lang="en-US" sz="2000">
                <a:solidFill>
                  <a:srgbClr val="000000"/>
                </a:solidFill>
              </a:rPr>
              <a:t>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ASME (2019), "Standard for Verification and Validation in Computational Solid Mechanics." American Society of Mechanical Engineers, </a:t>
            </a:r>
            <a:r>
              <a:rPr lang="en-US" sz="2000">
                <a:solidFill>
                  <a:srgbClr val="000000"/>
                </a:solidFill>
                <a:hlinkClick r:id="rId3"/>
              </a:rPr>
              <a:t>ASME Standard V&amp;V 10-2019</a:t>
            </a:r>
            <a:r>
              <a:rPr lang="en-US" sz="2000">
                <a:solidFill>
                  <a:srgbClr val="000000"/>
                </a:solidFill>
              </a:rPr>
              <a:t>, New York, NY.</a:t>
            </a:r>
            <a:endParaRPr lang="en-US" sz="2000">
              <a:solidFill>
                <a:srgbClr val="000000"/>
              </a:solidFill>
              <a:cs typeface="Calibri"/>
            </a:endParaRP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ASME (2009), "Standard for Verification and Validation in Computational Fluid Dynamics and Heat Transfer." American Society of Mechanical Engineers, </a:t>
            </a:r>
            <a:r>
              <a:rPr lang="en-US" sz="2000">
                <a:solidFill>
                  <a:srgbClr val="000000"/>
                </a:solidFill>
                <a:hlinkClick r:id="rId4"/>
              </a:rPr>
              <a:t>ASME Standard V&amp;V </a:t>
            </a:r>
            <a:r>
              <a:rPr lang="en-US">
                <a:solidFill>
                  <a:srgbClr val="000000"/>
                </a:solidFill>
                <a:hlinkClick r:id="rId4"/>
              </a:rPr>
              <a:t>20-2009</a:t>
            </a:r>
            <a:r>
              <a:rPr lang="en-US" sz="2000">
                <a:solidFill>
                  <a:srgbClr val="000000"/>
                </a:solidFill>
                <a:hlinkClick r:id="rId4"/>
              </a:rPr>
              <a:t>(R2021)</a:t>
            </a:r>
            <a:r>
              <a:rPr lang="en-US" sz="2000">
                <a:solidFill>
                  <a:srgbClr val="000000"/>
                </a:solidFill>
              </a:rPr>
              <a:t>, New York, NY.</a:t>
            </a:r>
            <a:endParaRPr lang="en-US" sz="2000">
              <a:solidFill>
                <a:srgbClr val="000000"/>
              </a:solidFill>
              <a:cs typeface="Calibri"/>
            </a:endParaRPr>
          </a:p>
          <a:p>
            <a:pPr marL="342900" indent="-342900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Oberkampf, W. L. and C. J. Roy (2010), </a:t>
            </a:r>
            <a:r>
              <a:rPr lang="en-US" sz="2000" u="sng" dirty="0"/>
              <a:t>Verification and Validation in Scientific Computing</a:t>
            </a:r>
            <a:r>
              <a:rPr lang="en-US" sz="2000" dirty="0"/>
              <a:t>, Cambridge University Press, UK.</a:t>
            </a:r>
          </a:p>
          <a:p>
            <a:pPr marL="342900" indent="-342900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Roache, P. J. (2009), </a:t>
            </a:r>
            <a:r>
              <a:rPr lang="en-US" sz="2000" u="sng" dirty="0">
                <a:solidFill>
                  <a:srgbClr val="000000"/>
                </a:solidFill>
              </a:rPr>
              <a:t>Fundamentals of Verification and Validation</a:t>
            </a:r>
            <a:r>
              <a:rPr lang="en-US" sz="2000" dirty="0">
                <a:solidFill>
                  <a:srgbClr val="000000"/>
                </a:solidFill>
              </a:rPr>
              <a:t>, Hermosa Publishers, Socorro, New Mexico.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8221C-4889-23A5-7FED-2D2E1FCD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8B3A567-C260-624D-B035-2C71A5EFC3C9}" type="slidenum">
              <a:rPr lang="en-US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926B44-6304-9764-8F9F-DCEC99D5F271}"/>
              </a:ext>
            </a:extLst>
          </p:cNvPr>
          <p:cNvSpPr txBox="1"/>
          <p:nvPr/>
        </p:nvSpPr>
        <p:spPr>
          <a:xfrm>
            <a:off x="236913" y="6362070"/>
            <a:ext cx="1500732" cy="2616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1100" dirty="0">
                <a:solidFill>
                  <a:schemeClr val="accent3"/>
                </a:solidFill>
              </a:rPr>
              <a:t>v. 1, February 11,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15608a4-b131-4d1b-871d-3d0bbdb4be65" xsi:nil="true"/>
    <lcf76f155ced4ddcb4097134ff3c332f xmlns="b8262d6a-fe97-4289-887e-ed94b32bf19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7569EB883484C8F8DE1DD4FF9CFD0" ma:contentTypeVersion="12" ma:contentTypeDescription="Create a new document." ma:contentTypeScope="" ma:versionID="12381ddb9d0d51f3b9ba366856e001dd">
  <xsd:schema xmlns:xsd="http://www.w3.org/2001/XMLSchema" xmlns:xs="http://www.w3.org/2001/XMLSchema" xmlns:p="http://schemas.microsoft.com/office/2006/metadata/properties" xmlns:ns2="b8262d6a-fe97-4289-887e-ed94b32bf198" xmlns:ns3="615608a4-b131-4d1b-871d-3d0bbdb4be65" targetNamespace="http://schemas.microsoft.com/office/2006/metadata/properties" ma:root="true" ma:fieldsID="a0bcc06508018d01fdc2ccf6b01c9a2e" ns2:_="" ns3:_="">
    <xsd:import namespace="b8262d6a-fe97-4289-887e-ed94b32bf198"/>
    <xsd:import namespace="615608a4-b131-4d1b-871d-3d0bbdb4be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62d6a-fe97-4289-887e-ed94b32bf1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f1287a5-1bef-4e99-ba2b-767c7ce7c3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608a4-b131-4d1b-871d-3d0bbdb4be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62e8a3cd-83d2-4c9d-b9aa-df4b75a91354}" ma:internalName="TaxCatchAll" ma:showField="CatchAllData" ma:web="615608a4-b131-4d1b-871d-3d0bbdb4be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B09104-4EAC-4B5D-AFA2-9E4EE86F7330}">
  <ds:schemaRefs>
    <ds:schemaRef ds:uri="http://schemas.microsoft.com/office/infopath/2007/PartnerControls"/>
    <ds:schemaRef ds:uri="http://schemas.microsoft.com/office/2006/metadata/properties"/>
    <ds:schemaRef ds:uri="615608a4-b131-4d1b-871d-3d0bbdb4be65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b8262d6a-fe97-4289-887e-ed94b32bf19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3CE76B-42D7-4979-AD45-C82BCD913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262d6a-fe97-4289-887e-ed94b32bf198"/>
    <ds:schemaRef ds:uri="615608a4-b131-4d1b-871d-3d0bbdb4be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712D1F-9A38-4BC1-B32B-791B061433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{CA7ABDA9-19D4-8143-8536-1BFF3FB9A118}tf10001120</Template>
  <TotalTime>13692</TotalTime>
  <Words>774</Words>
  <Application>Microsoft Office PowerPoint</Application>
  <PresentationFormat>Widescreen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Introduction to VVUQ | Part 2 Verification</vt:lpstr>
      <vt:lpstr>Module Outline</vt:lpstr>
      <vt:lpstr>What is verification and why do we care?</vt:lpstr>
      <vt:lpstr>Verification activities</vt:lpstr>
      <vt:lpstr>How is it code verification performed?</vt:lpstr>
      <vt:lpstr>How is it solution verification performed?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</dc:title>
  <dc:creator>White, Andrew</dc:creator>
  <cp:lastModifiedBy>VanDam, Noah E</cp:lastModifiedBy>
  <cp:revision>109</cp:revision>
  <dcterms:created xsi:type="dcterms:W3CDTF">2023-09-01T14:55:06Z</dcterms:created>
  <dcterms:modified xsi:type="dcterms:W3CDTF">2025-02-11T17:09:54Z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0x0101009627569EB883484C8F8DE1DD4FF9CFD0</vt:lpwstr>
  </property>
  <property fmtid="{D5CDD505-2E9C-101B-9397-08002B2CF9AE}" pid="3" name="MediaServiceImageTags">
    <vt:lpwstr/>
  </property>
</Properties>
</file>