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73" r:id="rId4"/>
    <p:sldMasterId id="2147483699" r:id="rId5"/>
  </p:sldMasterIdLst>
  <p:notesMasterIdLst>
    <p:notesMasterId r:id="rId27"/>
  </p:notesMasterIdLst>
  <p:handoutMasterIdLst>
    <p:handoutMasterId r:id="rId28"/>
  </p:handoutMasterIdLst>
  <p:sldIdLst>
    <p:sldId id="285" r:id="rId6"/>
    <p:sldId id="286" r:id="rId7"/>
    <p:sldId id="288" r:id="rId8"/>
    <p:sldId id="287" r:id="rId9"/>
    <p:sldId id="293" r:id="rId10"/>
    <p:sldId id="294" r:id="rId11"/>
    <p:sldId id="289" r:id="rId12"/>
    <p:sldId id="290" r:id="rId13"/>
    <p:sldId id="267" r:id="rId14"/>
    <p:sldId id="291" r:id="rId15"/>
    <p:sldId id="269" r:id="rId16"/>
    <p:sldId id="271" r:id="rId17"/>
    <p:sldId id="272" r:id="rId18"/>
    <p:sldId id="273" r:id="rId19"/>
    <p:sldId id="275" r:id="rId20"/>
    <p:sldId id="277" r:id="rId21"/>
    <p:sldId id="278" r:id="rId22"/>
    <p:sldId id="292" r:id="rId23"/>
    <p:sldId id="282" r:id="rId24"/>
    <p:sldId id="283" r:id="rId25"/>
    <p:sldId id="284" r:id="rId26"/>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CC0045-59E0-C6C2-8936-B4697D340F50}" name="Geraldine Burdeshaw" initials="GB" userId="S::burdeshawg@asme.org::e98def7f-e6dc-4525-9141-7a1c3c5bfef8" providerId="AD"/>
  <p188:author id="{5A0B9461-BC03-120B-7C36-B08B5CDC5E9F}" name="Donnie Alonzo" initials="DA" userId="S::AlonzoD@asme.org::84f35123-c81d-4006-ba26-b305f1bc884f" providerId="AD"/>
  <p188:author id="{75C7DF6C-3424-AF31-B95B-4702DA95E9E6}" name="Patricia Reddington" initials="PR" userId="S::reddingtonp@asme.org::19b55bbd-68a4-45ce-82f0-f0dbe888d2c2" providerId="AD"/>
  <p188:author id="{2798B69D-71DA-DCAE-BDD1-EA096840CB3E}" name="Donnie Alonzo" initials="DA" userId="S::alonzod@asme.org::84f35123-c81d-4006-ba26-b305f1bc884f" providerId="AD"/>
  <p188:author id="{DE28FFAF-399C-DDDC-5CA7-91639378ECCB}" name="Steven J. Rossi" initials="SR" userId="S::rossisj@asme.org::60fa27ed-c506-4e06-9047-0c5e00d3a476" providerId="AD"/>
  <p188:author id="{53C0A1D5-C79D-0EEE-1B98-D473E8F405EE}" name="Kate Hyam" initials="KH" userId="S::hyamk@asme.org::b2695ce2-807b-46e5-8a41-dffaa4fff68b" providerId="AD"/>
  <p188:author id="{60A3F8DD-71EF-E647-F276-D52DC19C6F69}" name="Nicole Gomez" initials="NG" userId="S::gomezn@asme.org::0fd571a3-4dc7-4bfa-8f40-ddb1f42e40b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llyson B. Byk" initials="ABB" lastIdx="24" clrIdx="0">
    <p:extLst>
      <p:ext uri="{19B8F6BF-5375-455C-9EA6-DF929625EA0E}">
        <p15:presenceInfo xmlns:p15="http://schemas.microsoft.com/office/powerpoint/2012/main" userId="S-1-5-21-2567133279-126380308-195766442-1373" providerId="AD"/>
      </p:ext>
    </p:extLst>
  </p:cmAuthor>
  <p:cmAuthor id="2" name="Carlton R. Ramcharran" initials="CRR" lastIdx="13" clrIdx="1">
    <p:extLst>
      <p:ext uri="{19B8F6BF-5375-455C-9EA6-DF929625EA0E}">
        <p15:presenceInfo xmlns:p15="http://schemas.microsoft.com/office/powerpoint/2012/main" userId="S-1-5-21-2567133279-126380308-195766442-86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00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068" autoAdjust="0"/>
  </p:normalViewPr>
  <p:slideViewPr>
    <p:cSldViewPr snapToGrid="0">
      <p:cViewPr varScale="1">
        <p:scale>
          <a:sx n="67" d="100"/>
          <a:sy n="67" d="100"/>
        </p:scale>
        <p:origin x="2796" y="6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presProps" Target="presProps.xml"/><Relationship Id="rId35" Type="http://schemas.microsoft.com/office/2018/10/relationships/authors" Target="authors.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ie Alonzo" userId="84f35123-c81d-4006-ba26-b305f1bc884f" providerId="ADAL" clId="{97612C3A-C6C2-4FCC-86B8-3A9C6D47E044}"/>
    <pc:docChg chg="modSld">
      <pc:chgData name="Donnie Alonzo" userId="84f35123-c81d-4006-ba26-b305f1bc884f" providerId="ADAL" clId="{97612C3A-C6C2-4FCC-86B8-3A9C6D47E044}" dt="2026-06-30T20:39:28.501" v="3" actId="20577"/>
      <pc:docMkLst>
        <pc:docMk/>
      </pc:docMkLst>
      <pc:sldChg chg="modSp mod">
        <pc:chgData name="Donnie Alonzo" userId="84f35123-c81d-4006-ba26-b305f1bc884f" providerId="ADAL" clId="{97612C3A-C6C2-4FCC-86B8-3A9C6D47E044}" dt="2026-06-30T20:39:28.501" v="3" actId="20577"/>
        <pc:sldMkLst>
          <pc:docMk/>
          <pc:sldMk cId="0" sldId="288"/>
        </pc:sldMkLst>
        <pc:spChg chg="mod">
          <ac:chgData name="Donnie Alonzo" userId="84f35123-c81d-4006-ba26-b305f1bc884f" providerId="ADAL" clId="{97612C3A-C6C2-4FCC-86B8-3A9C6D47E044}" dt="2026-06-30T20:39:28.501" v="3" actId="20577"/>
          <ac:spMkLst>
            <pc:docMk/>
            <pc:sldMk cId="0" sldId="288"/>
            <ac:spMk id="410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87CBC404-A7CB-416A-8B45-0A8ECB3F49F2}" type="datetimeFigureOut">
              <a:rPr lang="en-US" smtClean="0"/>
              <a:t>6/30/2026</a:t>
            </a:fld>
            <a:endParaRPr lang="en-US"/>
          </a:p>
        </p:txBody>
      </p:sp>
      <p:sp>
        <p:nvSpPr>
          <p:cNvPr id="4" name="Footer Placeholder 3"/>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DDE8AFE8-CD1B-47FD-8B7F-C3510CE3C073}" type="slidenum">
              <a:rPr lang="en-US" smtClean="0"/>
              <a:t>‹#›</a:t>
            </a:fld>
            <a:endParaRPr lang="en-US"/>
          </a:p>
        </p:txBody>
      </p:sp>
    </p:spTree>
    <p:extLst>
      <p:ext uri="{BB962C8B-B14F-4D97-AF65-F5344CB8AC3E}">
        <p14:creationId xmlns:p14="http://schemas.microsoft.com/office/powerpoint/2010/main" val="40594792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4"/>
          <p:cNvSpPr>
            <a:spLocks noGrp="1" noRot="1" noChangeAspect="1" noChangeArrowheads="1" noTextEdit="1"/>
          </p:cNvSpPr>
          <p:nvPr>
            <p:ph type="sldImg" idx="2"/>
          </p:nvPr>
        </p:nvSpPr>
        <p:spPr bwMode="auto">
          <a:xfrm>
            <a:off x="1258888" y="320675"/>
            <a:ext cx="4797425" cy="3598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731849" y="4160846"/>
            <a:ext cx="5851504" cy="503989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1" tIns="48325" rIns="96651" bIns="483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12294" name="Rectangle 6"/>
          <p:cNvSpPr>
            <a:spLocks noGrp="1" noChangeArrowheads="1"/>
          </p:cNvSpPr>
          <p:nvPr>
            <p:ph type="ftr" sz="quarter" idx="4"/>
          </p:nvPr>
        </p:nvSpPr>
        <p:spPr bwMode="auto">
          <a:xfrm>
            <a:off x="0" y="9119350"/>
            <a:ext cx="3170248" cy="480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1" tIns="48325" rIns="96651" bIns="48325"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4143312" y="9119350"/>
            <a:ext cx="3170248" cy="480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1" tIns="48325" rIns="96651" bIns="48325"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28173ADB-5215-4EF1-AF3C-EC8AF9CBA301}" type="slidenum">
              <a:rPr lang="en-US" altLang="en-US"/>
              <a:pPr>
                <a:defRPr/>
              </a:pPr>
              <a:t>‹#›</a:t>
            </a:fld>
            <a:endParaRPr lang="en-US" altLang="en-US"/>
          </a:p>
        </p:txBody>
      </p:sp>
    </p:spTree>
    <p:extLst>
      <p:ext uri="{BB962C8B-B14F-4D97-AF65-F5344CB8AC3E}">
        <p14:creationId xmlns:p14="http://schemas.microsoft.com/office/powerpoint/2010/main" val="38352362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charset="0"/>
        <a:ea typeface="+mn-ea"/>
        <a:cs typeface="+mn-cs"/>
      </a:defRPr>
    </a:lvl1pPr>
    <a:lvl2pPr marL="228600" indent="-114300" algn="l" rtl="0" eaLnBrk="0" fontAlgn="base" hangingPunct="0">
      <a:spcBef>
        <a:spcPct val="30000"/>
      </a:spcBef>
      <a:spcAft>
        <a:spcPct val="0"/>
      </a:spcAft>
      <a:buChar char="•"/>
      <a:defRPr sz="1100" kern="1200">
        <a:solidFill>
          <a:schemeClr val="tx1"/>
        </a:solidFill>
        <a:latin typeface="Arial" charset="0"/>
        <a:ea typeface="+mn-ea"/>
        <a:cs typeface="+mn-cs"/>
      </a:defRPr>
    </a:lvl2pPr>
    <a:lvl3pPr marL="457200" indent="-114300" algn="l" rtl="0" eaLnBrk="0" fontAlgn="base" hangingPunct="0">
      <a:spcBef>
        <a:spcPct val="30000"/>
      </a:spcBef>
      <a:spcAft>
        <a:spcPct val="0"/>
      </a:spcAft>
      <a:buFont typeface="Arial" panose="020B0604020202020204" pitchFamily="34" charset="0"/>
      <a:buChar char="─"/>
      <a:defRPr sz="1000" kern="1200">
        <a:solidFill>
          <a:schemeClr val="tx1"/>
        </a:solidFill>
        <a:latin typeface="Arial" charset="0"/>
        <a:ea typeface="+mn-ea"/>
        <a:cs typeface="+mn-cs"/>
      </a:defRPr>
    </a:lvl3pPr>
    <a:lvl4pPr marL="685800" indent="-114300" algn="l" rtl="0" eaLnBrk="0" fontAlgn="base" hangingPunct="0">
      <a:spcBef>
        <a:spcPct val="30000"/>
      </a:spcBef>
      <a:spcAft>
        <a:spcPct val="0"/>
      </a:spcAft>
      <a:buFont typeface="Arial" panose="020B0604020202020204" pitchFamily="34" charset="0"/>
      <a:buChar char="-"/>
      <a:defRPr sz="1100" kern="1200">
        <a:solidFill>
          <a:schemeClr val="tx1"/>
        </a:solidFill>
        <a:latin typeface="Arial" charset="0"/>
        <a:ea typeface="+mn-ea"/>
        <a:cs typeface="+mn-cs"/>
      </a:defRPr>
    </a:lvl4pPr>
    <a:lvl5pPr marL="2057400" indent="-228600" algn="l" rtl="0" eaLnBrk="0" fontAlgn="base" hangingPunct="0">
      <a:spcBef>
        <a:spcPct val="30000"/>
      </a:spcBef>
      <a:spcAft>
        <a:spcPct val="0"/>
      </a:spcAft>
      <a:defRPr sz="11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p:spPr>
        <p:txBody>
          <a:bodyPr/>
          <a:lstStyle/>
          <a:p>
            <a:pPr eaLnBrk="1" hangingPunct="1"/>
            <a:endParaRPr lang="en-US" altLang="en-US">
              <a:latin typeface="Arial" panose="020B0604020202020204" pitchFamily="34" charset="0"/>
            </a:endParaRPr>
          </a:p>
        </p:txBody>
      </p:sp>
      <p:sp>
        <p:nvSpPr>
          <p:cNvPr id="13316" name="Slide Number Placeholder 3"/>
          <p:cNvSpPr>
            <a:spLocks noGrp="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59A2003E-FE8F-4D42-A574-2E859D87C8D4}" type="slidenum">
              <a:rPr lang="en-US" altLang="en-US" sz="1200">
                <a:solidFill>
                  <a:srgbClr val="000000"/>
                </a:solidFill>
                <a:latin typeface="Arial" panose="020B0604020202020204" pitchFamily="34" charset="0"/>
              </a:rPr>
              <a:pPr/>
              <a:t>0</a:t>
            </a:fld>
            <a:endParaRPr lang="en-US" altLang="en-US" sz="1200">
              <a:solidFill>
                <a:srgbClr val="000000"/>
              </a:solidFill>
              <a:latin typeface="Arial" panose="020B0604020202020204" pitchFamily="34" charset="0"/>
            </a:endParaRPr>
          </a:p>
        </p:txBody>
      </p:sp>
    </p:spTree>
    <p:extLst>
      <p:ext uri="{BB962C8B-B14F-4D97-AF65-F5344CB8AC3E}">
        <p14:creationId xmlns:p14="http://schemas.microsoft.com/office/powerpoint/2010/main" val="621625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43ECE76C-9EA8-4AE5-8F21-DC37BB969C5E}" type="slidenum">
              <a:rPr lang="en-US" altLang="en-US" sz="1200">
                <a:latin typeface="Arial" panose="020B0604020202020204" pitchFamily="34" charset="0"/>
              </a:rPr>
              <a:pPr/>
              <a:t>9</a:t>
            </a:fld>
            <a:endParaRPr lang="en-US" altLang="en-US" sz="1200">
              <a:latin typeface="Arial" panose="020B0604020202020204" pitchFamily="34" charset="0"/>
            </a:endParaRPr>
          </a:p>
        </p:txBody>
      </p:sp>
      <p:sp>
        <p:nvSpPr>
          <p:cNvPr id="31747" name="Rectangle 2"/>
          <p:cNvSpPr>
            <a:spLocks noGrp="1" noRot="1" noChangeAspect="1" noChangeArrowheads="1" noTextEdit="1"/>
          </p:cNvSpPr>
          <p:nvPr>
            <p:ph type="sldImg"/>
          </p:nvPr>
        </p:nvSpPr>
        <p:spPr>
          <a:xfrm>
            <a:off x="1374775" y="474663"/>
            <a:ext cx="4568825" cy="3425825"/>
          </a:xfrm>
          <a:ln/>
        </p:spPr>
      </p:sp>
      <p:sp>
        <p:nvSpPr>
          <p:cNvPr id="45060" name="Rectangle 3"/>
          <p:cNvSpPr>
            <a:spLocks noGrp="1" noChangeArrowheads="1"/>
          </p:cNvSpPr>
          <p:nvPr>
            <p:ph type="body" idx="1"/>
          </p:nvPr>
        </p:nvSpPr>
        <p:spPr>
          <a:xfrm>
            <a:off x="487352" y="4245495"/>
            <a:ext cx="6338855" cy="4958504"/>
          </a:xfrm>
        </p:spPr>
        <p:txBody>
          <a:bodyPr/>
          <a:lstStyle/>
          <a:p>
            <a:pPr marL="8391" lvl="1" indent="-8391">
              <a:lnSpc>
                <a:spcPct val="80000"/>
              </a:lnSpc>
              <a:buNone/>
              <a:defRPr/>
            </a:pPr>
            <a:r>
              <a:rPr lang="en-US" sz="1200" u="none" strike="noStrike"/>
              <a:t>P</a:t>
            </a:r>
            <a:r>
              <a:rPr lang="en-US" sz="1200" u="none"/>
              <a:t>rescriptive </a:t>
            </a:r>
            <a:r>
              <a:rPr lang="en-US" sz="1200" u="none">
                <a:solidFill>
                  <a:srgbClr val="00B050"/>
                </a:solidFill>
              </a:rPr>
              <a:t>requirements, such as the following, </a:t>
            </a:r>
            <a:r>
              <a:rPr lang="en-US" sz="1200" u="none" strike="noStrike">
                <a:effectLst/>
              </a:rPr>
              <a:t>are</a:t>
            </a:r>
            <a:r>
              <a:rPr lang="en-US" sz="1200" u="none" strike="noStrike" baseline="0"/>
              <a:t> </a:t>
            </a:r>
            <a:r>
              <a:rPr lang="en-US" sz="1200" u="none" strike="noStrike"/>
              <a:t>commonly</a:t>
            </a:r>
            <a:r>
              <a:rPr lang="en-US" sz="1200" u="none"/>
              <a:t> found in many ASME codes and standards:</a:t>
            </a:r>
          </a:p>
          <a:p>
            <a:pPr marL="0" indent="0" eaLnBrk="1" hangingPunct="1">
              <a:buFont typeface="Arial" panose="020B0604020202020204" pitchFamily="34" charset="0"/>
              <a:buNone/>
              <a:defRPr/>
            </a:pPr>
            <a:r>
              <a:rPr lang="en-US" sz="1200" u="none" baseline="0"/>
              <a:t>    “</a:t>
            </a:r>
            <a:r>
              <a:rPr lang="en-US" sz="1200" u="none"/>
              <a:t>Bolted flanged joints shall meet the requirements of </a:t>
            </a:r>
          </a:p>
          <a:p>
            <a:pPr lvl="2" eaLnBrk="1" hangingPunct="1">
              <a:defRPr/>
            </a:pPr>
            <a:r>
              <a:rPr lang="en-US" sz="1200" u="none"/>
              <a:t>ASME B16.5, or</a:t>
            </a:r>
          </a:p>
          <a:p>
            <a:pPr lvl="2" eaLnBrk="1" hangingPunct="1">
              <a:defRPr/>
            </a:pPr>
            <a:r>
              <a:rPr lang="en-US" sz="1200" u="none"/>
              <a:t>ASME </a:t>
            </a:r>
            <a:r>
              <a:rPr lang="en-US" sz="1200" u="none" strike="noStrike" baseline="0"/>
              <a:t>BPVC </a:t>
            </a:r>
            <a:r>
              <a:rPr lang="en-US" sz="1200" u="none" strike="noStrike"/>
              <a:t>Section</a:t>
            </a:r>
            <a:r>
              <a:rPr lang="en-US" sz="1200" u="none"/>
              <a:t> </a:t>
            </a:r>
            <a:r>
              <a:rPr lang="en-US" sz="1200"/>
              <a:t>VIII, Division 1, Appendix 2”</a:t>
            </a:r>
          </a:p>
          <a:p>
            <a:pPr marL="342900" lvl="2" indent="0" eaLnBrk="1" hangingPunct="1">
              <a:buNone/>
              <a:defRPr/>
            </a:pPr>
            <a:endParaRPr lang="en-US" sz="1200" i="1"/>
          </a:p>
          <a:p>
            <a:pPr marL="342900" lvl="2" indent="0" eaLnBrk="1" hangingPunct="1">
              <a:buFont typeface="Arial" charset="0"/>
              <a:buNone/>
              <a:defRPr/>
            </a:pPr>
            <a:r>
              <a:rPr lang="en-US" sz="1200" b="1" i="1" u="sng"/>
              <a:t>Advantage</a:t>
            </a:r>
            <a:r>
              <a:rPr lang="en-US" sz="1200" i="1"/>
              <a:t> – gives clear guidance on what is required.</a:t>
            </a:r>
          </a:p>
          <a:p>
            <a:pPr marL="342900" lvl="2" indent="0" eaLnBrk="1" hangingPunct="1">
              <a:buFont typeface="Arial" charset="0"/>
              <a:buNone/>
              <a:defRPr/>
            </a:pPr>
            <a:r>
              <a:rPr lang="en-US" sz="1200" b="1" i="1" u="sng"/>
              <a:t>Disadvantage</a:t>
            </a:r>
            <a:r>
              <a:rPr lang="en-US" sz="1200" i="1"/>
              <a:t> – does not allow users to use suitable innovative products that may be available.</a:t>
            </a:r>
            <a:endParaRPr lang="en-US" sz="1200"/>
          </a:p>
          <a:p>
            <a:pPr eaLnBrk="1" hangingPunct="1">
              <a:defRPr/>
            </a:pPr>
            <a:endParaRPr lang="en-US" sz="1200" i="1"/>
          </a:p>
        </p:txBody>
      </p:sp>
    </p:spTree>
    <p:extLst>
      <p:ext uri="{BB962C8B-B14F-4D97-AF65-F5344CB8AC3E}">
        <p14:creationId xmlns:p14="http://schemas.microsoft.com/office/powerpoint/2010/main" val="27283926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F86403AC-1930-4B20-AE01-F78BFC812A06}" type="slidenum">
              <a:rPr lang="en-US" altLang="en-US" sz="1200">
                <a:latin typeface="Arial" panose="020B0604020202020204" pitchFamily="34" charset="0"/>
              </a:rPr>
              <a:pPr/>
              <a:t>10</a:t>
            </a:fld>
            <a:endParaRPr lang="en-US" altLang="en-US" sz="1200">
              <a:latin typeface="Arial" panose="020B0604020202020204" pitchFamily="34" charset="0"/>
            </a:endParaRPr>
          </a:p>
        </p:txBody>
      </p:sp>
      <p:sp>
        <p:nvSpPr>
          <p:cNvPr id="33795" name="Rectangle 2"/>
          <p:cNvSpPr>
            <a:spLocks noGrp="1" noRot="1" noChangeAspect="1" noChangeArrowheads="1" noTextEdit="1"/>
          </p:cNvSpPr>
          <p:nvPr>
            <p:ph type="sldImg"/>
          </p:nvPr>
        </p:nvSpPr>
        <p:spPr>
          <a:xfrm>
            <a:off x="1374775" y="474663"/>
            <a:ext cx="4568825" cy="3425825"/>
          </a:xfrm>
          <a:ln/>
        </p:spPr>
      </p:sp>
      <p:sp>
        <p:nvSpPr>
          <p:cNvPr id="46084" name="Rectangle 3"/>
          <p:cNvSpPr>
            <a:spLocks noGrp="1" noChangeArrowheads="1"/>
          </p:cNvSpPr>
          <p:nvPr>
            <p:ph type="body" idx="1"/>
          </p:nvPr>
        </p:nvSpPr>
        <p:spPr>
          <a:xfrm>
            <a:off x="487352" y="4245495"/>
            <a:ext cx="6338855" cy="4958504"/>
          </a:xfrm>
        </p:spPr>
        <p:txBody>
          <a:bodyPr/>
          <a:lstStyle/>
          <a:p>
            <a:pPr eaLnBrk="1" hangingPunct="1">
              <a:defRPr/>
            </a:pPr>
            <a:r>
              <a:rPr lang="en-US" sz="1200" dirty="0"/>
              <a:t>The following example shows how both prescriptive and performance-based specifications can be combined to retain the prescriptive elements, while allowing for performance-based options. </a:t>
            </a:r>
          </a:p>
          <a:p>
            <a:pPr marL="114300" lvl="1" indent="0" eaLnBrk="1" hangingPunct="1">
              <a:buNone/>
              <a:defRPr/>
            </a:pPr>
            <a:r>
              <a:rPr lang="en-US" sz="1200" dirty="0"/>
              <a:t>“Bolted flanged joints shall </a:t>
            </a:r>
          </a:p>
          <a:p>
            <a:pPr lvl="1" eaLnBrk="1" hangingPunct="1">
              <a:defRPr/>
            </a:pPr>
            <a:r>
              <a:rPr lang="en-US" sz="1200" dirty="0"/>
              <a:t>Meet the requirements of ASME B16.5, or</a:t>
            </a:r>
          </a:p>
          <a:p>
            <a:pPr lvl="1" eaLnBrk="1" hangingPunct="1">
              <a:defRPr/>
            </a:pPr>
            <a:r>
              <a:rPr lang="en-US" sz="1200" dirty="0"/>
              <a:t>Meet the requirements of ASME </a:t>
            </a:r>
            <a:r>
              <a:rPr lang="en-US" sz="1200" strike="noStrike" dirty="0"/>
              <a:t>BPVC </a:t>
            </a:r>
            <a:r>
              <a:rPr lang="en-US" sz="1200" dirty="0"/>
              <a:t>Section VIII, Division 1, Appendix 2, or</a:t>
            </a:r>
          </a:p>
          <a:p>
            <a:pPr lvl="1" eaLnBrk="1" hangingPunct="1">
              <a:defRPr/>
            </a:pPr>
            <a:r>
              <a:rPr lang="en-US" sz="1200" dirty="0"/>
              <a:t>Be leak-free for the intended service. The joint shall be hydrotested at 1.5 times the design pressure without leaking</a:t>
            </a:r>
            <a:r>
              <a:rPr lang="en-US" sz="1200" baseline="0" dirty="0"/>
              <a:t> </a:t>
            </a:r>
            <a:r>
              <a:rPr lang="en-US" sz="1200" dirty="0"/>
              <a:t>and shall be demonstrated to be able to withstand expected external forces without leakage while at design pressure and temperature.”</a:t>
            </a:r>
          </a:p>
          <a:p>
            <a:pPr lvl="1" eaLnBrk="1" hangingPunct="1">
              <a:defRPr/>
            </a:pPr>
            <a:endParaRPr lang="en-US" sz="1200" i="1" dirty="0"/>
          </a:p>
          <a:p>
            <a:pPr marL="342900" lvl="2" indent="0" eaLnBrk="1" hangingPunct="1">
              <a:buFont typeface="Arial" charset="0"/>
              <a:buNone/>
              <a:defRPr/>
            </a:pPr>
            <a:r>
              <a:rPr lang="en-US" sz="1200" b="1" i="1" u="sng" dirty="0"/>
              <a:t>Advantage</a:t>
            </a:r>
            <a:r>
              <a:rPr lang="en-US" sz="1200" i="1" dirty="0"/>
              <a:t> – gives clear guidance on what is required and allows users the freedom to use suitable innovative products.</a:t>
            </a:r>
          </a:p>
          <a:p>
            <a:pPr marL="342900" lvl="2" indent="0" eaLnBrk="1" hangingPunct="1">
              <a:buFont typeface="Arial" charset="0"/>
              <a:buNone/>
              <a:defRPr/>
            </a:pPr>
            <a:r>
              <a:rPr lang="en-US" sz="1200" b="1" i="1" u="sng" dirty="0"/>
              <a:t>Disadvantage</a:t>
            </a:r>
            <a:r>
              <a:rPr lang="en-US" sz="1200" i="1" dirty="0"/>
              <a:t> – none as long as the verification requirements are not too onerous.</a:t>
            </a:r>
          </a:p>
          <a:p>
            <a:pPr lvl="2" eaLnBrk="1" hangingPunct="1">
              <a:buFont typeface="Arial" charset="0"/>
              <a:buChar char="─"/>
              <a:defRPr/>
            </a:pPr>
            <a:endParaRPr lang="en-US" sz="1200" i="1" dirty="0"/>
          </a:p>
          <a:p>
            <a:pPr marL="0" lvl="2" indent="0" eaLnBrk="1" hangingPunct="1">
              <a:buNone/>
              <a:defRPr/>
            </a:pPr>
            <a:r>
              <a:rPr lang="en-US" sz="1200" dirty="0"/>
              <a:t>The next section will cover how a standards development committee can incorporate these requirements into their code or standard.</a:t>
            </a:r>
          </a:p>
          <a:p>
            <a:pPr marL="362441" lvl="2" indent="0" eaLnBrk="1" hangingPunct="1">
              <a:buNone/>
              <a:defRPr/>
            </a:pPr>
            <a:endParaRPr lang="en-US" sz="800" i="1" dirty="0"/>
          </a:p>
        </p:txBody>
      </p:sp>
    </p:spTree>
    <p:extLst>
      <p:ext uri="{BB962C8B-B14F-4D97-AF65-F5344CB8AC3E}">
        <p14:creationId xmlns:p14="http://schemas.microsoft.com/office/powerpoint/2010/main" val="26855203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69E57031-5AD3-4CA9-AF8F-E956FE3B24EB}" type="slidenum">
              <a:rPr lang="en-US" altLang="en-US" sz="1200">
                <a:latin typeface="Arial" panose="020B0604020202020204" pitchFamily="34" charset="0"/>
              </a:rPr>
              <a:pPr/>
              <a:t>11</a:t>
            </a:fld>
            <a:endParaRPr lang="en-US" altLang="en-US" sz="1200">
              <a:latin typeface="Arial" panose="020B0604020202020204" pitchFamily="34" charset="0"/>
            </a:endParaRPr>
          </a:p>
        </p:txBody>
      </p:sp>
      <p:sp>
        <p:nvSpPr>
          <p:cNvPr id="35843" name="Rectangle 2"/>
          <p:cNvSpPr>
            <a:spLocks noGrp="1" noRot="1" noChangeAspect="1" noChangeArrowheads="1" noTextEdit="1"/>
          </p:cNvSpPr>
          <p:nvPr>
            <p:ph type="sldImg"/>
          </p:nvPr>
        </p:nvSpPr>
        <p:spPr>
          <a:xfrm>
            <a:off x="1374775" y="474663"/>
            <a:ext cx="4568825" cy="3425825"/>
          </a:xfrm>
          <a:ln/>
        </p:spPr>
      </p:sp>
      <p:sp>
        <p:nvSpPr>
          <p:cNvPr id="48132" name="Rectangle 3"/>
          <p:cNvSpPr>
            <a:spLocks noGrp="1" noChangeArrowheads="1"/>
          </p:cNvSpPr>
          <p:nvPr>
            <p:ph type="body" idx="1"/>
          </p:nvPr>
        </p:nvSpPr>
        <p:spPr>
          <a:xfrm>
            <a:off x="487352" y="4245495"/>
            <a:ext cx="6338855" cy="4958504"/>
          </a:xfrm>
        </p:spPr>
        <p:txBody>
          <a:bodyPr/>
          <a:lstStyle/>
          <a:p>
            <a:pPr marL="133350" lvl="0" indent="-241300" eaLnBrk="1" hangingPunct="1">
              <a:buNone/>
              <a:defRPr/>
            </a:pPr>
            <a:r>
              <a:rPr lang="en-US">
                <a:latin typeface="Arial"/>
                <a:cs typeface="Arial"/>
              </a:rPr>
              <a:t>There are five basic development steps for creating performance-based standards:</a:t>
            </a:r>
          </a:p>
          <a:p>
            <a:pPr marL="361950" lvl="1" indent="-241300" eaLnBrk="1" hangingPunct="1">
              <a:buFontTx/>
              <a:buAutoNum type="arabicPeriod"/>
              <a:defRPr/>
            </a:pPr>
            <a:r>
              <a:rPr lang="en-US" b="1">
                <a:latin typeface="Arial"/>
                <a:cs typeface="Arial"/>
              </a:rPr>
              <a:t>Establish Goals for the Standard</a:t>
            </a:r>
            <a:r>
              <a:rPr lang="en-US">
                <a:latin typeface="Arial"/>
                <a:cs typeface="Arial"/>
              </a:rPr>
              <a:t> </a:t>
            </a:r>
          </a:p>
          <a:p>
            <a:pPr marL="120650" lvl="1" indent="0" eaLnBrk="1" hangingPunct="1">
              <a:buNone/>
              <a:defRPr/>
            </a:pPr>
            <a:r>
              <a:rPr lang="en-US">
                <a:latin typeface="Arial"/>
                <a:cs typeface="Arial"/>
              </a:rPr>
              <a:t>The goal statement of a performance-based document should be a broad, qualitative expression of the overall, primary concern of the document. Thus, goals may be stated in terms of impact on people, property or the environment, business interruption, or any combination of these. Goals should address the primary concern of the document. Goals should be stated in terms that are potentially measurable, even if the precise measurement scale is not specified.</a:t>
            </a:r>
          </a:p>
          <a:p>
            <a:pPr marL="361950" lvl="1" indent="-241300" eaLnBrk="1" hangingPunct="1">
              <a:buFontTx/>
              <a:buAutoNum type="arabicPeriod" startAt="2"/>
              <a:defRPr/>
            </a:pPr>
            <a:r>
              <a:rPr lang="en-US" b="1">
                <a:latin typeface="Arial"/>
                <a:cs typeface="Arial"/>
              </a:rPr>
              <a:t>Specify Assumptions Including Hazard Scenarios</a:t>
            </a:r>
            <a:r>
              <a:rPr lang="en-US">
                <a:latin typeface="Arial"/>
                <a:cs typeface="Arial"/>
              </a:rPr>
              <a:t> </a:t>
            </a:r>
          </a:p>
          <a:p>
            <a:pPr marL="120650" lvl="1" indent="0" eaLnBrk="1" hangingPunct="1">
              <a:buNone/>
              <a:defRPr/>
            </a:pPr>
            <a:r>
              <a:rPr lang="en-US">
                <a:latin typeface="Arial"/>
                <a:cs typeface="Arial"/>
              </a:rPr>
              <a:t>Assumptions about the condition of the equipment</a:t>
            </a:r>
            <a:r>
              <a:rPr lang="en-US" b="0" u="none">
                <a:latin typeface="Arial"/>
                <a:cs typeface="Arial"/>
              </a:rPr>
              <a:t>*</a:t>
            </a:r>
            <a:r>
              <a:rPr lang="en-US">
                <a:latin typeface="Arial"/>
                <a:cs typeface="Arial"/>
              </a:rPr>
              <a:t> and its surrounding environment should be described. The hazard scenarios that the equipment must survive and the condition of the equipment after the hazard must also be described. A hazard scenario is a detailed description of the conditions or factors related to any stage of development critical to the results regarding the goals of the standard.</a:t>
            </a:r>
          </a:p>
          <a:p>
            <a:pPr marL="120813" lvl="1" indent="0" eaLnBrk="1" hangingPunct="1">
              <a:buNone/>
              <a:defRPr/>
            </a:pPr>
            <a:endParaRPr lang="en-US" b="1" u="sng"/>
          </a:p>
          <a:p>
            <a:pPr marL="120650" lvl="1" indent="0" eaLnBrk="1" hangingPunct="1">
              <a:buNone/>
              <a:defRPr/>
            </a:pPr>
            <a:r>
              <a:rPr lang="en-US" b="0" u="none">
                <a:latin typeface="Arial"/>
                <a:cs typeface="Arial"/>
              </a:rPr>
              <a:t>*</a:t>
            </a:r>
            <a:r>
              <a:rPr lang="en-US">
                <a:latin typeface="Arial"/>
                <a:cs typeface="Arial"/>
              </a:rPr>
              <a:t>The term “equipment” as used here means the method, system, equipment, piping, or component defined by the standard.</a:t>
            </a:r>
          </a:p>
          <a:p>
            <a:pPr eaLnBrk="1" hangingPunct="1">
              <a:defRPr/>
            </a:pPr>
            <a:endParaRPr lang="en-US"/>
          </a:p>
        </p:txBody>
      </p:sp>
    </p:spTree>
    <p:extLst>
      <p:ext uri="{BB962C8B-B14F-4D97-AF65-F5344CB8AC3E}">
        <p14:creationId xmlns:p14="http://schemas.microsoft.com/office/powerpoint/2010/main" val="32396817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7ED93F21-B4A5-4AC6-B99F-4786B5C81381}" type="slidenum">
              <a:rPr lang="en-US" altLang="en-US" sz="1200">
                <a:latin typeface="Arial" panose="020B0604020202020204" pitchFamily="34" charset="0"/>
              </a:rPr>
              <a:pPr/>
              <a:t>12</a:t>
            </a:fld>
            <a:endParaRPr lang="en-US" altLang="en-US" sz="1200">
              <a:latin typeface="Arial" panose="020B0604020202020204" pitchFamily="34" charset="0"/>
            </a:endParaRPr>
          </a:p>
        </p:txBody>
      </p:sp>
      <p:sp>
        <p:nvSpPr>
          <p:cNvPr id="37891" name="Rectangle 2"/>
          <p:cNvSpPr>
            <a:spLocks noGrp="1" noRot="1" noChangeAspect="1" noChangeArrowheads="1" noTextEdit="1"/>
          </p:cNvSpPr>
          <p:nvPr>
            <p:ph type="sldImg"/>
          </p:nvPr>
        </p:nvSpPr>
        <p:spPr>
          <a:xfrm>
            <a:off x="1374775" y="474663"/>
            <a:ext cx="4568825" cy="3425825"/>
          </a:xfrm>
          <a:ln/>
        </p:spPr>
      </p:sp>
      <p:sp>
        <p:nvSpPr>
          <p:cNvPr id="49156" name="Rectangle 3"/>
          <p:cNvSpPr>
            <a:spLocks noGrp="1" noChangeArrowheads="1"/>
          </p:cNvSpPr>
          <p:nvPr>
            <p:ph type="body" idx="1"/>
          </p:nvPr>
        </p:nvSpPr>
        <p:spPr>
          <a:xfrm>
            <a:off x="487352" y="4245495"/>
            <a:ext cx="6338855" cy="4958504"/>
          </a:xfrm>
        </p:spPr>
        <p:txBody>
          <a:bodyPr/>
          <a:lstStyle/>
          <a:p>
            <a:pPr marL="361950" lvl="1" indent="-241300" eaLnBrk="1" hangingPunct="1">
              <a:buFontTx/>
              <a:buAutoNum type="arabicPeriod" startAt="3"/>
              <a:defRPr/>
            </a:pPr>
            <a:r>
              <a:rPr lang="en-US" b="1" u="none" dirty="0">
                <a:latin typeface="Arial"/>
                <a:cs typeface="Arial"/>
              </a:rPr>
              <a:t>Establish Objectives</a:t>
            </a:r>
            <a:r>
              <a:rPr lang="en-US" u="none" dirty="0">
                <a:latin typeface="Arial"/>
                <a:cs typeface="Arial"/>
              </a:rPr>
              <a:t> </a:t>
            </a:r>
            <a:endParaRPr lang="en-US" dirty="0">
              <a:latin typeface="Arial"/>
              <a:cs typeface="Arial"/>
            </a:endParaRPr>
          </a:p>
          <a:p>
            <a:pPr marL="120650" lvl="1" indent="0" eaLnBrk="1" hangingPunct="1">
              <a:buNone/>
              <a:defRPr/>
            </a:pPr>
            <a:r>
              <a:rPr lang="en-US" u="none" dirty="0">
                <a:latin typeface="Arial"/>
                <a:cs typeface="Arial"/>
              </a:rPr>
              <a:t>Performance objectives are those things necessary to meet specified goals. The objectives of performance-based standards are intended to be more specific than goals. In the context of performance-based provisions, objectives provide a greater level of detail than goals. Objectives are stated in more specific terms than goals and are measured on a more quantitative rather than qualitative basis. Objectives are the link between goals and performance criteria. In general, objectives define a series of actions necessary to make the achievement of a goal much more likely. A good example of a set of objectives can be found in </a:t>
            </a:r>
            <a:r>
              <a:rPr lang="en-US" i="0" u="none" baseline="0" dirty="0">
                <a:latin typeface="Arial"/>
                <a:cs typeface="Arial"/>
              </a:rPr>
              <a:t>A17.7/CSA B44.7, Performance-based safety code for elevators and escalators, Part 3:</a:t>
            </a:r>
            <a:r>
              <a:rPr lang="en-US" u="none" dirty="0">
                <a:latin typeface="Arial"/>
                <a:cs typeface="Arial"/>
              </a:rPr>
              <a:t> </a:t>
            </a:r>
            <a:r>
              <a:rPr lang="en-US" i="0" u="none" strike="noStrike" dirty="0">
                <a:latin typeface="Arial"/>
                <a:cs typeface="Arial"/>
              </a:rPr>
              <a:t>Global essential safety requirements (GESRs) for Elevators.</a:t>
            </a:r>
            <a:r>
              <a:rPr lang="en-US" dirty="0">
                <a:latin typeface="Arial"/>
                <a:cs typeface="Arial"/>
              </a:rPr>
              <a:t> A detailed example will be covered in a later slide. </a:t>
            </a:r>
            <a:endParaRPr lang="en-US" i="0" u="none" strike="noStrike" dirty="0">
              <a:cs typeface="Arial"/>
            </a:endParaRPr>
          </a:p>
          <a:p>
            <a:pPr marL="120650" lvl="1" indent="0" eaLnBrk="1" hangingPunct="1">
              <a:buNone/>
              <a:defRPr/>
            </a:pPr>
            <a:endParaRPr lang="en-US" i="1" u="none" strike="noStrike" dirty="0">
              <a:cs typeface="Arial"/>
            </a:endParaRPr>
          </a:p>
          <a:p>
            <a:pPr marL="361950" lvl="1" indent="-241300" eaLnBrk="1" hangingPunct="1">
              <a:buFontTx/>
              <a:buAutoNum type="arabicPeriod" startAt="4"/>
              <a:defRPr/>
            </a:pPr>
            <a:r>
              <a:rPr lang="en-US" b="1" u="none" dirty="0">
                <a:latin typeface="Arial"/>
                <a:cs typeface="Arial"/>
              </a:rPr>
              <a:t>Performance Criteria</a:t>
            </a:r>
            <a:r>
              <a:rPr lang="en-US" u="none" dirty="0">
                <a:latin typeface="Arial"/>
                <a:cs typeface="Arial"/>
              </a:rPr>
              <a:t> </a:t>
            </a:r>
          </a:p>
          <a:p>
            <a:pPr marL="120650" lvl="1" indent="0" eaLnBrk="1" hangingPunct="1">
              <a:buNone/>
              <a:defRPr/>
            </a:pPr>
            <a:r>
              <a:rPr lang="en-US" u="none" dirty="0">
                <a:latin typeface="Arial"/>
                <a:cs typeface="Arial"/>
              </a:rPr>
              <a:t>Performance criteria are those things necessary to meet the objectives. Performance criteria tend to be the most specific parts of performance-based documents. Criteria can be thought of as quantified objectives, which state in engineering terms the required level of performance.</a:t>
            </a:r>
            <a:br>
              <a:rPr lang="en-US" u="none" dirty="0">
                <a:cs typeface="Arial"/>
              </a:rPr>
            </a:br>
            <a:br>
              <a:rPr lang="en-US" u="none" dirty="0">
                <a:cs typeface="Arial"/>
              </a:rPr>
            </a:br>
            <a:r>
              <a:rPr lang="en-US" u="none" dirty="0">
                <a:latin typeface="Arial"/>
                <a:cs typeface="Arial"/>
              </a:rPr>
              <a:t>Example: A performance criterion to meet the objective described above might be stated as “The average retardation caused during the emergency stopping of elevators shall not exceed 0.33g.”</a:t>
            </a:r>
          </a:p>
        </p:txBody>
      </p:sp>
    </p:spTree>
    <p:extLst>
      <p:ext uri="{BB962C8B-B14F-4D97-AF65-F5344CB8AC3E}">
        <p14:creationId xmlns:p14="http://schemas.microsoft.com/office/powerpoint/2010/main" val="40993428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E69E2E06-E9DD-46AE-9FE2-6980FD00D975}" type="slidenum">
              <a:rPr lang="en-US" altLang="en-US" sz="1200">
                <a:latin typeface="Arial" panose="020B0604020202020204" pitchFamily="34" charset="0"/>
              </a:rPr>
              <a:pPr/>
              <a:t>13</a:t>
            </a:fld>
            <a:endParaRPr lang="en-US" altLang="en-US" sz="1200">
              <a:latin typeface="Arial" panose="020B0604020202020204" pitchFamily="34" charset="0"/>
            </a:endParaRPr>
          </a:p>
        </p:txBody>
      </p:sp>
      <p:sp>
        <p:nvSpPr>
          <p:cNvPr id="39939" name="Rectangle 2"/>
          <p:cNvSpPr>
            <a:spLocks noGrp="1" noRot="1" noChangeAspect="1" noChangeArrowheads="1" noTextEdit="1"/>
          </p:cNvSpPr>
          <p:nvPr>
            <p:ph type="sldImg"/>
          </p:nvPr>
        </p:nvSpPr>
        <p:spPr>
          <a:xfrm>
            <a:off x="1374775" y="474663"/>
            <a:ext cx="4568825" cy="3425825"/>
          </a:xfrm>
          <a:ln/>
        </p:spPr>
      </p:sp>
      <p:sp>
        <p:nvSpPr>
          <p:cNvPr id="50180" name="Rectangle 3"/>
          <p:cNvSpPr>
            <a:spLocks noGrp="1" noChangeArrowheads="1"/>
          </p:cNvSpPr>
          <p:nvPr>
            <p:ph type="body" idx="1"/>
          </p:nvPr>
        </p:nvSpPr>
        <p:spPr>
          <a:xfrm>
            <a:off x="487352" y="4245495"/>
            <a:ext cx="6338855" cy="4958504"/>
          </a:xfrm>
        </p:spPr>
        <p:txBody>
          <a:bodyPr/>
          <a:lstStyle/>
          <a:p>
            <a:pPr marL="361950" lvl="1" indent="-241300" eaLnBrk="1" hangingPunct="1">
              <a:buFontTx/>
              <a:buAutoNum type="arabicPeriod" startAt="5"/>
              <a:defRPr/>
            </a:pPr>
            <a:r>
              <a:rPr lang="en-US" b="1">
                <a:latin typeface="Arial"/>
                <a:cs typeface="Arial"/>
              </a:rPr>
              <a:t>Verification</a:t>
            </a:r>
            <a:r>
              <a:rPr lang="en-US">
                <a:latin typeface="Arial"/>
                <a:cs typeface="Arial"/>
              </a:rPr>
              <a:t> </a:t>
            </a:r>
          </a:p>
          <a:p>
            <a:pPr marL="120650" lvl="1" indent="0" eaLnBrk="1" hangingPunct="1">
              <a:buNone/>
              <a:defRPr/>
            </a:pPr>
            <a:r>
              <a:rPr lang="en-US">
                <a:latin typeface="Arial"/>
                <a:cs typeface="Arial"/>
              </a:rPr>
              <a:t>Since a performance-based design will frequently involve features that do not comply with prescriptive requirements, it is necessary to verify that the equipment meets the goals and objectives. Verification can involve tests, examinations, calculations or a combination. When a criterion is described in terms of probability of failure of equipment, a risk analysis may be required to verify compliance with the standard. </a:t>
            </a:r>
          </a:p>
          <a:p>
            <a:pPr marL="120813" lvl="1" indent="0" eaLnBrk="1" hangingPunct="1">
              <a:buNone/>
              <a:defRPr/>
            </a:pPr>
            <a:endParaRPr lang="en-US"/>
          </a:p>
          <a:p>
            <a:pPr marL="120650" lvl="1" indent="0" eaLnBrk="1" hangingPunct="1">
              <a:buNone/>
              <a:defRPr/>
            </a:pPr>
            <a:r>
              <a:rPr lang="en-US" b="1"/>
              <a:t>NOTE</a:t>
            </a:r>
            <a:r>
              <a:rPr lang="en-US" b="0" u="none"/>
              <a:t>: </a:t>
            </a:r>
            <a:r>
              <a:rPr lang="en-US" b="0" u="none" strike="noStrike"/>
              <a:t>M</a:t>
            </a:r>
            <a:r>
              <a:rPr lang="en-US" b="0"/>
              <a:t>any </a:t>
            </a:r>
            <a:r>
              <a:rPr lang="en-US"/>
              <a:t>users of the standard may not have the skills needed to judge successful verification</a:t>
            </a:r>
            <a:r>
              <a:rPr lang="en-US" b="1" strike="sngStrike"/>
              <a:t>,</a:t>
            </a:r>
            <a:r>
              <a:rPr lang="en-US"/>
              <a:t> and an authoritative body may have to be employed to do the verification. </a:t>
            </a:r>
            <a:endParaRPr lang="en-US">
              <a:cs typeface="Arial" charset="0"/>
            </a:endParaRPr>
          </a:p>
        </p:txBody>
      </p:sp>
    </p:spTree>
    <p:extLst>
      <p:ext uri="{BB962C8B-B14F-4D97-AF65-F5344CB8AC3E}">
        <p14:creationId xmlns:p14="http://schemas.microsoft.com/office/powerpoint/2010/main" val="12074024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3BDE487A-1E4D-4EA4-BF1A-2409F9ECE332}" type="slidenum">
              <a:rPr lang="en-US" altLang="en-US" sz="1200">
                <a:latin typeface="Arial" panose="020B0604020202020204" pitchFamily="34" charset="0"/>
              </a:rPr>
              <a:pPr/>
              <a:t>14</a:t>
            </a:fld>
            <a:endParaRPr lang="en-US" altLang="en-US" sz="1200">
              <a:latin typeface="Arial" panose="020B0604020202020204" pitchFamily="34" charset="0"/>
            </a:endParaRPr>
          </a:p>
        </p:txBody>
      </p:sp>
      <p:sp>
        <p:nvSpPr>
          <p:cNvPr id="41987" name="Rectangle 2"/>
          <p:cNvSpPr>
            <a:spLocks noGrp="1" noRot="1" noChangeAspect="1" noChangeArrowheads="1" noTextEdit="1"/>
          </p:cNvSpPr>
          <p:nvPr>
            <p:ph type="sldImg"/>
          </p:nvPr>
        </p:nvSpPr>
        <p:spPr>
          <a:xfrm>
            <a:off x="1374775" y="474663"/>
            <a:ext cx="4568825" cy="3425825"/>
          </a:xfrm>
          <a:ln/>
        </p:spPr>
      </p:sp>
      <p:sp>
        <p:nvSpPr>
          <p:cNvPr id="41988" name="Rectangle 3"/>
          <p:cNvSpPr>
            <a:spLocks noGrp="1" noChangeArrowheads="1"/>
          </p:cNvSpPr>
          <p:nvPr>
            <p:ph type="body" idx="1"/>
          </p:nvPr>
        </p:nvSpPr>
        <p:spPr>
          <a:xfrm>
            <a:off x="487352" y="4245495"/>
            <a:ext cx="6338855" cy="4958504"/>
          </a:xfrm>
          <a:noFill/>
        </p:spPr>
        <p:txBody>
          <a:bodyPr/>
          <a:lstStyle/>
          <a:p>
            <a:pPr marL="0" indent="0" eaLnBrk="1" hangingPunct="1">
              <a:buFont typeface="Arial" panose="020B0604020202020204" pitchFamily="34" charset="0"/>
              <a:buNone/>
            </a:pPr>
            <a:r>
              <a:rPr lang="en-US" altLang="en-US" dirty="0">
                <a:latin typeface="Arial"/>
                <a:cs typeface="Arial"/>
              </a:rPr>
              <a:t>All standards committees should develop goals, assumptions and objectives. </a:t>
            </a:r>
          </a:p>
          <a:p>
            <a:pPr marL="469900" lvl="1" indent="-234950" eaLnBrk="1" hangingPunct="1">
              <a:buFont typeface="Arial" panose="020B0604020202020204" pitchFamily="34" charset="0"/>
              <a:buChar char="−"/>
            </a:pPr>
            <a:r>
              <a:rPr lang="en-US" altLang="en-US" b="0" dirty="0">
                <a:latin typeface="Arial"/>
                <a:cs typeface="Arial"/>
              </a:rPr>
              <a:t>Note</a:t>
            </a:r>
            <a:r>
              <a:rPr lang="en-US" altLang="en-US" dirty="0">
                <a:latin typeface="Arial"/>
                <a:cs typeface="Arial"/>
              </a:rPr>
              <a:t> that even for a largely prescriptive standard, developing assumptions, and establishing goals and objectives are extremely useful exercises for any standard developing group. </a:t>
            </a:r>
          </a:p>
          <a:p>
            <a:pPr marL="469900" lvl="1" indent="-234950" eaLnBrk="1" hangingPunct="1">
              <a:buFont typeface="Arial" panose="020B0604020202020204" pitchFamily="34" charset="0"/>
              <a:buChar char="−"/>
            </a:pPr>
            <a:r>
              <a:rPr lang="en-US" altLang="en-US" dirty="0">
                <a:latin typeface="Arial"/>
                <a:cs typeface="Arial"/>
              </a:rPr>
              <a:t>The goals, assumptions and objectives should be developed and maintained for each standard as part of the published document or in a separate committee working document. </a:t>
            </a:r>
          </a:p>
          <a:p>
            <a:pPr marL="469900" marR="0" lvl="1" indent="-2349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altLang="en-US" dirty="0">
                <a:latin typeface="Arial"/>
                <a:cs typeface="Arial"/>
              </a:rPr>
              <a:t>Documenting these things will make it easier for the committee to decide whether or not to add certain requirements, and will make inclusion of performance-based requirements much simpler. </a:t>
            </a:r>
          </a:p>
          <a:p>
            <a:pPr marL="470413" marR="0" lvl="1" indent="-235207"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a:p>
            <a:pPr marL="234950" marR="0" lvl="1" indent="0" algn="l" defTabSz="914400" rtl="0" eaLnBrk="1" fontAlgn="base" latinLnBrk="0" hangingPunct="1">
              <a:lnSpc>
                <a:spcPct val="100000"/>
              </a:lnSpc>
              <a:spcBef>
                <a:spcPct val="30000"/>
              </a:spcBef>
              <a:spcAft>
                <a:spcPct val="0"/>
              </a:spcAft>
              <a:buClrTx/>
              <a:buSzTx/>
              <a:buFont typeface="Arial" panose="020B0604020202020204" pitchFamily="34" charset="0"/>
              <a:buNone/>
              <a:tabLst/>
              <a:defRPr/>
            </a:pPr>
            <a:r>
              <a:rPr lang="en-US" altLang="en-US" dirty="0">
                <a:latin typeface="Arial"/>
                <a:cs typeface="Arial"/>
              </a:rPr>
              <a:t>ASME Codes and Standards Policy CSP-62 states that:</a:t>
            </a:r>
            <a:endParaRPr lang="en-US" altLang="en-US" dirty="0">
              <a:latin typeface="Arial" panose="020B0604020202020204" pitchFamily="34" charset="0"/>
              <a:cs typeface="Arial"/>
            </a:endParaRPr>
          </a:p>
          <a:p>
            <a:pPr marL="470413" lvl="1" indent="-235207" eaLnBrk="1" hangingPunct="1">
              <a:buFont typeface="Arial" panose="020B0604020202020204" pitchFamily="34" charset="0"/>
              <a:buChar char="−"/>
            </a:pPr>
            <a:endParaRPr lang="en-US" altLang="en-US" dirty="0">
              <a:latin typeface="Arial" panose="020B0604020202020204" pitchFamily="34" charset="0"/>
            </a:endParaRPr>
          </a:p>
          <a:p>
            <a:pPr marL="179672" indent="-179672" eaLnBrk="1" hangingPunct="1">
              <a:buFont typeface="Arial" panose="020B0604020202020204" pitchFamily="34" charset="0"/>
              <a:buChar char="•"/>
            </a:pPr>
            <a:r>
              <a:rPr lang="en-US" altLang="en-US" dirty="0">
                <a:latin typeface="Arial" panose="020B0604020202020204" pitchFamily="34" charset="0"/>
              </a:rPr>
              <a:t>standards committees should consider making new provisions to existing standards </a:t>
            </a:r>
            <a:r>
              <a:rPr lang="en-US" altLang="en-US" u="none" dirty="0">
                <a:latin typeface="Arial" panose="020B0604020202020204" pitchFamily="34" charset="0"/>
              </a:rPr>
              <a:t>become performance-based or have performance-based </a:t>
            </a:r>
            <a:r>
              <a:rPr lang="en-US" altLang="en-US" u="none" strike="noStrike" dirty="0">
                <a:latin typeface="Arial" panose="020B0604020202020204" pitchFamily="34" charset="0"/>
              </a:rPr>
              <a:t>alternatives</a:t>
            </a:r>
            <a:r>
              <a:rPr lang="en-US" altLang="en-US" u="none" dirty="0">
                <a:latin typeface="Arial" panose="020B0604020202020204" pitchFamily="34" charset="0"/>
              </a:rPr>
              <a:t>.</a:t>
            </a:r>
          </a:p>
          <a:p>
            <a:pPr marL="179070" indent="-179070" eaLnBrk="1" hangingPunct="1">
              <a:buFont typeface="Arial" panose="020B0604020202020204" pitchFamily="34" charset="0"/>
              <a:buChar char="•"/>
            </a:pPr>
            <a:r>
              <a:rPr lang="en-US" altLang="en-US" u="none" dirty="0">
                <a:latin typeface="Arial"/>
                <a:cs typeface="Arial"/>
              </a:rPr>
              <a:t>standards committees should consider making new standards </a:t>
            </a:r>
            <a:r>
              <a:rPr lang="en-US" altLang="en-US" dirty="0">
                <a:latin typeface="Arial"/>
                <a:cs typeface="Arial"/>
              </a:rPr>
              <a:t>performance-based</a:t>
            </a:r>
            <a:r>
              <a:rPr lang="en-US" altLang="en-US" u="none" dirty="0">
                <a:latin typeface="Arial"/>
                <a:cs typeface="Arial"/>
              </a:rPr>
              <a:t>. </a:t>
            </a:r>
          </a:p>
          <a:p>
            <a:pPr marL="400050" lvl="1" indent="-171450" eaLnBrk="1" hangingPunct="1">
              <a:buFont typeface="Arial" panose="020B0604020202020204" pitchFamily="34" charset="0"/>
              <a:buChar char="−"/>
            </a:pPr>
            <a:r>
              <a:rPr lang="en-US" altLang="en-US" u="none" strike="noStrike" dirty="0">
                <a:latin typeface="Arial"/>
                <a:cs typeface="Arial"/>
              </a:rPr>
              <a:t> </a:t>
            </a:r>
            <a:r>
              <a:rPr lang="en-US" altLang="en-US" u="none" dirty="0">
                <a:latin typeface="Arial"/>
                <a:cs typeface="Arial"/>
              </a:rPr>
              <a:t>It is recognized that the </a:t>
            </a:r>
            <a:r>
              <a:rPr lang="en-US" altLang="en-US" dirty="0">
                <a:latin typeface="Arial"/>
                <a:cs typeface="Arial"/>
              </a:rPr>
              <a:t>performance-based</a:t>
            </a:r>
            <a:r>
              <a:rPr lang="en-US" altLang="en-US" u="none" dirty="0">
                <a:latin typeface="Arial"/>
                <a:cs typeface="Arial"/>
              </a:rPr>
              <a:t> approach is not appropriate for some standards. The request is that standards committees </a:t>
            </a:r>
            <a:r>
              <a:rPr lang="en-US" altLang="en-US" u="none" strike="noStrike" dirty="0">
                <a:latin typeface="Arial"/>
                <a:cs typeface="Arial"/>
              </a:rPr>
              <a:t>strongly</a:t>
            </a:r>
            <a:r>
              <a:rPr lang="en-US" altLang="en-US" u="none" dirty="0">
                <a:latin typeface="Arial"/>
                <a:cs typeface="Arial"/>
              </a:rPr>
              <a:t> contemplate the advantages of developing </a:t>
            </a:r>
            <a:r>
              <a:rPr lang="en-US" altLang="en-US" dirty="0">
                <a:latin typeface="Arial"/>
                <a:cs typeface="Arial"/>
              </a:rPr>
              <a:t>performance-based</a:t>
            </a:r>
            <a:r>
              <a:rPr lang="en-US" altLang="en-US" u="none" dirty="0">
                <a:latin typeface="Arial"/>
                <a:cs typeface="Arial"/>
              </a:rPr>
              <a:t> standards and </a:t>
            </a:r>
            <a:r>
              <a:rPr lang="en-US" altLang="en-US" dirty="0">
                <a:latin typeface="Arial"/>
                <a:cs typeface="Arial"/>
              </a:rPr>
              <a:t>performance-based</a:t>
            </a:r>
            <a:r>
              <a:rPr lang="en-US" altLang="en-US" u="none" dirty="0">
                <a:latin typeface="Arial"/>
                <a:cs typeface="Arial"/>
              </a:rPr>
              <a:t> provisions in new and existing standards.</a:t>
            </a:r>
          </a:p>
          <a:p>
            <a:pPr marL="400050" lvl="1" indent="-171450" eaLnBrk="1" hangingPunct="1">
              <a:buFont typeface="Arial" panose="020B0604020202020204" pitchFamily="34" charset="0"/>
              <a:buChar char="−"/>
            </a:pPr>
            <a:r>
              <a:rPr lang="en-US" altLang="en-US" u="none" strike="noStrike" dirty="0">
                <a:latin typeface="Arial"/>
                <a:cs typeface="Arial"/>
              </a:rPr>
              <a:t>Performance language should include reasonable specific criteria to be met, and a description of one or more ways to demonstrate that the criteria are met.</a:t>
            </a:r>
          </a:p>
          <a:p>
            <a:pPr marL="228600" lvl="1" indent="0" eaLnBrk="1" hangingPunct="1">
              <a:buFont typeface="Arial" panose="020B0604020202020204" pitchFamily="34" charset="0"/>
              <a:buNone/>
            </a:pPr>
            <a:endParaRPr lang="en-US" altLang="en-US" u="none" strike="sngStrike" dirty="0">
              <a:latin typeface="Arial" panose="020B0604020202020204" pitchFamily="34" charset="0"/>
            </a:endParaRPr>
          </a:p>
        </p:txBody>
      </p:sp>
    </p:spTree>
    <p:extLst>
      <p:ext uri="{BB962C8B-B14F-4D97-AF65-F5344CB8AC3E}">
        <p14:creationId xmlns:p14="http://schemas.microsoft.com/office/powerpoint/2010/main" val="41916734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6EEF5E4C-1E4C-4C4E-AE2E-50D673F2AD37}" type="slidenum">
              <a:rPr lang="en-US" altLang="en-US" sz="1200">
                <a:latin typeface="Arial" panose="020B0604020202020204" pitchFamily="34" charset="0"/>
              </a:rPr>
              <a:pPr/>
              <a:t>15</a:t>
            </a:fld>
            <a:endParaRPr lang="en-US" altLang="en-US" sz="1200">
              <a:latin typeface="Arial" panose="020B0604020202020204" pitchFamily="34" charset="0"/>
            </a:endParaRPr>
          </a:p>
        </p:txBody>
      </p:sp>
      <p:sp>
        <p:nvSpPr>
          <p:cNvPr id="44035" name="Rectangle 2"/>
          <p:cNvSpPr>
            <a:spLocks noGrp="1" noRot="1" noChangeAspect="1" noChangeArrowheads="1" noTextEdit="1"/>
          </p:cNvSpPr>
          <p:nvPr>
            <p:ph type="sldImg"/>
          </p:nvPr>
        </p:nvSpPr>
        <p:spPr>
          <a:xfrm>
            <a:off x="1374775" y="474663"/>
            <a:ext cx="4568825" cy="3425825"/>
          </a:xfrm>
          <a:ln/>
        </p:spPr>
      </p:sp>
      <p:sp>
        <p:nvSpPr>
          <p:cNvPr id="44036" name="Rectangle 3"/>
          <p:cNvSpPr>
            <a:spLocks noGrp="1" noChangeArrowheads="1"/>
          </p:cNvSpPr>
          <p:nvPr>
            <p:ph type="body" idx="1"/>
          </p:nvPr>
        </p:nvSpPr>
        <p:spPr>
          <a:xfrm>
            <a:off x="487352" y="4245495"/>
            <a:ext cx="6338855" cy="4958504"/>
          </a:xfrm>
          <a:noFill/>
        </p:spPr>
        <p:txBody>
          <a:bodyPr/>
          <a:lstStyle/>
          <a:p>
            <a:pPr eaLnBrk="1" hangingPunct="1"/>
            <a:r>
              <a:rPr lang="en-US" altLang="en-US" sz="1000" b="0" u="none" dirty="0">
                <a:latin typeface="Arial" panose="020B0604020202020204" pitchFamily="34" charset="0"/>
                <a:cs typeface="Arial" panose="020B0604020202020204" pitchFamily="34" charset="0"/>
              </a:rPr>
              <a:t>Manually Operated Metallic Gas Valves for Use in Gas Piping Systems up to 125 psi (B16.33) </a:t>
            </a:r>
            <a:r>
              <a:rPr lang="en-US" altLang="en-US" sz="1000" u="none" dirty="0">
                <a:latin typeface="Arial" panose="020B0604020202020204" pitchFamily="34" charset="0"/>
                <a:cs typeface="Arial" panose="020B0604020202020204" pitchFamily="34" charset="0"/>
              </a:rPr>
              <a:t>is largely performance-based but does have some prescriptive requirements. </a:t>
            </a:r>
          </a:p>
          <a:p>
            <a:pPr eaLnBrk="1" hangingPunct="1"/>
            <a:endParaRPr lang="en-US" altLang="en-US" sz="1000" u="none" strike="sngStrike" dirty="0">
              <a:latin typeface="Arial" panose="020B0604020202020204" pitchFamily="34" charset="0"/>
              <a:cs typeface="Arial" panose="020B0604020202020204" pitchFamily="34" charset="0"/>
            </a:endParaRPr>
          </a:p>
          <a:p>
            <a:r>
              <a:rPr lang="en-US" sz="1000" u="none" kern="1200" dirty="0">
                <a:solidFill>
                  <a:schemeClr val="tx1"/>
                </a:solidFill>
                <a:effectLst/>
                <a:latin typeface="Arial" charset="0"/>
                <a:ea typeface="+mn-ea"/>
                <a:cs typeface="+mn-cs"/>
              </a:rPr>
              <a:t>Since most of the requirements are performance-based, that means:</a:t>
            </a:r>
          </a:p>
          <a:p>
            <a:pPr lvl="2"/>
            <a:r>
              <a:rPr lang="en-US" sz="1000" u="none" kern="1200" dirty="0">
                <a:solidFill>
                  <a:schemeClr val="tx1"/>
                </a:solidFill>
                <a:effectLst/>
                <a:latin typeface="Arial" charset="0"/>
                <a:ea typeface="+mn-ea"/>
                <a:cs typeface="+mn-cs"/>
              </a:rPr>
              <a:t>Any metal can be used</a:t>
            </a:r>
          </a:p>
          <a:p>
            <a:pPr lvl="2"/>
            <a:r>
              <a:rPr lang="en-US" sz="1000" u="none" kern="1200" dirty="0">
                <a:solidFill>
                  <a:schemeClr val="tx1"/>
                </a:solidFill>
                <a:effectLst/>
                <a:latin typeface="Arial" charset="0"/>
                <a:ea typeface="+mn-ea"/>
                <a:cs typeface="+mn-cs"/>
              </a:rPr>
              <a:t>Any elastomer can be used, but must pass aging, swell and compression tests</a:t>
            </a:r>
          </a:p>
          <a:p>
            <a:pPr lvl="2"/>
            <a:r>
              <a:rPr lang="en-US" sz="1000" u="none" kern="1200" dirty="0">
                <a:solidFill>
                  <a:schemeClr val="tx1"/>
                </a:solidFill>
                <a:effectLst/>
                <a:latin typeface="Arial" charset="0"/>
                <a:ea typeface="+mn-ea"/>
                <a:cs typeface="+mn-cs"/>
              </a:rPr>
              <a:t>Any design is permitted if it meets several design qualification tests, such as:</a:t>
            </a:r>
          </a:p>
          <a:p>
            <a:pPr lvl="3"/>
            <a:r>
              <a:rPr lang="en-US" sz="1000" u="none" kern="1200" dirty="0">
                <a:solidFill>
                  <a:schemeClr val="tx1"/>
                </a:solidFill>
                <a:effectLst/>
                <a:latin typeface="Arial" charset="0"/>
                <a:ea typeface="+mn-ea"/>
                <a:cs typeface="+mn-cs"/>
              </a:rPr>
              <a:t>Gas tightness test</a:t>
            </a:r>
          </a:p>
          <a:p>
            <a:pPr lvl="3"/>
            <a:r>
              <a:rPr lang="en-US" sz="1000" u="none" kern="1200" dirty="0">
                <a:solidFill>
                  <a:schemeClr val="tx1"/>
                </a:solidFill>
                <a:effectLst/>
                <a:latin typeface="Arial" charset="0"/>
                <a:ea typeface="+mn-ea"/>
                <a:cs typeface="+mn-cs"/>
              </a:rPr>
              <a:t>Temperature resistance tests </a:t>
            </a:r>
          </a:p>
          <a:p>
            <a:pPr lvl="3"/>
            <a:r>
              <a:rPr lang="en-US" sz="1000" u="none" kern="1200" dirty="0">
                <a:solidFill>
                  <a:schemeClr val="tx1"/>
                </a:solidFill>
                <a:effectLst/>
                <a:latin typeface="Arial" charset="0"/>
                <a:ea typeface="+mn-ea"/>
                <a:cs typeface="+mn-cs"/>
              </a:rPr>
              <a:t>Hydrostatic, twist, bending, tensile strength, and turning torque structural tests </a:t>
            </a:r>
          </a:p>
          <a:p>
            <a:pPr lvl="3"/>
            <a:r>
              <a:rPr lang="en-US" sz="1000" u="none" kern="1200" dirty="0">
                <a:solidFill>
                  <a:schemeClr val="tx1"/>
                </a:solidFill>
                <a:effectLst/>
                <a:latin typeface="Arial" charset="0"/>
                <a:ea typeface="+mn-ea"/>
                <a:cs typeface="+mn-cs"/>
              </a:rPr>
              <a:t>Flow capacity test</a:t>
            </a:r>
          </a:p>
          <a:p>
            <a:endParaRPr lang="en-US" sz="1000" u="none" kern="1200" dirty="0">
              <a:solidFill>
                <a:schemeClr val="tx1"/>
              </a:solidFill>
              <a:effectLst/>
              <a:latin typeface="Arial" charset="0"/>
              <a:ea typeface="+mn-ea"/>
              <a:cs typeface="+mn-cs"/>
            </a:endParaRPr>
          </a:p>
          <a:p>
            <a:r>
              <a:rPr lang="en-US" sz="1000" u="none" kern="1200" dirty="0">
                <a:solidFill>
                  <a:schemeClr val="tx1"/>
                </a:solidFill>
                <a:effectLst/>
                <a:latin typeface="Arial" charset="0"/>
                <a:ea typeface="+mn-ea"/>
                <a:cs typeface="+mn-cs"/>
              </a:rPr>
              <a:t>Some examples of the more prescriptive requirements in B16.33 are:</a:t>
            </a:r>
          </a:p>
          <a:p>
            <a:pPr lvl="2"/>
            <a:r>
              <a:rPr lang="en-US" sz="1000" u="none" kern="1200" dirty="0">
                <a:solidFill>
                  <a:schemeClr val="tx1"/>
                </a:solidFill>
                <a:effectLst/>
                <a:latin typeface="Arial" charset="0"/>
                <a:ea typeface="+mn-ea"/>
                <a:cs typeface="+mn-cs"/>
              </a:rPr>
              <a:t>Ends must be threaded to B1.20.1 or flanged to B16.1 or B16.5</a:t>
            </a:r>
          </a:p>
          <a:p>
            <a:pPr lvl="2"/>
            <a:r>
              <a:rPr lang="en-US" sz="1000" u="none" kern="1200" dirty="0">
                <a:solidFill>
                  <a:schemeClr val="tx1"/>
                </a:solidFill>
                <a:effectLst/>
                <a:latin typeface="Arial" charset="0"/>
                <a:ea typeface="+mn-ea"/>
                <a:cs typeface="+mn-cs"/>
              </a:rPr>
              <a:t>Valves must have certain identifying markings</a:t>
            </a:r>
          </a:p>
          <a:p>
            <a:pPr lvl="2"/>
            <a:r>
              <a:rPr lang="en-US" sz="1000" u="none" kern="1200" dirty="0">
                <a:solidFill>
                  <a:schemeClr val="tx1"/>
                </a:solidFill>
                <a:effectLst/>
                <a:latin typeface="Arial" charset="0"/>
                <a:ea typeface="+mn-ea"/>
                <a:cs typeface="+mn-cs"/>
              </a:rPr>
              <a:t>All valves must be leak tested</a:t>
            </a:r>
          </a:p>
          <a:p>
            <a:pPr marL="0" lvl="0" indent="0" eaLnBrk="1" hangingPunct="1">
              <a:buFontTx/>
              <a:buNone/>
            </a:pPr>
            <a:endParaRPr lang="en-US" altLang="en-US" sz="1200" u="sng" strike="sngStrik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09682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EA3C47B1-A125-4295-9598-DAD6FA4594A8}" type="slidenum">
              <a:rPr lang="en-US" altLang="en-US" sz="1200">
                <a:latin typeface="Arial" panose="020B0604020202020204" pitchFamily="34" charset="0"/>
              </a:rPr>
              <a:pPr/>
              <a:t>16</a:t>
            </a:fld>
            <a:endParaRPr lang="en-US" altLang="en-US" sz="1200">
              <a:latin typeface="Arial" panose="020B0604020202020204" pitchFamily="34" charset="0"/>
            </a:endParaRPr>
          </a:p>
        </p:txBody>
      </p:sp>
      <p:sp>
        <p:nvSpPr>
          <p:cNvPr id="46083" name="Rectangle 2"/>
          <p:cNvSpPr>
            <a:spLocks noGrp="1" noRot="1" noChangeAspect="1" noChangeArrowheads="1" noTextEdit="1"/>
          </p:cNvSpPr>
          <p:nvPr>
            <p:ph type="sldImg"/>
          </p:nvPr>
        </p:nvSpPr>
        <p:spPr>
          <a:xfrm>
            <a:off x="1374775" y="474663"/>
            <a:ext cx="4568825" cy="3425825"/>
          </a:xfrm>
          <a:ln/>
        </p:spPr>
      </p:sp>
      <p:sp>
        <p:nvSpPr>
          <p:cNvPr id="46084" name="Rectangle 3"/>
          <p:cNvSpPr>
            <a:spLocks noGrp="1" noChangeArrowheads="1"/>
          </p:cNvSpPr>
          <p:nvPr>
            <p:ph type="body" idx="1"/>
          </p:nvPr>
        </p:nvSpPr>
        <p:spPr>
          <a:xfrm>
            <a:off x="487352" y="4245495"/>
            <a:ext cx="6338855" cy="4958504"/>
          </a:xfrm>
          <a:noFill/>
        </p:spPr>
        <p:txBody>
          <a:bodyPr lIns="95616" tIns="47808" rIns="95616" bIns="47808"/>
          <a:lstStyle/>
          <a:p>
            <a:pPr eaLnBrk="1" hangingPunct="1"/>
            <a:r>
              <a:rPr lang="en-US" altLang="en-US" sz="1000" b="0" u="none" dirty="0">
                <a:latin typeface="Arial"/>
                <a:cs typeface="Arial"/>
              </a:rPr>
              <a:t>The Code for the Operation and Maintenance of Nuclear Power Plants (OM-2022) is largely prescriptive and has some performance-based requirements. Among the performance-based requirements is </a:t>
            </a:r>
            <a:r>
              <a:rPr lang="en-US" sz="1000" b="0" u="none" dirty="0">
                <a:latin typeface="Arial"/>
                <a:cs typeface="Arial"/>
              </a:rPr>
              <a:t>Section CV-2.4, </a:t>
            </a:r>
            <a:r>
              <a:rPr lang="en-US" sz="1000" b="0" u="none" kern="1200" dirty="0">
                <a:latin typeface="Arial"/>
                <a:cs typeface="Arial"/>
              </a:rPr>
              <a:t>Check Valve Condition Monitoring Program</a:t>
            </a:r>
            <a:r>
              <a:rPr lang="en-US" sz="1000" b="0" u="none" kern="1200" dirty="0">
                <a:solidFill>
                  <a:srgbClr val="003399"/>
                </a:solidFill>
                <a:latin typeface="Arial"/>
                <a:cs typeface="Arial"/>
              </a:rPr>
              <a:t>: </a:t>
            </a:r>
            <a:endParaRPr lang="en-US" altLang="en-US" sz="1000" b="0" u="none" dirty="0">
              <a:latin typeface="Arial"/>
              <a:cs typeface="Arial"/>
            </a:endParaRPr>
          </a:p>
          <a:p>
            <a:pPr eaLnBrk="1" hangingPunct="1"/>
            <a:endParaRPr lang="en-US" altLang="en-US" sz="1000" b="0" u="none" strike="sngStrike" dirty="0">
              <a:latin typeface="Arial" panose="020B0604020202020204" pitchFamily="34" charset="0"/>
              <a:cs typeface="Arial" panose="020B0604020202020204" pitchFamily="34" charset="0"/>
            </a:endParaRPr>
          </a:p>
          <a:p>
            <a:pPr marL="171450" indent="-171450" eaLnBrk="1" hangingPunct="1">
              <a:buFont typeface="Arial" panose="020B0604020202020204" pitchFamily="34" charset="0"/>
              <a:buChar char="•"/>
            </a:pPr>
            <a:r>
              <a:rPr lang="en-US" altLang="en-US" sz="1000" u="none" dirty="0">
                <a:latin typeface="Arial"/>
                <a:cs typeface="Arial"/>
              </a:rPr>
              <a:t>This Section describes essential requirements for implementing and maintaining a check valve condition monitoring program, but leaves the specifics to the owner. Some of the essential requirements are: </a:t>
            </a:r>
          </a:p>
          <a:p>
            <a:pPr marL="421005" lvl="2" eaLnBrk="1" hangingPunct="1"/>
            <a:r>
              <a:rPr lang="en-US" altLang="en-US" sz="1000" u="none" dirty="0">
                <a:latin typeface="Arial"/>
                <a:cs typeface="Arial"/>
              </a:rPr>
              <a:t>Determine bases for establishing groups of check valves</a:t>
            </a:r>
          </a:p>
          <a:p>
            <a:pPr marL="421005" lvl="2" eaLnBrk="1" hangingPunct="1"/>
            <a:r>
              <a:rPr lang="en-US" altLang="en-US" sz="1000" u="none" dirty="0">
                <a:latin typeface="Arial" panose="020B0604020202020204" pitchFamily="34" charset="0"/>
                <a:cs typeface="Arial" panose="020B0604020202020204" pitchFamily="34" charset="0"/>
              </a:rPr>
              <a:t>Analyze the test and maintenance history that must be done</a:t>
            </a:r>
          </a:p>
          <a:p>
            <a:pPr marL="421005" lvl="2" eaLnBrk="1" hangingPunct="1"/>
            <a:r>
              <a:rPr lang="en-US" altLang="en-US" sz="1000" u="none" dirty="0">
                <a:latin typeface="Arial"/>
                <a:cs typeface="Arial"/>
              </a:rPr>
              <a:t>Determine attributes to be monitored and activities needed to monitor</a:t>
            </a:r>
          </a:p>
          <a:p>
            <a:pPr marL="421005" lvl="2" eaLnBrk="1" hangingPunct="1"/>
            <a:r>
              <a:rPr lang="en-US" altLang="en-US" sz="1000" u="none" dirty="0">
                <a:latin typeface="Arial" panose="020B0604020202020204" pitchFamily="34" charset="0"/>
                <a:cs typeface="Arial" panose="020B0604020202020204" pitchFamily="34" charset="0"/>
              </a:rPr>
              <a:t>Perform the needed activities</a:t>
            </a:r>
          </a:p>
          <a:p>
            <a:pPr marL="421005" lvl="2" eaLnBrk="1" hangingPunct="1"/>
            <a:r>
              <a:rPr lang="en-US" altLang="en-US" sz="1000" u="none" dirty="0">
                <a:latin typeface="Arial" panose="020B0604020202020204" pitchFamily="34" charset="0"/>
                <a:cs typeface="Arial" panose="020B0604020202020204" pitchFamily="34" charset="0"/>
              </a:rPr>
              <a:t>Retain certain documentation </a:t>
            </a:r>
          </a:p>
        </p:txBody>
      </p:sp>
    </p:spTree>
    <p:extLst>
      <p:ext uri="{BB962C8B-B14F-4D97-AF65-F5344CB8AC3E}">
        <p14:creationId xmlns:p14="http://schemas.microsoft.com/office/powerpoint/2010/main" val="7482525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C5E2AC1C-EDC5-483F-8B51-4DC6333D7B3F}" type="slidenum">
              <a:rPr lang="en-US" altLang="en-US" sz="1200">
                <a:latin typeface="Arial" panose="020B0604020202020204" pitchFamily="34" charset="0"/>
              </a:rPr>
              <a:pPr/>
              <a:t>17</a:t>
            </a:fld>
            <a:endParaRPr lang="en-US" altLang="en-US" sz="1200">
              <a:latin typeface="Arial" panose="020B0604020202020204" pitchFamily="34" charset="0"/>
            </a:endParaRPr>
          </a:p>
        </p:txBody>
      </p:sp>
      <p:sp>
        <p:nvSpPr>
          <p:cNvPr id="48131" name="Rectangle 2"/>
          <p:cNvSpPr>
            <a:spLocks noGrp="1" noRot="1" noChangeAspect="1" noChangeArrowheads="1" noTextEdit="1"/>
          </p:cNvSpPr>
          <p:nvPr>
            <p:ph type="sldImg"/>
          </p:nvPr>
        </p:nvSpPr>
        <p:spPr>
          <a:xfrm>
            <a:off x="1374775" y="474663"/>
            <a:ext cx="4568825" cy="3425825"/>
          </a:xfrm>
          <a:ln/>
        </p:spPr>
      </p:sp>
      <p:sp>
        <p:nvSpPr>
          <p:cNvPr id="48132" name="Rectangle 3"/>
          <p:cNvSpPr>
            <a:spLocks noGrp="1" noChangeArrowheads="1"/>
          </p:cNvSpPr>
          <p:nvPr>
            <p:ph type="body" idx="1"/>
          </p:nvPr>
        </p:nvSpPr>
        <p:spPr>
          <a:xfrm>
            <a:off x="487352" y="4245495"/>
            <a:ext cx="6338855" cy="4958504"/>
          </a:xfrm>
          <a:noFill/>
        </p:spPr>
        <p:txBody>
          <a:bodyPr/>
          <a:lstStyle/>
          <a:p>
            <a:pPr eaLnBrk="1" hangingPunct="1">
              <a:spcBef>
                <a:spcPct val="20000"/>
              </a:spcBef>
              <a:tabLst>
                <a:tab pos="166688" algn="l"/>
              </a:tabLst>
              <a:defRPr/>
            </a:pPr>
            <a:r>
              <a:rPr lang="en-US" sz="1000" u="none" dirty="0">
                <a:latin typeface="Arial"/>
                <a:cs typeface="Arial"/>
              </a:rPr>
              <a:t>ASME A17.7-2025/CSA B44.7-25: </a:t>
            </a:r>
            <a:r>
              <a:rPr lang="en-US" sz="1000" u="none" kern="1200" dirty="0">
                <a:latin typeface="Arial"/>
                <a:cs typeface="Arial"/>
              </a:rPr>
              <a:t>performance-based Safety Code for Elevators and Escalators.</a:t>
            </a:r>
            <a:r>
              <a:rPr lang="en-US" sz="1000" u="none" kern="1200" baseline="0" dirty="0">
                <a:latin typeface="Arial"/>
                <a:cs typeface="Arial"/>
              </a:rPr>
              <a:t> </a:t>
            </a:r>
            <a:r>
              <a:rPr lang="en-US" sz="1000" u="none" dirty="0">
                <a:latin typeface="Arial"/>
                <a:cs typeface="Arial"/>
              </a:rPr>
              <a:t>This code provides a method for establishing design and product safety. Safeguards must be provided and documentation must be presented to show that designs and products are equivalent or superior in quality, strength, stability, fire resistance, effectiveness, durability, and safety to that intended by the ASME A17.1/CSA B44 Code</a:t>
            </a:r>
            <a:r>
              <a:rPr lang="en-US" sz="1000" u="none" baseline="0" dirty="0">
                <a:latin typeface="Arial"/>
                <a:cs typeface="Arial"/>
              </a:rPr>
              <a:t>. </a:t>
            </a:r>
            <a:r>
              <a:rPr lang="en-US" sz="1000" u="none" dirty="0">
                <a:latin typeface="Arial"/>
                <a:cs typeface="Arial"/>
              </a:rPr>
              <a:t>An example of an essential requirement is: </a:t>
            </a:r>
          </a:p>
          <a:p>
            <a:pPr eaLnBrk="1" hangingPunct="1">
              <a:spcBef>
                <a:spcPct val="20000"/>
              </a:spcBef>
              <a:tabLst>
                <a:tab pos="166688" algn="l"/>
              </a:tabLst>
              <a:defRPr/>
            </a:pPr>
            <a:endParaRPr lang="en-US" sz="1000" u="none" dirty="0">
              <a:latin typeface="Arial" charset="0"/>
              <a:cs typeface="Arial" charset="0"/>
            </a:endParaRPr>
          </a:p>
          <a:p>
            <a:pPr eaLnBrk="1" hangingPunct="1">
              <a:spcBef>
                <a:spcPct val="20000"/>
              </a:spcBef>
              <a:tabLst>
                <a:tab pos="166688" algn="l"/>
              </a:tabLst>
              <a:defRPr/>
            </a:pPr>
            <a:r>
              <a:rPr lang="en-US" sz="1000" u="none" dirty="0">
                <a:latin typeface="Arial"/>
                <a:cs typeface="Arial"/>
              </a:rPr>
              <a:t>“Para. 3.1.4.6 Uncontrolled, Unintended Movement of an LCU (Car)</a:t>
            </a:r>
          </a:p>
          <a:p>
            <a:r>
              <a:rPr lang="en-US" sz="1000" u="none" dirty="0">
                <a:latin typeface="Arial"/>
                <a:cs typeface="Arial"/>
              </a:rPr>
              <a:t>Means shall be provided to limit uncontrolled or unintended movement of the LCU (car).</a:t>
            </a:r>
          </a:p>
          <a:p>
            <a:r>
              <a:rPr lang="en-US" sz="1000" b="1" u="none" baseline="0" dirty="0">
                <a:latin typeface="Arial"/>
                <a:cs typeface="Arial"/>
              </a:rPr>
              <a:t>      </a:t>
            </a:r>
          </a:p>
          <a:p>
            <a:r>
              <a:rPr lang="en-US" sz="1000" b="1" u="none" dirty="0">
                <a:latin typeface="Arial"/>
                <a:cs typeface="Arial"/>
              </a:rPr>
              <a:t>NOTE (3.1.4.6): </a:t>
            </a:r>
            <a:r>
              <a:rPr lang="en-US" sz="1000" u="none" dirty="0">
                <a:latin typeface="Arial"/>
                <a:cs typeface="Arial"/>
              </a:rPr>
              <a:t>This GESR aims to protect against the effects resulting from the movement of the LCU (car) at a speed exceeding the designed speed and also to prevent effects resulting from unexpected starts of LCU (car) movement. Examples of such occurrences are: travel of the LCU (car) towards terminal landings at a speed exceeding its rated speed, or movement of the LCU (car) away from a landing when doors are open and users are entering or exiting. An example of the foreseeable failures that can cause such occurrences is the breakdown in elevator components such as speed control, driving machine, or braking system. Such failures could occur as a result of mechanical or electrical control malfunctions.</a:t>
            </a:r>
          </a:p>
          <a:p>
            <a:pPr eaLnBrk="1" hangingPunct="1">
              <a:tabLst>
                <a:tab pos="240107" algn="l"/>
              </a:tabLst>
            </a:pPr>
            <a:endParaRPr lang="en-US" altLang="en-US" sz="1000" u="none"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1107694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EA4CC8EA-F966-40DF-8107-BF9846926360}" type="slidenum">
              <a:rPr lang="en-US" altLang="en-US" sz="1200">
                <a:latin typeface="Arial" panose="020B0604020202020204" pitchFamily="34" charset="0"/>
              </a:rPr>
              <a:pPr/>
              <a:t>18</a:t>
            </a:fld>
            <a:endParaRPr lang="en-US" altLang="en-US" sz="1200">
              <a:latin typeface="Arial" panose="020B0604020202020204" pitchFamily="34" charset="0"/>
            </a:endParaRPr>
          </a:p>
        </p:txBody>
      </p:sp>
      <p:sp>
        <p:nvSpPr>
          <p:cNvPr id="52227" name="Rectangle 2"/>
          <p:cNvSpPr>
            <a:spLocks noGrp="1" noRot="1" noChangeAspect="1" noChangeArrowheads="1" noTextEdit="1"/>
          </p:cNvSpPr>
          <p:nvPr>
            <p:ph type="sldImg"/>
          </p:nvPr>
        </p:nvSpPr>
        <p:spPr>
          <a:xfrm>
            <a:off x="1374775" y="474663"/>
            <a:ext cx="4568825" cy="3425825"/>
          </a:xfrm>
          <a:ln/>
        </p:spPr>
      </p:sp>
      <p:sp>
        <p:nvSpPr>
          <p:cNvPr id="52228" name="Rectangle 3"/>
          <p:cNvSpPr>
            <a:spLocks noGrp="1" noChangeArrowheads="1"/>
          </p:cNvSpPr>
          <p:nvPr>
            <p:ph type="body" idx="1"/>
          </p:nvPr>
        </p:nvSpPr>
        <p:spPr>
          <a:xfrm>
            <a:off x="487352" y="4245495"/>
            <a:ext cx="6338855" cy="4958504"/>
          </a:xfrm>
          <a:noFill/>
        </p:spPr>
        <p:txBody>
          <a:bodyPr/>
          <a:lstStyle/>
          <a:p>
            <a:pPr eaLnBrk="1" hangingPunct="1"/>
            <a:r>
              <a:rPr lang="en-US" altLang="en-US" b="0" u="sng">
                <a:latin typeface="Arial"/>
                <a:cs typeface="Arial"/>
              </a:rPr>
              <a:t>Process Piping (B31.3-2024)</a:t>
            </a:r>
            <a:r>
              <a:rPr lang="en-US" altLang="en-US" b="0" u="none">
                <a:latin typeface="Arial"/>
                <a:cs typeface="Arial"/>
              </a:rPr>
              <a:t>.</a:t>
            </a:r>
            <a:r>
              <a:rPr lang="en-US" altLang="en-US" b="0">
                <a:latin typeface="Arial"/>
                <a:cs typeface="Arial"/>
              </a:rPr>
              <a:t> </a:t>
            </a:r>
            <a:r>
              <a:rPr lang="en-US" altLang="en-US">
                <a:latin typeface="Arial"/>
                <a:cs typeface="Arial"/>
              </a:rPr>
              <a:t>This code has many prescriptive and many performance-based requirements. Among the performance-based requirements is the permission to use unlisted materials. An example on unlisted materials in B31.3-2024</a:t>
            </a:r>
            <a:r>
              <a:rPr lang="en-US" altLang="en-US" u="none">
                <a:latin typeface="Arial"/>
                <a:cs typeface="Arial"/>
              </a:rPr>
              <a:t>;</a:t>
            </a:r>
            <a:r>
              <a:rPr lang="en-US" altLang="en-US" u="none" baseline="0">
                <a:latin typeface="Arial"/>
                <a:cs typeface="Arial"/>
              </a:rPr>
              <a:t> Para. 323.1.2</a:t>
            </a:r>
            <a:r>
              <a:rPr lang="en-US" altLang="en-US" u="none">
                <a:latin typeface="Arial"/>
                <a:cs typeface="Arial"/>
              </a:rPr>
              <a:t> </a:t>
            </a:r>
            <a:r>
              <a:rPr lang="en-US" altLang="en-US">
                <a:latin typeface="Arial"/>
                <a:cs typeface="Arial"/>
              </a:rPr>
              <a:t>is:</a:t>
            </a:r>
          </a:p>
          <a:p>
            <a:pPr eaLnBrk="1" hangingPunct="1"/>
            <a:r>
              <a:rPr lang="en-US" altLang="en-US">
                <a:latin typeface="Times New Roman" panose="02020603050405020304" pitchFamily="18" charset="0"/>
                <a:cs typeface="Arial" panose="020B0604020202020204" pitchFamily="34" charset="0"/>
              </a:rPr>
              <a:t> </a:t>
            </a:r>
            <a:endParaRPr lang="en-US" altLang="en-US">
              <a:latin typeface="Arial" panose="020B0604020202020204" pitchFamily="34" charset="0"/>
              <a:cs typeface="Arial" panose="020B0604020202020204" pitchFamily="34" charset="0"/>
            </a:endParaRPr>
          </a:p>
          <a:p>
            <a:pPr eaLnBrk="1" hangingPunct="1"/>
            <a:r>
              <a:rPr lang="en-US" altLang="en-US">
                <a:latin typeface="Arial"/>
                <a:cs typeface="Arial"/>
              </a:rPr>
              <a:t>“Unlisted materials may be used provided they conform to a published specification covering chemistry, physical and mechanical properties, method and process of manufacture, heat treatment, and quality control, and otherwise meet the requirements of this Code. Allowable stresses shall be determined in accordance with the applicable allowable stress basis of this Code or a more conservative basis.”</a:t>
            </a:r>
          </a:p>
        </p:txBody>
      </p:sp>
    </p:spTree>
    <p:extLst>
      <p:ext uri="{BB962C8B-B14F-4D97-AF65-F5344CB8AC3E}">
        <p14:creationId xmlns:p14="http://schemas.microsoft.com/office/powerpoint/2010/main" val="54069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p:spPr>
        <p:txBody>
          <a:bodyPr/>
          <a:lstStyle/>
          <a:p>
            <a:pPr eaLnBrk="1" hangingPunct="1"/>
            <a:r>
              <a:rPr lang="en-US" altLang="en-US" dirty="0">
                <a:latin typeface="Arial" panose="020B0604020202020204" pitchFamily="34" charset="0"/>
              </a:rPr>
              <a:t>Module B contains eleven submodules. This is Module B10 – performance-based Standards.</a:t>
            </a:r>
          </a:p>
          <a:p>
            <a:endParaRPr lang="en-US" altLang="en-US" dirty="0">
              <a:latin typeface="Arial" panose="020B0604020202020204" pitchFamily="34" charset="0"/>
            </a:endParaRPr>
          </a:p>
          <a:p>
            <a:endParaRPr lang="en-US" altLang="en-US" dirty="0">
              <a:latin typeface="Arial" panose="020B0604020202020204" pitchFamily="34" charset="0"/>
            </a:endParaRPr>
          </a:p>
          <a:p>
            <a:endParaRPr lang="en-US" altLang="en-US" dirty="0">
              <a:latin typeface="Arial" panose="020B0604020202020204" pitchFamily="34" charset="0"/>
            </a:endParaRPr>
          </a:p>
        </p:txBody>
      </p:sp>
      <p:sp>
        <p:nvSpPr>
          <p:cNvPr id="15364" name="Slide Number Placeholder 3"/>
          <p:cNvSpPr>
            <a:spLocks noGrp="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F39611A8-EF1C-4650-BB8C-D26F04BF0EB1}" type="slidenum">
              <a:rPr lang="en-US" altLang="en-US" sz="1200">
                <a:solidFill>
                  <a:srgbClr val="000000"/>
                </a:solidFill>
                <a:latin typeface="Arial" panose="020B0604020202020204" pitchFamily="34" charset="0"/>
              </a:rPr>
              <a:pPr/>
              <a:t>1</a:t>
            </a:fld>
            <a:endParaRPr lang="en-US" altLang="en-US" sz="1200">
              <a:solidFill>
                <a:srgbClr val="000000"/>
              </a:solidFill>
              <a:latin typeface="Arial" panose="020B0604020202020204" pitchFamily="34" charset="0"/>
            </a:endParaRPr>
          </a:p>
        </p:txBody>
      </p:sp>
    </p:spTree>
    <p:extLst>
      <p:ext uri="{BB962C8B-B14F-4D97-AF65-F5344CB8AC3E}">
        <p14:creationId xmlns:p14="http://schemas.microsoft.com/office/powerpoint/2010/main" val="39061773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7C6765E3-6F9E-4182-80DA-2FA4205E86E3}" type="slidenum">
              <a:rPr lang="en-US" altLang="en-US" sz="1200">
                <a:latin typeface="Arial" panose="020B0604020202020204" pitchFamily="34" charset="0"/>
              </a:rPr>
              <a:pPr/>
              <a:t>19</a:t>
            </a:fld>
            <a:endParaRPr lang="en-US" altLang="en-US" sz="1200">
              <a:latin typeface="Arial" panose="020B0604020202020204" pitchFamily="34" charset="0"/>
            </a:endParaRPr>
          </a:p>
        </p:txBody>
      </p:sp>
      <p:sp>
        <p:nvSpPr>
          <p:cNvPr id="54275" name="Rectangle 2"/>
          <p:cNvSpPr>
            <a:spLocks noGrp="1" noRot="1" noChangeAspect="1" noChangeArrowheads="1" noTextEdit="1"/>
          </p:cNvSpPr>
          <p:nvPr>
            <p:ph type="sldImg"/>
          </p:nvPr>
        </p:nvSpPr>
        <p:spPr>
          <a:xfrm>
            <a:off x="1374775" y="474663"/>
            <a:ext cx="4568825" cy="3425825"/>
          </a:xfrm>
          <a:ln/>
        </p:spPr>
      </p:sp>
      <p:sp>
        <p:nvSpPr>
          <p:cNvPr id="54276" name="Rectangle 3"/>
          <p:cNvSpPr>
            <a:spLocks noGrp="1" noChangeArrowheads="1"/>
          </p:cNvSpPr>
          <p:nvPr>
            <p:ph type="body" idx="1"/>
          </p:nvPr>
        </p:nvSpPr>
        <p:spPr>
          <a:xfrm>
            <a:off x="487352" y="4245495"/>
            <a:ext cx="6338855" cy="4958504"/>
          </a:xfrm>
          <a:noFill/>
        </p:spPr>
        <p:txBody>
          <a:bodyPr/>
          <a:lstStyle/>
          <a:p>
            <a:pPr marL="171450" lvl="0" indent="-171450" eaLnBrk="1" hangingPunct="1">
              <a:lnSpc>
                <a:spcPct val="90000"/>
              </a:lnSpc>
              <a:buFont typeface="Arial" panose="020B0604020202020204" pitchFamily="34" charset="0"/>
              <a:buChar char="•"/>
            </a:pPr>
            <a:r>
              <a:rPr lang="en-US" altLang="en-US" sz="1200">
                <a:latin typeface="Arial"/>
                <a:cs typeface="Arial"/>
              </a:rPr>
              <a:t>Performance-based standards state goals and objectives to be achieved. Prescriptive standards prescribes materials, design and construction methods.</a:t>
            </a:r>
          </a:p>
          <a:p>
            <a:pPr marL="171450" lvl="0" indent="-171450" eaLnBrk="1" hangingPunct="1">
              <a:lnSpc>
                <a:spcPct val="90000"/>
              </a:lnSpc>
              <a:buFont typeface="Arial" panose="020B0604020202020204" pitchFamily="34" charset="0"/>
              <a:buChar char="•"/>
            </a:pPr>
            <a:r>
              <a:rPr lang="en-US" altLang="en-US" sz="1200">
                <a:latin typeface="Arial"/>
                <a:cs typeface="Arial"/>
              </a:rPr>
              <a:t>The use of performance-based standards allows early adoption of new technology, encourages innovation, reduces barriers to trade, increases transparency and efficiency of the codes and standards committee development process. </a:t>
            </a:r>
          </a:p>
          <a:p>
            <a:pPr marL="171450" lvl="0" indent="-171450" eaLnBrk="1" hangingPunct="1">
              <a:lnSpc>
                <a:spcPct val="90000"/>
              </a:lnSpc>
              <a:buFont typeface="Arial" panose="020B0604020202020204" pitchFamily="34" charset="0"/>
              <a:buChar char="•"/>
            </a:pPr>
            <a:r>
              <a:rPr lang="en-US" altLang="en-US" sz="1200">
                <a:latin typeface="Arial"/>
                <a:cs typeface="Arial"/>
              </a:rPr>
              <a:t>When developing performance-based specifications, first establish goals for the standard, specify assumptions, establish objectives, then provide performance criteria and a verification method.</a:t>
            </a:r>
          </a:p>
          <a:p>
            <a:pPr eaLnBrk="1" hangingPunct="1"/>
            <a:endParaRPr lang="en-US" altLang="en-US" sz="1200" b="1">
              <a:latin typeface="Arial" panose="020B0604020202020204" pitchFamily="34" charset="0"/>
            </a:endParaRPr>
          </a:p>
        </p:txBody>
      </p:sp>
    </p:spTree>
    <p:extLst>
      <p:ext uri="{BB962C8B-B14F-4D97-AF65-F5344CB8AC3E}">
        <p14:creationId xmlns:p14="http://schemas.microsoft.com/office/powerpoint/2010/main" val="40118909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CE13F838-EC19-49B5-ACE6-126B4DF4E974}" type="slidenum">
              <a:rPr lang="en-US" altLang="en-US" sz="1200">
                <a:latin typeface="Arial" panose="020B0604020202020204" pitchFamily="34" charset="0"/>
              </a:rPr>
              <a:pPr/>
              <a:t>20</a:t>
            </a:fld>
            <a:endParaRPr lang="en-US" altLang="en-US" sz="1200">
              <a:latin typeface="Arial" panose="020B0604020202020204" pitchFamily="34" charset="0"/>
            </a:endParaRPr>
          </a:p>
        </p:txBody>
      </p:sp>
      <p:sp>
        <p:nvSpPr>
          <p:cNvPr id="56323" name="Rectangle 2"/>
          <p:cNvSpPr>
            <a:spLocks noGrp="1" noRot="1" noChangeAspect="1" noChangeArrowheads="1" noTextEdit="1"/>
          </p:cNvSpPr>
          <p:nvPr>
            <p:ph type="sldImg"/>
          </p:nvPr>
        </p:nvSpPr>
        <p:spPr>
          <a:xfrm>
            <a:off x="1374775" y="474663"/>
            <a:ext cx="4568825" cy="3425825"/>
          </a:xfrm>
          <a:ln/>
        </p:spPr>
      </p:sp>
      <p:sp>
        <p:nvSpPr>
          <p:cNvPr id="56324" name="Rectangle 3"/>
          <p:cNvSpPr>
            <a:spLocks noGrp="1" noChangeArrowheads="1"/>
          </p:cNvSpPr>
          <p:nvPr>
            <p:ph type="body" idx="1"/>
          </p:nvPr>
        </p:nvSpPr>
        <p:spPr>
          <a:xfrm>
            <a:off x="487352" y="4245495"/>
            <a:ext cx="6338855" cy="4958504"/>
          </a:xfrm>
          <a:noFill/>
        </p:spPr>
        <p:txBody>
          <a:bodyPr/>
          <a:lstStyle/>
          <a:p>
            <a:pPr eaLnBrk="1" hangingPunct="1"/>
            <a:r>
              <a:rPr lang="en-US" altLang="en-US" b="1">
                <a:latin typeface="Arial" panose="020B0604020202020204" pitchFamily="34" charset="0"/>
              </a:rPr>
              <a:t>References</a:t>
            </a:r>
          </a:p>
        </p:txBody>
      </p:sp>
    </p:spTree>
    <p:extLst>
      <p:ext uri="{BB962C8B-B14F-4D97-AF65-F5344CB8AC3E}">
        <p14:creationId xmlns:p14="http://schemas.microsoft.com/office/powerpoint/2010/main" val="818507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693B4E73-D390-413C-B0AD-5F0A4AE58BA7}" type="slidenum">
              <a:rPr lang="en-US" altLang="en-US" sz="1300">
                <a:latin typeface="Arial" panose="020B0604020202020204" pitchFamily="34" charset="0"/>
              </a:rPr>
              <a:pPr/>
              <a:t>2</a:t>
            </a:fld>
            <a:endParaRPr lang="en-US" altLang="en-US" sz="1300">
              <a:latin typeface="Arial" panose="020B0604020202020204" pitchFamily="34" charset="0"/>
            </a:endParaRPr>
          </a:p>
        </p:txBody>
      </p:sp>
      <p:sp>
        <p:nvSpPr>
          <p:cNvPr id="17411" name="Rectangle 2"/>
          <p:cNvSpPr>
            <a:spLocks noGrp="1" noRot="1" noChangeAspect="1" noChangeArrowheads="1" noTextEdit="1"/>
          </p:cNvSpPr>
          <p:nvPr>
            <p:ph type="sldImg"/>
          </p:nvPr>
        </p:nvSpPr>
        <p:spPr>
          <a:xfrm>
            <a:off x="1349375" y="477838"/>
            <a:ext cx="4594225" cy="3446462"/>
          </a:xfrm>
          <a:ln/>
        </p:spPr>
      </p:sp>
      <p:sp>
        <p:nvSpPr>
          <p:cNvPr id="17412" name="Rectangle 3"/>
          <p:cNvSpPr>
            <a:spLocks noGrp="1" noChangeArrowheads="1"/>
          </p:cNvSpPr>
          <p:nvPr>
            <p:ph type="body" idx="1"/>
          </p:nvPr>
        </p:nvSpPr>
        <p:spPr>
          <a:xfrm>
            <a:off x="539862" y="4269914"/>
            <a:ext cx="6228914" cy="4991061"/>
          </a:xfrm>
          <a:noFill/>
        </p:spPr>
        <p:txBody>
          <a:bodyPr lIns="96291" tIns="48146" rIns="96291" bIns="48146"/>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672141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pPr eaLnBrk="1" hangingPunct="1"/>
            <a:r>
              <a:rPr lang="en-US" altLang="en-US" dirty="0">
                <a:latin typeface="Arial" panose="020B0604020202020204" pitchFamily="34" charset="0"/>
              </a:rPr>
              <a:t>At the end of this module you will be able to:</a:t>
            </a:r>
            <a:endParaRPr lang="en-US" altLang="en-US" dirty="0">
              <a:solidFill>
                <a:schemeClr val="bg1"/>
              </a:solidFill>
              <a:latin typeface="Arial" panose="020B0604020202020204" pitchFamily="34" charset="0"/>
            </a:endParaRPr>
          </a:p>
          <a:p>
            <a:pPr lvl="1" eaLnBrk="1" hangingPunct="1"/>
            <a:r>
              <a:rPr lang="en-US" altLang="en-US" dirty="0">
                <a:latin typeface="Arial" panose="020B0604020202020204" pitchFamily="34" charset="0"/>
              </a:rPr>
              <a:t>Understand the concept of performance-based standards.</a:t>
            </a:r>
          </a:p>
          <a:p>
            <a:pPr lvl="1" eaLnBrk="1" hangingPunct="1"/>
            <a:r>
              <a:rPr lang="en-US" altLang="en-US" dirty="0">
                <a:latin typeface="Arial" panose="020B0604020202020204" pitchFamily="34" charset="0"/>
              </a:rPr>
              <a:t>Describe the advantages of such standards.</a:t>
            </a:r>
          </a:p>
          <a:p>
            <a:pPr lvl="1" eaLnBrk="1" hangingPunct="1"/>
            <a:r>
              <a:rPr lang="en-US" altLang="en-US" dirty="0">
                <a:latin typeface="Arial" panose="020B0604020202020204" pitchFamily="34" charset="0"/>
              </a:rPr>
              <a:t>Provide examples of performance-based provisions in ASME standards.</a:t>
            </a:r>
          </a:p>
          <a:p>
            <a:pPr lvl="1"/>
            <a:r>
              <a:rPr lang="en-US" altLang="en-US" dirty="0">
                <a:latin typeface="Arial" panose="020B0604020202020204" pitchFamily="34" charset="0"/>
              </a:rPr>
              <a:t>Describe actions standards committees can take to incorporate performance-based specifications into their standards.</a:t>
            </a:r>
          </a:p>
        </p:txBody>
      </p:sp>
      <p:sp>
        <p:nvSpPr>
          <p:cNvPr id="19460" name="Slide Number Placeholder 3"/>
          <p:cNvSpPr>
            <a:spLocks noGrp="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1A431F1B-F40E-4BE6-9B23-E82AED9B4816}" type="slidenum">
              <a:rPr lang="en-US" altLang="en-US" sz="1200">
                <a:solidFill>
                  <a:srgbClr val="000000"/>
                </a:solidFill>
                <a:latin typeface="Arial" panose="020B0604020202020204" pitchFamily="34" charset="0"/>
              </a:rPr>
              <a:pPr/>
              <a:t>3</a:t>
            </a:fld>
            <a:endParaRPr lang="en-US" altLang="en-US" sz="1200">
              <a:solidFill>
                <a:srgbClr val="000000"/>
              </a:solidFill>
              <a:latin typeface="Arial" panose="020B0604020202020204" pitchFamily="34" charset="0"/>
            </a:endParaRPr>
          </a:p>
        </p:txBody>
      </p:sp>
    </p:spTree>
    <p:extLst>
      <p:ext uri="{BB962C8B-B14F-4D97-AF65-F5344CB8AC3E}">
        <p14:creationId xmlns:p14="http://schemas.microsoft.com/office/powerpoint/2010/main" val="947269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BE309340-5F33-4D2B-AB7A-1ED5225FA3A5}" type="slidenum">
              <a:rPr lang="en-US" altLang="en-US" sz="1200">
                <a:latin typeface="Arial" panose="020B0604020202020204" pitchFamily="34" charset="0"/>
              </a:rPr>
              <a:pPr/>
              <a:t>4</a:t>
            </a:fld>
            <a:endParaRPr lang="en-US" altLang="en-US" sz="1200">
              <a:latin typeface="Arial" panose="020B0604020202020204" pitchFamily="34" charset="0"/>
            </a:endParaRPr>
          </a:p>
        </p:txBody>
      </p:sp>
      <p:sp>
        <p:nvSpPr>
          <p:cNvPr id="21507" name="Rectangle 2"/>
          <p:cNvSpPr>
            <a:spLocks noGrp="1" noRot="1" noChangeAspect="1" noChangeArrowheads="1" noTextEdit="1"/>
          </p:cNvSpPr>
          <p:nvPr>
            <p:ph type="sldImg"/>
          </p:nvPr>
        </p:nvSpPr>
        <p:spPr>
          <a:xfrm>
            <a:off x="1374775" y="474663"/>
            <a:ext cx="4568825" cy="3425825"/>
          </a:xfrm>
          <a:ln/>
        </p:spPr>
      </p:sp>
      <p:sp>
        <p:nvSpPr>
          <p:cNvPr id="21508" name="Rectangle 3"/>
          <p:cNvSpPr>
            <a:spLocks noGrp="1" noChangeArrowheads="1"/>
          </p:cNvSpPr>
          <p:nvPr>
            <p:ph type="body" idx="1"/>
          </p:nvPr>
        </p:nvSpPr>
        <p:spPr>
          <a:xfrm>
            <a:off x="487352" y="4245495"/>
            <a:ext cx="6338855" cy="4958504"/>
          </a:xfrm>
          <a:noFill/>
        </p:spPr>
        <p:txBody>
          <a:bodyPr/>
          <a:lstStyle/>
          <a:p>
            <a:pPr defTabSz="940826" eaLnBrk="1" hangingPunct="1"/>
            <a:r>
              <a:rPr lang="en-US" altLang="en-US" dirty="0">
                <a:latin typeface="Arial" panose="020B0604020202020204" pitchFamily="34" charset="0"/>
              </a:rPr>
              <a:t>Many ASME standards include both prescriptive and performance elements, but most lean heavily towards being prescriptive specifications. </a:t>
            </a:r>
          </a:p>
          <a:p>
            <a:pPr defTabSz="940826" eaLnBrk="1" hangingPunct="1"/>
            <a:endParaRPr lang="en-US" altLang="en-US" dirty="0">
              <a:latin typeface="Arial" panose="020B0604020202020204" pitchFamily="34" charset="0"/>
            </a:endParaRPr>
          </a:p>
          <a:p>
            <a:pPr marL="411611" lvl="1" indent="-176405" defTabSz="940826" eaLnBrk="1" hangingPunct="1">
              <a:buFont typeface="Arial" panose="020B0604020202020204" pitchFamily="34" charset="0"/>
              <a:buChar char="•"/>
            </a:pPr>
            <a:r>
              <a:rPr lang="en-US" altLang="en-US" u="none" dirty="0">
                <a:latin typeface="Arial" panose="020B0604020202020204" pitchFamily="34" charset="0"/>
              </a:rPr>
              <a:t>A</a:t>
            </a:r>
            <a:r>
              <a:rPr lang="en-US" altLang="en-US" dirty="0">
                <a:latin typeface="Arial" panose="020B0604020202020204" pitchFamily="34" charset="0"/>
              </a:rPr>
              <a:t> prescriptive standard, typically prescribes </a:t>
            </a:r>
            <a:r>
              <a:rPr lang="en-US" altLang="en-US" b="0" u="none" dirty="0">
                <a:latin typeface="Arial" panose="020B0604020202020204" pitchFamily="34" charset="0"/>
              </a:rPr>
              <a:t>materials properties, design requirements</a:t>
            </a:r>
            <a:r>
              <a:rPr lang="en-US" altLang="en-US" b="0" u="none" baseline="0" dirty="0">
                <a:latin typeface="Arial" panose="020B0604020202020204" pitchFamily="34" charset="0"/>
              </a:rPr>
              <a:t> </a:t>
            </a:r>
            <a:r>
              <a:rPr lang="en-US" altLang="en-US" b="0" u="none" dirty="0">
                <a:latin typeface="Arial" panose="020B0604020202020204" pitchFamily="34" charset="0"/>
              </a:rPr>
              <a:t>and construction methods without necessarily stating goals and objectives. </a:t>
            </a:r>
          </a:p>
          <a:p>
            <a:pPr marL="411611" lvl="1" indent="-176405" defTabSz="940826" eaLnBrk="1" hangingPunct="1">
              <a:buFont typeface="Arial" panose="020B0604020202020204" pitchFamily="34" charset="0"/>
              <a:buChar char="•"/>
            </a:pPr>
            <a:r>
              <a:rPr lang="en-US" altLang="en-US" b="0" u="none" dirty="0">
                <a:latin typeface="Arial" panose="020B0604020202020204" pitchFamily="34" charset="0"/>
              </a:rPr>
              <a:t>A performance-based standard, </a:t>
            </a:r>
            <a:r>
              <a:rPr lang="en-GB" altLang="en-US" b="0" u="none" dirty="0">
                <a:latin typeface="Arial" panose="020B0604020202020204" pitchFamily="34" charset="0"/>
              </a:rPr>
              <a:t>also known as objective based standards,</a:t>
            </a:r>
            <a:r>
              <a:rPr lang="en-US" altLang="en-US" b="0" u="none" dirty="0">
                <a:latin typeface="Arial" panose="020B0604020202020204" pitchFamily="34" charset="0"/>
              </a:rPr>
              <a:t> states goals and objectives to be achieved and describes methods that can be used to demonstrate whether or not products and services meet the specified goals and objectives. A performance-based standard focuses on desired characteristics of the final product, service or activity rather than </a:t>
            </a:r>
            <a:r>
              <a:rPr lang="en-GB" altLang="en-US" b="0" u="none" dirty="0">
                <a:latin typeface="Arial" panose="020B0604020202020204" pitchFamily="34" charset="0"/>
              </a:rPr>
              <a:t>requirements for the processes to produce it. </a:t>
            </a:r>
            <a:endParaRPr lang="en-US" altLang="en-US" b="0" u="none" dirty="0">
              <a:latin typeface="Arial" panose="020B0604020202020204" pitchFamily="34" charset="0"/>
            </a:endParaRPr>
          </a:p>
          <a:p>
            <a:pPr marL="117603" lvl="1" indent="0" eaLnBrk="1" hangingPunct="1">
              <a:buNone/>
            </a:pPr>
            <a:endParaRPr lang="en-GB" altLang="en-US" strike="sngStrike" dirty="0">
              <a:latin typeface="Arial" panose="020B0604020202020204" pitchFamily="34" charset="0"/>
            </a:endParaRPr>
          </a:p>
          <a:p>
            <a:pPr eaLnBrk="1" hangingPunct="1"/>
            <a:r>
              <a:rPr lang="en-US" altLang="en-US" sz="1200" dirty="0">
                <a:latin typeface="Arial" panose="020B0604020202020204" pitchFamily="34" charset="0"/>
              </a:rPr>
              <a:t>The incorporation of performance-based requirements is strongly encouraged as the addition of performance-based requirements can offer many industry advantages. </a:t>
            </a:r>
          </a:p>
          <a:p>
            <a:pPr eaLnBrk="1" hangingPunct="1"/>
            <a:endParaRPr lang="en-US" altLang="en-US" sz="1200" dirty="0">
              <a:latin typeface="Arial" panose="020B0604020202020204" pitchFamily="34" charset="0"/>
            </a:endParaRPr>
          </a:p>
        </p:txBody>
      </p:sp>
    </p:spTree>
    <p:extLst>
      <p:ext uri="{BB962C8B-B14F-4D97-AF65-F5344CB8AC3E}">
        <p14:creationId xmlns:p14="http://schemas.microsoft.com/office/powerpoint/2010/main" val="4112849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F86A6-23B0-85E0-E63F-78D6034692F8}"/>
            </a:ext>
          </a:extLst>
        </p:cNvPr>
        <p:cNvGrpSpPr/>
        <p:nvPr/>
      </p:nvGrpSpPr>
      <p:grpSpPr>
        <a:xfrm>
          <a:off x="0" y="0"/>
          <a:ext cx="0" cy="0"/>
          <a:chOff x="0" y="0"/>
          <a:chExt cx="0" cy="0"/>
        </a:xfrm>
      </p:grpSpPr>
      <p:sp>
        <p:nvSpPr>
          <p:cNvPr id="21506" name="Rectangle 7">
            <a:extLst>
              <a:ext uri="{FF2B5EF4-FFF2-40B4-BE49-F238E27FC236}">
                <a16:creationId xmlns:a16="http://schemas.microsoft.com/office/drawing/2014/main" id="{48D0882D-1B3C-479F-E17A-6D7A28A55ED0}"/>
              </a:ext>
            </a:extLst>
          </p:cNvPr>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BE309340-5F33-4D2B-AB7A-1ED5225FA3A5}" type="slidenum">
              <a:rPr lang="en-US" altLang="en-US" sz="1200">
                <a:latin typeface="Arial" panose="020B0604020202020204" pitchFamily="34" charset="0"/>
              </a:rPr>
              <a:pPr/>
              <a:t>5</a:t>
            </a:fld>
            <a:endParaRPr lang="en-US" altLang="en-US" sz="1200">
              <a:latin typeface="Arial" panose="020B0604020202020204" pitchFamily="34" charset="0"/>
            </a:endParaRPr>
          </a:p>
        </p:txBody>
      </p:sp>
      <p:sp>
        <p:nvSpPr>
          <p:cNvPr id="21507" name="Rectangle 2">
            <a:extLst>
              <a:ext uri="{FF2B5EF4-FFF2-40B4-BE49-F238E27FC236}">
                <a16:creationId xmlns:a16="http://schemas.microsoft.com/office/drawing/2014/main" id="{5C912928-07DF-368A-1638-97DC80176017}"/>
              </a:ext>
            </a:extLst>
          </p:cNvPr>
          <p:cNvSpPr>
            <a:spLocks noGrp="1" noRot="1" noChangeAspect="1" noChangeArrowheads="1" noTextEdit="1"/>
          </p:cNvSpPr>
          <p:nvPr>
            <p:ph type="sldImg"/>
          </p:nvPr>
        </p:nvSpPr>
        <p:spPr>
          <a:xfrm>
            <a:off x="1374775" y="474663"/>
            <a:ext cx="4568825" cy="3425825"/>
          </a:xfrm>
          <a:ln/>
        </p:spPr>
      </p:sp>
      <p:sp>
        <p:nvSpPr>
          <p:cNvPr id="21508" name="Rectangle 3">
            <a:extLst>
              <a:ext uri="{FF2B5EF4-FFF2-40B4-BE49-F238E27FC236}">
                <a16:creationId xmlns:a16="http://schemas.microsoft.com/office/drawing/2014/main" id="{EA90BA30-CD7C-8B9B-47F6-E2389898C6B9}"/>
              </a:ext>
            </a:extLst>
          </p:cNvPr>
          <p:cNvSpPr>
            <a:spLocks noGrp="1" noChangeArrowheads="1"/>
          </p:cNvSpPr>
          <p:nvPr>
            <p:ph type="body" idx="1"/>
          </p:nvPr>
        </p:nvSpPr>
        <p:spPr>
          <a:xfrm>
            <a:off x="487352" y="4245495"/>
            <a:ext cx="6338855" cy="4958504"/>
          </a:xfrm>
          <a:noFill/>
        </p:spPr>
        <p:txBody>
          <a:bodyPr/>
          <a:lstStyle/>
          <a:p>
            <a:pPr marL="0" marR="0" lvl="0" indent="0" algn="l" defTabSz="940826" rtl="0" eaLnBrk="1" fontAlgn="base" latinLnBrk="0" hangingPunct="1">
              <a:lnSpc>
                <a:spcPct val="100000"/>
              </a:lnSpc>
              <a:spcBef>
                <a:spcPct val="30000"/>
              </a:spcBef>
              <a:spcAft>
                <a:spcPct val="0"/>
              </a:spcAft>
              <a:buClrTx/>
              <a:buSzTx/>
              <a:buFontTx/>
              <a:buNone/>
              <a:tabLst/>
              <a:defRPr/>
            </a:pPr>
            <a:r>
              <a:rPr lang="en-US" altLang="en-US" sz="1200" kern="0">
                <a:latin typeface="Arial"/>
                <a:cs typeface="Arial"/>
              </a:rPr>
              <a:t>Many ASME standards include both qualitative and quantitative requirements.</a:t>
            </a:r>
          </a:p>
          <a:p>
            <a:pPr marL="0" marR="0" lvl="0" indent="0" algn="l" defTabSz="940826" rtl="0" eaLnBrk="1" fontAlgn="base" latinLnBrk="0" hangingPunct="1">
              <a:lnSpc>
                <a:spcPct val="100000"/>
              </a:lnSpc>
              <a:spcBef>
                <a:spcPct val="30000"/>
              </a:spcBef>
              <a:spcAft>
                <a:spcPct val="0"/>
              </a:spcAft>
              <a:buClrTx/>
              <a:buSzTx/>
              <a:buFontTx/>
              <a:buNone/>
              <a:tabLst/>
              <a:defRPr/>
            </a:pPr>
            <a:endParaRPr lang="en-US" altLang="en-US" sz="1200" kern="0">
              <a:latin typeface="Arial"/>
              <a:cs typeface="Arial"/>
            </a:endParaRPr>
          </a:p>
          <a:p>
            <a:pPr marL="171450" indent="-171450" defTabSz="940826" eaLnBrk="1" hangingPunct="1">
              <a:buFont typeface="Arial" panose="020B0604020202020204" pitchFamily="34" charset="0"/>
              <a:buChar char="•"/>
            </a:pPr>
            <a:r>
              <a:rPr lang="en-US" altLang="en-US" sz="1200">
                <a:latin typeface="Arial" panose="020B0604020202020204" pitchFamily="34" charset="0"/>
              </a:rPr>
              <a:t>A qualitative requirement refers to a non-numerical, descriptive requirement that relates to characteristics or features.</a:t>
            </a:r>
          </a:p>
          <a:p>
            <a:pPr marL="171450" indent="-171450" defTabSz="940826" eaLnBrk="1" hangingPunct="1">
              <a:buFont typeface="Arial" panose="020B0604020202020204" pitchFamily="34" charset="0"/>
              <a:buChar char="•"/>
            </a:pPr>
            <a:r>
              <a:rPr lang="en-US" altLang="en-US" sz="1200">
                <a:latin typeface="Arial"/>
                <a:cs typeface="Arial"/>
              </a:rPr>
              <a:t>A quantitative requirement is a numerical requirement that can be objectively counted, measured, or calculated.</a:t>
            </a:r>
            <a:endParaRPr lang="en-US" altLang="en-US" sz="1200">
              <a:latin typeface="Arial" panose="020B0604020202020204" pitchFamily="34" charset="0"/>
              <a:cs typeface="Arial"/>
            </a:endParaRPr>
          </a:p>
        </p:txBody>
      </p:sp>
    </p:spTree>
    <p:extLst>
      <p:ext uri="{BB962C8B-B14F-4D97-AF65-F5344CB8AC3E}">
        <p14:creationId xmlns:p14="http://schemas.microsoft.com/office/powerpoint/2010/main" val="2202023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160D1B5A-DF9C-404C-96FF-E2E4C8FA9C0F}" type="slidenum">
              <a:rPr lang="en-US" altLang="en-US" sz="1200">
                <a:solidFill>
                  <a:srgbClr val="000000"/>
                </a:solidFill>
                <a:latin typeface="Arial" panose="020B0604020202020204" pitchFamily="34" charset="0"/>
              </a:rPr>
              <a:pPr/>
              <a:t>6</a:t>
            </a:fld>
            <a:endParaRPr lang="en-US" altLang="en-US" sz="1200">
              <a:solidFill>
                <a:srgbClr val="000000"/>
              </a:solidFill>
              <a:latin typeface="Arial" panose="020B0604020202020204" pitchFamily="34" charset="0"/>
            </a:endParaRPr>
          </a:p>
        </p:txBody>
      </p:sp>
      <p:sp>
        <p:nvSpPr>
          <p:cNvPr id="23555" name="Rectangle 2"/>
          <p:cNvSpPr>
            <a:spLocks noGrp="1" noRot="1" noChangeAspect="1" noChangeArrowheads="1" noTextEdit="1"/>
          </p:cNvSpPr>
          <p:nvPr>
            <p:ph type="sldImg"/>
          </p:nvPr>
        </p:nvSpPr>
        <p:spPr>
          <a:xfrm>
            <a:off x="1374775" y="474663"/>
            <a:ext cx="4568825" cy="3425825"/>
          </a:xfrm>
          <a:ln/>
        </p:spPr>
      </p:sp>
      <p:sp>
        <p:nvSpPr>
          <p:cNvPr id="23556" name="Rectangle 3"/>
          <p:cNvSpPr>
            <a:spLocks noGrp="1" noChangeArrowheads="1"/>
          </p:cNvSpPr>
          <p:nvPr>
            <p:ph type="body" idx="1"/>
          </p:nvPr>
        </p:nvSpPr>
        <p:spPr>
          <a:xfrm>
            <a:off x="487352" y="4245495"/>
            <a:ext cx="6338855" cy="4958504"/>
          </a:xfrm>
          <a:noFill/>
        </p:spPr>
        <p:txBody>
          <a:bodyPr/>
          <a:lstStyle/>
          <a:p>
            <a:pPr eaLnBrk="1" hangingPunct="1"/>
            <a:r>
              <a:rPr lang="en-US" altLang="en-US" b="0" u="none" dirty="0">
                <a:latin typeface="Arial" panose="020B0604020202020204" pitchFamily="34" charset="0"/>
              </a:rPr>
              <a:t>There are many advantages to incorporating performance-based requirements into codes and standards. Specifically</a:t>
            </a:r>
            <a:r>
              <a:rPr lang="en-US" altLang="en-US" b="0" u="none" baseline="0" dirty="0">
                <a:latin typeface="Arial" panose="020B0604020202020204" pitchFamily="34" charset="0"/>
              </a:rPr>
              <a:t>, performance-based standards:</a:t>
            </a:r>
            <a:endParaRPr lang="en-US" altLang="en-US" b="0" u="none" dirty="0">
              <a:latin typeface="Arial" panose="020B0604020202020204" pitchFamily="34" charset="0"/>
            </a:endParaRPr>
          </a:p>
          <a:p>
            <a:pPr lvl="1" eaLnBrk="1" hangingPunct="1"/>
            <a:r>
              <a:rPr lang="en-US" altLang="en-US" b="0" u="none" strike="noStrike" dirty="0">
                <a:latin typeface="Arial" panose="020B0604020202020204" pitchFamily="34" charset="0"/>
              </a:rPr>
              <a:t>Allow</a:t>
            </a:r>
            <a:r>
              <a:rPr lang="en-US" altLang="en-US" b="0" u="none" strike="noStrike" baseline="0" dirty="0">
                <a:latin typeface="Arial" panose="020B0604020202020204" pitchFamily="34" charset="0"/>
              </a:rPr>
              <a:t> </a:t>
            </a:r>
            <a:r>
              <a:rPr lang="en-US" altLang="en-US" b="0" u="none" dirty="0">
                <a:latin typeface="Arial" panose="020B0604020202020204" pitchFamily="34" charset="0"/>
              </a:rPr>
              <a:t>earlier use of new technology. The users of these standards are free to implement new technology as soon as it is demonstrated, without waiting for standards development committees to modify standards to explicitly permit use of new technology</a:t>
            </a:r>
            <a:r>
              <a:rPr lang="en-US" altLang="en-US" b="0" u="none" strike="noStrike" dirty="0">
                <a:latin typeface="Arial" panose="020B0604020202020204" pitchFamily="34" charset="0"/>
              </a:rPr>
              <a:t>.</a:t>
            </a:r>
          </a:p>
          <a:p>
            <a:pPr lvl="1" eaLnBrk="1" hangingPunct="1"/>
            <a:r>
              <a:rPr lang="en-US" altLang="en-US" b="0" u="none" dirty="0">
                <a:latin typeface="Arial" panose="020B0604020202020204" pitchFamily="34" charset="0"/>
              </a:rPr>
              <a:t>Encourage people to find optimal ways to meet performance criteria, which results in building the knowledge base and developing the entrepreneurial spirit, which in turn leads to economic development.</a:t>
            </a:r>
          </a:p>
          <a:p>
            <a:pPr lvl="1" eaLnBrk="1" hangingPunct="1"/>
            <a:r>
              <a:rPr lang="en-US" altLang="en-US" b="0" u="none" dirty="0">
                <a:latin typeface="Arial" panose="020B0604020202020204" pitchFamily="34" charset="0"/>
              </a:rPr>
              <a:t>Reduce barriers</a:t>
            </a:r>
            <a:r>
              <a:rPr lang="en-US" altLang="en-US" b="0" u="none" baseline="0" dirty="0">
                <a:latin typeface="Arial" panose="020B0604020202020204" pitchFamily="34" charset="0"/>
              </a:rPr>
              <a:t> to trade by </a:t>
            </a:r>
            <a:r>
              <a:rPr lang="en-US" altLang="en-US" b="0" u="none" dirty="0">
                <a:latin typeface="Arial" panose="020B0604020202020204" pitchFamily="34" charset="0"/>
              </a:rPr>
              <a:t>permitting the use of new or nontraditional parts and methods when their use meets the performance criteria.  This widens the marketplace, no longer limiting the acceptable suppliers to those manufacturers or countries with specific resources.</a:t>
            </a:r>
          </a:p>
          <a:p>
            <a:pPr lvl="1" eaLnBrk="1" hangingPunct="1"/>
            <a:r>
              <a:rPr lang="en-US" altLang="en-US" b="0" u="none" dirty="0">
                <a:latin typeface="Arial" panose="020B0604020202020204" pitchFamily="34" charset="0"/>
              </a:rPr>
              <a:t>Have clearly stated goals and objectives, which answer the question of what is to be achieved. For most prescriptive standards, the goals and objectives are implied at best.</a:t>
            </a:r>
            <a:endParaRPr lang="en-US" altLang="en-US" b="0" u="none" strike="sngStrike" dirty="0">
              <a:latin typeface="Arial" panose="020B0604020202020204" pitchFamily="34" charset="0"/>
            </a:endParaRPr>
          </a:p>
          <a:p>
            <a:pPr lvl="1" eaLnBrk="1" hangingPunct="1"/>
            <a:r>
              <a:rPr lang="en-US" altLang="en-US" b="0" u="none" dirty="0">
                <a:latin typeface="Arial" panose="020B0604020202020204" pitchFamily="34" charset="0"/>
              </a:rPr>
              <a:t>Ultimately</a:t>
            </a:r>
            <a:r>
              <a:rPr lang="en-US" altLang="en-US" b="0" u="none" baseline="0" dirty="0">
                <a:latin typeface="Arial" panose="020B0604020202020204" pitchFamily="34" charset="0"/>
              </a:rPr>
              <a:t> require less effort for </a:t>
            </a:r>
            <a:r>
              <a:rPr lang="en-US" altLang="en-US" b="0" u="none" dirty="0">
                <a:latin typeface="Arial" panose="020B0604020202020204" pitchFamily="34" charset="0"/>
              </a:rPr>
              <a:t>development and maintenance. While it may be more difficult to establish goals and objectives initially, the decision for inclusion of various requirements is much simpler.</a:t>
            </a:r>
            <a:r>
              <a:rPr lang="en-US" altLang="en-US" b="0" u="none" baseline="0" dirty="0">
                <a:latin typeface="Arial" panose="020B0604020202020204" pitchFamily="34" charset="0"/>
              </a:rPr>
              <a:t> </a:t>
            </a:r>
            <a:r>
              <a:rPr lang="en-US" altLang="en-US" b="0" u="none" dirty="0">
                <a:latin typeface="Arial" panose="020B0604020202020204" pitchFamily="34" charset="0"/>
              </a:rPr>
              <a:t>Maintenance can be simpler as well. For example, a standard that describes the properties of acceptable materials of construction is much easier to maintain than one that lists acceptable materials by reference to various material standards. </a:t>
            </a:r>
          </a:p>
          <a:p>
            <a:pPr marL="117603" lvl="1" indent="0" defTabSz="940826" eaLnBrk="1" hangingPunct="1">
              <a:buNone/>
              <a:defRPr/>
            </a:pPr>
            <a:endParaRPr lang="en-US" altLang="en-US" b="0" u="none" dirty="0">
              <a:latin typeface="Arial" panose="020B0604020202020204" pitchFamily="34" charset="0"/>
            </a:endParaRPr>
          </a:p>
          <a:p>
            <a:pPr marL="0" lvl="0" indent="-110997" defTabSz="940826" eaLnBrk="1" hangingPunct="1">
              <a:buNone/>
              <a:defRPr/>
            </a:pPr>
            <a:r>
              <a:rPr lang="en-US" altLang="en-US" b="0" u="none" dirty="0">
                <a:latin typeface="Arial" panose="020B0604020202020204" pitchFamily="34" charset="0"/>
              </a:rPr>
              <a:t>The next few slides will give examples of performance-based and prescriptive requirements and offers suggestions on how performance-based requirements could be incorporated into a code or standard.</a:t>
            </a:r>
          </a:p>
          <a:p>
            <a:pPr lvl="1" eaLnBrk="1" hangingPunct="1"/>
            <a:endParaRPr lang="en-US" altLang="en-US" b="0" u="none" dirty="0">
              <a:latin typeface="Arial" panose="020B0604020202020204" pitchFamily="34" charset="0"/>
            </a:endParaRPr>
          </a:p>
        </p:txBody>
      </p:sp>
    </p:spTree>
    <p:extLst>
      <p:ext uri="{BB962C8B-B14F-4D97-AF65-F5344CB8AC3E}">
        <p14:creationId xmlns:p14="http://schemas.microsoft.com/office/powerpoint/2010/main" val="2823494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B3206817-1712-446E-A27E-662AE6DB92EC}" type="slidenum">
              <a:rPr lang="en-US" altLang="en-US" sz="1200">
                <a:latin typeface="Arial" panose="020B0604020202020204" pitchFamily="34" charset="0"/>
              </a:rPr>
              <a:pPr/>
              <a:t>7</a:t>
            </a:fld>
            <a:endParaRPr lang="en-US" altLang="en-US" sz="1200">
              <a:latin typeface="Arial" panose="020B0604020202020204" pitchFamily="34" charset="0"/>
            </a:endParaRPr>
          </a:p>
        </p:txBody>
      </p:sp>
      <p:sp>
        <p:nvSpPr>
          <p:cNvPr id="27651" name="Rectangle 2"/>
          <p:cNvSpPr>
            <a:spLocks noGrp="1" noRot="1" noChangeAspect="1" noChangeArrowheads="1" noTextEdit="1"/>
          </p:cNvSpPr>
          <p:nvPr>
            <p:ph type="sldImg"/>
          </p:nvPr>
        </p:nvSpPr>
        <p:spPr>
          <a:xfrm>
            <a:off x="1374775" y="474663"/>
            <a:ext cx="4568825" cy="3425825"/>
          </a:xfrm>
          <a:ln/>
        </p:spPr>
      </p:sp>
      <p:sp>
        <p:nvSpPr>
          <p:cNvPr id="27652" name="Rectangle 3"/>
          <p:cNvSpPr>
            <a:spLocks noGrp="1" noChangeArrowheads="1"/>
          </p:cNvSpPr>
          <p:nvPr>
            <p:ph type="body" idx="1"/>
          </p:nvPr>
        </p:nvSpPr>
        <p:spPr>
          <a:xfrm>
            <a:off x="487352" y="4245495"/>
            <a:ext cx="6338855" cy="4958504"/>
          </a:xfrm>
          <a:noFill/>
        </p:spPr>
        <p:txBody>
          <a:bodyPr/>
          <a:lstStyle/>
          <a:p>
            <a:pPr eaLnBrk="1" hangingPunct="1"/>
            <a:r>
              <a:rPr lang="en-US" altLang="en-US" sz="1200" b="0" u="none" strike="noStrike">
                <a:latin typeface="Arial" panose="020B0604020202020204" pitchFamily="34" charset="0"/>
              </a:rPr>
              <a:t>This is one</a:t>
            </a:r>
            <a:r>
              <a:rPr lang="en-US" altLang="en-US" sz="1200" b="0" u="none" strike="noStrike" baseline="0">
                <a:latin typeface="Arial" panose="020B0604020202020204" pitchFamily="34" charset="0"/>
              </a:rPr>
              <a:t> </a:t>
            </a:r>
            <a:r>
              <a:rPr lang="en-US" altLang="en-US" sz="1200" b="0" u="none" strike="noStrike">
                <a:latin typeface="Arial" panose="020B0604020202020204" pitchFamily="34" charset="0"/>
              </a:rPr>
              <a:t>method for incorporating </a:t>
            </a:r>
            <a:r>
              <a:rPr lang="en-US" altLang="en-US" sz="1200" b="0" u="none" strike="sngStrike">
                <a:latin typeface="Arial" panose="020B0604020202020204" pitchFamily="34" charset="0"/>
              </a:rPr>
              <a:t>a</a:t>
            </a:r>
            <a:r>
              <a:rPr lang="en-US" altLang="en-US" sz="1200" b="0" u="none" strike="noStrike">
                <a:latin typeface="Arial" panose="020B0604020202020204" pitchFamily="34" charset="0"/>
              </a:rPr>
              <a:t> performance-based requirement</a:t>
            </a:r>
            <a:r>
              <a:rPr lang="en-US" altLang="en-US" sz="1200" b="0" u="none" strike="sngStrike">
                <a:latin typeface="Arial" panose="020B0604020202020204" pitchFamily="34" charset="0"/>
              </a:rPr>
              <a:t>s</a:t>
            </a:r>
            <a:r>
              <a:rPr lang="en-US" altLang="en-US" sz="1200" u="none" strike="noStrike">
                <a:latin typeface="Arial" panose="020B0604020202020204" pitchFamily="34" charset="0"/>
              </a:rPr>
              <a:t>:</a:t>
            </a:r>
          </a:p>
          <a:p>
            <a:pPr marL="114300" lvl="1" indent="0" eaLnBrk="1" hangingPunct="1">
              <a:buNone/>
            </a:pPr>
            <a:r>
              <a:rPr lang="en-US" altLang="en-US" sz="1200">
                <a:latin typeface="Arial" panose="020B0604020202020204" pitchFamily="34" charset="0"/>
              </a:rPr>
              <a:t>“Bolted flanged joints shall be leak-free for the intended service. The joint shall be hydrotested at 1.5 times the design pressure without leaking, and shall be demonstrated to be able to withstand expected external forces without leakage while at design pressure and temperature.”</a:t>
            </a:r>
            <a:endParaRPr lang="en-US" altLang="en-US" sz="1200" i="1">
              <a:latin typeface="Arial" panose="020B0604020202020204" pitchFamily="34" charset="0"/>
            </a:endParaRPr>
          </a:p>
          <a:p>
            <a:pPr lvl="2" eaLnBrk="1" hangingPunct="1"/>
            <a:endParaRPr lang="en-US" altLang="en-US" sz="1200" i="1">
              <a:latin typeface="Arial" panose="020B0604020202020204" pitchFamily="34" charset="0"/>
            </a:endParaRPr>
          </a:p>
          <a:p>
            <a:pPr marL="342900" lvl="2" indent="0" eaLnBrk="1" hangingPunct="1">
              <a:buNone/>
            </a:pPr>
            <a:r>
              <a:rPr lang="en-US" altLang="en-US" sz="1200" b="1" i="1" u="sng">
                <a:latin typeface="Arial" panose="020B0604020202020204" pitchFamily="34" charset="0"/>
              </a:rPr>
              <a:t>Advantage</a:t>
            </a:r>
            <a:r>
              <a:rPr lang="en-US" altLang="en-US" sz="1200" i="1">
                <a:latin typeface="Arial" panose="020B0604020202020204" pitchFamily="34" charset="0"/>
              </a:rPr>
              <a:t> – allows users complete freedom to use any suitable products.</a:t>
            </a:r>
          </a:p>
          <a:p>
            <a:pPr marL="342900" lvl="2" indent="0" eaLnBrk="1" hangingPunct="1">
              <a:buNone/>
            </a:pPr>
            <a:r>
              <a:rPr lang="en-US" altLang="en-US" sz="1200" b="1" i="1" u="sng">
                <a:latin typeface="Arial" panose="020B0604020202020204" pitchFamily="34" charset="0"/>
              </a:rPr>
              <a:t>Disadvantage</a:t>
            </a:r>
            <a:r>
              <a:rPr lang="en-US" altLang="en-US" sz="1200" i="1">
                <a:latin typeface="Arial" panose="020B0604020202020204" pitchFamily="34" charset="0"/>
              </a:rPr>
              <a:t> – testing and calculations are required for proven solutions.</a:t>
            </a:r>
            <a:endParaRPr lang="en-US" altLang="en-US" sz="1200" u="sng">
              <a:latin typeface="Arial" panose="020B0604020202020204" pitchFamily="34" charset="0"/>
            </a:endParaRPr>
          </a:p>
        </p:txBody>
      </p:sp>
    </p:spTree>
    <p:extLst>
      <p:ext uri="{BB962C8B-B14F-4D97-AF65-F5344CB8AC3E}">
        <p14:creationId xmlns:p14="http://schemas.microsoft.com/office/powerpoint/2010/main" val="29767669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defRPr sz="2500">
                <a:solidFill>
                  <a:schemeClr val="tx1"/>
                </a:solidFill>
                <a:latin typeface="Times" panose="02020603050405020304" pitchFamily="18" charset="0"/>
              </a:defRPr>
            </a:lvl1pPr>
            <a:lvl2pPr marL="764421" indent="-294008">
              <a:defRPr sz="2500">
                <a:solidFill>
                  <a:schemeClr val="tx1"/>
                </a:solidFill>
                <a:latin typeface="Times" panose="02020603050405020304" pitchFamily="18" charset="0"/>
              </a:defRPr>
            </a:lvl2pPr>
            <a:lvl3pPr marL="1176033" indent="-235207">
              <a:defRPr sz="2500">
                <a:solidFill>
                  <a:schemeClr val="tx1"/>
                </a:solidFill>
                <a:latin typeface="Times" panose="02020603050405020304" pitchFamily="18" charset="0"/>
              </a:defRPr>
            </a:lvl3pPr>
            <a:lvl4pPr marL="1646446" indent="-235207">
              <a:defRPr sz="2500">
                <a:solidFill>
                  <a:schemeClr val="tx1"/>
                </a:solidFill>
                <a:latin typeface="Times" panose="02020603050405020304" pitchFamily="18" charset="0"/>
              </a:defRPr>
            </a:lvl4pPr>
            <a:lvl5pPr marL="2116859" indent="-235207">
              <a:defRPr sz="2500">
                <a:solidFill>
                  <a:schemeClr val="tx1"/>
                </a:solidFill>
                <a:latin typeface="Times" panose="02020603050405020304" pitchFamily="18" charset="0"/>
              </a:defRPr>
            </a:lvl5pPr>
            <a:lvl6pPr marL="2587272" indent="-235207" eaLnBrk="0" fontAlgn="base" hangingPunct="0">
              <a:spcBef>
                <a:spcPct val="0"/>
              </a:spcBef>
              <a:spcAft>
                <a:spcPct val="0"/>
              </a:spcAft>
              <a:defRPr sz="2500">
                <a:solidFill>
                  <a:schemeClr val="tx1"/>
                </a:solidFill>
                <a:latin typeface="Times" panose="02020603050405020304" pitchFamily="18" charset="0"/>
              </a:defRPr>
            </a:lvl6pPr>
            <a:lvl7pPr marL="3057685" indent="-235207" eaLnBrk="0" fontAlgn="base" hangingPunct="0">
              <a:spcBef>
                <a:spcPct val="0"/>
              </a:spcBef>
              <a:spcAft>
                <a:spcPct val="0"/>
              </a:spcAft>
              <a:defRPr sz="2500">
                <a:solidFill>
                  <a:schemeClr val="tx1"/>
                </a:solidFill>
                <a:latin typeface="Times" panose="02020603050405020304" pitchFamily="18" charset="0"/>
              </a:defRPr>
            </a:lvl7pPr>
            <a:lvl8pPr marL="3528098" indent="-235207" eaLnBrk="0" fontAlgn="base" hangingPunct="0">
              <a:spcBef>
                <a:spcPct val="0"/>
              </a:spcBef>
              <a:spcAft>
                <a:spcPct val="0"/>
              </a:spcAft>
              <a:defRPr sz="2500">
                <a:solidFill>
                  <a:schemeClr val="tx1"/>
                </a:solidFill>
                <a:latin typeface="Times" panose="02020603050405020304" pitchFamily="18" charset="0"/>
              </a:defRPr>
            </a:lvl8pPr>
            <a:lvl9pPr marL="3998511" indent="-235207" eaLnBrk="0" fontAlgn="base" hangingPunct="0">
              <a:spcBef>
                <a:spcPct val="0"/>
              </a:spcBef>
              <a:spcAft>
                <a:spcPct val="0"/>
              </a:spcAft>
              <a:defRPr sz="2500">
                <a:solidFill>
                  <a:schemeClr val="tx1"/>
                </a:solidFill>
                <a:latin typeface="Times" panose="02020603050405020304" pitchFamily="18" charset="0"/>
              </a:defRPr>
            </a:lvl9pPr>
          </a:lstStyle>
          <a:p>
            <a:fld id="{4CE58FBC-C785-4B73-8465-24534E1B623E}" type="slidenum">
              <a:rPr lang="en-US" altLang="en-US" sz="1200">
                <a:latin typeface="Arial" panose="020B0604020202020204" pitchFamily="34" charset="0"/>
              </a:rPr>
              <a:pPr/>
              <a:t>8</a:t>
            </a:fld>
            <a:endParaRPr lang="en-US" altLang="en-US" sz="1200">
              <a:latin typeface="Arial" panose="020B0604020202020204" pitchFamily="34" charset="0"/>
            </a:endParaRPr>
          </a:p>
        </p:txBody>
      </p:sp>
      <p:sp>
        <p:nvSpPr>
          <p:cNvPr id="29699" name="Rectangle 2"/>
          <p:cNvSpPr>
            <a:spLocks noGrp="1" noRot="1" noChangeAspect="1" noChangeArrowheads="1" noTextEdit="1"/>
          </p:cNvSpPr>
          <p:nvPr>
            <p:ph type="sldImg"/>
          </p:nvPr>
        </p:nvSpPr>
        <p:spPr>
          <a:xfrm>
            <a:off x="1374775" y="474663"/>
            <a:ext cx="4568825" cy="3425825"/>
          </a:xfrm>
          <a:ln/>
        </p:spPr>
      </p:sp>
      <p:sp>
        <p:nvSpPr>
          <p:cNvPr id="29700" name="Rectangle 3"/>
          <p:cNvSpPr>
            <a:spLocks noGrp="1" noChangeArrowheads="1"/>
          </p:cNvSpPr>
          <p:nvPr>
            <p:ph type="body" idx="1"/>
          </p:nvPr>
        </p:nvSpPr>
        <p:spPr>
          <a:xfrm>
            <a:off x="487352" y="4245495"/>
            <a:ext cx="6338855" cy="4958504"/>
          </a:xfrm>
          <a:noFill/>
        </p:spPr>
        <p:txBody>
          <a:bodyPr/>
          <a:lstStyle/>
          <a:p>
            <a:pPr eaLnBrk="1" hangingPunct="1"/>
            <a:r>
              <a:rPr lang="en-US" altLang="en-US" sz="1200" u="none">
                <a:latin typeface="Arial" panose="020B0604020202020204" pitchFamily="34" charset="0"/>
              </a:rPr>
              <a:t>This shows a performance-based specification that does not give specific enough requirements:</a:t>
            </a:r>
          </a:p>
          <a:p>
            <a:pPr marL="119237" lvl="1" indent="0" eaLnBrk="1" hangingPunct="1">
              <a:buNone/>
            </a:pPr>
            <a:r>
              <a:rPr lang="en-US" altLang="en-US" sz="1200" u="none">
                <a:latin typeface="Arial" panose="020B0604020202020204" pitchFamily="34" charset="0"/>
              </a:rPr>
              <a:t>“The provisions of this standard are not intended to prevent the use of systems, methods, or devices of equivalent or superior quality, strength, fire resistance, effectiveness, durability, and safety to those prescribed by this Code, provided that there is technical documentation to demonstrate the equivalency of the system, method or device.”</a:t>
            </a:r>
            <a:endParaRPr lang="en-US" altLang="en-US" sz="1200" i="1" u="none">
              <a:latin typeface="Arial" panose="020B0604020202020204" pitchFamily="34" charset="0"/>
            </a:endParaRPr>
          </a:p>
          <a:p>
            <a:pPr marL="342900" lvl="2" indent="0" eaLnBrk="1" hangingPunct="1">
              <a:buNone/>
            </a:pPr>
            <a:endParaRPr lang="en-US" altLang="en-US" sz="1200" b="1" i="1" u="none">
              <a:latin typeface="Arial" panose="020B0604020202020204" pitchFamily="34" charset="0"/>
            </a:endParaRPr>
          </a:p>
          <a:p>
            <a:pPr marL="342900" lvl="2" indent="0" eaLnBrk="1" hangingPunct="1">
              <a:buNone/>
            </a:pPr>
            <a:r>
              <a:rPr lang="en-US" altLang="en-US" sz="1200" b="1" i="1" u="sng">
                <a:latin typeface="Arial" panose="020B0604020202020204" pitchFamily="34" charset="0"/>
              </a:rPr>
              <a:t>Advantage</a:t>
            </a:r>
            <a:r>
              <a:rPr lang="en-US" altLang="en-US" sz="1200" i="1" u="none">
                <a:latin typeface="Arial" panose="020B0604020202020204" pitchFamily="34" charset="0"/>
              </a:rPr>
              <a:t> –allows users the freedom to use suitable innovative approaches.</a:t>
            </a:r>
          </a:p>
          <a:p>
            <a:pPr marL="342900" lvl="2" indent="0" eaLnBrk="1" hangingPunct="1">
              <a:buNone/>
            </a:pPr>
            <a:r>
              <a:rPr lang="en-US" altLang="en-US" sz="1200" b="1" i="1" u="sng">
                <a:latin typeface="Arial" panose="020B0604020202020204" pitchFamily="34" charset="0"/>
              </a:rPr>
              <a:t>Disadvantage</a:t>
            </a:r>
            <a:r>
              <a:rPr lang="en-US" altLang="en-US" sz="1200" i="1" u="none">
                <a:latin typeface="Arial" panose="020B0604020202020204" pitchFamily="34" charset="0"/>
              </a:rPr>
              <a:t> –insufficient guidance on what equivalency is and how to demonstrate it. Depending on the nature of the departure from the prescriptive requirements, and who is judging equivalency, demonstrating equivalency can be very difficult.  </a:t>
            </a:r>
            <a:endParaRPr lang="en-US" altLang="en-US" sz="1200" u="none">
              <a:latin typeface="Arial" panose="020B0604020202020204" pitchFamily="34" charset="0"/>
            </a:endParaRPr>
          </a:p>
          <a:p>
            <a:pPr eaLnBrk="1" hangingPunct="1"/>
            <a:endParaRPr lang="en-US" altLang="en-US" sz="800" i="1">
              <a:latin typeface="Arial" panose="020B0604020202020204" pitchFamily="34" charset="0"/>
            </a:endParaRPr>
          </a:p>
        </p:txBody>
      </p:sp>
    </p:spTree>
    <p:extLst>
      <p:ext uri="{BB962C8B-B14F-4D97-AF65-F5344CB8AC3E}">
        <p14:creationId xmlns:p14="http://schemas.microsoft.com/office/powerpoint/2010/main" val="298765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ASME S&amp;C Training Module – B10. Performance-Based Standards</a:t>
            </a:r>
          </a:p>
        </p:txBody>
      </p:sp>
      <p:sp>
        <p:nvSpPr>
          <p:cNvPr id="5" name="Rectangle 6"/>
          <p:cNvSpPr>
            <a:spLocks noGrp="1" noChangeArrowheads="1"/>
          </p:cNvSpPr>
          <p:nvPr>
            <p:ph type="sldNum" sz="quarter" idx="11"/>
          </p:nvPr>
        </p:nvSpPr>
        <p:spPr>
          <a:ln/>
        </p:spPr>
        <p:txBody>
          <a:bodyPr/>
          <a:lstStyle>
            <a:lvl1pPr>
              <a:defRPr/>
            </a:lvl1pPr>
          </a:lstStyle>
          <a:p>
            <a:pPr>
              <a:defRPr/>
            </a:pPr>
            <a:fld id="{68505F80-270E-431D-81BF-EA605A4E1FE3}" type="slidenum">
              <a:rPr lang="en-US" altLang="en-US"/>
              <a:pPr>
                <a:defRPr/>
              </a:pPr>
              <a:t>‹#›</a:t>
            </a:fld>
            <a:endParaRPr lang="en-US" altLang="en-US"/>
          </a:p>
        </p:txBody>
      </p:sp>
    </p:spTree>
    <p:extLst>
      <p:ext uri="{BB962C8B-B14F-4D97-AF65-F5344CB8AC3E}">
        <p14:creationId xmlns:p14="http://schemas.microsoft.com/office/powerpoint/2010/main" val="2347112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ASME S&amp;C Training Module – B10. Performance-Based Standards</a:t>
            </a:r>
          </a:p>
        </p:txBody>
      </p:sp>
      <p:sp>
        <p:nvSpPr>
          <p:cNvPr id="5" name="Rectangle 6"/>
          <p:cNvSpPr>
            <a:spLocks noGrp="1" noChangeArrowheads="1"/>
          </p:cNvSpPr>
          <p:nvPr>
            <p:ph type="sldNum" sz="quarter" idx="11"/>
          </p:nvPr>
        </p:nvSpPr>
        <p:spPr>
          <a:ln/>
        </p:spPr>
        <p:txBody>
          <a:bodyPr/>
          <a:lstStyle>
            <a:lvl1pPr>
              <a:defRPr/>
            </a:lvl1pPr>
          </a:lstStyle>
          <a:p>
            <a:pPr>
              <a:defRPr/>
            </a:pPr>
            <a:fld id="{C6DF36A5-1156-4846-8930-4AAA8872A7C5}" type="slidenum">
              <a:rPr lang="en-US" altLang="en-US"/>
              <a:pPr>
                <a:defRPr/>
              </a:pPr>
              <a:t>‹#›</a:t>
            </a:fld>
            <a:endParaRPr lang="en-US" altLang="en-US"/>
          </a:p>
        </p:txBody>
      </p:sp>
    </p:spTree>
    <p:extLst>
      <p:ext uri="{BB962C8B-B14F-4D97-AF65-F5344CB8AC3E}">
        <p14:creationId xmlns:p14="http://schemas.microsoft.com/office/powerpoint/2010/main" val="2334410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ASME S&amp;C Training Module – B10. Performance-Based Standards</a:t>
            </a:r>
          </a:p>
        </p:txBody>
      </p:sp>
      <p:sp>
        <p:nvSpPr>
          <p:cNvPr id="5" name="Rectangle 6"/>
          <p:cNvSpPr>
            <a:spLocks noGrp="1" noChangeArrowheads="1"/>
          </p:cNvSpPr>
          <p:nvPr>
            <p:ph type="sldNum" sz="quarter" idx="11"/>
          </p:nvPr>
        </p:nvSpPr>
        <p:spPr>
          <a:ln/>
        </p:spPr>
        <p:txBody>
          <a:bodyPr/>
          <a:lstStyle>
            <a:lvl1pPr>
              <a:defRPr/>
            </a:lvl1pPr>
          </a:lstStyle>
          <a:p>
            <a:pPr>
              <a:defRPr/>
            </a:pPr>
            <a:fld id="{1F7F1E15-73F4-40FD-BD24-56B9B9E8D85C}" type="slidenum">
              <a:rPr lang="en-US" altLang="en-US"/>
              <a:pPr>
                <a:defRPr/>
              </a:pPr>
              <a:t>‹#›</a:t>
            </a:fld>
            <a:endParaRPr lang="en-US" altLang="en-US"/>
          </a:p>
        </p:txBody>
      </p:sp>
    </p:spTree>
    <p:extLst>
      <p:ext uri="{BB962C8B-B14F-4D97-AF65-F5344CB8AC3E}">
        <p14:creationId xmlns:p14="http://schemas.microsoft.com/office/powerpoint/2010/main" val="3879169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Arial" pitchFamily="34" charset="0"/>
                <a:cs typeface="Arial" pitchFamily="34" charset="0"/>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atin typeface="Arial" pitchFamily="34" charset="0"/>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p:cNvSpPr>
            <a:spLocks noGrp="1"/>
          </p:cNvSpPr>
          <p:nvPr>
            <p:ph type="ftr" sz="quarter" idx="10"/>
          </p:nvPr>
        </p:nvSpPr>
        <p:spPr/>
        <p:txBody>
          <a:bodyPr/>
          <a:lstStyle>
            <a:lvl1pPr algn="l">
              <a:defRPr/>
            </a:lvl1pPr>
          </a:lstStyle>
          <a:p>
            <a:pPr>
              <a:defRPr/>
            </a:pPr>
            <a:r>
              <a:rPr lang="en-US" dirty="0"/>
              <a:t>ASME S&amp;C Training Module – B10. Performance-Based Standards</a:t>
            </a:r>
          </a:p>
        </p:txBody>
      </p:sp>
      <p:sp>
        <p:nvSpPr>
          <p:cNvPr id="5" name="Slide Number Placeholder 4"/>
          <p:cNvSpPr>
            <a:spLocks noGrp="1"/>
          </p:cNvSpPr>
          <p:nvPr>
            <p:ph type="sldNum" sz="quarter" idx="11"/>
          </p:nvPr>
        </p:nvSpPr>
        <p:spPr/>
        <p:txBody>
          <a:bodyPr/>
          <a:lstStyle>
            <a:lvl1pPr>
              <a:defRPr smtClean="0"/>
            </a:lvl1pPr>
          </a:lstStyle>
          <a:p>
            <a:pPr>
              <a:defRPr/>
            </a:pPr>
            <a:fld id="{9BAE7FCE-7C86-487C-A091-7FB17D0A3E2D}" type="slidenum">
              <a:rPr lang="en-US" altLang="en-US"/>
              <a:pPr>
                <a:defRPr/>
              </a:pPr>
              <a:t>‹#›</a:t>
            </a:fld>
            <a:endParaRPr lang="en-US" altLang="en-US"/>
          </a:p>
        </p:txBody>
      </p:sp>
    </p:spTree>
    <p:extLst>
      <p:ext uri="{BB962C8B-B14F-4D97-AF65-F5344CB8AC3E}">
        <p14:creationId xmlns:p14="http://schemas.microsoft.com/office/powerpoint/2010/main" val="2940572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lgn="l">
              <a:defRPr/>
            </a:lvl1pPr>
          </a:lstStyle>
          <a:p>
            <a:pPr>
              <a:defRPr/>
            </a:pPr>
            <a:r>
              <a:rPr lang="en-US" dirty="0"/>
              <a:t>ASME S&amp;C Training Module - B10. Performance-Based Standards</a:t>
            </a:r>
          </a:p>
        </p:txBody>
      </p:sp>
      <p:sp>
        <p:nvSpPr>
          <p:cNvPr id="5" name="Slide Number Placeholder 4"/>
          <p:cNvSpPr>
            <a:spLocks noGrp="1"/>
          </p:cNvSpPr>
          <p:nvPr>
            <p:ph type="sldNum" sz="quarter" idx="11"/>
          </p:nvPr>
        </p:nvSpPr>
        <p:spPr/>
        <p:txBody>
          <a:bodyPr/>
          <a:lstStyle>
            <a:lvl1pPr>
              <a:defRPr smtClean="0"/>
            </a:lvl1pPr>
          </a:lstStyle>
          <a:p>
            <a:pPr>
              <a:defRPr/>
            </a:pPr>
            <a:fld id="{016FE488-672F-471C-B1B4-EA8EC01C3C89}" type="slidenum">
              <a:rPr lang="en-US" altLang="en-US" smtClean="0"/>
              <a:pPr>
                <a:defRPr/>
              </a:pPr>
              <a:t>‹#›</a:t>
            </a:fld>
            <a:endParaRPr lang="en-US" altLang="en-US" dirty="0"/>
          </a:p>
        </p:txBody>
      </p:sp>
    </p:spTree>
    <p:extLst>
      <p:ext uri="{BB962C8B-B14F-4D97-AF65-F5344CB8AC3E}">
        <p14:creationId xmlns:p14="http://schemas.microsoft.com/office/powerpoint/2010/main" val="27297342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lgn="l">
              <a:defRPr/>
            </a:lvl1pPr>
          </a:lstStyle>
          <a:p>
            <a:pPr>
              <a:defRPr/>
            </a:pPr>
            <a:r>
              <a:rPr lang="en-US" dirty="0"/>
              <a:t>ASME S&amp;C Training Module – B10. Performance-Based Standards</a:t>
            </a:r>
          </a:p>
        </p:txBody>
      </p:sp>
      <p:sp>
        <p:nvSpPr>
          <p:cNvPr id="6" name="Slide Number Placeholder 5"/>
          <p:cNvSpPr>
            <a:spLocks noGrp="1"/>
          </p:cNvSpPr>
          <p:nvPr>
            <p:ph type="sldNum" sz="quarter" idx="11"/>
          </p:nvPr>
        </p:nvSpPr>
        <p:spPr/>
        <p:txBody>
          <a:bodyPr/>
          <a:lstStyle>
            <a:lvl1pPr>
              <a:defRPr smtClean="0"/>
            </a:lvl1pPr>
          </a:lstStyle>
          <a:p>
            <a:pPr>
              <a:defRPr/>
            </a:pPr>
            <a:fld id="{04D0C72E-AF1A-4F77-924D-7C87B83B023F}" type="slidenum">
              <a:rPr lang="en-US" altLang="en-US" smtClean="0"/>
              <a:pPr>
                <a:defRPr/>
              </a:pPr>
              <a:t>‹#›</a:t>
            </a:fld>
            <a:endParaRPr lang="en-US" altLang="en-US"/>
          </a:p>
        </p:txBody>
      </p:sp>
    </p:spTree>
    <p:extLst>
      <p:ext uri="{BB962C8B-B14F-4D97-AF65-F5344CB8AC3E}">
        <p14:creationId xmlns:p14="http://schemas.microsoft.com/office/powerpoint/2010/main" val="584543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lgn="l">
              <a:defRPr/>
            </a:lvl1pPr>
          </a:lstStyle>
          <a:p>
            <a:pPr>
              <a:defRPr/>
            </a:pPr>
            <a:r>
              <a:rPr lang="en-US" dirty="0"/>
              <a:t>ASME S&amp;C Training Module – B10. Performance-Based Standards</a:t>
            </a:r>
          </a:p>
        </p:txBody>
      </p:sp>
      <p:sp>
        <p:nvSpPr>
          <p:cNvPr id="8" name="Slide Number Placeholder 7"/>
          <p:cNvSpPr>
            <a:spLocks noGrp="1"/>
          </p:cNvSpPr>
          <p:nvPr>
            <p:ph type="sldNum" sz="quarter" idx="11"/>
          </p:nvPr>
        </p:nvSpPr>
        <p:spPr/>
        <p:txBody>
          <a:bodyPr/>
          <a:lstStyle>
            <a:lvl1pPr>
              <a:defRPr smtClean="0"/>
            </a:lvl1pPr>
          </a:lstStyle>
          <a:p>
            <a:pPr>
              <a:defRPr/>
            </a:pPr>
            <a:fld id="{0A012C86-8A1E-4643-BAF7-75C4893F58EC}" type="slidenum">
              <a:rPr lang="en-US" altLang="en-US"/>
              <a:pPr>
                <a:defRPr/>
              </a:pPr>
              <a:t>‹#›</a:t>
            </a:fld>
            <a:endParaRPr lang="en-US" altLang="en-US"/>
          </a:p>
        </p:txBody>
      </p:sp>
    </p:spTree>
    <p:extLst>
      <p:ext uri="{BB962C8B-B14F-4D97-AF65-F5344CB8AC3E}">
        <p14:creationId xmlns:p14="http://schemas.microsoft.com/office/powerpoint/2010/main" val="8544071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lgn="l">
              <a:defRPr/>
            </a:lvl1pPr>
          </a:lstStyle>
          <a:p>
            <a:pPr>
              <a:defRPr/>
            </a:pPr>
            <a:r>
              <a:rPr lang="en-US" dirty="0"/>
              <a:t>ASME S&amp;C Training Module – B10. Performance-Based Standards</a:t>
            </a:r>
          </a:p>
        </p:txBody>
      </p:sp>
      <p:sp>
        <p:nvSpPr>
          <p:cNvPr id="4" name="Slide Number Placeholder 3"/>
          <p:cNvSpPr>
            <a:spLocks noGrp="1"/>
          </p:cNvSpPr>
          <p:nvPr>
            <p:ph type="sldNum" sz="quarter" idx="11"/>
          </p:nvPr>
        </p:nvSpPr>
        <p:spPr/>
        <p:txBody>
          <a:bodyPr/>
          <a:lstStyle>
            <a:lvl1pPr>
              <a:defRPr smtClean="0"/>
            </a:lvl1pPr>
          </a:lstStyle>
          <a:p>
            <a:pPr>
              <a:defRPr/>
            </a:pPr>
            <a:fld id="{E0A0B0FB-018C-4FC6-BB9D-6426DFB41780}" type="slidenum">
              <a:rPr lang="en-US" altLang="en-US"/>
              <a:pPr>
                <a:defRPr/>
              </a:pPr>
              <a:t>‹#›</a:t>
            </a:fld>
            <a:endParaRPr lang="en-US" altLang="en-US"/>
          </a:p>
        </p:txBody>
      </p:sp>
    </p:spTree>
    <p:extLst>
      <p:ext uri="{BB962C8B-B14F-4D97-AF65-F5344CB8AC3E}">
        <p14:creationId xmlns:p14="http://schemas.microsoft.com/office/powerpoint/2010/main" val="20625494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lgn="l">
              <a:defRPr/>
            </a:lvl1pPr>
          </a:lstStyle>
          <a:p>
            <a:pPr>
              <a:defRPr/>
            </a:pPr>
            <a:r>
              <a:rPr lang="en-US" dirty="0"/>
              <a:t>ASME S&amp;C Training Module – B10. Performance-Based Standards</a:t>
            </a:r>
          </a:p>
        </p:txBody>
      </p:sp>
      <p:sp>
        <p:nvSpPr>
          <p:cNvPr id="3" name="Slide Number Placeholder 2"/>
          <p:cNvSpPr>
            <a:spLocks noGrp="1"/>
          </p:cNvSpPr>
          <p:nvPr>
            <p:ph type="sldNum" sz="quarter" idx="11"/>
          </p:nvPr>
        </p:nvSpPr>
        <p:spPr/>
        <p:txBody>
          <a:bodyPr/>
          <a:lstStyle>
            <a:lvl1pPr>
              <a:defRPr smtClean="0"/>
            </a:lvl1pPr>
          </a:lstStyle>
          <a:p>
            <a:pPr>
              <a:defRPr/>
            </a:pPr>
            <a:fld id="{1D499DB6-3543-402B-8077-D130929895CC}" type="slidenum">
              <a:rPr lang="en-US" altLang="en-US"/>
              <a:pPr>
                <a:defRPr/>
              </a:pPr>
              <a:t>‹#›</a:t>
            </a:fld>
            <a:endParaRPr lang="en-US" altLang="en-US"/>
          </a:p>
        </p:txBody>
      </p:sp>
    </p:spTree>
    <p:extLst>
      <p:ext uri="{BB962C8B-B14F-4D97-AF65-F5344CB8AC3E}">
        <p14:creationId xmlns:p14="http://schemas.microsoft.com/office/powerpoint/2010/main" val="3586748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lgn="l">
              <a:defRPr/>
            </a:lvl1pPr>
          </a:lstStyle>
          <a:p>
            <a:pPr>
              <a:defRPr/>
            </a:pPr>
            <a:r>
              <a:rPr lang="en-US" dirty="0"/>
              <a:t>ASME S&amp;C Training Module – B10. Performance-Based Standards</a:t>
            </a:r>
          </a:p>
        </p:txBody>
      </p:sp>
      <p:sp>
        <p:nvSpPr>
          <p:cNvPr id="6" name="Slide Number Placeholder 5"/>
          <p:cNvSpPr>
            <a:spLocks noGrp="1"/>
          </p:cNvSpPr>
          <p:nvPr>
            <p:ph type="sldNum" sz="quarter" idx="11"/>
          </p:nvPr>
        </p:nvSpPr>
        <p:spPr/>
        <p:txBody>
          <a:bodyPr/>
          <a:lstStyle>
            <a:lvl1pPr>
              <a:defRPr smtClean="0"/>
            </a:lvl1pPr>
          </a:lstStyle>
          <a:p>
            <a:pPr>
              <a:defRPr/>
            </a:pPr>
            <a:fld id="{963F24E3-CB65-4FA2-B324-F5230975B0B8}" type="slidenum">
              <a:rPr lang="en-US" altLang="en-US"/>
              <a:pPr>
                <a:defRPr/>
              </a:pPr>
              <a:t>‹#›</a:t>
            </a:fld>
            <a:endParaRPr lang="en-US" altLang="en-US"/>
          </a:p>
        </p:txBody>
      </p:sp>
    </p:spTree>
    <p:extLst>
      <p:ext uri="{BB962C8B-B14F-4D97-AF65-F5344CB8AC3E}">
        <p14:creationId xmlns:p14="http://schemas.microsoft.com/office/powerpoint/2010/main" val="3201611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ASME S&amp;C Training Module – B10. Performance-Based Standards</a:t>
            </a:r>
          </a:p>
        </p:txBody>
      </p:sp>
      <p:sp>
        <p:nvSpPr>
          <p:cNvPr id="5" name="Rectangle 6"/>
          <p:cNvSpPr>
            <a:spLocks noGrp="1" noChangeArrowheads="1"/>
          </p:cNvSpPr>
          <p:nvPr>
            <p:ph type="sldNum" sz="quarter" idx="11"/>
          </p:nvPr>
        </p:nvSpPr>
        <p:spPr>
          <a:ln/>
        </p:spPr>
        <p:txBody>
          <a:bodyPr/>
          <a:lstStyle>
            <a:lvl1pPr>
              <a:defRPr/>
            </a:lvl1pPr>
          </a:lstStyle>
          <a:p>
            <a:pPr>
              <a:defRPr/>
            </a:pPr>
            <a:fld id="{1FC50D4B-8FC6-4512-9DA1-FE2B9EECD8C0}" type="slidenum">
              <a:rPr lang="en-US" altLang="en-US"/>
              <a:pPr>
                <a:defRPr/>
              </a:pPr>
              <a:t>‹#›</a:t>
            </a:fld>
            <a:endParaRPr lang="en-US" altLang="en-US"/>
          </a:p>
        </p:txBody>
      </p:sp>
    </p:spTree>
    <p:extLst>
      <p:ext uri="{BB962C8B-B14F-4D97-AF65-F5344CB8AC3E}">
        <p14:creationId xmlns:p14="http://schemas.microsoft.com/office/powerpoint/2010/main" val="1145156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p:txBody>
          <a:bodyPr/>
          <a:lstStyle>
            <a:lvl1pPr algn="ctr">
              <a:defRPr/>
            </a:lvl1pPr>
          </a:lstStyle>
          <a:p>
            <a:pPr>
              <a:defRPr/>
            </a:pPr>
            <a:r>
              <a:rPr lang="en-US" dirty="0"/>
              <a:t>ASME S&amp;C Training Module – B10. Performance-Based Standards</a:t>
            </a:r>
          </a:p>
        </p:txBody>
      </p:sp>
      <p:sp>
        <p:nvSpPr>
          <p:cNvPr id="5" name="Rectangle 6"/>
          <p:cNvSpPr>
            <a:spLocks noGrp="1" noChangeArrowheads="1"/>
          </p:cNvSpPr>
          <p:nvPr>
            <p:ph type="sldNum" sz="quarter" idx="11"/>
          </p:nvPr>
        </p:nvSpPr>
        <p:spPr/>
        <p:txBody>
          <a:bodyPr/>
          <a:lstStyle>
            <a:lvl1pPr>
              <a:defRPr smtClean="0"/>
            </a:lvl1pPr>
          </a:lstStyle>
          <a:p>
            <a:pPr>
              <a:defRPr/>
            </a:pPr>
            <a:fld id="{2F4ACCF9-8F26-48E0-9C23-BEC2511C4063}" type="slidenum">
              <a:rPr lang="en-US" altLang="en-US"/>
              <a:pPr>
                <a:defRPr/>
              </a:pPr>
              <a:t>‹#›</a:t>
            </a:fld>
            <a:endParaRPr lang="en-US" altLang="en-US"/>
          </a:p>
        </p:txBody>
      </p:sp>
    </p:spTree>
    <p:extLst>
      <p:ext uri="{BB962C8B-B14F-4D97-AF65-F5344CB8AC3E}">
        <p14:creationId xmlns:p14="http://schemas.microsoft.com/office/powerpoint/2010/main" val="2005951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ASME S&amp;C Training Module – B10. Performance-Based Standards</a:t>
            </a:r>
          </a:p>
        </p:txBody>
      </p:sp>
      <p:sp>
        <p:nvSpPr>
          <p:cNvPr id="6" name="Rectangle 6"/>
          <p:cNvSpPr>
            <a:spLocks noGrp="1" noChangeArrowheads="1"/>
          </p:cNvSpPr>
          <p:nvPr>
            <p:ph type="sldNum" sz="quarter" idx="11"/>
          </p:nvPr>
        </p:nvSpPr>
        <p:spPr>
          <a:ln/>
        </p:spPr>
        <p:txBody>
          <a:bodyPr/>
          <a:lstStyle>
            <a:lvl1pPr>
              <a:defRPr/>
            </a:lvl1pPr>
          </a:lstStyle>
          <a:p>
            <a:pPr>
              <a:defRPr/>
            </a:pPr>
            <a:fld id="{8B17D7FD-2B00-4B52-88AF-6454395FA516}" type="slidenum">
              <a:rPr lang="en-US" altLang="en-US"/>
              <a:pPr>
                <a:defRPr/>
              </a:pPr>
              <a:t>‹#›</a:t>
            </a:fld>
            <a:endParaRPr lang="en-US" altLang="en-US"/>
          </a:p>
        </p:txBody>
      </p:sp>
    </p:spTree>
    <p:extLst>
      <p:ext uri="{BB962C8B-B14F-4D97-AF65-F5344CB8AC3E}">
        <p14:creationId xmlns:p14="http://schemas.microsoft.com/office/powerpoint/2010/main" val="235872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dirty="0"/>
              <a:t>ASME S&amp;C Training Module – B10. Performance-Based Standards</a:t>
            </a:r>
          </a:p>
        </p:txBody>
      </p:sp>
      <p:sp>
        <p:nvSpPr>
          <p:cNvPr id="8" name="Rectangle 6"/>
          <p:cNvSpPr>
            <a:spLocks noGrp="1" noChangeArrowheads="1"/>
          </p:cNvSpPr>
          <p:nvPr>
            <p:ph type="sldNum" sz="quarter" idx="11"/>
          </p:nvPr>
        </p:nvSpPr>
        <p:spPr>
          <a:ln/>
        </p:spPr>
        <p:txBody>
          <a:bodyPr/>
          <a:lstStyle>
            <a:lvl1pPr>
              <a:defRPr/>
            </a:lvl1pPr>
          </a:lstStyle>
          <a:p>
            <a:pPr>
              <a:defRPr/>
            </a:pPr>
            <a:fld id="{03B1A043-2448-49C0-A586-06C34F60D6D7}" type="slidenum">
              <a:rPr lang="en-US" altLang="en-US"/>
              <a:pPr>
                <a:defRPr/>
              </a:pPr>
              <a:t>‹#›</a:t>
            </a:fld>
            <a:endParaRPr lang="en-US" altLang="en-US"/>
          </a:p>
        </p:txBody>
      </p:sp>
    </p:spTree>
    <p:extLst>
      <p:ext uri="{BB962C8B-B14F-4D97-AF65-F5344CB8AC3E}">
        <p14:creationId xmlns:p14="http://schemas.microsoft.com/office/powerpoint/2010/main" val="1023778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dirty="0"/>
              <a:t>ASME S&amp;C Training Module – B10. Performance-Based Standards</a:t>
            </a:r>
          </a:p>
        </p:txBody>
      </p:sp>
      <p:sp>
        <p:nvSpPr>
          <p:cNvPr id="4" name="Rectangle 6"/>
          <p:cNvSpPr>
            <a:spLocks noGrp="1" noChangeArrowheads="1"/>
          </p:cNvSpPr>
          <p:nvPr>
            <p:ph type="sldNum" sz="quarter" idx="11"/>
          </p:nvPr>
        </p:nvSpPr>
        <p:spPr>
          <a:ln/>
        </p:spPr>
        <p:txBody>
          <a:bodyPr/>
          <a:lstStyle>
            <a:lvl1pPr>
              <a:defRPr/>
            </a:lvl1pPr>
          </a:lstStyle>
          <a:p>
            <a:pPr>
              <a:defRPr/>
            </a:pPr>
            <a:fld id="{6FD8E640-1140-4519-99AA-F444A481283C}" type="slidenum">
              <a:rPr lang="en-US" altLang="en-US"/>
              <a:pPr>
                <a:defRPr/>
              </a:pPr>
              <a:t>‹#›</a:t>
            </a:fld>
            <a:endParaRPr lang="en-US" altLang="en-US"/>
          </a:p>
        </p:txBody>
      </p:sp>
    </p:spTree>
    <p:extLst>
      <p:ext uri="{BB962C8B-B14F-4D97-AF65-F5344CB8AC3E}">
        <p14:creationId xmlns:p14="http://schemas.microsoft.com/office/powerpoint/2010/main" val="246660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dirty="0"/>
              <a:t>ASME S&amp;C Training Module – B10. Performance-Based Standards</a:t>
            </a:r>
          </a:p>
        </p:txBody>
      </p:sp>
      <p:sp>
        <p:nvSpPr>
          <p:cNvPr id="3" name="Rectangle 6"/>
          <p:cNvSpPr>
            <a:spLocks noGrp="1" noChangeArrowheads="1"/>
          </p:cNvSpPr>
          <p:nvPr>
            <p:ph type="sldNum" sz="quarter" idx="11"/>
          </p:nvPr>
        </p:nvSpPr>
        <p:spPr>
          <a:ln/>
        </p:spPr>
        <p:txBody>
          <a:bodyPr/>
          <a:lstStyle>
            <a:lvl1pPr>
              <a:defRPr/>
            </a:lvl1pPr>
          </a:lstStyle>
          <a:p>
            <a:pPr>
              <a:defRPr/>
            </a:pPr>
            <a:fld id="{975085EE-8F42-4177-AC94-ECFDEE2AB019}" type="slidenum">
              <a:rPr lang="en-US" altLang="en-US"/>
              <a:pPr>
                <a:defRPr/>
              </a:pPr>
              <a:t>‹#›</a:t>
            </a:fld>
            <a:endParaRPr lang="en-US" altLang="en-US"/>
          </a:p>
        </p:txBody>
      </p:sp>
    </p:spTree>
    <p:extLst>
      <p:ext uri="{BB962C8B-B14F-4D97-AF65-F5344CB8AC3E}">
        <p14:creationId xmlns:p14="http://schemas.microsoft.com/office/powerpoint/2010/main" val="2909162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ASME S&amp;C Training Module – B10. Performance-Based Standards</a:t>
            </a:r>
          </a:p>
        </p:txBody>
      </p:sp>
      <p:sp>
        <p:nvSpPr>
          <p:cNvPr id="6" name="Rectangle 6"/>
          <p:cNvSpPr>
            <a:spLocks noGrp="1" noChangeArrowheads="1"/>
          </p:cNvSpPr>
          <p:nvPr>
            <p:ph type="sldNum" sz="quarter" idx="11"/>
          </p:nvPr>
        </p:nvSpPr>
        <p:spPr>
          <a:ln/>
        </p:spPr>
        <p:txBody>
          <a:bodyPr/>
          <a:lstStyle>
            <a:lvl1pPr>
              <a:defRPr/>
            </a:lvl1pPr>
          </a:lstStyle>
          <a:p>
            <a:pPr>
              <a:defRPr/>
            </a:pPr>
            <a:fld id="{96171F49-7863-46CE-9F1C-F49AB3AACE67}" type="slidenum">
              <a:rPr lang="en-US" altLang="en-US"/>
              <a:pPr>
                <a:defRPr/>
              </a:pPr>
              <a:t>‹#›</a:t>
            </a:fld>
            <a:endParaRPr lang="en-US" altLang="en-US"/>
          </a:p>
        </p:txBody>
      </p:sp>
    </p:spTree>
    <p:extLst>
      <p:ext uri="{BB962C8B-B14F-4D97-AF65-F5344CB8AC3E}">
        <p14:creationId xmlns:p14="http://schemas.microsoft.com/office/powerpoint/2010/main" val="587195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ASME S&amp;C Training Module – B10. Performance-Based Standards</a:t>
            </a:r>
          </a:p>
        </p:txBody>
      </p:sp>
      <p:sp>
        <p:nvSpPr>
          <p:cNvPr id="6" name="Rectangle 6"/>
          <p:cNvSpPr>
            <a:spLocks noGrp="1" noChangeArrowheads="1"/>
          </p:cNvSpPr>
          <p:nvPr>
            <p:ph type="sldNum" sz="quarter" idx="11"/>
          </p:nvPr>
        </p:nvSpPr>
        <p:spPr>
          <a:ln/>
        </p:spPr>
        <p:txBody>
          <a:bodyPr/>
          <a:lstStyle>
            <a:lvl1pPr>
              <a:defRPr/>
            </a:lvl1pPr>
          </a:lstStyle>
          <a:p>
            <a:pPr>
              <a:defRPr/>
            </a:pPr>
            <a:fld id="{0FD97E97-B5C8-4E7F-9442-189057F1AD38}" type="slidenum">
              <a:rPr lang="en-US" altLang="en-US"/>
              <a:pPr>
                <a:defRPr/>
              </a:pPr>
              <a:t>‹#›</a:t>
            </a:fld>
            <a:endParaRPr lang="en-US" altLang="en-US"/>
          </a:p>
        </p:txBody>
      </p:sp>
    </p:spTree>
    <p:extLst>
      <p:ext uri="{BB962C8B-B14F-4D97-AF65-F5344CB8AC3E}">
        <p14:creationId xmlns:p14="http://schemas.microsoft.com/office/powerpoint/2010/main" val="155237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429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00805" name="Rectangle 5"/>
          <p:cNvSpPr>
            <a:spLocks noGrp="1" noChangeArrowheads="1"/>
          </p:cNvSpPr>
          <p:nvPr>
            <p:ph type="ftr" sz="quarter" idx="3"/>
          </p:nvPr>
        </p:nvSpPr>
        <p:spPr bwMode="auto">
          <a:xfrm>
            <a:off x="1397000" y="6245225"/>
            <a:ext cx="609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solidFill>
                  <a:srgbClr val="003399"/>
                </a:solidFill>
                <a:latin typeface="+mn-lt"/>
              </a:defRPr>
            </a:lvl1pPr>
          </a:lstStyle>
          <a:p>
            <a:pPr>
              <a:defRPr/>
            </a:pPr>
            <a:r>
              <a:rPr lang="en-US" dirty="0"/>
              <a:t>ASME S&amp;C Training Module – B10. Performance-Based Standards</a:t>
            </a:r>
          </a:p>
        </p:txBody>
      </p:sp>
      <p:sp>
        <p:nvSpPr>
          <p:cNvPr id="1100806" name="Rectangle 6"/>
          <p:cNvSpPr>
            <a:spLocks noGrp="1" noChangeArrowheads="1"/>
          </p:cNvSpPr>
          <p:nvPr>
            <p:ph type="sldNum" sz="quarter" idx="4"/>
          </p:nvPr>
        </p:nvSpPr>
        <p:spPr bwMode="auto">
          <a:xfrm>
            <a:off x="787400" y="6245225"/>
            <a:ext cx="431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solidFill>
                  <a:srgbClr val="003399"/>
                </a:solidFill>
                <a:latin typeface="Arial" panose="020B0604020202020204" pitchFamily="34" charset="0"/>
              </a:defRPr>
            </a:lvl1pPr>
          </a:lstStyle>
          <a:p>
            <a:pPr>
              <a:defRPr/>
            </a:pPr>
            <a:fld id="{DDA10EFA-8500-427A-963C-59664E386D7C}" type="slidenum">
              <a:rPr lang="en-US" altLang="en-US"/>
              <a:pPr>
                <a:defRPr/>
              </a:pPr>
              <a:t>‹#›</a:t>
            </a:fld>
            <a:endParaRPr lang="en-US" altLang="en-US"/>
          </a:p>
        </p:txBody>
      </p:sp>
      <p:pic>
        <p:nvPicPr>
          <p:cNvPr id="1030" name="Picture 7" descr="Picture2"/>
          <p:cNvPicPr>
            <a:picLocks noChangeAspect="1" noChangeArrowheads="1"/>
          </p:cNvPicPr>
          <p:nvPr>
            <p:custDataLst>
              <p:tags r:id="rId13"/>
            </p:custDataLst>
          </p:nvPr>
        </p:nvPicPr>
        <p:blipFill>
          <a:blip r:embed="rId14">
            <a:extLst>
              <a:ext uri="{28A0092B-C50C-407E-A947-70E740481C1C}">
                <a14:useLocalDpi xmlns:a14="http://schemas.microsoft.com/office/drawing/2010/main" val="0"/>
              </a:ext>
            </a:extLst>
          </a:blip>
          <a:srcRect/>
          <a:stretch>
            <a:fillRect/>
          </a:stretch>
        </p:blipFill>
        <p:spPr bwMode="auto">
          <a:xfrm>
            <a:off x="7888288" y="6242050"/>
            <a:ext cx="798512"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Line 8"/>
          <p:cNvSpPr>
            <a:spLocks noChangeShapeType="1"/>
          </p:cNvSpPr>
          <p:nvPr/>
        </p:nvSpPr>
        <p:spPr bwMode="auto">
          <a:xfrm>
            <a:off x="457200" y="6126163"/>
            <a:ext cx="8229600" cy="0"/>
          </a:xfrm>
          <a:prstGeom prst="line">
            <a:avLst/>
          </a:prstGeom>
          <a:noFill/>
          <a:ln w="9525">
            <a:solidFill>
              <a:srgbClr val="0066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2" name="Rectangle 9"/>
          <p:cNvSpPr>
            <a:spLocks noChangeArrowheads="1"/>
          </p:cNvSpPr>
          <p:nvPr/>
        </p:nvSpPr>
        <p:spPr bwMode="auto">
          <a:xfrm>
            <a:off x="3937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r>
              <a:rPr lang="en-US" altLang="en-US" sz="1200">
                <a:solidFill>
                  <a:srgbClr val="003399"/>
                </a:solidFill>
                <a:latin typeface="Tahoma" panose="020B0604030504040204" pitchFamily="34" charset="0"/>
              </a:rPr>
              <a:t>Page</a:t>
            </a:r>
          </a:p>
        </p:txBody>
      </p:sp>
      <p:sp>
        <p:nvSpPr>
          <p:cNvPr id="9" name="TextBox 8"/>
          <p:cNvSpPr txBox="1">
            <a:spLocks noChangeArrowheads="1"/>
          </p:cNvSpPr>
          <p:nvPr/>
        </p:nvSpPr>
        <p:spPr bwMode="auto">
          <a:xfrm>
            <a:off x="311150" y="6481763"/>
            <a:ext cx="103906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1100" dirty="0">
                <a:solidFill>
                  <a:srgbClr val="004D9A"/>
                </a:solidFill>
              </a:rPr>
              <a:t> </a:t>
            </a:r>
            <a:r>
              <a:rPr lang="en-US" sz="1100" dirty="0">
                <a:solidFill>
                  <a:srgbClr val="004D9A"/>
                </a:solidFill>
                <a:sym typeface="Symbol" pitchFamily="18" charset="2"/>
              </a:rPr>
              <a:t></a:t>
            </a:r>
            <a:r>
              <a:rPr lang="en-US" sz="1100" dirty="0">
                <a:solidFill>
                  <a:srgbClr val="004D9A"/>
                </a:solidFill>
                <a:latin typeface="Tahoma" pitchFamily="34" charset="0"/>
              </a:rPr>
              <a:t>ASME </a:t>
            </a:r>
            <a:r>
              <a:rPr lang="en-US" sz="1100" dirty="0">
                <a:solidFill>
                  <a:srgbClr val="004D9A"/>
                </a:solidFill>
                <a:latin typeface="Tahoma" pitchFamily="34" charset="0"/>
                <a:sym typeface="Symbol" pitchFamily="18" charset="2"/>
              </a:rPr>
              <a:t>2026</a:t>
            </a:r>
            <a:endParaRPr lang="en-US" sz="1100" dirty="0">
              <a:solidFill>
                <a:srgbClr val="004D9A"/>
              </a:solidFill>
              <a:latin typeface="Tahoma" pitchFamily="34" charset="0"/>
            </a:endParaRPr>
          </a:p>
        </p:txBody>
      </p:sp>
    </p:spTree>
  </p:cSld>
  <p:clrMap bg1="lt1" tx1="dk1" bg2="lt2" tx2="dk2" accent1="accent1" accent2="accent2" accent3="accent3" accent4="accent4" accent5="accent5" accent6="accent6" hlink="hlink" folHlink="folHlink"/>
  <p:sldLayoutIdLst>
    <p:sldLayoutId id="2147483871" r:id="rId1"/>
    <p:sldLayoutId id="2147483872" r:id="rId2"/>
    <p:sldLayoutId id="2147483881"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hf hdr="0" dt="0"/>
  <p:txStyles>
    <p:titleStyle>
      <a:lvl1pPr algn="ctr" rtl="0" eaLnBrk="0" fontAlgn="base" hangingPunct="0">
        <a:spcBef>
          <a:spcPct val="0"/>
        </a:spcBef>
        <a:spcAft>
          <a:spcPct val="0"/>
        </a:spcAft>
        <a:defRPr sz="3600">
          <a:solidFill>
            <a:srgbClr val="003399"/>
          </a:solidFill>
          <a:latin typeface="+mj-lt"/>
          <a:ea typeface="+mj-ea"/>
          <a:cs typeface="+mj-cs"/>
        </a:defRPr>
      </a:lvl1pPr>
      <a:lvl2pPr algn="ctr" rtl="0" eaLnBrk="0" fontAlgn="base" hangingPunct="0">
        <a:spcBef>
          <a:spcPct val="0"/>
        </a:spcBef>
        <a:spcAft>
          <a:spcPct val="0"/>
        </a:spcAft>
        <a:defRPr sz="3600">
          <a:solidFill>
            <a:srgbClr val="003399"/>
          </a:solidFill>
          <a:latin typeface="Arial" charset="0"/>
        </a:defRPr>
      </a:lvl2pPr>
      <a:lvl3pPr algn="ctr" rtl="0" eaLnBrk="0" fontAlgn="base" hangingPunct="0">
        <a:spcBef>
          <a:spcPct val="0"/>
        </a:spcBef>
        <a:spcAft>
          <a:spcPct val="0"/>
        </a:spcAft>
        <a:defRPr sz="3600">
          <a:solidFill>
            <a:srgbClr val="003399"/>
          </a:solidFill>
          <a:latin typeface="Arial" charset="0"/>
        </a:defRPr>
      </a:lvl3pPr>
      <a:lvl4pPr algn="ctr" rtl="0" eaLnBrk="0" fontAlgn="base" hangingPunct="0">
        <a:spcBef>
          <a:spcPct val="0"/>
        </a:spcBef>
        <a:spcAft>
          <a:spcPct val="0"/>
        </a:spcAft>
        <a:defRPr sz="3600">
          <a:solidFill>
            <a:srgbClr val="003399"/>
          </a:solidFill>
          <a:latin typeface="Arial" charset="0"/>
        </a:defRPr>
      </a:lvl4pPr>
      <a:lvl5pPr algn="ctr" rtl="0" eaLnBrk="0" fontAlgn="base" hangingPunct="0">
        <a:spcBef>
          <a:spcPct val="0"/>
        </a:spcBef>
        <a:spcAft>
          <a:spcPct val="0"/>
        </a:spcAft>
        <a:defRPr sz="3600">
          <a:solidFill>
            <a:srgbClr val="003399"/>
          </a:solidFill>
          <a:latin typeface="Arial" charset="0"/>
        </a:defRPr>
      </a:lvl5pPr>
      <a:lvl6pPr marL="457200" algn="ctr" rtl="0" eaLnBrk="1" fontAlgn="base" hangingPunct="1">
        <a:spcBef>
          <a:spcPct val="0"/>
        </a:spcBef>
        <a:spcAft>
          <a:spcPct val="0"/>
        </a:spcAft>
        <a:defRPr sz="3600">
          <a:solidFill>
            <a:srgbClr val="003399"/>
          </a:solidFill>
          <a:latin typeface="Tahoma" pitchFamily="34" charset="0"/>
        </a:defRPr>
      </a:lvl6pPr>
      <a:lvl7pPr marL="914400" algn="ctr" rtl="0" eaLnBrk="1" fontAlgn="base" hangingPunct="1">
        <a:spcBef>
          <a:spcPct val="0"/>
        </a:spcBef>
        <a:spcAft>
          <a:spcPct val="0"/>
        </a:spcAft>
        <a:defRPr sz="3600">
          <a:solidFill>
            <a:srgbClr val="003399"/>
          </a:solidFill>
          <a:latin typeface="Tahoma" pitchFamily="34" charset="0"/>
        </a:defRPr>
      </a:lvl7pPr>
      <a:lvl8pPr marL="1371600" algn="ctr" rtl="0" eaLnBrk="1" fontAlgn="base" hangingPunct="1">
        <a:spcBef>
          <a:spcPct val="0"/>
        </a:spcBef>
        <a:spcAft>
          <a:spcPct val="0"/>
        </a:spcAft>
        <a:defRPr sz="3600">
          <a:solidFill>
            <a:srgbClr val="003399"/>
          </a:solidFill>
          <a:latin typeface="Tahoma" pitchFamily="34" charset="0"/>
        </a:defRPr>
      </a:lvl8pPr>
      <a:lvl9pPr marL="1828800" algn="ctr" rtl="0" eaLnBrk="1" fontAlgn="base" hangingPunct="1">
        <a:spcBef>
          <a:spcPct val="0"/>
        </a:spcBef>
        <a:spcAft>
          <a:spcPct val="0"/>
        </a:spcAft>
        <a:defRPr sz="3600">
          <a:solidFill>
            <a:srgbClr val="003399"/>
          </a:solidFill>
          <a:latin typeface="Tahoma" pitchFamily="34" charset="0"/>
        </a:defRPr>
      </a:lvl9pPr>
    </p:titleStyle>
    <p:bodyStyle>
      <a:lvl1pPr marL="342900" indent="-342900" algn="l" rtl="0" eaLnBrk="0" fontAlgn="base" hangingPunct="0">
        <a:spcBef>
          <a:spcPct val="20000"/>
        </a:spcBef>
        <a:spcAft>
          <a:spcPct val="0"/>
        </a:spcAft>
        <a:buChar char="•"/>
        <a:defRPr sz="2400">
          <a:solidFill>
            <a:srgbClr val="003399"/>
          </a:solidFill>
          <a:latin typeface="+mn-lt"/>
          <a:ea typeface="+mn-ea"/>
          <a:cs typeface="+mn-cs"/>
        </a:defRPr>
      </a:lvl1pPr>
      <a:lvl2pPr marL="742950" indent="-285750" algn="l" rtl="0" eaLnBrk="0" fontAlgn="base" hangingPunct="0">
        <a:spcBef>
          <a:spcPct val="20000"/>
        </a:spcBef>
        <a:spcAft>
          <a:spcPct val="0"/>
        </a:spcAft>
        <a:buChar char="–"/>
        <a:defRPr sz="2000">
          <a:solidFill>
            <a:srgbClr val="003399"/>
          </a:solidFill>
          <a:latin typeface="+mn-lt"/>
        </a:defRPr>
      </a:lvl2pPr>
      <a:lvl3pPr marL="1143000" indent="-228600" algn="l" rtl="0" eaLnBrk="0" fontAlgn="base" hangingPunct="0">
        <a:spcBef>
          <a:spcPct val="20000"/>
        </a:spcBef>
        <a:spcAft>
          <a:spcPct val="0"/>
        </a:spcAft>
        <a:buChar char="•"/>
        <a:defRPr>
          <a:solidFill>
            <a:srgbClr val="003399"/>
          </a:solidFill>
          <a:latin typeface="+mn-lt"/>
        </a:defRPr>
      </a:lvl3pPr>
      <a:lvl4pPr marL="1600200" indent="-228600" algn="l" rtl="0" eaLnBrk="0" fontAlgn="base" hangingPunct="0">
        <a:spcBef>
          <a:spcPct val="20000"/>
        </a:spcBef>
        <a:spcAft>
          <a:spcPct val="0"/>
        </a:spcAft>
        <a:buChar char="–"/>
        <a:defRPr sz="2000">
          <a:solidFill>
            <a:srgbClr val="003399"/>
          </a:solidFill>
          <a:latin typeface="+mn-lt"/>
        </a:defRPr>
      </a:lvl4pPr>
      <a:lvl5pPr marL="2057400" indent="-228600" algn="l" rtl="0" eaLnBrk="0" fontAlgn="base" hangingPunct="0">
        <a:spcBef>
          <a:spcPct val="20000"/>
        </a:spcBef>
        <a:spcAft>
          <a:spcPct val="0"/>
        </a:spcAft>
        <a:buChar char="»"/>
        <a:defRPr sz="2000">
          <a:solidFill>
            <a:srgbClr val="003399"/>
          </a:solidFill>
          <a:latin typeface="+mn-lt"/>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00805" name="Rectangle 5"/>
          <p:cNvSpPr>
            <a:spLocks noGrp="1" noChangeArrowheads="1"/>
          </p:cNvSpPr>
          <p:nvPr>
            <p:ph type="ftr" sz="quarter" idx="3"/>
          </p:nvPr>
        </p:nvSpPr>
        <p:spPr bwMode="auto">
          <a:xfrm>
            <a:off x="1397000" y="6245225"/>
            <a:ext cx="609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solidFill>
                  <a:srgbClr val="003399"/>
                </a:solidFill>
                <a:latin typeface="+mn-lt"/>
              </a:defRPr>
            </a:lvl1pPr>
          </a:lstStyle>
          <a:p>
            <a:pPr>
              <a:defRPr/>
            </a:pPr>
            <a:r>
              <a:rPr lang="en-US" dirty="0"/>
              <a:t>ASME S&amp;C Training Module – B10. Performance-Based Standards</a:t>
            </a:r>
          </a:p>
        </p:txBody>
      </p:sp>
      <p:sp>
        <p:nvSpPr>
          <p:cNvPr id="1100806" name="Rectangle 6"/>
          <p:cNvSpPr>
            <a:spLocks noGrp="1" noChangeArrowheads="1"/>
          </p:cNvSpPr>
          <p:nvPr>
            <p:ph type="sldNum" sz="quarter" idx="4"/>
          </p:nvPr>
        </p:nvSpPr>
        <p:spPr bwMode="auto">
          <a:xfrm>
            <a:off x="787400" y="6245225"/>
            <a:ext cx="431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solidFill>
                  <a:srgbClr val="003399"/>
                </a:solidFill>
                <a:latin typeface="Tahoma" panose="020B0604030504040204" pitchFamily="34" charset="0"/>
              </a:defRPr>
            </a:lvl1pPr>
          </a:lstStyle>
          <a:p>
            <a:pPr>
              <a:defRPr/>
            </a:pPr>
            <a:fld id="{7C515F5F-F86E-423E-90BB-FC0454491D94}" type="slidenum">
              <a:rPr lang="en-US" altLang="en-US"/>
              <a:pPr>
                <a:defRPr/>
              </a:pPr>
              <a:t>‹#›</a:t>
            </a:fld>
            <a:endParaRPr lang="en-US" altLang="en-US"/>
          </a:p>
        </p:txBody>
      </p:sp>
      <p:pic>
        <p:nvPicPr>
          <p:cNvPr id="2054" name="Picture 7" descr="Picture2"/>
          <p:cNvPicPr>
            <a:picLocks noChangeAspect="1" noChangeArrowheads="1"/>
          </p:cNvPicPr>
          <p:nvPr>
            <p:custDataLst>
              <p:tags r:id="rId9"/>
            </p:custDataLst>
          </p:nvPr>
        </p:nvPicPr>
        <p:blipFill>
          <a:blip r:embed="rId10" cstate="print">
            <a:extLst>
              <a:ext uri="{28A0092B-C50C-407E-A947-70E740481C1C}">
                <a14:useLocalDpi xmlns:a14="http://schemas.microsoft.com/office/drawing/2010/main" val="0"/>
              </a:ext>
            </a:extLst>
          </a:blip>
          <a:srcRect/>
          <a:stretch>
            <a:fillRect/>
          </a:stretch>
        </p:blipFill>
        <p:spPr bwMode="auto">
          <a:xfrm>
            <a:off x="7888288" y="6242050"/>
            <a:ext cx="798512"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Line 8"/>
          <p:cNvSpPr>
            <a:spLocks noChangeShapeType="1"/>
          </p:cNvSpPr>
          <p:nvPr/>
        </p:nvSpPr>
        <p:spPr bwMode="auto">
          <a:xfrm>
            <a:off x="457200" y="6126163"/>
            <a:ext cx="8229600" cy="0"/>
          </a:xfrm>
          <a:prstGeom prst="line">
            <a:avLst/>
          </a:prstGeom>
          <a:noFill/>
          <a:ln w="9525">
            <a:solidFill>
              <a:srgbClr val="0066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6" name="Rectangle 9"/>
          <p:cNvSpPr>
            <a:spLocks noChangeArrowheads="1"/>
          </p:cNvSpPr>
          <p:nvPr/>
        </p:nvSpPr>
        <p:spPr bwMode="auto">
          <a:xfrm>
            <a:off x="3937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r>
              <a:rPr lang="en-US" altLang="en-US" sz="1200">
                <a:solidFill>
                  <a:srgbClr val="003399"/>
                </a:solidFill>
                <a:latin typeface="Tahoma" panose="020B0604030504040204" pitchFamily="34" charset="0"/>
              </a:rPr>
              <a:t>Page</a:t>
            </a:r>
          </a:p>
        </p:txBody>
      </p:sp>
      <p:sp>
        <p:nvSpPr>
          <p:cNvPr id="2057" name="TextBox 8"/>
          <p:cNvSpPr txBox="1">
            <a:spLocks noChangeArrowheads="1"/>
          </p:cNvSpPr>
          <p:nvPr/>
        </p:nvSpPr>
        <p:spPr bwMode="auto">
          <a:xfrm>
            <a:off x="422275" y="6518275"/>
            <a:ext cx="981075"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pPr>
              <a:defRPr/>
            </a:pPr>
            <a:r>
              <a:rPr lang="en-US" sz="1100" dirty="0">
                <a:solidFill>
                  <a:srgbClr val="003399"/>
                </a:solidFill>
                <a:latin typeface="Arial" charset="0"/>
                <a:cs typeface="Arial" charset="0"/>
              </a:rPr>
              <a:t>© ASME 2026</a:t>
            </a:r>
          </a:p>
        </p:txBody>
      </p:sp>
    </p:spTree>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Lst>
  <p:hf hdr="0" dt="0"/>
  <p:txStyles>
    <p:titleStyle>
      <a:lvl1pPr algn="ctr" rtl="0" eaLnBrk="0" fontAlgn="base" hangingPunct="0">
        <a:spcBef>
          <a:spcPct val="0"/>
        </a:spcBef>
        <a:spcAft>
          <a:spcPct val="0"/>
        </a:spcAft>
        <a:defRPr sz="3600">
          <a:solidFill>
            <a:srgbClr val="003399"/>
          </a:solidFill>
          <a:latin typeface="Arial" pitchFamily="34" charset="0"/>
          <a:ea typeface="+mj-ea"/>
          <a:cs typeface="Arial" pitchFamily="34" charset="0"/>
        </a:defRPr>
      </a:lvl1pPr>
      <a:lvl2pPr algn="ctr" rtl="0" eaLnBrk="0" fontAlgn="base" hangingPunct="0">
        <a:spcBef>
          <a:spcPct val="0"/>
        </a:spcBef>
        <a:spcAft>
          <a:spcPct val="0"/>
        </a:spcAft>
        <a:defRPr sz="3600">
          <a:solidFill>
            <a:srgbClr val="003399"/>
          </a:solidFill>
          <a:latin typeface="Arial" charset="0"/>
          <a:cs typeface="Arial" charset="0"/>
        </a:defRPr>
      </a:lvl2pPr>
      <a:lvl3pPr algn="ctr" rtl="0" eaLnBrk="0" fontAlgn="base" hangingPunct="0">
        <a:spcBef>
          <a:spcPct val="0"/>
        </a:spcBef>
        <a:spcAft>
          <a:spcPct val="0"/>
        </a:spcAft>
        <a:defRPr sz="3600">
          <a:solidFill>
            <a:srgbClr val="003399"/>
          </a:solidFill>
          <a:latin typeface="Arial" charset="0"/>
          <a:cs typeface="Arial" charset="0"/>
        </a:defRPr>
      </a:lvl3pPr>
      <a:lvl4pPr algn="ctr" rtl="0" eaLnBrk="0" fontAlgn="base" hangingPunct="0">
        <a:spcBef>
          <a:spcPct val="0"/>
        </a:spcBef>
        <a:spcAft>
          <a:spcPct val="0"/>
        </a:spcAft>
        <a:defRPr sz="3600">
          <a:solidFill>
            <a:srgbClr val="003399"/>
          </a:solidFill>
          <a:latin typeface="Arial" charset="0"/>
          <a:cs typeface="Arial" charset="0"/>
        </a:defRPr>
      </a:lvl4pPr>
      <a:lvl5pPr algn="ctr" rtl="0" eaLnBrk="0" fontAlgn="base" hangingPunct="0">
        <a:spcBef>
          <a:spcPct val="0"/>
        </a:spcBef>
        <a:spcAft>
          <a:spcPct val="0"/>
        </a:spcAft>
        <a:defRPr sz="3600">
          <a:solidFill>
            <a:srgbClr val="003399"/>
          </a:solidFill>
          <a:latin typeface="Arial" charset="0"/>
          <a:cs typeface="Arial" charset="0"/>
        </a:defRPr>
      </a:lvl5pPr>
      <a:lvl6pPr marL="457200" algn="ctr" rtl="0" eaLnBrk="1" fontAlgn="base" hangingPunct="1">
        <a:spcBef>
          <a:spcPct val="0"/>
        </a:spcBef>
        <a:spcAft>
          <a:spcPct val="0"/>
        </a:spcAft>
        <a:defRPr sz="3600">
          <a:solidFill>
            <a:srgbClr val="003399"/>
          </a:solidFill>
          <a:latin typeface="Tahoma" pitchFamily="34" charset="0"/>
        </a:defRPr>
      </a:lvl6pPr>
      <a:lvl7pPr marL="914400" algn="ctr" rtl="0" eaLnBrk="1" fontAlgn="base" hangingPunct="1">
        <a:spcBef>
          <a:spcPct val="0"/>
        </a:spcBef>
        <a:spcAft>
          <a:spcPct val="0"/>
        </a:spcAft>
        <a:defRPr sz="3600">
          <a:solidFill>
            <a:srgbClr val="003399"/>
          </a:solidFill>
          <a:latin typeface="Tahoma" pitchFamily="34" charset="0"/>
        </a:defRPr>
      </a:lvl7pPr>
      <a:lvl8pPr marL="1371600" algn="ctr" rtl="0" eaLnBrk="1" fontAlgn="base" hangingPunct="1">
        <a:spcBef>
          <a:spcPct val="0"/>
        </a:spcBef>
        <a:spcAft>
          <a:spcPct val="0"/>
        </a:spcAft>
        <a:defRPr sz="3600">
          <a:solidFill>
            <a:srgbClr val="003399"/>
          </a:solidFill>
          <a:latin typeface="Tahoma" pitchFamily="34" charset="0"/>
        </a:defRPr>
      </a:lvl8pPr>
      <a:lvl9pPr marL="1828800" algn="ctr" rtl="0" eaLnBrk="1" fontAlgn="base" hangingPunct="1">
        <a:spcBef>
          <a:spcPct val="0"/>
        </a:spcBef>
        <a:spcAft>
          <a:spcPct val="0"/>
        </a:spcAft>
        <a:defRPr sz="3600">
          <a:solidFill>
            <a:srgbClr val="003399"/>
          </a:solidFill>
          <a:latin typeface="Tahoma" pitchFamily="34" charset="0"/>
        </a:defRPr>
      </a:lvl9pPr>
    </p:titleStyle>
    <p:bodyStyle>
      <a:lvl1pPr marL="342900" indent="-342900" algn="l" rtl="0" eaLnBrk="0" fontAlgn="base" hangingPunct="0">
        <a:spcBef>
          <a:spcPct val="20000"/>
        </a:spcBef>
        <a:spcAft>
          <a:spcPct val="0"/>
        </a:spcAft>
        <a:buChar char="•"/>
        <a:defRPr sz="2400">
          <a:solidFill>
            <a:srgbClr val="003399"/>
          </a:solidFill>
          <a:latin typeface="Arial" pitchFamily="34" charset="0"/>
          <a:ea typeface="+mn-ea"/>
          <a:cs typeface="Arial" pitchFamily="34" charset="0"/>
        </a:defRPr>
      </a:lvl1pPr>
      <a:lvl2pPr marL="742950" indent="-285750" algn="l" rtl="0" eaLnBrk="0" fontAlgn="base" hangingPunct="0">
        <a:spcBef>
          <a:spcPct val="20000"/>
        </a:spcBef>
        <a:spcAft>
          <a:spcPct val="0"/>
        </a:spcAft>
        <a:buChar char="–"/>
        <a:defRPr sz="2000">
          <a:solidFill>
            <a:srgbClr val="003399"/>
          </a:solidFill>
          <a:latin typeface="Arial" pitchFamily="34" charset="0"/>
          <a:cs typeface="Arial" pitchFamily="34" charset="0"/>
        </a:defRPr>
      </a:lvl2pPr>
      <a:lvl3pPr marL="1143000" indent="-228600" algn="l" rtl="0" eaLnBrk="0" fontAlgn="base" hangingPunct="0">
        <a:spcBef>
          <a:spcPct val="20000"/>
        </a:spcBef>
        <a:spcAft>
          <a:spcPct val="0"/>
        </a:spcAft>
        <a:buChar char="•"/>
        <a:defRPr>
          <a:solidFill>
            <a:srgbClr val="003399"/>
          </a:solidFill>
          <a:latin typeface="Arial" pitchFamily="34" charset="0"/>
          <a:cs typeface="Arial" pitchFamily="34" charset="0"/>
        </a:defRPr>
      </a:lvl3pPr>
      <a:lvl4pPr marL="16002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4pPr>
      <a:lvl5pPr marL="20574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hyperlink" Target="https://cstools.asme.org/csconnect/CommitteePages.cfm?Committee=100726310&amp;Action=7609" TargetMode="External"/><Relationship Id="rId2" Type="http://schemas.openxmlformats.org/officeDocument/2006/relationships/notesSlide" Target="../notesSlides/notesSlide21.xml"/><Relationship Id="rId1" Type="http://schemas.openxmlformats.org/officeDocument/2006/relationships/slideLayout" Target="../slideLayouts/slideLayout13.xml"/><Relationship Id="rId5" Type="http://schemas.openxmlformats.org/officeDocument/2006/relationships/hyperlink" Target="https://cstools.asme.org/csconnect/FileUpload.cfm?View=yes&amp;ID=59993" TargetMode="External"/><Relationship Id="rId4" Type="http://schemas.openxmlformats.org/officeDocument/2006/relationships/hyperlink" Target="https://cstools.asme.org/csconnect/FileUpload.cfm?View=yes&amp;ID=19679"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5"/>
          <p:cNvSpPr>
            <a:spLocks noGrp="1"/>
          </p:cNvSpPr>
          <p:nvPr>
            <p:ph type="ctrTitle"/>
          </p:nvPr>
        </p:nvSpPr>
        <p:spPr>
          <a:xfrm>
            <a:off x="685800" y="2130425"/>
            <a:ext cx="7772400" cy="1870075"/>
          </a:xfrm>
        </p:spPr>
        <p:txBody>
          <a:bodyPr/>
          <a:lstStyle/>
          <a:p>
            <a:pPr eaLnBrk="1" hangingPunct="1"/>
            <a:r>
              <a:rPr lang="en-US" altLang="en-US" b="1" dirty="0"/>
              <a:t>Standards and Certification Training</a:t>
            </a:r>
            <a:br>
              <a:rPr lang="en-US" altLang="en-US" sz="2800" b="1" dirty="0"/>
            </a:br>
            <a:endParaRPr lang="en-US" altLang="en-US" sz="2800" b="1" dirty="0"/>
          </a:p>
        </p:txBody>
      </p:sp>
      <p:sp>
        <p:nvSpPr>
          <p:cNvPr id="12291" name="Subtitle 6"/>
          <p:cNvSpPr>
            <a:spLocks noGrp="1"/>
          </p:cNvSpPr>
          <p:nvPr>
            <p:ph type="subTitle" idx="1"/>
          </p:nvPr>
        </p:nvSpPr>
        <p:spPr>
          <a:xfrm>
            <a:off x="850900" y="4229100"/>
            <a:ext cx="7442200" cy="1409700"/>
          </a:xfrm>
        </p:spPr>
        <p:txBody>
          <a:bodyPr/>
          <a:lstStyle/>
          <a:p>
            <a:pPr eaLnBrk="1" hangingPunct="1"/>
            <a:r>
              <a:rPr lang="en-US" altLang="en-US" sz="3200" dirty="0"/>
              <a:t>Module B – Process</a:t>
            </a:r>
          </a:p>
          <a:p>
            <a:pPr eaLnBrk="1" hangingPunct="1"/>
            <a:r>
              <a:rPr lang="en-US" altLang="en-US" sz="3200" dirty="0">
                <a:latin typeface="Arial"/>
                <a:cs typeface="Arial"/>
              </a:rPr>
              <a:t>B10.	Performance-Based Standards</a:t>
            </a:r>
          </a:p>
        </p:txBody>
      </p:sp>
      <p:pic>
        <p:nvPicPr>
          <p:cNvPr id="12292"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06763" y="342900"/>
            <a:ext cx="2622550" cy="156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81000" y="6324600"/>
            <a:ext cx="5334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42900" y="0"/>
            <a:ext cx="8458200" cy="1600200"/>
          </a:xfrm>
        </p:spPr>
        <p:txBody>
          <a:bodyPr/>
          <a:lstStyle/>
          <a:p>
            <a:pPr eaLnBrk="1" hangingPunct="1"/>
            <a:r>
              <a:rPr lang="en-US" altLang="en-US" b="1"/>
              <a:t>PRESCRIPTIVE REQUIREMENTS EXAMPLE</a:t>
            </a:r>
          </a:p>
        </p:txBody>
      </p:sp>
      <p:sp>
        <p:nvSpPr>
          <p:cNvPr id="15363" name="Rectangle 3"/>
          <p:cNvSpPr>
            <a:spLocks noGrp="1" noChangeArrowheads="1"/>
          </p:cNvSpPr>
          <p:nvPr>
            <p:ph idx="1"/>
          </p:nvPr>
        </p:nvSpPr>
        <p:spPr>
          <a:xfrm>
            <a:off x="457200" y="1600200"/>
            <a:ext cx="8229600" cy="4645152"/>
          </a:xfrm>
        </p:spPr>
        <p:txBody>
          <a:bodyPr/>
          <a:lstStyle/>
          <a:p>
            <a:pPr marL="0" indent="-174625" eaLnBrk="1" hangingPunct="1">
              <a:spcBef>
                <a:spcPts val="0"/>
              </a:spcBef>
              <a:spcAft>
                <a:spcPts val="600"/>
              </a:spcAft>
              <a:buNone/>
              <a:defRPr/>
            </a:pPr>
            <a:r>
              <a:rPr lang="en-US"/>
              <a:t>Prescriptive requirements, such as the following, are found in many ASME codes and standards:</a:t>
            </a:r>
            <a:endParaRPr lang="en-US" sz="2800"/>
          </a:p>
          <a:p>
            <a:pPr marL="411480" lvl="1" indent="-120650" eaLnBrk="1" hangingPunct="1">
              <a:buNone/>
              <a:defRPr/>
            </a:pPr>
            <a:r>
              <a:rPr lang="en-US"/>
              <a:t>“</a:t>
            </a:r>
            <a:r>
              <a:rPr lang="en-US" sz="2000"/>
              <a:t>Bolted flanged joints shall meet the requirements of </a:t>
            </a:r>
          </a:p>
          <a:p>
            <a:pPr marL="868680" lvl="3" indent="-342900" eaLnBrk="1" hangingPunct="1">
              <a:buFont typeface="Arial" panose="020B0604020202020204" pitchFamily="34" charset="0"/>
              <a:buChar char="−"/>
              <a:defRPr/>
            </a:pPr>
            <a:r>
              <a:rPr lang="en-US"/>
              <a:t>ASME B16.5, or</a:t>
            </a:r>
          </a:p>
          <a:p>
            <a:pPr marL="868680" lvl="3" indent="-342900" eaLnBrk="1" hangingPunct="1">
              <a:buFont typeface="Arial" panose="020B0604020202020204" pitchFamily="34" charset="0"/>
              <a:buChar char="−"/>
              <a:defRPr/>
            </a:pPr>
            <a:r>
              <a:rPr lang="en-US"/>
              <a:t>ASME BPVC Section VIII, Division 1, Appendix 2”</a:t>
            </a:r>
            <a:endParaRPr lang="en-US" i="1"/>
          </a:p>
          <a:p>
            <a:pPr marL="685800" lvl="3" indent="0" eaLnBrk="1" hangingPunct="1">
              <a:spcBef>
                <a:spcPts val="0"/>
              </a:spcBef>
              <a:buNone/>
              <a:defRPr/>
            </a:pPr>
            <a:endParaRPr lang="en-US" b="1" i="1" u="sng"/>
          </a:p>
          <a:p>
            <a:pPr marL="685800" lvl="3" indent="0" eaLnBrk="1" hangingPunct="1">
              <a:spcBef>
                <a:spcPts val="0"/>
              </a:spcBef>
              <a:spcAft>
                <a:spcPts val="600"/>
              </a:spcAft>
              <a:buNone/>
              <a:defRPr/>
            </a:pPr>
            <a:r>
              <a:rPr lang="en-US" b="1" i="1" u="sng"/>
              <a:t>Advantage</a:t>
            </a:r>
            <a:r>
              <a:rPr lang="en-US" i="1"/>
              <a:t> – gives clear guidance on what is required</a:t>
            </a:r>
          </a:p>
          <a:p>
            <a:pPr marL="685800" lvl="3" indent="0" eaLnBrk="1" hangingPunct="1">
              <a:spcBef>
                <a:spcPts val="600"/>
              </a:spcBef>
              <a:buNone/>
              <a:defRPr/>
            </a:pPr>
            <a:r>
              <a:rPr lang="en-US" b="1" i="1" u="sng"/>
              <a:t>Disadvantage</a:t>
            </a:r>
            <a:r>
              <a:rPr lang="en-US" i="1"/>
              <a:t> – does not allow users to use suitable innovative products that may be available</a:t>
            </a:r>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30725"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5FAC93D7-5B10-41CC-BCA1-30BB72D90A29}" type="slidenum">
              <a:rPr lang="en-US" altLang="en-US" sz="1200">
                <a:latin typeface="Tahoma" panose="020B0604030504040204" pitchFamily="34" charset="0"/>
              </a:rPr>
              <a:pPr>
                <a:spcBef>
                  <a:spcPct val="0"/>
                </a:spcBef>
                <a:buFontTx/>
                <a:buNone/>
              </a:pPr>
              <a:t>9</a:t>
            </a:fld>
            <a:endParaRPr lang="en-US" altLang="en-US" sz="1200">
              <a:latin typeface="Tahoma" panose="020B0604030504040204" pitchFamily="34" charset="0"/>
            </a:endParaRPr>
          </a:p>
        </p:txBody>
      </p:sp>
    </p:spTree>
    <p:extLst>
      <p:ext uri="{BB962C8B-B14F-4D97-AF65-F5344CB8AC3E}">
        <p14:creationId xmlns:p14="http://schemas.microsoft.com/office/powerpoint/2010/main" val="4094770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136525"/>
            <a:ext cx="9144000" cy="1600200"/>
          </a:xfrm>
        </p:spPr>
        <p:txBody>
          <a:bodyPr/>
          <a:lstStyle/>
          <a:p>
            <a:pPr eaLnBrk="1" hangingPunct="1"/>
            <a:r>
              <a:rPr lang="en-US" altLang="en-US" b="1" dirty="0"/>
              <a:t>PRESCRIPTIVE REQUIREMENT</a:t>
            </a:r>
            <a:br>
              <a:rPr lang="en-US" altLang="en-US" b="1" dirty="0"/>
            </a:br>
            <a:r>
              <a:rPr lang="en-US" altLang="en-US" b="1" dirty="0"/>
              <a:t> WITH PERFORMANCE-BASED </a:t>
            </a:r>
            <a:br>
              <a:rPr lang="en-US" altLang="en-US" b="1" dirty="0"/>
            </a:br>
            <a:r>
              <a:rPr lang="en-US" altLang="en-US" b="1" dirty="0"/>
              <a:t>ALTERNATIVE EXAMPLE </a:t>
            </a:r>
          </a:p>
        </p:txBody>
      </p:sp>
      <p:sp>
        <p:nvSpPr>
          <p:cNvPr id="32771" name="Rectangle 3"/>
          <p:cNvSpPr>
            <a:spLocks noGrp="1" noChangeArrowheads="1"/>
          </p:cNvSpPr>
          <p:nvPr>
            <p:ph idx="1"/>
          </p:nvPr>
        </p:nvSpPr>
        <p:spPr>
          <a:xfrm>
            <a:off x="457200" y="1828800"/>
            <a:ext cx="8229600" cy="4645152"/>
          </a:xfrm>
        </p:spPr>
        <p:txBody>
          <a:bodyPr/>
          <a:lstStyle/>
          <a:p>
            <a:pPr marL="0" indent="-174625" eaLnBrk="1" hangingPunct="1">
              <a:spcBef>
                <a:spcPts val="0"/>
              </a:spcBef>
              <a:spcAft>
                <a:spcPts val="0"/>
              </a:spcAft>
              <a:buFontTx/>
              <a:buNone/>
            </a:pPr>
            <a:r>
              <a:rPr lang="en-US" altLang="en-US" sz="2000" dirty="0"/>
              <a:t>“Bolted flanged joints shall </a:t>
            </a:r>
          </a:p>
          <a:p>
            <a:pPr marL="411480" lvl="2" indent="-342900" eaLnBrk="1" hangingPunct="1">
              <a:buFont typeface="Arial" panose="020B0604020202020204" pitchFamily="34" charset="0"/>
              <a:buChar char="−"/>
              <a:defRPr/>
            </a:pPr>
            <a:r>
              <a:rPr lang="en-US" altLang="en-US" sz="2000" dirty="0"/>
              <a:t>Meet the requirements of ASME B16.5, or</a:t>
            </a:r>
          </a:p>
          <a:p>
            <a:pPr marL="411480" lvl="2" indent="-342900" eaLnBrk="1" hangingPunct="1">
              <a:buFont typeface="Arial" panose="020B0604020202020204" pitchFamily="34" charset="0"/>
              <a:buChar char="−"/>
              <a:defRPr/>
            </a:pPr>
            <a:r>
              <a:rPr lang="en-US" altLang="en-US" sz="2000" dirty="0"/>
              <a:t>Meet the requirements of ASME BPVC Section VIII, Division 1, Appendix 2, or</a:t>
            </a:r>
          </a:p>
          <a:p>
            <a:pPr marL="411480" lvl="2" indent="-342900" eaLnBrk="1" hangingPunct="1">
              <a:spcBef>
                <a:spcPts val="0"/>
              </a:spcBef>
              <a:spcAft>
                <a:spcPts val="600"/>
              </a:spcAft>
              <a:buFont typeface="Arial" panose="020B0604020202020204" pitchFamily="34" charset="0"/>
              <a:buChar char="−"/>
              <a:defRPr/>
            </a:pPr>
            <a:r>
              <a:rPr lang="en-US" altLang="en-US" sz="2000" dirty="0"/>
              <a:t>Be leak-free for the intended service. The joint shall be hydrotested at 1.5 times the design pressure without leaking and shall be demonstrated to be able to withstand expected external forces without leakage while at design pressure and temperature.”</a:t>
            </a:r>
          </a:p>
          <a:p>
            <a:pPr marL="685800" lvl="2" indent="0" eaLnBrk="1" hangingPunct="1">
              <a:spcBef>
                <a:spcPts val="0"/>
              </a:spcBef>
              <a:spcAft>
                <a:spcPts val="600"/>
              </a:spcAft>
              <a:buNone/>
              <a:defRPr/>
            </a:pPr>
            <a:r>
              <a:rPr lang="en-US" altLang="en-US" sz="2000" b="1" i="1" u="sng" dirty="0"/>
              <a:t>Advantage</a:t>
            </a:r>
            <a:r>
              <a:rPr lang="en-US" altLang="en-US" sz="2000" i="1" dirty="0"/>
              <a:t> – gives clear guidance on what is required and allows users the freedom to use suitable innovative products</a:t>
            </a:r>
          </a:p>
          <a:p>
            <a:pPr marL="685800" lvl="2" indent="0" eaLnBrk="1" hangingPunct="1">
              <a:spcBef>
                <a:spcPts val="600"/>
              </a:spcBef>
              <a:buNone/>
              <a:defRPr/>
            </a:pPr>
            <a:r>
              <a:rPr lang="en-US" altLang="en-US" sz="2000" b="1" i="1" u="sng" dirty="0"/>
              <a:t>Disadvantage</a:t>
            </a:r>
            <a:r>
              <a:rPr lang="en-US" altLang="en-US" sz="2000" i="1" dirty="0"/>
              <a:t> – none as long as the verification requirements are not too onerous</a:t>
            </a:r>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32773"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5E4B28B9-4777-4F27-914C-206F46D6D213}" type="slidenum">
              <a:rPr lang="en-US" altLang="en-US" sz="1200">
                <a:latin typeface="Tahoma" panose="020B0604030504040204" pitchFamily="34" charset="0"/>
              </a:rPr>
              <a:pPr>
                <a:spcBef>
                  <a:spcPct val="0"/>
                </a:spcBef>
                <a:buFontTx/>
                <a:buNone/>
              </a:pPr>
              <a:t>10</a:t>
            </a:fld>
            <a:endParaRPr lang="en-US" altLang="en-US" sz="1200">
              <a:latin typeface="Tahoma" panose="020B060403050404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51460" y="0"/>
            <a:ext cx="8641080" cy="1600200"/>
          </a:xfrm>
        </p:spPr>
        <p:txBody>
          <a:bodyPr/>
          <a:lstStyle/>
          <a:p>
            <a:pPr eaLnBrk="1" hangingPunct="1"/>
            <a:r>
              <a:rPr lang="en-US" altLang="en-US" b="1" dirty="0"/>
              <a:t>PERFORMANCE-BASED STANDARDS DEVELOPMENT PROCEDURE</a:t>
            </a:r>
            <a:endParaRPr lang="en-US" altLang="en-US" b="1" strike="sngStrike" dirty="0"/>
          </a:p>
        </p:txBody>
      </p:sp>
      <p:sp>
        <p:nvSpPr>
          <p:cNvPr id="18435" name="Rectangle 3"/>
          <p:cNvSpPr>
            <a:spLocks noGrp="1" noChangeArrowheads="1"/>
          </p:cNvSpPr>
          <p:nvPr>
            <p:ph idx="1"/>
          </p:nvPr>
        </p:nvSpPr>
        <p:spPr>
          <a:xfrm>
            <a:off x="457200" y="1600200"/>
            <a:ext cx="8229600" cy="4645152"/>
          </a:xfrm>
        </p:spPr>
        <p:txBody>
          <a:bodyPr/>
          <a:lstStyle/>
          <a:p>
            <a:pPr marL="457200" indent="-457200" eaLnBrk="1" hangingPunct="1">
              <a:spcBef>
                <a:spcPts val="0"/>
              </a:spcBef>
              <a:spcAft>
                <a:spcPts val="600"/>
              </a:spcAft>
              <a:buFontTx/>
              <a:buAutoNum type="arabicPeriod"/>
              <a:defRPr/>
            </a:pPr>
            <a:r>
              <a:rPr lang="en-US" u="sng"/>
              <a:t>Establish Goals for the Standard</a:t>
            </a:r>
            <a:r>
              <a:rPr lang="en-US"/>
              <a:t> </a:t>
            </a:r>
          </a:p>
          <a:p>
            <a:pPr marL="463550" indent="0" eaLnBrk="1" hangingPunct="1">
              <a:spcBef>
                <a:spcPts val="0"/>
              </a:spcBef>
              <a:spcAft>
                <a:spcPts val="0"/>
              </a:spcAft>
              <a:buFontTx/>
              <a:buNone/>
              <a:defRPr/>
            </a:pPr>
            <a:r>
              <a:rPr lang="en-US" sz="2000">
                <a:latin typeface="Arial"/>
                <a:cs typeface="Arial"/>
              </a:rPr>
              <a:t>The goal statement of a performance-based document should be a broad, qualitative expression of the overall, primary focus of the document. Goals should be stated in terms that are measurable.</a:t>
            </a:r>
            <a:endParaRPr lang="en-US" sz="2000"/>
          </a:p>
          <a:p>
            <a:pPr marL="463550" indent="0" eaLnBrk="1" hangingPunct="1">
              <a:spcBef>
                <a:spcPts val="0"/>
              </a:spcBef>
              <a:spcAft>
                <a:spcPts val="0"/>
              </a:spcAft>
              <a:buFontTx/>
              <a:buNone/>
              <a:defRPr/>
            </a:pPr>
            <a:endParaRPr lang="en-US" sz="2000"/>
          </a:p>
          <a:p>
            <a:pPr marL="463550" indent="-463550" eaLnBrk="1" hangingPunct="1">
              <a:spcBef>
                <a:spcPts val="0"/>
              </a:spcBef>
              <a:spcAft>
                <a:spcPts val="600"/>
              </a:spcAft>
              <a:buFontTx/>
              <a:buAutoNum type="arabicPeriod" startAt="2"/>
              <a:defRPr/>
            </a:pPr>
            <a:r>
              <a:rPr lang="en-US" u="sng"/>
              <a:t>Specify Assumptions </a:t>
            </a:r>
          </a:p>
          <a:p>
            <a:pPr marL="463550" indent="0" eaLnBrk="1" hangingPunct="1">
              <a:buNone/>
              <a:defRPr/>
            </a:pPr>
            <a:r>
              <a:rPr lang="en-US" sz="2000">
                <a:latin typeface="Arial"/>
                <a:cs typeface="Arial"/>
              </a:rPr>
              <a:t>Assumptions about the condition of the equipment* and its surrounding environment should be described. This includes identification of potential hazards scenarios that the equipment must survive and the condition of the equipment after the hazard. </a:t>
            </a:r>
            <a:endParaRPr lang="en-US" sz="2000"/>
          </a:p>
          <a:p>
            <a:pPr marL="463550" indent="0" eaLnBrk="1" hangingPunct="1">
              <a:buNone/>
              <a:defRPr/>
            </a:pPr>
            <a:endParaRPr lang="en-US" sz="800" b="1" u="sng"/>
          </a:p>
          <a:p>
            <a:pPr marL="463550" indent="0" eaLnBrk="1" hangingPunct="1">
              <a:buNone/>
              <a:defRPr/>
            </a:pPr>
            <a:endParaRPr lang="en-US" sz="1600" b="1"/>
          </a:p>
          <a:p>
            <a:pPr marL="463550" indent="0" eaLnBrk="1" hangingPunct="1">
              <a:buNone/>
              <a:defRPr/>
            </a:pPr>
            <a:r>
              <a:rPr lang="en-US" sz="1600" b="1">
                <a:latin typeface="Arial"/>
                <a:cs typeface="Arial"/>
              </a:rPr>
              <a:t>*</a:t>
            </a:r>
            <a:r>
              <a:rPr lang="en-US" sz="1600">
                <a:latin typeface="Arial"/>
                <a:cs typeface="Arial"/>
              </a:rPr>
              <a:t>The term “equipment” as used here means the method, system, equipment, piping, or component defined by the standard.</a:t>
            </a:r>
          </a:p>
          <a:p>
            <a:pPr marL="463550" indent="0" eaLnBrk="1" hangingPunct="1">
              <a:buFontTx/>
              <a:buNone/>
              <a:defRPr/>
            </a:pPr>
            <a:endParaRPr lang="en-US" sz="2000"/>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34821"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57DEB018-6A3C-4A93-A9E5-A77787D3CFC5}" type="slidenum">
              <a:rPr lang="en-US" altLang="en-US" sz="1200">
                <a:latin typeface="Tahoma" panose="020B0604030504040204" pitchFamily="34" charset="0"/>
              </a:rPr>
              <a:pPr>
                <a:spcBef>
                  <a:spcPct val="0"/>
                </a:spcBef>
                <a:buFontTx/>
                <a:buNone/>
              </a:pPr>
              <a:t>11</a:t>
            </a:fld>
            <a:endParaRPr lang="en-US" altLang="en-US" sz="1200">
              <a:latin typeface="Tahoma" panose="020B060403050404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457200" y="1600200"/>
            <a:ext cx="8229600" cy="4645152"/>
          </a:xfrm>
        </p:spPr>
        <p:txBody>
          <a:bodyPr/>
          <a:lstStyle/>
          <a:p>
            <a:pPr marL="457200" indent="-457200" eaLnBrk="1" hangingPunct="1">
              <a:spcBef>
                <a:spcPts val="0"/>
              </a:spcBef>
              <a:spcAft>
                <a:spcPts val="600"/>
              </a:spcAft>
              <a:buFontTx/>
              <a:buAutoNum type="arabicPeriod" startAt="3"/>
              <a:defRPr/>
            </a:pPr>
            <a:r>
              <a:rPr lang="en-US" u="sng" dirty="0"/>
              <a:t>Establish Objectives</a:t>
            </a:r>
            <a:r>
              <a:rPr lang="en-US" dirty="0"/>
              <a:t> - those things necessary to meet specified goals</a:t>
            </a:r>
          </a:p>
          <a:p>
            <a:pPr marL="688975" lvl="1" indent="-225425" eaLnBrk="1" hangingPunct="1">
              <a:buFontTx/>
              <a:buChar char="•"/>
              <a:defRPr/>
            </a:pPr>
            <a:r>
              <a:rPr lang="en-US" dirty="0"/>
              <a:t>More specific than goals</a:t>
            </a:r>
          </a:p>
          <a:p>
            <a:pPr marL="688975" lvl="1" indent="-225425" eaLnBrk="1" hangingPunct="1">
              <a:buFontTx/>
              <a:buChar char="•"/>
              <a:defRPr/>
            </a:pPr>
            <a:r>
              <a:rPr lang="en-US" dirty="0"/>
              <a:t>Provide a greater level of detail than goals</a:t>
            </a:r>
          </a:p>
          <a:p>
            <a:pPr marL="688975" lvl="1" indent="-225425" eaLnBrk="1" hangingPunct="1">
              <a:buFontTx/>
              <a:buChar char="•"/>
              <a:defRPr/>
            </a:pPr>
            <a:r>
              <a:rPr lang="en-US" dirty="0"/>
              <a:t>Stated in more specific terms than goals </a:t>
            </a:r>
          </a:p>
          <a:p>
            <a:pPr marL="688975" lvl="1" indent="-225425" eaLnBrk="1" hangingPunct="1">
              <a:buFontTx/>
              <a:buChar char="•"/>
              <a:defRPr/>
            </a:pPr>
            <a:r>
              <a:rPr lang="en-US" dirty="0"/>
              <a:t>More quantitative rather than qualitative basis</a:t>
            </a:r>
          </a:p>
          <a:p>
            <a:pPr marL="463550" lvl="1" indent="0" eaLnBrk="1" hangingPunct="1">
              <a:buNone/>
              <a:defRPr/>
            </a:pPr>
            <a:endParaRPr lang="en-US" dirty="0"/>
          </a:p>
          <a:p>
            <a:pPr marL="457200" indent="-457200" eaLnBrk="1" hangingPunct="1">
              <a:spcBef>
                <a:spcPts val="0"/>
              </a:spcBef>
              <a:spcAft>
                <a:spcPts val="600"/>
              </a:spcAft>
              <a:buFontTx/>
              <a:buNone/>
              <a:defRPr/>
            </a:pPr>
            <a:r>
              <a:rPr lang="en-US" dirty="0"/>
              <a:t>4.	</a:t>
            </a:r>
            <a:r>
              <a:rPr lang="en-US" u="sng" dirty="0"/>
              <a:t>Provide Performance Criteria</a:t>
            </a:r>
            <a:r>
              <a:rPr lang="en-US" dirty="0"/>
              <a:t> - those things necessary to meet the objectives </a:t>
            </a:r>
          </a:p>
          <a:p>
            <a:pPr marL="688975" lvl="1" indent="-231775" eaLnBrk="1" hangingPunct="1">
              <a:buFontTx/>
              <a:buChar char="•"/>
              <a:defRPr/>
            </a:pPr>
            <a:r>
              <a:rPr lang="en-US" dirty="0"/>
              <a:t>Most specific parts of performance-based standards</a:t>
            </a:r>
          </a:p>
          <a:p>
            <a:pPr marL="688975" lvl="1" indent="-231775" eaLnBrk="1" hangingPunct="1">
              <a:buFontTx/>
              <a:buChar char="•"/>
              <a:defRPr/>
            </a:pPr>
            <a:r>
              <a:rPr lang="en-US" dirty="0"/>
              <a:t>State the required level of performance in engineering terms </a:t>
            </a:r>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36869"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B472A6DA-F6CE-411E-A097-F46DB6738CF3}" type="slidenum">
              <a:rPr lang="en-US" altLang="en-US" sz="1200">
                <a:latin typeface="Tahoma" panose="020B0604030504040204" pitchFamily="34" charset="0"/>
              </a:rPr>
              <a:pPr>
                <a:spcBef>
                  <a:spcPct val="0"/>
                </a:spcBef>
                <a:buFontTx/>
                <a:buNone/>
              </a:pPr>
              <a:t>12</a:t>
            </a:fld>
            <a:endParaRPr lang="en-US" altLang="en-US" sz="1200">
              <a:latin typeface="Tahoma" panose="020B0604030504040204" pitchFamily="34" charset="0"/>
            </a:endParaRPr>
          </a:p>
        </p:txBody>
      </p:sp>
      <p:sp>
        <p:nvSpPr>
          <p:cNvPr id="7" name="Rectangle 2"/>
          <p:cNvSpPr>
            <a:spLocks noGrp="1" noChangeArrowheads="1"/>
          </p:cNvSpPr>
          <p:nvPr>
            <p:ph type="title"/>
          </p:nvPr>
        </p:nvSpPr>
        <p:spPr>
          <a:xfrm>
            <a:off x="228600" y="0"/>
            <a:ext cx="8686800" cy="1600200"/>
          </a:xfrm>
        </p:spPr>
        <p:txBody>
          <a:bodyPr/>
          <a:lstStyle/>
          <a:p>
            <a:pPr eaLnBrk="1" hangingPunct="1"/>
            <a:r>
              <a:rPr lang="en-US" altLang="en-US" b="1" dirty="0"/>
              <a:t>PERFORMANCE-BASED STANDARDS DEVELOPMENT PROCEDURE</a:t>
            </a:r>
            <a:endParaRPr lang="en-US" altLang="en-US" b="1" strike="sngStrike"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457200" y="1600199"/>
            <a:ext cx="8229600" cy="4645152"/>
          </a:xfrm>
        </p:spPr>
        <p:txBody>
          <a:bodyPr/>
          <a:lstStyle/>
          <a:p>
            <a:pPr marL="0" indent="0" eaLnBrk="1" hangingPunct="1">
              <a:spcBef>
                <a:spcPts val="0"/>
              </a:spcBef>
              <a:spcAft>
                <a:spcPts val="600"/>
              </a:spcAft>
              <a:buFontTx/>
              <a:buNone/>
              <a:defRPr/>
            </a:pPr>
            <a:r>
              <a:rPr lang="en-US" dirty="0"/>
              <a:t>5.  </a:t>
            </a:r>
            <a:r>
              <a:rPr lang="en-US" u="sng" dirty="0"/>
              <a:t>Provide a Verification Method</a:t>
            </a:r>
          </a:p>
          <a:p>
            <a:pPr marL="344170" indent="0" eaLnBrk="1" hangingPunct="1">
              <a:spcBef>
                <a:spcPts val="0"/>
              </a:spcBef>
              <a:buFontTx/>
              <a:buNone/>
              <a:defRPr/>
            </a:pPr>
            <a:r>
              <a:rPr lang="en-US" sz="2200" dirty="0"/>
              <a:t> Provide a method to verify that the equipment meets the     </a:t>
            </a:r>
          </a:p>
          <a:p>
            <a:pPr marL="344170" indent="0" eaLnBrk="1" hangingPunct="1">
              <a:spcBef>
                <a:spcPts val="0"/>
              </a:spcBef>
              <a:buFontTx/>
              <a:buNone/>
              <a:defRPr/>
            </a:pPr>
            <a:r>
              <a:rPr lang="en-US" sz="2200" dirty="0">
                <a:latin typeface="Arial"/>
                <a:cs typeface="Arial"/>
              </a:rPr>
              <a:t> goals and objectives.</a:t>
            </a:r>
            <a:endParaRPr lang="en-US" sz="2200" dirty="0"/>
          </a:p>
          <a:p>
            <a:pPr marL="688975" lvl="1" indent="-225425" eaLnBrk="1" hangingPunct="1">
              <a:buFontTx/>
              <a:buChar char="•"/>
              <a:defRPr/>
            </a:pPr>
            <a:r>
              <a:rPr lang="en-US" dirty="0">
                <a:latin typeface="Arial"/>
                <a:cs typeface="Arial"/>
              </a:rPr>
              <a:t>Can involve tests, examinations, calculations, or a combination</a:t>
            </a:r>
          </a:p>
          <a:p>
            <a:pPr marL="688975" lvl="1" indent="-225425" eaLnBrk="1" hangingPunct="1">
              <a:buFontTx/>
              <a:buChar char="•"/>
              <a:defRPr/>
            </a:pPr>
            <a:r>
              <a:rPr lang="en-US" dirty="0">
                <a:latin typeface="Arial"/>
                <a:cs typeface="Arial"/>
              </a:rPr>
              <a:t>When a criterion is described in terms of probability of failure, a risk analysis may be required to verify compliance with the standard</a:t>
            </a:r>
          </a:p>
          <a:p>
            <a:pPr marL="688975" lvl="1" indent="-225425" eaLnBrk="1" hangingPunct="1">
              <a:buFontTx/>
              <a:buChar char="•"/>
              <a:defRPr/>
            </a:pPr>
            <a:endParaRPr lang="en-US" sz="1600" dirty="0"/>
          </a:p>
          <a:p>
            <a:pPr marL="463550" lvl="1" indent="0" eaLnBrk="1" hangingPunct="1">
              <a:buNone/>
              <a:defRPr/>
            </a:pPr>
            <a:r>
              <a:rPr lang="en-US" b="1" dirty="0"/>
              <a:t>NOTE</a:t>
            </a:r>
            <a:r>
              <a:rPr lang="en-US" dirty="0"/>
              <a:t>: Many users of the standard may not have the skills needed to judge successful verification and an authoritative body may have to be employed to do the verification</a:t>
            </a:r>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38917"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8F3EB7BA-24C1-4EC3-85DF-5AFAA041A6F2}" type="slidenum">
              <a:rPr lang="en-US" altLang="en-US" sz="1200">
                <a:latin typeface="Tahoma" panose="020B0604030504040204" pitchFamily="34" charset="0"/>
              </a:rPr>
              <a:pPr>
                <a:spcBef>
                  <a:spcPct val="0"/>
                </a:spcBef>
                <a:buFontTx/>
                <a:buNone/>
              </a:pPr>
              <a:t>13</a:t>
            </a:fld>
            <a:endParaRPr lang="en-US" altLang="en-US" sz="1200">
              <a:latin typeface="Tahoma" panose="020B0604030504040204" pitchFamily="34" charset="0"/>
            </a:endParaRPr>
          </a:p>
        </p:txBody>
      </p:sp>
      <p:sp>
        <p:nvSpPr>
          <p:cNvPr id="7" name="Rectangle 2"/>
          <p:cNvSpPr>
            <a:spLocks noGrp="1" noChangeArrowheads="1"/>
          </p:cNvSpPr>
          <p:nvPr>
            <p:ph type="title"/>
          </p:nvPr>
        </p:nvSpPr>
        <p:spPr>
          <a:xfrm>
            <a:off x="270217" y="0"/>
            <a:ext cx="8603566" cy="1600200"/>
          </a:xfrm>
        </p:spPr>
        <p:txBody>
          <a:bodyPr/>
          <a:lstStyle/>
          <a:p>
            <a:pPr eaLnBrk="1" hangingPunct="1"/>
            <a:r>
              <a:rPr lang="en-US" altLang="en-US" b="1" dirty="0"/>
              <a:t>PERFORMANCE-BASED STANDARDS DEVELOPMENT PROCEDURE</a:t>
            </a:r>
            <a:endParaRPr lang="en-US" altLang="en-US" b="1" strike="sngStrike"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0"/>
            <a:ext cx="8229600" cy="1600200"/>
          </a:xfrm>
        </p:spPr>
        <p:txBody>
          <a:bodyPr/>
          <a:lstStyle/>
          <a:p>
            <a:pPr eaLnBrk="1" hangingPunct="1"/>
            <a:r>
              <a:rPr lang="en-US" altLang="en-US" b="1"/>
              <a:t>ASME APPROACH TO CODES AND STANDARDS DEVELOPMENT </a:t>
            </a:r>
          </a:p>
        </p:txBody>
      </p:sp>
      <p:sp>
        <p:nvSpPr>
          <p:cNvPr id="40963" name="Rectangle 3"/>
          <p:cNvSpPr>
            <a:spLocks noGrp="1" noChangeArrowheads="1"/>
          </p:cNvSpPr>
          <p:nvPr>
            <p:ph idx="1"/>
          </p:nvPr>
        </p:nvSpPr>
        <p:spPr>
          <a:xfrm>
            <a:off x="457200" y="1600200"/>
            <a:ext cx="8229600" cy="4645152"/>
          </a:xfrm>
        </p:spPr>
        <p:txBody>
          <a:bodyPr/>
          <a:lstStyle/>
          <a:p>
            <a:pPr marL="0" indent="6350" eaLnBrk="1" hangingPunct="1">
              <a:spcBef>
                <a:spcPts val="0"/>
              </a:spcBef>
              <a:spcAft>
                <a:spcPts val="600"/>
              </a:spcAft>
              <a:buNone/>
            </a:pPr>
            <a:r>
              <a:rPr lang="en-US" altLang="en-US" dirty="0">
                <a:latin typeface="Arial"/>
                <a:cs typeface="Arial"/>
              </a:rPr>
              <a:t> In accordance with CSP-62, standards committees should:</a:t>
            </a:r>
          </a:p>
          <a:p>
            <a:pPr marL="685800" lvl="1" indent="-215900" eaLnBrk="1" hangingPunct="1">
              <a:spcBef>
                <a:spcPts val="0"/>
              </a:spcBef>
              <a:spcAft>
                <a:spcPts val="600"/>
              </a:spcAft>
              <a:buFont typeface="Arial" panose="020B0604020202020204" pitchFamily="34" charset="0"/>
              <a:buChar char="•"/>
            </a:pPr>
            <a:r>
              <a:rPr lang="en-US" altLang="en-US" dirty="0">
                <a:latin typeface="Arial"/>
                <a:cs typeface="Arial"/>
              </a:rPr>
              <a:t>Consider making new provisions to existing standards performance-based or have performance-based alternatives</a:t>
            </a:r>
          </a:p>
          <a:p>
            <a:pPr marL="685800" lvl="1" indent="-215900" eaLnBrk="1" hangingPunct="1">
              <a:spcBef>
                <a:spcPts val="0"/>
              </a:spcBef>
              <a:spcAft>
                <a:spcPts val="600"/>
              </a:spcAft>
              <a:buFont typeface="Arial" panose="020B0604020202020204" pitchFamily="34" charset="0"/>
              <a:buChar char="•"/>
            </a:pPr>
            <a:r>
              <a:rPr lang="en-US" altLang="en-US" dirty="0"/>
              <a:t>Consider developing new standards as performance-based</a:t>
            </a:r>
          </a:p>
          <a:p>
            <a:pPr marL="685800" lvl="1" indent="-215900" eaLnBrk="1" hangingPunct="1">
              <a:spcBef>
                <a:spcPts val="0"/>
              </a:spcBef>
              <a:spcAft>
                <a:spcPts val="600"/>
              </a:spcAft>
              <a:buFont typeface="Arial" panose="020B0604020202020204" pitchFamily="34" charset="0"/>
              <a:buChar char="•"/>
            </a:pPr>
            <a:r>
              <a:rPr lang="en-US" altLang="en-US" dirty="0"/>
              <a:t>Performance language should include reasonable specific criteria to be met, and a description of one or more ways to demonstrate that the criteria are met.</a:t>
            </a:r>
          </a:p>
          <a:p>
            <a:pPr marL="685800" lvl="1" indent="-215900" eaLnBrk="1" hangingPunct="1">
              <a:spcBef>
                <a:spcPts val="0"/>
              </a:spcBef>
              <a:spcAft>
                <a:spcPts val="600"/>
              </a:spcAft>
              <a:buFont typeface="Arial" panose="020B0604020202020204" pitchFamily="34" charset="0"/>
              <a:buChar char="•"/>
            </a:pPr>
            <a:endParaRPr lang="en-US" altLang="en-US" dirty="0"/>
          </a:p>
          <a:p>
            <a:pPr marL="677863" lvl="1" indent="-457200" eaLnBrk="1" hangingPunct="1">
              <a:spcBef>
                <a:spcPts val="0"/>
              </a:spcBef>
              <a:buFontTx/>
              <a:buAutoNum type="arabicPeriod"/>
            </a:pPr>
            <a:endParaRPr lang="en-US" altLang="en-US" dirty="0"/>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40965"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9059FA82-7954-48FC-B12C-42708932E803}" type="slidenum">
              <a:rPr lang="en-US" altLang="en-US" sz="1200">
                <a:latin typeface="Tahoma" panose="020B0604030504040204" pitchFamily="34" charset="0"/>
              </a:rPr>
              <a:pPr>
                <a:spcBef>
                  <a:spcPct val="0"/>
                </a:spcBef>
                <a:buFontTx/>
                <a:buNone/>
              </a:pPr>
              <a:t>14</a:t>
            </a:fld>
            <a:endParaRPr lang="en-US" altLang="en-US" sz="1200">
              <a:latin typeface="Tahoma" panose="020B060403050404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42900" y="0"/>
            <a:ext cx="8458200" cy="1600200"/>
          </a:xfrm>
        </p:spPr>
        <p:txBody>
          <a:bodyPr/>
          <a:lstStyle/>
          <a:p>
            <a:pPr eaLnBrk="1" hangingPunct="1"/>
            <a:r>
              <a:rPr lang="en-US" altLang="en-US" b="1" dirty="0"/>
              <a:t>PERFORMANCE-BASED </a:t>
            </a:r>
            <a:br>
              <a:rPr lang="en-US" altLang="en-US" b="1" dirty="0"/>
            </a:br>
            <a:r>
              <a:rPr lang="en-US" altLang="en-US" b="1" dirty="0"/>
              <a:t>ASME STANDARDS</a:t>
            </a:r>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26628" name="Rectangle 3"/>
          <p:cNvSpPr>
            <a:spLocks noChangeArrowheads="1"/>
          </p:cNvSpPr>
          <p:nvPr/>
        </p:nvSpPr>
        <p:spPr bwMode="auto">
          <a:xfrm>
            <a:off x="457200" y="1600200"/>
            <a:ext cx="8229600" cy="4645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1"/>
                  </a:outerShdw>
                </a:effectLst>
              </a14:hiddenEffects>
            </a:ext>
          </a:extLst>
        </p:spPr>
        <p:txBody>
          <a:bodyPr lIns="91440" tIns="45720" rIns="91440" bIns="45720" anchor="t"/>
          <a:lstStyle/>
          <a:p>
            <a:pPr eaLnBrk="1" hangingPunct="1">
              <a:spcBef>
                <a:spcPct val="20000"/>
              </a:spcBef>
              <a:defRPr/>
            </a:pPr>
            <a:r>
              <a:rPr lang="en-US">
                <a:solidFill>
                  <a:srgbClr val="003399"/>
                </a:solidFill>
                <a:latin typeface="Arial"/>
                <a:ea typeface="+mj-ea"/>
                <a:cs typeface="Arial"/>
              </a:rPr>
              <a:t>Manually Operated Metallic Gas Valves for Use in Gas Piping Systems up to 175 psi (B16.33) </a:t>
            </a:r>
          </a:p>
          <a:p>
            <a:pPr marL="800100" lvl="1" indent="-342900" eaLnBrk="1" hangingPunct="1">
              <a:spcBef>
                <a:spcPct val="20000"/>
              </a:spcBef>
              <a:buFont typeface="Arial" panose="020B0604020202020204" pitchFamily="34" charset="0"/>
              <a:buChar char="•"/>
              <a:defRPr/>
            </a:pPr>
            <a:r>
              <a:rPr lang="en-US" sz="2000">
                <a:solidFill>
                  <a:srgbClr val="003399"/>
                </a:solidFill>
                <a:latin typeface="Arial"/>
                <a:ea typeface="+mj-ea"/>
                <a:cs typeface="Arial"/>
              </a:rPr>
              <a:t>Most of the requirements are performance-based: </a:t>
            </a:r>
          </a:p>
          <a:p>
            <a:pPr marL="1371600" lvl="2" indent="-457200" eaLnBrk="1" hangingPunct="1">
              <a:spcBef>
                <a:spcPct val="20000"/>
              </a:spcBef>
              <a:buFont typeface="Arial" panose="020B0604020202020204" pitchFamily="34" charset="0"/>
              <a:buChar char="−"/>
              <a:defRPr/>
            </a:pPr>
            <a:r>
              <a:rPr lang="en-US" sz="1800">
                <a:solidFill>
                  <a:srgbClr val="003399"/>
                </a:solidFill>
                <a:latin typeface="Arial" charset="0"/>
                <a:ea typeface="+mj-ea"/>
                <a:cs typeface="Arial" charset="0"/>
              </a:rPr>
              <a:t>Any metal can be used </a:t>
            </a:r>
          </a:p>
          <a:p>
            <a:pPr marL="1371600" lvl="2" indent="-457200" eaLnBrk="1" hangingPunct="1">
              <a:spcBef>
                <a:spcPct val="20000"/>
              </a:spcBef>
              <a:buFont typeface="Arial" panose="020B0604020202020204" pitchFamily="34" charset="0"/>
              <a:buChar char="−"/>
              <a:defRPr/>
            </a:pPr>
            <a:r>
              <a:rPr lang="en-US" sz="1800">
                <a:solidFill>
                  <a:srgbClr val="003399"/>
                </a:solidFill>
                <a:latin typeface="Arial" charset="0"/>
                <a:ea typeface="+mj-ea"/>
                <a:cs typeface="Arial" charset="0"/>
              </a:rPr>
              <a:t>Any elastomer can be used, but must pass aging, swell and compression tests </a:t>
            </a:r>
          </a:p>
          <a:p>
            <a:pPr marL="1371600" lvl="2" indent="-457200" eaLnBrk="1" hangingPunct="1">
              <a:spcBef>
                <a:spcPct val="20000"/>
              </a:spcBef>
              <a:buFont typeface="Arial" panose="020B0604020202020204" pitchFamily="34" charset="0"/>
              <a:buChar char="−"/>
              <a:defRPr/>
            </a:pPr>
            <a:r>
              <a:rPr lang="en-US" sz="1800">
                <a:solidFill>
                  <a:srgbClr val="003399"/>
                </a:solidFill>
                <a:latin typeface="Arial"/>
                <a:ea typeface="+mj-ea"/>
                <a:cs typeface="Arial"/>
              </a:rPr>
              <a:t>Any design is permitted, if it meets several design qualification tests:</a:t>
            </a:r>
          </a:p>
          <a:p>
            <a:pPr marL="1715770" lvl="3" indent="-229870" eaLnBrk="1" hangingPunct="1">
              <a:buFontTx/>
              <a:buChar char="–"/>
              <a:defRPr/>
            </a:pPr>
            <a:r>
              <a:rPr lang="en-US" sz="1800">
                <a:solidFill>
                  <a:srgbClr val="003399"/>
                </a:solidFill>
                <a:latin typeface="Arial" charset="0"/>
                <a:ea typeface="+mj-ea"/>
                <a:cs typeface="Arial" charset="0"/>
              </a:rPr>
              <a:t>Gas tightness test </a:t>
            </a:r>
          </a:p>
          <a:p>
            <a:pPr marL="1715770" lvl="3" indent="-229870" eaLnBrk="1" hangingPunct="1">
              <a:buFontTx/>
              <a:buChar char="–"/>
              <a:defRPr/>
            </a:pPr>
            <a:r>
              <a:rPr lang="en-US" sz="1800">
                <a:solidFill>
                  <a:srgbClr val="003399"/>
                </a:solidFill>
                <a:latin typeface="Arial" charset="0"/>
                <a:ea typeface="+mj-ea"/>
                <a:cs typeface="Arial" charset="0"/>
              </a:rPr>
              <a:t>Temperature resistance tests </a:t>
            </a:r>
          </a:p>
          <a:p>
            <a:pPr marL="1715770" lvl="3" indent="-229870" eaLnBrk="1" hangingPunct="1">
              <a:buFontTx/>
              <a:buChar char="–"/>
              <a:defRPr/>
            </a:pPr>
            <a:r>
              <a:rPr lang="en-US" sz="1800">
                <a:solidFill>
                  <a:srgbClr val="003399"/>
                </a:solidFill>
                <a:latin typeface="Arial" charset="0"/>
                <a:ea typeface="+mj-ea"/>
                <a:cs typeface="Arial" charset="0"/>
              </a:rPr>
              <a:t>Hydrostatic, twist, bending, tensile strength, and turning torque structural tests </a:t>
            </a:r>
          </a:p>
          <a:p>
            <a:pPr marL="1715770" lvl="3" indent="-229870" eaLnBrk="1" hangingPunct="1">
              <a:buFontTx/>
              <a:buChar char="–"/>
              <a:defRPr/>
            </a:pPr>
            <a:r>
              <a:rPr lang="en-US" sz="1800">
                <a:solidFill>
                  <a:srgbClr val="003399"/>
                </a:solidFill>
                <a:latin typeface="Arial" charset="0"/>
                <a:ea typeface="+mj-ea"/>
                <a:cs typeface="Arial" charset="0"/>
              </a:rPr>
              <a:t>Flow capacity test </a:t>
            </a:r>
          </a:p>
        </p:txBody>
      </p:sp>
      <p:sp>
        <p:nvSpPr>
          <p:cNvPr id="43013"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3490C030-AB0A-4E78-802A-6D6554D5C448}" type="slidenum">
              <a:rPr lang="en-US" altLang="en-US" sz="1200">
                <a:latin typeface="Tahoma" panose="020B0604030504040204" pitchFamily="34" charset="0"/>
              </a:rPr>
              <a:pPr>
                <a:spcBef>
                  <a:spcPct val="0"/>
                </a:spcBef>
                <a:buFontTx/>
                <a:buNone/>
              </a:pPr>
              <a:t>15</a:t>
            </a:fld>
            <a:endParaRPr lang="en-US" altLang="en-US" sz="1200">
              <a:latin typeface="Tahoma" panose="020B060403050404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27652" name="Rectangle 3"/>
          <p:cNvSpPr>
            <a:spLocks noChangeArrowheads="1"/>
          </p:cNvSpPr>
          <p:nvPr/>
        </p:nvSpPr>
        <p:spPr bwMode="auto">
          <a:xfrm>
            <a:off x="311834" y="1600200"/>
            <a:ext cx="8229600" cy="4645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1"/>
                  </a:outerShdw>
                </a:effectLst>
              </a14:hiddenEffects>
            </a:ext>
          </a:extLst>
        </p:spPr>
        <p:txBody>
          <a:bodyPr lIns="91440" tIns="45720" rIns="91440" bIns="45720" anchor="t"/>
          <a:lstStyle/>
          <a:p>
            <a:pPr eaLnBrk="1" hangingPunct="1">
              <a:spcBef>
                <a:spcPts val="0"/>
              </a:spcBef>
              <a:spcAft>
                <a:spcPts val="600"/>
              </a:spcAft>
              <a:defRPr/>
            </a:pPr>
            <a:r>
              <a:rPr lang="en-US">
                <a:solidFill>
                  <a:srgbClr val="003399"/>
                </a:solidFill>
                <a:latin typeface="Arial"/>
                <a:ea typeface="+mj-ea"/>
                <a:cs typeface="Arial"/>
              </a:rPr>
              <a:t>Code for the Operation and Maintenance of Nuclear Power Plants (OM-2022), </a:t>
            </a:r>
            <a:r>
              <a:rPr lang="en-US">
                <a:solidFill>
                  <a:srgbClr val="003399"/>
                </a:solidFill>
                <a:latin typeface="Arial"/>
                <a:cs typeface="Arial"/>
              </a:rPr>
              <a:t>Section CV-2.4:</a:t>
            </a:r>
            <a:r>
              <a:rPr lang="en-US">
                <a:solidFill>
                  <a:srgbClr val="003399"/>
                </a:solidFill>
                <a:latin typeface="Arial"/>
                <a:ea typeface="+mj-ea"/>
                <a:cs typeface="Arial"/>
              </a:rPr>
              <a:t> Check Valve Condition Monitoring Program: </a:t>
            </a:r>
          </a:p>
          <a:p>
            <a:pPr marL="804545" lvl="1" indent="-342900" eaLnBrk="1" hangingPunct="1">
              <a:spcBef>
                <a:spcPts val="0"/>
              </a:spcBef>
              <a:spcAft>
                <a:spcPts val="600"/>
              </a:spcAft>
              <a:buFont typeface="Arial" panose="020B0604020202020204" pitchFamily="34" charset="0"/>
              <a:buChar char="•"/>
              <a:defRPr/>
            </a:pPr>
            <a:r>
              <a:rPr lang="en-US" sz="2000">
                <a:solidFill>
                  <a:srgbClr val="003399"/>
                </a:solidFill>
                <a:latin typeface="Arial"/>
                <a:ea typeface="+mj-ea"/>
                <a:cs typeface="Arial"/>
              </a:rPr>
              <a:t>This Section describes essential requirements for implementing and maintaining a check valve condition monitoring program, but leaves the specifics to the owner. Some of the essential requirements are: </a:t>
            </a:r>
          </a:p>
          <a:p>
            <a:pPr marL="1489075" lvl="2" indent="-342900" eaLnBrk="1" hangingPunct="1">
              <a:buFont typeface="Arial" panose="020B0604020202020204" pitchFamily="34" charset="0"/>
              <a:buChar char="−"/>
              <a:defRPr/>
            </a:pPr>
            <a:r>
              <a:rPr lang="en-US" sz="1800">
                <a:solidFill>
                  <a:srgbClr val="003399"/>
                </a:solidFill>
                <a:latin typeface="Arial"/>
                <a:ea typeface="+mj-ea"/>
                <a:cs typeface="Arial"/>
              </a:rPr>
              <a:t>Determine bases for establishing groups of check valves</a:t>
            </a:r>
          </a:p>
          <a:p>
            <a:pPr marL="1489075" lvl="2" indent="-342900" eaLnBrk="1" hangingPunct="1">
              <a:buFont typeface="Arial" panose="020B0604020202020204" pitchFamily="34" charset="0"/>
              <a:buChar char="−"/>
              <a:defRPr/>
            </a:pPr>
            <a:r>
              <a:rPr lang="en-US" sz="1800">
                <a:solidFill>
                  <a:srgbClr val="003399"/>
                </a:solidFill>
                <a:latin typeface="Arial" charset="0"/>
                <a:ea typeface="+mj-ea"/>
                <a:cs typeface="Arial" charset="0"/>
              </a:rPr>
              <a:t>Analyze the test and maintenance history that must be done</a:t>
            </a:r>
          </a:p>
          <a:p>
            <a:pPr marL="1489075" lvl="2" indent="-342900" eaLnBrk="1" hangingPunct="1">
              <a:buFont typeface="Arial" panose="020B0604020202020204" pitchFamily="34" charset="0"/>
              <a:buChar char="−"/>
              <a:defRPr/>
            </a:pPr>
            <a:r>
              <a:rPr lang="en-US" sz="1800">
                <a:solidFill>
                  <a:srgbClr val="003399"/>
                </a:solidFill>
                <a:latin typeface="Arial"/>
                <a:ea typeface="+mj-ea"/>
                <a:cs typeface="Arial"/>
              </a:rPr>
              <a:t>Determine attributes to be monitored and activities needed to monitor</a:t>
            </a:r>
          </a:p>
          <a:p>
            <a:pPr marL="1489075" lvl="2" indent="-342900" eaLnBrk="1" hangingPunct="1">
              <a:buFont typeface="Arial" panose="020B0604020202020204" pitchFamily="34" charset="0"/>
              <a:buChar char="−"/>
              <a:defRPr/>
            </a:pPr>
            <a:r>
              <a:rPr lang="en-US" sz="1800">
                <a:solidFill>
                  <a:srgbClr val="003399"/>
                </a:solidFill>
                <a:latin typeface="Arial" charset="0"/>
                <a:ea typeface="+mj-ea"/>
                <a:cs typeface="Arial" charset="0"/>
              </a:rPr>
              <a:t>Perform the needed activities</a:t>
            </a:r>
          </a:p>
          <a:p>
            <a:pPr marL="1489075" lvl="2" indent="-342900" eaLnBrk="1" hangingPunct="1">
              <a:buFont typeface="Arial" panose="020B0604020202020204" pitchFamily="34" charset="0"/>
              <a:buChar char="−"/>
              <a:defRPr/>
            </a:pPr>
            <a:r>
              <a:rPr lang="en-US" sz="1800">
                <a:solidFill>
                  <a:srgbClr val="003399"/>
                </a:solidFill>
                <a:latin typeface="Arial" charset="0"/>
                <a:ea typeface="+mj-ea"/>
                <a:cs typeface="Arial" charset="0"/>
              </a:rPr>
              <a:t>Retain certain documentation</a:t>
            </a:r>
          </a:p>
        </p:txBody>
      </p:sp>
      <p:sp>
        <p:nvSpPr>
          <p:cNvPr id="45061"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86CA2F79-6A03-4334-830E-18FC57FE6CF4}" type="slidenum">
              <a:rPr lang="en-US" altLang="en-US" sz="1200">
                <a:latin typeface="Tahoma" panose="020B0604030504040204" pitchFamily="34" charset="0"/>
              </a:rPr>
              <a:pPr>
                <a:spcBef>
                  <a:spcPct val="0"/>
                </a:spcBef>
                <a:buFontTx/>
                <a:buNone/>
              </a:pPr>
              <a:t>16</a:t>
            </a:fld>
            <a:endParaRPr lang="en-US" altLang="en-US" sz="1200">
              <a:latin typeface="Tahoma" panose="020B0604030504040204" pitchFamily="34" charset="0"/>
            </a:endParaRPr>
          </a:p>
        </p:txBody>
      </p:sp>
      <p:sp>
        <p:nvSpPr>
          <p:cNvPr id="7" name="Rectangle 2"/>
          <p:cNvSpPr>
            <a:spLocks noGrp="1" noChangeArrowheads="1"/>
          </p:cNvSpPr>
          <p:nvPr>
            <p:ph type="title"/>
          </p:nvPr>
        </p:nvSpPr>
        <p:spPr>
          <a:xfrm>
            <a:off x="270217" y="0"/>
            <a:ext cx="8603566" cy="1600200"/>
          </a:xfrm>
        </p:spPr>
        <p:txBody>
          <a:bodyPr/>
          <a:lstStyle/>
          <a:p>
            <a:pPr eaLnBrk="1" hangingPunct="1"/>
            <a:r>
              <a:rPr lang="en-US" altLang="en-US" b="1" dirty="0"/>
              <a:t>PERFORMANCE-BASED STANDARDS DEVELOPMENT PROCEDURE</a:t>
            </a:r>
            <a:endParaRPr lang="en-US" altLang="en-US" b="1" strike="sngStrike"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42900" y="0"/>
            <a:ext cx="8458200" cy="1600200"/>
          </a:xfrm>
        </p:spPr>
        <p:txBody>
          <a:bodyPr/>
          <a:lstStyle/>
          <a:p>
            <a:pPr eaLnBrk="1" hangingPunct="1"/>
            <a:r>
              <a:rPr lang="en-US" altLang="en-US" b="1" dirty="0"/>
              <a:t>PERFORMANCE-BASED </a:t>
            </a:r>
            <a:br>
              <a:rPr lang="en-US" altLang="en-US" b="1" dirty="0"/>
            </a:br>
            <a:r>
              <a:rPr lang="en-US" altLang="en-US" b="1" dirty="0"/>
              <a:t>ASME STANDARDS</a:t>
            </a:r>
          </a:p>
        </p:txBody>
      </p:sp>
      <p:sp>
        <p:nvSpPr>
          <p:cNvPr id="4" name="Footer Placeholder 3"/>
          <p:cNvSpPr>
            <a:spLocks noGrp="1"/>
          </p:cNvSpPr>
          <p:nvPr>
            <p:ph type="ftr" sz="quarter" idx="10"/>
          </p:nvPr>
        </p:nvSpPr>
        <p:spPr>
          <a:xfrm>
            <a:off x="1447800" y="6229350"/>
            <a:ext cx="6096000" cy="476250"/>
          </a:xfrm>
        </p:spPr>
        <p:txBody>
          <a:bodyPr/>
          <a:lstStyle/>
          <a:p>
            <a:pPr algn="ctr">
              <a:defRPr/>
            </a:pPr>
            <a:r>
              <a:rPr lang="en-US" dirty="0"/>
              <a:t>ASME S&amp;C Training – B10. performance-based Standards</a:t>
            </a:r>
          </a:p>
        </p:txBody>
      </p:sp>
      <p:sp>
        <p:nvSpPr>
          <p:cNvPr id="28676" name="Rectangle 3"/>
          <p:cNvSpPr>
            <a:spLocks noChangeArrowheads="1"/>
          </p:cNvSpPr>
          <p:nvPr/>
        </p:nvSpPr>
        <p:spPr bwMode="auto">
          <a:xfrm>
            <a:off x="228600" y="1374648"/>
            <a:ext cx="8686800" cy="4645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1"/>
                  </a:outerShdw>
                </a:effectLst>
              </a14:hiddenEffects>
            </a:ext>
          </a:extLst>
        </p:spPr>
        <p:txBody>
          <a:bodyPr lIns="91440" tIns="45720" rIns="91440" bIns="45720" anchor="t"/>
          <a:lstStyle/>
          <a:p>
            <a:pPr eaLnBrk="1" hangingPunct="1">
              <a:spcBef>
                <a:spcPts val="0"/>
              </a:spcBef>
              <a:spcAft>
                <a:spcPts val="600"/>
              </a:spcAft>
              <a:tabLst>
                <a:tab pos="166688" algn="l"/>
              </a:tabLst>
              <a:defRPr/>
            </a:pPr>
            <a:r>
              <a:rPr lang="en-US" sz="2000" u="sng" dirty="0">
                <a:solidFill>
                  <a:srgbClr val="003399"/>
                </a:solidFill>
                <a:latin typeface="Arial"/>
                <a:cs typeface="Arial"/>
              </a:rPr>
              <a:t>ASME A17.7-2025/CSA B44.7:25:</a:t>
            </a:r>
            <a:r>
              <a:rPr lang="en-US" sz="2000" u="sng" dirty="0">
                <a:solidFill>
                  <a:srgbClr val="003399"/>
                </a:solidFill>
                <a:latin typeface="Arial"/>
                <a:ea typeface="+mj-ea"/>
                <a:cs typeface="Arial"/>
              </a:rPr>
              <a:t> Performance-Based Safety Code for Elevators and Escalators</a:t>
            </a:r>
          </a:p>
          <a:p>
            <a:pPr marL="285750" indent="-285750" eaLnBrk="1" hangingPunct="1">
              <a:spcBef>
                <a:spcPts val="0"/>
              </a:spcBef>
              <a:spcAft>
                <a:spcPts val="600"/>
              </a:spcAft>
              <a:buFont typeface="Arial" panose="020B0604020202020204" pitchFamily="34" charset="0"/>
              <a:buChar char="•"/>
              <a:defRPr/>
            </a:pPr>
            <a:r>
              <a:rPr lang="en-US" sz="1600" dirty="0">
                <a:solidFill>
                  <a:srgbClr val="003399"/>
                </a:solidFill>
                <a:latin typeface="Arial"/>
                <a:cs typeface="Arial"/>
              </a:rPr>
              <a:t>This code provides a method for establishing design and product safety. Safeguards must be provided and documentation must be presented to show that designs and products are equivalent or superior in quality, strength, stability, fire resistance, effectiveness, durability, and safety to that intended by the ASME A17.1/CSA B44 Code. </a:t>
            </a:r>
          </a:p>
          <a:p>
            <a:pPr marL="285750" indent="-285750" eaLnBrk="1" hangingPunct="1">
              <a:spcBef>
                <a:spcPts val="0"/>
              </a:spcBef>
              <a:spcAft>
                <a:spcPts val="600"/>
              </a:spcAft>
              <a:buFont typeface="Arial" panose="020B0604020202020204" pitchFamily="34" charset="0"/>
              <a:buChar char="•"/>
              <a:defRPr/>
            </a:pPr>
            <a:r>
              <a:rPr lang="en-US" sz="1600" dirty="0">
                <a:solidFill>
                  <a:srgbClr val="003399"/>
                </a:solidFill>
                <a:latin typeface="Arial" charset="0"/>
                <a:cs typeface="Arial" charset="0"/>
              </a:rPr>
              <a:t>An example of an essential requirement is: </a:t>
            </a:r>
          </a:p>
          <a:p>
            <a:pPr marL="228600" eaLnBrk="1" hangingPunct="1">
              <a:spcBef>
                <a:spcPct val="20000"/>
              </a:spcBef>
              <a:spcAft>
                <a:spcPts val="1200"/>
              </a:spcAft>
              <a:defRPr/>
            </a:pPr>
            <a:r>
              <a:rPr lang="en-US" sz="1600" dirty="0">
                <a:solidFill>
                  <a:srgbClr val="003399"/>
                </a:solidFill>
                <a:latin typeface="Arial"/>
                <a:cs typeface="Arial"/>
              </a:rPr>
              <a:t>3.1.4.6 Uncontrolled, Unintended Movement of an LCU (Car)</a:t>
            </a:r>
          </a:p>
          <a:p>
            <a:pPr marL="228600"/>
            <a:r>
              <a:rPr lang="en-US" sz="1400" dirty="0">
                <a:solidFill>
                  <a:srgbClr val="003399"/>
                </a:solidFill>
                <a:latin typeface="Arial" charset="0"/>
                <a:cs typeface="Arial" charset="0"/>
              </a:rPr>
              <a:t>Means shall be provided to limit uncontrolled or unintended movement of the LCU (car).</a:t>
            </a:r>
          </a:p>
          <a:p>
            <a:pPr marL="228600"/>
            <a:endParaRPr lang="en-US" sz="1400" dirty="0">
              <a:solidFill>
                <a:srgbClr val="003399"/>
              </a:solidFill>
              <a:latin typeface="Arial" charset="0"/>
              <a:cs typeface="Arial" charset="0"/>
            </a:endParaRPr>
          </a:p>
          <a:p>
            <a:pPr marL="228600"/>
            <a:r>
              <a:rPr lang="en-US" sz="1400" b="1" dirty="0">
                <a:solidFill>
                  <a:srgbClr val="003399"/>
                </a:solidFill>
                <a:latin typeface="Arial"/>
                <a:cs typeface="Arial"/>
              </a:rPr>
              <a:t>NOTE (3.1.4.6): </a:t>
            </a:r>
            <a:r>
              <a:rPr lang="en-US" sz="1400" dirty="0">
                <a:solidFill>
                  <a:srgbClr val="003399"/>
                </a:solidFill>
                <a:latin typeface="Arial"/>
                <a:cs typeface="Arial"/>
              </a:rPr>
              <a:t>This GESR aims to protect against the effects resulting from the movement of the LCU (car) at a speed exceeding the designed speed and also to prevent effects resulting from unexpected starts of LCU (car) movement. Examples of such occurrences are: travel of the LCU (car) towards terminal landings at a speed exceeding its rated speed, or movement of the LCU (car) away from a landing when doors are open and users are entering or exiting. An example of the foreseeable failures that can cause such occurrences is the breakdown in elevator components such as speed control, driving machine, or braking system. Such failures could occur as a result of mechanical or electrical control malfunctions.</a:t>
            </a:r>
          </a:p>
          <a:p>
            <a:pPr eaLnBrk="1" hangingPunct="1">
              <a:spcBef>
                <a:spcPct val="20000"/>
              </a:spcBef>
              <a:tabLst>
                <a:tab pos="166688" algn="l"/>
              </a:tabLst>
              <a:defRPr/>
            </a:pPr>
            <a:r>
              <a:rPr lang="en-US" u="sng" dirty="0">
                <a:solidFill>
                  <a:srgbClr val="00B050"/>
                </a:solidFill>
                <a:latin typeface="Arial"/>
                <a:ea typeface="+mj-ea"/>
                <a:cs typeface="Arial"/>
              </a:rPr>
              <a:t>-</a:t>
            </a:r>
          </a:p>
        </p:txBody>
      </p:sp>
      <p:sp>
        <p:nvSpPr>
          <p:cNvPr id="47109"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1119DE4B-2BAF-4D79-8EE5-5170A705F0B1}" type="slidenum">
              <a:rPr lang="en-US" altLang="en-US" sz="1200">
                <a:latin typeface="Tahoma" panose="020B0604030504040204" pitchFamily="34" charset="0"/>
              </a:rPr>
              <a:pPr>
                <a:spcBef>
                  <a:spcPct val="0"/>
                </a:spcBef>
                <a:buFontTx/>
                <a:buNone/>
              </a:pPr>
              <a:t>17</a:t>
            </a:fld>
            <a:endParaRPr lang="en-US" altLang="en-US" sz="1200">
              <a:latin typeface="Tahoma" panose="020B0604030504040204" pitchFamily="34" charset="0"/>
            </a:endParaRPr>
          </a:p>
        </p:txBody>
      </p:sp>
    </p:spTree>
    <p:extLst>
      <p:ext uri="{BB962C8B-B14F-4D97-AF65-F5344CB8AC3E}">
        <p14:creationId xmlns:p14="http://schemas.microsoft.com/office/powerpoint/2010/main" val="2037627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51204" name="Rectangle 3"/>
          <p:cNvSpPr>
            <a:spLocks noChangeArrowheads="1"/>
          </p:cNvSpPr>
          <p:nvPr/>
        </p:nvSpPr>
        <p:spPr bwMode="auto">
          <a:xfrm>
            <a:off x="457200" y="1606550"/>
            <a:ext cx="8229600" cy="4645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1"/>
                  </a:outerShdw>
                </a:effectLst>
              </a14:hiddenEffects>
            </a:ext>
          </a:extLst>
        </p:spPr>
        <p:txBody>
          <a:bodyPr lIns="91440" tIns="45720" rIns="91440" bIns="45720" anchor="t"/>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eaLnBrk="1" hangingPunct="1">
              <a:spcBef>
                <a:spcPts val="0"/>
              </a:spcBef>
              <a:spcAft>
                <a:spcPts val="600"/>
              </a:spcAft>
              <a:buFontTx/>
              <a:buNone/>
            </a:pPr>
            <a:r>
              <a:rPr lang="en-US" altLang="en-US" u="sng" dirty="0">
                <a:latin typeface="Arial"/>
                <a:cs typeface="Times New Roman"/>
              </a:rPr>
              <a:t>Process Piping (B31.3-2024) </a:t>
            </a:r>
          </a:p>
          <a:p>
            <a:pPr eaLnBrk="1" hangingPunct="1">
              <a:spcBef>
                <a:spcPts val="0"/>
              </a:spcBef>
              <a:spcAft>
                <a:spcPts val="600"/>
              </a:spcAft>
              <a:buFontTx/>
              <a:buNone/>
            </a:pPr>
            <a:r>
              <a:rPr lang="en-US" altLang="en-US" sz="2000" dirty="0">
                <a:latin typeface="Arial"/>
                <a:cs typeface="Times New Roman"/>
              </a:rPr>
              <a:t>This code has many prescriptive and many performance-based requirements. Among the performance-based requirements is the permission to use unlisted materials. About unlisted materials, B31.3-2024, Para. 323.1.2 states: </a:t>
            </a:r>
          </a:p>
          <a:p>
            <a:pPr lvl="1" eaLnBrk="1" hangingPunct="1">
              <a:buFontTx/>
              <a:buNone/>
            </a:pPr>
            <a:r>
              <a:rPr lang="en-US" altLang="en-US" sz="1800" dirty="0">
                <a:latin typeface="Arial"/>
                <a:cs typeface="Arial"/>
              </a:rPr>
              <a:t>“Unlisted materials may be used provided they conform to a published specification covering chemistry, physical and mechanical properties, method and process of manufacture, heat treatment, and quality control, and otherwise meet the requirements of this Code. Allowable stresses shall be determined in accordance with the applicable allowable stress basis of this Code or a more conservative basis.”</a:t>
            </a:r>
          </a:p>
        </p:txBody>
      </p:sp>
      <p:sp>
        <p:nvSpPr>
          <p:cNvPr id="51205"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8DF14C92-FF02-464A-9948-61DF5E2DB996}" type="slidenum">
              <a:rPr lang="en-US" altLang="en-US" sz="1200">
                <a:latin typeface="Tahoma" panose="020B0604030504040204" pitchFamily="34" charset="0"/>
              </a:rPr>
              <a:pPr>
                <a:spcBef>
                  <a:spcPct val="0"/>
                </a:spcBef>
                <a:buFontTx/>
                <a:buNone/>
              </a:pPr>
              <a:t>18</a:t>
            </a:fld>
            <a:endParaRPr lang="en-US" altLang="en-US" sz="1200">
              <a:latin typeface="Tahoma" panose="020B0604030504040204" pitchFamily="34" charset="0"/>
            </a:endParaRPr>
          </a:p>
        </p:txBody>
      </p:sp>
      <p:sp>
        <p:nvSpPr>
          <p:cNvPr id="7" name="Rectangle 2"/>
          <p:cNvSpPr>
            <a:spLocks noGrp="1" noChangeArrowheads="1"/>
          </p:cNvSpPr>
          <p:nvPr>
            <p:ph type="title"/>
          </p:nvPr>
        </p:nvSpPr>
        <p:spPr>
          <a:xfrm>
            <a:off x="342900" y="0"/>
            <a:ext cx="8458200" cy="1600200"/>
          </a:xfrm>
        </p:spPr>
        <p:txBody>
          <a:bodyPr/>
          <a:lstStyle/>
          <a:p>
            <a:pPr eaLnBrk="1" hangingPunct="1"/>
            <a:r>
              <a:rPr lang="en-US" altLang="en-US" b="1" dirty="0"/>
              <a:t>PERFORMANCE-BASED </a:t>
            </a:r>
            <a:br>
              <a:rPr lang="en-US" altLang="en-US" b="1" dirty="0"/>
            </a:br>
            <a:r>
              <a:rPr lang="en-US" altLang="en-US" b="1" dirty="0"/>
              <a:t>ASME STANDARDS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5"/>
          <p:cNvSpPr>
            <a:spLocks noGrp="1"/>
          </p:cNvSpPr>
          <p:nvPr>
            <p:ph type="title"/>
          </p:nvPr>
        </p:nvSpPr>
        <p:spPr>
          <a:xfrm>
            <a:off x="457200" y="0"/>
            <a:ext cx="8229600" cy="1143000"/>
          </a:xfrm>
        </p:spPr>
        <p:txBody>
          <a:bodyPr/>
          <a:lstStyle/>
          <a:p>
            <a:pPr eaLnBrk="1" hangingPunct="1"/>
            <a:r>
              <a:rPr lang="en-US" altLang="en-US" b="1"/>
              <a:t>MODULE B COURSE OUTLINE</a:t>
            </a:r>
          </a:p>
        </p:txBody>
      </p:sp>
      <p:sp>
        <p:nvSpPr>
          <p:cNvPr id="7" name="Content Placeholder 6"/>
          <p:cNvSpPr>
            <a:spLocks noGrp="1"/>
          </p:cNvSpPr>
          <p:nvPr>
            <p:ph idx="1"/>
          </p:nvPr>
        </p:nvSpPr>
        <p:spPr>
          <a:xfrm>
            <a:off x="533400" y="1143000"/>
            <a:ext cx="8153400" cy="3543300"/>
          </a:xfrm>
        </p:spPr>
        <p:txBody>
          <a:bodyPr/>
          <a:lstStyle/>
          <a:p>
            <a:pPr marL="569595" indent="-569595" eaLnBrk="1" hangingPunct="1">
              <a:spcBef>
                <a:spcPts val="600"/>
              </a:spcBef>
              <a:buFontTx/>
              <a:buNone/>
              <a:tabLst>
                <a:tab pos="569913" algn="l"/>
              </a:tabLst>
            </a:pPr>
            <a:r>
              <a:rPr lang="en-US" altLang="en-US" sz="2000" dirty="0"/>
              <a:t>B1. 	ASME Organizational Structure</a:t>
            </a:r>
            <a:endParaRPr lang="en-US" dirty="0"/>
          </a:p>
          <a:p>
            <a:pPr marL="569595" indent="-569595" eaLnBrk="1" hangingPunct="1">
              <a:spcBef>
                <a:spcPts val="600"/>
              </a:spcBef>
              <a:buFontTx/>
              <a:buNone/>
              <a:tabLst>
                <a:tab pos="569913" algn="l"/>
              </a:tabLst>
            </a:pPr>
            <a:r>
              <a:rPr lang="en-US" altLang="en-US" sz="2000" dirty="0"/>
              <a:t>B2. 	Standards Development: Staff and Volunteer Roles and Responsibilities</a:t>
            </a:r>
          </a:p>
          <a:p>
            <a:pPr marL="569595" indent="-569595" eaLnBrk="1" hangingPunct="1">
              <a:spcBef>
                <a:spcPts val="600"/>
              </a:spcBef>
              <a:buFontTx/>
              <a:buNone/>
              <a:tabLst>
                <a:tab pos="569913" algn="l"/>
              </a:tabLst>
            </a:pPr>
            <a:r>
              <a:rPr lang="en-US" altLang="en-US" sz="2000" dirty="0"/>
              <a:t>B3.	Conformity Assessment: Staff and Volunteer Roles and Responsibilities</a:t>
            </a:r>
          </a:p>
          <a:p>
            <a:pPr marL="569595" indent="-569595" eaLnBrk="1" hangingPunct="1">
              <a:spcBef>
                <a:spcPts val="600"/>
              </a:spcBef>
              <a:buFontTx/>
              <a:buNone/>
              <a:tabLst>
                <a:tab pos="569913" algn="l"/>
              </a:tabLst>
            </a:pPr>
            <a:r>
              <a:rPr lang="en-US" altLang="en-US" sz="2000" dirty="0"/>
              <a:t>B4.	Initiating and Terminating Standards Projects</a:t>
            </a:r>
          </a:p>
          <a:p>
            <a:pPr marL="569595" indent="-569595" eaLnBrk="1" hangingPunct="1">
              <a:spcBef>
                <a:spcPts val="600"/>
              </a:spcBef>
              <a:buFontTx/>
              <a:buNone/>
              <a:tabLst>
                <a:tab pos="569913" algn="l"/>
              </a:tabLst>
            </a:pPr>
            <a:r>
              <a:rPr lang="en-US" altLang="en-US" sz="2000" dirty="0"/>
              <a:t>B5.	Consensus Process for Standards Development</a:t>
            </a:r>
          </a:p>
          <a:p>
            <a:pPr marL="569595" indent="-569595" eaLnBrk="1" hangingPunct="1">
              <a:spcBef>
                <a:spcPts val="600"/>
              </a:spcBef>
              <a:buFontTx/>
              <a:buNone/>
              <a:tabLst>
                <a:tab pos="569913" algn="l"/>
              </a:tabLst>
            </a:pPr>
            <a:r>
              <a:rPr lang="en-US" altLang="en-US" sz="2000" dirty="0"/>
              <a:t>B6.	The Basics of Parliamentary Procedure</a:t>
            </a:r>
          </a:p>
          <a:p>
            <a:pPr marL="569595" indent="-569595" eaLnBrk="1" hangingPunct="1">
              <a:spcBef>
                <a:spcPts val="600"/>
              </a:spcBef>
              <a:buFontTx/>
              <a:buNone/>
              <a:tabLst>
                <a:tab pos="569913" algn="l"/>
              </a:tabLst>
            </a:pPr>
            <a:r>
              <a:rPr lang="en-US" altLang="en-US" sz="2000" dirty="0"/>
              <a:t>B7.	The Appeals Process</a:t>
            </a:r>
          </a:p>
          <a:p>
            <a:pPr marL="569595" indent="-569595" eaLnBrk="1" hangingPunct="1">
              <a:spcBef>
                <a:spcPts val="600"/>
              </a:spcBef>
              <a:buFontTx/>
              <a:buNone/>
              <a:tabLst>
                <a:tab pos="569913" algn="l"/>
              </a:tabLst>
            </a:pPr>
            <a:r>
              <a:rPr lang="en-US" altLang="en-US" sz="2000" dirty="0"/>
              <a:t>B8.	International Standards Development</a:t>
            </a:r>
          </a:p>
          <a:p>
            <a:pPr marL="569595" indent="-569595" eaLnBrk="1" hangingPunct="1">
              <a:spcBef>
                <a:spcPts val="600"/>
              </a:spcBef>
              <a:buFontTx/>
              <a:buNone/>
              <a:tabLst>
                <a:tab pos="569913" algn="l"/>
              </a:tabLst>
            </a:pPr>
            <a:r>
              <a:rPr lang="en-US" altLang="en-US" sz="2000" dirty="0"/>
              <a:t>B9.	ASME Conformity Assessment Programs</a:t>
            </a:r>
          </a:p>
          <a:p>
            <a:pPr marL="569595" indent="-569595" eaLnBrk="1" hangingPunct="1">
              <a:spcBef>
                <a:spcPts val="600"/>
              </a:spcBef>
              <a:buNone/>
              <a:tabLst>
                <a:tab pos="569913" algn="l"/>
              </a:tabLst>
            </a:pPr>
            <a:r>
              <a:rPr lang="en-US" altLang="en-US" sz="2000" b="1" dirty="0">
                <a:latin typeface="Arial"/>
                <a:cs typeface="Arial"/>
              </a:rPr>
              <a:t>B10.	Performance-Based Standards</a:t>
            </a:r>
          </a:p>
          <a:p>
            <a:pPr marL="569595" indent="-569595" eaLnBrk="1" hangingPunct="1">
              <a:spcBef>
                <a:spcPts val="600"/>
              </a:spcBef>
              <a:buFontTx/>
              <a:buNone/>
              <a:tabLst>
                <a:tab pos="569913" algn="l"/>
              </a:tabLst>
            </a:pPr>
            <a:r>
              <a:rPr lang="en-US" altLang="en-US" sz="2000" dirty="0"/>
              <a:t>B11. Consensus Process for Standards Interpretation and Code Cases</a:t>
            </a:r>
            <a:endParaRPr lang="en-US" altLang="en-US" sz="1100" strike="sngStrike" dirty="0">
              <a:solidFill>
                <a:srgbClr val="FF0000"/>
              </a:solidFill>
            </a:endParaRPr>
          </a:p>
        </p:txBody>
      </p:sp>
      <p:sp>
        <p:nvSpPr>
          <p:cNvPr id="8"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14341"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D0FAE130-4966-44B6-9671-6C548C291D34}" type="slidenum">
              <a:rPr lang="en-US" altLang="en-US" sz="1200">
                <a:latin typeface="Tahoma" panose="020B0604030504040204" pitchFamily="34" charset="0"/>
              </a:rPr>
              <a:pPr>
                <a:spcBef>
                  <a:spcPct val="0"/>
                </a:spcBef>
                <a:buFontTx/>
                <a:buNone/>
              </a:pPr>
              <a:t>1</a:t>
            </a:fld>
            <a:endParaRPr lang="en-US" altLang="en-US" sz="1200" dirty="0">
              <a:latin typeface="Tahoma" panose="020B060403050404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0"/>
            <a:ext cx="8229600" cy="1143000"/>
          </a:xfrm>
        </p:spPr>
        <p:txBody>
          <a:bodyPr/>
          <a:lstStyle/>
          <a:p>
            <a:pPr eaLnBrk="1" hangingPunct="1"/>
            <a:r>
              <a:rPr lang="en-US" altLang="en-US" b="1"/>
              <a:t>MODULE SUMMARY</a:t>
            </a:r>
          </a:p>
        </p:txBody>
      </p:sp>
      <p:sp>
        <p:nvSpPr>
          <p:cNvPr id="30723" name="Rectangle 3"/>
          <p:cNvSpPr>
            <a:spLocks noGrp="1" noChangeArrowheads="1"/>
          </p:cNvSpPr>
          <p:nvPr>
            <p:ph idx="1"/>
          </p:nvPr>
        </p:nvSpPr>
        <p:spPr>
          <a:xfrm>
            <a:off x="457200" y="1371600"/>
            <a:ext cx="8229600" cy="4645152"/>
          </a:xfrm>
        </p:spPr>
        <p:txBody>
          <a:bodyPr/>
          <a:lstStyle/>
          <a:p>
            <a:pPr eaLnBrk="1" hangingPunct="1">
              <a:spcBef>
                <a:spcPts val="0"/>
              </a:spcBef>
              <a:spcAft>
                <a:spcPts val="600"/>
              </a:spcAft>
              <a:buFont typeface="Arial" panose="020B0604020202020204" pitchFamily="34" charset="0"/>
              <a:buChar char="•"/>
              <a:defRPr/>
            </a:pPr>
            <a:r>
              <a:rPr lang="en-US">
                <a:latin typeface="Arial"/>
                <a:cs typeface="Arial"/>
              </a:rPr>
              <a:t>Performance-based standards state goals and objectives    to be achieved. Prescriptive standards prescribes materials, design and construction methods</a:t>
            </a:r>
          </a:p>
          <a:p>
            <a:pPr eaLnBrk="1" hangingPunct="1">
              <a:spcBef>
                <a:spcPts val="0"/>
              </a:spcBef>
              <a:spcAft>
                <a:spcPts val="600"/>
              </a:spcAft>
              <a:buFont typeface="Arial" panose="020B0604020202020204" pitchFamily="34" charset="0"/>
              <a:buChar char="•"/>
              <a:defRPr/>
            </a:pPr>
            <a:r>
              <a:rPr lang="en-US">
                <a:latin typeface="Arial"/>
                <a:cs typeface="Arial"/>
              </a:rPr>
              <a:t>The use of performance-based standards allows early adoption of new technology, encourages innovation, reduces barriers to trade, increases transparency and efficiency of the codes and standards committee development process </a:t>
            </a:r>
          </a:p>
          <a:p>
            <a:pPr eaLnBrk="1" hangingPunct="1">
              <a:spcBef>
                <a:spcPts val="0"/>
              </a:spcBef>
              <a:spcAft>
                <a:spcPts val="600"/>
              </a:spcAft>
              <a:buFont typeface="Arial" panose="020B0604020202020204" pitchFamily="34" charset="0"/>
              <a:buChar char="•"/>
              <a:defRPr/>
            </a:pPr>
            <a:r>
              <a:rPr lang="en-US">
                <a:latin typeface="Arial"/>
                <a:cs typeface="Arial"/>
              </a:rPr>
              <a:t>When developing performance-based specifications, first establish goals for the standard, specify assumptions, establish objectives, then provide performance criteria and a verification method</a:t>
            </a:r>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53253"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0F23C965-1A8D-46E7-ABEE-9C83AA331A32}" type="slidenum">
              <a:rPr lang="en-US" altLang="en-US" sz="1200">
                <a:latin typeface="Tahoma" panose="020B0604030504040204" pitchFamily="34" charset="0"/>
              </a:rPr>
              <a:pPr>
                <a:spcBef>
                  <a:spcPct val="0"/>
                </a:spcBef>
                <a:buFontTx/>
                <a:buNone/>
              </a:pPr>
              <a:t>19</a:t>
            </a:fld>
            <a:endParaRPr lang="en-US" altLang="en-US" sz="1200">
              <a:latin typeface="Tahoma" panose="020B060403050404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0"/>
            <a:ext cx="8229600" cy="1124077"/>
          </a:xfrm>
        </p:spPr>
        <p:txBody>
          <a:bodyPr/>
          <a:lstStyle/>
          <a:p>
            <a:pPr eaLnBrk="1" hangingPunct="1"/>
            <a:r>
              <a:rPr lang="en-US" altLang="en-US" b="1"/>
              <a:t>REFERENCES</a:t>
            </a:r>
          </a:p>
        </p:txBody>
      </p:sp>
      <p:sp>
        <p:nvSpPr>
          <p:cNvPr id="55299" name="Rectangle 3"/>
          <p:cNvSpPr>
            <a:spLocks noGrp="1" noChangeArrowheads="1"/>
          </p:cNvSpPr>
          <p:nvPr>
            <p:ph idx="1"/>
          </p:nvPr>
        </p:nvSpPr>
        <p:spPr>
          <a:xfrm>
            <a:off x="457200" y="1600200"/>
            <a:ext cx="8229600" cy="4645152"/>
          </a:xfrm>
        </p:spPr>
        <p:txBody>
          <a:bodyPr/>
          <a:lstStyle/>
          <a:p>
            <a:pPr marL="457200" eaLnBrk="1" hangingPunct="1"/>
            <a:r>
              <a:rPr lang="en-US" altLang="en-US" dirty="0"/>
              <a:t>ASME C&amp;S Polices, Procedures and Guidelines</a:t>
            </a:r>
          </a:p>
          <a:p>
            <a:pPr marL="114300" indent="0" eaLnBrk="1" hangingPunct="1">
              <a:buNone/>
            </a:pPr>
            <a:r>
              <a:rPr lang="en-US" altLang="en-US" dirty="0">
                <a:hlinkClick r:id="rId3"/>
              </a:rPr>
              <a:t>https://cstools.asme.org/csconnect/CommitteePages.cfm?Committee=100726310&amp;Action=7609</a:t>
            </a:r>
            <a:r>
              <a:rPr lang="en-US" altLang="en-US" dirty="0"/>
              <a:t> </a:t>
            </a:r>
          </a:p>
          <a:p>
            <a:pPr marL="457200" eaLnBrk="1" hangingPunct="1"/>
            <a:r>
              <a:rPr lang="en-US" altLang="en-US" dirty="0"/>
              <a:t>Examples of Performance Based Provisions</a:t>
            </a:r>
          </a:p>
          <a:p>
            <a:pPr marL="114300" indent="0" eaLnBrk="1" hangingPunct="1">
              <a:buNone/>
            </a:pPr>
            <a:r>
              <a:rPr lang="en-US" u="sng" dirty="0">
                <a:solidFill>
                  <a:srgbClr val="00B050"/>
                </a:solidFill>
                <a:hlinkClick r:id="rId4"/>
              </a:rPr>
              <a:t>https://cstools.asme.org/csconnect/FileUpload.cfm?View=yes&amp;ID=19679</a:t>
            </a:r>
            <a:r>
              <a:rPr lang="en-US" u="sng" dirty="0">
                <a:solidFill>
                  <a:srgbClr val="00B050"/>
                </a:solidFill>
              </a:rPr>
              <a:t> </a:t>
            </a:r>
            <a:endParaRPr lang="en-US" sz="2400" u="sng" dirty="0">
              <a:solidFill>
                <a:srgbClr val="00B050"/>
              </a:solidFill>
            </a:endParaRPr>
          </a:p>
          <a:p>
            <a:pPr marL="395288" lvl="1" indent="-342900" eaLnBrk="1" hangingPunct="1">
              <a:buFont typeface="Arial" panose="020B0604020202020204" pitchFamily="34" charset="0"/>
              <a:buChar char="•"/>
            </a:pPr>
            <a:r>
              <a:rPr lang="en-US" sz="2400" dirty="0"/>
              <a:t>Codes and Standards Policy (CSP)</a:t>
            </a:r>
          </a:p>
          <a:p>
            <a:pPr marL="52388" lvl="1" indent="0" eaLnBrk="1" hangingPunct="1">
              <a:buNone/>
            </a:pPr>
            <a:r>
              <a:rPr lang="en-US" sz="2400" dirty="0">
                <a:hlinkClick r:id="rId5"/>
              </a:rPr>
              <a:t>https://cstools.asme.org/csconnect/FileUpload.cfm?View=yes&amp;ID=59993</a:t>
            </a:r>
            <a:r>
              <a:rPr lang="en-US" sz="2400" dirty="0"/>
              <a:t>  </a:t>
            </a:r>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55301"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8FEC22CB-74F4-4B9A-8CA2-8AB3A172956B}" type="slidenum">
              <a:rPr lang="en-US" altLang="en-US" sz="1200">
                <a:latin typeface="Tahoma" panose="020B0604030504040204" pitchFamily="34" charset="0"/>
              </a:rPr>
              <a:pPr>
                <a:spcBef>
                  <a:spcPct val="0"/>
                </a:spcBef>
                <a:buFontTx/>
                <a:buNone/>
              </a:pPr>
              <a:t>20</a:t>
            </a:fld>
            <a:endParaRPr lang="en-US" altLang="en-US" sz="1200">
              <a:latin typeface="Tahoma" panose="020B060403050404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0"/>
            <a:ext cx="8229600" cy="1143000"/>
          </a:xfrm>
        </p:spPr>
        <p:txBody>
          <a:bodyPr/>
          <a:lstStyle/>
          <a:p>
            <a:pPr eaLnBrk="1" hangingPunct="1"/>
            <a:r>
              <a:rPr lang="en-US" altLang="en-US" b="1" dirty="0"/>
              <a:t>REVISIONS</a:t>
            </a:r>
          </a:p>
        </p:txBody>
      </p:sp>
      <p:sp>
        <p:nvSpPr>
          <p:cNvPr id="12" name="Footer Placeholder 1"/>
          <p:cNvSpPr>
            <a:spLocks noGrp="1"/>
          </p:cNvSpPr>
          <p:nvPr>
            <p:ph type="ftr" sz="quarter" idx="10"/>
          </p:nvPr>
        </p:nvSpPr>
        <p:spPr/>
        <p:txBody>
          <a:bodyPr/>
          <a:lstStyle/>
          <a:p>
            <a:pPr algn="ctr">
              <a:defRPr/>
            </a:pPr>
            <a:r>
              <a:rPr lang="en-US" dirty="0"/>
              <a:t>ASME S&amp;C Training – B10. Performance-Based Standards</a:t>
            </a:r>
          </a:p>
        </p:txBody>
      </p:sp>
      <p:sp>
        <p:nvSpPr>
          <p:cNvPr id="16388" name="Slide Number Placeholder 2"/>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F1786B77-3469-4DCC-A3C4-FDD30385F1F6}" type="slidenum">
              <a:rPr lang="en-US" altLang="en-US" sz="1200">
                <a:latin typeface="Tahoma" panose="020B0604030504040204" pitchFamily="34" charset="0"/>
              </a:rPr>
              <a:pPr>
                <a:spcBef>
                  <a:spcPct val="0"/>
                </a:spcBef>
                <a:buFontTx/>
                <a:buNone/>
              </a:pPr>
              <a:t>2</a:t>
            </a:fld>
            <a:endParaRPr lang="en-US" altLang="en-US" sz="1200">
              <a:latin typeface="Tahoma" panose="020B0604030504040204" pitchFamily="34" charset="0"/>
            </a:endParaRPr>
          </a:p>
        </p:txBody>
      </p:sp>
      <p:sp>
        <p:nvSpPr>
          <p:cNvPr id="16389" name="Rectangle 5"/>
          <p:cNvSpPr>
            <a:spLocks noChangeArrowheads="1"/>
          </p:cNvSpPr>
          <p:nvPr/>
        </p:nvSpPr>
        <p:spPr bwMode="auto">
          <a:xfrm>
            <a:off x="1676400" y="1143000"/>
            <a:ext cx="1295400" cy="54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lgn="ctr">
              <a:buFontTx/>
              <a:buNone/>
            </a:pPr>
            <a:endParaRPr lang="en-US" altLang="en-US" sz="2800" b="1">
              <a:solidFill>
                <a:schemeClr val="accent2"/>
              </a:solidFill>
            </a:endParaRPr>
          </a:p>
        </p:txBody>
      </p:sp>
      <p:sp>
        <p:nvSpPr>
          <p:cNvPr id="16390" name="Line 8"/>
          <p:cNvSpPr>
            <a:spLocks noChangeShapeType="1"/>
          </p:cNvSpPr>
          <p:nvPr/>
        </p:nvSpPr>
        <p:spPr bwMode="auto">
          <a:xfrm>
            <a:off x="1676400" y="1143000"/>
            <a:ext cx="0" cy="480060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6" name="Rectangle 10"/>
          <p:cNvSpPr>
            <a:spLocks noChangeArrowheads="1"/>
          </p:cNvSpPr>
          <p:nvPr/>
        </p:nvSpPr>
        <p:spPr bwMode="auto">
          <a:xfrm>
            <a:off x="685800" y="1574408"/>
            <a:ext cx="7874000" cy="457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t"/>
          <a:lstStyle/>
          <a:p>
            <a:pPr marL="914400" indent="-914400">
              <a:defRPr/>
            </a:pPr>
            <a:r>
              <a:rPr lang="en-US" sz="1600">
                <a:solidFill>
                  <a:srgbClr val="003399"/>
                </a:solidFill>
                <a:latin typeface="Arial"/>
                <a:cs typeface="Arial"/>
              </a:rPr>
              <a:t>06/30/26  </a:t>
            </a:r>
            <a:r>
              <a:rPr lang="en-US" sz="1600" dirty="0">
                <a:solidFill>
                  <a:srgbClr val="003399"/>
                </a:solidFill>
                <a:latin typeface="Arial"/>
                <a:cs typeface="Arial"/>
              </a:rPr>
              <a:t>Editorially revised, new slide on qualitative vs. quantitative requirements,  updated reference to CSP-62 with guidance. </a:t>
            </a:r>
          </a:p>
          <a:p>
            <a:pPr marL="914400" indent="-914400">
              <a:defRPr/>
            </a:pPr>
            <a:endParaRPr lang="en-US" sz="1600" dirty="0">
              <a:solidFill>
                <a:srgbClr val="003399"/>
              </a:solidFill>
              <a:latin typeface="Arial"/>
              <a:cs typeface="Arial"/>
            </a:endParaRPr>
          </a:p>
          <a:p>
            <a:pPr marL="914400" indent="-914400">
              <a:defRPr/>
            </a:pPr>
            <a:r>
              <a:rPr lang="en-US" sz="1600" dirty="0">
                <a:solidFill>
                  <a:srgbClr val="003399"/>
                </a:solidFill>
                <a:latin typeface="Arial"/>
                <a:cs typeface="Arial"/>
              </a:rPr>
              <a:t>09/07/17	 Editorially revised and restructured presentation</a:t>
            </a:r>
            <a:endParaRPr lang="en-US" dirty="0"/>
          </a:p>
          <a:p>
            <a:pPr marL="914400" indent="-914400">
              <a:defRPr/>
            </a:pPr>
            <a:endParaRPr lang="en-US" sz="1600" strike="sngStrike" dirty="0">
              <a:solidFill>
                <a:srgbClr val="003399"/>
              </a:solidFill>
              <a:latin typeface="Arial" charset="0"/>
            </a:endParaRPr>
          </a:p>
          <a:p>
            <a:pPr>
              <a:defRPr/>
            </a:pPr>
            <a:endParaRPr lang="en-US" sz="1600" dirty="0">
              <a:solidFill>
                <a:srgbClr val="003399"/>
              </a:solidFill>
              <a:latin typeface="Arial" charset="0"/>
            </a:endParaRPr>
          </a:p>
          <a:p>
            <a:pPr>
              <a:defRPr/>
            </a:pPr>
            <a:r>
              <a:rPr lang="en-US" sz="1600" dirty="0">
                <a:solidFill>
                  <a:srgbClr val="003399"/>
                </a:solidFill>
                <a:latin typeface="Arial" charset="0"/>
              </a:rPr>
              <a:t>9/20/12 	 Minor revisions to update format, revised the slide titles and other minor 	editorial revisions</a:t>
            </a:r>
          </a:p>
          <a:p>
            <a:pPr>
              <a:defRPr/>
            </a:pPr>
            <a:r>
              <a:rPr lang="en-US" sz="1600" dirty="0">
                <a:solidFill>
                  <a:srgbClr val="003399"/>
                </a:solidFill>
                <a:latin typeface="Arial"/>
                <a:cs typeface="Arial"/>
              </a:rPr>
              <a:t>	</a:t>
            </a:r>
          </a:p>
          <a:p>
            <a:pPr>
              <a:defRPr/>
            </a:pPr>
            <a:r>
              <a:rPr lang="en-US" sz="1600" dirty="0">
                <a:solidFill>
                  <a:srgbClr val="003399"/>
                </a:solidFill>
                <a:latin typeface="Arial"/>
                <a:cs typeface="Arial"/>
              </a:rPr>
              <a:t>	</a:t>
            </a:r>
          </a:p>
          <a:p>
            <a:pPr>
              <a:defRPr/>
            </a:pPr>
            <a:r>
              <a:rPr lang="en-US" sz="1600" dirty="0">
                <a:solidFill>
                  <a:srgbClr val="003399"/>
                </a:solidFill>
                <a:latin typeface="Arial" charset="0"/>
              </a:rPr>
              <a:t>11/22/10	 Changed “Codes and Standards Board of Directors” to “Council on 	Standards and Certification” throughout</a:t>
            </a:r>
          </a:p>
          <a:p>
            <a:pPr>
              <a:defRPr/>
            </a:pPr>
            <a:endParaRPr lang="en-US" sz="1400" b="1" dirty="0">
              <a:solidFill>
                <a:srgbClr val="003399"/>
              </a:solidFill>
              <a:latin typeface="Arial" charset="0"/>
              <a:cs typeface="Microsoft Sans Serif" pitchFamily="34" charset="0"/>
            </a:endParaRPr>
          </a:p>
        </p:txBody>
      </p:sp>
      <p:sp>
        <p:nvSpPr>
          <p:cNvPr id="16392" name="Rectangle 11"/>
          <p:cNvSpPr>
            <a:spLocks noChangeArrowheads="1"/>
          </p:cNvSpPr>
          <p:nvPr/>
        </p:nvSpPr>
        <p:spPr bwMode="auto">
          <a:xfrm>
            <a:off x="1711325" y="1676400"/>
            <a:ext cx="1330325" cy="458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lgn="ctr">
              <a:spcBef>
                <a:spcPct val="0"/>
              </a:spcBef>
              <a:buFontTx/>
              <a:buNone/>
            </a:pPr>
            <a:endParaRPr lang="en-US" altLang="en-US" sz="1200" b="1">
              <a:solidFill>
                <a:schemeClr val="bg1"/>
              </a:solidFill>
            </a:endParaRPr>
          </a:p>
        </p:txBody>
      </p:sp>
      <p:sp>
        <p:nvSpPr>
          <p:cNvPr id="16393" name="Line 13"/>
          <p:cNvSpPr>
            <a:spLocks noChangeShapeType="1"/>
          </p:cNvSpPr>
          <p:nvPr/>
        </p:nvSpPr>
        <p:spPr bwMode="auto">
          <a:xfrm>
            <a:off x="342900" y="1449388"/>
            <a:ext cx="8343900"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Rectangle 5"/>
          <p:cNvSpPr>
            <a:spLocks noChangeArrowheads="1"/>
          </p:cNvSpPr>
          <p:nvPr/>
        </p:nvSpPr>
        <p:spPr bwMode="auto">
          <a:xfrm>
            <a:off x="381000" y="1005840"/>
            <a:ext cx="1295400" cy="548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algn="ctr">
              <a:spcBef>
                <a:spcPct val="20000"/>
              </a:spcBef>
            </a:pPr>
            <a:r>
              <a:rPr lang="en-US" sz="2800" b="1">
                <a:solidFill>
                  <a:srgbClr val="003399"/>
                </a:solidFill>
                <a:latin typeface="Arial" charset="0"/>
              </a:rPr>
              <a:t>DATE</a:t>
            </a:r>
          </a:p>
        </p:txBody>
      </p:sp>
      <p:sp>
        <p:nvSpPr>
          <p:cNvPr id="13" name="Rectangle 3"/>
          <p:cNvSpPr>
            <a:spLocks noChangeArrowheads="1"/>
          </p:cNvSpPr>
          <p:nvPr/>
        </p:nvSpPr>
        <p:spPr bwMode="auto">
          <a:xfrm>
            <a:off x="1905000" y="1005840"/>
            <a:ext cx="5943600" cy="548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algn="ctr">
              <a:spcBef>
                <a:spcPct val="20000"/>
              </a:spcBef>
            </a:pPr>
            <a:r>
              <a:rPr lang="en-US" sz="2800" b="1">
                <a:solidFill>
                  <a:srgbClr val="003399"/>
                </a:solidFill>
                <a:latin typeface="Arial" charset="0"/>
              </a:rPr>
              <a:t>CHANGE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15240"/>
            <a:ext cx="8229600" cy="1143000"/>
          </a:xfrm>
        </p:spPr>
        <p:txBody>
          <a:bodyPr/>
          <a:lstStyle/>
          <a:p>
            <a:pPr eaLnBrk="1" hangingPunct="1"/>
            <a:r>
              <a:rPr lang="en-US" altLang="en-US" b="1"/>
              <a:t>LEARNING OBJECTIVES</a:t>
            </a:r>
          </a:p>
        </p:txBody>
      </p:sp>
      <p:sp>
        <p:nvSpPr>
          <p:cNvPr id="3" name="Content Placeholder 2"/>
          <p:cNvSpPr>
            <a:spLocks noGrp="1"/>
          </p:cNvSpPr>
          <p:nvPr>
            <p:ph idx="1"/>
          </p:nvPr>
        </p:nvSpPr>
        <p:spPr>
          <a:xfrm>
            <a:off x="457200" y="1600200"/>
            <a:ext cx="8458200" cy="4459288"/>
          </a:xfrm>
        </p:spPr>
        <p:txBody>
          <a:bodyPr/>
          <a:lstStyle/>
          <a:p>
            <a:pPr marL="0" indent="0" eaLnBrk="1" hangingPunct="1">
              <a:spcBef>
                <a:spcPts val="0"/>
              </a:spcBef>
              <a:spcAft>
                <a:spcPts val="0"/>
              </a:spcAft>
              <a:buFontTx/>
              <a:buNone/>
            </a:pPr>
            <a:r>
              <a:rPr lang="en-US" altLang="en-US" dirty="0">
                <a:latin typeface="Arial"/>
                <a:cs typeface="Arial"/>
              </a:rPr>
              <a:t>At the end of this module you will be able to:</a:t>
            </a:r>
          </a:p>
          <a:p>
            <a:pPr lvl="1" eaLnBrk="1" hangingPunct="1">
              <a:spcBef>
                <a:spcPts val="0"/>
              </a:spcBef>
              <a:spcAft>
                <a:spcPts val="0"/>
              </a:spcAft>
            </a:pPr>
            <a:r>
              <a:rPr lang="en-US" altLang="en-US" sz="2400" dirty="0">
                <a:latin typeface="Arial"/>
                <a:cs typeface="Arial"/>
              </a:rPr>
              <a:t>Understand the concept of performance-based standards</a:t>
            </a:r>
          </a:p>
          <a:p>
            <a:pPr lvl="1" eaLnBrk="1" hangingPunct="1">
              <a:spcBef>
                <a:spcPts val="0"/>
              </a:spcBef>
              <a:spcAft>
                <a:spcPts val="0"/>
              </a:spcAft>
            </a:pPr>
            <a:r>
              <a:rPr lang="en-US" altLang="en-US" sz="2400" dirty="0"/>
              <a:t>Describe the advantages of such standards</a:t>
            </a:r>
            <a:endParaRPr lang="en-US" altLang="en-US" sz="2400" strike="sngStrike" dirty="0"/>
          </a:p>
          <a:p>
            <a:pPr lvl="1" eaLnBrk="1" hangingPunct="1">
              <a:spcBef>
                <a:spcPts val="0"/>
              </a:spcBef>
              <a:spcAft>
                <a:spcPts val="0"/>
              </a:spcAft>
            </a:pPr>
            <a:r>
              <a:rPr lang="en-US" altLang="en-US" sz="2400" dirty="0">
                <a:latin typeface="Arial"/>
                <a:cs typeface="Arial"/>
              </a:rPr>
              <a:t>Provide examples of performance-based provisions in ASME standards</a:t>
            </a:r>
            <a:endParaRPr lang="en-US" altLang="en-US" sz="2400" strike="sngStrike" dirty="0">
              <a:latin typeface="Arial"/>
              <a:cs typeface="Arial"/>
            </a:endParaRPr>
          </a:p>
          <a:p>
            <a:pPr lvl="1" eaLnBrk="1" hangingPunct="1">
              <a:spcBef>
                <a:spcPts val="0"/>
              </a:spcBef>
              <a:spcAft>
                <a:spcPts val="0"/>
              </a:spcAft>
            </a:pPr>
            <a:r>
              <a:rPr lang="en-US" altLang="en-US" sz="2400" dirty="0">
                <a:latin typeface="Arial"/>
                <a:cs typeface="Arial"/>
              </a:rPr>
              <a:t>Describe the actions standards committees can take to incorporate performance-based specifications into their standards</a:t>
            </a:r>
            <a:endParaRPr lang="en-US" altLang="en-US" sz="2400" strike="sngStrike" dirty="0"/>
          </a:p>
          <a:p>
            <a:pPr lvl="1" eaLnBrk="1" hangingPunct="1">
              <a:spcBef>
                <a:spcPts val="600"/>
              </a:spcBef>
            </a:pPr>
            <a:endParaRPr lang="en-US" altLang="en-US" sz="2400" dirty="0"/>
          </a:p>
        </p:txBody>
      </p:sp>
      <p:sp>
        <p:nvSpPr>
          <p:cNvPr id="6"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18437" name="Slide Number Placeholder 3"/>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11970B14-6757-47FC-908C-126049A80D1B}" type="slidenum">
              <a:rPr lang="en-US" altLang="en-US" sz="1200">
                <a:latin typeface="Tahoma" panose="020B0604030504040204" pitchFamily="34" charset="0"/>
              </a:rPr>
              <a:pPr>
                <a:spcBef>
                  <a:spcPct val="0"/>
                </a:spcBef>
                <a:buFontTx/>
                <a:buNone/>
              </a:pPr>
              <a:t>3</a:t>
            </a:fld>
            <a:endParaRPr lang="en-US" altLang="en-US" sz="1200">
              <a:latin typeface="Tahoma" panose="020B06040305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81354" y="0"/>
            <a:ext cx="8405446" cy="1600200"/>
          </a:xfrm>
        </p:spPr>
        <p:txBody>
          <a:bodyPr/>
          <a:lstStyle/>
          <a:p>
            <a:pPr eaLnBrk="1" hangingPunct="1"/>
            <a:r>
              <a:rPr lang="en-US" altLang="en-US" b="1" dirty="0"/>
              <a:t>PRESCRIPTIVE VS. -BASED STANDARDS</a:t>
            </a:r>
          </a:p>
        </p:txBody>
      </p:sp>
      <p:sp>
        <p:nvSpPr>
          <p:cNvPr id="20483" name="Rectangle 3"/>
          <p:cNvSpPr>
            <a:spLocks noGrp="1" noChangeArrowheads="1"/>
          </p:cNvSpPr>
          <p:nvPr>
            <p:ph idx="1"/>
          </p:nvPr>
        </p:nvSpPr>
        <p:spPr>
          <a:xfrm>
            <a:off x="381000" y="2423160"/>
            <a:ext cx="3886200" cy="1981200"/>
          </a:xfrm>
        </p:spPr>
        <p:txBody>
          <a:bodyPr/>
          <a:lstStyle/>
          <a:p>
            <a:pPr marL="0" indent="0" eaLnBrk="1" hangingPunct="1">
              <a:lnSpc>
                <a:spcPct val="90000"/>
              </a:lnSpc>
              <a:buNone/>
            </a:pPr>
            <a:r>
              <a:rPr lang="en-US" altLang="en-US" sz="2000" u="sng"/>
              <a:t>Prescriptive Requirements</a:t>
            </a:r>
          </a:p>
          <a:p>
            <a:pPr marL="474345" lvl="1" eaLnBrk="1" hangingPunct="1">
              <a:lnSpc>
                <a:spcPct val="90000"/>
              </a:lnSpc>
            </a:pPr>
            <a:r>
              <a:rPr lang="en-US" altLang="en-US" sz="1800">
                <a:latin typeface="Arial"/>
                <a:cs typeface="Arial"/>
              </a:rPr>
              <a:t>Prescribes materials, design, and construction methods</a:t>
            </a:r>
          </a:p>
          <a:p>
            <a:pPr marL="474663" lvl="1" eaLnBrk="1" hangingPunct="1">
              <a:lnSpc>
                <a:spcPct val="90000"/>
              </a:lnSpc>
            </a:pPr>
            <a:r>
              <a:rPr lang="en-US" altLang="en-US" sz="1800"/>
              <a:t>Focuses on processes to produce the final product</a:t>
            </a:r>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20485"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8BCFDD08-1161-48FA-889D-9999DF6CA1AC}" type="slidenum">
              <a:rPr lang="en-US" altLang="en-US" sz="1200">
                <a:latin typeface="Tahoma" panose="020B0604030504040204" pitchFamily="34" charset="0"/>
              </a:rPr>
              <a:pPr>
                <a:spcBef>
                  <a:spcPct val="0"/>
                </a:spcBef>
                <a:buFontTx/>
                <a:buNone/>
              </a:pPr>
              <a:t>4</a:t>
            </a:fld>
            <a:endParaRPr lang="en-US" altLang="en-US" sz="1200">
              <a:latin typeface="Tahoma" panose="020B0604030504040204" pitchFamily="34" charset="0"/>
            </a:endParaRPr>
          </a:p>
        </p:txBody>
      </p:sp>
      <p:sp>
        <p:nvSpPr>
          <p:cNvPr id="7" name="Rectangle 3"/>
          <p:cNvSpPr txBox="1">
            <a:spLocks noChangeArrowheads="1"/>
          </p:cNvSpPr>
          <p:nvPr/>
        </p:nvSpPr>
        <p:spPr bwMode="auto">
          <a:xfrm>
            <a:off x="4572000" y="2423160"/>
            <a:ext cx="4398010" cy="2514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400">
                <a:solidFill>
                  <a:srgbClr val="003399"/>
                </a:solidFill>
                <a:latin typeface="Arial" pitchFamily="34" charset="0"/>
                <a:ea typeface="+mn-ea"/>
                <a:cs typeface="Arial" pitchFamily="34" charset="0"/>
              </a:defRPr>
            </a:lvl1pPr>
            <a:lvl2pPr marL="742950" indent="-285750" algn="l" rtl="0" eaLnBrk="0" fontAlgn="base" hangingPunct="0">
              <a:spcBef>
                <a:spcPct val="20000"/>
              </a:spcBef>
              <a:spcAft>
                <a:spcPct val="0"/>
              </a:spcAft>
              <a:buChar char="–"/>
              <a:defRPr sz="2000">
                <a:solidFill>
                  <a:srgbClr val="003399"/>
                </a:solidFill>
                <a:latin typeface="Arial" pitchFamily="34" charset="0"/>
                <a:cs typeface="Arial" pitchFamily="34" charset="0"/>
              </a:defRPr>
            </a:lvl2pPr>
            <a:lvl3pPr marL="1143000" indent="-228600" algn="l" rtl="0" eaLnBrk="0" fontAlgn="base" hangingPunct="0">
              <a:spcBef>
                <a:spcPct val="20000"/>
              </a:spcBef>
              <a:spcAft>
                <a:spcPct val="0"/>
              </a:spcAft>
              <a:buChar char="•"/>
              <a:defRPr>
                <a:solidFill>
                  <a:srgbClr val="003399"/>
                </a:solidFill>
                <a:latin typeface="Arial" pitchFamily="34" charset="0"/>
                <a:cs typeface="Arial" pitchFamily="34" charset="0"/>
              </a:defRPr>
            </a:lvl3pPr>
            <a:lvl4pPr marL="16002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4pPr>
            <a:lvl5pPr marL="20574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a:lstStyle>
          <a:p>
            <a:pPr marL="0" indent="0" eaLnBrk="1" hangingPunct="1">
              <a:lnSpc>
                <a:spcPct val="90000"/>
              </a:lnSpc>
              <a:buNone/>
            </a:pPr>
            <a:r>
              <a:rPr lang="en-US" altLang="en-US" sz="2000" u="sng" kern="0" dirty="0"/>
              <a:t>Performance-Based Requirements</a:t>
            </a:r>
          </a:p>
          <a:p>
            <a:pPr marL="474345" lvl="1" eaLnBrk="1" hangingPunct="1">
              <a:lnSpc>
                <a:spcPct val="90000"/>
              </a:lnSpc>
            </a:pPr>
            <a:r>
              <a:rPr lang="en-US" altLang="en-US" sz="1800" kern="0" dirty="0">
                <a:latin typeface="Arial"/>
                <a:cs typeface="Arial"/>
              </a:rPr>
              <a:t>States goals and objectives to be achieved</a:t>
            </a:r>
            <a:endParaRPr lang="en-US" altLang="en-US" sz="1800" strike="sngStrike" kern="0" dirty="0">
              <a:latin typeface="Arial"/>
              <a:cs typeface="Arial"/>
            </a:endParaRPr>
          </a:p>
          <a:p>
            <a:pPr marL="474345" lvl="1" eaLnBrk="1" hangingPunct="1">
              <a:lnSpc>
                <a:spcPct val="90000"/>
              </a:lnSpc>
            </a:pPr>
            <a:r>
              <a:rPr lang="en-US" altLang="en-US" sz="1800" kern="0" dirty="0">
                <a:latin typeface="Arial"/>
                <a:cs typeface="Arial"/>
              </a:rPr>
              <a:t>Describes methods that can be used to demonstrate whether products and services meet specified goals and objectives</a:t>
            </a:r>
            <a:endParaRPr lang="en-US" altLang="en-US" sz="1800" strike="sngStrike" kern="0" dirty="0">
              <a:latin typeface="Arial"/>
              <a:cs typeface="Arial"/>
            </a:endParaRPr>
          </a:p>
          <a:p>
            <a:pPr marL="474345" lvl="1" eaLnBrk="1" hangingPunct="1">
              <a:lnSpc>
                <a:spcPct val="90000"/>
              </a:lnSpc>
              <a:spcAft>
                <a:spcPts val="1200"/>
              </a:spcAft>
            </a:pPr>
            <a:r>
              <a:rPr lang="en-US" altLang="en-US" sz="1800" kern="0" dirty="0"/>
              <a:t>Focuses on desired characteristics of the final product</a:t>
            </a:r>
            <a:endParaRPr lang="en-US" altLang="en-US" sz="1800" strike="sngStrike" kern="0" dirty="0"/>
          </a:p>
        </p:txBody>
      </p:sp>
      <p:sp>
        <p:nvSpPr>
          <p:cNvPr id="9" name="Rectangle 3"/>
          <p:cNvSpPr txBox="1">
            <a:spLocks noChangeArrowheads="1"/>
          </p:cNvSpPr>
          <p:nvPr/>
        </p:nvSpPr>
        <p:spPr bwMode="auto">
          <a:xfrm>
            <a:off x="384048" y="1600201"/>
            <a:ext cx="8229600" cy="731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400">
                <a:solidFill>
                  <a:srgbClr val="003399"/>
                </a:solidFill>
                <a:latin typeface="Arial" pitchFamily="34" charset="0"/>
                <a:ea typeface="+mn-ea"/>
                <a:cs typeface="Arial" pitchFamily="34" charset="0"/>
              </a:defRPr>
            </a:lvl1pPr>
            <a:lvl2pPr marL="742950" indent="-285750" algn="l" rtl="0" eaLnBrk="0" fontAlgn="base" hangingPunct="0">
              <a:spcBef>
                <a:spcPct val="20000"/>
              </a:spcBef>
              <a:spcAft>
                <a:spcPct val="0"/>
              </a:spcAft>
              <a:buChar char="–"/>
              <a:defRPr sz="2000">
                <a:solidFill>
                  <a:srgbClr val="003399"/>
                </a:solidFill>
                <a:latin typeface="Arial" pitchFamily="34" charset="0"/>
                <a:cs typeface="Arial" pitchFamily="34" charset="0"/>
              </a:defRPr>
            </a:lvl2pPr>
            <a:lvl3pPr marL="1143000" indent="-228600" algn="l" rtl="0" eaLnBrk="0" fontAlgn="base" hangingPunct="0">
              <a:spcBef>
                <a:spcPct val="20000"/>
              </a:spcBef>
              <a:spcAft>
                <a:spcPct val="0"/>
              </a:spcAft>
              <a:buChar char="•"/>
              <a:defRPr>
                <a:solidFill>
                  <a:srgbClr val="003399"/>
                </a:solidFill>
                <a:latin typeface="Arial" pitchFamily="34" charset="0"/>
                <a:cs typeface="Arial" pitchFamily="34" charset="0"/>
              </a:defRPr>
            </a:lvl3pPr>
            <a:lvl4pPr marL="16002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4pPr>
            <a:lvl5pPr marL="20574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a:lstStyle>
          <a:p>
            <a:pPr eaLnBrk="1" hangingPunct="1">
              <a:spcBef>
                <a:spcPts val="0"/>
              </a:spcBef>
            </a:pPr>
            <a:r>
              <a:rPr lang="en-US" altLang="en-US" sz="2000" kern="0" dirty="0">
                <a:latin typeface="Arial"/>
                <a:cs typeface="Arial"/>
              </a:rPr>
              <a:t>Many ASME standards include both prescriptive and performance-based requirements </a:t>
            </a:r>
          </a:p>
        </p:txBody>
      </p:sp>
      <p:sp>
        <p:nvSpPr>
          <p:cNvPr id="10" name="Rectangle 3"/>
          <p:cNvSpPr txBox="1">
            <a:spLocks noChangeArrowheads="1"/>
          </p:cNvSpPr>
          <p:nvPr/>
        </p:nvSpPr>
        <p:spPr bwMode="auto">
          <a:xfrm>
            <a:off x="381000" y="5029199"/>
            <a:ext cx="8229600" cy="1066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400">
                <a:solidFill>
                  <a:srgbClr val="003399"/>
                </a:solidFill>
                <a:latin typeface="Arial" pitchFamily="34" charset="0"/>
                <a:ea typeface="+mn-ea"/>
                <a:cs typeface="Arial" pitchFamily="34" charset="0"/>
              </a:defRPr>
            </a:lvl1pPr>
            <a:lvl2pPr marL="742950" indent="-285750" algn="l" rtl="0" eaLnBrk="0" fontAlgn="base" hangingPunct="0">
              <a:spcBef>
                <a:spcPct val="20000"/>
              </a:spcBef>
              <a:spcAft>
                <a:spcPct val="0"/>
              </a:spcAft>
              <a:buChar char="–"/>
              <a:defRPr sz="2000">
                <a:solidFill>
                  <a:srgbClr val="003399"/>
                </a:solidFill>
                <a:latin typeface="Arial" pitchFamily="34" charset="0"/>
                <a:cs typeface="Arial" pitchFamily="34" charset="0"/>
              </a:defRPr>
            </a:lvl2pPr>
            <a:lvl3pPr marL="1143000" indent="-228600" algn="l" rtl="0" eaLnBrk="0" fontAlgn="base" hangingPunct="0">
              <a:spcBef>
                <a:spcPct val="20000"/>
              </a:spcBef>
              <a:spcAft>
                <a:spcPct val="0"/>
              </a:spcAft>
              <a:buChar char="•"/>
              <a:defRPr>
                <a:solidFill>
                  <a:srgbClr val="003399"/>
                </a:solidFill>
                <a:latin typeface="Arial" pitchFamily="34" charset="0"/>
                <a:cs typeface="Arial" pitchFamily="34" charset="0"/>
              </a:defRPr>
            </a:lvl3pPr>
            <a:lvl4pPr marL="16002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4pPr>
            <a:lvl5pPr marL="20574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a:lstStyle>
          <a:p>
            <a:pPr eaLnBrk="1" hangingPunct="1">
              <a:spcBef>
                <a:spcPts val="0"/>
              </a:spcBef>
            </a:pPr>
            <a:r>
              <a:rPr lang="en-US" altLang="en-US" sz="2000" kern="0" dirty="0">
                <a:latin typeface="Arial"/>
                <a:cs typeface="Arial"/>
              </a:rPr>
              <a:t>Incorporation of performance-based requirements into ASME Codes and Standards is strongly encouraged and can offer many industry advantages</a:t>
            </a:r>
          </a:p>
        </p:txBody>
      </p:sp>
    </p:spTree>
    <p:extLst>
      <p:ext uri="{BB962C8B-B14F-4D97-AF65-F5344CB8AC3E}">
        <p14:creationId xmlns:p14="http://schemas.microsoft.com/office/powerpoint/2010/main" val="580124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A4BF0-CCC2-9427-9A26-144260407AF4}"/>
            </a:ext>
          </a:extLst>
        </p:cNvPr>
        <p:cNvGrpSpPr/>
        <p:nvPr/>
      </p:nvGrpSpPr>
      <p:grpSpPr>
        <a:xfrm>
          <a:off x="0" y="0"/>
          <a:ext cx="0" cy="0"/>
          <a:chOff x="0" y="0"/>
          <a:chExt cx="0" cy="0"/>
        </a:xfrm>
      </p:grpSpPr>
      <p:sp>
        <p:nvSpPr>
          <p:cNvPr id="20482" name="Rectangle 2">
            <a:extLst>
              <a:ext uri="{FF2B5EF4-FFF2-40B4-BE49-F238E27FC236}">
                <a16:creationId xmlns:a16="http://schemas.microsoft.com/office/drawing/2014/main" id="{307CDCEA-3B72-740C-F2CF-F184E832931B}"/>
              </a:ext>
            </a:extLst>
          </p:cNvPr>
          <p:cNvSpPr>
            <a:spLocks noGrp="1" noChangeArrowheads="1"/>
          </p:cNvSpPr>
          <p:nvPr>
            <p:ph type="title"/>
          </p:nvPr>
        </p:nvSpPr>
        <p:spPr>
          <a:xfrm>
            <a:off x="457200" y="0"/>
            <a:ext cx="8229600" cy="1600200"/>
          </a:xfrm>
        </p:spPr>
        <p:txBody>
          <a:bodyPr/>
          <a:lstStyle/>
          <a:p>
            <a:r>
              <a:rPr lang="en-US" altLang="en-US" b="1">
                <a:latin typeface="Arial"/>
                <a:cs typeface="Arial"/>
              </a:rPr>
              <a:t>QUALITATIVE VS QUANTITATIVE REQUIREMENTS</a:t>
            </a:r>
            <a:endParaRPr lang="en-US"/>
          </a:p>
        </p:txBody>
      </p:sp>
      <p:sp>
        <p:nvSpPr>
          <p:cNvPr id="20483" name="Rectangle 3">
            <a:extLst>
              <a:ext uri="{FF2B5EF4-FFF2-40B4-BE49-F238E27FC236}">
                <a16:creationId xmlns:a16="http://schemas.microsoft.com/office/drawing/2014/main" id="{D439C468-14AE-6167-C52C-F762EC84A1B1}"/>
              </a:ext>
            </a:extLst>
          </p:cNvPr>
          <p:cNvSpPr>
            <a:spLocks noGrp="1" noChangeArrowheads="1"/>
          </p:cNvSpPr>
          <p:nvPr>
            <p:ph idx="1"/>
          </p:nvPr>
        </p:nvSpPr>
        <p:spPr>
          <a:xfrm>
            <a:off x="381000" y="2423160"/>
            <a:ext cx="3886200" cy="1981200"/>
          </a:xfrm>
        </p:spPr>
        <p:txBody>
          <a:bodyPr/>
          <a:lstStyle/>
          <a:p>
            <a:pPr marL="0" indent="0" eaLnBrk="1" hangingPunct="1">
              <a:lnSpc>
                <a:spcPct val="90000"/>
              </a:lnSpc>
              <a:buNone/>
            </a:pPr>
            <a:r>
              <a:rPr lang="en-US" altLang="en-US" sz="2000" u="sng">
                <a:latin typeface="Arial"/>
                <a:cs typeface="Arial"/>
              </a:rPr>
              <a:t>Qualitative Requirements</a:t>
            </a:r>
          </a:p>
          <a:p>
            <a:pPr marL="474345" lvl="1" eaLnBrk="1" hangingPunct="1">
              <a:lnSpc>
                <a:spcPct val="90000"/>
              </a:lnSpc>
            </a:pPr>
            <a:r>
              <a:rPr lang="en-US" altLang="en-US" sz="1800">
                <a:latin typeface="Arial"/>
                <a:cs typeface="Arial"/>
              </a:rPr>
              <a:t>Relating to, measuring, or measured by the quality of something rather than its quantity.</a:t>
            </a:r>
          </a:p>
          <a:p>
            <a:pPr marL="474345" lvl="1">
              <a:lnSpc>
                <a:spcPct val="90000"/>
              </a:lnSpc>
            </a:pPr>
            <a:r>
              <a:rPr lang="en-US" altLang="en-US" sz="1800">
                <a:latin typeface="Arial"/>
                <a:cs typeface="Arial"/>
              </a:rPr>
              <a:t>Non-numerical</a:t>
            </a:r>
          </a:p>
          <a:p>
            <a:pPr marL="474345" lvl="1">
              <a:lnSpc>
                <a:spcPct val="90000"/>
              </a:lnSpc>
            </a:pPr>
            <a:r>
              <a:rPr lang="en-US" altLang="en-US" sz="1800">
                <a:latin typeface="Arial"/>
                <a:cs typeface="Arial"/>
              </a:rPr>
              <a:t>Information relating to characteristics or features</a:t>
            </a:r>
            <a:endParaRPr lang="en-US" altLang="en-US" sz="1800"/>
          </a:p>
        </p:txBody>
      </p:sp>
      <p:sp>
        <p:nvSpPr>
          <p:cNvPr id="4" name="Footer Placeholder 3">
            <a:extLst>
              <a:ext uri="{FF2B5EF4-FFF2-40B4-BE49-F238E27FC236}">
                <a16:creationId xmlns:a16="http://schemas.microsoft.com/office/drawing/2014/main" id="{B23DE3F6-8525-B532-7F51-391A74BAD6E0}"/>
              </a:ext>
            </a:extLst>
          </p:cNvPr>
          <p:cNvSpPr>
            <a:spLocks noGrp="1"/>
          </p:cNvSpPr>
          <p:nvPr>
            <p:ph type="ftr" sz="quarter" idx="10"/>
          </p:nvPr>
        </p:nvSpPr>
        <p:spPr/>
        <p:txBody>
          <a:bodyPr/>
          <a:lstStyle/>
          <a:p>
            <a:pPr algn="ctr">
              <a:defRPr/>
            </a:pPr>
            <a:r>
              <a:rPr lang="en-US" dirty="0"/>
              <a:t>ASME S&amp;C Training – B10. Performance-Based Standards</a:t>
            </a:r>
          </a:p>
        </p:txBody>
      </p:sp>
      <p:sp>
        <p:nvSpPr>
          <p:cNvPr id="20485" name="Slide Number Placeholder 1">
            <a:extLst>
              <a:ext uri="{FF2B5EF4-FFF2-40B4-BE49-F238E27FC236}">
                <a16:creationId xmlns:a16="http://schemas.microsoft.com/office/drawing/2014/main" id="{489A3D9A-B4C5-ED74-90B8-916438E2669E}"/>
              </a:ext>
            </a:extLst>
          </p:cNvPr>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8BCFDD08-1161-48FA-889D-9999DF6CA1AC}" type="slidenum">
              <a:rPr lang="en-US" altLang="en-US" sz="1200">
                <a:latin typeface="Tahoma" panose="020B0604030504040204" pitchFamily="34" charset="0"/>
              </a:rPr>
              <a:pPr>
                <a:spcBef>
                  <a:spcPct val="0"/>
                </a:spcBef>
                <a:buFontTx/>
                <a:buNone/>
              </a:pPr>
              <a:t>5</a:t>
            </a:fld>
            <a:endParaRPr lang="en-US" altLang="en-US" sz="1200">
              <a:latin typeface="Tahoma" panose="020B0604030504040204" pitchFamily="34" charset="0"/>
            </a:endParaRPr>
          </a:p>
        </p:txBody>
      </p:sp>
      <p:sp>
        <p:nvSpPr>
          <p:cNvPr id="7" name="Rectangle 3">
            <a:extLst>
              <a:ext uri="{FF2B5EF4-FFF2-40B4-BE49-F238E27FC236}">
                <a16:creationId xmlns:a16="http://schemas.microsoft.com/office/drawing/2014/main" id="{7AA4A622-A797-62A3-EDC4-DFAA26F6099C}"/>
              </a:ext>
            </a:extLst>
          </p:cNvPr>
          <p:cNvSpPr txBox="1">
            <a:spLocks noChangeArrowheads="1"/>
          </p:cNvSpPr>
          <p:nvPr/>
        </p:nvSpPr>
        <p:spPr bwMode="auto">
          <a:xfrm>
            <a:off x="4572000" y="2423160"/>
            <a:ext cx="4398010" cy="2514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400">
                <a:solidFill>
                  <a:srgbClr val="003399"/>
                </a:solidFill>
                <a:latin typeface="Arial" pitchFamily="34" charset="0"/>
                <a:ea typeface="+mn-ea"/>
                <a:cs typeface="Arial" pitchFamily="34" charset="0"/>
              </a:defRPr>
            </a:lvl1pPr>
            <a:lvl2pPr marL="742950" indent="-285750" algn="l" rtl="0" eaLnBrk="0" fontAlgn="base" hangingPunct="0">
              <a:spcBef>
                <a:spcPct val="20000"/>
              </a:spcBef>
              <a:spcAft>
                <a:spcPct val="0"/>
              </a:spcAft>
              <a:buChar char="–"/>
              <a:defRPr sz="2000">
                <a:solidFill>
                  <a:srgbClr val="003399"/>
                </a:solidFill>
                <a:latin typeface="Arial" pitchFamily="34" charset="0"/>
                <a:cs typeface="Arial" pitchFamily="34" charset="0"/>
              </a:defRPr>
            </a:lvl2pPr>
            <a:lvl3pPr marL="1143000" indent="-228600" algn="l" rtl="0" eaLnBrk="0" fontAlgn="base" hangingPunct="0">
              <a:spcBef>
                <a:spcPct val="20000"/>
              </a:spcBef>
              <a:spcAft>
                <a:spcPct val="0"/>
              </a:spcAft>
              <a:buChar char="•"/>
              <a:defRPr>
                <a:solidFill>
                  <a:srgbClr val="003399"/>
                </a:solidFill>
                <a:latin typeface="Arial" pitchFamily="34" charset="0"/>
                <a:cs typeface="Arial" pitchFamily="34" charset="0"/>
              </a:defRPr>
            </a:lvl3pPr>
            <a:lvl4pPr marL="16002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4pPr>
            <a:lvl5pPr marL="20574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a:lstStyle>
          <a:p>
            <a:pPr marL="0" indent="0" eaLnBrk="1" hangingPunct="1">
              <a:lnSpc>
                <a:spcPct val="90000"/>
              </a:lnSpc>
              <a:buNone/>
            </a:pPr>
            <a:r>
              <a:rPr lang="en-US" altLang="en-US" sz="2000" u="sng" kern="0">
                <a:latin typeface="Arial"/>
                <a:cs typeface="Arial"/>
              </a:rPr>
              <a:t>Quantitative Requirements</a:t>
            </a:r>
          </a:p>
          <a:p>
            <a:pPr marL="474345" lvl="1" eaLnBrk="1" hangingPunct="1">
              <a:lnSpc>
                <a:spcPct val="90000"/>
              </a:lnSpc>
            </a:pPr>
            <a:r>
              <a:rPr lang="en-US" altLang="en-US" sz="1800" kern="0">
                <a:latin typeface="Arial"/>
                <a:cs typeface="Arial"/>
              </a:rPr>
              <a:t>Relating to, measuring, or measured by the quantity of something rather than its quality.</a:t>
            </a:r>
            <a:endParaRPr lang="en-US" altLang="en-US" sz="1800" strike="sngStrike" kern="0"/>
          </a:p>
          <a:p>
            <a:pPr marL="474345" lvl="1">
              <a:lnSpc>
                <a:spcPct val="90000"/>
              </a:lnSpc>
            </a:pPr>
            <a:r>
              <a:rPr lang="en-US" altLang="en-US" sz="1800" kern="0">
                <a:latin typeface="Arial"/>
                <a:cs typeface="Arial"/>
              </a:rPr>
              <a:t>Numerical</a:t>
            </a:r>
          </a:p>
          <a:p>
            <a:pPr marL="474345" lvl="1">
              <a:lnSpc>
                <a:spcPct val="90000"/>
              </a:lnSpc>
            </a:pPr>
            <a:r>
              <a:rPr lang="en-US" altLang="en-US" sz="1800" kern="0">
                <a:latin typeface="Arial"/>
                <a:cs typeface="Arial"/>
              </a:rPr>
              <a:t>Can be objectively counted, measured, or calculated</a:t>
            </a:r>
          </a:p>
        </p:txBody>
      </p:sp>
      <p:sp>
        <p:nvSpPr>
          <p:cNvPr id="9" name="Rectangle 3">
            <a:extLst>
              <a:ext uri="{FF2B5EF4-FFF2-40B4-BE49-F238E27FC236}">
                <a16:creationId xmlns:a16="http://schemas.microsoft.com/office/drawing/2014/main" id="{A9A693F5-23DA-1FA7-E9EE-26067BDF5256}"/>
              </a:ext>
            </a:extLst>
          </p:cNvPr>
          <p:cNvSpPr txBox="1">
            <a:spLocks noChangeArrowheads="1"/>
          </p:cNvSpPr>
          <p:nvPr/>
        </p:nvSpPr>
        <p:spPr bwMode="auto">
          <a:xfrm>
            <a:off x="384048" y="1600201"/>
            <a:ext cx="8229600" cy="731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400">
                <a:solidFill>
                  <a:srgbClr val="003399"/>
                </a:solidFill>
                <a:latin typeface="Arial" pitchFamily="34" charset="0"/>
                <a:ea typeface="+mn-ea"/>
                <a:cs typeface="Arial" pitchFamily="34" charset="0"/>
              </a:defRPr>
            </a:lvl1pPr>
            <a:lvl2pPr marL="742950" indent="-285750" algn="l" rtl="0" eaLnBrk="0" fontAlgn="base" hangingPunct="0">
              <a:spcBef>
                <a:spcPct val="20000"/>
              </a:spcBef>
              <a:spcAft>
                <a:spcPct val="0"/>
              </a:spcAft>
              <a:buChar char="–"/>
              <a:defRPr sz="2000">
                <a:solidFill>
                  <a:srgbClr val="003399"/>
                </a:solidFill>
                <a:latin typeface="Arial" pitchFamily="34" charset="0"/>
                <a:cs typeface="Arial" pitchFamily="34" charset="0"/>
              </a:defRPr>
            </a:lvl2pPr>
            <a:lvl3pPr marL="1143000" indent="-228600" algn="l" rtl="0" eaLnBrk="0" fontAlgn="base" hangingPunct="0">
              <a:spcBef>
                <a:spcPct val="20000"/>
              </a:spcBef>
              <a:spcAft>
                <a:spcPct val="0"/>
              </a:spcAft>
              <a:buChar char="•"/>
              <a:defRPr>
                <a:solidFill>
                  <a:srgbClr val="003399"/>
                </a:solidFill>
                <a:latin typeface="Arial" pitchFamily="34" charset="0"/>
                <a:cs typeface="Arial" pitchFamily="34" charset="0"/>
              </a:defRPr>
            </a:lvl3pPr>
            <a:lvl4pPr marL="16002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4pPr>
            <a:lvl5pPr marL="2057400" indent="-228600" algn="l" rtl="0" eaLnBrk="0" fontAlgn="base" hangingPunct="0">
              <a:spcBef>
                <a:spcPct val="20000"/>
              </a:spcBef>
              <a:spcAft>
                <a:spcPct val="0"/>
              </a:spcAft>
              <a:buChar char="»"/>
              <a:defRPr sz="2000">
                <a:solidFill>
                  <a:srgbClr val="003399"/>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a:lstStyle>
          <a:p>
            <a:pPr eaLnBrk="1" hangingPunct="1">
              <a:spcBef>
                <a:spcPts val="0"/>
              </a:spcBef>
            </a:pPr>
            <a:r>
              <a:rPr lang="en-US" altLang="en-US" sz="2000" kern="0">
                <a:latin typeface="Arial"/>
                <a:cs typeface="Arial"/>
              </a:rPr>
              <a:t>Many ASME standards include both qualitative and quantitative requirements</a:t>
            </a:r>
          </a:p>
        </p:txBody>
      </p:sp>
    </p:spTree>
    <p:extLst>
      <p:ext uri="{BB962C8B-B14F-4D97-AF65-F5344CB8AC3E}">
        <p14:creationId xmlns:p14="http://schemas.microsoft.com/office/powerpoint/2010/main" val="789441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66700" y="0"/>
            <a:ext cx="8610600" cy="1600200"/>
          </a:xfrm>
        </p:spPr>
        <p:txBody>
          <a:bodyPr/>
          <a:lstStyle/>
          <a:p>
            <a:pPr eaLnBrk="1" hangingPunct="1"/>
            <a:r>
              <a:rPr lang="en-US" altLang="en-US" b="1" dirty="0"/>
              <a:t>ADVANTAGES OF</a:t>
            </a:r>
            <a:br>
              <a:rPr lang="en-US" altLang="en-US" b="1" dirty="0"/>
            </a:br>
            <a:r>
              <a:rPr lang="en-US" altLang="en-US" b="1" dirty="0"/>
              <a:t>PERFORMANCE-BASED STANDARDS</a:t>
            </a:r>
          </a:p>
        </p:txBody>
      </p:sp>
      <p:sp>
        <p:nvSpPr>
          <p:cNvPr id="22531" name="Rectangle 3"/>
          <p:cNvSpPr>
            <a:spLocks noGrp="1" noChangeArrowheads="1"/>
          </p:cNvSpPr>
          <p:nvPr>
            <p:ph idx="1"/>
          </p:nvPr>
        </p:nvSpPr>
        <p:spPr>
          <a:xfrm>
            <a:off x="457200" y="1600199"/>
            <a:ext cx="8229600" cy="4645152"/>
          </a:xfrm>
        </p:spPr>
        <p:txBody>
          <a:bodyPr/>
          <a:lstStyle/>
          <a:p>
            <a:pPr marL="0" indent="0" eaLnBrk="1" hangingPunct="1">
              <a:spcBef>
                <a:spcPts val="0"/>
              </a:spcBef>
              <a:buFontTx/>
              <a:buNone/>
            </a:pPr>
            <a:r>
              <a:rPr lang="en-US" altLang="en-US" dirty="0">
                <a:latin typeface="Arial"/>
                <a:cs typeface="Arial"/>
              </a:rPr>
              <a:t>Performance-Based Standards offer the following :</a:t>
            </a:r>
          </a:p>
          <a:p>
            <a:pPr marL="645795" lvl="1" indent="-457200" eaLnBrk="1" hangingPunct="1">
              <a:spcBef>
                <a:spcPts val="0"/>
              </a:spcBef>
              <a:buFont typeface="Arial" panose="020B0604020202020204" pitchFamily="34" charset="0"/>
              <a:buChar char="•"/>
            </a:pPr>
            <a:r>
              <a:rPr lang="en-US" altLang="en-US" dirty="0">
                <a:latin typeface="Arial"/>
                <a:cs typeface="Arial"/>
              </a:rPr>
              <a:t>Quicker implementation of new technology</a:t>
            </a:r>
            <a:endParaRPr lang="en-US" altLang="en-US" strike="sngStrike" dirty="0">
              <a:latin typeface="Arial"/>
              <a:cs typeface="Arial"/>
            </a:endParaRPr>
          </a:p>
          <a:p>
            <a:pPr marL="645795" lvl="1" indent="-457200" eaLnBrk="1" hangingPunct="1">
              <a:spcBef>
                <a:spcPts val="0"/>
              </a:spcBef>
              <a:buFont typeface="Arial" panose="020B0604020202020204" pitchFamily="34" charset="0"/>
              <a:buChar char="•"/>
            </a:pPr>
            <a:r>
              <a:rPr lang="en-US" altLang="en-US" dirty="0">
                <a:latin typeface="Arial"/>
                <a:cs typeface="Arial"/>
              </a:rPr>
              <a:t>Encourages innovation</a:t>
            </a:r>
            <a:endParaRPr lang="en-US" altLang="en-US" strike="sngStrike" dirty="0"/>
          </a:p>
          <a:p>
            <a:pPr marL="645795" lvl="1" indent="-457200" eaLnBrk="1" hangingPunct="1">
              <a:spcBef>
                <a:spcPts val="0"/>
              </a:spcBef>
              <a:buFont typeface="Arial" panose="020B0604020202020204" pitchFamily="34" charset="0"/>
              <a:buChar char="•"/>
            </a:pPr>
            <a:r>
              <a:rPr lang="en-US" altLang="en-US" dirty="0">
                <a:latin typeface="Arial"/>
                <a:cs typeface="Arial"/>
              </a:rPr>
              <a:t>Reduces barriers to trade </a:t>
            </a:r>
          </a:p>
          <a:p>
            <a:pPr marL="645795" lvl="1" indent="-457200" eaLnBrk="1" hangingPunct="1">
              <a:spcBef>
                <a:spcPts val="0"/>
              </a:spcBef>
              <a:buFont typeface="Arial" panose="020B0604020202020204" pitchFamily="34" charset="0"/>
              <a:buChar char="•"/>
            </a:pPr>
            <a:r>
              <a:rPr lang="en-US" altLang="en-US" dirty="0">
                <a:latin typeface="Arial"/>
                <a:cs typeface="Arial"/>
              </a:rPr>
              <a:t>Increased transparency – answers the question of what is to be achieved</a:t>
            </a:r>
          </a:p>
          <a:p>
            <a:pPr marL="645795" lvl="1" indent="-457200" eaLnBrk="1" hangingPunct="1">
              <a:spcBef>
                <a:spcPts val="0"/>
              </a:spcBef>
              <a:buFont typeface="Arial" panose="020B0604020202020204" pitchFamily="34" charset="0"/>
              <a:buChar char="•"/>
            </a:pPr>
            <a:r>
              <a:rPr lang="en-US" altLang="en-US" dirty="0">
                <a:latin typeface="Arial"/>
                <a:cs typeface="Arial"/>
              </a:rPr>
              <a:t>Increased efficiency – development and maintenance of performance-based standards ultimately requires less effort</a:t>
            </a:r>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22533"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8B9F8E45-4835-4B7C-A081-C28E55F05815}" type="slidenum">
              <a:rPr lang="en-US" altLang="en-US" sz="1200">
                <a:latin typeface="Tahoma" panose="020B0604030504040204" pitchFamily="34" charset="0"/>
              </a:rPr>
              <a:pPr>
                <a:spcBef>
                  <a:spcPct val="0"/>
                </a:spcBef>
                <a:buFontTx/>
                <a:buNone/>
              </a:pPr>
              <a:t>6</a:t>
            </a:fld>
            <a:endParaRPr lang="en-US" altLang="en-US" sz="1200">
              <a:latin typeface="Tahoma" panose="020B0604030504040204" pitchFamily="34" charset="0"/>
            </a:endParaRPr>
          </a:p>
        </p:txBody>
      </p:sp>
    </p:spTree>
    <p:extLst>
      <p:ext uri="{BB962C8B-B14F-4D97-AF65-F5344CB8AC3E}">
        <p14:creationId xmlns:p14="http://schemas.microsoft.com/office/powerpoint/2010/main" val="2433876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28600"/>
            <a:ext cx="8229600" cy="1143000"/>
          </a:xfrm>
        </p:spPr>
        <p:txBody>
          <a:bodyPr/>
          <a:lstStyle/>
          <a:p>
            <a:pPr eaLnBrk="1" hangingPunct="1"/>
            <a:r>
              <a:rPr lang="en-US" altLang="en-US" b="1"/>
              <a:t>PERFORMANCE-BASED </a:t>
            </a:r>
            <a:br>
              <a:rPr lang="en-US" altLang="en-US" b="1"/>
            </a:br>
            <a:r>
              <a:rPr lang="en-US" altLang="en-US" b="1"/>
              <a:t>REQUIREMENTS EXAMPLE 1</a:t>
            </a:r>
          </a:p>
        </p:txBody>
      </p:sp>
      <p:sp>
        <p:nvSpPr>
          <p:cNvPr id="13315" name="Rectangle 3"/>
          <p:cNvSpPr>
            <a:spLocks noGrp="1" noChangeArrowheads="1"/>
          </p:cNvSpPr>
          <p:nvPr>
            <p:ph idx="1"/>
          </p:nvPr>
        </p:nvSpPr>
        <p:spPr>
          <a:xfrm>
            <a:off x="457200" y="1600200"/>
            <a:ext cx="8229600" cy="4645152"/>
          </a:xfrm>
        </p:spPr>
        <p:txBody>
          <a:bodyPr/>
          <a:lstStyle/>
          <a:p>
            <a:pPr marL="0" indent="0" eaLnBrk="1" hangingPunct="1">
              <a:spcBef>
                <a:spcPts val="0"/>
              </a:spcBef>
              <a:spcAft>
                <a:spcPts val="600"/>
              </a:spcAft>
              <a:buNone/>
              <a:defRPr/>
            </a:pPr>
            <a:r>
              <a:rPr lang="en-US">
                <a:latin typeface="Arial"/>
                <a:cs typeface="Arial"/>
              </a:rPr>
              <a:t>This is one method for incorporating a performance-based specification:</a:t>
            </a:r>
          </a:p>
          <a:p>
            <a:pPr marL="411480" indent="0" eaLnBrk="1" hangingPunct="1">
              <a:spcBef>
                <a:spcPts val="0"/>
              </a:spcBef>
              <a:spcAft>
                <a:spcPts val="600"/>
              </a:spcAft>
              <a:buFontTx/>
              <a:buNone/>
              <a:defRPr/>
            </a:pPr>
            <a:r>
              <a:rPr lang="en-US" sz="2000">
                <a:latin typeface="Arial"/>
                <a:cs typeface="Arial"/>
              </a:rPr>
              <a:t>“Bolted flanged joints shall be leak-free for the intended service. The joint shall be hydrotested at 1.5 times the design pressure without leaking and shall be demonstrated to be able to withstand expected external forces without leakage while at design pressure and temperature.”</a:t>
            </a:r>
          </a:p>
          <a:p>
            <a:pPr marL="685800" indent="0" eaLnBrk="1" hangingPunct="1">
              <a:spcBef>
                <a:spcPts val="0"/>
              </a:spcBef>
              <a:spcAft>
                <a:spcPts val="600"/>
              </a:spcAft>
              <a:buFontTx/>
              <a:buNone/>
              <a:defRPr/>
            </a:pPr>
            <a:r>
              <a:rPr lang="en-US" sz="2000" b="1" i="1" u="sng"/>
              <a:t>Advantage</a:t>
            </a:r>
            <a:r>
              <a:rPr lang="en-US" sz="2000" i="1"/>
              <a:t> – allows users complete freedom to use any suitable products </a:t>
            </a:r>
            <a:endParaRPr lang="en-US" sz="2000" i="1" u="sng"/>
          </a:p>
          <a:p>
            <a:pPr marL="685800" indent="0" eaLnBrk="1" hangingPunct="1">
              <a:spcBef>
                <a:spcPts val="0"/>
              </a:spcBef>
              <a:spcAft>
                <a:spcPts val="600"/>
              </a:spcAft>
              <a:buFontTx/>
              <a:buNone/>
              <a:defRPr/>
            </a:pPr>
            <a:r>
              <a:rPr lang="en-US" sz="2000" b="1" i="1" u="sng">
                <a:latin typeface="Arial"/>
                <a:cs typeface="Arial"/>
              </a:rPr>
              <a:t>Disadvantage</a:t>
            </a:r>
            <a:r>
              <a:rPr lang="en-US" sz="2000" i="1">
                <a:latin typeface="Arial"/>
                <a:cs typeface="Arial"/>
              </a:rPr>
              <a:t> – testing and calculations are required for   proven solutions</a:t>
            </a:r>
            <a:endParaRPr lang="en-US" sz="2000" u="sng">
              <a:latin typeface="Arial"/>
              <a:cs typeface="Arial"/>
            </a:endParaRPr>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26629"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C0F47B9E-169C-4997-B66E-8B4C40109C29}" type="slidenum">
              <a:rPr lang="en-US" altLang="en-US" sz="1200">
                <a:latin typeface="Tahoma" panose="020B0604030504040204" pitchFamily="34" charset="0"/>
              </a:rPr>
              <a:pPr>
                <a:spcBef>
                  <a:spcPct val="0"/>
                </a:spcBef>
                <a:buFontTx/>
                <a:buNone/>
              </a:pPr>
              <a:t>7</a:t>
            </a:fld>
            <a:endParaRPr lang="en-US" altLang="en-US" sz="1200">
              <a:latin typeface="Tahoma" panose="020B0604030504040204" pitchFamily="34" charset="0"/>
            </a:endParaRPr>
          </a:p>
        </p:txBody>
      </p:sp>
    </p:spTree>
    <p:extLst>
      <p:ext uri="{BB962C8B-B14F-4D97-AF65-F5344CB8AC3E}">
        <p14:creationId xmlns:p14="http://schemas.microsoft.com/office/powerpoint/2010/main" val="375120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42900" y="0"/>
            <a:ext cx="8458200" cy="1600200"/>
          </a:xfrm>
        </p:spPr>
        <p:txBody>
          <a:bodyPr/>
          <a:lstStyle/>
          <a:p>
            <a:r>
              <a:rPr lang="en-US" altLang="en-US" b="1" dirty="0"/>
              <a:t>PERFORMANCE-BASED</a:t>
            </a:r>
            <a:br>
              <a:rPr lang="en-US" altLang="en-US" b="1" dirty="0"/>
            </a:br>
            <a:r>
              <a:rPr lang="en-US" altLang="en-US" b="1" dirty="0"/>
              <a:t>REQUIREMENTS EXAMPLE 2</a:t>
            </a:r>
          </a:p>
        </p:txBody>
      </p:sp>
      <p:sp>
        <p:nvSpPr>
          <p:cNvPr id="28675" name="Rectangle 3"/>
          <p:cNvSpPr>
            <a:spLocks noGrp="1" noChangeArrowheads="1"/>
          </p:cNvSpPr>
          <p:nvPr>
            <p:ph idx="1"/>
          </p:nvPr>
        </p:nvSpPr>
        <p:spPr>
          <a:xfrm>
            <a:off x="457200" y="1598613"/>
            <a:ext cx="8229600" cy="4648200"/>
          </a:xfrm>
        </p:spPr>
        <p:txBody>
          <a:bodyPr/>
          <a:lstStyle/>
          <a:p>
            <a:pPr marL="0" indent="0" eaLnBrk="1" hangingPunct="1">
              <a:spcBef>
                <a:spcPts val="0"/>
              </a:spcBef>
              <a:spcAft>
                <a:spcPts val="600"/>
              </a:spcAft>
              <a:buNone/>
            </a:pPr>
            <a:r>
              <a:rPr lang="en-US" altLang="en-US" dirty="0"/>
              <a:t>This is an example of performance-based specifications that does not give specific enough requirements:</a:t>
            </a:r>
          </a:p>
          <a:p>
            <a:pPr marL="411480" lvl="1" indent="0" eaLnBrk="1" hangingPunct="1">
              <a:spcBef>
                <a:spcPts val="0"/>
              </a:spcBef>
              <a:spcAft>
                <a:spcPts val="600"/>
              </a:spcAft>
              <a:buFontTx/>
              <a:buNone/>
            </a:pPr>
            <a:r>
              <a:rPr lang="en-US" altLang="en-US" dirty="0"/>
              <a:t>“The provisions of this standard are not intended to prevent the use of systems, methods, or devices of equivalent or superior quality, strength, fire resistance, effectiveness, durability, and safety to those prescribed by this Code, provided that there is technical documentation to demonstrate the equivalency of the system, method or device.”</a:t>
            </a:r>
          </a:p>
          <a:p>
            <a:pPr marL="685800" indent="0" eaLnBrk="1" hangingPunct="1">
              <a:spcBef>
                <a:spcPts val="0"/>
              </a:spcBef>
              <a:spcAft>
                <a:spcPts val="600"/>
              </a:spcAft>
              <a:buFontTx/>
              <a:buNone/>
            </a:pPr>
            <a:r>
              <a:rPr lang="en-US" altLang="en-US" sz="2000" b="1" i="1" u="sng" dirty="0"/>
              <a:t>Advantage</a:t>
            </a:r>
            <a:r>
              <a:rPr lang="en-US" altLang="en-US" sz="2000" i="1" dirty="0"/>
              <a:t> – allows users the freedom to use suitable innovative approaches</a:t>
            </a:r>
          </a:p>
          <a:p>
            <a:pPr marL="685800" indent="0" eaLnBrk="1" hangingPunct="1">
              <a:spcBef>
                <a:spcPts val="600"/>
              </a:spcBef>
              <a:spcAft>
                <a:spcPts val="0"/>
              </a:spcAft>
              <a:buFontTx/>
              <a:buNone/>
            </a:pPr>
            <a:r>
              <a:rPr lang="en-US" altLang="en-US" sz="2000" b="1" i="1" u="sng" dirty="0"/>
              <a:t>Disadvantage</a:t>
            </a:r>
            <a:r>
              <a:rPr lang="en-US" altLang="en-US" sz="2000" i="1" dirty="0"/>
              <a:t> –There is insufficient guidance on what equivalency is and how to demonstrate it 	</a:t>
            </a:r>
            <a:endParaRPr lang="en-US" altLang="en-US" sz="2000" i="1" strike="sngStrike" dirty="0">
              <a:solidFill>
                <a:srgbClr val="FF0000"/>
              </a:solidFill>
            </a:endParaRPr>
          </a:p>
        </p:txBody>
      </p:sp>
      <p:sp>
        <p:nvSpPr>
          <p:cNvPr id="4" name="Footer Placeholder 3"/>
          <p:cNvSpPr>
            <a:spLocks noGrp="1"/>
          </p:cNvSpPr>
          <p:nvPr>
            <p:ph type="ftr" sz="quarter" idx="10"/>
          </p:nvPr>
        </p:nvSpPr>
        <p:spPr/>
        <p:txBody>
          <a:bodyPr/>
          <a:lstStyle/>
          <a:p>
            <a:pPr algn="ctr">
              <a:defRPr/>
            </a:pPr>
            <a:r>
              <a:rPr lang="en-US" dirty="0"/>
              <a:t>ASME S&amp;C Training – B10. Performance-Based Standards</a:t>
            </a:r>
          </a:p>
        </p:txBody>
      </p:sp>
      <p:sp>
        <p:nvSpPr>
          <p:cNvPr id="28677" name="Slide Number Placeholder 1"/>
          <p:cNvSpPr>
            <a:spLocks noGrp="1"/>
          </p:cNvSpPr>
          <p:nvPr>
            <p:ph type="sldNum" sz="quarter" idx="11"/>
          </p:nvPr>
        </p:nvSpPr>
        <p:spPr>
          <a:noFill/>
        </p:spPr>
        <p:txBody>
          <a:bodyPr/>
          <a:lstStyle>
            <a:lvl1pPr>
              <a:spcBef>
                <a:spcPct val="20000"/>
              </a:spcBef>
              <a:buChar char="•"/>
              <a:defRPr sz="2400">
                <a:solidFill>
                  <a:srgbClr val="003399"/>
                </a:solidFill>
                <a:latin typeface="Arial" panose="020B0604020202020204" pitchFamily="34" charset="0"/>
                <a:cs typeface="Arial" panose="020B0604020202020204" pitchFamily="34" charset="0"/>
              </a:defRPr>
            </a:lvl1pPr>
            <a:lvl2pPr marL="742950" indent="-285750">
              <a:spcBef>
                <a:spcPct val="20000"/>
              </a:spcBef>
              <a:buChar char="–"/>
              <a:defRPr sz="2000">
                <a:solidFill>
                  <a:srgbClr val="003399"/>
                </a:solidFill>
                <a:latin typeface="Arial" panose="020B0604020202020204" pitchFamily="34" charset="0"/>
                <a:cs typeface="Arial" panose="020B0604020202020204" pitchFamily="34" charset="0"/>
              </a:defRPr>
            </a:lvl2pPr>
            <a:lvl3pPr marL="1143000" indent="-228600">
              <a:spcBef>
                <a:spcPct val="20000"/>
              </a:spcBef>
              <a:buChar char="•"/>
              <a:defRPr>
                <a:solidFill>
                  <a:srgbClr val="003399"/>
                </a:solidFill>
                <a:latin typeface="Arial" panose="020B0604020202020204" pitchFamily="34" charset="0"/>
                <a:cs typeface="Arial" panose="020B0604020202020204" pitchFamily="34" charset="0"/>
              </a:defRPr>
            </a:lvl3pPr>
            <a:lvl4pPr marL="1600200" indent="-228600">
              <a:spcBef>
                <a:spcPct val="20000"/>
              </a:spcBef>
              <a:buChar char="–"/>
              <a:defRPr sz="2000">
                <a:solidFill>
                  <a:srgbClr val="003399"/>
                </a:solidFill>
                <a:latin typeface="Arial" panose="020B0604020202020204" pitchFamily="34" charset="0"/>
                <a:cs typeface="Arial" panose="020B0604020202020204" pitchFamily="34" charset="0"/>
              </a:defRPr>
            </a:lvl4pPr>
            <a:lvl5pPr marL="2057400" indent="-228600">
              <a:spcBef>
                <a:spcPct val="20000"/>
              </a:spcBef>
              <a:buChar char="»"/>
              <a:defRPr sz="2000">
                <a:solidFill>
                  <a:srgbClr val="003399"/>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9pPr>
          </a:lstStyle>
          <a:p>
            <a:pPr>
              <a:spcBef>
                <a:spcPct val="0"/>
              </a:spcBef>
              <a:buFontTx/>
              <a:buNone/>
            </a:pPr>
            <a:fld id="{5819FD7E-803D-452E-A584-3568E6473955}" type="slidenum">
              <a:rPr lang="en-US" altLang="en-US" sz="1200">
                <a:latin typeface="Tahoma" panose="020B0604030504040204" pitchFamily="34" charset="0"/>
              </a:rPr>
              <a:pPr>
                <a:spcBef>
                  <a:spcPct val="0"/>
                </a:spcBef>
                <a:buFontTx/>
                <a:buNone/>
              </a:pPr>
              <a:t>8</a:t>
            </a:fld>
            <a:endParaRPr lang="en-US" altLang="en-US" sz="1200">
              <a:latin typeface="Tahoma" panose="020B0604030504040204" pitchFamily="34"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nyej\LOCALS~1\Temp\articulate\presenter\imgtemp\TSBJkxyJ_files\slide0001_image001.png"/>
</p:tagLst>
</file>

<file path=ppt/tags/tag2.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nyej\LOCALS~1\Temp\articulate\presenter\imgtemp\TSBJkxyJ_files\slide0001_image001.png"/>
</p:tagLst>
</file>

<file path=ppt/theme/theme1.xml><?xml version="1.0" encoding="utf-8"?>
<a:theme xmlns:a="http://schemas.openxmlformats.org/drawingml/2006/main" name="S&amp;C Them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012 Theme1">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7417a7b-fc3a-4317-9477-0b74d20f82c8" xsi:nil="true"/>
    <lcf76f155ced4ddcb4097134ff3c332f xmlns="5255d7de-6481-42d5-b313-de1eee68472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E9B01ABEBE31A458A6D45E5B60F7637" ma:contentTypeVersion="16" ma:contentTypeDescription="Create a new document." ma:contentTypeScope="" ma:versionID="c6e798a861e74fe492ea29dd7b35e0b3">
  <xsd:schema xmlns:xsd="http://www.w3.org/2001/XMLSchema" xmlns:xs="http://www.w3.org/2001/XMLSchema" xmlns:p="http://schemas.microsoft.com/office/2006/metadata/properties" xmlns:ns2="5255d7de-6481-42d5-b313-de1eee68472c" xmlns:ns3="47417a7b-fc3a-4317-9477-0b74d20f82c8" targetNamespace="http://schemas.microsoft.com/office/2006/metadata/properties" ma:root="true" ma:fieldsID="2b711ad4c3c3413b68b8c6ee91092e26" ns2:_="" ns3:_="">
    <xsd:import namespace="5255d7de-6481-42d5-b313-de1eee68472c"/>
    <xsd:import namespace="47417a7b-fc3a-4317-9477-0b74d20f82c8"/>
    <xsd:element name="properties">
      <xsd:complexType>
        <xsd:sequence>
          <xsd:element name="documentManagement">
            <xsd:complexType>
              <xsd:all>
                <xsd:element ref="ns2:MediaServiceMetadata" minOccurs="0"/>
                <xsd:element ref="ns2:MediaServiceFastMetadata" minOccurs="0"/>
                <xsd:element ref="ns2:MediaServiceEventHashCode" minOccurs="0"/>
                <xsd:element ref="ns2:MediaServiceGenerationTim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55d7de-6481-42d5-b313-de1eee6847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f1287a5-1bef-4e99-ba2b-767c7ce7c34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417a7b-fc3a-4317-9477-0b74d20f82c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c480a50b-61c4-4b67-a833-a69a5396c492}" ma:internalName="TaxCatchAll" ma:showField="CatchAllData" ma:web="47417a7b-fc3a-4317-9477-0b74d20f82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F2F46E-A7DF-411B-B836-35BE2436BE5E}">
  <ds:schemaRefs>
    <ds:schemaRef ds:uri="47417a7b-fc3a-4317-9477-0b74d20f82c8"/>
    <ds:schemaRef ds:uri="5255d7de-6481-42d5-b313-de1eee68472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E18F1CF-468B-4539-ACB2-7A5242E088D3}">
  <ds:schemaRefs>
    <ds:schemaRef ds:uri="http://schemas.microsoft.com/sharepoint/v3/contenttype/forms"/>
  </ds:schemaRefs>
</ds:datastoreItem>
</file>

<file path=customXml/itemProps3.xml><?xml version="1.0" encoding="utf-8"?>
<ds:datastoreItem xmlns:ds="http://schemas.openxmlformats.org/officeDocument/2006/customXml" ds:itemID="{45385585-9F3D-4B38-B5AE-C1DF7A5FC654}">
  <ds:schemaRefs>
    <ds:schemaRef ds:uri="47417a7b-fc3a-4317-9477-0b74d20f82c8"/>
    <ds:schemaRef ds:uri="5255d7de-6481-42d5-b313-de1eee68472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S&amp;C Theme</Template>
  <TotalTime>0</TotalTime>
  <Words>4375</Words>
  <Application>Microsoft Office PowerPoint</Application>
  <PresentationFormat>On-screen Show (4:3)</PresentationFormat>
  <Paragraphs>335</Paragraphs>
  <Slides>21</Slides>
  <Notes>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Tahoma</vt:lpstr>
      <vt:lpstr>Times</vt:lpstr>
      <vt:lpstr>Times New Roman</vt:lpstr>
      <vt:lpstr>S&amp;C Theme</vt:lpstr>
      <vt:lpstr>2012 Theme1</vt:lpstr>
      <vt:lpstr>Standards and Certification Training </vt:lpstr>
      <vt:lpstr>MODULE B COURSE OUTLINE</vt:lpstr>
      <vt:lpstr>REVISIONS</vt:lpstr>
      <vt:lpstr>LEARNING OBJECTIVES</vt:lpstr>
      <vt:lpstr>PRESCRIPTIVE VS. -BASED STANDARDS</vt:lpstr>
      <vt:lpstr>QUALITATIVE VS QUANTITATIVE REQUIREMENTS</vt:lpstr>
      <vt:lpstr>ADVANTAGES OF PERFORMANCE-BASED STANDARDS</vt:lpstr>
      <vt:lpstr>PERFORMANCE-BASED  REQUIREMENTS EXAMPLE 1</vt:lpstr>
      <vt:lpstr>PERFORMANCE-BASED REQUIREMENTS EXAMPLE 2</vt:lpstr>
      <vt:lpstr>PRESCRIPTIVE REQUIREMENTS EXAMPLE</vt:lpstr>
      <vt:lpstr>PRESCRIPTIVE REQUIREMENT  WITH PERFORMANCE-BASED  ALTERNATIVE EXAMPLE </vt:lpstr>
      <vt:lpstr>PERFORMANCE-BASED STANDARDS DEVELOPMENT PROCEDURE</vt:lpstr>
      <vt:lpstr>PERFORMANCE-BASED STANDARDS DEVELOPMENT PROCEDURE</vt:lpstr>
      <vt:lpstr>PERFORMANCE-BASED STANDARDS DEVELOPMENT PROCEDURE</vt:lpstr>
      <vt:lpstr>ASME APPROACH TO CODES AND STANDARDS DEVELOPMENT </vt:lpstr>
      <vt:lpstr>PERFORMANCE-BASED  ASME STANDARDS</vt:lpstr>
      <vt:lpstr>PERFORMANCE-BASED STANDARDS DEVELOPMENT PROCEDURE</vt:lpstr>
      <vt:lpstr>PERFORMANCE-BASED  ASME STANDARDS</vt:lpstr>
      <vt:lpstr>PERFORMANCE-BASED  ASME STANDARDS</vt:lpstr>
      <vt:lpstr>MODULE SUMMARY</vt:lpstr>
      <vt:lpstr>REFERENCES</vt:lpstr>
    </vt:vector>
  </TitlesOfParts>
  <Company>ASME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Mayra Santiago</dc:creator>
  <cp:lastModifiedBy>Donnie Alonzo</cp:lastModifiedBy>
  <cp:revision>4</cp:revision>
  <cp:lastPrinted>2017-07-20T15:32:48Z</cp:lastPrinted>
  <dcterms:created xsi:type="dcterms:W3CDTF">2008-04-17T17:36:45Z</dcterms:created>
  <dcterms:modified xsi:type="dcterms:W3CDTF">2026-06-30T20:39:35Z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0x010100AE9B01ABEBE31A458A6D45E5B60F7637</vt:lpwstr>
  </property>
  <property fmtid="{D5CDD505-2E9C-101B-9397-08002B2CF9AE}" pid="3" name="Order">
    <vt:r8>23157800</vt:r8>
  </property>
  <property fmtid="{D5CDD505-2E9C-101B-9397-08002B2CF9AE}" pid="4" name="MediaServiceImageTags">
    <vt:lpwstr/>
  </property>
</Properties>
</file>