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18_FBF41151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05_4CFE00A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  <p:sldMasterId id="2147483684" r:id="rId5"/>
  </p:sldMasterIdLst>
  <p:notesMasterIdLst>
    <p:notesMasterId r:id="rId14"/>
  </p:notesMasterIdLst>
  <p:sldIdLst>
    <p:sldId id="256" r:id="rId6"/>
    <p:sldId id="262" r:id="rId7"/>
    <p:sldId id="280" r:id="rId8"/>
    <p:sldId id="264" r:id="rId9"/>
    <p:sldId id="281" r:id="rId10"/>
    <p:sldId id="282" r:id="rId11"/>
    <p:sldId id="283" r:id="rId12"/>
    <p:sldId id="26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8130B9-167E-C799-01DB-94B628EC0519}" name="Guler, Ismail (he/him/his)" initials="IG" userId="S::Ismail.Guler@bsci.com::8bfbe011-62e6-43ee-b6ca-e31ae262d1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691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09"/>
    <p:restoredTop sz="96327"/>
  </p:normalViewPr>
  <p:slideViewPr>
    <p:cSldViewPr snapToGrid="0">
      <p:cViewPr varScale="1">
        <p:scale>
          <a:sx n="111" d="100"/>
          <a:sy n="111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omments/modernComment_105_4CFE00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20D5656-0206-480C-AE4E-80BED48349E1}" authorId="{018130B9-167E-C799-01DB-94B628EC0519}" created="2026-09-07T20:17:44.42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0732170" sldId="261"/>
      <ac:spMk id="3" creationId="{AC166BAF-8F46-95FB-59E6-EB27C4B7A65A}"/>
      <ac:txMk cp="186" len="12">
        <ac:context len="957" hash="2795478283"/>
      </ac:txMk>
    </ac:txMkLst>
    <p188:pos x="3230880" y="811349"/>
    <p188:txBody>
      <a:bodyPr/>
      <a:lstStyle/>
      <a:p>
        <a:r>
          <a:rPr lang="en-US"/>
          <a:t>Added “New York, NY” for consistency.</a:t>
        </a:r>
      </a:p>
    </p188:txBody>
  </p188:cm>
</p188:cmLst>
</file>

<file path=ppt/comments/modernComment_118_FBF4115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26BEABC-DC59-4097-9522-931207EF53F3}" authorId="{018130B9-167E-C799-01DB-94B628EC0519}" created="2026-09-07T20:00:55.91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27076433" sldId="280"/>
      <ac:spMk id="3" creationId="{C70CB952-53A9-E554-3550-919AF2C2343D}"/>
      <ac:txMk cp="161" len="102">
        <ac:context len="647" hash="879865643"/>
      </ac:txMk>
    </ac:txMkLst>
    <p188:pos x="10180320" y="537029"/>
    <p188:txBody>
      <a:bodyPr/>
      <a:lstStyle/>
      <a:p>
        <a:r>
          <a:rPr lang="en-US"/>
          <a:t>Revised the text.</a:t>
        </a:r>
      </a:p>
    </p188:txBody>
  </p188:cm>
  <p188:cm id="{3CBB0D66-4F37-41C8-8C09-AF7178E2B3DC}" authorId="{018130B9-167E-C799-01DB-94B628EC0519}" created="2026-09-08T16:50:58.43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227076433" sldId="280"/>
      <ac:spMk id="3" creationId="{C70CB952-53A9-E554-3550-919AF2C2343D}"/>
      <ac:txMk cp="519" len="125">
        <ac:context len="647" hash="879865643"/>
      </ac:txMk>
    </ac:txMkLst>
    <p188:pos x="10290048" y="2164661"/>
    <p188:txBody>
      <a:bodyPr/>
      <a:lstStyle/>
      <a:p>
        <a:r>
          <a:rPr lang="en-US"/>
          <a:t>Revised the text.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A682CC-A819-1841-841C-A3CDD110FFC9}" type="doc">
      <dgm:prSet loTypeId="urn:microsoft.com/office/officeart/2005/8/layout/process1" loCatId="" qsTypeId="urn:microsoft.com/office/officeart/2005/8/quickstyle/simple3" qsCatId="simple" csTypeId="urn:microsoft.com/office/officeart/2005/8/colors/accent1_1" csCatId="accent1" phldr="1"/>
      <dgm:spPr/>
    </dgm:pt>
    <dgm:pt modelId="{DEBAC1EE-C4F7-D04B-A035-1ED079FE1F4F}">
      <dgm:prSet phldrT="[Text]"/>
      <dgm:spPr/>
      <dgm:t>
        <a:bodyPr/>
        <a:lstStyle/>
        <a:p>
          <a:r>
            <a:rPr lang="en-US"/>
            <a:t>Create Model</a:t>
          </a:r>
        </a:p>
      </dgm:t>
    </dgm:pt>
    <dgm:pt modelId="{2E12E017-B906-654E-B1FE-9FFEC7D29795}" type="parTrans" cxnId="{D75DAEDF-3F3E-664D-B6F1-A9F4A3C3EDE6}">
      <dgm:prSet/>
      <dgm:spPr/>
      <dgm:t>
        <a:bodyPr/>
        <a:lstStyle/>
        <a:p>
          <a:endParaRPr lang="en-US"/>
        </a:p>
      </dgm:t>
    </dgm:pt>
    <dgm:pt modelId="{BA6C25EA-0934-C547-AFA6-2AC9191F1D8A}" type="sibTrans" cxnId="{D75DAEDF-3F3E-664D-B6F1-A9F4A3C3EDE6}">
      <dgm:prSet/>
      <dgm:spPr/>
      <dgm:t>
        <a:bodyPr/>
        <a:lstStyle/>
        <a:p>
          <a:endParaRPr lang="en-US"/>
        </a:p>
      </dgm:t>
    </dgm:pt>
    <dgm:pt modelId="{718D5A79-1893-9F43-AB36-7F114CFA6D1A}">
      <dgm:prSet phldrT="[Text]"/>
      <dgm:spPr/>
      <dgm:t>
        <a:bodyPr/>
        <a:lstStyle/>
        <a:p>
          <a:r>
            <a:rPr lang="en-US"/>
            <a:t>Collect Measurements</a:t>
          </a:r>
        </a:p>
      </dgm:t>
    </dgm:pt>
    <dgm:pt modelId="{89FFB5CF-0CF3-734E-B833-3DFF7D3B2CFF}" type="parTrans" cxnId="{AC901B56-01B4-0B45-89B8-941AD268333D}">
      <dgm:prSet/>
      <dgm:spPr/>
      <dgm:t>
        <a:bodyPr/>
        <a:lstStyle/>
        <a:p>
          <a:endParaRPr lang="en-US"/>
        </a:p>
      </dgm:t>
    </dgm:pt>
    <dgm:pt modelId="{C0C52492-354A-5846-9DD8-1D696623BA21}" type="sibTrans" cxnId="{AC901B56-01B4-0B45-89B8-941AD268333D}">
      <dgm:prSet/>
      <dgm:spPr/>
      <dgm:t>
        <a:bodyPr/>
        <a:lstStyle/>
        <a:p>
          <a:endParaRPr lang="en-US"/>
        </a:p>
      </dgm:t>
    </dgm:pt>
    <dgm:pt modelId="{DA5FEFD2-1288-5A47-BB2A-0427CBAB1754}">
      <dgm:prSet phldrT="[Text]"/>
      <dgm:spPr/>
      <dgm:t>
        <a:bodyPr/>
        <a:lstStyle/>
        <a:p>
          <a:r>
            <a:rPr lang="en-US"/>
            <a:t>Quantify Uncertainty</a:t>
          </a:r>
        </a:p>
      </dgm:t>
    </dgm:pt>
    <dgm:pt modelId="{4C39F0A1-CBBB-1449-B8BC-CC5E52C792A4}" type="parTrans" cxnId="{18D723AC-C54D-5B4B-81BA-29A1BBA7D84B}">
      <dgm:prSet/>
      <dgm:spPr/>
      <dgm:t>
        <a:bodyPr/>
        <a:lstStyle/>
        <a:p>
          <a:endParaRPr lang="en-US"/>
        </a:p>
      </dgm:t>
    </dgm:pt>
    <dgm:pt modelId="{368996C3-266E-9940-826F-3A49D8D2BFA5}" type="sibTrans" cxnId="{18D723AC-C54D-5B4B-81BA-29A1BBA7D84B}">
      <dgm:prSet/>
      <dgm:spPr/>
      <dgm:t>
        <a:bodyPr/>
        <a:lstStyle/>
        <a:p>
          <a:endParaRPr lang="en-US"/>
        </a:p>
      </dgm:t>
    </dgm:pt>
    <dgm:pt modelId="{28E06422-1B53-4541-A6AE-7392D7C7FB6C}">
      <dgm:prSet/>
      <dgm:spPr/>
      <dgm:t>
        <a:bodyPr/>
        <a:lstStyle/>
        <a:p>
          <a:r>
            <a:rPr lang="en-US"/>
            <a:t>Model Error Estimation</a:t>
          </a:r>
        </a:p>
      </dgm:t>
    </dgm:pt>
    <dgm:pt modelId="{1F5DDDE6-C0F8-7A42-86CA-7D79BE302928}" type="parTrans" cxnId="{21F1BBAE-5398-6E45-8BDE-879E36FD296F}">
      <dgm:prSet/>
      <dgm:spPr/>
      <dgm:t>
        <a:bodyPr/>
        <a:lstStyle/>
        <a:p>
          <a:endParaRPr lang="en-US"/>
        </a:p>
      </dgm:t>
    </dgm:pt>
    <dgm:pt modelId="{6C13FBC4-3728-C141-9D9C-2E599389A1D0}" type="sibTrans" cxnId="{21F1BBAE-5398-6E45-8BDE-879E36FD296F}">
      <dgm:prSet/>
      <dgm:spPr/>
      <dgm:t>
        <a:bodyPr/>
        <a:lstStyle/>
        <a:p>
          <a:endParaRPr lang="en-US"/>
        </a:p>
      </dgm:t>
    </dgm:pt>
    <dgm:pt modelId="{F7D28D2E-13AD-484A-82C8-EED3D572AD5B}">
      <dgm:prSet phldrT="[Text]"/>
      <dgm:spPr/>
      <dgm:t>
        <a:bodyPr/>
        <a:lstStyle/>
        <a:p>
          <a:r>
            <a:rPr lang="en-US"/>
            <a:t>Verification</a:t>
          </a:r>
        </a:p>
      </dgm:t>
    </dgm:pt>
    <dgm:pt modelId="{CDC3B2EE-DE14-194F-AF2B-C50B75BBDB14}" type="parTrans" cxnId="{D2E68C5E-298E-0A42-9714-574C9288CA61}">
      <dgm:prSet/>
      <dgm:spPr/>
      <dgm:t>
        <a:bodyPr/>
        <a:lstStyle/>
        <a:p>
          <a:endParaRPr lang="en-US"/>
        </a:p>
      </dgm:t>
    </dgm:pt>
    <dgm:pt modelId="{D3A9AED6-CE03-D94B-8324-7A4E6A89251A}" type="sibTrans" cxnId="{D2E68C5E-298E-0A42-9714-574C9288CA61}">
      <dgm:prSet/>
      <dgm:spPr/>
      <dgm:t>
        <a:bodyPr/>
        <a:lstStyle/>
        <a:p>
          <a:endParaRPr lang="en-US"/>
        </a:p>
      </dgm:t>
    </dgm:pt>
    <dgm:pt modelId="{000A829F-DF48-A64C-9AC0-1C090A6005E4}" type="pres">
      <dgm:prSet presAssocID="{52A682CC-A819-1841-841C-A3CDD110FFC9}" presName="Name0" presStyleCnt="0">
        <dgm:presLayoutVars>
          <dgm:dir/>
          <dgm:resizeHandles val="exact"/>
        </dgm:presLayoutVars>
      </dgm:prSet>
      <dgm:spPr/>
    </dgm:pt>
    <dgm:pt modelId="{E835E593-D3D5-F340-8802-448C1A5C7B57}" type="pres">
      <dgm:prSet presAssocID="{DEBAC1EE-C4F7-D04B-A035-1ED079FE1F4F}" presName="node" presStyleLbl="node1" presStyleIdx="0" presStyleCnt="5">
        <dgm:presLayoutVars>
          <dgm:bulletEnabled val="1"/>
        </dgm:presLayoutVars>
      </dgm:prSet>
      <dgm:spPr/>
    </dgm:pt>
    <dgm:pt modelId="{1B9E437E-1083-EB49-8208-796D629E8942}" type="pres">
      <dgm:prSet presAssocID="{BA6C25EA-0934-C547-AFA6-2AC9191F1D8A}" presName="sibTrans" presStyleLbl="sibTrans2D1" presStyleIdx="0" presStyleCnt="4"/>
      <dgm:spPr/>
    </dgm:pt>
    <dgm:pt modelId="{506BF362-2AAB-1B49-AF9F-B077EFD0C4F8}" type="pres">
      <dgm:prSet presAssocID="{BA6C25EA-0934-C547-AFA6-2AC9191F1D8A}" presName="connectorText" presStyleLbl="sibTrans2D1" presStyleIdx="0" presStyleCnt="4"/>
      <dgm:spPr/>
    </dgm:pt>
    <dgm:pt modelId="{2F985D8A-877A-1C4D-B699-E59B072949BF}" type="pres">
      <dgm:prSet presAssocID="{F7D28D2E-13AD-484A-82C8-EED3D572AD5B}" presName="node" presStyleLbl="node1" presStyleIdx="1" presStyleCnt="5">
        <dgm:presLayoutVars>
          <dgm:bulletEnabled val="1"/>
        </dgm:presLayoutVars>
      </dgm:prSet>
      <dgm:spPr/>
    </dgm:pt>
    <dgm:pt modelId="{1262EB8E-7B5C-DB41-AE77-8317A1CBA7A8}" type="pres">
      <dgm:prSet presAssocID="{D3A9AED6-CE03-D94B-8324-7A4E6A89251A}" presName="sibTrans" presStyleLbl="sibTrans2D1" presStyleIdx="1" presStyleCnt="4"/>
      <dgm:spPr/>
    </dgm:pt>
    <dgm:pt modelId="{5DA539AC-9E82-5742-9EC1-0B53AC79D3D3}" type="pres">
      <dgm:prSet presAssocID="{D3A9AED6-CE03-D94B-8324-7A4E6A89251A}" presName="connectorText" presStyleLbl="sibTrans2D1" presStyleIdx="1" presStyleCnt="4"/>
      <dgm:spPr/>
    </dgm:pt>
    <dgm:pt modelId="{5A44104E-8640-5B44-8FDB-3DB221E301FD}" type="pres">
      <dgm:prSet presAssocID="{718D5A79-1893-9F43-AB36-7F114CFA6D1A}" presName="node" presStyleLbl="node1" presStyleIdx="2" presStyleCnt="5">
        <dgm:presLayoutVars>
          <dgm:bulletEnabled val="1"/>
        </dgm:presLayoutVars>
      </dgm:prSet>
      <dgm:spPr/>
    </dgm:pt>
    <dgm:pt modelId="{D728E2E1-A69A-2645-BA24-E20F32D8AB15}" type="pres">
      <dgm:prSet presAssocID="{C0C52492-354A-5846-9DD8-1D696623BA21}" presName="sibTrans" presStyleLbl="sibTrans2D1" presStyleIdx="2" presStyleCnt="4"/>
      <dgm:spPr/>
    </dgm:pt>
    <dgm:pt modelId="{20B66CB5-0AE0-344F-B686-2B93829CEF3A}" type="pres">
      <dgm:prSet presAssocID="{C0C52492-354A-5846-9DD8-1D696623BA21}" presName="connectorText" presStyleLbl="sibTrans2D1" presStyleIdx="2" presStyleCnt="4"/>
      <dgm:spPr/>
    </dgm:pt>
    <dgm:pt modelId="{6D02DDAB-37FC-3A4F-9DD0-9951B5B83566}" type="pres">
      <dgm:prSet presAssocID="{DA5FEFD2-1288-5A47-BB2A-0427CBAB1754}" presName="node" presStyleLbl="node1" presStyleIdx="3" presStyleCnt="5">
        <dgm:presLayoutVars>
          <dgm:bulletEnabled val="1"/>
        </dgm:presLayoutVars>
      </dgm:prSet>
      <dgm:spPr/>
    </dgm:pt>
    <dgm:pt modelId="{ED5F8214-55B4-A74F-93D4-ED8926D58D14}" type="pres">
      <dgm:prSet presAssocID="{368996C3-266E-9940-826F-3A49D8D2BFA5}" presName="sibTrans" presStyleLbl="sibTrans2D1" presStyleIdx="3" presStyleCnt="4"/>
      <dgm:spPr/>
    </dgm:pt>
    <dgm:pt modelId="{911B7128-48FB-E040-9695-EF53B12D4893}" type="pres">
      <dgm:prSet presAssocID="{368996C3-266E-9940-826F-3A49D8D2BFA5}" presName="connectorText" presStyleLbl="sibTrans2D1" presStyleIdx="3" presStyleCnt="4"/>
      <dgm:spPr/>
    </dgm:pt>
    <dgm:pt modelId="{5CB22526-B3B8-034C-8C1F-61B69A481BCF}" type="pres">
      <dgm:prSet presAssocID="{28E06422-1B53-4541-A6AE-7392D7C7FB6C}" presName="node" presStyleLbl="node1" presStyleIdx="4" presStyleCnt="5">
        <dgm:presLayoutVars>
          <dgm:bulletEnabled val="1"/>
        </dgm:presLayoutVars>
      </dgm:prSet>
      <dgm:spPr/>
    </dgm:pt>
  </dgm:ptLst>
  <dgm:cxnLst>
    <dgm:cxn modelId="{46CE6C01-E7FB-AC46-8B41-21C8D0DADED5}" type="presOf" srcId="{BA6C25EA-0934-C547-AFA6-2AC9191F1D8A}" destId="{1B9E437E-1083-EB49-8208-796D629E8942}" srcOrd="0" destOrd="0" presId="urn:microsoft.com/office/officeart/2005/8/layout/process1"/>
    <dgm:cxn modelId="{31557211-881A-8C45-8E7B-FA07D14AD090}" type="presOf" srcId="{D3A9AED6-CE03-D94B-8324-7A4E6A89251A}" destId="{1262EB8E-7B5C-DB41-AE77-8317A1CBA7A8}" srcOrd="0" destOrd="0" presId="urn:microsoft.com/office/officeart/2005/8/layout/process1"/>
    <dgm:cxn modelId="{014A9C11-10B8-394E-AEAD-DDE83494603C}" type="presOf" srcId="{52A682CC-A819-1841-841C-A3CDD110FFC9}" destId="{000A829F-DF48-A64C-9AC0-1C090A6005E4}" srcOrd="0" destOrd="0" presId="urn:microsoft.com/office/officeart/2005/8/layout/process1"/>
    <dgm:cxn modelId="{43D27B22-A6D9-4543-887B-0E79274ACB5D}" type="presOf" srcId="{D3A9AED6-CE03-D94B-8324-7A4E6A89251A}" destId="{5DA539AC-9E82-5742-9EC1-0B53AC79D3D3}" srcOrd="1" destOrd="0" presId="urn:microsoft.com/office/officeart/2005/8/layout/process1"/>
    <dgm:cxn modelId="{9772E339-7BA6-5649-B79F-031F3A81665C}" type="presOf" srcId="{368996C3-266E-9940-826F-3A49D8D2BFA5}" destId="{911B7128-48FB-E040-9695-EF53B12D4893}" srcOrd="1" destOrd="0" presId="urn:microsoft.com/office/officeart/2005/8/layout/process1"/>
    <dgm:cxn modelId="{CF65D83A-E71F-4248-8138-37B3FBDB454A}" type="presOf" srcId="{28E06422-1B53-4541-A6AE-7392D7C7FB6C}" destId="{5CB22526-B3B8-034C-8C1F-61B69A481BCF}" srcOrd="0" destOrd="0" presId="urn:microsoft.com/office/officeart/2005/8/layout/process1"/>
    <dgm:cxn modelId="{D2E68C5E-298E-0A42-9714-574C9288CA61}" srcId="{52A682CC-A819-1841-841C-A3CDD110FFC9}" destId="{F7D28D2E-13AD-484A-82C8-EED3D572AD5B}" srcOrd="1" destOrd="0" parTransId="{CDC3B2EE-DE14-194F-AF2B-C50B75BBDB14}" sibTransId="{D3A9AED6-CE03-D94B-8324-7A4E6A89251A}"/>
    <dgm:cxn modelId="{58815563-D852-1643-A556-3633C522C8CD}" type="presOf" srcId="{368996C3-266E-9940-826F-3A49D8D2BFA5}" destId="{ED5F8214-55B4-A74F-93D4-ED8926D58D14}" srcOrd="0" destOrd="0" presId="urn:microsoft.com/office/officeart/2005/8/layout/process1"/>
    <dgm:cxn modelId="{CC88914B-DC81-964D-AC0C-05472DB095BF}" type="presOf" srcId="{C0C52492-354A-5846-9DD8-1D696623BA21}" destId="{20B66CB5-0AE0-344F-B686-2B93829CEF3A}" srcOrd="1" destOrd="0" presId="urn:microsoft.com/office/officeart/2005/8/layout/process1"/>
    <dgm:cxn modelId="{EF4B4E4D-42BC-9F45-9798-4BDF4CDBC265}" type="presOf" srcId="{C0C52492-354A-5846-9DD8-1D696623BA21}" destId="{D728E2E1-A69A-2645-BA24-E20F32D8AB15}" srcOrd="0" destOrd="0" presId="urn:microsoft.com/office/officeart/2005/8/layout/process1"/>
    <dgm:cxn modelId="{AC901B56-01B4-0B45-89B8-941AD268333D}" srcId="{52A682CC-A819-1841-841C-A3CDD110FFC9}" destId="{718D5A79-1893-9F43-AB36-7F114CFA6D1A}" srcOrd="2" destOrd="0" parTransId="{89FFB5CF-0CF3-734E-B833-3DFF7D3B2CFF}" sibTransId="{C0C52492-354A-5846-9DD8-1D696623BA21}"/>
    <dgm:cxn modelId="{00D8F483-F5BE-CB44-8891-27DB8446B9DF}" type="presOf" srcId="{F7D28D2E-13AD-484A-82C8-EED3D572AD5B}" destId="{2F985D8A-877A-1C4D-B699-E59B072949BF}" srcOrd="0" destOrd="0" presId="urn:microsoft.com/office/officeart/2005/8/layout/process1"/>
    <dgm:cxn modelId="{B2DD1E94-3EE5-EA46-BED3-61123A1DB8D8}" type="presOf" srcId="{718D5A79-1893-9F43-AB36-7F114CFA6D1A}" destId="{5A44104E-8640-5B44-8FDB-3DB221E301FD}" srcOrd="0" destOrd="0" presId="urn:microsoft.com/office/officeart/2005/8/layout/process1"/>
    <dgm:cxn modelId="{18D723AC-C54D-5B4B-81BA-29A1BBA7D84B}" srcId="{52A682CC-A819-1841-841C-A3CDD110FFC9}" destId="{DA5FEFD2-1288-5A47-BB2A-0427CBAB1754}" srcOrd="3" destOrd="0" parTransId="{4C39F0A1-CBBB-1449-B8BC-CC5E52C792A4}" sibTransId="{368996C3-266E-9940-826F-3A49D8D2BFA5}"/>
    <dgm:cxn modelId="{21F1BBAE-5398-6E45-8BDE-879E36FD296F}" srcId="{52A682CC-A819-1841-841C-A3CDD110FFC9}" destId="{28E06422-1B53-4541-A6AE-7392D7C7FB6C}" srcOrd="4" destOrd="0" parTransId="{1F5DDDE6-C0F8-7A42-86CA-7D79BE302928}" sibTransId="{6C13FBC4-3728-C141-9D9C-2E599389A1D0}"/>
    <dgm:cxn modelId="{6234FBB5-45EB-3143-AB80-4098D99BE6F5}" type="presOf" srcId="{BA6C25EA-0934-C547-AFA6-2AC9191F1D8A}" destId="{506BF362-2AAB-1B49-AF9F-B077EFD0C4F8}" srcOrd="1" destOrd="0" presId="urn:microsoft.com/office/officeart/2005/8/layout/process1"/>
    <dgm:cxn modelId="{D6C77FBC-62C8-6A49-9490-A39B02CB82E0}" type="presOf" srcId="{DA5FEFD2-1288-5A47-BB2A-0427CBAB1754}" destId="{6D02DDAB-37FC-3A4F-9DD0-9951B5B83566}" srcOrd="0" destOrd="0" presId="urn:microsoft.com/office/officeart/2005/8/layout/process1"/>
    <dgm:cxn modelId="{4FFE77C4-5E0A-1B42-B231-FCC7F16B7630}" type="presOf" srcId="{DEBAC1EE-C4F7-D04B-A035-1ED079FE1F4F}" destId="{E835E593-D3D5-F340-8802-448C1A5C7B57}" srcOrd="0" destOrd="0" presId="urn:microsoft.com/office/officeart/2005/8/layout/process1"/>
    <dgm:cxn modelId="{D75DAEDF-3F3E-664D-B6F1-A9F4A3C3EDE6}" srcId="{52A682CC-A819-1841-841C-A3CDD110FFC9}" destId="{DEBAC1EE-C4F7-D04B-A035-1ED079FE1F4F}" srcOrd="0" destOrd="0" parTransId="{2E12E017-B906-654E-B1FE-9FFEC7D29795}" sibTransId="{BA6C25EA-0934-C547-AFA6-2AC9191F1D8A}"/>
    <dgm:cxn modelId="{EC8175C4-DA0D-B544-8A2D-6269FD087FBF}" type="presParOf" srcId="{000A829F-DF48-A64C-9AC0-1C090A6005E4}" destId="{E835E593-D3D5-F340-8802-448C1A5C7B57}" srcOrd="0" destOrd="0" presId="urn:microsoft.com/office/officeart/2005/8/layout/process1"/>
    <dgm:cxn modelId="{B4084DFD-F932-7645-A54D-4D20B72DE6AF}" type="presParOf" srcId="{000A829F-DF48-A64C-9AC0-1C090A6005E4}" destId="{1B9E437E-1083-EB49-8208-796D629E8942}" srcOrd="1" destOrd="0" presId="urn:microsoft.com/office/officeart/2005/8/layout/process1"/>
    <dgm:cxn modelId="{BEF6BAD7-4F6F-8345-A098-8C2B995E996D}" type="presParOf" srcId="{1B9E437E-1083-EB49-8208-796D629E8942}" destId="{506BF362-2AAB-1B49-AF9F-B077EFD0C4F8}" srcOrd="0" destOrd="0" presId="urn:microsoft.com/office/officeart/2005/8/layout/process1"/>
    <dgm:cxn modelId="{8745B8D8-EF04-7A42-94ED-E87130477C4C}" type="presParOf" srcId="{000A829F-DF48-A64C-9AC0-1C090A6005E4}" destId="{2F985D8A-877A-1C4D-B699-E59B072949BF}" srcOrd="2" destOrd="0" presId="urn:microsoft.com/office/officeart/2005/8/layout/process1"/>
    <dgm:cxn modelId="{52E439B3-166A-C54E-BDFA-5A3A0062998A}" type="presParOf" srcId="{000A829F-DF48-A64C-9AC0-1C090A6005E4}" destId="{1262EB8E-7B5C-DB41-AE77-8317A1CBA7A8}" srcOrd="3" destOrd="0" presId="urn:microsoft.com/office/officeart/2005/8/layout/process1"/>
    <dgm:cxn modelId="{B7E1F459-8AAD-A647-9333-8B78EDE2D59D}" type="presParOf" srcId="{1262EB8E-7B5C-DB41-AE77-8317A1CBA7A8}" destId="{5DA539AC-9E82-5742-9EC1-0B53AC79D3D3}" srcOrd="0" destOrd="0" presId="urn:microsoft.com/office/officeart/2005/8/layout/process1"/>
    <dgm:cxn modelId="{4FC5684E-710E-2247-807E-5BA74A37CBB3}" type="presParOf" srcId="{000A829F-DF48-A64C-9AC0-1C090A6005E4}" destId="{5A44104E-8640-5B44-8FDB-3DB221E301FD}" srcOrd="4" destOrd="0" presId="urn:microsoft.com/office/officeart/2005/8/layout/process1"/>
    <dgm:cxn modelId="{CF1C5451-A227-9B42-896C-1F0AE72E2A63}" type="presParOf" srcId="{000A829F-DF48-A64C-9AC0-1C090A6005E4}" destId="{D728E2E1-A69A-2645-BA24-E20F32D8AB15}" srcOrd="5" destOrd="0" presId="urn:microsoft.com/office/officeart/2005/8/layout/process1"/>
    <dgm:cxn modelId="{0958B700-AC17-B74A-9C2F-76FC9218B6E6}" type="presParOf" srcId="{D728E2E1-A69A-2645-BA24-E20F32D8AB15}" destId="{20B66CB5-0AE0-344F-B686-2B93829CEF3A}" srcOrd="0" destOrd="0" presId="urn:microsoft.com/office/officeart/2005/8/layout/process1"/>
    <dgm:cxn modelId="{518E4DD7-0F2E-1E4C-9216-44F1078BFA90}" type="presParOf" srcId="{000A829F-DF48-A64C-9AC0-1C090A6005E4}" destId="{6D02DDAB-37FC-3A4F-9DD0-9951B5B83566}" srcOrd="6" destOrd="0" presId="urn:microsoft.com/office/officeart/2005/8/layout/process1"/>
    <dgm:cxn modelId="{FC4BAB37-4021-3C46-9B3F-849090EDBE6D}" type="presParOf" srcId="{000A829F-DF48-A64C-9AC0-1C090A6005E4}" destId="{ED5F8214-55B4-A74F-93D4-ED8926D58D14}" srcOrd="7" destOrd="0" presId="urn:microsoft.com/office/officeart/2005/8/layout/process1"/>
    <dgm:cxn modelId="{AF71C637-5171-414D-BD16-82A44A2666CF}" type="presParOf" srcId="{ED5F8214-55B4-A74F-93D4-ED8926D58D14}" destId="{911B7128-48FB-E040-9695-EF53B12D4893}" srcOrd="0" destOrd="0" presId="urn:microsoft.com/office/officeart/2005/8/layout/process1"/>
    <dgm:cxn modelId="{1D0CDE55-B8E0-4940-9A89-92134431EC36}" type="presParOf" srcId="{000A829F-DF48-A64C-9AC0-1C090A6005E4}" destId="{5CB22526-B3B8-034C-8C1F-61B69A481BCF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5E593-D3D5-F340-8802-448C1A5C7B57}">
      <dsp:nvSpPr>
        <dsp:cNvPr id="0" name=""/>
        <dsp:cNvSpPr/>
      </dsp:nvSpPr>
      <dsp:spPr>
        <a:xfrm>
          <a:off x="4776" y="398751"/>
          <a:ext cx="1480700" cy="8884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Create Model</a:t>
          </a:r>
        </a:p>
      </dsp:txBody>
      <dsp:txXfrm>
        <a:off x="30797" y="424772"/>
        <a:ext cx="1428658" cy="836378"/>
      </dsp:txXfrm>
    </dsp:sp>
    <dsp:sp modelId="{1B9E437E-1083-EB49-8208-796D629E8942}">
      <dsp:nvSpPr>
        <dsp:cNvPr id="0" name=""/>
        <dsp:cNvSpPr/>
      </dsp:nvSpPr>
      <dsp:spPr>
        <a:xfrm>
          <a:off x="1633546" y="659355"/>
          <a:ext cx="313908" cy="36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633546" y="732798"/>
        <a:ext cx="219736" cy="220327"/>
      </dsp:txXfrm>
    </dsp:sp>
    <dsp:sp modelId="{2F985D8A-877A-1C4D-B699-E59B072949BF}">
      <dsp:nvSpPr>
        <dsp:cNvPr id="0" name=""/>
        <dsp:cNvSpPr/>
      </dsp:nvSpPr>
      <dsp:spPr>
        <a:xfrm>
          <a:off x="2077757" y="398751"/>
          <a:ext cx="1480700" cy="8884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Verification</a:t>
          </a:r>
        </a:p>
      </dsp:txBody>
      <dsp:txXfrm>
        <a:off x="2103778" y="424772"/>
        <a:ext cx="1428658" cy="836378"/>
      </dsp:txXfrm>
    </dsp:sp>
    <dsp:sp modelId="{1262EB8E-7B5C-DB41-AE77-8317A1CBA7A8}">
      <dsp:nvSpPr>
        <dsp:cNvPr id="0" name=""/>
        <dsp:cNvSpPr/>
      </dsp:nvSpPr>
      <dsp:spPr>
        <a:xfrm>
          <a:off x="3706527" y="659355"/>
          <a:ext cx="313908" cy="36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3706527" y="732798"/>
        <a:ext cx="219736" cy="220327"/>
      </dsp:txXfrm>
    </dsp:sp>
    <dsp:sp modelId="{5A44104E-8640-5B44-8FDB-3DB221E301FD}">
      <dsp:nvSpPr>
        <dsp:cNvPr id="0" name=""/>
        <dsp:cNvSpPr/>
      </dsp:nvSpPr>
      <dsp:spPr>
        <a:xfrm>
          <a:off x="4150737" y="398751"/>
          <a:ext cx="1480700" cy="8884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Collect Measurements</a:t>
          </a:r>
        </a:p>
      </dsp:txBody>
      <dsp:txXfrm>
        <a:off x="4176758" y="424772"/>
        <a:ext cx="1428658" cy="836378"/>
      </dsp:txXfrm>
    </dsp:sp>
    <dsp:sp modelId="{D728E2E1-A69A-2645-BA24-E20F32D8AB15}">
      <dsp:nvSpPr>
        <dsp:cNvPr id="0" name=""/>
        <dsp:cNvSpPr/>
      </dsp:nvSpPr>
      <dsp:spPr>
        <a:xfrm>
          <a:off x="5779508" y="659355"/>
          <a:ext cx="313908" cy="36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779508" y="732798"/>
        <a:ext cx="219736" cy="220327"/>
      </dsp:txXfrm>
    </dsp:sp>
    <dsp:sp modelId="{6D02DDAB-37FC-3A4F-9DD0-9951B5B83566}">
      <dsp:nvSpPr>
        <dsp:cNvPr id="0" name=""/>
        <dsp:cNvSpPr/>
      </dsp:nvSpPr>
      <dsp:spPr>
        <a:xfrm>
          <a:off x="6223718" y="398751"/>
          <a:ext cx="1480700" cy="8884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Quantify Uncertainty</a:t>
          </a:r>
        </a:p>
      </dsp:txBody>
      <dsp:txXfrm>
        <a:off x="6249739" y="424772"/>
        <a:ext cx="1428658" cy="836378"/>
      </dsp:txXfrm>
    </dsp:sp>
    <dsp:sp modelId="{ED5F8214-55B4-A74F-93D4-ED8926D58D14}">
      <dsp:nvSpPr>
        <dsp:cNvPr id="0" name=""/>
        <dsp:cNvSpPr/>
      </dsp:nvSpPr>
      <dsp:spPr>
        <a:xfrm>
          <a:off x="7852488" y="659355"/>
          <a:ext cx="313908" cy="3672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7852488" y="732798"/>
        <a:ext cx="219736" cy="220327"/>
      </dsp:txXfrm>
    </dsp:sp>
    <dsp:sp modelId="{5CB22526-B3B8-034C-8C1F-61B69A481BCF}">
      <dsp:nvSpPr>
        <dsp:cNvPr id="0" name=""/>
        <dsp:cNvSpPr/>
      </dsp:nvSpPr>
      <dsp:spPr>
        <a:xfrm>
          <a:off x="8296699" y="398751"/>
          <a:ext cx="1480700" cy="8884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Model Error Estimation</a:t>
          </a:r>
        </a:p>
      </dsp:txBody>
      <dsp:txXfrm>
        <a:off x="8322720" y="424772"/>
        <a:ext cx="1428658" cy="836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3F66E-2C49-784D-B163-DE0108BC3920}" type="datetimeFigureOut"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5B8D8-A526-FE41-9C73-74FF6BC427C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86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 userDrawn="1"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118B3-80F3-B148-BCF7-A63830D0EF53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888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3605-D9DE-2648-94A0-FAA2585AB8CB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5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B54F-CE47-AA42-B15A-E68D54DBAAA5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87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7F16-1BEC-B644-80CD-535FBD14FB72}" type="datetime1"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8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03C9-BD13-1342-AFCE-50FC6C72E145}" type="datetime1"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80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426C-91E2-E344-BE77-719C864A13CB}" type="datetime1"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7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05250-A203-FD48-95A7-75323484C62F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0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F65B4-838A-8544-BF34-F7436B4ACB51}" type="datetime1"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3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1E336-59BE-C04F-A9DA-F1F6AE1DF317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3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2B22-6563-1342-A01C-F01C137E438F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76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 userDrawn="1"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39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945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60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13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44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633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35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23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29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60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6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348C7-35FE-2441-A8CE-8B5AE35B2E0A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72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705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microsoft.com/office/2018/10/relationships/comments" Target="../comments/modernComment_118_FBF4115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me.org/codes-standards/find-codes-standards/verification-validation-and-uncertainty-quantification-terminology-in-computational-modeling-and-simulation/2022/pdf" TargetMode="External"/><Relationship Id="rId2" Type="http://schemas.microsoft.com/office/2018/10/relationships/comments" Target="../comments/modernComment_105_4CFE00A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sme.org/codes-standards/find-codes-standards/standard-for-verification-and-validation-in-computational-fluid-dynamics-and-heat-transfer" TargetMode="External"/><Relationship Id="rId4" Type="http://schemas.openxmlformats.org/officeDocument/2006/relationships/hyperlink" Target="https://www.asme.org/codes-standards/find-codes-standards/standard-for-verification-and-validation-in-computational-solid-mechani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1F51C5-CBCF-DE19-A234-DD7C0F5E4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683" y="1122363"/>
            <a:ext cx="10988634" cy="2387600"/>
          </a:xfrm>
        </p:spPr>
        <p:txBody>
          <a:bodyPr anchor="ctr"/>
          <a:lstStyle/>
          <a:p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to VVUQ | Part 3</a:t>
            </a:r>
            <a:br>
              <a:rPr lang="en-US" b="1" dirty="0"/>
            </a:br>
            <a:r>
              <a:rPr lang="en-US" b="1"/>
              <a:t>Validation</a:t>
            </a:r>
            <a:endParaRPr lang="en-US" b="1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DCC3CB-D572-623C-4DF2-94362F8C3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650" y="5174159"/>
            <a:ext cx="10426700" cy="127476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b="1" dirty="0">
                <a:solidFill>
                  <a:schemeClr val="tx2">
                    <a:lumMod val="75000"/>
                  </a:schemeClr>
                </a:solidFill>
              </a:rPr>
              <a:t>Task Group on VVUQ Concepts in Engineering Education</a:t>
            </a:r>
          </a:p>
          <a:p>
            <a:pPr algn="l"/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ASME Codes &amp; Standards | Committee on Verification, Validation, and Uncertainty Quantification</a:t>
            </a:r>
          </a:p>
          <a:p>
            <a:pPr algn="l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Contacts: Lydia Stanford (stanfordl@asme.org) | Daniel </a:t>
            </a:r>
            <a:r>
              <a:rPr lang="en-US" sz="1600" dirty="0" err="1">
                <a:solidFill>
                  <a:schemeClr val="tx2">
                    <a:lumMod val="75000"/>
                  </a:schemeClr>
                </a:solidFill>
              </a:rPr>
              <a:t>Papert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(papertd@asme.org​)</a:t>
            </a:r>
            <a:endParaRPr lang="en-US" sz="160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algn="l"/>
            <a:r>
              <a:rPr lang="en-US" sz="1100" dirty="0">
                <a:solidFill>
                  <a:schemeClr val="tx2">
                    <a:lumMod val="75000"/>
                  </a:schemeClr>
                </a:solidFill>
              </a:rPr>
              <a:t>V. 3, Draft, 2026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11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</a:rPr>
              <a:t>© 2026 by ASME Task Group on VVUQ in Engineering Education is licensed under CC BY 4.0. To view a copy of this license, visit 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https://creativecommons.org/licenses/by/4.0/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Picture 1" descr="A purple and white logo&#10;&#10;AI-generated content may be incorrect.">
            <a:extLst>
              <a:ext uri="{FF2B5EF4-FFF2-40B4-BE49-F238E27FC236}">
                <a16:creationId xmlns:a16="http://schemas.microsoft.com/office/drawing/2014/main" id="{7C8889E4-CFA7-14FA-A5F8-62194941E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155257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4D5CB-5E30-61D6-82A4-0E878FB6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16AD6-F335-B4BC-B601-B3F43B2AF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validation and why do we care?</a:t>
            </a:r>
          </a:p>
          <a:p>
            <a:r>
              <a:rPr lang="en-US" dirty="0"/>
              <a:t>How is validation performed? </a:t>
            </a:r>
          </a:p>
          <a:p>
            <a:r>
              <a:rPr lang="en-US" dirty="0"/>
              <a:t>What is prediction?</a:t>
            </a:r>
          </a:p>
          <a:p>
            <a:r>
              <a:rPr lang="en-US" dirty="0"/>
              <a:t>How does validation inform the model’s </a:t>
            </a:r>
            <a:r>
              <a:rPr lang="en-US" i="1" dirty="0"/>
              <a:t>predictive capability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3DB8A-F020-1EB3-ACDE-A5FA2F88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8C66E-138F-F685-2133-7F277D656486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390649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69123-D34B-4CAE-A29F-EE6DF556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model validation and 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B952-53A9-E554-3550-919AF2C23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1771"/>
            <a:ext cx="10515600" cy="4885192"/>
          </a:xfrm>
        </p:spPr>
        <p:txBody>
          <a:bodyPr>
            <a:normAutofit/>
          </a:bodyPr>
          <a:lstStyle/>
          <a:p>
            <a:r>
              <a:rPr lang="en-US" noProof="0" dirty="0"/>
              <a:t>Computational modeling and simulation are used to aid the decision-making process</a:t>
            </a:r>
          </a:p>
          <a:p>
            <a:pPr lvl="1"/>
            <a:r>
              <a:rPr lang="en-US" noProof="0" dirty="0"/>
              <a:t>e.g., Predicting deformation of a structure: an inaccurate model could lead to poor decisions, potentially resulting in excessive deformation or even failure of a bridge or building. </a:t>
            </a:r>
          </a:p>
          <a:p>
            <a:r>
              <a:rPr lang="en-US" b="1" noProof="0" dirty="0"/>
              <a:t>Validation</a:t>
            </a:r>
            <a:r>
              <a:rPr lang="en-US" noProof="0" dirty="0"/>
              <a:t> compares the simulation model results to real-world observations (data) to ensure it captures essential features (physical phenomena) of the real system. </a:t>
            </a:r>
          </a:p>
          <a:p>
            <a:r>
              <a:rPr lang="en-US" noProof="0" dirty="0"/>
              <a:t>Validation data should reflect the conditions of the intended use of the model. </a:t>
            </a:r>
          </a:p>
          <a:p>
            <a:pPr lvl="1"/>
            <a:r>
              <a:rPr lang="en-US" noProof="0" dirty="0"/>
              <a:t>e.g., Assessing the predicted deformation of a structure against measured deformation under realistic or maximum loading conditions.</a:t>
            </a:r>
          </a:p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597B7-64F8-E797-2EE3-7BA5AA0E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E6AF5C4-47B2-30A5-7C18-23F1B6A4ABF8}"/>
                  </a:ext>
                </a:extLst>
              </p:cNvPr>
              <p:cNvSpPr/>
              <p:nvPr/>
            </p:nvSpPr>
            <p:spPr>
              <a:xfrm>
                <a:off x="1011072" y="4414769"/>
                <a:ext cx="1885445" cy="5512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E6AF5C4-47B2-30A5-7C18-23F1B6A4AB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072" y="4414769"/>
                <a:ext cx="1885445" cy="551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398CAECA-AA8C-4E31-E07C-9B615FE41DC9}"/>
                  </a:ext>
                </a:extLst>
              </p:cNvPr>
              <p:cNvSpPr/>
              <p:nvPr/>
            </p:nvSpPr>
            <p:spPr>
              <a:xfrm>
                <a:off x="3818134" y="4414769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Mathematical Model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398CAECA-AA8C-4E31-E07C-9B615FE41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134" y="4414769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4"/>
                <a:stretch>
                  <a:fillRect b="-2222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E5819AF-FFA8-CD6E-E840-4E05E3148C6F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4760856" y="4965994"/>
            <a:ext cx="1" cy="2018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33" name="Arc 32">
            <a:extLst>
              <a:ext uri="{FF2B5EF4-FFF2-40B4-BE49-F238E27FC236}">
                <a16:creationId xmlns:a16="http://schemas.microsoft.com/office/drawing/2014/main" id="{7C545E84-16D8-5575-AFC9-DFB6E9C5F837}"/>
              </a:ext>
            </a:extLst>
          </p:cNvPr>
          <p:cNvSpPr/>
          <p:nvPr/>
        </p:nvSpPr>
        <p:spPr>
          <a:xfrm rot="2700000">
            <a:off x="5115231" y="4694140"/>
            <a:ext cx="745597" cy="745597"/>
          </a:xfrm>
          <a:prstGeom prst="arc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  <a:headEnd type="triangle" w="med" len="lg"/>
            <a:tailEnd type="triangle" w="med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6BC7734-E11A-6E6D-D7CE-692554737C85}"/>
              </a:ext>
            </a:extLst>
          </p:cNvPr>
          <p:cNvCxnSpPr>
            <a:cxnSpLocks/>
          </p:cNvCxnSpPr>
          <p:nvPr/>
        </p:nvCxnSpPr>
        <p:spPr>
          <a:xfrm flipV="1">
            <a:off x="5703578" y="5441848"/>
            <a:ext cx="915421" cy="164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6226F36-C605-B3EC-00B8-114BF5417475}"/>
              </a:ext>
            </a:extLst>
          </p:cNvPr>
          <p:cNvSpPr/>
          <p:nvPr/>
        </p:nvSpPr>
        <p:spPr>
          <a:xfrm>
            <a:off x="5620606" y="5908004"/>
            <a:ext cx="1081364" cy="43088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 Verification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B288BCC9-C565-9F56-C22A-3A50545A92DA}"/>
              </a:ext>
            </a:extLst>
          </p:cNvPr>
          <p:cNvSpPr/>
          <p:nvPr/>
        </p:nvSpPr>
        <p:spPr>
          <a:xfrm rot="8100000">
            <a:off x="5655969" y="4890517"/>
            <a:ext cx="1010638" cy="1010638"/>
          </a:xfrm>
          <a:prstGeom prst="arc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  <a:headEnd type="triangle" w="med" len="lg"/>
            <a:tailEnd type="triangle" w="med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Snip Diagonal Corner Rectangle 36">
                <a:extLst>
                  <a:ext uri="{FF2B5EF4-FFF2-40B4-BE49-F238E27FC236}">
                    <a16:creationId xmlns:a16="http://schemas.microsoft.com/office/drawing/2014/main" id="{F8EAAB97-95D3-4AD4-B8AB-32CCB05C6630}"/>
                  </a:ext>
                </a:extLst>
              </p:cNvPr>
              <p:cNvSpPr/>
              <p:nvPr/>
            </p:nvSpPr>
            <p:spPr>
              <a:xfrm>
                <a:off x="9178765" y="5166235"/>
                <a:ext cx="1885445" cy="551225"/>
              </a:xfrm>
              <a:prstGeom prst="snip2Diag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Experimental Data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</m:sup>
                    </m:sSubSup>
                  </m:oMath>
                </a14:m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Snip Diagonal Corner Rectangle 36">
                <a:extLst>
                  <a:ext uri="{FF2B5EF4-FFF2-40B4-BE49-F238E27FC236}">
                    <a16:creationId xmlns:a16="http://schemas.microsoft.com/office/drawing/2014/main" id="{F8EAAB97-95D3-4AD4-B8AB-32CCB05C66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8765" y="5166235"/>
                <a:ext cx="1885445" cy="551225"/>
              </a:xfrm>
              <a:prstGeom prst="snip2DiagRect">
                <a:avLst/>
              </a:prstGeom>
              <a:blipFill>
                <a:blip r:embed="rId5"/>
                <a:stretch>
                  <a:fillRect t="-2222" b="-2222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id="{05A64D3A-50A5-089E-1D3A-511995849BB1}"/>
              </a:ext>
            </a:extLst>
          </p:cNvPr>
          <p:cNvSpPr/>
          <p:nvPr/>
        </p:nvSpPr>
        <p:spPr>
          <a:xfrm>
            <a:off x="8306467" y="5908004"/>
            <a:ext cx="1081364" cy="43088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Validation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F1780E03-4AF2-41D2-5431-244D4D26A64C}"/>
              </a:ext>
            </a:extLst>
          </p:cNvPr>
          <p:cNvSpPr/>
          <p:nvPr/>
        </p:nvSpPr>
        <p:spPr>
          <a:xfrm rot="8100000">
            <a:off x="8412139" y="5010556"/>
            <a:ext cx="887320" cy="887320"/>
          </a:xfrm>
          <a:prstGeom prst="arc">
            <a:avLst/>
          </a:prstGeom>
          <a:noFill/>
          <a:ln w="12700" cap="flat" cmpd="sng" algn="ctr">
            <a:solidFill>
              <a:srgbClr val="C00000"/>
            </a:solidFill>
            <a:prstDash val="dash"/>
            <a:miter lim="800000"/>
            <a:headEnd type="triangle" w="med" len="lg"/>
            <a:tailEnd type="triangle" w="med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onnector 39">
            <a:extLst>
              <a:ext uri="{FF2B5EF4-FFF2-40B4-BE49-F238E27FC236}">
                <a16:creationId xmlns:a16="http://schemas.microsoft.com/office/drawing/2014/main" id="{F1B82F14-C6A3-55DF-B1A7-73F179723DC0}"/>
              </a:ext>
            </a:extLst>
          </p:cNvPr>
          <p:cNvSpPr/>
          <p:nvPr/>
        </p:nvSpPr>
        <p:spPr>
          <a:xfrm>
            <a:off x="8792739" y="5387437"/>
            <a:ext cx="108820" cy="108820"/>
          </a:xfrm>
          <a:prstGeom prst="flowChartConnector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54E3681-9559-BF90-CE69-9B12461FE909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8504444" y="5441847"/>
            <a:ext cx="288295" cy="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3F57697-E72B-7418-3CC4-19D4B69B0660}"/>
              </a:ext>
            </a:extLst>
          </p:cNvPr>
          <p:cNvCxnSpPr>
            <a:cxnSpLocks/>
            <a:endCxn id="40" idx="6"/>
          </p:cNvCxnSpPr>
          <p:nvPr/>
        </p:nvCxnSpPr>
        <p:spPr>
          <a:xfrm flipH="1" flipV="1">
            <a:off x="8901559" y="5441847"/>
            <a:ext cx="277206" cy="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C9362E54-D075-84F3-6710-38786B13CFA7}"/>
              </a:ext>
            </a:extLst>
          </p:cNvPr>
          <p:cNvSpPr/>
          <p:nvPr/>
        </p:nvSpPr>
        <p:spPr>
          <a:xfrm>
            <a:off x="5878020" y="4639265"/>
            <a:ext cx="915421" cy="43088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Code Verification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54B4AD0-1C15-E209-BC5F-2584D1963020}"/>
              </a:ext>
            </a:extLst>
          </p:cNvPr>
          <p:cNvCxnSpPr>
            <a:cxnSpLocks/>
            <a:stCxn id="30" idx="3"/>
            <a:endCxn id="31" idx="1"/>
          </p:cNvCxnSpPr>
          <p:nvPr/>
        </p:nvCxnSpPr>
        <p:spPr>
          <a:xfrm>
            <a:off x="2896517" y="4690382"/>
            <a:ext cx="921617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97021BC-D464-4F8F-20E2-035756DC1BDF}"/>
                  </a:ext>
                </a:extLst>
              </p:cNvPr>
              <p:cNvSpPr txBox="1"/>
              <p:nvPr/>
            </p:nvSpPr>
            <p:spPr>
              <a:xfrm>
                <a:off x="3166596" y="4531249"/>
                <a:ext cx="256099" cy="276999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97021BC-D464-4F8F-20E2-035756DC1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596" y="4531249"/>
                <a:ext cx="256099" cy="276999"/>
              </a:xfrm>
              <a:prstGeom prst="rect">
                <a:avLst/>
              </a:prstGeom>
              <a:blipFill>
                <a:blip r:embed="rId6"/>
                <a:stretch>
                  <a:fillRect l="-9524" r="-476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C15FE7D-72CE-06D3-37B3-C3F8CF5A9E85}"/>
              </a:ext>
            </a:extLst>
          </p:cNvPr>
          <p:cNvCxnSpPr>
            <a:cxnSpLocks/>
          </p:cNvCxnSpPr>
          <p:nvPr/>
        </p:nvCxnSpPr>
        <p:spPr>
          <a:xfrm>
            <a:off x="8846741" y="4965994"/>
            <a:ext cx="0" cy="76041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307DE768-2D4E-2A1D-DDBD-271D726220BC}"/>
                  </a:ext>
                </a:extLst>
              </p:cNvPr>
              <p:cNvSpPr/>
              <p:nvPr/>
            </p:nvSpPr>
            <p:spPr>
              <a:xfrm>
                <a:off x="3818133" y="5167882"/>
                <a:ext cx="1885445" cy="551225"/>
              </a:xfrm>
              <a:prstGeom prst="roundRect">
                <a:avLst>
                  <a:gd name="adj" fmla="val 25634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Computational Model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307DE768-2D4E-2A1D-DDBD-271D726220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133" y="5167882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7"/>
                <a:stretch>
                  <a:fillRect b="-4444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32F50D7-ACC2-574B-BCF2-7F778C82E4D9}"/>
                  </a:ext>
                </a:extLst>
              </p:cNvPr>
              <p:cNvSpPr/>
              <p:nvPr/>
            </p:nvSpPr>
            <p:spPr>
              <a:xfrm>
                <a:off x="6618999" y="5166235"/>
                <a:ext cx="1885445" cy="55122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32F50D7-ACC2-574B-BCF2-7F778C82E4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999" y="5166235"/>
                <a:ext cx="1885445" cy="5512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3E7E9CA-84C7-BCC4-328D-43800AE1A02B}"/>
                  </a:ext>
                </a:extLst>
              </p:cNvPr>
              <p:cNvSpPr txBox="1"/>
              <p:nvPr/>
            </p:nvSpPr>
            <p:spPr>
              <a:xfrm>
                <a:off x="5977969" y="5248982"/>
                <a:ext cx="306367" cy="299313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3E7E9CA-84C7-BCC4-328D-43800AE1A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969" y="5248982"/>
                <a:ext cx="306367" cy="299313"/>
              </a:xfrm>
              <a:prstGeom prst="rect">
                <a:avLst/>
              </a:prstGeom>
              <a:blipFill>
                <a:blip r:embed="rId9"/>
                <a:stretch>
                  <a:fillRect l="-8000" r="-4000" b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B1A5FB80-82DC-2DBC-C3A8-11CB7B0A5862}"/>
              </a:ext>
            </a:extLst>
          </p:cNvPr>
          <p:cNvSpPr/>
          <p:nvPr/>
        </p:nvSpPr>
        <p:spPr>
          <a:xfrm>
            <a:off x="8037978" y="3857998"/>
            <a:ext cx="3198800" cy="110799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Aspects of validation: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metrics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Metric threshold (decision-making)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experiments (design of experiments)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output and experimental uncertainty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Intended use and extrapolation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95F89D-447A-13E2-FE25-FCB0E544960C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422707643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A63ED-A93A-F51F-18DE-90DD26576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How is validation performed?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99F65-4BCD-770F-A993-75BCF06DF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2311"/>
            <a:ext cx="10515600" cy="3824652"/>
          </a:xfrm>
        </p:spPr>
        <p:txBody>
          <a:bodyPr>
            <a:normAutofit lnSpcReduction="10000"/>
          </a:bodyPr>
          <a:lstStyle/>
          <a:p>
            <a:r>
              <a:rPr lang="en-US" b="1"/>
              <a:t>Create model:</a:t>
            </a:r>
            <a:r>
              <a:rPr lang="en-US"/>
              <a:t> build a computational model for a specific context of use</a:t>
            </a:r>
          </a:p>
          <a:p>
            <a:r>
              <a:rPr lang="en-US" b="1"/>
              <a:t>Verification:</a:t>
            </a:r>
            <a:r>
              <a:rPr lang="en-US"/>
              <a:t> assess numerical errors (see previous module)</a:t>
            </a:r>
          </a:p>
          <a:p>
            <a:r>
              <a:rPr lang="en-US" b="1"/>
              <a:t>Collect measurements:</a:t>
            </a:r>
            <a:r>
              <a:rPr lang="en-US"/>
              <a:t> conduct validation experiments (preferred) or collect historical data</a:t>
            </a:r>
          </a:p>
          <a:p>
            <a:r>
              <a:rPr lang="en-US" b="1"/>
              <a:t>Quantify uncertainty:</a:t>
            </a:r>
            <a:r>
              <a:rPr lang="en-US"/>
              <a:t> estimate for both model outputs and measurements</a:t>
            </a:r>
          </a:p>
          <a:p>
            <a:r>
              <a:rPr lang="en-US" b="1"/>
              <a:t>Validation assessment/model error estimation:</a:t>
            </a:r>
            <a:r>
              <a:rPr lang="en-US"/>
              <a:t> compare model outputs to measurements via</a:t>
            </a:r>
          </a:p>
          <a:p>
            <a:pPr lvl="1"/>
            <a:r>
              <a:rPr lang="en-US"/>
              <a:t>qualitative assessment by expert judgment</a:t>
            </a:r>
          </a:p>
          <a:p>
            <a:pPr lvl="1"/>
            <a:r>
              <a:rPr lang="en-US"/>
              <a:t>quantitative assessment using mathematical validation metrics</a:t>
            </a:r>
          </a:p>
          <a:p>
            <a:endParaRPr lang="en-US"/>
          </a:p>
          <a:p>
            <a:r>
              <a:rPr lang="en-US"/>
              <a:t>Note: There is often a hierarchy of validation in real-world complex systems</a:t>
            </a:r>
          </a:p>
          <a:p>
            <a:pPr lvl="1"/>
            <a:r>
              <a:rPr lang="en-US"/>
              <a:t>validation of individual components or subsystems</a:t>
            </a:r>
          </a:p>
          <a:p>
            <a:pPr lvl="1"/>
            <a:r>
              <a:rPr lang="en-US"/>
              <a:t>validation of the entire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F550D-C73D-7FA4-3C0D-A0DEFE28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4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26926FA-1728-06EA-D5B2-8423D5DD1B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6617360"/>
              </p:ext>
            </p:extLst>
          </p:nvPr>
        </p:nvGraphicFramePr>
        <p:xfrm>
          <a:off x="1204912" y="859153"/>
          <a:ext cx="9782176" cy="1685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84643FB-FCB8-20CB-140F-A6115B43B7D9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4209873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A63ED-A93A-F51F-18DE-90DD26576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7" y="365125"/>
            <a:ext cx="11078308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How are validation experiments different from other experiments?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99F65-4BCD-770F-A993-75BCF06DF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324" y="1219201"/>
            <a:ext cx="10933254" cy="4853354"/>
          </a:xfrm>
        </p:spPr>
        <p:txBody>
          <a:bodyPr>
            <a:normAutofit/>
          </a:bodyPr>
          <a:lstStyle/>
          <a:p>
            <a:r>
              <a:rPr lang="en-US" noProof="0" dirty="0"/>
              <a:t>Traditional experiments/tests are conducted to:</a:t>
            </a:r>
          </a:p>
          <a:p>
            <a:pPr lvl="1"/>
            <a:r>
              <a:rPr lang="en-US" noProof="0" dirty="0"/>
              <a:t>Improve physical understanding of the physical processes occurring</a:t>
            </a:r>
          </a:p>
          <a:p>
            <a:pPr lvl="1"/>
            <a:r>
              <a:rPr lang="en-US" noProof="0" dirty="0"/>
              <a:t>Calibrate/update model input parameters</a:t>
            </a:r>
          </a:p>
          <a:p>
            <a:pPr lvl="1"/>
            <a:r>
              <a:rPr lang="en-US" noProof="0" dirty="0"/>
              <a:t>Assess or certify system/subsystem performance or safety</a:t>
            </a:r>
          </a:p>
          <a:p>
            <a:r>
              <a:rPr lang="en-US" b="1" noProof="0" dirty="0"/>
              <a:t>Model validation experiments</a:t>
            </a:r>
            <a:r>
              <a:rPr lang="en-US" noProof="0" dirty="0"/>
              <a:t> are conducted for the primary purpose of assessing the ability of the simulation model to predict the system responses for the experiment that is conducted.</a:t>
            </a:r>
          </a:p>
          <a:p>
            <a:r>
              <a:rPr lang="en-US" noProof="0" dirty="0"/>
              <a:t>Validation experiments can be conducted on the actual system of interest, but more commonly it is:</a:t>
            </a:r>
          </a:p>
          <a:p>
            <a:pPr lvl="1"/>
            <a:r>
              <a:rPr lang="en-US" noProof="0" dirty="0"/>
              <a:t>A subsystem, assembly, or component of the actual system of interest</a:t>
            </a:r>
          </a:p>
          <a:p>
            <a:pPr lvl="1"/>
            <a:r>
              <a:rPr lang="en-US" noProof="0" dirty="0"/>
              <a:t>The experimental conditions are not fully representative of the actual operating conditions of the system</a:t>
            </a:r>
          </a:p>
          <a:p>
            <a:r>
              <a:rPr lang="en-US" noProof="0" dirty="0"/>
              <a:t>Other important features of validation experiments:</a:t>
            </a:r>
          </a:p>
          <a:p>
            <a:pPr lvl="1"/>
            <a:r>
              <a:rPr lang="en-US" noProof="0" dirty="0"/>
              <a:t>Experimental measurement uncertainty should be estimated in both the system response quantities of interest and the input quantities that are used the simulation model</a:t>
            </a:r>
          </a:p>
          <a:p>
            <a:pPr lvl="1"/>
            <a:r>
              <a:rPr lang="en-US" noProof="0" dirty="0"/>
              <a:t>Quantitative methods should be used to assess the agreement between simulation and experimental results</a:t>
            </a:r>
          </a:p>
          <a:p>
            <a:pPr lvl="1"/>
            <a:r>
              <a:rPr lang="en-US" i="1" noProof="0" dirty="0"/>
              <a:t>Blind model predictions </a:t>
            </a:r>
            <a:r>
              <a:rPr lang="en-US" noProof="0" dirty="0"/>
              <a:t>of the validation experiment are the most informative of predictive capability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F550D-C73D-7FA4-3C0D-A0DEFE28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DF9D23-0F22-D1B6-C5D7-D4235845062D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259633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F982-6AD9-B3D9-D85A-1967610D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model prediction?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F1530-369A-664A-F14A-7D4DB4CF9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864" y="1292225"/>
            <a:ext cx="6907328" cy="3623350"/>
          </a:xfrm>
        </p:spPr>
        <p:txBody>
          <a:bodyPr>
            <a:normAutofit/>
          </a:bodyPr>
          <a:lstStyle/>
          <a:p>
            <a:r>
              <a:rPr lang="en-US" b="1" noProof="0" dirty="0"/>
              <a:t>Prediction</a:t>
            </a:r>
            <a:r>
              <a:rPr lang="en-US" noProof="0" dirty="0"/>
              <a:t> involves producing model outputs for which corresponding measured data is </a:t>
            </a:r>
            <a:r>
              <a:rPr lang="en-US" i="1" noProof="0" dirty="0"/>
              <a:t>not available</a:t>
            </a:r>
            <a:r>
              <a:rPr lang="en-US" noProof="0" dirty="0"/>
              <a:t>.</a:t>
            </a:r>
            <a:endParaRPr lang="en-US" i="1" noProof="0" dirty="0"/>
          </a:p>
          <a:p>
            <a:endParaRPr lang="en-US" noProof="0" dirty="0"/>
          </a:p>
          <a:p>
            <a:r>
              <a:rPr lang="en-US" b="1" noProof="0" dirty="0"/>
              <a:t>Validation domain</a:t>
            </a:r>
            <a:r>
              <a:rPr lang="en-US" noProof="0" dirty="0"/>
              <a:t>: A model is validated against experimental results at a specific set of input conditions (‘validation points’) that form the </a:t>
            </a:r>
            <a:r>
              <a:rPr lang="en-US" i="1" noProof="0" dirty="0"/>
              <a:t>validation domain</a:t>
            </a:r>
            <a:r>
              <a:rPr lang="en-US" noProof="0" dirty="0"/>
              <a:t>. </a:t>
            </a:r>
          </a:p>
          <a:p>
            <a:endParaRPr lang="en-US" noProof="0" dirty="0"/>
          </a:p>
          <a:p>
            <a:r>
              <a:rPr lang="en-US" b="1" noProof="0" dirty="0"/>
              <a:t>Intended use domain</a:t>
            </a:r>
            <a:r>
              <a:rPr lang="en-US" noProof="0" dirty="0"/>
              <a:t>: Predictions in the </a:t>
            </a:r>
            <a:r>
              <a:rPr lang="en-US" i="1" noProof="0" dirty="0"/>
              <a:t>intended use domain</a:t>
            </a:r>
            <a:r>
              <a:rPr lang="en-US" noProof="0" dirty="0"/>
              <a:t> of the model input space may be </a:t>
            </a:r>
            <a:r>
              <a:rPr lang="en-US" noProof="0" dirty="0">
                <a:solidFill>
                  <a:srgbClr val="5B9BD5"/>
                </a:solidFill>
              </a:rPr>
              <a:t>interpolative</a:t>
            </a:r>
            <a:r>
              <a:rPr lang="en-US" noProof="0" dirty="0"/>
              <a:t> or </a:t>
            </a:r>
            <a:r>
              <a:rPr lang="en-US" noProof="0" dirty="0">
                <a:solidFill>
                  <a:srgbClr val="E69691"/>
                </a:solidFill>
              </a:rPr>
              <a:t>extrapolative</a:t>
            </a:r>
            <a:r>
              <a:rPr lang="en-US" noProof="0" dirty="0"/>
              <a:t> with respect to the </a:t>
            </a:r>
            <a:r>
              <a:rPr lang="en-US" i="1" noProof="0" dirty="0"/>
              <a:t>validation domain</a:t>
            </a:r>
            <a:r>
              <a:rPr lang="en-US" noProof="0" dirty="0"/>
              <a:t>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3164F-BDED-5B18-3EC8-58D97EA72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EB783A1-F189-A086-B49D-92E981261820}"/>
              </a:ext>
            </a:extLst>
          </p:cNvPr>
          <p:cNvGrpSpPr/>
          <p:nvPr/>
        </p:nvGrpSpPr>
        <p:grpSpPr>
          <a:xfrm>
            <a:off x="7760678" y="1337140"/>
            <a:ext cx="3723794" cy="4407117"/>
            <a:chOff x="8857060" y="2272047"/>
            <a:chExt cx="2814980" cy="3331534"/>
          </a:xfrm>
        </p:grpSpPr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D67EBC14-A03F-52B0-2D2B-26D5D9408CCE}"/>
                </a:ext>
              </a:extLst>
            </p:cNvPr>
            <p:cNvSpPr/>
            <p:nvPr/>
          </p:nvSpPr>
          <p:spPr>
            <a:xfrm>
              <a:off x="9136792" y="3276521"/>
              <a:ext cx="1431269" cy="1215424"/>
            </a:xfrm>
            <a:prstGeom prst="parallelogram">
              <a:avLst/>
            </a:prstGeom>
            <a:solidFill>
              <a:srgbClr val="C00000">
                <a:alpha val="46637"/>
              </a:srgb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479EE58-160C-B366-D916-F3CB6BFAC33B}"/>
                </a:ext>
              </a:extLst>
            </p:cNvPr>
            <p:cNvSpPr/>
            <p:nvPr/>
          </p:nvSpPr>
          <p:spPr>
            <a:xfrm>
              <a:off x="9390550" y="3619239"/>
              <a:ext cx="1267100" cy="1032452"/>
            </a:xfrm>
            <a:custGeom>
              <a:avLst/>
              <a:gdLst>
                <a:gd name="connsiteX0" fmla="*/ 71437 w 1928812"/>
                <a:gd name="connsiteY0" fmla="*/ 700088 h 1571625"/>
                <a:gd name="connsiteX1" fmla="*/ 485775 w 1928812"/>
                <a:gd name="connsiteY1" fmla="*/ 0 h 1571625"/>
                <a:gd name="connsiteX2" fmla="*/ 1928812 w 1928812"/>
                <a:gd name="connsiteY2" fmla="*/ 0 h 1571625"/>
                <a:gd name="connsiteX3" fmla="*/ 785812 w 1928812"/>
                <a:gd name="connsiteY3" fmla="*/ 1571625 h 1571625"/>
                <a:gd name="connsiteX4" fmla="*/ 0 w 1928812"/>
                <a:gd name="connsiteY4" fmla="*/ 1571625 h 1571625"/>
                <a:gd name="connsiteX5" fmla="*/ 71437 w 1928812"/>
                <a:gd name="connsiteY5" fmla="*/ 700088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28812" h="1571625">
                  <a:moveTo>
                    <a:pt x="71437" y="700088"/>
                  </a:moveTo>
                  <a:lnTo>
                    <a:pt x="485775" y="0"/>
                  </a:lnTo>
                  <a:lnTo>
                    <a:pt x="1928812" y="0"/>
                  </a:lnTo>
                  <a:lnTo>
                    <a:pt x="785812" y="1571625"/>
                  </a:lnTo>
                  <a:lnTo>
                    <a:pt x="0" y="1571625"/>
                  </a:lnTo>
                  <a:lnTo>
                    <a:pt x="71437" y="700088"/>
                  </a:lnTo>
                  <a:close/>
                </a:path>
              </a:pathLst>
            </a:custGeom>
            <a:solidFill>
              <a:schemeClr val="accent5"/>
            </a:solidFill>
            <a:ln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7C27834-70A6-8052-81D2-FB05AE8F40FE}"/>
                </a:ext>
              </a:extLst>
            </p:cNvPr>
            <p:cNvCxnSpPr>
              <a:cxnSpLocks/>
            </p:cNvCxnSpPr>
            <p:nvPr/>
          </p:nvCxnSpPr>
          <p:spPr>
            <a:xfrm>
              <a:off x="9087397" y="2650115"/>
              <a:ext cx="1" cy="2316474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354C95-E6A6-670B-4820-B1A28E8500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93091" y="4966589"/>
              <a:ext cx="2260709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A2DA5C8-810A-8CF9-A652-8A413B6C7E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70682" y="3866258"/>
              <a:ext cx="338890" cy="214531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72D7131-A6D6-475C-44BD-EB0BA721F5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37783" y="3276521"/>
              <a:ext cx="171789" cy="316701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1F3A066-332F-643F-2071-BCA4545112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58540" y="2959577"/>
              <a:ext cx="125730" cy="301316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2644924-2DA2-DED6-BC9F-29F17275DB2F}"/>
                </a:ext>
              </a:extLst>
            </p:cNvPr>
            <p:cNvSpPr txBox="1"/>
            <p:nvPr/>
          </p:nvSpPr>
          <p:spPr>
            <a:xfrm>
              <a:off x="10441710" y="4069498"/>
              <a:ext cx="98414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Validation domain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B392FB-5754-7A47-76F0-4B21C79CC87C}"/>
                </a:ext>
              </a:extLst>
            </p:cNvPr>
            <p:cNvSpPr txBox="1"/>
            <p:nvPr/>
          </p:nvSpPr>
          <p:spPr>
            <a:xfrm>
              <a:off x="10271760" y="3025896"/>
              <a:ext cx="1267101" cy="2196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Validation point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0EDB0F-9388-0A49-8DB0-0358848755DD}"/>
                </a:ext>
              </a:extLst>
            </p:cNvPr>
            <p:cNvSpPr txBox="1"/>
            <p:nvPr/>
          </p:nvSpPr>
          <p:spPr>
            <a:xfrm>
              <a:off x="9502107" y="2755073"/>
              <a:ext cx="16734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Intended use domain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FF12DA-948E-FF22-1966-DD532F818C83}"/>
                </a:ext>
              </a:extLst>
            </p:cNvPr>
            <p:cNvSpPr txBox="1"/>
            <p:nvPr/>
          </p:nvSpPr>
          <p:spPr>
            <a:xfrm>
              <a:off x="10271760" y="4977147"/>
              <a:ext cx="115408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Model Input 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7532B84-A082-4087-18C0-91EF0560C55D}"/>
                </a:ext>
              </a:extLst>
            </p:cNvPr>
            <p:cNvSpPr txBox="1"/>
            <p:nvPr/>
          </p:nvSpPr>
          <p:spPr>
            <a:xfrm rot="16200000">
              <a:off x="8357072" y="3088936"/>
              <a:ext cx="121542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Model Input 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2A32175-8054-CE9F-88FA-C39E2C8FF1A2}"/>
                </a:ext>
              </a:extLst>
            </p:cNvPr>
            <p:cNvGrpSpPr/>
            <p:nvPr/>
          </p:nvGrpSpPr>
          <p:grpSpPr>
            <a:xfrm>
              <a:off x="9279096" y="4584060"/>
              <a:ext cx="231781" cy="129097"/>
              <a:chOff x="9525057" y="4041353"/>
              <a:chExt cx="231781" cy="129097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E117F7B7-C112-135B-055C-2611338CD322}"/>
                  </a:ext>
                </a:extLst>
              </p:cNvPr>
              <p:cNvSpPr/>
              <p:nvPr/>
            </p:nvSpPr>
            <p:spPr>
              <a:xfrm rot="20171416">
                <a:off x="9525057" y="4041353"/>
                <a:ext cx="231781" cy="129097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579BDDBB-0EF7-AA0F-3CDC-748203892A4C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540647E-9197-9C3D-C571-D45F68B89ACB}"/>
                </a:ext>
              </a:extLst>
            </p:cNvPr>
            <p:cNvGrpSpPr/>
            <p:nvPr/>
          </p:nvGrpSpPr>
          <p:grpSpPr>
            <a:xfrm>
              <a:off x="9794662" y="4584060"/>
              <a:ext cx="231781" cy="129097"/>
              <a:chOff x="9525057" y="4041353"/>
              <a:chExt cx="231781" cy="129097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CEA924A-1698-E52A-3EF8-E79B220113E4}"/>
                  </a:ext>
                </a:extLst>
              </p:cNvPr>
              <p:cNvSpPr/>
              <p:nvPr/>
            </p:nvSpPr>
            <p:spPr>
              <a:xfrm>
                <a:off x="9525057" y="4041353"/>
                <a:ext cx="231781" cy="129097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4A2F0606-AD31-A72D-B740-395A5E54DA93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2A40BF5-33EF-3B17-9727-0AC50850860B}"/>
                </a:ext>
              </a:extLst>
            </p:cNvPr>
            <p:cNvGrpSpPr/>
            <p:nvPr/>
          </p:nvGrpSpPr>
          <p:grpSpPr>
            <a:xfrm>
              <a:off x="9291962" y="3963598"/>
              <a:ext cx="283870" cy="231886"/>
              <a:chOff x="9499013" y="3989959"/>
              <a:chExt cx="283870" cy="231886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2F0AF65-D4AE-E8EC-9D04-CD812068F1D1}"/>
                  </a:ext>
                </a:extLst>
              </p:cNvPr>
              <p:cNvSpPr/>
              <p:nvPr/>
            </p:nvSpPr>
            <p:spPr>
              <a:xfrm>
                <a:off x="9499013" y="3989959"/>
                <a:ext cx="283870" cy="231886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DEA558A-6608-E8AA-F464-75428812D209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E359C99-B0ED-EF96-32B8-04F8CB7EC2DE}"/>
                </a:ext>
              </a:extLst>
            </p:cNvPr>
            <p:cNvGrpSpPr/>
            <p:nvPr/>
          </p:nvGrpSpPr>
          <p:grpSpPr>
            <a:xfrm>
              <a:off x="9519832" y="3515789"/>
              <a:ext cx="382606" cy="213104"/>
              <a:chOff x="9449645" y="3999350"/>
              <a:chExt cx="382606" cy="213104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301E1B7D-6005-0214-4B39-F9383AED872D}"/>
                  </a:ext>
                </a:extLst>
              </p:cNvPr>
              <p:cNvSpPr/>
              <p:nvPr/>
            </p:nvSpPr>
            <p:spPr>
              <a:xfrm rot="706834">
                <a:off x="9449645" y="3999350"/>
                <a:ext cx="382606" cy="213104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6FA202F-42BA-F125-EF12-8B6E522FCA61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E58A030-7FDE-E3E6-E0B6-FEA88E20AF3B}"/>
                </a:ext>
              </a:extLst>
            </p:cNvPr>
            <p:cNvGrpSpPr/>
            <p:nvPr/>
          </p:nvGrpSpPr>
          <p:grpSpPr>
            <a:xfrm>
              <a:off x="10491706" y="3515388"/>
              <a:ext cx="296842" cy="213906"/>
              <a:chOff x="9492527" y="3998949"/>
              <a:chExt cx="296842" cy="213906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CF69F43-9DD1-B719-E916-D45B19E10303}"/>
                  </a:ext>
                </a:extLst>
              </p:cNvPr>
              <p:cNvSpPr/>
              <p:nvPr/>
            </p:nvSpPr>
            <p:spPr>
              <a:xfrm rot="20782203">
                <a:off x="9492527" y="3998949"/>
                <a:ext cx="296842" cy="213906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169E04E-13EB-B447-0205-48A262B3DB30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10E820-EB85-0380-8800-48232C74DA37}"/>
                </a:ext>
              </a:extLst>
            </p:cNvPr>
            <p:cNvSpPr/>
            <p:nvPr/>
          </p:nvSpPr>
          <p:spPr>
            <a:xfrm>
              <a:off x="9023392" y="5418915"/>
              <a:ext cx="2496735" cy="18466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Image credit: adapted from V&amp;V 10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EF2773F-3C6F-8979-7A17-1AE0BE22A24C}"/>
                </a:ext>
              </a:extLst>
            </p:cNvPr>
            <p:cNvSpPr txBox="1"/>
            <p:nvPr/>
          </p:nvSpPr>
          <p:spPr>
            <a:xfrm>
              <a:off x="8857060" y="2272047"/>
              <a:ext cx="281498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Model Input Settings for Prediction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70040AB-E171-D1A0-3575-D0204A069065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47594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F982-6AD9-B3D9-D85A-1967610D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predictive capability of a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F1530-369A-664A-F14A-7D4DB4CF9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2225"/>
            <a:ext cx="10833847" cy="4884738"/>
          </a:xfrm>
        </p:spPr>
        <p:txBody>
          <a:bodyPr>
            <a:normAutofit/>
          </a:bodyPr>
          <a:lstStyle/>
          <a:p>
            <a:r>
              <a:rPr lang="en-US" b="1" noProof="0" dirty="0"/>
              <a:t>Predictive capability</a:t>
            </a:r>
            <a:r>
              <a:rPr lang="en-US" noProof="0" dirty="0"/>
              <a:t> is producing a simulation result, including all sources of uncertainty, at conditions where </a:t>
            </a:r>
            <a:r>
              <a:rPr lang="en-US" i="1" noProof="0" dirty="0"/>
              <a:t>no experimental measurements </a:t>
            </a:r>
            <a:r>
              <a:rPr lang="en-US" noProof="0" dirty="0"/>
              <a:t>are available.</a:t>
            </a:r>
          </a:p>
          <a:p>
            <a:r>
              <a:rPr lang="en-US" noProof="0" dirty="0"/>
              <a:t>Predictive capability is informed by:</a:t>
            </a:r>
          </a:p>
          <a:p>
            <a:pPr lvl="1"/>
            <a:r>
              <a:rPr lang="en-US" noProof="0" dirty="0"/>
              <a:t>Quantitative validation assessment at conditions relevant to the prediction conditions of interest</a:t>
            </a:r>
          </a:p>
          <a:p>
            <a:pPr lvl="1"/>
            <a:r>
              <a:rPr lang="en-US" noProof="0" dirty="0"/>
              <a:t>The similarity of the conditions at the prediction conditions to the model validation conditions</a:t>
            </a:r>
          </a:p>
          <a:p>
            <a:pPr lvl="1"/>
            <a:r>
              <a:rPr lang="en-US" noProof="0" dirty="0"/>
              <a:t>The estimated magnitude of all the numerical solution uncertainties at the prediction conditions of interest</a:t>
            </a:r>
          </a:p>
          <a:p>
            <a:pPr lvl="1"/>
            <a:r>
              <a:rPr lang="en-US" noProof="0" dirty="0"/>
              <a:t>The effect of the model input uncertainties at the prediction conditions of interest</a:t>
            </a:r>
          </a:p>
          <a:p>
            <a:pPr lvl="1"/>
            <a:r>
              <a:rPr lang="en-US" noProof="0" dirty="0"/>
              <a:t>The uncertainty due to the model formulation itself, i.e., model form uncertainty</a:t>
            </a:r>
          </a:p>
          <a:p>
            <a:pPr lvl="1"/>
            <a:endParaRPr lang="en-US" noProof="0" dirty="0"/>
          </a:p>
          <a:p>
            <a:r>
              <a:rPr lang="en-US" noProof="0" dirty="0"/>
              <a:t>A simulation model’s </a:t>
            </a:r>
            <a:r>
              <a:rPr lang="en-US" b="1" noProof="0" dirty="0"/>
              <a:t>adequacy</a:t>
            </a:r>
            <a:r>
              <a:rPr lang="en-US" noProof="0" dirty="0"/>
              <a:t> for intended use involves diverse requirements such as:</a:t>
            </a:r>
          </a:p>
          <a:p>
            <a:pPr lvl="1"/>
            <a:r>
              <a:rPr lang="en-US" noProof="0" dirty="0"/>
              <a:t>Requirements for model accuracy plus uncertainty at the prediction conditions of interest</a:t>
            </a:r>
          </a:p>
          <a:p>
            <a:pPr lvl="1"/>
            <a:r>
              <a:rPr lang="en-US" noProof="0" dirty="0"/>
              <a:t>Economic, safety, and liability risks if the simulation model is potentially </a:t>
            </a:r>
            <a:r>
              <a:rPr lang="en-US" i="1" noProof="0" dirty="0"/>
              <a:t>inaccurate</a:t>
            </a:r>
          </a:p>
          <a:p>
            <a:pPr lvl="1"/>
            <a:r>
              <a:rPr lang="en-US" noProof="0" dirty="0"/>
              <a:t>Personnel, computer, and software costs to produce the simulation results</a:t>
            </a:r>
          </a:p>
          <a:p>
            <a:pPr lvl="1"/>
            <a:r>
              <a:rPr lang="en-US" noProof="0" dirty="0"/>
              <a:t>Experience level required of the personnel to produce credible simulation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3164F-BDED-5B18-3EC8-58D97EA72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115627-E616-3218-4F4A-C56A36B82432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297714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9BEA-F8F2-B870-3D0E-D57DF0CC6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6BAF-8F46-95FB-59E6-EB27C4B7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1771"/>
            <a:ext cx="10515600" cy="48851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ASME (2022), "Verification, Validation, and Uncertainty Quantification Terminology in Computational Modeling and Simulation," American Society of Mechanical Engineers, </a:t>
            </a:r>
            <a:r>
              <a:rPr lang="en-US" dirty="0">
                <a:hlinkClick r:id="rId3"/>
              </a:rPr>
              <a:t>ASME VVUQ 1-2022</a:t>
            </a:r>
            <a:r>
              <a:rPr lang="en-US" dirty="0"/>
              <a:t>, New York, NY.​</a:t>
            </a:r>
          </a:p>
          <a:p>
            <a:r>
              <a:rPr lang="en-US" dirty="0"/>
              <a:t>ASME (2019), "Standard for Verification and Validation in Computational Solid Mechanics." American Society of Mechanical Engineers, </a:t>
            </a:r>
            <a:r>
              <a:rPr lang="en-US" dirty="0">
                <a:hlinkClick r:id="rId4"/>
              </a:rPr>
              <a:t>ASME Standard V&amp;V 10-2019</a:t>
            </a:r>
            <a:r>
              <a:rPr lang="en-US" dirty="0"/>
              <a:t>, New York, NY.​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ASME (2009), "Standard for Verification and Validation in Computational Fluid Dynamics and Heat Transfer." American Society of Mechanical Engineers, </a:t>
            </a:r>
            <a:r>
              <a:rPr lang="en-US" dirty="0">
                <a:hlinkClick r:id="rId5"/>
              </a:rPr>
              <a:t>ASME Standard V&amp;V 20-2009(R2021)</a:t>
            </a:r>
            <a:r>
              <a:rPr lang="en-US" dirty="0"/>
              <a:t>, New York, NY.​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Oberkampf, W. L. and C. J. Roy (2010), Verification and Validation in Scientific Computing, Cambridge University Press, UK.​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 err="1">
                <a:ea typeface="+mn-lt"/>
                <a:cs typeface="+mn-lt"/>
              </a:rPr>
              <a:t>NaRC</a:t>
            </a:r>
            <a:r>
              <a:rPr lang="en-US" dirty="0">
                <a:ea typeface="+mn-lt"/>
                <a:cs typeface="+mn-lt"/>
              </a:rPr>
              <a:t> (2012), "Assessing the Reliability of Complex Models: Mathematical and Statistical Foundations of Verification, Validation, and Uncertainty Quantification." National Research Council of the National Academies, ISBN-13: 978-0-309-25634-6, Washington, DC.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8221C-4889-23A5-7FED-2D2E1FCD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/>
              <a:pPr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9E9867-B7E8-46ED-1F06-F4F712E456B1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100" dirty="0">
                <a:solidFill>
                  <a:schemeClr val="accent3"/>
                </a:solidFill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807321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7569EB883484C8F8DE1DD4FF9CFD0" ma:contentTypeVersion="14" ma:contentTypeDescription="Create a new document." ma:contentTypeScope="" ma:versionID="6929cad60373fdb8076cd3e2e9530b21">
  <xsd:schema xmlns:xsd="http://www.w3.org/2001/XMLSchema" xmlns:xs="http://www.w3.org/2001/XMLSchema" xmlns:p="http://schemas.microsoft.com/office/2006/metadata/properties" xmlns:ns2="b8262d6a-fe97-4289-887e-ed94b32bf198" xmlns:ns3="615608a4-b131-4d1b-871d-3d0bbdb4be65" targetNamespace="http://schemas.microsoft.com/office/2006/metadata/properties" ma:root="true" ma:fieldsID="1c7f67f1309ee4e393123b4e881f8ec2" ns2:_="" ns3:_="">
    <xsd:import namespace="b8262d6a-fe97-4289-887e-ed94b32bf198"/>
    <xsd:import namespace="615608a4-b131-4d1b-871d-3d0bbdb4b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Not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62d6a-fe97-4289-887e-ed94b32bf1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" ma:index="20" nillable="true" ma:displayName="Note" ma:format="Dropdown" ma:internalName="Note">
      <xsd:simpleType>
        <xsd:restriction base="dms:Text">
          <xsd:maxLength value="255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608a4-b131-4d1b-871d-3d0bbdb4b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2e8a3cd-83d2-4c9d-b9aa-df4b75a91354}" ma:internalName="TaxCatchAll" ma:showField="CatchAllData" ma:web="615608a4-b131-4d1b-871d-3d0bbdb4b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5608a4-b131-4d1b-871d-3d0bbdb4be65" xsi:nil="true"/>
    <lcf76f155ced4ddcb4097134ff3c332f xmlns="b8262d6a-fe97-4289-887e-ed94b32bf198">
      <Terms xmlns="http://schemas.microsoft.com/office/infopath/2007/PartnerControls"/>
    </lcf76f155ced4ddcb4097134ff3c332f>
    <Note xmlns="b8262d6a-fe97-4289-887e-ed94b32bf19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CB0E7B-03FB-4408-A8FF-EEDA47787A62}"/>
</file>

<file path=customXml/itemProps2.xml><?xml version="1.0" encoding="utf-8"?>
<ds:datastoreItem xmlns:ds="http://schemas.openxmlformats.org/officeDocument/2006/customXml" ds:itemID="{0EA5B485-75DA-4BD6-B5FD-99BEE8D3B878}">
  <ds:schemaRefs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615608a4-b131-4d1b-871d-3d0bbdb4be65"/>
    <ds:schemaRef ds:uri="b8262d6a-fe97-4289-887e-ed94b32bf198"/>
  </ds:schemaRefs>
</ds:datastoreItem>
</file>

<file path=customXml/itemProps3.xml><?xml version="1.0" encoding="utf-8"?>
<ds:datastoreItem xmlns:ds="http://schemas.openxmlformats.org/officeDocument/2006/customXml" ds:itemID="{77ACE93E-6F88-4BBB-A2BB-A0DAEB1DC5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{CA7ABDA9-19D4-8143-8536-1BFF3FB9A118}tf10001120</Template>
  <TotalTime>14769</TotalTime>
  <Words>1099</Words>
  <Application>Microsoft Office PowerPoint</Application>
  <PresentationFormat>Widescreen</PresentationFormat>
  <Paragraphs>115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1_Office Theme</vt:lpstr>
      <vt:lpstr>Introduction to VVUQ | Part 3 Validation</vt:lpstr>
      <vt:lpstr>Outline</vt:lpstr>
      <vt:lpstr>What is model validation and why do we care?</vt:lpstr>
      <vt:lpstr>How is validation performed? </vt:lpstr>
      <vt:lpstr>How are validation experiments different from other experiments? </vt:lpstr>
      <vt:lpstr>What is model prediction?</vt:lpstr>
      <vt:lpstr>What is predictive capability of a model?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</dc:title>
  <dc:creator>White, Andrew</dc:creator>
  <cp:lastModifiedBy>Guler, Ismail (he/him/his)</cp:lastModifiedBy>
  <cp:revision>85</cp:revision>
  <dcterms:created xsi:type="dcterms:W3CDTF">2023-09-01T14:55:06Z</dcterms:created>
  <dcterms:modified xsi:type="dcterms:W3CDTF">2026-09-08T17:10:30Z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0x0101009627569EB883484C8F8DE1DD4FF9CFD0</vt:lpwstr>
  </property>
  <property fmtid="{D5CDD505-2E9C-101B-9397-08002B2CF9AE}" pid="3" name="MediaServiceImageTags">
    <vt:lpwstr/>
  </property>
</Properties>
</file>