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33" r:id="rId4"/>
  </p:sldMasterIdLst>
  <p:notesMasterIdLst>
    <p:notesMasterId r:id="rId39"/>
  </p:notesMasterIdLst>
  <p:handoutMasterIdLst>
    <p:handoutMasterId r:id="rId40"/>
  </p:handoutMasterIdLst>
  <p:sldIdLst>
    <p:sldId id="308" r:id="rId5"/>
    <p:sldId id="257" r:id="rId6"/>
    <p:sldId id="288" r:id="rId7"/>
    <p:sldId id="260" r:id="rId8"/>
    <p:sldId id="261" r:id="rId9"/>
    <p:sldId id="265" r:id="rId10"/>
    <p:sldId id="263" r:id="rId11"/>
    <p:sldId id="329" r:id="rId12"/>
    <p:sldId id="309" r:id="rId13"/>
    <p:sldId id="266" r:id="rId14"/>
    <p:sldId id="314" r:id="rId15"/>
    <p:sldId id="267" r:id="rId16"/>
    <p:sldId id="289" r:id="rId17"/>
    <p:sldId id="294" r:id="rId18"/>
    <p:sldId id="295" r:id="rId19"/>
    <p:sldId id="301" r:id="rId20"/>
    <p:sldId id="330" r:id="rId21"/>
    <p:sldId id="313" r:id="rId22"/>
    <p:sldId id="270" r:id="rId23"/>
    <p:sldId id="272" r:id="rId24"/>
    <p:sldId id="274" r:id="rId25"/>
    <p:sldId id="290" r:id="rId26"/>
    <p:sldId id="310" r:id="rId27"/>
    <p:sldId id="315" r:id="rId28"/>
    <p:sldId id="316" r:id="rId29"/>
    <p:sldId id="317" r:id="rId30"/>
    <p:sldId id="318" r:id="rId31"/>
    <p:sldId id="319" r:id="rId32"/>
    <p:sldId id="320" r:id="rId33"/>
    <p:sldId id="321" r:id="rId34"/>
    <p:sldId id="322" r:id="rId35"/>
    <p:sldId id="323" r:id="rId36"/>
    <p:sldId id="325" r:id="rId37"/>
    <p:sldId id="326" r:id="rId38"/>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3FCF3D-099C-A4CE-4439-CA5B670A3D5C}" name="Allyson B. Byk" initials="AB" userId="S::BykA@asme.org::16d983a4-f82a-44b8-93a8-f616529a6ca5" providerId="AD"/>
  <p188:author id="{5A0B9461-BC03-120B-7C36-B08B5CDC5E9F}" name="Donnie Alonzo" initials="DA" userId="S::AlonzoD@asme.org::84f35123-c81d-4006-ba26-b305f1bc884f" providerId="AD"/>
  <p188:author id="{57AD3269-3DD1-3B70-E5C0-B8698F651888}" name="Narissara Pisanello" initials="NP" userId="S::pisanellon@asme.org::cd72bbf8-f1c0-4354-99d5-e73c9eb87a8c" providerId="AD"/>
  <p188:author id="{2798B69D-71DA-DCAE-BDD1-EA096840CB3E}" name="Donnie Alonzo" initials="DA" userId="S::alonzod@asme.org::84f35123-c81d-4006-ba26-b305f1bc884f" providerId="AD"/>
  <p188:author id="{DE28FFAF-399C-DDDC-5CA7-91639378ECCB}" name="Steven J. Rossi" initials="SR" userId="S::rossisj@asme.org::60fa27ed-c506-4e06-9047-0c5e00d3a476" providerId="AD"/>
  <p188:author id="{53C0A1D5-C79D-0EEE-1B98-D473E8F405EE}" name="Kate Hyam" initials="KH" userId="S::hyamk@asme.org::b2695ce2-807b-46e5-8a41-dffaa4fff68b" providerId="AD"/>
  <p188:author id="{60A3F8DD-71EF-E647-F276-D52DC19C6F69}" name="Nicole Gomez" initials="NG" userId="S::gomezn@asme.org::0fd571a3-4dc7-4bfa-8f40-ddb1f42e40b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lton R. Ramcharran" initials="" lastIdx="32" clrIdx="0">
    <p:extLst>
      <p:ext uri="{19B8F6BF-5375-455C-9EA6-DF929625EA0E}">
        <p15:presenceInfo xmlns:p15="http://schemas.microsoft.com/office/powerpoint/2012/main" userId="S-1-5-21-2567133279-126380308-195766442-8640" providerId="AD"/>
      </p:ext>
    </p:extLst>
  </p:cmAuthor>
  <p:cmAuthor id="2" name="Allyson B. Byk" initials="ABB" lastIdx="19" clrIdx="1">
    <p:extLst>
      <p:ext uri="{19B8F6BF-5375-455C-9EA6-DF929625EA0E}">
        <p15:presenceInfo xmlns:p15="http://schemas.microsoft.com/office/powerpoint/2012/main" userId="S-1-5-21-2567133279-126380308-195766442-13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F9520F"/>
    <a:srgbClr val="0066FF"/>
    <a:srgbClr val="777777"/>
    <a:srgbClr val="3399FF"/>
    <a:srgbClr val="E44506"/>
    <a:srgbClr val="B2B2B2"/>
    <a:srgbClr val="FFFF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830" autoAdjust="0"/>
  </p:normalViewPr>
  <p:slideViewPr>
    <p:cSldViewPr snapToGrid="0">
      <p:cViewPr varScale="1">
        <p:scale>
          <a:sx n="73" d="100"/>
          <a:sy n="73" d="100"/>
        </p:scale>
        <p:origin x="2616" y="7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ie Alonzo" userId="84f35123-c81d-4006-ba26-b305f1bc884f" providerId="ADAL" clId="{97612C3A-C6C2-4FCC-86B8-3A9C6D47E044}"/>
    <pc:docChg chg="modSld">
      <pc:chgData name="Donnie Alonzo" userId="84f35123-c81d-4006-ba26-b305f1bc884f" providerId="ADAL" clId="{97612C3A-C6C2-4FCC-86B8-3A9C6D47E044}" dt="2026-06-30T20:39:19.449" v="1" actId="20577"/>
      <pc:docMkLst>
        <pc:docMk/>
      </pc:docMkLst>
      <pc:sldChg chg="modSp mod">
        <pc:chgData name="Donnie Alonzo" userId="84f35123-c81d-4006-ba26-b305f1bc884f" providerId="ADAL" clId="{97612C3A-C6C2-4FCC-86B8-3A9C6D47E044}" dt="2026-06-30T20:39:19.449" v="1" actId="20577"/>
        <pc:sldMkLst>
          <pc:docMk/>
          <pc:sldMk cId="3587699692" sldId="288"/>
        </pc:sldMkLst>
        <pc:graphicFrameChg chg="modGraphic">
          <ac:chgData name="Donnie Alonzo" userId="84f35123-c81d-4006-ba26-b305f1bc884f" providerId="ADAL" clId="{97612C3A-C6C2-4FCC-86B8-3A9C6D47E044}" dt="2026-06-30T20:39:19.449" v="1" actId="20577"/>
          <ac:graphicFrameMkLst>
            <pc:docMk/>
            <pc:sldMk cId="3587699692" sldId="288"/>
            <ac:graphicFrameMk id="2"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70249" cy="480223"/>
          </a:xfrm>
          <a:prstGeom prst="rect">
            <a:avLst/>
          </a:prstGeom>
        </p:spPr>
        <p:txBody>
          <a:bodyPr vert="horz" lIns="94058" tIns="47028" rIns="94058" bIns="47028" rtlCol="0"/>
          <a:lstStyle>
            <a:lvl1pPr algn="l">
              <a:defRPr sz="1200"/>
            </a:lvl1pPr>
          </a:lstStyle>
          <a:p>
            <a:endParaRPr lang="en-US"/>
          </a:p>
        </p:txBody>
      </p:sp>
      <p:sp>
        <p:nvSpPr>
          <p:cNvPr id="3" name="Date Placeholder 2"/>
          <p:cNvSpPr>
            <a:spLocks noGrp="1"/>
          </p:cNvSpPr>
          <p:nvPr>
            <p:ph type="dt" sz="quarter" idx="1"/>
          </p:nvPr>
        </p:nvSpPr>
        <p:spPr>
          <a:xfrm>
            <a:off x="4143311" y="2"/>
            <a:ext cx="3170249" cy="480223"/>
          </a:xfrm>
          <a:prstGeom prst="rect">
            <a:avLst/>
          </a:prstGeom>
        </p:spPr>
        <p:txBody>
          <a:bodyPr vert="horz" lIns="94058" tIns="47028" rIns="94058" bIns="47028" rtlCol="0"/>
          <a:lstStyle>
            <a:lvl1pPr algn="r">
              <a:defRPr sz="1200"/>
            </a:lvl1pPr>
          </a:lstStyle>
          <a:p>
            <a:fld id="{29F4C5CB-D72F-4255-8443-2989C9735E39}" type="datetimeFigureOut">
              <a:rPr lang="en-US" smtClean="0"/>
              <a:t>6/30/2026</a:t>
            </a:fld>
            <a:endParaRPr lang="en-US"/>
          </a:p>
        </p:txBody>
      </p:sp>
      <p:sp>
        <p:nvSpPr>
          <p:cNvPr id="4" name="Footer Placeholder 3"/>
          <p:cNvSpPr>
            <a:spLocks noGrp="1"/>
          </p:cNvSpPr>
          <p:nvPr>
            <p:ph type="ftr" sz="quarter" idx="2"/>
          </p:nvPr>
        </p:nvSpPr>
        <p:spPr>
          <a:xfrm>
            <a:off x="0" y="9119351"/>
            <a:ext cx="3170249" cy="480223"/>
          </a:xfrm>
          <a:prstGeom prst="rect">
            <a:avLst/>
          </a:prstGeom>
        </p:spPr>
        <p:txBody>
          <a:bodyPr vert="horz" lIns="94058" tIns="47028" rIns="94058" bIns="47028" rtlCol="0" anchor="b"/>
          <a:lstStyle>
            <a:lvl1pPr algn="l">
              <a:defRPr sz="1200"/>
            </a:lvl1pPr>
          </a:lstStyle>
          <a:p>
            <a:endParaRPr lang="en-US"/>
          </a:p>
        </p:txBody>
      </p:sp>
      <p:sp>
        <p:nvSpPr>
          <p:cNvPr id="5" name="Slide Number Placeholder 4"/>
          <p:cNvSpPr>
            <a:spLocks noGrp="1"/>
          </p:cNvSpPr>
          <p:nvPr>
            <p:ph type="sldNum" sz="quarter" idx="3"/>
          </p:nvPr>
        </p:nvSpPr>
        <p:spPr>
          <a:xfrm>
            <a:off x="4143311" y="9119351"/>
            <a:ext cx="3170249" cy="480223"/>
          </a:xfrm>
          <a:prstGeom prst="rect">
            <a:avLst/>
          </a:prstGeom>
        </p:spPr>
        <p:txBody>
          <a:bodyPr vert="horz" lIns="94058" tIns="47028" rIns="94058" bIns="47028" rtlCol="0" anchor="b"/>
          <a:lstStyle>
            <a:lvl1pPr algn="r">
              <a:defRPr sz="1200"/>
            </a:lvl1pPr>
          </a:lstStyle>
          <a:p>
            <a:fld id="{151D9028-6D31-4DFA-8E8C-3BE564AC6655}" type="slidenum">
              <a:rPr lang="en-US" smtClean="0"/>
              <a:t>‹#›</a:t>
            </a:fld>
            <a:endParaRPr lang="en-US"/>
          </a:p>
        </p:txBody>
      </p:sp>
    </p:spTree>
    <p:extLst>
      <p:ext uri="{BB962C8B-B14F-4D97-AF65-F5344CB8AC3E}">
        <p14:creationId xmlns:p14="http://schemas.microsoft.com/office/powerpoint/2010/main" val="150832491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4"/>
          <p:cNvSpPr>
            <a:spLocks noGrp="1" noRot="1" noChangeAspect="1" noChangeArrowheads="1" noTextEdit="1"/>
          </p:cNvSpPr>
          <p:nvPr>
            <p:ph type="sldImg" idx="2"/>
          </p:nvPr>
        </p:nvSpPr>
        <p:spPr bwMode="auto">
          <a:xfrm>
            <a:off x="1339850" y="320675"/>
            <a:ext cx="4799013" cy="3598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731850" y="4240612"/>
            <a:ext cx="5851504" cy="49601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26" tIns="48313" rIns="96626" bIns="4831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12294" name="Rectangle 6"/>
          <p:cNvSpPr>
            <a:spLocks noGrp="1" noChangeArrowheads="1"/>
          </p:cNvSpPr>
          <p:nvPr>
            <p:ph type="ftr" sz="quarter" idx="4"/>
          </p:nvPr>
        </p:nvSpPr>
        <p:spPr bwMode="auto">
          <a:xfrm>
            <a:off x="0" y="9119351"/>
            <a:ext cx="3170249" cy="480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26" tIns="48313" rIns="96626" bIns="48313"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4143311" y="9119351"/>
            <a:ext cx="3170249" cy="480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26" tIns="48313" rIns="96626" bIns="48313" numCol="1" anchor="b" anchorCtr="0" compatLnSpc="1">
            <a:prstTxWarp prst="textNoShape">
              <a:avLst/>
            </a:prstTxWarp>
          </a:bodyPr>
          <a:lstStyle>
            <a:lvl1pPr algn="r" eaLnBrk="1" hangingPunct="1">
              <a:defRPr sz="1200">
                <a:latin typeface="Arial" charset="0"/>
              </a:defRPr>
            </a:lvl1pPr>
          </a:lstStyle>
          <a:p>
            <a:pPr>
              <a:defRPr/>
            </a:pPr>
            <a:fld id="{74BAB1BF-7F08-49F1-B758-BC2F38D2ACBE}" type="slidenum">
              <a:rPr lang="en-US"/>
              <a:pPr>
                <a:defRPr/>
              </a:pPr>
              <a:t>‹#›</a:t>
            </a:fld>
            <a:endParaRPr lang="en-US"/>
          </a:p>
        </p:txBody>
      </p:sp>
    </p:spTree>
    <p:extLst>
      <p:ext uri="{BB962C8B-B14F-4D97-AF65-F5344CB8AC3E}">
        <p14:creationId xmlns:p14="http://schemas.microsoft.com/office/powerpoint/2010/main" val="30998152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228600" indent="-114300" algn="l" rtl="0" eaLnBrk="0" fontAlgn="base" hangingPunct="0">
      <a:spcBef>
        <a:spcPct val="30000"/>
      </a:spcBef>
      <a:spcAft>
        <a:spcPct val="0"/>
      </a:spcAft>
      <a:buChar char="•"/>
      <a:defRPr sz="1100" kern="1200">
        <a:solidFill>
          <a:schemeClr val="tx1"/>
        </a:solidFill>
        <a:latin typeface="Arial" charset="0"/>
        <a:ea typeface="+mn-ea"/>
        <a:cs typeface="+mn-cs"/>
      </a:defRPr>
    </a:lvl2pPr>
    <a:lvl3pPr marL="457200" indent="-114300" algn="l" rtl="0" eaLnBrk="0" fontAlgn="base" hangingPunct="0">
      <a:spcBef>
        <a:spcPct val="30000"/>
      </a:spcBef>
      <a:spcAft>
        <a:spcPct val="0"/>
      </a:spcAft>
      <a:buFont typeface="Arial" charset="0"/>
      <a:buChar char="–"/>
      <a:defRPr sz="1100" kern="1200">
        <a:solidFill>
          <a:schemeClr val="tx1"/>
        </a:solidFill>
        <a:latin typeface="Arial" charset="0"/>
        <a:ea typeface="+mn-ea"/>
        <a:cs typeface="+mn-cs"/>
      </a:defRPr>
    </a:lvl3pPr>
    <a:lvl4pPr marL="685800" indent="-114300" algn="l" rtl="0" eaLnBrk="0" fontAlgn="base" hangingPunct="0">
      <a:spcBef>
        <a:spcPct val="30000"/>
      </a:spcBef>
      <a:spcAft>
        <a:spcPct val="0"/>
      </a:spcAft>
      <a:buFont typeface="Arial" charset="0"/>
      <a:buChar char="-"/>
      <a:defRPr sz="11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1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7613" y="304800"/>
            <a:ext cx="4802187" cy="3600450"/>
          </a:xfrm>
          <a:prstGeom prst="rect">
            <a:avLst/>
          </a:prstGeom>
        </p:spPr>
      </p:sp>
      <p:sp>
        <p:nvSpPr>
          <p:cNvPr id="3" name="Notes Placeholder 2"/>
          <p:cNvSpPr>
            <a:spLocks noGrp="1"/>
          </p:cNvSpPr>
          <p:nvPr>
            <p:ph type="body" idx="1"/>
          </p:nvPr>
        </p:nvSpPr>
        <p:spPr>
          <a:xfrm>
            <a:off x="731520" y="4240530"/>
            <a:ext cx="5852160" cy="4960620"/>
          </a:xfrm>
          <a:prstGeom prst="rect">
            <a:avLst/>
          </a:prstGeom>
        </p:spPr>
        <p:txBody>
          <a:bodyPr/>
          <a:lstStyle/>
          <a:p>
            <a:pPr eaLnBrk="1" hangingPunct="1"/>
            <a:endParaRPr lang="en-US"/>
          </a:p>
        </p:txBody>
      </p:sp>
    </p:spTree>
    <p:extLst>
      <p:ext uri="{BB962C8B-B14F-4D97-AF65-F5344CB8AC3E}">
        <p14:creationId xmlns:p14="http://schemas.microsoft.com/office/powerpoint/2010/main" val="227615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Rot="1" noChangeAspect="1" noChangeArrowheads="1" noTextEdit="1"/>
          </p:cNvSpPr>
          <p:nvPr>
            <p:ph type="sldImg"/>
          </p:nvPr>
        </p:nvSpPr>
        <p:spPr>
          <a:xfrm>
            <a:off x="1408113" y="469900"/>
            <a:ext cx="4518025" cy="3387725"/>
          </a:xfrm>
          <a:ln/>
        </p:spPr>
      </p:sp>
      <p:sp>
        <p:nvSpPr>
          <p:cNvPr id="41988" name="Rectangle 3"/>
          <p:cNvSpPr>
            <a:spLocks noGrp="1" noChangeArrowheads="1"/>
          </p:cNvSpPr>
          <p:nvPr>
            <p:ph type="body" idx="1"/>
          </p:nvPr>
        </p:nvSpPr>
        <p:spPr>
          <a:xfrm>
            <a:off x="559555" y="4199916"/>
            <a:ext cx="6197736" cy="4909667"/>
          </a:xfrm>
          <a:noFill/>
        </p:spPr>
        <p:txBody>
          <a:bodyPr/>
          <a:lstStyle/>
          <a:p>
            <a:pPr eaLnBrk="1" hangingPunct="1">
              <a:spcBef>
                <a:spcPct val="0"/>
              </a:spcBef>
            </a:pPr>
            <a:r>
              <a:rPr lang="en-US" dirty="0">
                <a:latin typeface="Arial"/>
                <a:cs typeface="Arial"/>
              </a:rPr>
              <a:t>Some of the specific responsibilities of the Council on Standards and Certification with regard to Conformity Assessment are:</a:t>
            </a:r>
          </a:p>
          <a:p>
            <a:pPr lvl="1" eaLnBrk="1" hangingPunct="1"/>
            <a:r>
              <a:rPr lang="en-US" dirty="0"/>
              <a:t>Establishment of overall policies governing the operations of accreditation and certification programs</a:t>
            </a:r>
          </a:p>
          <a:p>
            <a:pPr marL="234950" lvl="1" indent="-117475" defTabSz="940729" eaLnBrk="1" hangingPunct="1">
              <a:defRPr/>
            </a:pPr>
            <a:r>
              <a:rPr lang="en-US" dirty="0"/>
              <a:t>Approval of the initiation of Conformity Assessment activities, the revision of the scopes of Conformity Assessment programs, and the sunset of existing Conformity Assessment programs.</a:t>
            </a:r>
          </a:p>
          <a:p>
            <a:pPr lvl="1" eaLnBrk="1" hangingPunct="1"/>
            <a:r>
              <a:rPr lang="en-US" dirty="0">
                <a:latin typeface="Arial"/>
                <a:cs typeface="Arial"/>
              </a:rPr>
              <a:t>Approval of the membership of the Board on Conformity Assessment </a:t>
            </a:r>
            <a:r>
              <a:rPr lang="en-US" strike="noStrike" dirty="0">
                <a:latin typeface="Arial"/>
                <a:cs typeface="Arial"/>
              </a:rPr>
              <a:t>(By Board </a:t>
            </a:r>
            <a:r>
              <a:rPr lang="en-US" dirty="0">
                <a:latin typeface="Arial"/>
                <a:cs typeface="Arial"/>
              </a:rPr>
              <a:t>on Council</a:t>
            </a:r>
            <a:r>
              <a:rPr lang="en-US" strike="noStrike" dirty="0">
                <a:latin typeface="Arial"/>
                <a:cs typeface="Arial"/>
              </a:rPr>
              <a:t> Operations)</a:t>
            </a:r>
          </a:p>
          <a:p>
            <a:pPr lvl="1" eaLnBrk="1" hangingPunct="1"/>
            <a:r>
              <a:rPr lang="en-US" dirty="0">
                <a:latin typeface="Arial"/>
                <a:cs typeface="Arial"/>
              </a:rPr>
              <a:t>Annual evaluation of Standards and Certification programs and activities, to determine continuation or sun-setting</a:t>
            </a:r>
          </a:p>
          <a:p>
            <a:pPr lvl="1" eaLnBrk="1" hangingPunct="1"/>
            <a:r>
              <a:rPr lang="en-US" dirty="0">
                <a:latin typeface="Arial"/>
                <a:cs typeface="Arial"/>
              </a:rPr>
              <a:t>The final level of due process within the Society for appeals related to accreditation and certification, accomplished through its Board on Hearings and Appeals</a:t>
            </a:r>
          </a:p>
        </p:txBody>
      </p:sp>
    </p:spTree>
    <p:extLst>
      <p:ext uri="{BB962C8B-B14F-4D97-AF65-F5344CB8AC3E}">
        <p14:creationId xmlns:p14="http://schemas.microsoft.com/office/powerpoint/2010/main" val="1382666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729">
              <a:defRPr/>
            </a:pPr>
            <a:r>
              <a:rPr lang="en-US" u="none" baseline="0" dirty="0"/>
              <a:t>All Accreditation &amp; Certification Committee meetings and correspondence are confidential. All meetings are closed to the public. The reason being that the Committee discusses confidential information about Applicants and Certificate Holders. </a:t>
            </a:r>
            <a:r>
              <a:rPr lang="en-US" u="none" dirty="0"/>
              <a:t>Per</a:t>
            </a:r>
            <a:r>
              <a:rPr lang="en-US" u="none" baseline="0" dirty="0"/>
              <a:t> CAP-9, it is required that all Conformity Assessment Committees and BCA members and alternates sign a confidentiality statement, when appointed to the Committee or Board. </a:t>
            </a:r>
          </a:p>
          <a:p>
            <a:pPr defTabSz="940729">
              <a:defRPr/>
            </a:pPr>
            <a:endParaRPr lang="en-US" u="none" baseline="0" dirty="0"/>
          </a:p>
          <a:p>
            <a:pPr defTabSz="940729">
              <a:defRPr/>
            </a:pPr>
            <a:r>
              <a:rPr lang="en-US" u="none" baseline="0">
                <a:latin typeface="Arial"/>
                <a:cs typeface="Arial"/>
              </a:rPr>
              <a:t>The Board on Conformity Assessment (BCA); Committee on Conformity Assessment Requirements (CAR); Committee on Conduct of Conformity Assessment Activities (C3A2); Committee on Designees (COD); and Standards Committee on Qualifications for Authorized Inspection (QAI); hold public meetings. The exception being that the Board on Conformity Assessment appeals are confidential and closed meetings.  </a:t>
            </a:r>
          </a:p>
          <a:p>
            <a:endParaRPr lang="en-US" u="none" dirty="0"/>
          </a:p>
          <a:p>
            <a:endParaRPr lang="en-US" u="none" dirty="0"/>
          </a:p>
        </p:txBody>
      </p:sp>
    </p:spTree>
    <p:extLst>
      <p:ext uri="{BB962C8B-B14F-4D97-AF65-F5344CB8AC3E}">
        <p14:creationId xmlns:p14="http://schemas.microsoft.com/office/powerpoint/2010/main" val="1042251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Rot="1" noChangeAspect="1" noChangeArrowheads="1" noTextEdit="1"/>
          </p:cNvSpPr>
          <p:nvPr>
            <p:ph type="sldImg"/>
          </p:nvPr>
        </p:nvSpPr>
        <p:spPr>
          <a:xfrm>
            <a:off x="1408113" y="469900"/>
            <a:ext cx="4518025" cy="3387725"/>
          </a:xfrm>
          <a:ln/>
        </p:spPr>
      </p:sp>
      <p:sp>
        <p:nvSpPr>
          <p:cNvPr id="43012" name="Rectangle 3"/>
          <p:cNvSpPr>
            <a:spLocks noGrp="1" noChangeArrowheads="1"/>
          </p:cNvSpPr>
          <p:nvPr>
            <p:ph type="body" idx="1"/>
          </p:nvPr>
        </p:nvSpPr>
        <p:spPr>
          <a:xfrm>
            <a:off x="559555" y="4199916"/>
            <a:ext cx="6197736" cy="4909667"/>
          </a:xfrm>
          <a:noFill/>
        </p:spPr>
        <p:txBody>
          <a:bodyPr/>
          <a:lstStyle/>
          <a:p>
            <a:pPr eaLnBrk="1" hangingPunct="1"/>
            <a:r>
              <a:rPr lang="en-US" u="none" dirty="0"/>
              <a:t>Board on Conformity Assessment</a:t>
            </a:r>
            <a:r>
              <a:rPr lang="en-US" u="none" baseline="0" dirty="0"/>
              <a:t> r</a:t>
            </a:r>
            <a:r>
              <a:rPr lang="en-US" u="none" dirty="0"/>
              <a:t>esponsibilities include:</a:t>
            </a:r>
          </a:p>
          <a:p>
            <a:pPr lvl="1" eaLnBrk="1" hangingPunct="1"/>
            <a:r>
              <a:rPr lang="en-US" u="none" dirty="0"/>
              <a:t>Supervision</a:t>
            </a:r>
            <a:r>
              <a:rPr lang="en-US" u="none" baseline="0" dirty="0"/>
              <a:t> of</a:t>
            </a:r>
            <a:r>
              <a:rPr lang="en-US" u="none" dirty="0"/>
              <a:t> Conformity Assessment Programs, including</a:t>
            </a:r>
          </a:p>
          <a:p>
            <a:pPr marL="470365" lvl="2" indent="-117591" defTabSz="940729" eaLnBrk="1" hangingPunct="1">
              <a:spcBef>
                <a:spcPct val="0"/>
              </a:spcBef>
              <a:defRPr/>
            </a:pPr>
            <a:r>
              <a:rPr lang="en-US" u="none" dirty="0"/>
              <a:t>Approval of procedures including committee procedures and procedures on the conduct of ASME reviews, surveys, investigations and audits</a:t>
            </a:r>
          </a:p>
          <a:p>
            <a:pPr lvl="2" eaLnBrk="1" hangingPunct="1">
              <a:spcBef>
                <a:spcPct val="0"/>
              </a:spcBef>
            </a:pPr>
            <a:r>
              <a:rPr lang="en-US" u="none" dirty="0"/>
              <a:t>Approval of committee personnel for committees reporting directly to BCA</a:t>
            </a:r>
          </a:p>
          <a:p>
            <a:pPr lvl="2" eaLnBrk="1" hangingPunct="1">
              <a:spcBef>
                <a:spcPct val="0"/>
              </a:spcBef>
            </a:pPr>
            <a:r>
              <a:rPr lang="en-US" u="none" dirty="0">
                <a:solidFill>
                  <a:schemeClr val="tx1"/>
                </a:solidFill>
              </a:rPr>
              <a:t>Monitoring of the internal audit program.  </a:t>
            </a:r>
            <a:r>
              <a:rPr lang="en-US" u="none" dirty="0"/>
              <a:t>Internal audits are conducted for various aspects of the Conformity Assessment Programs (e.g., conduct of review/survey; conduct of Accreditation Subcommittee meeting; ASME Conformity Assessment Dept.; Designated Organization activities) </a:t>
            </a:r>
            <a:endParaRPr lang="en-US" u="none" dirty="0">
              <a:solidFill>
                <a:schemeClr val="tx1"/>
              </a:solidFill>
            </a:endParaRPr>
          </a:p>
          <a:p>
            <a:pPr lvl="1" eaLnBrk="1" hangingPunct="1"/>
            <a:r>
              <a:rPr lang="en-US" u="none" dirty="0">
                <a:solidFill>
                  <a:schemeClr val="tx1"/>
                </a:solidFill>
              </a:rPr>
              <a:t>Establishment of </a:t>
            </a:r>
            <a:r>
              <a:rPr lang="en-US" u="none" dirty="0"/>
              <a:t>policies for protection of the ASME Single Certification</a:t>
            </a:r>
            <a:r>
              <a:rPr lang="en-US" u="none" baseline="0" dirty="0"/>
              <a:t> </a:t>
            </a:r>
            <a:r>
              <a:rPr lang="en-US" u="none" dirty="0"/>
              <a:t>Mark </a:t>
            </a:r>
          </a:p>
          <a:p>
            <a:pPr lvl="1" eaLnBrk="1" hangingPunct="1"/>
            <a:r>
              <a:rPr lang="en-US" b="0" u="none" dirty="0"/>
              <a:t>Works with Standards Committees on accreditation and certification requirement issues</a:t>
            </a:r>
          </a:p>
          <a:p>
            <a:pPr lvl="1" eaLnBrk="1" hangingPunct="1"/>
            <a:r>
              <a:rPr lang="en-US" u="none" dirty="0"/>
              <a:t>Approve criteria developed by the Committee on Designees for qualification of ASME Team Leaders and Designees. These roles will be discussed in later slides in this Module.</a:t>
            </a:r>
          </a:p>
          <a:p>
            <a:pPr lvl="1" eaLnBrk="1" hangingPunct="1"/>
            <a:r>
              <a:rPr lang="en-US" u="none" dirty="0"/>
              <a:t>Prepares and approves</a:t>
            </a:r>
            <a:r>
              <a:rPr lang="en-US" u="none" baseline="0" dirty="0"/>
              <a:t> </a:t>
            </a:r>
            <a:r>
              <a:rPr lang="en-US" u="none" dirty="0"/>
              <a:t>Conformity Assessment Policies (CAP) </a:t>
            </a:r>
            <a:endParaRPr lang="en-US" u="none" strike="sngStrike" dirty="0"/>
          </a:p>
          <a:p>
            <a:pPr marL="117591" lvl="1" indent="0" eaLnBrk="1" hangingPunct="1">
              <a:buNone/>
            </a:pPr>
            <a:endParaRPr lang="en-US" b="1" u="none" dirty="0">
              <a:solidFill>
                <a:srgbClr val="C00000"/>
              </a:solidFill>
            </a:endParaRPr>
          </a:p>
          <a:p>
            <a:pPr eaLnBrk="1" hangingPunct="1"/>
            <a:endParaRPr lang="en-US" u="none" dirty="0"/>
          </a:p>
          <a:p>
            <a:pPr eaLnBrk="1" hangingPunct="1"/>
            <a:endParaRPr lang="en-US" u="none" dirty="0"/>
          </a:p>
          <a:p>
            <a:pPr eaLnBrk="1" hangingPunct="1"/>
            <a:endParaRPr lang="en-US" u="none" dirty="0"/>
          </a:p>
          <a:p>
            <a:pPr eaLnBrk="1" hangingPunct="1"/>
            <a:endParaRPr lang="en-US" u="none" dirty="0"/>
          </a:p>
          <a:p>
            <a:pPr eaLnBrk="1" hangingPunct="1"/>
            <a:endParaRPr lang="en-US" u="none" dirty="0"/>
          </a:p>
        </p:txBody>
      </p:sp>
    </p:spTree>
    <p:extLst>
      <p:ext uri="{BB962C8B-B14F-4D97-AF65-F5344CB8AC3E}">
        <p14:creationId xmlns:p14="http://schemas.microsoft.com/office/powerpoint/2010/main" val="10248472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729">
              <a:defRPr/>
            </a:pPr>
            <a:r>
              <a:rPr lang="en-US" u="none" dirty="0">
                <a:latin typeface="Arial"/>
                <a:cs typeface="Arial"/>
              </a:rPr>
              <a:t>Committee on Conformity Assessment Requirements Committee</a:t>
            </a:r>
            <a:r>
              <a:rPr lang="en-US" u="none" baseline="0" dirty="0">
                <a:latin typeface="Arial"/>
                <a:cs typeface="Arial"/>
              </a:rPr>
              <a:t> is r</a:t>
            </a:r>
            <a:r>
              <a:rPr lang="en-US" u="none" dirty="0">
                <a:latin typeface="Arial"/>
                <a:cs typeface="Arial"/>
              </a:rPr>
              <a:t>esponsible for the development and maintenance of CA-1. </a:t>
            </a:r>
            <a:endParaRPr lang="en-US" dirty="0">
              <a:latin typeface="Arial"/>
              <a:cs typeface="Arial"/>
            </a:endParaRPr>
          </a:p>
          <a:p>
            <a:pPr defTabSz="940729">
              <a:defRPr/>
            </a:pPr>
            <a:r>
              <a:rPr lang="en-US" u="none">
                <a:latin typeface="Arial"/>
                <a:cs typeface="Arial"/>
              </a:rPr>
              <a:t>This standard:</a:t>
            </a:r>
            <a:endParaRPr lang="en-US">
              <a:latin typeface="Arial"/>
              <a:cs typeface="Arial"/>
            </a:endParaRPr>
          </a:p>
          <a:p>
            <a:pPr marL="175895" indent="-175895" defTabSz="940729">
              <a:buFont typeface="Arial" panose="020B0604020202020204" pitchFamily="34" charset="0"/>
              <a:buChar char="•"/>
              <a:defRPr/>
            </a:pPr>
            <a:r>
              <a:rPr lang="en-US" u="none"/>
              <a:t>includes the necessary ASME accreditation and product certification requirements</a:t>
            </a:r>
            <a:endParaRPr lang="en-US" u="none">
              <a:cs typeface="Arial" charset="0"/>
            </a:endParaRPr>
          </a:p>
          <a:p>
            <a:pPr marL="175895" indent="-175895" defTabSz="940729">
              <a:buFont typeface="Arial" panose="020B0604020202020204" pitchFamily="34" charset="0"/>
              <a:buChar char="•"/>
              <a:defRPr/>
            </a:pPr>
            <a:r>
              <a:rPr lang="en-US" u="none"/>
              <a:t>was developed to replace current conformity assessment requirements in all ASME Codes and Standards by reference to the CA-1 standard</a:t>
            </a:r>
            <a:endParaRPr lang="en-US" b="0" u="none">
              <a:cs typeface="Arial" charset="0"/>
            </a:endParaRPr>
          </a:p>
          <a:p>
            <a:pPr marL="175895" indent="-175895" defTabSz="940729">
              <a:buFont typeface="Arial" panose="020B0604020202020204" pitchFamily="34" charset="0"/>
              <a:buChar char="•"/>
              <a:defRPr/>
            </a:pPr>
            <a:r>
              <a:rPr lang="en-US" b="0" u="none"/>
              <a:t>does not cover personnel certification requirements</a:t>
            </a:r>
            <a:endParaRPr lang="en-US" b="0" u="none">
              <a:cs typeface="Arial" charset="0"/>
            </a:endParaRPr>
          </a:p>
          <a:p>
            <a:pPr marL="176387" indent="-176387" defTabSz="940581">
              <a:buFont typeface="Arial" panose="020B0604020202020204" pitchFamily="34" charset="0"/>
              <a:buChar char="•"/>
              <a:defRPr/>
            </a:pPr>
            <a:endParaRPr lang="en-US" b="1"/>
          </a:p>
          <a:p>
            <a:pPr marL="176387" indent="-176387">
              <a:buFont typeface="Arial" panose="020B0604020202020204" pitchFamily="34" charset="0"/>
              <a:buChar char="•"/>
            </a:pPr>
            <a:endParaRPr lang="en-US"/>
          </a:p>
        </p:txBody>
      </p:sp>
    </p:spTree>
    <p:extLst>
      <p:ext uri="{BB962C8B-B14F-4D97-AF65-F5344CB8AC3E}">
        <p14:creationId xmlns:p14="http://schemas.microsoft.com/office/powerpoint/2010/main" val="1328063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latin typeface="Arial"/>
                <a:cs typeface="Arial"/>
              </a:rPr>
              <a:t>The Committee on Designees (COD) is responsible for the following:</a:t>
            </a:r>
          </a:p>
          <a:p>
            <a:pPr marL="175895" indent="-175895">
              <a:buFont typeface="Arial" panose="020B0604020202020204" pitchFamily="34" charset="0"/>
              <a:buChar char="•"/>
            </a:pPr>
            <a:r>
              <a:rPr lang="en-US" u="none" dirty="0">
                <a:latin typeface="Arial"/>
                <a:cs typeface="Arial"/>
              </a:rPr>
              <a:t>Serves as an approval body for new Designees (e.g. ASME team leaders, team members and auditors.</a:t>
            </a:r>
            <a:r>
              <a:rPr lang="en-US" u="none" baseline="0" dirty="0">
                <a:latin typeface="Arial"/>
                <a:cs typeface="Arial"/>
              </a:rPr>
              <a:t> These </a:t>
            </a:r>
            <a:r>
              <a:rPr lang="en-US" u="none" dirty="0">
                <a:latin typeface="Arial"/>
                <a:cs typeface="Arial"/>
              </a:rPr>
              <a:t>will be discussed later</a:t>
            </a:r>
            <a:r>
              <a:rPr lang="en-US" u="none" baseline="0" dirty="0">
                <a:latin typeface="Arial"/>
                <a:cs typeface="Arial"/>
              </a:rPr>
              <a:t> on</a:t>
            </a:r>
            <a:r>
              <a:rPr lang="en-US" u="none" dirty="0">
                <a:latin typeface="Arial"/>
                <a:cs typeface="Arial"/>
              </a:rPr>
              <a:t> in</a:t>
            </a:r>
            <a:r>
              <a:rPr lang="en-US" u="none" baseline="0" dirty="0">
                <a:latin typeface="Arial"/>
                <a:cs typeface="Arial"/>
              </a:rPr>
              <a:t> this Module</a:t>
            </a:r>
            <a:r>
              <a:rPr lang="en-US" u="none" dirty="0">
                <a:latin typeface="Arial"/>
                <a:cs typeface="Arial"/>
              </a:rPr>
              <a:t>)</a:t>
            </a:r>
          </a:p>
          <a:p>
            <a:pPr marL="175895" indent="-175895" defTabSz="940729">
              <a:buFont typeface="Arial" panose="020B0604020202020204" pitchFamily="34" charset="0"/>
              <a:buChar char="•"/>
              <a:defRPr/>
            </a:pPr>
            <a:r>
              <a:rPr lang="en-US" u="none" dirty="0">
                <a:latin typeface="Arial"/>
                <a:cs typeface="Arial"/>
              </a:rPr>
              <a:t>Establishes </a:t>
            </a:r>
            <a:r>
              <a:rPr lang="en-US" u="none" strike="noStrike" dirty="0">
                <a:latin typeface="Arial"/>
                <a:cs typeface="Arial"/>
              </a:rPr>
              <a:t>elements that provide </a:t>
            </a:r>
            <a:r>
              <a:rPr lang="en-US" u="none" dirty="0">
                <a:latin typeface="Arial"/>
                <a:cs typeface="Arial"/>
              </a:rPr>
              <a:t>for uniform qualification of Designees that participate</a:t>
            </a:r>
            <a:r>
              <a:rPr lang="en-US" u="none">
                <a:latin typeface="Arial"/>
                <a:cs typeface="Arial"/>
              </a:rPr>
              <a:t> in various ASME Conformity</a:t>
            </a:r>
            <a:r>
              <a:rPr lang="en-US" u="none" baseline="0">
                <a:latin typeface="Arial"/>
                <a:cs typeface="Arial"/>
              </a:rPr>
              <a:t> Assessment programs</a:t>
            </a:r>
            <a:r>
              <a:rPr lang="en-US">
                <a:latin typeface="Arial"/>
                <a:cs typeface="Arial"/>
              </a:rPr>
              <a:t>.</a:t>
            </a:r>
            <a:endParaRPr lang="en-US" u="none">
              <a:cs typeface="Arial"/>
            </a:endParaRPr>
          </a:p>
          <a:p>
            <a:pPr marL="175895" indent="-175895">
              <a:buFont typeface="Arial" panose="020B0604020202020204" pitchFamily="34" charset="0"/>
              <a:buChar char="•"/>
            </a:pPr>
            <a:r>
              <a:rPr lang="en-US" u="none">
                <a:latin typeface="Arial"/>
                <a:cs typeface="Arial"/>
              </a:rPr>
              <a:t>Reviews allegations of misconduct of Designees and makes recommendations to the Board</a:t>
            </a:r>
            <a:r>
              <a:rPr lang="en-US" u="none" baseline="0">
                <a:latin typeface="Arial"/>
                <a:cs typeface="Arial"/>
              </a:rPr>
              <a:t> on Conformity Assessment</a:t>
            </a:r>
            <a:r>
              <a:rPr lang="en-US">
                <a:latin typeface="Arial"/>
                <a:cs typeface="Arial"/>
              </a:rPr>
              <a:t>.</a:t>
            </a:r>
            <a:endParaRPr lang="en-US" u="none" strike="sngStrike">
              <a:cs typeface="Arial" charset="0"/>
            </a:endParaRPr>
          </a:p>
          <a:p>
            <a:endParaRPr lang="en-US"/>
          </a:p>
        </p:txBody>
      </p:sp>
    </p:spTree>
    <p:extLst>
      <p:ext uri="{BB962C8B-B14F-4D97-AF65-F5344CB8AC3E}">
        <p14:creationId xmlns:p14="http://schemas.microsoft.com/office/powerpoint/2010/main" val="2350394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latin typeface="Arial"/>
                <a:cs typeface="Arial"/>
              </a:rPr>
              <a:t>Committee on Conduct of Conformity Assessment Activities (C3A2) is responsible for the following documents:</a:t>
            </a:r>
          </a:p>
          <a:p>
            <a:pPr marL="175895" indent="-175895">
              <a:buFont typeface="Arial" panose="020B0604020202020204" pitchFamily="34" charset="0"/>
              <a:buChar char="•"/>
            </a:pPr>
            <a:r>
              <a:rPr lang="en-US" dirty="0">
                <a:solidFill>
                  <a:schemeClr val="tx1"/>
                </a:solidFill>
              </a:rPr>
              <a:t>Standards Qualification Criteria for Designees for Accreditations and Product Certification Activities and, </a:t>
            </a:r>
            <a:endParaRPr lang="en-US" dirty="0">
              <a:solidFill>
                <a:schemeClr val="tx1"/>
              </a:solidFill>
              <a:cs typeface="Arial" charset="0"/>
            </a:endParaRPr>
          </a:p>
          <a:p>
            <a:pPr marL="175895" indent="-175895">
              <a:buFont typeface="Arial" panose="020B0604020202020204" pitchFamily="34" charset="0"/>
              <a:buChar char="•"/>
            </a:pPr>
            <a:r>
              <a:rPr lang="en-US" dirty="0">
                <a:solidFill>
                  <a:schemeClr val="tx1"/>
                </a:solidFill>
                <a:latin typeface="Arial"/>
                <a:cs typeface="Arial"/>
              </a:rPr>
              <a:t>Conduct of ASME Surveys, Reviews, Audits, Investigations and Interviews document</a:t>
            </a:r>
          </a:p>
          <a:p>
            <a:endParaRPr lang="en-US" dirty="0">
              <a:solidFill>
                <a:schemeClr val="tx1"/>
              </a:solidFill>
            </a:endParaRPr>
          </a:p>
          <a:p>
            <a:r>
              <a:rPr lang="en-US" dirty="0">
                <a:solidFill>
                  <a:schemeClr val="tx1"/>
                </a:solidFill>
              </a:rPr>
              <a:t>The Standards Qualification Criteria document: </a:t>
            </a:r>
          </a:p>
          <a:p>
            <a:pPr marL="293370" indent="-293370">
              <a:buFont typeface="Arial" panose="020B0604020202020204" pitchFamily="34" charset="0"/>
              <a:buChar char="•"/>
            </a:pPr>
            <a:r>
              <a:rPr lang="en-US" dirty="0">
                <a:solidFill>
                  <a:schemeClr val="tx1"/>
                </a:solidFill>
                <a:latin typeface="Arial"/>
                <a:cs typeface="Arial"/>
              </a:rPr>
              <a:t>Establishes minimum requirements for all ASME Designees who either lead or participate on conformity assessment activities</a:t>
            </a:r>
          </a:p>
          <a:p>
            <a:pPr marL="293370" indent="-293370">
              <a:buFont typeface="Arial" panose="020B0604020202020204" pitchFamily="34" charset="0"/>
              <a:buChar char="•"/>
            </a:pPr>
            <a:r>
              <a:rPr lang="en-US" dirty="0">
                <a:solidFill>
                  <a:schemeClr val="tx1"/>
                </a:solidFill>
                <a:latin typeface="Arial"/>
                <a:cs typeface="Arial"/>
              </a:rPr>
              <a:t>Used for initial qualification and renewal of ASME Designee certification</a:t>
            </a:r>
          </a:p>
          <a:p>
            <a:endParaRPr lang="en-US" dirty="0">
              <a:solidFill>
                <a:schemeClr val="tx1"/>
              </a:solidFill>
            </a:endParaRPr>
          </a:p>
          <a:p>
            <a:r>
              <a:rPr lang="en-US" dirty="0">
                <a:solidFill>
                  <a:schemeClr val="tx1"/>
                </a:solidFill>
              </a:rPr>
              <a:t>The conduct document:</a:t>
            </a:r>
          </a:p>
          <a:p>
            <a:pPr marL="175895" lvl="1" indent="-175895" defTabSz="940729">
              <a:defRPr/>
            </a:pPr>
            <a:r>
              <a:rPr lang="en-US" dirty="0">
                <a:solidFill>
                  <a:schemeClr val="tx1"/>
                </a:solidFill>
              </a:rPr>
              <a:t>Establishes guidelines for the ASME Review Team for conducting ASME surveys, reviews, audits, and investigation for all ASME certification and accreditation programs. An important aspect of the guidelines for the ASME Team Leaders is ASME’s Confidentiality and Due Process Policy which is part of the “Conduct Document.” </a:t>
            </a:r>
            <a:endParaRPr lang="en-US" dirty="0">
              <a:solidFill>
                <a:schemeClr val="tx1"/>
              </a:solidFill>
              <a:cs typeface="Arial" charset="0"/>
            </a:endParaRPr>
          </a:p>
          <a:p>
            <a:pPr marL="175895" lvl="1" indent="-175895" defTabSz="940729">
              <a:defRPr/>
            </a:pPr>
            <a:r>
              <a:rPr lang="en-US" dirty="0">
                <a:solidFill>
                  <a:schemeClr val="tx1"/>
                </a:solidFill>
                <a:latin typeface="Arial"/>
                <a:cs typeface="Arial"/>
              </a:rPr>
              <a:t>The purpose of these guidelines is to protect the ASME Single Certification Mark and ensure that the Applicant has demonstrated the ability to comply with requirements of applicable ASME Codes and Standards</a:t>
            </a:r>
            <a:r>
              <a:rPr lang="en-US" dirty="0">
                <a:latin typeface="Arial"/>
                <a:cs typeface="Arial"/>
              </a:rPr>
              <a:t>.</a:t>
            </a:r>
            <a:endParaRPr lang="en-US" dirty="0">
              <a:solidFill>
                <a:schemeClr val="tx1"/>
              </a:solidFill>
              <a:cs typeface="Arial"/>
            </a:endParaRPr>
          </a:p>
          <a:p>
            <a:pPr marL="176387" lvl="1" indent="-176387" defTabSz="940729">
              <a:defRPr/>
            </a:pPr>
            <a:endParaRPr lang="en-US" dirty="0">
              <a:solidFill>
                <a:schemeClr val="tx1"/>
              </a:solidFill>
            </a:endParaRPr>
          </a:p>
          <a:p>
            <a:pPr marL="0" lvl="1" indent="0" defTabSz="940729">
              <a:buNone/>
              <a:defRPr/>
            </a:pPr>
            <a:endParaRPr lang="en-US" dirty="0">
              <a:solidFill>
                <a:schemeClr val="tx1"/>
              </a:solidFill>
            </a:endParaRPr>
          </a:p>
          <a:p>
            <a:endParaRPr lang="en-US" dirty="0">
              <a:solidFill>
                <a:schemeClr val="tx1"/>
              </a:solidFill>
            </a:endParaRPr>
          </a:p>
          <a:p>
            <a:endParaRPr lang="en-US" strike="sngStrike" dirty="0">
              <a:solidFill>
                <a:schemeClr val="tx1"/>
              </a:solidFill>
            </a:endParaRPr>
          </a:p>
          <a:p>
            <a:endParaRPr lang="en-US" strike="sngStrike" dirty="0">
              <a:solidFill>
                <a:schemeClr val="tx1"/>
              </a:solidFill>
            </a:endParaRPr>
          </a:p>
        </p:txBody>
      </p:sp>
    </p:spTree>
    <p:extLst>
      <p:ext uri="{BB962C8B-B14F-4D97-AF65-F5344CB8AC3E}">
        <p14:creationId xmlns:p14="http://schemas.microsoft.com/office/powerpoint/2010/main" val="10997823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solidFill>
                  <a:schemeClr val="tx1"/>
                </a:solidFill>
                <a:latin typeface="Arial"/>
                <a:cs typeface="Arial"/>
              </a:rPr>
              <a:t>The Committee on</a:t>
            </a:r>
            <a:r>
              <a:rPr lang="en-US" u="none" baseline="0" dirty="0">
                <a:solidFill>
                  <a:schemeClr val="tx1"/>
                </a:solidFill>
                <a:latin typeface="Arial"/>
                <a:cs typeface="Arial"/>
              </a:rPr>
              <a:t> Qualifications for Authorized Inspection (QAI) </a:t>
            </a:r>
            <a:r>
              <a:rPr lang="en-US" u="none" dirty="0">
                <a:solidFill>
                  <a:schemeClr val="tx1"/>
                </a:solidFill>
                <a:latin typeface="Arial"/>
                <a:cs typeface="Arial"/>
              </a:rPr>
              <a:t>is responsible for the development and maintenance of the standard on “Qualifications for Authorized Inspections” (QAI-1).</a:t>
            </a:r>
          </a:p>
          <a:p>
            <a:r>
              <a:rPr lang="en-US" u="none" dirty="0">
                <a:solidFill>
                  <a:schemeClr val="tx1"/>
                </a:solidFill>
              </a:rPr>
              <a:t>QAI-1 Standard provides requirements for: </a:t>
            </a:r>
          </a:p>
          <a:p>
            <a:pPr lvl="1"/>
            <a:r>
              <a:rPr lang="en-US" u="none" dirty="0">
                <a:solidFill>
                  <a:schemeClr val="tx1"/>
                </a:solidFill>
                <a:latin typeface="Arial"/>
                <a:cs typeface="Arial"/>
              </a:rPr>
              <a:t>The accreditation of organizations as Authorized Inspection Agencies (AIA</a:t>
            </a:r>
            <a:r>
              <a:rPr lang="en-US" dirty="0">
                <a:latin typeface="Arial"/>
                <a:cs typeface="Arial"/>
              </a:rPr>
              <a:t>).</a:t>
            </a:r>
            <a:endParaRPr lang="en-US" u="none" dirty="0">
              <a:solidFill>
                <a:schemeClr val="tx1"/>
              </a:solidFill>
              <a:cs typeface="Arial"/>
            </a:endParaRPr>
          </a:p>
          <a:p>
            <a:pPr lvl="1"/>
            <a:r>
              <a:rPr lang="en-US" dirty="0">
                <a:latin typeface="Arial"/>
                <a:cs typeface="Arial"/>
              </a:rPr>
              <a:t>The</a:t>
            </a:r>
            <a:r>
              <a:rPr lang="en-US" u="none" dirty="0">
                <a:solidFill>
                  <a:schemeClr val="tx1"/>
                </a:solidFill>
                <a:latin typeface="Arial"/>
                <a:cs typeface="Arial"/>
              </a:rPr>
              <a:t> certification of individual Authorized Inspectors/Authorize</a:t>
            </a:r>
            <a:r>
              <a:rPr lang="en-US" u="none" baseline="0" dirty="0">
                <a:solidFill>
                  <a:schemeClr val="tx1"/>
                </a:solidFill>
                <a:latin typeface="Arial"/>
                <a:cs typeface="Arial"/>
              </a:rPr>
              <a:t> Inspector Supervisors</a:t>
            </a:r>
            <a:r>
              <a:rPr lang="en-US" u="none" dirty="0">
                <a:solidFill>
                  <a:schemeClr val="tx1"/>
                </a:solidFill>
                <a:latin typeface="Arial"/>
                <a:cs typeface="Arial"/>
              </a:rPr>
              <a:t> (AI/AIS). Certification</a:t>
            </a:r>
            <a:r>
              <a:rPr lang="en-US" u="none" baseline="0" dirty="0">
                <a:solidFill>
                  <a:schemeClr val="tx1"/>
                </a:solidFill>
                <a:latin typeface="Arial"/>
                <a:cs typeface="Arial"/>
              </a:rPr>
              <a:t> is done by </a:t>
            </a:r>
            <a:r>
              <a:rPr lang="en-US" u="none" dirty="0">
                <a:solidFill>
                  <a:schemeClr val="tx1"/>
                </a:solidFill>
                <a:latin typeface="Arial"/>
                <a:cs typeface="Arial"/>
              </a:rPr>
              <a:t>the AIA</a:t>
            </a:r>
            <a:r>
              <a:rPr lang="en-US" dirty="0">
                <a:latin typeface="Arial"/>
                <a:cs typeface="Arial"/>
              </a:rPr>
              <a:t>.</a:t>
            </a:r>
            <a:endParaRPr lang="en-US" u="none" dirty="0">
              <a:solidFill>
                <a:schemeClr val="tx1"/>
              </a:solidFill>
              <a:latin typeface="Arial"/>
              <a:cs typeface="Arial"/>
            </a:endParaRPr>
          </a:p>
          <a:p>
            <a:pPr marL="234950" lvl="1" indent="-117475" defTabSz="940729">
              <a:defRPr/>
            </a:pPr>
            <a:r>
              <a:rPr lang="en-US" u="none" dirty="0">
                <a:solidFill>
                  <a:schemeClr val="tx1"/>
                </a:solidFill>
                <a:latin typeface="Arial"/>
                <a:cs typeface="Arial"/>
              </a:rPr>
              <a:t>The certification of Certified Individuals (CI). Certification</a:t>
            </a:r>
            <a:r>
              <a:rPr lang="en-US" u="none" baseline="0" dirty="0">
                <a:solidFill>
                  <a:schemeClr val="tx1"/>
                </a:solidFill>
                <a:latin typeface="Arial"/>
                <a:cs typeface="Arial"/>
              </a:rPr>
              <a:t> is done</a:t>
            </a:r>
            <a:r>
              <a:rPr lang="en-US" u="none" dirty="0">
                <a:solidFill>
                  <a:schemeClr val="tx1"/>
                </a:solidFill>
                <a:latin typeface="Arial"/>
                <a:cs typeface="Arial"/>
              </a:rPr>
              <a:t> by their </a:t>
            </a:r>
            <a:r>
              <a:rPr lang="en-US" dirty="0">
                <a:latin typeface="Arial"/>
                <a:cs typeface="Arial"/>
              </a:rPr>
              <a:t>employer.</a:t>
            </a:r>
            <a:endParaRPr lang="en-US" u="none" dirty="0">
              <a:solidFill>
                <a:schemeClr val="tx1"/>
              </a:solidFill>
              <a:cs typeface="Arial"/>
            </a:endParaRPr>
          </a:p>
          <a:p>
            <a:pPr marL="469900" lvl="2" indent="-117475" defTabSz="940729">
              <a:buFontTx/>
              <a:buChar char="•"/>
              <a:defRPr/>
            </a:pPr>
            <a:r>
              <a:rPr lang="en-US" u="none" dirty="0">
                <a:solidFill>
                  <a:schemeClr val="tx1"/>
                </a:solidFill>
                <a:latin typeface="Arial"/>
                <a:cs typeface="Arial"/>
              </a:rPr>
              <a:t>For Boiler Code certification, the CI is certified by the Certificate Holder</a:t>
            </a:r>
            <a:r>
              <a:rPr lang="en-US" dirty="0">
                <a:latin typeface="Arial"/>
                <a:cs typeface="Arial"/>
              </a:rPr>
              <a:t>.</a:t>
            </a:r>
            <a:endParaRPr lang="en-US" u="none" dirty="0">
              <a:solidFill>
                <a:schemeClr val="tx1"/>
              </a:solidFill>
              <a:cs typeface="Arial"/>
            </a:endParaRPr>
          </a:p>
          <a:p>
            <a:pPr marL="470365" lvl="2" indent="-117591" defTabSz="940729">
              <a:buFontTx/>
              <a:buChar char="•"/>
              <a:defRPr/>
            </a:pPr>
            <a:endParaRPr lang="en-US" u="none" dirty="0">
              <a:solidFill>
                <a:schemeClr val="tx1"/>
              </a:solidFill>
            </a:endParaRPr>
          </a:p>
          <a:p>
            <a:r>
              <a:rPr lang="en-US" u="none" dirty="0">
                <a:solidFill>
                  <a:schemeClr val="tx1"/>
                </a:solidFill>
              </a:rPr>
              <a:t>Additionally, the Committee on Qualifications for Authorized Inspection (QAI):  </a:t>
            </a:r>
          </a:p>
          <a:p>
            <a:pPr marL="175895" indent="-175895">
              <a:buFont typeface="Arial" panose="020B0604020202020204" pitchFamily="34" charset="0"/>
              <a:buChar char="•"/>
            </a:pPr>
            <a:r>
              <a:rPr lang="en-US" u="none" dirty="0">
                <a:solidFill>
                  <a:schemeClr val="tx1"/>
                </a:solidFill>
                <a:latin typeface="Arial"/>
                <a:cs typeface="Arial"/>
              </a:rPr>
              <a:t>Accredits organizations as ASME  “Authorized Inspection Agencies“ (AIA</a:t>
            </a:r>
            <a:r>
              <a:rPr lang="en-US" dirty="0">
                <a:latin typeface="Arial"/>
                <a:cs typeface="Arial"/>
              </a:rPr>
              <a:t>).</a:t>
            </a:r>
            <a:endParaRPr lang="en-US" u="none" dirty="0">
              <a:solidFill>
                <a:schemeClr val="tx1"/>
              </a:solidFill>
              <a:cs typeface="Arial"/>
            </a:endParaRPr>
          </a:p>
          <a:p>
            <a:pPr marL="175895" indent="-175895">
              <a:buFont typeface="Arial" panose="020B0604020202020204" pitchFamily="34" charset="0"/>
              <a:buChar char="•"/>
            </a:pPr>
            <a:r>
              <a:rPr lang="en-US" u="none" dirty="0">
                <a:solidFill>
                  <a:schemeClr val="tx1"/>
                </a:solidFill>
                <a:latin typeface="Arial"/>
                <a:cs typeface="Arial"/>
              </a:rPr>
              <a:t>Holds hearing on reports of misconduct or failure to provide adequate inspection services involving AIAs and may terminate or suspend ASME accreditation</a:t>
            </a:r>
            <a:r>
              <a:rPr lang="en-US" dirty="0">
                <a:latin typeface="Arial"/>
                <a:cs typeface="Arial"/>
              </a:rPr>
              <a:t>.</a:t>
            </a:r>
            <a:endParaRPr lang="en-US" u="none" dirty="0">
              <a:solidFill>
                <a:schemeClr val="tx1"/>
              </a:solidFill>
              <a:cs typeface="Arial"/>
            </a:endParaRPr>
          </a:p>
          <a:p>
            <a:pPr marL="411480" lvl="1" indent="-175895" defTabSz="940729">
              <a:buFont typeface="Arial" panose="020B0604020202020204" pitchFamily="34" charset="0"/>
              <a:buChar char="•"/>
              <a:defRPr/>
            </a:pPr>
            <a:r>
              <a:rPr lang="en-US" dirty="0">
                <a:solidFill>
                  <a:schemeClr val="tx1"/>
                </a:solidFill>
                <a:latin typeface="Arial"/>
                <a:cs typeface="Arial"/>
              </a:rPr>
              <a:t>Note: For individual Inspectors, these Hearing would be conducted by the National Board and may result in the loss or suspension of the Inspector’s certification</a:t>
            </a:r>
            <a:r>
              <a:rPr lang="en-US" dirty="0">
                <a:latin typeface="Arial"/>
                <a:cs typeface="Arial"/>
              </a:rPr>
              <a:t>.</a:t>
            </a:r>
            <a:endParaRPr lang="en-US" dirty="0">
              <a:solidFill>
                <a:schemeClr val="tx1"/>
              </a:solidFill>
              <a:cs typeface="Arial"/>
            </a:endParaRPr>
          </a:p>
          <a:p>
            <a:pPr marL="176387" indent="-176387">
              <a:buFont typeface="Arial" panose="020B0604020202020204" pitchFamily="34" charset="0"/>
              <a:buChar char="•"/>
            </a:pPr>
            <a:endParaRPr lang="en-US" u="none" dirty="0">
              <a:solidFill>
                <a:schemeClr val="tx1"/>
              </a:solidFill>
            </a:endParaRPr>
          </a:p>
          <a:p>
            <a:endParaRPr lang="en-US" u="none" dirty="0">
              <a:solidFill>
                <a:schemeClr val="tx1"/>
              </a:solidFill>
            </a:endParaRPr>
          </a:p>
        </p:txBody>
      </p:sp>
    </p:spTree>
    <p:extLst>
      <p:ext uri="{BB962C8B-B14F-4D97-AF65-F5344CB8AC3E}">
        <p14:creationId xmlns:p14="http://schemas.microsoft.com/office/powerpoint/2010/main" val="26610947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F3EFF-9298-FC25-1430-DB61F0FEAA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1A6636-38A3-7673-F4F8-78F16B1B7E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785857-059F-F766-DEB3-FE781AF9E6B7}"/>
              </a:ext>
            </a:extLst>
          </p:cNvPr>
          <p:cNvSpPr>
            <a:spLocks noGrp="1"/>
          </p:cNvSpPr>
          <p:nvPr>
            <p:ph type="body" idx="1"/>
          </p:nvPr>
        </p:nvSpPr>
        <p:spPr/>
        <p:txBody>
          <a:bodyPr/>
          <a:lstStyle/>
          <a:p>
            <a:r>
              <a:rPr lang="en-US" u="none" dirty="0">
                <a:latin typeface="Arial"/>
                <a:cs typeface="Arial"/>
              </a:rPr>
              <a:t>The Committee on Designees (COD) is responsible for the following:</a:t>
            </a:r>
          </a:p>
          <a:p>
            <a:pPr marL="175895" indent="-175895">
              <a:buFont typeface="Arial" panose="020B0604020202020204" pitchFamily="34" charset="0"/>
              <a:buChar char="•"/>
            </a:pPr>
            <a:r>
              <a:rPr lang="en-US" u="none" dirty="0">
                <a:latin typeface="Arial"/>
                <a:cs typeface="Arial"/>
              </a:rPr>
              <a:t>Serves as an approval body for new Designees (e.g. ASME team leaders, team members and auditors.</a:t>
            </a:r>
            <a:r>
              <a:rPr lang="en-US" u="none" baseline="0" dirty="0">
                <a:latin typeface="Arial"/>
                <a:cs typeface="Arial"/>
              </a:rPr>
              <a:t> These </a:t>
            </a:r>
            <a:r>
              <a:rPr lang="en-US" u="none" dirty="0">
                <a:latin typeface="Arial"/>
                <a:cs typeface="Arial"/>
              </a:rPr>
              <a:t>will be discussed later</a:t>
            </a:r>
            <a:r>
              <a:rPr lang="en-US" u="none" baseline="0" dirty="0">
                <a:latin typeface="Arial"/>
                <a:cs typeface="Arial"/>
              </a:rPr>
              <a:t> on</a:t>
            </a:r>
            <a:r>
              <a:rPr lang="en-US" u="none" dirty="0">
                <a:latin typeface="Arial"/>
                <a:cs typeface="Arial"/>
              </a:rPr>
              <a:t> in</a:t>
            </a:r>
            <a:r>
              <a:rPr lang="en-US" u="none" baseline="0" dirty="0">
                <a:latin typeface="Arial"/>
                <a:cs typeface="Arial"/>
              </a:rPr>
              <a:t> this Module</a:t>
            </a:r>
            <a:r>
              <a:rPr lang="en-US" dirty="0">
                <a:latin typeface="Arial"/>
                <a:cs typeface="Arial"/>
              </a:rPr>
              <a:t>).</a:t>
            </a:r>
            <a:endParaRPr lang="en-US" u="none" dirty="0">
              <a:cs typeface="Arial"/>
            </a:endParaRPr>
          </a:p>
          <a:p>
            <a:pPr marL="175895" indent="-175895" defTabSz="940729">
              <a:buFont typeface="Arial" panose="020B0604020202020204" pitchFamily="34" charset="0"/>
              <a:buChar char="•"/>
              <a:defRPr/>
            </a:pPr>
            <a:r>
              <a:rPr lang="en-US" u="none" dirty="0">
                <a:latin typeface="Arial"/>
                <a:cs typeface="Arial"/>
              </a:rPr>
              <a:t>Establishes </a:t>
            </a:r>
            <a:r>
              <a:rPr lang="en-US" u="none" strike="noStrike" dirty="0">
                <a:latin typeface="Arial"/>
                <a:cs typeface="Arial"/>
              </a:rPr>
              <a:t>elements that provide </a:t>
            </a:r>
            <a:r>
              <a:rPr lang="en-US" u="none" dirty="0">
                <a:latin typeface="Arial"/>
                <a:cs typeface="Arial"/>
              </a:rPr>
              <a:t>for uniform qualification of Designees that participate in various ASME Conformity</a:t>
            </a:r>
            <a:r>
              <a:rPr lang="en-US" u="none" baseline="0" dirty="0">
                <a:latin typeface="Arial"/>
                <a:cs typeface="Arial"/>
              </a:rPr>
              <a:t> Assessment </a:t>
            </a:r>
            <a:r>
              <a:rPr lang="en-US" dirty="0">
                <a:latin typeface="Arial"/>
                <a:cs typeface="Arial"/>
              </a:rPr>
              <a:t>programs.</a:t>
            </a:r>
            <a:endParaRPr lang="en-US" u="none" dirty="0">
              <a:cs typeface="Arial"/>
            </a:endParaRPr>
          </a:p>
          <a:p>
            <a:pPr marL="175895" indent="-175895">
              <a:buFont typeface="Arial" panose="020B0604020202020204" pitchFamily="34" charset="0"/>
              <a:buChar char="•"/>
            </a:pPr>
            <a:r>
              <a:rPr lang="en-US" u="none">
                <a:latin typeface="Arial"/>
                <a:cs typeface="Arial"/>
              </a:rPr>
              <a:t>Reviews allegations of misconduct of Designees and makes recommendations to the Board</a:t>
            </a:r>
            <a:r>
              <a:rPr lang="en-US" u="none" baseline="0">
                <a:latin typeface="Arial"/>
                <a:cs typeface="Arial"/>
              </a:rPr>
              <a:t> on Conformity Assessment</a:t>
            </a:r>
            <a:r>
              <a:rPr lang="en-US">
                <a:latin typeface="Arial"/>
                <a:cs typeface="Arial"/>
              </a:rPr>
              <a:t>.</a:t>
            </a:r>
            <a:endParaRPr lang="en-US" u="none" strike="sngStrike">
              <a:cs typeface="Arial" charset="0"/>
            </a:endParaRPr>
          </a:p>
          <a:p>
            <a:endParaRPr lang="en-US"/>
          </a:p>
        </p:txBody>
      </p:sp>
    </p:spTree>
    <p:extLst>
      <p:ext uri="{BB962C8B-B14F-4D97-AF65-F5344CB8AC3E}">
        <p14:creationId xmlns:p14="http://schemas.microsoft.com/office/powerpoint/2010/main" val="1431762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solidFill>
                  <a:schemeClr val="tx1"/>
                </a:solidFill>
              </a:rPr>
              <a:t>Currently, the following accreditation</a:t>
            </a:r>
            <a:r>
              <a:rPr lang="en-US" u="none" baseline="0" dirty="0">
                <a:solidFill>
                  <a:schemeClr val="tx1"/>
                </a:solidFill>
              </a:rPr>
              <a:t> &amp; certification committees report to the Board on Conformity Assessment (BCA): </a:t>
            </a:r>
          </a:p>
          <a:p>
            <a:pPr marL="176387" indent="-176387">
              <a:buFont typeface="Arial" panose="020B0604020202020204" pitchFamily="34" charset="0"/>
              <a:buChar char="•"/>
            </a:pPr>
            <a:r>
              <a:rPr lang="en-US" dirty="0">
                <a:solidFill>
                  <a:schemeClr val="tx1"/>
                </a:solidFill>
              </a:rPr>
              <a:t>Committee on Boiler &amp; Pressure Vessel Conformity Assessment (CBPVCA)</a:t>
            </a:r>
          </a:p>
          <a:p>
            <a:pPr marL="176387" indent="-176387">
              <a:buFont typeface="Arial" panose="020B0604020202020204" pitchFamily="34" charset="0"/>
              <a:buChar char="•"/>
            </a:pPr>
            <a:r>
              <a:rPr lang="en-US" dirty="0">
                <a:solidFill>
                  <a:schemeClr val="tx1"/>
                </a:solidFill>
              </a:rPr>
              <a:t>Committee on Nuclear Certification (CNC)</a:t>
            </a:r>
          </a:p>
          <a:p>
            <a:pPr marL="176387" indent="-176387">
              <a:buFont typeface="Arial" panose="020B0604020202020204" pitchFamily="34" charset="0"/>
              <a:buChar char="•"/>
            </a:pPr>
            <a:r>
              <a:rPr lang="en-US" dirty="0">
                <a:solidFill>
                  <a:schemeClr val="tx1"/>
                </a:solidFill>
              </a:rPr>
              <a:t>Committee on AIA Accreditation (CAA)</a:t>
            </a:r>
          </a:p>
          <a:p>
            <a:pPr marL="176387" indent="-176387">
              <a:buFont typeface="Arial" panose="020B0604020202020204" pitchFamily="34" charset="0"/>
              <a:buChar char="•"/>
            </a:pPr>
            <a:r>
              <a:rPr lang="en-US" dirty="0">
                <a:solidFill>
                  <a:schemeClr val="tx1"/>
                </a:solidFill>
              </a:rPr>
              <a:t>Committee on RTP Certification (RTP-CERT)</a:t>
            </a:r>
          </a:p>
          <a:p>
            <a:pPr marL="176387" indent="-176387">
              <a:buFont typeface="Arial" panose="020B0604020202020204" pitchFamily="34" charset="0"/>
              <a:buChar char="•"/>
            </a:pPr>
            <a:r>
              <a:rPr lang="en-US" dirty="0">
                <a:solidFill>
                  <a:schemeClr val="tx1"/>
                </a:solidFill>
              </a:rPr>
              <a:t>Committee on BPE Certification (CBPEC)</a:t>
            </a:r>
          </a:p>
          <a:p>
            <a:pPr marL="176387" indent="-176387">
              <a:buFont typeface="Arial" panose="020B0604020202020204" pitchFamily="34" charset="0"/>
              <a:buChar char="•"/>
            </a:pPr>
            <a:r>
              <a:rPr lang="en-US" dirty="0">
                <a:solidFill>
                  <a:schemeClr val="tx1"/>
                </a:solidFill>
              </a:rPr>
              <a:t>Y14 Subcommittee 5.2 – Certification (GDTP)</a:t>
            </a:r>
          </a:p>
          <a:p>
            <a:pPr marL="176387" indent="-176387">
              <a:buFont typeface="Arial" panose="020B0604020202020204" pitchFamily="34" charset="0"/>
              <a:buChar char="•"/>
            </a:pPr>
            <a:r>
              <a:rPr lang="en-US" dirty="0">
                <a:solidFill>
                  <a:schemeClr val="tx1"/>
                </a:solidFill>
              </a:rPr>
              <a:t>Committee on Qualification for Resource Recovery Facility Operators (QRO)</a:t>
            </a:r>
          </a:p>
          <a:p>
            <a:pPr marL="176387" indent="-176387">
              <a:buFont typeface="Arial" panose="020B0604020202020204" pitchFamily="34" charset="0"/>
              <a:buChar char="•"/>
            </a:pPr>
            <a:r>
              <a:rPr lang="en-US" dirty="0">
                <a:solidFill>
                  <a:schemeClr val="tx1"/>
                </a:solidFill>
              </a:rPr>
              <a:t>Committee on Certification Non-Destructive Examination Personnel and Quality Control Technicians (ANDE) </a:t>
            </a:r>
          </a:p>
          <a:p>
            <a:endParaRPr lang="en-US" u="none" dirty="0">
              <a:solidFill>
                <a:schemeClr val="tx1"/>
              </a:solidFill>
            </a:endParaRPr>
          </a:p>
        </p:txBody>
      </p:sp>
    </p:spTree>
    <p:extLst>
      <p:ext uri="{BB962C8B-B14F-4D97-AF65-F5344CB8AC3E}">
        <p14:creationId xmlns:p14="http://schemas.microsoft.com/office/powerpoint/2010/main" val="3096114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xfrm>
            <a:off x="1408113" y="469900"/>
            <a:ext cx="4518025" cy="3387725"/>
          </a:xfrm>
          <a:ln/>
        </p:spPr>
      </p:sp>
      <p:sp>
        <p:nvSpPr>
          <p:cNvPr id="46084" name="Rectangle 3"/>
          <p:cNvSpPr>
            <a:spLocks noGrp="1" noChangeArrowheads="1"/>
          </p:cNvSpPr>
          <p:nvPr>
            <p:ph type="body" idx="1"/>
          </p:nvPr>
        </p:nvSpPr>
        <p:spPr>
          <a:xfrm>
            <a:off x="559555" y="4199916"/>
            <a:ext cx="6197736" cy="4909667"/>
          </a:xfrm>
          <a:noFill/>
        </p:spPr>
        <p:txBody>
          <a:bodyPr/>
          <a:lstStyle/>
          <a:p>
            <a:pPr eaLnBrk="1" hangingPunct="1">
              <a:buClr>
                <a:schemeClr val="accent2"/>
              </a:buClr>
            </a:pPr>
            <a:r>
              <a:rPr lang="en-US" u="none" dirty="0">
                <a:solidFill>
                  <a:schemeClr val="tx1"/>
                </a:solidFill>
                <a:latin typeface="Arial"/>
                <a:cs typeface="Arial"/>
              </a:rPr>
              <a:t>As mentioned earlier,</a:t>
            </a:r>
            <a:r>
              <a:rPr lang="en-US" u="none" baseline="0" dirty="0">
                <a:solidFill>
                  <a:schemeClr val="tx1"/>
                </a:solidFill>
                <a:latin typeface="Arial"/>
                <a:cs typeface="Arial"/>
              </a:rPr>
              <a:t> </a:t>
            </a:r>
            <a:r>
              <a:rPr lang="en-US" u="none" dirty="0">
                <a:solidFill>
                  <a:schemeClr val="tx1"/>
                </a:solidFill>
                <a:latin typeface="Arial"/>
                <a:cs typeface="Arial"/>
              </a:rPr>
              <a:t>Accreditation and Certification Committees</a:t>
            </a:r>
            <a:r>
              <a:rPr lang="en-US" u="none" baseline="0" dirty="0">
                <a:solidFill>
                  <a:schemeClr val="tx1"/>
                </a:solidFill>
                <a:latin typeface="Arial"/>
                <a:cs typeface="Arial"/>
              </a:rPr>
              <a:t> utilize existing ASME codes and standards developed by Standards Committees operating under other Boards.</a:t>
            </a:r>
          </a:p>
          <a:p>
            <a:pPr eaLnBrk="1" hangingPunct="1">
              <a:buClr>
                <a:schemeClr val="accent2"/>
              </a:buClr>
            </a:pPr>
            <a:r>
              <a:rPr lang="en-US" u="none" baseline="0" dirty="0">
                <a:solidFill>
                  <a:schemeClr val="tx1"/>
                </a:solidFill>
                <a:latin typeface="Arial"/>
                <a:cs typeface="Arial"/>
              </a:rPr>
              <a:t>They are responsible for</a:t>
            </a:r>
            <a:r>
              <a:rPr lang="en-US" u="none" dirty="0">
                <a:solidFill>
                  <a:schemeClr val="tx1"/>
                </a:solidFill>
                <a:latin typeface="Arial"/>
                <a:cs typeface="Arial"/>
              </a:rPr>
              <a:t>:</a:t>
            </a:r>
          </a:p>
          <a:p>
            <a:pPr lvl="1" eaLnBrk="1" hangingPunct="1">
              <a:buClr>
                <a:schemeClr val="tx1"/>
              </a:buClr>
            </a:pPr>
            <a:r>
              <a:rPr lang="en-US" u="none" dirty="0">
                <a:solidFill>
                  <a:schemeClr val="tx1"/>
                </a:solidFill>
                <a:latin typeface="Arial"/>
                <a:cs typeface="Arial"/>
              </a:rPr>
              <a:t>Approve the issuance, renewal, revision, suspension, and termination of ASME certification/accreditation  based on reports submitted by ASME designees</a:t>
            </a:r>
            <a:r>
              <a:rPr lang="en-US" dirty="0">
                <a:latin typeface="Arial"/>
                <a:cs typeface="Arial"/>
              </a:rPr>
              <a:t>.</a:t>
            </a:r>
            <a:endParaRPr lang="en-US" u="none" dirty="0">
              <a:solidFill>
                <a:schemeClr val="tx1"/>
              </a:solidFill>
              <a:cs typeface="Arial"/>
            </a:endParaRPr>
          </a:p>
          <a:p>
            <a:pPr lvl="1" eaLnBrk="1" hangingPunct="1">
              <a:buClr>
                <a:schemeClr val="tx1"/>
              </a:buClr>
            </a:pPr>
            <a:r>
              <a:rPr lang="en-US" u="none" dirty="0">
                <a:solidFill>
                  <a:schemeClr val="tx1"/>
                </a:solidFill>
                <a:latin typeface="Arial"/>
                <a:cs typeface="Arial"/>
              </a:rPr>
              <a:t>Review and evaluate all apparent deficiencies, non-conformities, or alleged violations and the corrective actions taken</a:t>
            </a:r>
            <a:r>
              <a:rPr lang="en-US" dirty="0">
                <a:latin typeface="Arial"/>
                <a:cs typeface="Arial"/>
              </a:rPr>
              <a:t>.</a:t>
            </a:r>
            <a:endParaRPr lang="en-US" u="none" dirty="0">
              <a:solidFill>
                <a:schemeClr val="tx1"/>
              </a:solidFill>
              <a:cs typeface="Arial"/>
            </a:endParaRPr>
          </a:p>
          <a:p>
            <a:pPr lvl="1" eaLnBrk="1" hangingPunct="1">
              <a:buClr>
                <a:schemeClr val="tx1"/>
              </a:buClr>
            </a:pPr>
            <a:r>
              <a:rPr lang="en-US" u="none" dirty="0">
                <a:solidFill>
                  <a:schemeClr val="tx1"/>
                </a:solidFill>
                <a:latin typeface="Arial"/>
                <a:cs typeface="Arial"/>
              </a:rPr>
              <a:t>Recommend changes for the improvement of the conformity assessment programs</a:t>
            </a:r>
            <a:r>
              <a:rPr lang="en-US" dirty="0">
                <a:latin typeface="Arial"/>
                <a:cs typeface="Arial"/>
              </a:rPr>
              <a:t>.</a:t>
            </a:r>
            <a:endParaRPr lang="en-US" u="none" dirty="0">
              <a:solidFill>
                <a:schemeClr val="tx1"/>
              </a:solidFill>
              <a:cs typeface="Arial"/>
            </a:endParaRPr>
          </a:p>
          <a:p>
            <a:pPr lvl="1" eaLnBrk="1" hangingPunct="1">
              <a:buClr>
                <a:schemeClr val="tx1"/>
              </a:buClr>
            </a:pPr>
            <a:r>
              <a:rPr lang="en-US" u="none" dirty="0">
                <a:solidFill>
                  <a:schemeClr val="tx1"/>
                </a:solidFill>
                <a:latin typeface="Arial"/>
                <a:cs typeface="Arial"/>
              </a:rPr>
              <a:t>Prepare Accreditation and Certification Committee Procedures for BCA approval</a:t>
            </a:r>
            <a:r>
              <a:rPr lang="en-US" dirty="0">
                <a:latin typeface="Arial"/>
                <a:cs typeface="Arial"/>
              </a:rPr>
              <a:t>.</a:t>
            </a:r>
            <a:endParaRPr lang="en-US" u="none" dirty="0">
              <a:solidFill>
                <a:schemeClr val="tx1"/>
              </a:solidFill>
              <a:cs typeface="Arial"/>
            </a:endParaRPr>
          </a:p>
          <a:p>
            <a:pPr lvl="1" eaLnBrk="1" hangingPunct="1">
              <a:buClr>
                <a:schemeClr val="tx1"/>
              </a:buClr>
            </a:pPr>
            <a:r>
              <a:rPr lang="en-US" u="none" dirty="0">
                <a:solidFill>
                  <a:schemeClr val="tx1"/>
                </a:solidFill>
                <a:latin typeface="Arial"/>
                <a:cs typeface="Arial"/>
              </a:rPr>
              <a:t>Hear initial appeals or requests</a:t>
            </a:r>
            <a:r>
              <a:rPr lang="en-US" u="none" baseline="0" dirty="0">
                <a:solidFill>
                  <a:schemeClr val="tx1"/>
                </a:solidFill>
                <a:latin typeface="Arial"/>
                <a:cs typeface="Arial"/>
              </a:rPr>
              <a:t> for re-consideration </a:t>
            </a:r>
            <a:r>
              <a:rPr lang="en-US" u="none" dirty="0">
                <a:solidFill>
                  <a:schemeClr val="tx1"/>
                </a:solidFill>
                <a:latin typeface="Arial"/>
                <a:cs typeface="Arial"/>
              </a:rPr>
              <a:t>from Applicants and Certificate Holders</a:t>
            </a:r>
            <a:r>
              <a:rPr lang="en-US" u="none" baseline="0" dirty="0">
                <a:solidFill>
                  <a:schemeClr val="tx1"/>
                </a:solidFill>
                <a:latin typeface="Arial"/>
                <a:cs typeface="Arial"/>
              </a:rPr>
              <a:t> </a:t>
            </a:r>
            <a:r>
              <a:rPr lang="en-US" b="0" u="none" strike="noStrike" dirty="0">
                <a:solidFill>
                  <a:schemeClr val="tx1"/>
                </a:solidFill>
                <a:latin typeface="Arial"/>
                <a:cs typeface="Arial"/>
              </a:rPr>
              <a:t>on committee or Staff actions regarding certification and accreditation matters</a:t>
            </a:r>
            <a:r>
              <a:rPr lang="en-US" dirty="0">
                <a:latin typeface="Arial"/>
                <a:cs typeface="Arial"/>
              </a:rPr>
              <a:t>.</a:t>
            </a:r>
            <a:endParaRPr lang="en-US" b="0" u="none" strike="noStrike" dirty="0">
              <a:solidFill>
                <a:schemeClr val="tx1"/>
              </a:solidFill>
              <a:cs typeface="Arial"/>
            </a:endParaRPr>
          </a:p>
        </p:txBody>
      </p:sp>
    </p:spTree>
    <p:extLst>
      <p:ext uri="{BB962C8B-B14F-4D97-AF65-F5344CB8AC3E}">
        <p14:creationId xmlns:p14="http://schemas.microsoft.com/office/powerpoint/2010/main" val="787075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Rot="1" noChangeAspect="1" noChangeArrowheads="1" noTextEdit="1"/>
          </p:cNvSpPr>
          <p:nvPr>
            <p:ph type="sldImg"/>
          </p:nvPr>
        </p:nvSpPr>
        <p:spPr>
          <a:xfrm>
            <a:off x="1406525" y="469900"/>
            <a:ext cx="4516438" cy="3387725"/>
          </a:xfrm>
          <a:ln/>
        </p:spPr>
      </p:sp>
      <p:sp>
        <p:nvSpPr>
          <p:cNvPr id="32772" name="Rectangle 3"/>
          <p:cNvSpPr>
            <a:spLocks noGrp="1" noChangeArrowheads="1"/>
          </p:cNvSpPr>
          <p:nvPr>
            <p:ph type="body" idx="1"/>
          </p:nvPr>
        </p:nvSpPr>
        <p:spPr>
          <a:xfrm>
            <a:off x="557911" y="4199916"/>
            <a:ext cx="6197737" cy="4909667"/>
          </a:xfrm>
          <a:noFill/>
        </p:spPr>
        <p:txBody>
          <a:bodyPr/>
          <a:lstStyle/>
          <a:p>
            <a:pPr defTabSz="940729" eaLnBrk="1" hangingPunct="1">
              <a:defRPr/>
            </a:pPr>
            <a:r>
              <a:rPr lang="en-US" u="none"/>
              <a:t>Module B contains eleven submodules. This is Module B3., Conformity</a:t>
            </a:r>
            <a:r>
              <a:rPr lang="en-US" u="none" baseline="0"/>
              <a:t> Assessment: Committees and Staff Roles and Responsibilities</a:t>
            </a:r>
            <a:endParaRPr lang="en-US" b="1" u="none" strike="sngStrike"/>
          </a:p>
        </p:txBody>
      </p:sp>
    </p:spTree>
    <p:extLst>
      <p:ext uri="{BB962C8B-B14F-4D97-AF65-F5344CB8AC3E}">
        <p14:creationId xmlns:p14="http://schemas.microsoft.com/office/powerpoint/2010/main" val="30151718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Rot="1" noChangeAspect="1" noChangeArrowheads="1" noTextEdit="1"/>
          </p:cNvSpPr>
          <p:nvPr>
            <p:ph type="sldImg"/>
          </p:nvPr>
        </p:nvSpPr>
        <p:spPr>
          <a:xfrm>
            <a:off x="1408113" y="469900"/>
            <a:ext cx="4518025" cy="3387725"/>
          </a:xfrm>
          <a:ln/>
        </p:spPr>
      </p:sp>
      <p:sp>
        <p:nvSpPr>
          <p:cNvPr id="48132" name="Rectangle 3"/>
          <p:cNvSpPr>
            <a:spLocks noGrp="1" noChangeArrowheads="1"/>
          </p:cNvSpPr>
          <p:nvPr>
            <p:ph type="body" idx="1"/>
          </p:nvPr>
        </p:nvSpPr>
        <p:spPr>
          <a:xfrm>
            <a:off x="559555" y="4199916"/>
            <a:ext cx="6197736" cy="4909667"/>
          </a:xfrm>
          <a:noFill/>
        </p:spPr>
        <p:txBody>
          <a:bodyPr/>
          <a:lstStyle/>
          <a:p>
            <a:pPr eaLnBrk="1" hangingPunct="1">
              <a:spcBef>
                <a:spcPct val="0"/>
              </a:spcBef>
            </a:pPr>
            <a:r>
              <a:rPr lang="en-US" dirty="0"/>
              <a:t>Some of the </a:t>
            </a:r>
            <a:r>
              <a:rPr lang="en-US" u="none" dirty="0"/>
              <a:t>people and organizations performing the conformity assessment activities </a:t>
            </a:r>
            <a:r>
              <a:rPr lang="en-US" b="0" u="none" dirty="0"/>
              <a:t>are not members of ASME staff or ASME committees. These are the ASME Designees </a:t>
            </a:r>
            <a:r>
              <a:rPr lang="en-US" u="none" dirty="0"/>
              <a:t>and Designated Organizations, or Authorized Inspection Agencies.</a:t>
            </a:r>
          </a:p>
        </p:txBody>
      </p:sp>
    </p:spTree>
    <p:extLst>
      <p:ext uri="{BB962C8B-B14F-4D97-AF65-F5344CB8AC3E}">
        <p14:creationId xmlns:p14="http://schemas.microsoft.com/office/powerpoint/2010/main" val="2311758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xfrm>
            <a:off x="1408113" y="469900"/>
            <a:ext cx="4518025" cy="3387725"/>
          </a:xfrm>
          <a:ln/>
        </p:spPr>
      </p:sp>
      <p:sp>
        <p:nvSpPr>
          <p:cNvPr id="50180" name="Rectangle 3"/>
          <p:cNvSpPr>
            <a:spLocks noGrp="1" noChangeArrowheads="1"/>
          </p:cNvSpPr>
          <p:nvPr>
            <p:ph type="body" idx="1"/>
          </p:nvPr>
        </p:nvSpPr>
        <p:spPr>
          <a:xfrm>
            <a:off x="559555" y="4199916"/>
            <a:ext cx="6197736" cy="4909667"/>
          </a:xfrm>
          <a:noFill/>
        </p:spPr>
        <p:txBody>
          <a:bodyPr/>
          <a:lstStyle/>
          <a:p>
            <a:r>
              <a:rPr lang="en-US" dirty="0"/>
              <a:t>An ASME Designee is:</a:t>
            </a:r>
          </a:p>
          <a:p>
            <a:pPr marL="175895" indent="-175895" defTabSz="940729">
              <a:buFont typeface="Arial" panose="020B0604020202020204" pitchFamily="34" charset="0"/>
              <a:buChar char="•"/>
              <a:defRPr/>
            </a:pPr>
            <a:r>
              <a:rPr lang="en-US" dirty="0"/>
              <a:t>An ASME Consultant under contract to ASME</a:t>
            </a:r>
            <a:endParaRPr lang="en-US" dirty="0">
              <a:cs typeface="Arial" charset="0"/>
            </a:endParaRPr>
          </a:p>
          <a:p>
            <a:pPr marL="175895" indent="-175895" defTabSz="940729">
              <a:buFont typeface="Arial" panose="020B0604020202020204" pitchFamily="34" charset="0"/>
              <a:buChar char="•"/>
              <a:defRPr/>
            </a:pPr>
            <a:r>
              <a:rPr lang="en-US" dirty="0"/>
              <a:t>Accepted by the BCA Committee on Designees (COD) based on criteria developed by C3A2, and approved by BCA, and obtain Certification as an ASME Designee</a:t>
            </a:r>
            <a:endParaRPr lang="en-US" dirty="0">
              <a:cs typeface="Arial" charset="0"/>
            </a:endParaRPr>
          </a:p>
          <a:p>
            <a:pPr marL="175895" indent="-175895">
              <a:buFont typeface="Arial" panose="020B0604020202020204" pitchFamily="34" charset="0"/>
              <a:buChar char="•"/>
            </a:pPr>
            <a:r>
              <a:rPr lang="en-US" dirty="0">
                <a:latin typeface="Arial"/>
                <a:cs typeface="Arial"/>
              </a:rPr>
              <a:t>Acts on ASME’s behalf for the purpose of performing reviews, surveys, audits, and examinations of organizations or persons holding, or applying for, accreditation or certification in accordance with the applicable ASME Code or Standard</a:t>
            </a:r>
          </a:p>
          <a:p>
            <a:pPr marL="175895" indent="-175895">
              <a:buFont typeface="Arial" panose="020B0604020202020204" pitchFamily="34" charset="0"/>
              <a:buChar char="•"/>
            </a:pPr>
            <a:r>
              <a:rPr lang="en-US" dirty="0">
                <a:latin typeface="Arial"/>
                <a:cs typeface="Arial"/>
              </a:rPr>
              <a:t>For reviews for Boiler Code certification (non-nuclear), Designees can be employees of, or independent consultants under contract with any of the following:</a:t>
            </a:r>
          </a:p>
          <a:p>
            <a:pPr marL="117475" lvl="1" indent="0">
              <a:buNone/>
            </a:pPr>
            <a:r>
              <a:rPr lang="en-US" dirty="0"/>
              <a:t>- ASME, Jurisdictional Authority, or ASME Designated Organizations  (i.e. National Board)</a:t>
            </a:r>
            <a:endParaRPr lang="en-US" dirty="0">
              <a:cs typeface="Arial" charset="0"/>
            </a:endParaRPr>
          </a:p>
          <a:p>
            <a:endParaRPr lang="en-US" dirty="0"/>
          </a:p>
        </p:txBody>
      </p:sp>
    </p:spTree>
    <p:extLst>
      <p:ext uri="{BB962C8B-B14F-4D97-AF65-F5344CB8AC3E}">
        <p14:creationId xmlns:p14="http://schemas.microsoft.com/office/powerpoint/2010/main" val="38798822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xfrm>
            <a:off x="1408113" y="469900"/>
            <a:ext cx="4518025" cy="3387725"/>
          </a:xfrm>
          <a:ln/>
        </p:spPr>
      </p:sp>
      <p:sp>
        <p:nvSpPr>
          <p:cNvPr id="50180" name="Rectangle 3"/>
          <p:cNvSpPr>
            <a:spLocks noGrp="1" noChangeArrowheads="1"/>
          </p:cNvSpPr>
          <p:nvPr>
            <p:ph type="body" idx="1"/>
          </p:nvPr>
        </p:nvSpPr>
        <p:spPr>
          <a:xfrm>
            <a:off x="559555" y="4199916"/>
            <a:ext cx="6197736" cy="4909667"/>
          </a:xfrm>
          <a:noFill/>
        </p:spPr>
        <p:txBody>
          <a:bodyPr/>
          <a:lstStyle/>
          <a:p>
            <a:pPr marL="176387" marR="0" lvl="0" indent="-176387"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t>Designees are prohibited from providing consulting services in any area which might lead to a conflict of interest. </a:t>
            </a:r>
            <a:r>
              <a:rPr lang="en-US" sz="800" kern="1200">
                <a:solidFill>
                  <a:schemeClr val="tx1"/>
                </a:solidFill>
                <a:latin typeface="Arial" charset="0"/>
                <a:ea typeface="+mn-ea"/>
                <a:cs typeface="+mn-cs"/>
              </a:rPr>
              <a:t>Designees who perform consulting services shall notify the Director, ASME Auditing and Conformity Assessment so they are not assigned to any Conformity Assessment activities</a:t>
            </a:r>
            <a:endParaRPr lang="en-US"/>
          </a:p>
          <a:p>
            <a:pPr marL="176387" indent="-176387">
              <a:buFont typeface="Arial" panose="020B0604020202020204" pitchFamily="34" charset="0"/>
              <a:buChar char="•"/>
            </a:pPr>
            <a:r>
              <a:rPr lang="en-US"/>
              <a:t>All Designees who are employed by, or under contract with ASME, Jurisdictional Authority, or ASME Designated Organization are required to sign an agreement to adhere to ASME policies and maintain confidentiality with regards to any information obtained while conducting an ASME review, survey, investigation or audit at an Applicant’s facility</a:t>
            </a:r>
          </a:p>
          <a:p>
            <a:pPr marL="176387" lvl="1" indent="-176387" defTabSz="940729">
              <a:defRPr/>
            </a:pPr>
            <a:r>
              <a:rPr lang="en-US"/>
              <a:t>Qualification criteria for accreditation of a Designees performing accreditation and certification activities on behalf of ASME are contained in internal document “Standard Qualification Criteria for Designees for Accreditation and Product Certification Activities”</a:t>
            </a:r>
          </a:p>
          <a:p>
            <a:pPr lvl="0" eaLnBrk="1" hangingPunct="1"/>
            <a:r>
              <a:rPr lang="en-US" baseline="0"/>
              <a:t>     </a:t>
            </a:r>
            <a:endParaRPr lang="en-US"/>
          </a:p>
          <a:p>
            <a:pPr eaLnBrk="1" hangingPunct="1"/>
            <a:endParaRPr lang="en-US"/>
          </a:p>
        </p:txBody>
      </p:sp>
    </p:spTree>
    <p:extLst>
      <p:ext uri="{BB962C8B-B14F-4D97-AF65-F5344CB8AC3E}">
        <p14:creationId xmlns:p14="http://schemas.microsoft.com/office/powerpoint/2010/main" val="4426279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387" indent="-176387" eaLnBrk="1" hangingPunct="1">
              <a:buFont typeface="Arial" panose="020B0604020202020204" pitchFamily="34" charset="0"/>
              <a:buChar char="•"/>
            </a:pPr>
            <a:r>
              <a:rPr lang="en-US"/>
              <a:t>An ASME Designee may not be any of the following:</a:t>
            </a:r>
          </a:p>
          <a:p>
            <a:pPr lvl="2" eaLnBrk="1" hangingPunct="1"/>
            <a:r>
              <a:rPr lang="en-US"/>
              <a:t>An employee of the Authorized Inspection Agency (AIA) performing "in-house" inspection for the organization under review</a:t>
            </a:r>
          </a:p>
          <a:p>
            <a:pPr lvl="2" eaLnBrk="1" hangingPunct="1"/>
            <a:r>
              <a:rPr lang="en-US"/>
              <a:t>An employee of another organization applying for, or </a:t>
            </a:r>
            <a:r>
              <a:rPr lang="en-US" b="0"/>
              <a:t>holding, ASME accreditation or certification in the program for which the individual is acting as a Designee</a:t>
            </a:r>
          </a:p>
          <a:p>
            <a:pPr marL="470365" lvl="2" indent="-117591" defTabSz="940729" eaLnBrk="1" hangingPunct="1">
              <a:defRPr/>
            </a:pPr>
            <a:r>
              <a:rPr lang="en-US"/>
              <a:t>An individual having a financial interest in the organization being reviewed</a:t>
            </a:r>
            <a:endParaRPr lang="en-US" b="0"/>
          </a:p>
          <a:p>
            <a:pPr marL="58795" indent="-176387" defTabSz="940729" eaLnBrk="1" hangingPunct="1">
              <a:buFont typeface="Arial" panose="020B0604020202020204" pitchFamily="34" charset="0"/>
              <a:buChar char="•"/>
              <a:defRPr/>
            </a:pPr>
            <a:r>
              <a:rPr lang="en-US" b="0"/>
              <a:t>In cases where an ASME Designee has either worked for or provided consulting or inspection services to an Applicant, the ASME Designee is required to inform ASME of this situation</a:t>
            </a:r>
            <a:endParaRPr lang="en-US"/>
          </a:p>
          <a:p>
            <a:endParaRPr lang="en-US"/>
          </a:p>
        </p:txBody>
      </p:sp>
    </p:spTree>
    <p:extLst>
      <p:ext uri="{BB962C8B-B14F-4D97-AF65-F5344CB8AC3E}">
        <p14:creationId xmlns:p14="http://schemas.microsoft.com/office/powerpoint/2010/main" val="3224476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Rot="1" noChangeAspect="1" noChangeArrowheads="1" noTextEdit="1"/>
          </p:cNvSpPr>
          <p:nvPr>
            <p:ph type="sldImg"/>
          </p:nvPr>
        </p:nvSpPr>
        <p:spPr>
          <a:xfrm>
            <a:off x="1408113" y="469900"/>
            <a:ext cx="4518025" cy="3387725"/>
          </a:xfrm>
          <a:ln/>
        </p:spPr>
      </p:sp>
      <p:sp>
        <p:nvSpPr>
          <p:cNvPr id="52228" name="Rectangle 3"/>
          <p:cNvSpPr>
            <a:spLocks noGrp="1" noChangeArrowheads="1"/>
          </p:cNvSpPr>
          <p:nvPr>
            <p:ph type="body" idx="1"/>
          </p:nvPr>
        </p:nvSpPr>
        <p:spPr>
          <a:xfrm>
            <a:off x="559555" y="4199916"/>
            <a:ext cx="6197736" cy="4909667"/>
          </a:xfrm>
          <a:noFill/>
        </p:spPr>
        <p:txBody>
          <a:bodyPr/>
          <a:lstStyle/>
          <a:p>
            <a:pPr indent="-117475" defTabSz="940729" eaLnBrk="1" hangingPunct="1">
              <a:defRPr/>
            </a:pPr>
            <a:r>
              <a:rPr lang="en-US" dirty="0"/>
              <a:t>The National Board of Boiler and Pressure Vessel Inspectors is the only current ASME Designated Organization and is qualified to conduct the following: </a:t>
            </a:r>
          </a:p>
          <a:p>
            <a:pPr marL="234950" lvl="1" indent="-117475">
              <a:lnSpc>
                <a:spcPct val="90000"/>
              </a:lnSpc>
            </a:pPr>
            <a:r>
              <a:rPr lang="en-US" dirty="0">
                <a:latin typeface="Arial"/>
                <a:cs typeface="Arial"/>
              </a:rPr>
              <a:t>BPV Team Leader Examinations to determine Code knowledge for type of boiler reviews Team Leader will perform.</a:t>
            </a:r>
            <a:endParaRPr lang="en-US" dirty="0">
              <a:cs typeface="Arial"/>
            </a:endParaRPr>
          </a:p>
          <a:p>
            <a:pPr marL="234950" lvl="1" indent="-117475" defTabSz="940729" eaLnBrk="1" hangingPunct="1">
              <a:lnSpc>
                <a:spcPct val="90000"/>
              </a:lnSpc>
              <a:defRPr/>
            </a:pPr>
            <a:r>
              <a:rPr lang="en-US" dirty="0">
                <a:latin typeface="Arial"/>
                <a:cs typeface="Arial"/>
              </a:rPr>
              <a:t>Boiler Code reviews on behalf of Jurisdictional Authorities where the Jurisdiction due to lack of resources is unable to conduct Boiler reviews for companies located within their Jurisdiction. This only applies within the United States.</a:t>
            </a:r>
          </a:p>
          <a:p>
            <a:pPr marL="234950" lvl="1" indent="-117475" eaLnBrk="1" hangingPunct="1">
              <a:lnSpc>
                <a:spcPct val="90000"/>
              </a:lnSpc>
            </a:pPr>
            <a:r>
              <a:rPr lang="en-US" dirty="0">
                <a:latin typeface="Arial"/>
                <a:cs typeface="Arial"/>
              </a:rPr>
              <a:t>all reviews of Pressure Relief Device Manufactures /Assemblers and Valve Testing Laboratory Reviews. This includes conducting reviews of Testing Labs and the personnel performing the testing, know as (Authorized Observers).</a:t>
            </a:r>
            <a:endParaRPr lang="en-US" dirty="0">
              <a:cs typeface="Arial"/>
            </a:endParaRPr>
          </a:p>
          <a:p>
            <a:pPr marL="234950" lvl="1" indent="-117475" eaLnBrk="1" hangingPunct="1">
              <a:lnSpc>
                <a:spcPct val="90000"/>
              </a:lnSpc>
            </a:pPr>
            <a:r>
              <a:rPr lang="en-US" dirty="0"/>
              <a:t>Team Leader Seminars for Continued Certification. This function is also performed by ASME.</a:t>
            </a:r>
            <a:endParaRPr lang="en-US" dirty="0">
              <a:cs typeface="Arial" charset="0"/>
            </a:endParaRPr>
          </a:p>
          <a:p>
            <a:pPr lvl="2" eaLnBrk="1" hangingPunct="1">
              <a:spcBef>
                <a:spcPct val="0"/>
              </a:spcBef>
              <a:buFont typeface="Times New Roman" pitchFamily="18" charset="0"/>
              <a:buChar char="–"/>
            </a:pPr>
            <a:endParaRPr lang="en-US" dirty="0"/>
          </a:p>
          <a:p>
            <a:pPr marL="117591" lvl="1" indent="0" eaLnBrk="1" hangingPunct="1">
              <a:buNone/>
            </a:pPr>
            <a:endParaRPr lang="en-US" dirty="0"/>
          </a:p>
        </p:txBody>
      </p:sp>
    </p:spTree>
    <p:extLst>
      <p:ext uri="{BB962C8B-B14F-4D97-AF65-F5344CB8AC3E}">
        <p14:creationId xmlns:p14="http://schemas.microsoft.com/office/powerpoint/2010/main" val="20847334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895" indent="-175895">
              <a:buFont typeface="Arial" panose="020B0604020202020204" pitchFamily="34" charset="0"/>
              <a:buChar char="•"/>
            </a:pPr>
            <a:r>
              <a:rPr lang="en-US" u="none" dirty="0">
                <a:latin typeface="Arial"/>
                <a:cs typeface="Arial"/>
              </a:rPr>
              <a:t>An Authorized Inspection Agency is an organization that is accredited by ASME in compliance with the QAI-1 Standard</a:t>
            </a:r>
            <a:r>
              <a:rPr lang="en-US" dirty="0">
                <a:latin typeface="Arial"/>
                <a:cs typeface="Arial"/>
              </a:rPr>
              <a:t>.</a:t>
            </a:r>
            <a:endParaRPr lang="en-US" dirty="0"/>
          </a:p>
          <a:p>
            <a:pPr marL="175895" indent="-175895" defTabSz="940729">
              <a:buFont typeface="Arial" panose="020B0604020202020204" pitchFamily="34" charset="0"/>
              <a:buChar char="•"/>
              <a:defRPr/>
            </a:pPr>
            <a:r>
              <a:rPr lang="en-US" b="0" u="none" dirty="0">
                <a:latin typeface="Arial"/>
                <a:cs typeface="Arial"/>
              </a:rPr>
              <a:t>ASME accredited Authorized Inspection Agencies provide inspection service for ASME conformity assessment programs when third party inspection is required</a:t>
            </a:r>
            <a:r>
              <a:rPr lang="en-US" dirty="0">
                <a:latin typeface="Arial"/>
                <a:cs typeface="Arial"/>
              </a:rPr>
              <a:t>.</a:t>
            </a:r>
            <a:endParaRPr lang="en-US" b="0" u="none" dirty="0">
              <a:cs typeface="Arial"/>
            </a:endParaRPr>
          </a:p>
          <a:p>
            <a:pPr marL="175895" indent="-175895">
              <a:buFont typeface="Arial" panose="020B0604020202020204" pitchFamily="34" charset="0"/>
              <a:buChar char="•"/>
            </a:pPr>
            <a:r>
              <a:rPr lang="en-US" u="none" dirty="0">
                <a:latin typeface="Arial"/>
                <a:cs typeface="Arial"/>
              </a:rPr>
              <a:t>The AIA shall perform all required inspections at the shop location identified in the Certificate of Authorization and for the type of work listed in the scope of the ASME Certificate of Authorization</a:t>
            </a:r>
            <a:r>
              <a:rPr lang="en-US" dirty="0">
                <a:latin typeface="Arial"/>
                <a:cs typeface="Arial"/>
              </a:rPr>
              <a:t>.</a:t>
            </a:r>
            <a:endParaRPr lang="en-US" u="none" dirty="0">
              <a:cs typeface="Arial"/>
            </a:endParaRPr>
          </a:p>
          <a:p>
            <a:pPr marL="175895" indent="-175895" defTabSz="940729">
              <a:buFont typeface="Arial" panose="020B0604020202020204" pitchFamily="34" charset="0"/>
              <a:buChar char="•"/>
              <a:defRPr/>
            </a:pPr>
            <a:r>
              <a:rPr lang="en-US" u="none" dirty="0">
                <a:latin typeface="Arial"/>
                <a:cs typeface="Arial"/>
              </a:rPr>
              <a:t>As a requirement for obtaining and maintaining certain types of ASME Certificates of Authorization (BPVC Section I, III, IV, VIII, X and XII) the manufacturer must have an inspection contract or agreement with an ASME accredited Authorization Inspection Agency (AIA</a:t>
            </a:r>
            <a:r>
              <a:rPr lang="en-US" dirty="0">
                <a:latin typeface="Arial"/>
                <a:cs typeface="Arial"/>
              </a:rPr>
              <a:t>).</a:t>
            </a:r>
            <a:endParaRPr lang="en-US" u="none" dirty="0">
              <a:cs typeface="Arial"/>
            </a:endParaRPr>
          </a:p>
          <a:p>
            <a:pPr marL="176387" indent="-176387" defTabSz="940729">
              <a:buFont typeface="Arial" panose="020B0604020202020204" pitchFamily="34" charset="0"/>
              <a:buChar char="•"/>
              <a:defRPr/>
            </a:pPr>
            <a:endParaRPr lang="en-US" u="none" dirty="0"/>
          </a:p>
          <a:p>
            <a:endParaRPr lang="en-US" u="none" baseline="0" dirty="0"/>
          </a:p>
          <a:p>
            <a:endParaRPr lang="en-US" u="none" baseline="0" dirty="0"/>
          </a:p>
        </p:txBody>
      </p:sp>
    </p:spTree>
    <p:extLst>
      <p:ext uri="{BB962C8B-B14F-4D97-AF65-F5344CB8AC3E}">
        <p14:creationId xmlns:p14="http://schemas.microsoft.com/office/powerpoint/2010/main" val="38822919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The Certified</a:t>
            </a:r>
            <a:r>
              <a:rPr lang="en-US" u="none" baseline="0" dirty="0"/>
              <a:t> Individual (CI) is allowed under specific ASME certification programs within the Boiler and Pressure Vessel Code, BPE, and RTP to provide inspection services to the Certificate Holder.</a:t>
            </a:r>
          </a:p>
          <a:p>
            <a:r>
              <a:rPr lang="en-US" u="none" dirty="0"/>
              <a:t>Certified Individuals:</a:t>
            </a:r>
          </a:p>
          <a:p>
            <a:pPr marL="175895" indent="-175895" defTabSz="940729">
              <a:buFont typeface="Arial" panose="020B0604020202020204" pitchFamily="34" charset="0"/>
              <a:buChar char="•"/>
              <a:defRPr/>
            </a:pPr>
            <a:r>
              <a:rPr lang="en-US" u="none" dirty="0">
                <a:latin typeface="Arial"/>
                <a:cs typeface="Arial"/>
              </a:rPr>
              <a:t>Must comply with the requirements in the QAI-1 standard and the applicable Codes and Standards.</a:t>
            </a:r>
          </a:p>
          <a:p>
            <a:pPr marL="175895" indent="-175895" defTabSz="940729">
              <a:buFont typeface="Arial" panose="020B0604020202020204" pitchFamily="34" charset="0"/>
              <a:buChar char="•"/>
              <a:defRPr/>
            </a:pPr>
            <a:r>
              <a:rPr lang="en-US" b="0" u="none" strike="noStrike" dirty="0"/>
              <a:t>Are </a:t>
            </a:r>
            <a:r>
              <a:rPr lang="en-US" b="0" u="none" dirty="0"/>
              <a:t>employees </a:t>
            </a:r>
            <a:r>
              <a:rPr lang="en-US" u="none" dirty="0"/>
              <a:t>of the Certificate Holder</a:t>
            </a:r>
            <a:endParaRPr lang="en-US" u="none" dirty="0">
              <a:cs typeface="Arial" charset="0"/>
            </a:endParaRPr>
          </a:p>
          <a:p>
            <a:pPr marL="175895" indent="-175895" defTabSz="940729">
              <a:buFont typeface="Arial" panose="020B0604020202020204" pitchFamily="34" charset="0"/>
              <a:buChar char="•"/>
              <a:defRPr/>
            </a:pPr>
            <a:r>
              <a:rPr lang="en-US" u="none" baseline="0" dirty="0">
                <a:latin typeface="Arial"/>
                <a:cs typeface="Arial"/>
              </a:rPr>
              <a:t>M</a:t>
            </a:r>
            <a:r>
              <a:rPr lang="en-US" u="none" dirty="0">
                <a:latin typeface="Arial"/>
                <a:cs typeface="Arial"/>
              </a:rPr>
              <a:t>ust be certified by the Certificate Holder via written examination as to knowledge of Code requirements and manufacturing process for the specific program that allows for the use of a Certified Individual by the Certificate Holder</a:t>
            </a:r>
            <a:r>
              <a:rPr lang="en-US" dirty="0">
                <a:latin typeface="Arial"/>
                <a:cs typeface="Arial"/>
              </a:rPr>
              <a:t>.</a:t>
            </a:r>
            <a:endParaRPr lang="en-US" u="none" dirty="0">
              <a:cs typeface="Arial"/>
            </a:endParaRPr>
          </a:p>
          <a:p>
            <a:pPr marL="175895" indent="-175895" defTabSz="940729">
              <a:buFont typeface="Arial" panose="020B0604020202020204" pitchFamily="34" charset="0"/>
              <a:buChar char="•"/>
              <a:defRPr/>
            </a:pPr>
            <a:r>
              <a:rPr lang="en-US" u="none" dirty="0">
                <a:latin typeface="Arial"/>
                <a:cs typeface="Arial"/>
              </a:rPr>
              <a:t>May be the Certificate Holder’s authorized representative responsible for signing data reports or certificates of conformance</a:t>
            </a:r>
            <a:r>
              <a:rPr lang="en-US" dirty="0">
                <a:latin typeface="Arial"/>
                <a:cs typeface="Arial"/>
              </a:rPr>
              <a:t>.</a:t>
            </a:r>
            <a:r>
              <a:rPr lang="en-US" u="none" dirty="0">
                <a:latin typeface="Arial"/>
                <a:cs typeface="Arial"/>
              </a:rPr>
              <a:t> </a:t>
            </a:r>
          </a:p>
          <a:p>
            <a:pPr marL="175895" indent="-175895" defTabSz="940729">
              <a:buFont typeface="Arial" panose="020B0604020202020204" pitchFamily="34" charset="0"/>
              <a:buChar char="•"/>
              <a:defRPr/>
            </a:pPr>
            <a:r>
              <a:rPr lang="en-US" u="none" dirty="0">
                <a:latin typeface="Arial"/>
                <a:cs typeface="Arial"/>
              </a:rPr>
              <a:t>Are required to be used for certain types of Boiler and Pressure Vessel Code activities or for the BPE and RTP certification program. </a:t>
            </a:r>
          </a:p>
          <a:p>
            <a:endParaRPr lang="en-US" u="none" dirty="0"/>
          </a:p>
          <a:p>
            <a:r>
              <a:rPr lang="en-US" b="1" u="none" dirty="0">
                <a:latin typeface="Arial"/>
                <a:cs typeface="Arial"/>
              </a:rPr>
              <a:t>NOTE</a:t>
            </a:r>
            <a:r>
              <a:rPr lang="en-US" u="none" dirty="0">
                <a:latin typeface="Arial"/>
                <a:cs typeface="Arial"/>
              </a:rPr>
              <a:t>: CI’s are used in the following Boiler Code certification programs:</a:t>
            </a:r>
          </a:p>
          <a:p>
            <a:pPr lvl="1"/>
            <a:r>
              <a:rPr lang="en-US" u="none" dirty="0"/>
              <a:t>UM (miniature pressure vessels) certification</a:t>
            </a:r>
          </a:p>
          <a:p>
            <a:pPr lvl="1"/>
            <a:r>
              <a:rPr lang="en-US" u="none" dirty="0"/>
              <a:t>Manufacture/assembly of valves and rupture discs</a:t>
            </a:r>
          </a:p>
          <a:p>
            <a:pPr lvl="1"/>
            <a:r>
              <a:rPr lang="en-US" u="none" dirty="0"/>
              <a:t>Manufacture/assembly of H[cast] heating boilers</a:t>
            </a:r>
          </a:p>
          <a:p>
            <a:pPr lvl="1"/>
            <a:r>
              <a:rPr lang="en-US" u="none" dirty="0"/>
              <a:t>Mass production of certain types of Section I, IV, VIII, X and XII Code stamped items</a:t>
            </a:r>
          </a:p>
          <a:p>
            <a:endParaRPr lang="en-US" u="none" dirty="0"/>
          </a:p>
        </p:txBody>
      </p:sp>
    </p:spTree>
    <p:extLst>
      <p:ext uri="{BB962C8B-B14F-4D97-AF65-F5344CB8AC3E}">
        <p14:creationId xmlns:p14="http://schemas.microsoft.com/office/powerpoint/2010/main" val="31684827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Rot="1" noChangeAspect="1" noChangeArrowheads="1" noTextEdit="1"/>
          </p:cNvSpPr>
          <p:nvPr>
            <p:ph type="sldImg"/>
          </p:nvPr>
        </p:nvSpPr>
        <p:spPr>
          <a:xfrm>
            <a:off x="1408113" y="469900"/>
            <a:ext cx="4518025" cy="3387725"/>
          </a:xfrm>
          <a:ln/>
        </p:spPr>
      </p:sp>
      <p:sp>
        <p:nvSpPr>
          <p:cNvPr id="56324" name="Rectangle 3"/>
          <p:cNvSpPr>
            <a:spLocks noGrp="1" noChangeArrowheads="1"/>
          </p:cNvSpPr>
          <p:nvPr>
            <p:ph type="body" idx="1"/>
          </p:nvPr>
        </p:nvSpPr>
        <p:spPr>
          <a:xfrm>
            <a:off x="559555" y="4199916"/>
            <a:ext cx="6197736" cy="4909667"/>
          </a:xfrm>
          <a:noFill/>
        </p:spPr>
        <p:txBody>
          <a:bodyPr/>
          <a:lstStyle/>
          <a:p>
            <a:pPr eaLnBrk="1" hangingPunct="1">
              <a:buClr>
                <a:schemeClr val="tx1"/>
              </a:buClr>
              <a:buFontTx/>
              <a:buChar char="•"/>
            </a:pPr>
            <a:endParaRPr lang="en-US"/>
          </a:p>
        </p:txBody>
      </p:sp>
    </p:spTree>
    <p:extLst>
      <p:ext uri="{BB962C8B-B14F-4D97-AF65-F5344CB8AC3E}">
        <p14:creationId xmlns:p14="http://schemas.microsoft.com/office/powerpoint/2010/main" val="841172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Rot="1" noChangeAspect="1" noChangeArrowheads="1" noTextEdit="1"/>
          </p:cNvSpPr>
          <p:nvPr>
            <p:ph type="sldImg"/>
          </p:nvPr>
        </p:nvSpPr>
        <p:spPr>
          <a:xfrm>
            <a:off x="1408113" y="469900"/>
            <a:ext cx="4518025" cy="3387725"/>
          </a:xfrm>
          <a:ln/>
        </p:spPr>
      </p:sp>
      <p:sp>
        <p:nvSpPr>
          <p:cNvPr id="56324" name="Rectangle 3"/>
          <p:cNvSpPr>
            <a:spLocks noGrp="1" noChangeArrowheads="1"/>
          </p:cNvSpPr>
          <p:nvPr>
            <p:ph type="body" idx="1"/>
          </p:nvPr>
        </p:nvSpPr>
        <p:spPr>
          <a:xfrm>
            <a:off x="559555" y="4199916"/>
            <a:ext cx="6197736" cy="4909667"/>
          </a:xfrm>
          <a:noFill/>
        </p:spPr>
        <p:txBody>
          <a:bodyPr/>
          <a:lstStyle/>
          <a:p>
            <a:pPr eaLnBrk="1" hangingPunct="1"/>
            <a:r>
              <a:rPr lang="en-US" u="none" dirty="0"/>
              <a:t>The duties of Conformity Assessment’s permanent staff include the following:</a:t>
            </a:r>
          </a:p>
          <a:p>
            <a:pPr lvl="1" eaLnBrk="1" hangingPunct="1">
              <a:buClr>
                <a:schemeClr val="tx1"/>
              </a:buClr>
            </a:pPr>
            <a:r>
              <a:rPr lang="en-US" u="none" dirty="0"/>
              <a:t>Act as Secretary for the BCA and Conformity Assessment Committees</a:t>
            </a:r>
          </a:p>
          <a:p>
            <a:pPr lvl="1" eaLnBrk="1" hangingPunct="1">
              <a:buClr>
                <a:schemeClr val="tx1"/>
              </a:buClr>
            </a:pPr>
            <a:r>
              <a:rPr lang="en-US" u="none" dirty="0">
                <a:latin typeface="Arial"/>
                <a:cs typeface="Arial"/>
              </a:rPr>
              <a:t>Perform all administrative functions involved in the application for and issuance of Certificates, including new issuances, renewals, extensions, suspension, </a:t>
            </a:r>
            <a:r>
              <a:rPr lang="en-US" u="none">
                <a:latin typeface="Arial"/>
                <a:cs typeface="Arial"/>
              </a:rPr>
              <a:t>terminations</a:t>
            </a:r>
            <a:r>
              <a:rPr lang="en-US">
                <a:latin typeface="Arial"/>
                <a:cs typeface="Arial"/>
              </a:rPr>
              <a:t>,</a:t>
            </a:r>
            <a:r>
              <a:rPr lang="en-US" u="none" baseline="0" dirty="0">
                <a:latin typeface="Arial"/>
                <a:cs typeface="Arial"/>
              </a:rPr>
              <a:t> </a:t>
            </a:r>
            <a:r>
              <a:rPr lang="en-US" u="none" dirty="0">
                <a:latin typeface="Arial"/>
                <a:cs typeface="Arial"/>
              </a:rPr>
              <a:t>and interviews</a:t>
            </a:r>
            <a:r>
              <a:rPr lang="en-US" dirty="0">
                <a:latin typeface="Arial"/>
                <a:cs typeface="Arial"/>
              </a:rPr>
              <a:t>.</a:t>
            </a:r>
            <a:endParaRPr lang="en-US" u="none" strike="sngStrike" dirty="0"/>
          </a:p>
          <a:p>
            <a:pPr marL="470365" lvl="2" indent="-117591" defTabSz="940729" eaLnBrk="1" hangingPunct="1">
              <a:buClr>
                <a:schemeClr val="tx1"/>
              </a:buClr>
              <a:buFontTx/>
              <a:buChar char="•"/>
              <a:defRPr/>
            </a:pPr>
            <a:r>
              <a:rPr lang="en-US" u="none" dirty="0"/>
              <a:t>Scheduling of surveys,</a:t>
            </a:r>
            <a:r>
              <a:rPr lang="en-US" u="none" baseline="0" dirty="0"/>
              <a:t> reviews, audits, investigations, and interviews</a:t>
            </a:r>
            <a:endParaRPr lang="en-US" u="none" dirty="0"/>
          </a:p>
          <a:p>
            <a:pPr marL="469900" lvl="2" indent="-117475" defTabSz="940729" eaLnBrk="1" hangingPunct="1">
              <a:buClr>
                <a:schemeClr val="tx1"/>
              </a:buClr>
              <a:buFontTx/>
              <a:buChar char="•"/>
              <a:defRPr/>
            </a:pPr>
            <a:r>
              <a:rPr lang="en-US" u="none" dirty="0">
                <a:latin typeface="Arial"/>
                <a:cs typeface="Arial"/>
              </a:rPr>
              <a:t>Review of technical reports submitted by ASME Designees for all ASME conformity assessment programs to determine if certification/accreditation should be issued</a:t>
            </a:r>
          </a:p>
          <a:p>
            <a:pPr marL="470365" lvl="2" indent="-117591" defTabSz="940729" eaLnBrk="1" hangingPunct="1">
              <a:buClr>
                <a:schemeClr val="tx1"/>
              </a:buClr>
              <a:buFontTx/>
              <a:buChar char="•"/>
              <a:defRPr/>
            </a:pPr>
            <a:r>
              <a:rPr lang="en-US" u="none" dirty="0"/>
              <a:t>Review of Quality Management System (QMS) Manual review, when applicable </a:t>
            </a:r>
          </a:p>
          <a:p>
            <a:pPr marL="470365" lvl="2" indent="-117591" defTabSz="940729" eaLnBrk="1" hangingPunct="1">
              <a:buClr>
                <a:schemeClr val="tx1"/>
              </a:buClr>
              <a:buFontTx/>
              <a:buChar char="•"/>
              <a:defRPr/>
            </a:pPr>
            <a:endParaRPr lang="en-US" u="none" dirty="0"/>
          </a:p>
          <a:p>
            <a:pPr marL="470365" lvl="2" indent="-117591" defTabSz="940729" eaLnBrk="1" hangingPunct="1">
              <a:buClr>
                <a:schemeClr val="tx1"/>
              </a:buClr>
              <a:buFontTx/>
              <a:buChar char="•"/>
              <a:defRPr/>
            </a:pPr>
            <a:endParaRPr lang="en-US" u="none" dirty="0"/>
          </a:p>
        </p:txBody>
      </p:sp>
    </p:spTree>
    <p:extLst>
      <p:ext uri="{BB962C8B-B14F-4D97-AF65-F5344CB8AC3E}">
        <p14:creationId xmlns:p14="http://schemas.microsoft.com/office/powerpoint/2010/main" val="17115808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Rot="1" noChangeAspect="1" noChangeArrowheads="1" noTextEdit="1"/>
          </p:cNvSpPr>
          <p:nvPr>
            <p:ph type="sldImg"/>
          </p:nvPr>
        </p:nvSpPr>
        <p:spPr>
          <a:xfrm>
            <a:off x="1408113" y="469900"/>
            <a:ext cx="4518025" cy="3387725"/>
          </a:xfrm>
          <a:ln/>
        </p:spPr>
      </p:sp>
      <p:sp>
        <p:nvSpPr>
          <p:cNvPr id="57348" name="Rectangle 3"/>
          <p:cNvSpPr>
            <a:spLocks noGrp="1" noChangeArrowheads="1"/>
          </p:cNvSpPr>
          <p:nvPr>
            <p:ph type="body" idx="1"/>
          </p:nvPr>
        </p:nvSpPr>
        <p:spPr>
          <a:xfrm>
            <a:off x="559555" y="4199916"/>
            <a:ext cx="6197736" cy="4909667"/>
          </a:xfrm>
          <a:noFill/>
        </p:spPr>
        <p:txBody>
          <a:bodyPr/>
          <a:lstStyle/>
          <a:p>
            <a:pPr marL="235182" lvl="1" indent="-117591" defTabSz="940729" eaLnBrk="1" hangingPunct="1">
              <a:buClr>
                <a:schemeClr val="tx1"/>
              </a:buClr>
              <a:defRPr/>
            </a:pPr>
            <a:r>
              <a:rPr lang="en-US" b="0" u="none"/>
              <a:t>Monitor and assure training of ASME </a:t>
            </a:r>
            <a:r>
              <a:rPr lang="en-US" b="0" u="none" strike="noStrike"/>
              <a:t>Designees</a:t>
            </a:r>
          </a:p>
          <a:p>
            <a:pPr marL="235182" lvl="1" indent="-117591" defTabSz="940729" eaLnBrk="1" hangingPunct="1">
              <a:buClr>
                <a:schemeClr val="tx1"/>
              </a:buClr>
              <a:defRPr/>
            </a:pPr>
            <a:r>
              <a:rPr lang="en-US" b="0" u="none"/>
              <a:t>Issue</a:t>
            </a:r>
            <a:r>
              <a:rPr lang="en-US" b="0" u="none" baseline="0"/>
              <a:t> </a:t>
            </a:r>
            <a:r>
              <a:rPr lang="en-US" b="0" u="none"/>
              <a:t>Temporary Code (Shop) Use Authorization for up to one year for a Shop Operating under a Code Shop to perform Code activities Under the</a:t>
            </a:r>
            <a:r>
              <a:rPr lang="en-US" b="0" u="none" baseline="0"/>
              <a:t> Certificates issued to the Code shop</a:t>
            </a:r>
            <a:r>
              <a:rPr lang="en-US" b="0" u="none"/>
              <a:t> </a:t>
            </a:r>
          </a:p>
          <a:p>
            <a:pPr lvl="1" eaLnBrk="1" hangingPunct="1">
              <a:buClr>
                <a:schemeClr val="tx1"/>
              </a:buClr>
            </a:pPr>
            <a:r>
              <a:rPr lang="en-US" u="none"/>
              <a:t>Direct, coordinate and provide administrative support for ASME Designees</a:t>
            </a:r>
          </a:p>
          <a:p>
            <a:pPr lvl="1" eaLnBrk="1" hangingPunct="1">
              <a:buClr>
                <a:schemeClr val="tx1"/>
              </a:buClr>
            </a:pPr>
            <a:r>
              <a:rPr lang="en-US" u="none"/>
              <a:t>Coordinate investigation of possible non-conformance by Certificate Holders that comes to the attention of the Society</a:t>
            </a:r>
          </a:p>
          <a:p>
            <a:pPr lvl="1" eaLnBrk="1" hangingPunct="1">
              <a:buClr>
                <a:schemeClr val="tx1"/>
              </a:buClr>
            </a:pPr>
            <a:r>
              <a:rPr lang="en-US" u="none"/>
              <a:t>Investigate improper use of the ASME Single Certification Mark on products or in advertising by Certificate Holders and those who do not hold ASME </a:t>
            </a:r>
            <a:r>
              <a:rPr lang="en-US" b="0" u="none"/>
              <a:t>Certification or Accreditation </a:t>
            </a:r>
          </a:p>
          <a:p>
            <a:pPr lvl="1" eaLnBrk="1" hangingPunct="1">
              <a:buClr>
                <a:schemeClr val="tx1"/>
              </a:buClr>
            </a:pPr>
            <a:r>
              <a:rPr lang="en-US" u="none"/>
              <a:t>Coordinate activities with other organizations, including jurisdictions and regulatory bodies</a:t>
            </a:r>
          </a:p>
          <a:p>
            <a:pPr lvl="1" eaLnBrk="1" hangingPunct="1">
              <a:buClr>
                <a:schemeClr val="tx1"/>
              </a:buClr>
            </a:pPr>
            <a:r>
              <a:rPr lang="en-US" u="none"/>
              <a:t>Assure the confidentiality of information with regard to Applicants</a:t>
            </a:r>
          </a:p>
          <a:p>
            <a:pPr eaLnBrk="1" hangingPunct="1"/>
            <a:endParaRPr lang="en-US"/>
          </a:p>
          <a:p>
            <a:pPr eaLnBrk="1" hangingPunct="1"/>
            <a:endParaRPr lang="en-US"/>
          </a:p>
          <a:p>
            <a:pPr eaLnBrk="1" hangingPunct="1"/>
            <a:endParaRPr lang="en-US"/>
          </a:p>
        </p:txBody>
      </p:sp>
    </p:spTree>
    <p:extLst>
      <p:ext uri="{BB962C8B-B14F-4D97-AF65-F5344CB8AC3E}">
        <p14:creationId xmlns:p14="http://schemas.microsoft.com/office/powerpoint/2010/main" val="1787501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349375" y="479425"/>
            <a:ext cx="4592638" cy="3444875"/>
          </a:xfrm>
          <a:prstGeom prst="rect">
            <a:avLst/>
          </a:prstGeom>
          <a:ln/>
        </p:spPr>
      </p:sp>
      <p:sp>
        <p:nvSpPr>
          <p:cNvPr id="16387" name="Rectangle 3"/>
          <p:cNvSpPr>
            <a:spLocks noGrp="1" noChangeArrowheads="1"/>
          </p:cNvSpPr>
          <p:nvPr>
            <p:ph type="body" idx="1"/>
          </p:nvPr>
        </p:nvSpPr>
        <p:spPr>
          <a:xfrm>
            <a:off x="540177" y="4270536"/>
            <a:ext cx="6228080" cy="4990625"/>
          </a:xfrm>
          <a:prstGeom prst="rect">
            <a:avLst/>
          </a:prstGeom>
          <a:ln/>
        </p:spPr>
        <p:txBody>
          <a:bodyPr/>
          <a:lstStyle/>
          <a:p>
            <a:endParaRPr lang="en-US" b="0" strike="noStrike"/>
          </a:p>
        </p:txBody>
      </p:sp>
    </p:spTree>
    <p:extLst>
      <p:ext uri="{BB962C8B-B14F-4D97-AF65-F5344CB8AC3E}">
        <p14:creationId xmlns:p14="http://schemas.microsoft.com/office/powerpoint/2010/main" val="33898170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xfrm>
            <a:off x="1408113" y="469900"/>
            <a:ext cx="4518025" cy="3387725"/>
          </a:xfrm>
          <a:ln/>
        </p:spPr>
      </p:sp>
      <p:sp>
        <p:nvSpPr>
          <p:cNvPr id="59396" name="Rectangle 3"/>
          <p:cNvSpPr>
            <a:spLocks noGrp="1" noChangeArrowheads="1"/>
          </p:cNvSpPr>
          <p:nvPr>
            <p:ph type="body" idx="1"/>
          </p:nvPr>
        </p:nvSpPr>
        <p:spPr>
          <a:xfrm>
            <a:off x="559555" y="4199916"/>
            <a:ext cx="6197736" cy="4909667"/>
          </a:xfrm>
          <a:noFill/>
        </p:spPr>
        <p:txBody>
          <a:bodyPr/>
          <a:lstStyle/>
          <a:p>
            <a:pPr marL="175895" indent="-175895">
              <a:buFont typeface="Arial" panose="020B0604020202020204" pitchFamily="34" charset="0"/>
              <a:buChar char="•"/>
            </a:pPr>
            <a:r>
              <a:rPr lang="en-US">
                <a:latin typeface="Arial"/>
                <a:cs typeface="Arial"/>
              </a:rPr>
              <a:t>ASME conformity assessment programs are administered by the ASME Board on Conformity Assessment which reports to the Council on Standards and Certification.</a:t>
            </a:r>
            <a:endParaRPr lang="en-US"/>
          </a:p>
          <a:p>
            <a:pPr marL="175895" indent="-175895">
              <a:buFont typeface="Arial" panose="020B0604020202020204" pitchFamily="34" charset="0"/>
              <a:buChar char="•"/>
            </a:pPr>
            <a:r>
              <a:rPr lang="en-US">
                <a:latin typeface="Arial"/>
                <a:cs typeface="Arial"/>
              </a:rPr>
              <a:t>The Committee on Designees (COD) develops the criteria and approves applicants as ASME Designees for specific types of certification programs administered by ASME.</a:t>
            </a:r>
            <a:endParaRPr lang="en-US">
              <a:cs typeface="Arial"/>
            </a:endParaRPr>
          </a:p>
          <a:p>
            <a:pPr marL="175895" indent="-175895">
              <a:buFont typeface="Arial" panose="020B0604020202020204" pitchFamily="34" charset="0"/>
              <a:buChar char="•"/>
            </a:pPr>
            <a:r>
              <a:rPr lang="en-US" dirty="0">
                <a:latin typeface="Arial"/>
                <a:cs typeface="Arial"/>
              </a:rPr>
              <a:t>The Committee on Conduct of Conformity Assessment Activities (C3A2) </a:t>
            </a:r>
            <a:r>
              <a:rPr lang="en-US" b="0" dirty="0">
                <a:latin typeface="Arial"/>
                <a:cs typeface="Arial"/>
              </a:rPr>
              <a:t>establishes</a:t>
            </a:r>
            <a:r>
              <a:rPr lang="en-US" dirty="0">
                <a:latin typeface="Arial"/>
                <a:cs typeface="Arial"/>
              </a:rPr>
              <a:t> the criteria for conduct of reviews by ASME Designees for all ASME conformity assessment programs.</a:t>
            </a:r>
            <a:endParaRPr lang="en-US" dirty="0">
              <a:cs typeface="Arial"/>
            </a:endParaRPr>
          </a:p>
          <a:p>
            <a:pPr marL="175895" indent="-175895" defTabSz="940729">
              <a:buFont typeface="Arial" panose="020B0604020202020204" pitchFamily="34" charset="0"/>
              <a:buChar char="•"/>
            </a:pPr>
            <a:r>
              <a:rPr lang="en-US" u="none" dirty="0">
                <a:latin typeface="Arial"/>
                <a:cs typeface="Arial"/>
              </a:rPr>
              <a:t>The Committee on Conformity Assessment Requirements (CAR) maintains the CA-1 standard which defines the conformity assessment requirements</a:t>
            </a:r>
            <a:r>
              <a:rPr lang="en-US" dirty="0">
                <a:latin typeface="Arial"/>
                <a:cs typeface="Arial"/>
              </a:rPr>
              <a:t>.</a:t>
            </a:r>
            <a:endParaRPr lang="en-US" u="none" dirty="0">
              <a:cs typeface="Arial"/>
            </a:endParaRPr>
          </a:p>
          <a:p>
            <a:endParaRPr lang="en-US" b="1" strike="sngStrike"/>
          </a:p>
          <a:p>
            <a:pPr eaLnBrk="1" hangingPunct="1"/>
            <a:endParaRPr lang="en-US"/>
          </a:p>
        </p:txBody>
      </p:sp>
    </p:spTree>
    <p:extLst>
      <p:ext uri="{BB962C8B-B14F-4D97-AF65-F5344CB8AC3E}">
        <p14:creationId xmlns:p14="http://schemas.microsoft.com/office/powerpoint/2010/main" val="34584943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895" indent="-175895" defTabSz="940729">
              <a:buFont typeface="Arial" panose="020B0604020202020204" pitchFamily="34" charset="0"/>
              <a:buChar char="•"/>
              <a:defRPr/>
            </a:pPr>
            <a:r>
              <a:rPr lang="en-US" u="none">
                <a:latin typeface="Arial"/>
                <a:cs typeface="Arial"/>
              </a:rPr>
              <a:t>The CA-1 standard should be referenced in all ASME codes and standards that have conformity assessment programs administered by ASME</a:t>
            </a:r>
            <a:r>
              <a:rPr lang="en-US">
                <a:latin typeface="Arial"/>
                <a:cs typeface="Arial"/>
              </a:rPr>
              <a:t>.</a:t>
            </a:r>
            <a:endParaRPr lang="en-US"/>
          </a:p>
          <a:p>
            <a:pPr marL="175895" indent="-175895">
              <a:buFont typeface="Arial" panose="020B0604020202020204" pitchFamily="34" charset="0"/>
              <a:buChar char="•"/>
            </a:pPr>
            <a:r>
              <a:rPr lang="en-US" u="none" dirty="0">
                <a:latin typeface="Arial"/>
                <a:cs typeface="Arial"/>
              </a:rPr>
              <a:t>The Committee on Qualifications for Authorized Inspection (QAI) developed and maintains a standard (QAI-1) the defines the criteria to accredit inspection organizations that perform third party inspections and criteria</a:t>
            </a:r>
            <a:r>
              <a:rPr lang="en-US" u="none" baseline="0" dirty="0">
                <a:latin typeface="Arial"/>
                <a:cs typeface="Arial"/>
              </a:rPr>
              <a:t> for the certification of individuals (CI</a:t>
            </a:r>
            <a:r>
              <a:rPr lang="en-US" dirty="0">
                <a:latin typeface="Arial"/>
                <a:cs typeface="Arial"/>
              </a:rPr>
              <a:t>).</a:t>
            </a:r>
            <a:endParaRPr lang="en-US" u="none" baseline="0" dirty="0">
              <a:cs typeface="Arial"/>
            </a:endParaRPr>
          </a:p>
          <a:p>
            <a:pPr marL="175895" indent="-175895" defTabSz="940729">
              <a:buFont typeface="Arial" panose="020B0604020202020204" pitchFamily="34" charset="0"/>
              <a:buChar char="•"/>
            </a:pPr>
            <a:r>
              <a:rPr lang="en-US" dirty="0">
                <a:latin typeface="Arial"/>
                <a:cs typeface="Arial"/>
              </a:rPr>
              <a:t>ASME accredited Authorized Inspection Agencies provide inspection service for ASME conformity assessment programs, when third party inspection is required.</a:t>
            </a:r>
          </a:p>
          <a:p>
            <a:endParaRPr lang="en-US" u="none"/>
          </a:p>
          <a:p>
            <a:pPr marL="176387" indent="-176387">
              <a:buFont typeface="Arial" panose="020B0604020202020204" pitchFamily="34" charset="0"/>
              <a:buChar char="•"/>
            </a:pPr>
            <a:endParaRPr lang="en-US" u="none"/>
          </a:p>
        </p:txBody>
      </p:sp>
    </p:spTree>
    <p:extLst>
      <p:ext uri="{BB962C8B-B14F-4D97-AF65-F5344CB8AC3E}">
        <p14:creationId xmlns:p14="http://schemas.microsoft.com/office/powerpoint/2010/main" val="2884332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387" indent="-176387">
              <a:buFont typeface="Arial" panose="020B0604020202020204" pitchFamily="34" charset="0"/>
              <a:buChar char="•"/>
            </a:pPr>
            <a:r>
              <a:rPr lang="en-US"/>
              <a:t>The National Board of Boiler and Pressure Vessels Inspectors is the only ASME Designated Organization and conducts all reviews and provides oversight for ASME certified valve and rupture disc manufacturers and Valve Testing Laboratories </a:t>
            </a:r>
          </a:p>
          <a:p>
            <a:pPr marL="176387" indent="-176387">
              <a:buFont typeface="Arial" panose="020B0604020202020204" pitchFamily="34" charset="0"/>
              <a:buChar char="•"/>
            </a:pPr>
            <a:r>
              <a:rPr lang="en-US" u="none"/>
              <a:t>ASME STAFF is responsible for administering all ASME conformity assessment programs including:</a:t>
            </a:r>
          </a:p>
          <a:p>
            <a:pPr lvl="1">
              <a:buFontTx/>
              <a:buChar char="-"/>
            </a:pPr>
            <a:r>
              <a:rPr lang="en-US" u="none"/>
              <a:t>Processing of reports and issuance of ASME certification and accreditation to organizations and individuals having been audited by ASME Designees and recommended to receive certification</a:t>
            </a:r>
          </a:p>
          <a:p>
            <a:pPr lvl="1">
              <a:buFontTx/>
              <a:buChar char="-"/>
            </a:pPr>
            <a:r>
              <a:rPr lang="en-US" u="none"/>
              <a:t>Protection of the ASME Single Certification</a:t>
            </a:r>
            <a:r>
              <a:rPr lang="en-US" u="none" baseline="0"/>
              <a:t> Mark</a:t>
            </a:r>
            <a:endParaRPr lang="en-US" u="none" strike="sngStrike"/>
          </a:p>
          <a:p>
            <a:pPr lvl="1">
              <a:buFontTx/>
              <a:buChar char="-"/>
            </a:pPr>
            <a:r>
              <a:rPr lang="en-US" u="none"/>
              <a:t>Processing of allegations of misconduct by ASME Certificate Holders, Team Leaders and AIAs</a:t>
            </a:r>
          </a:p>
          <a:p>
            <a:pPr lvl="1">
              <a:buFontTx/>
              <a:buChar char="-"/>
            </a:pPr>
            <a:r>
              <a:rPr lang="en-US" u="none"/>
              <a:t>Handling issues related to certification programs (i.e. scheduling, extension requests, shop re-locations, name changes, QS Manual reviews, etc.)</a:t>
            </a:r>
          </a:p>
          <a:p>
            <a:endParaRPr lang="en-US"/>
          </a:p>
          <a:p>
            <a:pPr marL="176387" indent="-176387">
              <a:buFont typeface="Arial" panose="020B0604020202020204" pitchFamily="34" charset="0"/>
              <a:buChar char="•"/>
            </a:pPr>
            <a:endParaRPr lang="en-US"/>
          </a:p>
          <a:p>
            <a:pPr marL="176387" indent="-176387">
              <a:buFont typeface="Arial" panose="020B0604020202020204" pitchFamily="34" charset="0"/>
              <a:buChar char="•"/>
            </a:pPr>
            <a:endParaRPr lang="en-US"/>
          </a:p>
        </p:txBody>
      </p:sp>
    </p:spTree>
    <p:extLst>
      <p:ext uri="{BB962C8B-B14F-4D97-AF65-F5344CB8AC3E}">
        <p14:creationId xmlns:p14="http://schemas.microsoft.com/office/powerpoint/2010/main" val="10646429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xfrm>
            <a:off x="1408113" y="469900"/>
            <a:ext cx="4518025" cy="3387725"/>
          </a:xfrm>
          <a:ln/>
        </p:spPr>
      </p:sp>
      <p:sp>
        <p:nvSpPr>
          <p:cNvPr id="60420" name="Rectangle 3"/>
          <p:cNvSpPr>
            <a:spLocks noGrp="1" noChangeArrowheads="1"/>
          </p:cNvSpPr>
          <p:nvPr>
            <p:ph type="body" idx="1"/>
          </p:nvPr>
        </p:nvSpPr>
        <p:spPr>
          <a:xfrm>
            <a:off x="559555" y="4199916"/>
            <a:ext cx="6197736" cy="4909667"/>
          </a:xfrm>
          <a:noFill/>
        </p:spPr>
        <p:txBody>
          <a:bodyPr/>
          <a:lstStyle/>
          <a:p>
            <a:pPr eaLnBrk="1" hangingPunct="1"/>
            <a:endParaRPr lang="en-US" b="1"/>
          </a:p>
        </p:txBody>
      </p:sp>
    </p:spTree>
    <p:extLst>
      <p:ext uri="{BB962C8B-B14F-4D97-AF65-F5344CB8AC3E}">
        <p14:creationId xmlns:p14="http://schemas.microsoft.com/office/powerpoint/2010/main" val="6513975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12971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Rot="1" noChangeAspect="1" noChangeArrowheads="1" noTextEdit="1"/>
          </p:cNvSpPr>
          <p:nvPr>
            <p:ph type="sldImg"/>
          </p:nvPr>
        </p:nvSpPr>
        <p:spPr>
          <a:xfrm>
            <a:off x="1408113" y="469900"/>
            <a:ext cx="4518025" cy="3387725"/>
          </a:xfrm>
          <a:ln/>
        </p:spPr>
      </p:sp>
      <p:sp>
        <p:nvSpPr>
          <p:cNvPr id="35844" name="Rectangle 3"/>
          <p:cNvSpPr>
            <a:spLocks noGrp="1" noChangeArrowheads="1"/>
          </p:cNvSpPr>
          <p:nvPr>
            <p:ph type="body" idx="1"/>
          </p:nvPr>
        </p:nvSpPr>
        <p:spPr>
          <a:xfrm>
            <a:off x="559555" y="4199916"/>
            <a:ext cx="6197736" cy="4909667"/>
          </a:xfrm>
          <a:noFill/>
        </p:spPr>
        <p:txBody>
          <a:bodyPr/>
          <a:lstStyle/>
          <a:p>
            <a:pPr>
              <a:buNone/>
              <a:defRPr/>
            </a:pPr>
            <a:r>
              <a:rPr lang="en-US" u="none" dirty="0">
                <a:latin typeface="Arial"/>
                <a:cs typeface="Arial"/>
              </a:rPr>
              <a:t>At the end of this module you will be able to:</a:t>
            </a:r>
          </a:p>
          <a:p>
            <a:pPr lvl="1">
              <a:defRPr/>
            </a:pPr>
            <a:r>
              <a:rPr lang="en-US" u="none"/>
              <a:t>Understand the roles</a:t>
            </a:r>
            <a:r>
              <a:rPr lang="en-US" u="none" baseline="0"/>
              <a:t> and responsibilities, related to </a:t>
            </a:r>
            <a:r>
              <a:rPr lang="en-US" u="none"/>
              <a:t>conformity assessment, of the Council, the Board on Conformity Assessment and its associated committees</a:t>
            </a:r>
          </a:p>
          <a:p>
            <a:pPr lvl="1">
              <a:defRPr/>
            </a:pPr>
            <a:r>
              <a:rPr lang="en-US" u="none"/>
              <a:t>Understand the roles of ASME</a:t>
            </a:r>
            <a:r>
              <a:rPr lang="en-US" u="none" strike="noStrike" baseline="0"/>
              <a:t> </a:t>
            </a:r>
            <a:r>
              <a:rPr lang="en-US" u="none"/>
              <a:t>Designees and Designated Organizations</a:t>
            </a:r>
          </a:p>
          <a:p>
            <a:pPr lvl="1">
              <a:defRPr/>
            </a:pPr>
            <a:r>
              <a:rPr lang="en-US" u="none">
                <a:latin typeface="Arial"/>
                <a:cs typeface="Arial"/>
              </a:rPr>
              <a:t>Describe the roles and responsibilities of ASME Staff and volunteers of Conformity</a:t>
            </a:r>
            <a:r>
              <a:rPr lang="en-US" u="none" baseline="0">
                <a:latin typeface="Arial"/>
                <a:cs typeface="Arial"/>
              </a:rPr>
              <a:t> Assessment</a:t>
            </a:r>
            <a:endParaRPr lang="en-US" u="none" strike="sngStrike" baseline="0">
              <a:solidFill>
                <a:srgbClr val="000000"/>
              </a:solidFill>
              <a:latin typeface="Arial"/>
              <a:cs typeface="Arial"/>
            </a:endParaRPr>
          </a:p>
        </p:txBody>
      </p:sp>
    </p:spTree>
    <p:extLst>
      <p:ext uri="{BB962C8B-B14F-4D97-AF65-F5344CB8AC3E}">
        <p14:creationId xmlns:p14="http://schemas.microsoft.com/office/powerpoint/2010/main" val="895861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Rot="1" noChangeAspect="1" noChangeArrowheads="1" noTextEdit="1"/>
          </p:cNvSpPr>
          <p:nvPr>
            <p:ph type="sldImg"/>
          </p:nvPr>
        </p:nvSpPr>
        <p:spPr>
          <a:xfrm>
            <a:off x="1408113" y="469900"/>
            <a:ext cx="4518025" cy="3387725"/>
          </a:xfrm>
          <a:ln/>
        </p:spPr>
      </p:sp>
      <p:sp>
        <p:nvSpPr>
          <p:cNvPr id="36868" name="Rectangle 3"/>
          <p:cNvSpPr>
            <a:spLocks noGrp="1" noChangeArrowheads="1"/>
          </p:cNvSpPr>
          <p:nvPr>
            <p:ph type="body" idx="1"/>
          </p:nvPr>
        </p:nvSpPr>
        <p:spPr>
          <a:xfrm>
            <a:off x="559555" y="4199916"/>
            <a:ext cx="6197736" cy="4909667"/>
          </a:xfrm>
          <a:noFill/>
        </p:spPr>
        <p:txBody>
          <a:bodyPr/>
          <a:lstStyle/>
          <a:p>
            <a:pPr eaLnBrk="1" hangingPunct="1"/>
            <a:endParaRPr lang="en-US" b="1"/>
          </a:p>
          <a:p>
            <a:pPr eaLnBrk="1" hangingPunct="1"/>
            <a:endParaRPr lang="en-US" b="1"/>
          </a:p>
          <a:p>
            <a:pPr eaLnBrk="1" hangingPunct="1"/>
            <a:endParaRPr lang="en-US"/>
          </a:p>
        </p:txBody>
      </p:sp>
    </p:spTree>
    <p:extLst>
      <p:ext uri="{BB962C8B-B14F-4D97-AF65-F5344CB8AC3E}">
        <p14:creationId xmlns:p14="http://schemas.microsoft.com/office/powerpoint/2010/main" val="583019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Rot="1" noChangeAspect="1" noChangeArrowheads="1" noTextEdit="1"/>
          </p:cNvSpPr>
          <p:nvPr>
            <p:ph type="sldImg"/>
          </p:nvPr>
        </p:nvSpPr>
        <p:spPr>
          <a:xfrm>
            <a:off x="1408113" y="469900"/>
            <a:ext cx="4518025" cy="3387725"/>
          </a:xfrm>
          <a:ln/>
        </p:spPr>
      </p:sp>
      <p:sp>
        <p:nvSpPr>
          <p:cNvPr id="40964" name="Rectangle 3"/>
          <p:cNvSpPr>
            <a:spLocks noGrp="1" noChangeArrowheads="1"/>
          </p:cNvSpPr>
          <p:nvPr>
            <p:ph type="body" idx="1"/>
          </p:nvPr>
        </p:nvSpPr>
        <p:spPr>
          <a:xfrm>
            <a:off x="559555" y="4199916"/>
            <a:ext cx="6197736" cy="4909667"/>
          </a:xfrm>
          <a:noFill/>
        </p:spPr>
        <p:txBody>
          <a:bodyPr/>
          <a:lstStyle/>
          <a:p>
            <a:pPr eaLnBrk="1" hangingPunct="1"/>
            <a:endParaRPr lang="en-US" b="1"/>
          </a:p>
        </p:txBody>
      </p:sp>
    </p:spTree>
    <p:extLst>
      <p:ext uri="{BB962C8B-B14F-4D97-AF65-F5344CB8AC3E}">
        <p14:creationId xmlns:p14="http://schemas.microsoft.com/office/powerpoint/2010/main" val="2027511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Rot="1" noChangeAspect="1" noChangeArrowheads="1" noTextEdit="1"/>
          </p:cNvSpPr>
          <p:nvPr>
            <p:ph type="sldImg"/>
          </p:nvPr>
        </p:nvSpPr>
        <p:spPr>
          <a:xfrm>
            <a:off x="1408113" y="469900"/>
            <a:ext cx="4518025" cy="3387725"/>
          </a:xfrm>
          <a:ln/>
        </p:spPr>
      </p:sp>
      <p:sp>
        <p:nvSpPr>
          <p:cNvPr id="38916" name="Rectangle 3"/>
          <p:cNvSpPr>
            <a:spLocks noGrp="1" noChangeArrowheads="1"/>
          </p:cNvSpPr>
          <p:nvPr>
            <p:ph type="body" idx="1"/>
          </p:nvPr>
        </p:nvSpPr>
        <p:spPr>
          <a:xfrm>
            <a:off x="559555" y="4199916"/>
            <a:ext cx="6197736" cy="4909667"/>
          </a:xfrm>
          <a:noFill/>
        </p:spPr>
        <p:txBody>
          <a:bodyPr/>
          <a:lstStyle/>
          <a:p>
            <a:pPr eaLnBrk="1" hangingPunct="1"/>
            <a:r>
              <a:rPr lang="en-US"/>
              <a:t>The Board on Conformity Assessment it is one of eight Boards reporting to the Council on Standards and Certification. </a:t>
            </a:r>
            <a:r>
              <a:rPr lang="en-US" b="0"/>
              <a:t>It is </a:t>
            </a:r>
            <a:r>
              <a:rPr lang="en-US" b="0" baseline="0"/>
              <a:t>charged with administering all ASME Certification and Accreditation </a:t>
            </a:r>
            <a:r>
              <a:rPr lang="en-US"/>
              <a:t>Programs. </a:t>
            </a:r>
            <a:endParaRPr lang="en-US" b="0"/>
          </a:p>
        </p:txBody>
      </p:sp>
    </p:spTree>
    <p:extLst>
      <p:ext uri="{BB962C8B-B14F-4D97-AF65-F5344CB8AC3E}">
        <p14:creationId xmlns:p14="http://schemas.microsoft.com/office/powerpoint/2010/main" val="3921495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Rot="1" noChangeAspect="1" noChangeArrowheads="1" noTextEdit="1"/>
          </p:cNvSpPr>
          <p:nvPr>
            <p:ph type="sldImg"/>
          </p:nvPr>
        </p:nvSpPr>
        <p:spPr>
          <a:xfrm>
            <a:off x="1408113" y="469900"/>
            <a:ext cx="4518025" cy="3387725"/>
          </a:xfrm>
          <a:ln/>
        </p:spPr>
      </p:sp>
      <p:sp>
        <p:nvSpPr>
          <p:cNvPr id="39940" name="Rectangle 3"/>
          <p:cNvSpPr>
            <a:spLocks noGrp="1" noChangeArrowheads="1"/>
          </p:cNvSpPr>
          <p:nvPr>
            <p:ph type="body" idx="1"/>
          </p:nvPr>
        </p:nvSpPr>
        <p:spPr>
          <a:xfrm>
            <a:off x="559555" y="4199916"/>
            <a:ext cx="6197736" cy="4909667"/>
          </a:xfrm>
          <a:noFill/>
        </p:spPr>
        <p:txBody>
          <a:bodyPr/>
          <a:lstStyle/>
          <a:p>
            <a:pPr eaLnBrk="1" hangingPunct="1"/>
            <a:r>
              <a:rPr lang="en-US" u="none" dirty="0"/>
              <a:t>The following committees report to the Board on Conformity Assessment </a:t>
            </a:r>
          </a:p>
          <a:p>
            <a:pPr marL="176387" indent="-176387" defTabSz="940729">
              <a:buFont typeface="Arial" panose="020B0604020202020204" pitchFamily="34" charset="0"/>
              <a:buChar char="•"/>
              <a:defRPr/>
            </a:pPr>
            <a:r>
              <a:rPr lang="en-US" dirty="0"/>
              <a:t>Committee on Certification of Non-Destructive Examination Personnel and Quality Control Technicians (NDE)</a:t>
            </a:r>
          </a:p>
          <a:p>
            <a:pPr marL="176387" indent="-176387">
              <a:buFont typeface="Arial" panose="020B0604020202020204" pitchFamily="34" charset="0"/>
              <a:buChar char="•"/>
            </a:pPr>
            <a:r>
              <a:rPr lang="en-US" dirty="0"/>
              <a:t>Committee on Designees (COD)</a:t>
            </a:r>
          </a:p>
          <a:p>
            <a:pPr marL="176387" indent="-176387" defTabSz="940729">
              <a:buFont typeface="Arial" panose="020B0604020202020204" pitchFamily="34" charset="0"/>
              <a:buChar char="•"/>
              <a:defRPr/>
            </a:pPr>
            <a:r>
              <a:rPr lang="en-US" dirty="0"/>
              <a:t>Committee on BPE Certification (CBPEC)</a:t>
            </a:r>
          </a:p>
          <a:p>
            <a:pPr marL="176387" indent="-176387" defTabSz="940729">
              <a:buFont typeface="Arial" panose="020B0604020202020204" pitchFamily="34" charset="0"/>
              <a:buChar char="•"/>
              <a:defRPr/>
            </a:pPr>
            <a:r>
              <a:rPr lang="en-US" dirty="0"/>
              <a:t>Committee on Conformity Assessment Requirements (CAR)</a:t>
            </a:r>
          </a:p>
          <a:p>
            <a:pPr marL="176387" indent="-176387" defTabSz="940729">
              <a:buFont typeface="Arial" panose="020B0604020202020204" pitchFamily="34" charset="0"/>
              <a:buChar char="•"/>
              <a:defRPr/>
            </a:pPr>
            <a:r>
              <a:rPr lang="en-US" dirty="0"/>
              <a:t>Committee on Nuclear Certification (CNC)</a:t>
            </a:r>
          </a:p>
          <a:p>
            <a:pPr marL="176387" indent="-176387" defTabSz="940729">
              <a:buFont typeface="Arial" panose="020B0604020202020204" pitchFamily="34" charset="0"/>
              <a:buChar char="•"/>
              <a:defRPr/>
            </a:pPr>
            <a:r>
              <a:rPr lang="en-US" dirty="0"/>
              <a:t>Committee on Conduct of Conformity Assessment Activities (C3A2)</a:t>
            </a:r>
          </a:p>
          <a:p>
            <a:pPr marL="176387" indent="-176387" defTabSz="940729">
              <a:buFont typeface="Arial" panose="020B0604020202020204" pitchFamily="34" charset="0"/>
              <a:buChar char="•"/>
              <a:defRPr/>
            </a:pPr>
            <a:r>
              <a:rPr lang="en-US" dirty="0"/>
              <a:t>Committee on Qualification of Resource Recovery Facility Operators (QRO)</a:t>
            </a:r>
          </a:p>
          <a:p>
            <a:pPr marL="176387" indent="-176387" defTabSz="940729">
              <a:buFont typeface="Arial" panose="020B0604020202020204" pitchFamily="34" charset="0"/>
              <a:buChar char="•"/>
              <a:defRPr/>
            </a:pPr>
            <a:r>
              <a:rPr lang="en-US" dirty="0"/>
              <a:t>Committee on RTP Certification (RTP-CERT)</a:t>
            </a:r>
          </a:p>
          <a:p>
            <a:pPr marL="176387" indent="-176387" defTabSz="940729">
              <a:buFont typeface="Arial" panose="020B0604020202020204" pitchFamily="34" charset="0"/>
              <a:buChar char="•"/>
              <a:defRPr/>
            </a:pPr>
            <a:r>
              <a:rPr lang="en-US" dirty="0"/>
              <a:t>Committee on Hearings and Appeals </a:t>
            </a:r>
          </a:p>
          <a:p>
            <a:pPr marL="176387" indent="-176387">
              <a:buFont typeface="Arial" panose="020B0604020202020204" pitchFamily="34" charset="0"/>
              <a:buChar char="•"/>
            </a:pPr>
            <a:r>
              <a:rPr lang="en-US" dirty="0"/>
              <a:t>Committee on Qualifications for Authorized Inspection (QAI)</a:t>
            </a:r>
          </a:p>
          <a:p>
            <a:pPr marL="176387" indent="-176387">
              <a:buFont typeface="Arial" panose="020B0604020202020204" pitchFamily="34" charset="0"/>
              <a:buChar char="•"/>
            </a:pPr>
            <a:r>
              <a:rPr lang="en-US" dirty="0"/>
              <a:t>Committee on AIA Accreditation</a:t>
            </a:r>
          </a:p>
          <a:p>
            <a:pPr marL="176387" indent="-176387">
              <a:buFont typeface="Arial" panose="020B0604020202020204" pitchFamily="34" charset="0"/>
              <a:buChar char="•"/>
            </a:pPr>
            <a:r>
              <a:rPr lang="en-US" dirty="0"/>
              <a:t>Committee on Boiler &amp; Pressure Vessel Conformity Assessment (CBPVCA)</a:t>
            </a:r>
          </a:p>
          <a:p>
            <a:pPr marL="176387" indent="-176387">
              <a:buFont typeface="Arial" panose="020B0604020202020204" pitchFamily="34" charset="0"/>
              <a:buChar char="•"/>
            </a:pPr>
            <a:r>
              <a:rPr lang="en-US" dirty="0"/>
              <a:t>Y14.5.2 GDTP Certification Standards Committee (GDTP)</a:t>
            </a:r>
          </a:p>
          <a:p>
            <a:pPr marL="175895" indent="-175895">
              <a:buFont typeface="Arial" panose="020B0604020202020204" pitchFamily="34" charset="0"/>
              <a:buChar char="•"/>
            </a:pPr>
            <a:endParaRPr lang="en-US" u="none" dirty="0">
              <a:cs typeface="Arial"/>
            </a:endParaRPr>
          </a:p>
          <a:p>
            <a:pPr marL="117591" lvl="1" eaLnBrk="1" hangingPunct="1"/>
            <a:endParaRPr lang="en-US" dirty="0"/>
          </a:p>
          <a:p>
            <a:pPr eaLnBrk="1" hangingPunct="1"/>
            <a:r>
              <a:rPr lang="en-US" u="none" dirty="0">
                <a:latin typeface="Arial"/>
                <a:cs typeface="Arial"/>
              </a:rPr>
              <a:t>Let’s take a look at how each of these groups contribute to the process.</a:t>
            </a:r>
          </a:p>
          <a:p>
            <a:pPr eaLnBrk="1" hangingPunct="1"/>
            <a:endParaRPr lang="en-US" u="none" dirty="0"/>
          </a:p>
          <a:p>
            <a:pPr eaLnBrk="1" hangingPunct="1">
              <a:spcBef>
                <a:spcPct val="0"/>
              </a:spcBef>
            </a:pPr>
            <a:r>
              <a:rPr lang="en-US" b="1" u="none" dirty="0"/>
              <a:t>NOTE</a:t>
            </a:r>
            <a:r>
              <a:rPr lang="en-US" u="none" dirty="0"/>
              <a:t>: Module B9, ASME Conformity Assessment Programs, addresses the relationship between the Board on Conformity Assessment activities and the standards committees reporting to other Supervisory Boards.</a:t>
            </a:r>
          </a:p>
          <a:p>
            <a:pPr eaLnBrk="1" hangingPunct="1">
              <a:spcBef>
                <a:spcPct val="0"/>
              </a:spcBef>
            </a:pPr>
            <a:endParaRPr lang="en-US" u="none" dirty="0"/>
          </a:p>
          <a:p>
            <a:pPr eaLnBrk="1" hangingPunct="1"/>
            <a:endParaRPr lang="en-US" b="1" u="none" dirty="0"/>
          </a:p>
        </p:txBody>
      </p:sp>
    </p:spTree>
    <p:extLst>
      <p:ext uri="{BB962C8B-B14F-4D97-AF65-F5344CB8AC3E}">
        <p14:creationId xmlns:p14="http://schemas.microsoft.com/office/powerpoint/2010/main" val="1879388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Rot="1" noChangeAspect="1" noChangeArrowheads="1" noTextEdit="1"/>
          </p:cNvSpPr>
          <p:nvPr>
            <p:ph type="sldImg"/>
          </p:nvPr>
        </p:nvSpPr>
        <p:spPr>
          <a:xfrm>
            <a:off x="1408113" y="469900"/>
            <a:ext cx="4518025" cy="3387725"/>
          </a:xfrm>
          <a:ln/>
        </p:spPr>
      </p:sp>
      <p:sp>
        <p:nvSpPr>
          <p:cNvPr id="40964" name="Rectangle 3"/>
          <p:cNvSpPr>
            <a:spLocks noGrp="1" noChangeArrowheads="1"/>
          </p:cNvSpPr>
          <p:nvPr>
            <p:ph type="body" idx="1"/>
          </p:nvPr>
        </p:nvSpPr>
        <p:spPr>
          <a:xfrm>
            <a:off x="559555" y="4199916"/>
            <a:ext cx="6197736" cy="4909667"/>
          </a:xfrm>
          <a:noFill/>
        </p:spPr>
        <p:txBody>
          <a:bodyPr/>
          <a:lstStyle/>
          <a:p>
            <a:pPr eaLnBrk="1" hangingPunct="1"/>
            <a:endParaRPr lang="en-US" b="1"/>
          </a:p>
        </p:txBody>
      </p:sp>
    </p:spTree>
    <p:extLst>
      <p:ext uri="{BB962C8B-B14F-4D97-AF65-F5344CB8AC3E}">
        <p14:creationId xmlns:p14="http://schemas.microsoft.com/office/powerpoint/2010/main" val="3972512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lgn="ctr">
              <a:defRPr/>
            </a:lvl1pPr>
          </a:lstStyle>
          <a:p>
            <a:pPr>
              <a:defRPr/>
            </a:pPr>
            <a:r>
              <a:rPr lang="en-US"/>
              <a:t>ASME S&amp;C Training Module B3 Conformity Assessment: Committees and Staff Roles and Responsibilities</a:t>
            </a:r>
          </a:p>
        </p:txBody>
      </p:sp>
      <p:sp>
        <p:nvSpPr>
          <p:cNvPr id="5" name="Rectangle 6"/>
          <p:cNvSpPr>
            <a:spLocks noGrp="1" noChangeArrowheads="1"/>
          </p:cNvSpPr>
          <p:nvPr>
            <p:ph type="sldNum" sz="quarter" idx="11"/>
          </p:nvPr>
        </p:nvSpPr>
        <p:spPr>
          <a:ln/>
        </p:spPr>
        <p:txBody>
          <a:bodyPr/>
          <a:lstStyle>
            <a:lvl1pPr>
              <a:defRPr/>
            </a:lvl1pPr>
          </a:lstStyle>
          <a:p>
            <a:pPr>
              <a:defRPr/>
            </a:pPr>
            <a:fld id="{F8767021-8165-4BB8-B3BE-85D17626084B}" type="slidenum">
              <a:rPr lang="en-US" smtClean="0"/>
              <a:pPr>
                <a:defRPr/>
              </a:pPr>
              <a:t>‹#›</a:t>
            </a:fld>
            <a:endParaRPr lang="en-US"/>
          </a:p>
        </p:txBody>
      </p:sp>
    </p:spTree>
    <p:extLst>
      <p:ext uri="{BB962C8B-B14F-4D97-AF65-F5344CB8AC3E}">
        <p14:creationId xmlns:p14="http://schemas.microsoft.com/office/powerpoint/2010/main" val="3555114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5" name="Rectangle 6"/>
          <p:cNvSpPr>
            <a:spLocks noGrp="1" noChangeArrowheads="1"/>
          </p:cNvSpPr>
          <p:nvPr>
            <p:ph type="sldNum" sz="quarter" idx="11"/>
          </p:nvPr>
        </p:nvSpPr>
        <p:spPr>
          <a:ln/>
        </p:spPr>
        <p:txBody>
          <a:bodyPr/>
          <a:lstStyle>
            <a:lvl1pPr>
              <a:defRPr/>
            </a:lvl1pPr>
          </a:lstStyle>
          <a:p>
            <a:pPr>
              <a:defRPr/>
            </a:pPr>
            <a:fld id="{26B1860A-659D-43A2-8317-B6F3F6426A68}" type="slidenum">
              <a:rPr lang="en-US" smtClean="0"/>
              <a:pPr>
                <a:defRPr/>
              </a:pPr>
              <a:t>‹#›</a:t>
            </a:fld>
            <a:endParaRPr lang="en-US"/>
          </a:p>
        </p:txBody>
      </p:sp>
    </p:spTree>
    <p:extLst>
      <p:ext uri="{BB962C8B-B14F-4D97-AF65-F5344CB8AC3E}">
        <p14:creationId xmlns:p14="http://schemas.microsoft.com/office/powerpoint/2010/main" val="946435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5" name="Rectangle 6"/>
          <p:cNvSpPr>
            <a:spLocks noGrp="1" noChangeArrowheads="1"/>
          </p:cNvSpPr>
          <p:nvPr>
            <p:ph type="sldNum" sz="quarter" idx="11"/>
          </p:nvPr>
        </p:nvSpPr>
        <p:spPr>
          <a:ln/>
        </p:spPr>
        <p:txBody>
          <a:bodyPr/>
          <a:lstStyle>
            <a:lvl1pPr>
              <a:defRPr/>
            </a:lvl1pPr>
          </a:lstStyle>
          <a:p>
            <a:pPr>
              <a:defRPr/>
            </a:pPr>
            <a:fld id="{C350417E-7E27-45F0-8BCC-6E8D71E82A96}" type="slidenum">
              <a:rPr lang="en-US" smtClean="0"/>
              <a:pPr>
                <a:defRPr/>
              </a:pPr>
              <a:t>‹#›</a:t>
            </a:fld>
            <a:endParaRPr lang="en-US"/>
          </a:p>
        </p:txBody>
      </p:sp>
    </p:spTree>
    <p:extLst>
      <p:ext uri="{BB962C8B-B14F-4D97-AF65-F5344CB8AC3E}">
        <p14:creationId xmlns:p14="http://schemas.microsoft.com/office/powerpoint/2010/main" val="165339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5" name="Rectangle 6"/>
          <p:cNvSpPr>
            <a:spLocks noGrp="1" noChangeArrowheads="1"/>
          </p:cNvSpPr>
          <p:nvPr>
            <p:ph type="sldNum" sz="quarter" idx="11"/>
          </p:nvPr>
        </p:nvSpPr>
        <p:spPr>
          <a:ln/>
        </p:spPr>
        <p:txBody>
          <a:bodyPr/>
          <a:lstStyle>
            <a:lvl1pPr>
              <a:defRPr/>
            </a:lvl1pPr>
          </a:lstStyle>
          <a:p>
            <a:pPr>
              <a:defRPr/>
            </a:pPr>
            <a:fld id="{3949214A-8F76-4716-942D-9D0D17F02EEB}" type="slidenum">
              <a:rPr lang="en-US" smtClean="0"/>
              <a:pPr>
                <a:defRPr/>
              </a:pPr>
              <a:t>‹#›</a:t>
            </a:fld>
            <a:endParaRPr lang="en-US"/>
          </a:p>
        </p:txBody>
      </p:sp>
    </p:spTree>
    <p:extLst>
      <p:ext uri="{BB962C8B-B14F-4D97-AF65-F5344CB8AC3E}">
        <p14:creationId xmlns:p14="http://schemas.microsoft.com/office/powerpoint/2010/main" val="1210206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lgn="ctr">
              <a:defRPr/>
            </a:lvl1pPr>
          </a:lstStyle>
          <a:p>
            <a:pPr>
              <a:defRPr/>
            </a:pPr>
            <a:r>
              <a:rPr lang="en-US"/>
              <a:t>ASME S&amp;C Training Module B3. Conformity Assessment: Committees and Staff Roles and Responsibilities</a:t>
            </a:r>
          </a:p>
        </p:txBody>
      </p:sp>
      <p:sp>
        <p:nvSpPr>
          <p:cNvPr id="5" name="Rectangle 6"/>
          <p:cNvSpPr>
            <a:spLocks noGrp="1" noChangeArrowheads="1"/>
          </p:cNvSpPr>
          <p:nvPr>
            <p:ph type="sldNum" sz="quarter" idx="11"/>
          </p:nvPr>
        </p:nvSpPr>
        <p:spPr>
          <a:ln/>
        </p:spPr>
        <p:txBody>
          <a:bodyPr/>
          <a:lstStyle>
            <a:lvl1pPr>
              <a:defRPr/>
            </a:lvl1pPr>
          </a:lstStyle>
          <a:p>
            <a:pPr>
              <a:defRPr/>
            </a:pPr>
            <a:fld id="{33C46569-C2FF-43CB-99E3-E821617F6615}" type="slidenum">
              <a:rPr lang="en-US" smtClean="0"/>
              <a:pPr>
                <a:defRPr/>
              </a:pPr>
              <a:t>‹#›</a:t>
            </a:fld>
            <a:endParaRPr lang="en-US"/>
          </a:p>
        </p:txBody>
      </p:sp>
    </p:spTree>
    <p:extLst>
      <p:ext uri="{BB962C8B-B14F-4D97-AF65-F5344CB8AC3E}">
        <p14:creationId xmlns:p14="http://schemas.microsoft.com/office/powerpoint/2010/main" val="3768426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6" name="Rectangle 6"/>
          <p:cNvSpPr>
            <a:spLocks noGrp="1" noChangeArrowheads="1"/>
          </p:cNvSpPr>
          <p:nvPr>
            <p:ph type="sldNum" sz="quarter" idx="11"/>
          </p:nvPr>
        </p:nvSpPr>
        <p:spPr>
          <a:ln/>
        </p:spPr>
        <p:txBody>
          <a:bodyPr/>
          <a:lstStyle>
            <a:lvl1pPr>
              <a:defRPr/>
            </a:lvl1pPr>
          </a:lstStyle>
          <a:p>
            <a:pPr>
              <a:defRPr/>
            </a:pPr>
            <a:fld id="{F38D45D2-D6A4-4F02-9967-1B7D8BA328FF}" type="slidenum">
              <a:rPr lang="en-US" smtClean="0"/>
              <a:pPr>
                <a:defRPr/>
              </a:pPr>
              <a:t>‹#›</a:t>
            </a:fld>
            <a:endParaRPr lang="en-US"/>
          </a:p>
        </p:txBody>
      </p:sp>
    </p:spTree>
    <p:extLst>
      <p:ext uri="{BB962C8B-B14F-4D97-AF65-F5344CB8AC3E}">
        <p14:creationId xmlns:p14="http://schemas.microsoft.com/office/powerpoint/2010/main" val="78255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8" name="Rectangle 6"/>
          <p:cNvSpPr>
            <a:spLocks noGrp="1" noChangeArrowheads="1"/>
          </p:cNvSpPr>
          <p:nvPr>
            <p:ph type="sldNum" sz="quarter" idx="11"/>
          </p:nvPr>
        </p:nvSpPr>
        <p:spPr>
          <a:ln/>
        </p:spPr>
        <p:txBody>
          <a:bodyPr/>
          <a:lstStyle>
            <a:lvl1pPr>
              <a:defRPr/>
            </a:lvl1pPr>
          </a:lstStyle>
          <a:p>
            <a:pPr>
              <a:defRPr/>
            </a:pPr>
            <a:fld id="{48348E0F-25BE-446B-9667-7BC6CB7A7999}" type="slidenum">
              <a:rPr lang="en-US" smtClean="0"/>
              <a:pPr>
                <a:defRPr/>
              </a:pPr>
              <a:t>‹#›</a:t>
            </a:fld>
            <a:endParaRPr lang="en-US"/>
          </a:p>
        </p:txBody>
      </p:sp>
    </p:spTree>
    <p:extLst>
      <p:ext uri="{BB962C8B-B14F-4D97-AF65-F5344CB8AC3E}">
        <p14:creationId xmlns:p14="http://schemas.microsoft.com/office/powerpoint/2010/main" val="2384724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4" name="Rectangle 6"/>
          <p:cNvSpPr>
            <a:spLocks noGrp="1" noChangeArrowheads="1"/>
          </p:cNvSpPr>
          <p:nvPr>
            <p:ph type="sldNum" sz="quarter" idx="11"/>
          </p:nvPr>
        </p:nvSpPr>
        <p:spPr>
          <a:ln/>
        </p:spPr>
        <p:txBody>
          <a:bodyPr/>
          <a:lstStyle>
            <a:lvl1pPr>
              <a:defRPr/>
            </a:lvl1pPr>
          </a:lstStyle>
          <a:p>
            <a:pPr>
              <a:defRPr/>
            </a:pPr>
            <a:fld id="{94B1B318-6176-448C-8368-B9EA2544B49D}" type="slidenum">
              <a:rPr lang="en-US" smtClean="0"/>
              <a:pPr>
                <a:defRPr/>
              </a:pPr>
              <a:t>‹#›</a:t>
            </a:fld>
            <a:endParaRPr lang="en-US"/>
          </a:p>
        </p:txBody>
      </p:sp>
    </p:spTree>
    <p:extLst>
      <p:ext uri="{BB962C8B-B14F-4D97-AF65-F5344CB8AC3E}">
        <p14:creationId xmlns:p14="http://schemas.microsoft.com/office/powerpoint/2010/main" val="323931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3" name="Rectangle 6"/>
          <p:cNvSpPr>
            <a:spLocks noGrp="1" noChangeArrowheads="1"/>
          </p:cNvSpPr>
          <p:nvPr>
            <p:ph type="sldNum" sz="quarter" idx="11"/>
          </p:nvPr>
        </p:nvSpPr>
        <p:spPr>
          <a:ln/>
        </p:spPr>
        <p:txBody>
          <a:bodyPr/>
          <a:lstStyle>
            <a:lvl1pPr>
              <a:defRPr/>
            </a:lvl1pPr>
          </a:lstStyle>
          <a:p>
            <a:pPr>
              <a:defRPr/>
            </a:pPr>
            <a:fld id="{B01DBBF5-C4EC-4CEF-B523-2AF7C05DCC91}" type="slidenum">
              <a:rPr lang="en-US" smtClean="0"/>
              <a:pPr>
                <a:defRPr/>
              </a:pPr>
              <a:t>‹#›</a:t>
            </a:fld>
            <a:endParaRPr lang="en-US"/>
          </a:p>
        </p:txBody>
      </p:sp>
    </p:spTree>
    <p:extLst>
      <p:ext uri="{BB962C8B-B14F-4D97-AF65-F5344CB8AC3E}">
        <p14:creationId xmlns:p14="http://schemas.microsoft.com/office/powerpoint/2010/main" val="384418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6" name="Rectangle 6"/>
          <p:cNvSpPr>
            <a:spLocks noGrp="1" noChangeArrowheads="1"/>
          </p:cNvSpPr>
          <p:nvPr>
            <p:ph type="sldNum" sz="quarter" idx="11"/>
          </p:nvPr>
        </p:nvSpPr>
        <p:spPr>
          <a:ln/>
        </p:spPr>
        <p:txBody>
          <a:bodyPr/>
          <a:lstStyle>
            <a:lvl1pPr>
              <a:defRPr/>
            </a:lvl1pPr>
          </a:lstStyle>
          <a:p>
            <a:pPr>
              <a:defRPr/>
            </a:pPr>
            <a:fld id="{0C8FFFA3-41EF-4E6B-921A-5A5990D3A852}" type="slidenum">
              <a:rPr lang="en-US" smtClean="0"/>
              <a:pPr>
                <a:defRPr/>
              </a:pPr>
              <a:t>‹#›</a:t>
            </a:fld>
            <a:endParaRPr lang="en-US"/>
          </a:p>
        </p:txBody>
      </p:sp>
    </p:spTree>
    <p:extLst>
      <p:ext uri="{BB962C8B-B14F-4D97-AF65-F5344CB8AC3E}">
        <p14:creationId xmlns:p14="http://schemas.microsoft.com/office/powerpoint/2010/main" val="14177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ASME S&amp;C Training Module B3 Conformity Assessment: Committees and Staff Roles and Responsibilities</a:t>
            </a:r>
          </a:p>
        </p:txBody>
      </p:sp>
      <p:sp>
        <p:nvSpPr>
          <p:cNvPr id="6" name="Rectangle 6"/>
          <p:cNvSpPr>
            <a:spLocks noGrp="1" noChangeArrowheads="1"/>
          </p:cNvSpPr>
          <p:nvPr>
            <p:ph type="sldNum" sz="quarter" idx="11"/>
          </p:nvPr>
        </p:nvSpPr>
        <p:spPr>
          <a:ln/>
        </p:spPr>
        <p:txBody>
          <a:bodyPr/>
          <a:lstStyle>
            <a:lvl1pPr>
              <a:defRPr/>
            </a:lvl1pPr>
          </a:lstStyle>
          <a:p>
            <a:pPr>
              <a:defRPr/>
            </a:pPr>
            <a:fld id="{7CE7B4C8-AE21-4E1B-8680-5FB5C97B1D81}" type="slidenum">
              <a:rPr lang="en-US" smtClean="0"/>
              <a:pPr>
                <a:defRPr/>
              </a:pPr>
              <a:t>‹#›</a:t>
            </a:fld>
            <a:endParaRPr lang="en-US"/>
          </a:p>
        </p:txBody>
      </p:sp>
    </p:spTree>
    <p:extLst>
      <p:ext uri="{BB962C8B-B14F-4D97-AF65-F5344CB8AC3E}">
        <p14:creationId xmlns:p14="http://schemas.microsoft.com/office/powerpoint/2010/main" val="2285424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429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2"/>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00805" name="Rectangle 5"/>
          <p:cNvSpPr>
            <a:spLocks noGrp="1" noChangeArrowheads="1"/>
          </p:cNvSpPr>
          <p:nvPr>
            <p:ph type="ftr" sz="quarter" idx="3"/>
          </p:nvPr>
        </p:nvSpPr>
        <p:spPr bwMode="auto">
          <a:xfrm>
            <a:off x="1397000" y="6245225"/>
            <a:ext cx="609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rgbClr val="003399"/>
                </a:solidFill>
                <a:latin typeface="Tahoma" pitchFamily="34" charset="0"/>
                <a:ea typeface="Tahoma" pitchFamily="34" charset="0"/>
                <a:cs typeface="Tahoma" pitchFamily="34" charset="0"/>
              </a:defRPr>
            </a:lvl1pPr>
          </a:lstStyle>
          <a:p>
            <a:pPr algn="ctr">
              <a:defRPr/>
            </a:pPr>
            <a:r>
              <a:rPr lang="en-US"/>
              <a:t>ASME S&amp;C Training Module B3 Conformity Assessment: Committees and Staff Roles and Responsibilities</a:t>
            </a:r>
          </a:p>
        </p:txBody>
      </p:sp>
      <p:sp>
        <p:nvSpPr>
          <p:cNvPr id="1100806" name="Rectangle 6"/>
          <p:cNvSpPr>
            <a:spLocks noGrp="1" noChangeArrowheads="1"/>
          </p:cNvSpPr>
          <p:nvPr>
            <p:ph type="sldNum" sz="quarter" idx="4"/>
          </p:nvPr>
        </p:nvSpPr>
        <p:spPr bwMode="auto">
          <a:xfrm>
            <a:off x="787400" y="6245225"/>
            <a:ext cx="431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solidFill>
                  <a:srgbClr val="003399"/>
                </a:solidFill>
                <a:latin typeface="+mn-lt"/>
              </a:defRPr>
            </a:lvl1pPr>
          </a:lstStyle>
          <a:p>
            <a:pPr>
              <a:defRPr/>
            </a:pPr>
            <a:fld id="{F8767021-8165-4BB8-B3BE-85D17626084B}" type="slidenum">
              <a:rPr lang="en-US" smtClean="0"/>
              <a:pPr>
                <a:defRPr/>
              </a:pPr>
              <a:t>‹#›</a:t>
            </a:fld>
            <a:endParaRPr lang="en-US"/>
          </a:p>
        </p:txBody>
      </p:sp>
      <p:pic>
        <p:nvPicPr>
          <p:cNvPr id="1030" name="Picture 7" descr="Picture2"/>
          <p:cNvPicPr>
            <a:picLocks noChangeAspect="1" noChangeArrowheads="1"/>
          </p:cNvPicPr>
          <p:nvPr>
            <p:custDataLst>
              <p:tags r:id="rId13"/>
            </p:custDataLst>
          </p:nvPr>
        </p:nvPicPr>
        <p:blipFill>
          <a:blip r:embed="rId14" cstate="email">
            <a:extLst>
              <a:ext uri="{28A0092B-C50C-407E-A947-70E740481C1C}">
                <a14:useLocalDpi xmlns:a14="http://schemas.microsoft.com/office/drawing/2010/main"/>
              </a:ext>
            </a:extLst>
          </a:blip>
          <a:srcRect/>
          <a:stretch>
            <a:fillRect/>
          </a:stretch>
        </p:blipFill>
        <p:spPr bwMode="auto">
          <a:xfrm>
            <a:off x="7888288" y="6242052"/>
            <a:ext cx="7985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Line 8"/>
          <p:cNvSpPr>
            <a:spLocks noChangeShapeType="1"/>
          </p:cNvSpPr>
          <p:nvPr/>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sz="1800">
              <a:solidFill>
                <a:srgbClr val="000000"/>
              </a:solidFill>
              <a:latin typeface="Arial" charset="0"/>
            </a:endParaRPr>
          </a:p>
        </p:txBody>
      </p:sp>
      <p:sp>
        <p:nvSpPr>
          <p:cNvPr id="1032" name="Rectangle 9"/>
          <p:cNvSpPr>
            <a:spLocks noChangeArrowheads="1"/>
          </p:cNvSpPr>
          <p:nvPr/>
        </p:nvSpPr>
        <p:spPr bwMode="auto">
          <a:xfrm>
            <a:off x="3937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a:solidFill>
                  <a:srgbClr val="003399"/>
                </a:solidFill>
                <a:latin typeface="Tahoma" pitchFamily="34" charset="0"/>
              </a:rPr>
              <a:t>Page</a:t>
            </a:r>
          </a:p>
        </p:txBody>
      </p:sp>
      <p:sp>
        <p:nvSpPr>
          <p:cNvPr id="9" name="TextBox 8"/>
          <p:cNvSpPr txBox="1">
            <a:spLocks noChangeArrowheads="1"/>
          </p:cNvSpPr>
          <p:nvPr/>
        </p:nvSpPr>
        <p:spPr bwMode="auto">
          <a:xfrm>
            <a:off x="311150" y="6481765"/>
            <a:ext cx="11188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200" dirty="0">
                <a:solidFill>
                  <a:srgbClr val="004D9A"/>
                </a:solidFill>
                <a:latin typeface="Tahoma" pitchFamily="34" charset="0"/>
                <a:ea typeface="Tahoma" pitchFamily="34" charset="0"/>
                <a:cs typeface="Tahoma" pitchFamily="34" charset="0"/>
              </a:rPr>
              <a:t> </a:t>
            </a:r>
            <a:r>
              <a:rPr lang="en-US" sz="1200" dirty="0">
                <a:solidFill>
                  <a:srgbClr val="004D9A"/>
                </a:solidFill>
                <a:latin typeface="Tahoma" pitchFamily="34" charset="0"/>
                <a:ea typeface="Tahoma" pitchFamily="34" charset="0"/>
                <a:cs typeface="Tahoma" pitchFamily="34" charset="0"/>
                <a:sym typeface="Symbol" pitchFamily="18" charset="2"/>
              </a:rPr>
              <a:t></a:t>
            </a:r>
            <a:r>
              <a:rPr lang="en-US" sz="1200" dirty="0">
                <a:solidFill>
                  <a:srgbClr val="004D9A"/>
                </a:solidFill>
                <a:latin typeface="Tahoma" pitchFamily="34" charset="0"/>
                <a:ea typeface="Tahoma" pitchFamily="34" charset="0"/>
                <a:cs typeface="Tahoma" pitchFamily="34" charset="0"/>
              </a:rPr>
              <a:t>ASME </a:t>
            </a:r>
            <a:r>
              <a:rPr lang="en-US" sz="1200" dirty="0">
                <a:solidFill>
                  <a:srgbClr val="004D9A"/>
                </a:solidFill>
                <a:latin typeface="Tahoma" pitchFamily="34" charset="0"/>
                <a:ea typeface="Tahoma" pitchFamily="34" charset="0"/>
                <a:cs typeface="Tahoma" pitchFamily="34" charset="0"/>
                <a:sym typeface="Symbol" pitchFamily="18" charset="2"/>
              </a:rPr>
              <a:t>2026</a:t>
            </a:r>
            <a:endParaRPr lang="en-US" sz="1200" dirty="0">
              <a:solidFill>
                <a:srgbClr val="004D9A"/>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6126293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dt="0"/>
  <p:txStyles>
    <p:titleStyle>
      <a:lvl1pPr algn="ctr" rtl="0" eaLnBrk="1" fontAlgn="base" hangingPunct="1">
        <a:spcBef>
          <a:spcPct val="0"/>
        </a:spcBef>
        <a:spcAft>
          <a:spcPct val="0"/>
        </a:spcAft>
        <a:defRPr sz="3600">
          <a:solidFill>
            <a:srgbClr val="003399"/>
          </a:solidFill>
          <a:latin typeface="Tahoma" pitchFamily="34" charset="0"/>
          <a:ea typeface="Tahoma" pitchFamily="34" charset="0"/>
          <a:cs typeface="Tahoma" pitchFamily="34" charset="0"/>
        </a:defRPr>
      </a:lvl1pPr>
      <a:lvl2pPr algn="ctr" rtl="0" eaLnBrk="1" fontAlgn="base" hangingPunct="1">
        <a:spcBef>
          <a:spcPct val="0"/>
        </a:spcBef>
        <a:spcAft>
          <a:spcPct val="0"/>
        </a:spcAft>
        <a:defRPr sz="3600">
          <a:solidFill>
            <a:srgbClr val="003399"/>
          </a:solidFill>
          <a:latin typeface="Tahoma" pitchFamily="34" charset="0"/>
        </a:defRPr>
      </a:lvl2pPr>
      <a:lvl3pPr algn="ctr" rtl="0" eaLnBrk="1" fontAlgn="base" hangingPunct="1">
        <a:spcBef>
          <a:spcPct val="0"/>
        </a:spcBef>
        <a:spcAft>
          <a:spcPct val="0"/>
        </a:spcAft>
        <a:defRPr sz="3600">
          <a:solidFill>
            <a:srgbClr val="003399"/>
          </a:solidFill>
          <a:latin typeface="Tahoma" pitchFamily="34" charset="0"/>
        </a:defRPr>
      </a:lvl3pPr>
      <a:lvl4pPr algn="ctr" rtl="0" eaLnBrk="1" fontAlgn="base" hangingPunct="1">
        <a:spcBef>
          <a:spcPct val="0"/>
        </a:spcBef>
        <a:spcAft>
          <a:spcPct val="0"/>
        </a:spcAft>
        <a:defRPr sz="3600">
          <a:solidFill>
            <a:srgbClr val="003399"/>
          </a:solidFill>
          <a:latin typeface="Tahoma" pitchFamily="34" charset="0"/>
        </a:defRPr>
      </a:lvl4pPr>
      <a:lvl5pPr algn="ctr" rtl="0" eaLnBrk="1" fontAlgn="base" hangingPunct="1">
        <a:spcBef>
          <a:spcPct val="0"/>
        </a:spcBef>
        <a:spcAft>
          <a:spcPct val="0"/>
        </a:spcAft>
        <a:defRPr sz="3600">
          <a:solidFill>
            <a:srgbClr val="003399"/>
          </a:solidFill>
          <a:latin typeface="Tahoma" pitchFamily="34"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1" fontAlgn="base" hangingPunct="1">
        <a:spcBef>
          <a:spcPct val="20000"/>
        </a:spcBef>
        <a:spcAft>
          <a:spcPct val="0"/>
        </a:spcAft>
        <a:buChar char="•"/>
        <a:defRPr sz="2400">
          <a:solidFill>
            <a:srgbClr val="003399"/>
          </a:solidFill>
          <a:latin typeface="Tahoma" pitchFamily="34" charset="0"/>
          <a:ea typeface="Tahoma" pitchFamily="34" charset="0"/>
          <a:cs typeface="Tahoma" pitchFamily="34" charset="0"/>
        </a:defRPr>
      </a:lvl1pPr>
      <a:lvl2pPr marL="742950" indent="-285750" algn="l" rtl="0" eaLnBrk="1" fontAlgn="base" hangingPunct="1">
        <a:spcBef>
          <a:spcPct val="20000"/>
        </a:spcBef>
        <a:spcAft>
          <a:spcPct val="0"/>
        </a:spcAft>
        <a:buChar char="–"/>
        <a:defRPr sz="2200">
          <a:solidFill>
            <a:srgbClr val="003399"/>
          </a:solidFill>
          <a:latin typeface="Tahoma" pitchFamily="34" charset="0"/>
          <a:ea typeface="Tahoma" pitchFamily="34" charset="0"/>
          <a:cs typeface="Tahoma" pitchFamily="34" charset="0"/>
        </a:defRPr>
      </a:lvl2pPr>
      <a:lvl3pPr marL="1143000" indent="-228600" algn="l" rtl="0" eaLnBrk="1" fontAlgn="base" hangingPunct="1">
        <a:spcBef>
          <a:spcPct val="20000"/>
        </a:spcBef>
        <a:spcAft>
          <a:spcPct val="0"/>
        </a:spcAft>
        <a:buChar char="•"/>
        <a:defRPr sz="2000">
          <a:solidFill>
            <a:srgbClr val="003399"/>
          </a:solidFill>
          <a:latin typeface="Tahoma" pitchFamily="34" charset="0"/>
          <a:ea typeface="Tahoma" pitchFamily="34" charset="0"/>
          <a:cs typeface="Tahoma" pitchFamily="34" charset="0"/>
        </a:defRPr>
      </a:lvl3pPr>
      <a:lvl4pPr marL="1600200" indent="-228600" algn="l" rtl="0" eaLnBrk="1" fontAlgn="base" hangingPunct="1">
        <a:spcBef>
          <a:spcPct val="20000"/>
        </a:spcBef>
        <a:spcAft>
          <a:spcPct val="0"/>
        </a:spcAft>
        <a:buChar char="–"/>
        <a:defRPr sz="1800">
          <a:solidFill>
            <a:srgbClr val="003399"/>
          </a:solidFill>
          <a:latin typeface="Tahoma" pitchFamily="34" charset="0"/>
          <a:ea typeface="Tahoma" pitchFamily="34" charset="0"/>
          <a:cs typeface="Tahoma" pitchFamily="34" charset="0"/>
        </a:defRPr>
      </a:lvl4pPr>
      <a:lvl5pPr marL="2057400" indent="-228600" algn="l" rtl="0" eaLnBrk="1" fontAlgn="base" hangingPunct="1">
        <a:spcBef>
          <a:spcPct val="20000"/>
        </a:spcBef>
        <a:spcAft>
          <a:spcPct val="0"/>
        </a:spcAft>
        <a:buChar char="»"/>
        <a:defRPr sz="1600">
          <a:solidFill>
            <a:srgbClr val="003399"/>
          </a:solidFill>
          <a:latin typeface="Tahoma" pitchFamily="34" charset="0"/>
          <a:ea typeface="Tahoma" pitchFamily="34" charset="0"/>
          <a:cs typeface="Tahoma"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stools.asme.org/csconnect/CommitteePages.cfm?Committee=100726310&amp;Action=7609"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hyperlink" Target="https://cstools.asme.org/csconnect/FileUpload.cfm?View=yes&amp;ID=59903" TargetMode="External"/><Relationship Id="rId5" Type="http://schemas.openxmlformats.org/officeDocument/2006/relationships/hyperlink" Target="https://cstools.asme.org/csconnect/Filedownload.cfm?thisfile=3729.pdf&amp;dir=CommitteeFiles&amp;DownloadFileName=Conformity%20Assessment%20Policies%20(OCT%202025)&amp;preview=true&amp;46162.5830671" TargetMode="External"/><Relationship Id="rId4" Type="http://schemas.openxmlformats.org/officeDocument/2006/relationships/hyperlink" Target="https://cstools.asme.org/csconnect/FileUpload.cfm?View=yes&amp;ID=59993"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cstools.asme.org/csconnect/FileUpload.cfm?View=yes&amp;ID=3720"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hyperlink" Target="https://www.asme.org/codes-standards/find-codes-standards/qualifications-for-authorized-inspection" TargetMode="External"/><Relationship Id="rId5" Type="http://schemas.openxmlformats.org/officeDocument/2006/relationships/hyperlink" Target="http://www.asme.org/codes-standards/find-codes-standards/conformity-assessment-requirements" TargetMode="External"/><Relationship Id="rId4" Type="http://schemas.openxmlformats.org/officeDocument/2006/relationships/hyperlink" Target="http://www.asme.org/shop/certification-accreditation"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14400" y="2743200"/>
            <a:ext cx="7315200" cy="1371600"/>
          </a:xfrm>
        </p:spPr>
        <p:txBody>
          <a:bodyPr/>
          <a:lstStyle/>
          <a:p>
            <a:r>
              <a:rPr lang="en-US" b="1"/>
              <a:t>Standards </a:t>
            </a:r>
            <a:r>
              <a:rPr lang="en-US" b="1">
                <a:latin typeface="+mn-lt"/>
              </a:rPr>
              <a:t>and</a:t>
            </a:r>
            <a:r>
              <a:rPr lang="en-US" b="1"/>
              <a:t> Certification</a:t>
            </a:r>
            <a:br>
              <a:rPr lang="en-US" b="1"/>
            </a:br>
            <a:r>
              <a:rPr lang="en-US" b="1"/>
              <a:t>Training</a:t>
            </a:r>
            <a:endParaRPr lang="en-US" sz="2800" b="1"/>
          </a:p>
        </p:txBody>
      </p:sp>
      <p:sp>
        <p:nvSpPr>
          <p:cNvPr id="7" name="Subtitle 6"/>
          <p:cNvSpPr>
            <a:spLocks noGrp="1"/>
          </p:cNvSpPr>
          <p:nvPr>
            <p:ph type="subTitle" idx="1"/>
          </p:nvPr>
        </p:nvSpPr>
        <p:spPr>
          <a:xfrm>
            <a:off x="896112" y="4681728"/>
            <a:ext cx="7315200" cy="1371600"/>
          </a:xfrm>
        </p:spPr>
        <p:txBody>
          <a:bodyPr/>
          <a:lstStyle/>
          <a:p>
            <a:r>
              <a:rPr lang="en-US" sz="2800" dirty="0">
                <a:latin typeface="+mn-lt"/>
              </a:rPr>
              <a:t>Module B – Process</a:t>
            </a:r>
          </a:p>
          <a:p>
            <a:pPr marL="569913" indent="-569913">
              <a:spcBef>
                <a:spcPts val="600"/>
              </a:spcBef>
              <a:tabLst>
                <a:tab pos="569913" algn="l"/>
              </a:tabLst>
            </a:pPr>
            <a:r>
              <a:rPr lang="en-US" sz="2800" dirty="0">
                <a:latin typeface="+mn-lt"/>
              </a:rPr>
              <a:t>B3.	Conformity Assessment: Committees and Staff Roles and Responsibilities</a:t>
            </a:r>
          </a:p>
        </p:txBody>
      </p:sp>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17520" y="342900"/>
            <a:ext cx="3067431" cy="1828800"/>
          </a:xfrm>
          <a:prstGeom prst="rect">
            <a:avLst/>
          </a:prstGeom>
        </p:spPr>
      </p:pic>
    </p:spTree>
    <p:extLst>
      <p:ext uri="{BB962C8B-B14F-4D97-AF65-F5344CB8AC3E}">
        <p14:creationId xmlns:p14="http://schemas.microsoft.com/office/powerpoint/2010/main" val="759577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3"/>
          <p:cNvSpPr>
            <a:spLocks noGrp="1" noChangeArrowheads="1"/>
          </p:cNvSpPr>
          <p:nvPr>
            <p:ph type="title"/>
          </p:nvPr>
        </p:nvSpPr>
        <p:spPr>
          <a:xfrm>
            <a:off x="457200" y="475603"/>
            <a:ext cx="8229600" cy="457200"/>
          </a:xfrm>
        </p:spPr>
        <p:txBody>
          <a:bodyPr/>
          <a:lstStyle/>
          <a:p>
            <a:pPr eaLnBrk="1" hangingPunct="1"/>
            <a:r>
              <a:rPr lang="en-US" b="1" dirty="0">
                <a:latin typeface="+mn-lt"/>
              </a:rPr>
              <a:t>COUNCIL ON</a:t>
            </a:r>
            <a:br>
              <a:rPr lang="en-US" b="1" dirty="0">
                <a:latin typeface="+mn-lt"/>
              </a:rPr>
            </a:br>
            <a:r>
              <a:rPr lang="en-US" b="1" dirty="0">
                <a:latin typeface="+mn-lt"/>
              </a:rPr>
              <a:t>STANDARDS AND CERTIFICATION</a:t>
            </a:r>
          </a:p>
        </p:txBody>
      </p:sp>
      <p:sp>
        <p:nvSpPr>
          <p:cNvPr id="12294" name="Rectangle 4"/>
          <p:cNvSpPr>
            <a:spLocks noGrp="1" noChangeArrowheads="1"/>
          </p:cNvSpPr>
          <p:nvPr>
            <p:ph idx="1"/>
          </p:nvPr>
        </p:nvSpPr>
        <p:spPr>
          <a:xfrm>
            <a:off x="457200" y="1188720"/>
            <a:ext cx="8229600" cy="4846320"/>
          </a:xfrm>
        </p:spPr>
        <p:txBody>
          <a:bodyPr tIns="91440" bIns="0"/>
          <a:lstStyle/>
          <a:p>
            <a:pPr marL="0" indent="0">
              <a:buNone/>
            </a:pPr>
            <a:endParaRPr lang="en-US" dirty="0">
              <a:latin typeface="+mn-lt"/>
              <a:ea typeface="Tahoma"/>
              <a:cs typeface="Tahoma"/>
            </a:endParaRPr>
          </a:p>
          <a:p>
            <a:pPr marL="0" indent="0">
              <a:buNone/>
            </a:pPr>
            <a:r>
              <a:rPr lang="en-US" dirty="0">
                <a:latin typeface="+mn-lt"/>
                <a:ea typeface="Tahoma"/>
                <a:cs typeface="Tahoma"/>
              </a:rPr>
              <a:t>Conformity Assessment responsibilities:</a:t>
            </a:r>
          </a:p>
          <a:p>
            <a:pPr>
              <a:buFont typeface="Arial" panose="020B0604020202020204" pitchFamily="34" charset="0"/>
              <a:buChar char="•"/>
            </a:pPr>
            <a:r>
              <a:rPr lang="en-US" sz="2000" dirty="0">
                <a:latin typeface="+mn-lt"/>
              </a:rPr>
              <a:t>Establish overall policies governing the operations and execution of accreditation and certification programs</a:t>
            </a:r>
          </a:p>
          <a:p>
            <a:pPr>
              <a:buFont typeface="Arial" panose="020B0604020202020204" pitchFamily="34" charset="0"/>
              <a:buChar char="•"/>
            </a:pPr>
            <a:r>
              <a:rPr lang="en-US" sz="2000" dirty="0">
                <a:latin typeface="+mn-lt"/>
              </a:rPr>
              <a:t>Approval of the initiation of Conformity Assessment activities, the revision of the scopes of Conformity Assessment programs, and the sunset of existing Conformity Assessment programs.</a:t>
            </a:r>
          </a:p>
          <a:p>
            <a:pPr>
              <a:buFont typeface="Arial" panose="020B0604020202020204" pitchFamily="34" charset="0"/>
              <a:buChar char="•"/>
            </a:pPr>
            <a:r>
              <a:rPr lang="en-US" sz="2000" dirty="0">
                <a:latin typeface="+mn-lt"/>
                <a:ea typeface="Tahoma"/>
                <a:cs typeface="Tahoma"/>
              </a:rPr>
              <a:t>Approval of Board on Conformity Assessment (BCA) membership, through the Board on Council Operations (BCO)</a:t>
            </a:r>
            <a:endParaRPr lang="en-US" sz="2000" dirty="0">
              <a:latin typeface="+mn-lt"/>
            </a:endParaRPr>
          </a:p>
          <a:p>
            <a:pPr>
              <a:buFont typeface="Arial" panose="020B0604020202020204" pitchFamily="34" charset="0"/>
              <a:buChar char="•"/>
            </a:pPr>
            <a:r>
              <a:rPr lang="en-US" sz="2000" dirty="0">
                <a:latin typeface="+mn-lt"/>
              </a:rPr>
              <a:t>Annual evaluation of S&amp;C programs and activities</a:t>
            </a:r>
          </a:p>
          <a:p>
            <a:pPr>
              <a:buFont typeface="Arial" panose="020B0604020202020204" pitchFamily="34" charset="0"/>
              <a:buChar char="•"/>
            </a:pPr>
            <a:r>
              <a:rPr lang="en-US" sz="2000" dirty="0">
                <a:latin typeface="+mn-lt"/>
                <a:ea typeface="Tahoma"/>
                <a:cs typeface="Tahoma"/>
              </a:rPr>
              <a:t>Final level of appeal, through the Board on Hearings and Appeals (BHA)</a:t>
            </a:r>
            <a:endParaRPr lang="en-US" sz="2000" dirty="0">
              <a:latin typeface="+mn-lt"/>
            </a:endParaRPr>
          </a:p>
        </p:txBody>
      </p:sp>
      <p:sp>
        <p:nvSpPr>
          <p:cNvPr id="5"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1335"/>
            <a:ext cx="8321040" cy="457200"/>
          </a:xfrm>
        </p:spPr>
        <p:txBody>
          <a:bodyPr/>
          <a:lstStyle/>
          <a:p>
            <a:r>
              <a:rPr lang="en-US" b="1" dirty="0">
                <a:latin typeface="+mn-lt"/>
              </a:rPr>
              <a:t>IMPORTANCE OF CONFIDENTIALITY WITHIN CONFORMITY ASSESSMENT</a:t>
            </a:r>
          </a:p>
        </p:txBody>
      </p:sp>
      <p:sp>
        <p:nvSpPr>
          <p:cNvPr id="3" name="Content Placeholder 2"/>
          <p:cNvSpPr>
            <a:spLocks noGrp="1"/>
          </p:cNvSpPr>
          <p:nvPr>
            <p:ph idx="1"/>
          </p:nvPr>
        </p:nvSpPr>
        <p:spPr>
          <a:xfrm>
            <a:off x="457200" y="1188720"/>
            <a:ext cx="8229600" cy="4846320"/>
          </a:xfrm>
        </p:spPr>
        <p:txBody>
          <a:bodyPr tIns="91440" bIns="0"/>
          <a:lstStyle/>
          <a:p>
            <a:pPr marL="0" indent="0">
              <a:buNone/>
            </a:pPr>
            <a:endParaRPr lang="en-US" dirty="0">
              <a:latin typeface="+mn-lt"/>
            </a:endParaRPr>
          </a:p>
          <a:p>
            <a:pPr marL="0" indent="0">
              <a:buNone/>
            </a:pPr>
            <a:r>
              <a:rPr lang="en-US" dirty="0">
                <a:latin typeface="+mn-lt"/>
              </a:rPr>
              <a:t>All Accreditation &amp; Certification Committee meetings and correspondence are confidential </a:t>
            </a:r>
          </a:p>
          <a:p>
            <a:pPr>
              <a:buFont typeface="Arial" panose="020B0604020202020204" pitchFamily="34" charset="0"/>
              <a:buChar char="•"/>
            </a:pPr>
            <a:r>
              <a:rPr lang="en-US" sz="2000" dirty="0">
                <a:latin typeface="+mn-lt"/>
              </a:rPr>
              <a:t>All meetings are closed to the public</a:t>
            </a:r>
          </a:p>
          <a:p>
            <a:pPr>
              <a:buFont typeface="Arial" panose="020B0604020202020204" pitchFamily="34" charset="0"/>
              <a:buChar char="•"/>
            </a:pPr>
            <a:r>
              <a:rPr lang="en-US" sz="2000" dirty="0">
                <a:latin typeface="+mn-lt"/>
              </a:rPr>
              <a:t>Committees discuss confidential information about Applicants and Certificate Holders </a:t>
            </a:r>
          </a:p>
          <a:p>
            <a:pPr>
              <a:buFont typeface="Arial" panose="020B0604020202020204" pitchFamily="34" charset="0"/>
              <a:buChar char="•"/>
            </a:pPr>
            <a:r>
              <a:rPr lang="en-US" sz="2000" dirty="0">
                <a:latin typeface="+mn-lt"/>
                <a:ea typeface="Tahoma"/>
                <a:cs typeface="Tahoma"/>
              </a:rPr>
              <a:t>All Accreditation &amp; Certification Committee members and Board on Conformity Assessment Members are required to sign a confidentiality statement (CAP-9)</a:t>
            </a:r>
          </a:p>
          <a:p>
            <a:pPr>
              <a:buFont typeface="Arial" panose="020B0604020202020204" pitchFamily="34" charset="0"/>
              <a:buChar char="•"/>
            </a:pPr>
            <a:r>
              <a:rPr lang="en-US" sz="2000" dirty="0">
                <a:latin typeface="+mn-lt"/>
                <a:ea typeface="Tahoma"/>
                <a:cs typeface="Tahoma"/>
              </a:rPr>
              <a:t>Board on Conformity Assessment appeals are confidential and closed meetings </a:t>
            </a:r>
            <a:endParaRPr lang="en-US" dirty="0"/>
          </a:p>
        </p:txBody>
      </p:sp>
      <p:sp>
        <p:nvSpPr>
          <p:cNvPr id="4" name="Footer Placeholder 3"/>
          <p:cNvSpPr>
            <a:spLocks noGrp="1"/>
          </p:cNvSpPr>
          <p:nvPr>
            <p:ph type="ftr" sz="quarter" idx="10"/>
          </p:nvPr>
        </p:nvSpPr>
        <p:spPr/>
        <p:txBody>
          <a:bodyPr/>
          <a:lstStyle/>
          <a:p>
            <a:pP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10</a:t>
            </a:fld>
            <a:endParaRPr lang="en-US"/>
          </a:p>
        </p:txBody>
      </p:sp>
    </p:spTree>
    <p:extLst>
      <p:ext uri="{BB962C8B-B14F-4D97-AF65-F5344CB8AC3E}">
        <p14:creationId xmlns:p14="http://schemas.microsoft.com/office/powerpoint/2010/main" val="3403202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914400" y="365760"/>
            <a:ext cx="7315200" cy="457200"/>
          </a:xfrm>
        </p:spPr>
        <p:txBody>
          <a:bodyPr/>
          <a:lstStyle/>
          <a:p>
            <a:pPr eaLnBrk="1" hangingPunct="1"/>
            <a:r>
              <a:rPr lang="en-US" b="1" dirty="0">
                <a:latin typeface="+mn-lt"/>
              </a:rPr>
              <a:t>BOARD ON CONFORMITY ASSESSMENT</a:t>
            </a:r>
          </a:p>
        </p:txBody>
      </p:sp>
      <p:sp>
        <p:nvSpPr>
          <p:cNvPr id="13317" name="Rectangle 3"/>
          <p:cNvSpPr>
            <a:spLocks noGrp="1" noChangeArrowheads="1"/>
          </p:cNvSpPr>
          <p:nvPr>
            <p:ph idx="1"/>
          </p:nvPr>
        </p:nvSpPr>
        <p:spPr>
          <a:xfrm>
            <a:off x="457200" y="1188720"/>
            <a:ext cx="8229600" cy="4846320"/>
          </a:xfrm>
        </p:spPr>
        <p:txBody>
          <a:bodyPr tIns="91440" bIns="0"/>
          <a:lstStyle/>
          <a:p>
            <a:pPr>
              <a:buFont typeface="Arial" panose="020B0604020202020204" pitchFamily="34" charset="0"/>
              <a:buChar char="•"/>
            </a:pPr>
            <a:r>
              <a:rPr lang="en-US" sz="2000" dirty="0">
                <a:latin typeface="+mn-lt"/>
              </a:rPr>
              <a:t>Supervises Conformity Assessment Programs</a:t>
            </a:r>
          </a:p>
          <a:p>
            <a:pPr lvl="1">
              <a:buFont typeface="Arial" panose="020B0604020202020204" pitchFamily="34" charset="0"/>
              <a:buChar char="−"/>
            </a:pPr>
            <a:r>
              <a:rPr lang="en-US" sz="1800" dirty="0">
                <a:latin typeface="+mn-lt"/>
              </a:rPr>
              <a:t>Approve Conformity Assessment procedures </a:t>
            </a:r>
          </a:p>
          <a:p>
            <a:pPr lvl="1">
              <a:buFont typeface="Arial" panose="020B0604020202020204" pitchFamily="34" charset="0"/>
              <a:buChar char="−"/>
            </a:pPr>
            <a:r>
              <a:rPr lang="en-US" sz="1800" dirty="0">
                <a:latin typeface="+mn-lt"/>
              </a:rPr>
              <a:t>Approve committee personnel</a:t>
            </a:r>
          </a:p>
          <a:p>
            <a:pPr lvl="1">
              <a:buFont typeface="Arial" panose="020B0604020202020204" pitchFamily="34" charset="0"/>
              <a:buChar char="−"/>
            </a:pPr>
            <a:r>
              <a:rPr lang="en-US" sz="1800" dirty="0">
                <a:latin typeface="+mn-lt"/>
              </a:rPr>
              <a:t>Monitor internal audit program</a:t>
            </a:r>
          </a:p>
          <a:p>
            <a:pPr>
              <a:buFont typeface="Arial" panose="020B0604020202020204" pitchFamily="34" charset="0"/>
              <a:buChar char="•"/>
            </a:pPr>
            <a:r>
              <a:rPr lang="en-US" sz="2000" dirty="0">
                <a:latin typeface="+mn-lt"/>
              </a:rPr>
              <a:t>Establishes policies for protection of the ASME Single Certification Mark</a:t>
            </a:r>
          </a:p>
          <a:p>
            <a:pPr>
              <a:buFont typeface="Arial" panose="020B0604020202020204" pitchFamily="34" charset="0"/>
              <a:buChar char="•"/>
            </a:pPr>
            <a:r>
              <a:rPr lang="en-US" sz="2000" dirty="0">
                <a:latin typeface="+mn-lt"/>
              </a:rPr>
              <a:t>Oversees the resolution of Accreditation and Certification requirement issues (with Standards Committees)</a:t>
            </a:r>
          </a:p>
          <a:p>
            <a:pPr>
              <a:buFont typeface="Arial" panose="020B0604020202020204" pitchFamily="34" charset="0"/>
              <a:buChar char="•"/>
            </a:pPr>
            <a:r>
              <a:rPr lang="en-US" sz="2000" dirty="0">
                <a:latin typeface="+mn-lt"/>
              </a:rPr>
              <a:t>Approves the selection criteria and procedures for ASME designees and ASME designated organizations as well as the selection of ASME designees by delegation to the BCA Committee on Designees </a:t>
            </a:r>
          </a:p>
          <a:p>
            <a:pPr>
              <a:buFont typeface="Arial" panose="020B0604020202020204" pitchFamily="34" charset="0"/>
              <a:buChar char="•"/>
            </a:pPr>
            <a:r>
              <a:rPr lang="en-US" sz="2000" dirty="0">
                <a:latin typeface="+mn-lt"/>
              </a:rPr>
              <a:t>Prepares and approves Conformity Assessment Policies (CAP)</a:t>
            </a:r>
            <a:endParaRPr lang="en-US" sz="2000" strike="sngStrike" dirty="0">
              <a:latin typeface="+mn-lt"/>
            </a:endParaRPr>
          </a:p>
          <a:p>
            <a:endParaRPr lang="en-US" dirty="0"/>
          </a:p>
          <a:p>
            <a:pPr lvl="1" eaLnBrk="1" hangingPunct="1"/>
            <a:endParaRPr lang="en-US" sz="2000" dirty="0"/>
          </a:p>
          <a:p>
            <a:pPr lvl="1" eaLnBrk="1" hangingPunct="1">
              <a:buClr>
                <a:schemeClr val="accent2"/>
              </a:buClr>
            </a:pPr>
            <a:endParaRPr lang="en-US" dirty="0"/>
          </a:p>
          <a:p>
            <a:pPr lvl="1" eaLnBrk="1" hangingPunct="1">
              <a:buClr>
                <a:schemeClr val="accent2"/>
              </a:buClr>
              <a:buFontTx/>
              <a:buNone/>
            </a:pPr>
            <a:r>
              <a:rPr lang="en-US" sz="2000" dirty="0">
                <a:solidFill>
                  <a:schemeClr val="tx1"/>
                </a:solidFill>
              </a:rPr>
              <a:t>								</a:t>
            </a:r>
            <a:endParaRPr lang="en-US" dirty="0"/>
          </a:p>
        </p:txBody>
      </p:sp>
      <p:sp>
        <p:nvSpPr>
          <p:cNvPr id="7"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11</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7828"/>
            <a:ext cx="8229600" cy="457200"/>
          </a:xfrm>
        </p:spPr>
        <p:txBody>
          <a:bodyPr/>
          <a:lstStyle/>
          <a:p>
            <a:r>
              <a:rPr lang="en-US" b="1" dirty="0">
                <a:latin typeface="+mn-lt"/>
              </a:rPr>
              <a:t>Committee on Conformity Assessment Requirements (CAR)</a:t>
            </a:r>
          </a:p>
        </p:txBody>
      </p:sp>
      <p:sp>
        <p:nvSpPr>
          <p:cNvPr id="3" name="Content Placeholder 2"/>
          <p:cNvSpPr>
            <a:spLocks noGrp="1"/>
          </p:cNvSpPr>
          <p:nvPr>
            <p:ph idx="1"/>
          </p:nvPr>
        </p:nvSpPr>
        <p:spPr>
          <a:xfrm>
            <a:off x="457200" y="1188720"/>
            <a:ext cx="8229600" cy="4846320"/>
          </a:xfrm>
        </p:spPr>
        <p:txBody>
          <a:bodyPr tIns="91440" bIns="0"/>
          <a:lstStyle/>
          <a:p>
            <a:pPr marL="0" indent="0">
              <a:buNone/>
            </a:pPr>
            <a:endParaRPr lang="en-US" dirty="0">
              <a:latin typeface="+mn-lt"/>
              <a:ea typeface="Tahoma"/>
              <a:cs typeface="Tahoma"/>
            </a:endParaRPr>
          </a:p>
          <a:p>
            <a:pPr marL="0" indent="0">
              <a:buNone/>
            </a:pPr>
            <a:r>
              <a:rPr lang="en-US" dirty="0">
                <a:latin typeface="+mn-lt"/>
                <a:ea typeface="Tahoma"/>
                <a:cs typeface="Tahoma"/>
              </a:rPr>
              <a:t>Responsible for the development and maintenance of </a:t>
            </a:r>
            <a:endParaRPr lang="en-US" strike="sngStrike" dirty="0">
              <a:latin typeface="+mn-lt"/>
              <a:ea typeface="Tahoma"/>
              <a:cs typeface="Tahoma"/>
            </a:endParaRPr>
          </a:p>
          <a:p>
            <a:pPr marL="0" indent="0">
              <a:buNone/>
            </a:pPr>
            <a:r>
              <a:rPr lang="en-US" dirty="0">
                <a:latin typeface="+mn-lt"/>
                <a:ea typeface="Tahoma"/>
                <a:cs typeface="Tahoma"/>
              </a:rPr>
              <a:t>CA-1. This standard:</a:t>
            </a:r>
            <a:endParaRPr lang="en-US" strike="sngStrike" dirty="0">
              <a:latin typeface="+mn-lt"/>
              <a:ea typeface="Tahoma"/>
              <a:cs typeface="Tahoma"/>
            </a:endParaRPr>
          </a:p>
          <a:p>
            <a:pPr>
              <a:buFont typeface="Arial" panose="020B0604020202020204" pitchFamily="34" charset="0"/>
              <a:buChar char="•"/>
            </a:pPr>
            <a:r>
              <a:rPr lang="en-US" sz="2000" dirty="0">
                <a:latin typeface="+mn-lt"/>
              </a:rPr>
              <a:t>includes the necessary ASME accreditation and product certification requirements</a:t>
            </a:r>
          </a:p>
          <a:p>
            <a:pPr>
              <a:buFont typeface="Arial" panose="020B0604020202020204" pitchFamily="34" charset="0"/>
              <a:buChar char="•"/>
            </a:pPr>
            <a:r>
              <a:rPr lang="en-US" sz="2000" dirty="0">
                <a:latin typeface="+mn-lt"/>
                <a:ea typeface="Tahoma"/>
                <a:cs typeface="Tahoma"/>
              </a:rPr>
              <a:t>was developed to consolidate and ultimately replace the conformity assessment requirements in all ASME Codes and Standards by reference to the CA-1 standard.</a:t>
            </a:r>
          </a:p>
          <a:p>
            <a:pPr>
              <a:buFont typeface="Arial" panose="020B0604020202020204" pitchFamily="34" charset="0"/>
              <a:buChar char="•"/>
            </a:pPr>
            <a:r>
              <a:rPr lang="en-US" sz="2000" dirty="0">
                <a:latin typeface="+mn-lt"/>
              </a:rPr>
              <a:t>does not cover personnel certification requirements</a:t>
            </a:r>
          </a:p>
          <a:p>
            <a:pPr lvl="1"/>
            <a:endParaRPr lang="en-US" dirty="0"/>
          </a:p>
          <a:p>
            <a:endParaRPr lang="en-US" dirty="0"/>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12</a:t>
            </a:fld>
            <a:endParaRPr lang="en-US"/>
          </a:p>
        </p:txBody>
      </p:sp>
    </p:spTree>
    <p:extLst>
      <p:ext uri="{BB962C8B-B14F-4D97-AF65-F5344CB8AC3E}">
        <p14:creationId xmlns:p14="http://schemas.microsoft.com/office/powerpoint/2010/main" val="2355142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457200"/>
          </a:xfrm>
        </p:spPr>
        <p:txBody>
          <a:bodyPr/>
          <a:lstStyle/>
          <a:p>
            <a:r>
              <a:rPr lang="en-US" b="1">
                <a:latin typeface="+mn-lt"/>
              </a:rPr>
              <a:t>COMMITTEE ON DESIGNEES (COD)</a:t>
            </a:r>
          </a:p>
        </p:txBody>
      </p:sp>
      <p:sp>
        <p:nvSpPr>
          <p:cNvPr id="3" name="Content Placeholder 2"/>
          <p:cNvSpPr>
            <a:spLocks noGrp="1"/>
          </p:cNvSpPr>
          <p:nvPr>
            <p:ph idx="1"/>
          </p:nvPr>
        </p:nvSpPr>
        <p:spPr>
          <a:xfrm>
            <a:off x="457200" y="1005840"/>
            <a:ext cx="8229600" cy="4846320"/>
          </a:xfrm>
        </p:spPr>
        <p:txBody>
          <a:bodyPr tIns="91440" bIns="0"/>
          <a:lstStyle/>
          <a:p>
            <a:pPr>
              <a:buFont typeface="Arial" panose="020B0604020202020204" pitchFamily="34" charset="0"/>
              <a:buChar char="•"/>
            </a:pPr>
            <a:r>
              <a:rPr lang="en-US" dirty="0">
                <a:latin typeface="+mn-lt"/>
                <a:ea typeface="Tahoma"/>
                <a:cs typeface="Tahoma"/>
              </a:rPr>
              <a:t>Serves as the approval body for new Designees (e.g. ASME team leaders, team members and auditors).</a:t>
            </a:r>
            <a:endParaRPr lang="en-US" dirty="0">
              <a:latin typeface="+mn-lt"/>
            </a:endParaRPr>
          </a:p>
          <a:p>
            <a:pPr>
              <a:buFont typeface="Arial" panose="020B0604020202020204" pitchFamily="34" charset="0"/>
              <a:buChar char="•"/>
            </a:pPr>
            <a:r>
              <a:rPr lang="en-US" dirty="0">
                <a:latin typeface="+mn-lt"/>
                <a:ea typeface="Tahoma"/>
                <a:cs typeface="Tahoma"/>
              </a:rPr>
              <a:t>Establishes elements that provide for uniform qualification of Designees that participate in various ASME Conformity Assessment programs.</a:t>
            </a:r>
            <a:endParaRPr lang="en-US" dirty="0">
              <a:latin typeface="+mn-lt"/>
            </a:endParaRPr>
          </a:p>
          <a:p>
            <a:pPr>
              <a:buFont typeface="Arial" panose="020B0604020202020204" pitchFamily="34" charset="0"/>
              <a:buChar char="•"/>
            </a:pPr>
            <a:r>
              <a:rPr lang="en-US" dirty="0">
                <a:latin typeface="+mn-lt"/>
                <a:ea typeface="Tahoma"/>
                <a:cs typeface="Tahoma"/>
              </a:rPr>
              <a:t>Reviews allegations of misconduct of Designees and makes recommendations to the Board on Conformity Assessment.</a:t>
            </a:r>
            <a:endParaRPr lang="en-US" strike="sngStrike" dirty="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13</a:t>
            </a:fld>
            <a:endParaRPr lang="en-US"/>
          </a:p>
        </p:txBody>
      </p:sp>
    </p:spTree>
    <p:extLst>
      <p:ext uri="{BB962C8B-B14F-4D97-AF65-F5344CB8AC3E}">
        <p14:creationId xmlns:p14="http://schemas.microsoft.com/office/powerpoint/2010/main" val="4280436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97828"/>
            <a:ext cx="8686800" cy="457200"/>
          </a:xfrm>
        </p:spPr>
        <p:txBody>
          <a:bodyPr/>
          <a:lstStyle/>
          <a:p>
            <a:r>
              <a:rPr lang="en-US" b="1" dirty="0">
                <a:latin typeface="+mn-lt"/>
              </a:rPr>
              <a:t>Committee on Conduct of Conformity Assessment Activities (C3A2)</a:t>
            </a:r>
          </a:p>
        </p:txBody>
      </p:sp>
      <p:sp>
        <p:nvSpPr>
          <p:cNvPr id="3" name="Content Placeholder 2"/>
          <p:cNvSpPr>
            <a:spLocks noGrp="1"/>
          </p:cNvSpPr>
          <p:nvPr>
            <p:ph idx="1"/>
          </p:nvPr>
        </p:nvSpPr>
        <p:spPr>
          <a:xfrm>
            <a:off x="457200" y="1188720"/>
            <a:ext cx="8229600" cy="4846320"/>
          </a:xfrm>
        </p:spPr>
        <p:txBody>
          <a:bodyPr tIns="91440" bIns="0"/>
          <a:lstStyle/>
          <a:p>
            <a:pPr marL="0" indent="0">
              <a:buNone/>
            </a:pPr>
            <a:r>
              <a:rPr lang="en-US" dirty="0">
                <a:latin typeface="+mn-lt"/>
              </a:rPr>
              <a:t>Responsible for the development and maintenance of the following documents:</a:t>
            </a:r>
          </a:p>
          <a:p>
            <a:pPr>
              <a:buFont typeface="Arial" panose="020B0604020202020204" pitchFamily="34" charset="0"/>
              <a:buChar char="•"/>
            </a:pPr>
            <a:r>
              <a:rPr lang="en-US" sz="2000" dirty="0">
                <a:latin typeface="+mn-lt"/>
              </a:rPr>
              <a:t>Standard Qualification Criteria for Designees for Accreditation and Product Certification Activities</a:t>
            </a:r>
          </a:p>
          <a:p>
            <a:pPr lvl="1">
              <a:buFont typeface="Tahoma" panose="020B0604030504040204" pitchFamily="34" charset="0"/>
              <a:buChar char="−"/>
            </a:pPr>
            <a:r>
              <a:rPr lang="en-US" sz="1600" dirty="0">
                <a:latin typeface="+mn-lt"/>
              </a:rPr>
              <a:t>Establishes minimum requirements for all ASME Designees who either lead or participate on conformity assessment activities </a:t>
            </a:r>
          </a:p>
          <a:p>
            <a:pPr lvl="1">
              <a:buFont typeface="Tahoma" panose="020B0604030504040204" pitchFamily="34" charset="0"/>
              <a:buChar char="−"/>
            </a:pPr>
            <a:r>
              <a:rPr lang="en-US" sz="1600" dirty="0">
                <a:latin typeface="+mn-lt"/>
              </a:rPr>
              <a:t>Used for initial qualification and renewal of ASME Designee certification</a:t>
            </a:r>
          </a:p>
          <a:p>
            <a:pPr>
              <a:buFont typeface="Arial" panose="020B0604020202020204" pitchFamily="34" charset="0"/>
              <a:buChar char="•"/>
            </a:pPr>
            <a:r>
              <a:rPr lang="en-US" sz="2000" dirty="0">
                <a:latin typeface="+mn-lt"/>
              </a:rPr>
              <a:t>Conduct of ASME Surveys, Reviews, Audits, Investigations, and Interviews </a:t>
            </a:r>
          </a:p>
          <a:p>
            <a:pPr lvl="1">
              <a:buFont typeface="Tahoma" panose="020B0604030504040204" pitchFamily="34" charset="0"/>
              <a:buChar char="−"/>
            </a:pPr>
            <a:r>
              <a:rPr lang="en-US" sz="1600" dirty="0">
                <a:latin typeface="+mn-lt"/>
              </a:rPr>
              <a:t>These procedures establish guidance for conducting ASME surveys, reviews, audits, and investigation for all ASME certification and accreditation program </a:t>
            </a:r>
          </a:p>
          <a:p>
            <a:pPr lvl="1">
              <a:buFont typeface="Tahoma" panose="020B0604030504040204" pitchFamily="34" charset="0"/>
              <a:buChar char="−"/>
            </a:pPr>
            <a:r>
              <a:rPr lang="en-US" sz="1600" dirty="0">
                <a:latin typeface="+mn-lt"/>
              </a:rPr>
              <a:t>The purpose of these guidelines is to protect the ASME Single Certification Mark and ensure that the Applicant has demonstrated the ability to comply with requirements of applicable ASME Codes and Standards</a:t>
            </a: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14</a:t>
            </a:fld>
            <a:endParaRPr lang="en-US"/>
          </a:p>
        </p:txBody>
      </p:sp>
    </p:spTree>
    <p:extLst>
      <p:ext uri="{BB962C8B-B14F-4D97-AF65-F5344CB8AC3E}">
        <p14:creationId xmlns:p14="http://schemas.microsoft.com/office/powerpoint/2010/main" val="4053479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97828"/>
            <a:ext cx="8686800" cy="457200"/>
          </a:xfrm>
        </p:spPr>
        <p:txBody>
          <a:bodyPr/>
          <a:lstStyle/>
          <a:p>
            <a:r>
              <a:rPr lang="en-US" b="1" dirty="0">
                <a:latin typeface="+mn-lt"/>
              </a:rPr>
              <a:t>COMMITTEE ON QUALIFICATIONS FOR AUTHORIZED INSPECTION (QAI) </a:t>
            </a:r>
          </a:p>
        </p:txBody>
      </p:sp>
      <p:sp>
        <p:nvSpPr>
          <p:cNvPr id="3" name="Content Placeholder 2"/>
          <p:cNvSpPr>
            <a:spLocks noGrp="1"/>
          </p:cNvSpPr>
          <p:nvPr>
            <p:ph idx="1"/>
          </p:nvPr>
        </p:nvSpPr>
        <p:spPr>
          <a:xfrm>
            <a:off x="457200" y="1188720"/>
            <a:ext cx="8229600" cy="4846320"/>
          </a:xfrm>
        </p:spPr>
        <p:txBody>
          <a:bodyPr tIns="91440" bIns="0"/>
          <a:lstStyle/>
          <a:p>
            <a:endParaRPr lang="en-US" dirty="0">
              <a:latin typeface="+mn-lt"/>
              <a:ea typeface="Tahoma"/>
              <a:cs typeface="Tahoma"/>
            </a:endParaRPr>
          </a:p>
          <a:p>
            <a:r>
              <a:rPr lang="en-US" dirty="0">
                <a:latin typeface="+mn-lt"/>
                <a:ea typeface="Tahoma"/>
                <a:cs typeface="Tahoma"/>
              </a:rPr>
              <a:t>Responsible for development and maintenance of the standard on Qualifications for Authorized Inspection (QAI-1), which includes requirements for:</a:t>
            </a:r>
            <a:endParaRPr lang="en-US" dirty="0"/>
          </a:p>
          <a:p>
            <a:pPr lvl="1"/>
            <a:r>
              <a:rPr lang="en-US" sz="2000" dirty="0">
                <a:latin typeface="+mn-lt"/>
                <a:ea typeface="Tahoma"/>
                <a:cs typeface="Tahoma"/>
              </a:rPr>
              <a:t> accreditation of organizations as Authorized Inspection Agencies (AIA).</a:t>
            </a:r>
            <a:endParaRPr lang="en-US" sz="2000" dirty="0">
              <a:latin typeface="+mn-lt"/>
            </a:endParaRPr>
          </a:p>
          <a:p>
            <a:pPr lvl="1"/>
            <a:r>
              <a:rPr lang="en-US" sz="2000" dirty="0">
                <a:latin typeface="+mn-lt"/>
                <a:ea typeface="Tahoma"/>
                <a:cs typeface="Tahoma"/>
              </a:rPr>
              <a:t> certification of individual Authorized Inspectors/Authorized Inspector Supervisors (AI/AIS) by the AIA.</a:t>
            </a:r>
            <a:endParaRPr lang="en-US" sz="2000" dirty="0">
              <a:latin typeface="+mn-lt"/>
            </a:endParaRPr>
          </a:p>
          <a:p>
            <a:pPr lvl="1"/>
            <a:r>
              <a:rPr lang="en-US" sz="2000" dirty="0">
                <a:latin typeface="+mn-lt"/>
                <a:ea typeface="Tahoma"/>
                <a:cs typeface="Tahoma"/>
              </a:rPr>
              <a:t>certification of Certified Individuals (CI) by their employer. </a:t>
            </a:r>
            <a:endParaRPr lang="en-US" sz="2000" dirty="0">
              <a:latin typeface="+mn-lt"/>
            </a:endParaRPr>
          </a:p>
          <a:p>
            <a:r>
              <a:rPr lang="en-US" dirty="0">
                <a:latin typeface="+mn-lt"/>
              </a:rPr>
              <a:t>Accredits Authorized Inspection Agencies (AIA)</a:t>
            </a:r>
          </a:p>
          <a:p>
            <a:r>
              <a:rPr lang="en-US" dirty="0">
                <a:latin typeface="+mn-lt"/>
                <a:ea typeface="Tahoma"/>
                <a:cs typeface="Tahoma"/>
              </a:rPr>
              <a:t>Holds hearing on reports of misconduct or failure to provide adequate inspection services by AIAs.</a:t>
            </a:r>
            <a:endParaRPr lang="en-US" dirty="0">
              <a:latin typeface="+mn-lt"/>
            </a:endParaRPr>
          </a:p>
          <a:p>
            <a:pPr lvl="1"/>
            <a:endParaRPr lang="en-US" sz="2400" dirty="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15</a:t>
            </a:fld>
            <a:endParaRPr lang="en-US"/>
          </a:p>
        </p:txBody>
      </p:sp>
    </p:spTree>
    <p:extLst>
      <p:ext uri="{BB962C8B-B14F-4D97-AF65-F5344CB8AC3E}">
        <p14:creationId xmlns:p14="http://schemas.microsoft.com/office/powerpoint/2010/main" val="3747961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4348B-A7D0-82E2-B919-DC028ED071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7CC9D7-6CE0-799E-5113-6142E37480E9}"/>
              </a:ext>
            </a:extLst>
          </p:cNvPr>
          <p:cNvSpPr>
            <a:spLocks noGrp="1"/>
          </p:cNvSpPr>
          <p:nvPr>
            <p:ph type="title"/>
          </p:nvPr>
        </p:nvSpPr>
        <p:spPr>
          <a:xfrm>
            <a:off x="457200" y="274320"/>
            <a:ext cx="8229600" cy="2249509"/>
          </a:xfrm>
        </p:spPr>
        <p:txBody>
          <a:bodyPr/>
          <a:lstStyle/>
          <a:p>
            <a:r>
              <a:rPr lang="en-US" b="1">
                <a:latin typeface="+mn-lt"/>
                <a:ea typeface="Tahoma"/>
                <a:cs typeface="Tahoma"/>
              </a:rPr>
              <a:t>COMMITTEE ON CERTIFICATION OF NON-DESTRUCTIVE EXAMINATION PERSONNEL AND QUALITY CONTROL TECHNICIANS (ANDE)</a:t>
            </a:r>
            <a:endParaRPr lang="en-US" b="1">
              <a:latin typeface="+mn-lt"/>
            </a:endParaRPr>
          </a:p>
        </p:txBody>
      </p:sp>
      <p:sp>
        <p:nvSpPr>
          <p:cNvPr id="3" name="Content Placeholder 2">
            <a:extLst>
              <a:ext uri="{FF2B5EF4-FFF2-40B4-BE49-F238E27FC236}">
                <a16:creationId xmlns:a16="http://schemas.microsoft.com/office/drawing/2014/main" id="{86749594-C43E-C268-15AA-9D27E09ADDA9}"/>
              </a:ext>
            </a:extLst>
          </p:cNvPr>
          <p:cNvSpPr>
            <a:spLocks noGrp="1"/>
          </p:cNvSpPr>
          <p:nvPr>
            <p:ph idx="1"/>
          </p:nvPr>
        </p:nvSpPr>
        <p:spPr>
          <a:xfrm>
            <a:off x="457200" y="2701558"/>
            <a:ext cx="8229600" cy="3150602"/>
          </a:xfrm>
        </p:spPr>
        <p:txBody>
          <a:bodyPr tIns="91440" bIns="0"/>
          <a:lstStyle/>
          <a:p>
            <a:pPr marL="0" indent="0">
              <a:buNone/>
            </a:pPr>
            <a:r>
              <a:rPr lang="en-US" dirty="0">
                <a:latin typeface="+mn-lt"/>
                <a:ea typeface="Tahoma"/>
                <a:cs typeface="Arial"/>
              </a:rPr>
              <a:t>Responsible for the development and maintenance of ANDE-1. This standard:</a:t>
            </a:r>
            <a:endParaRPr lang="en-US" dirty="0"/>
          </a:p>
          <a:p>
            <a:pPr>
              <a:buFont typeface="Arial,Sans-Serif" panose="020B0604020202020204" pitchFamily="34" charset="0"/>
              <a:buChar char="•"/>
            </a:pPr>
            <a:r>
              <a:rPr lang="en-US" sz="2000" dirty="0">
                <a:latin typeface="+mn-lt"/>
                <a:ea typeface="Tahoma"/>
                <a:cs typeface="Arial"/>
              </a:rPr>
              <a:t>Provides requirements for a central qualification and certification program conducted by a third-party certification organization (certifying body) for NDE and quality control (QC) personnel.</a:t>
            </a:r>
          </a:p>
          <a:p>
            <a:pPr>
              <a:buFont typeface="Arial,Sans-Serif" panose="020B0604020202020204" pitchFamily="34" charset="0"/>
              <a:buChar char="•"/>
            </a:pPr>
            <a:r>
              <a:rPr lang="en-US" sz="2000" dirty="0">
                <a:latin typeface="+mn-lt"/>
                <a:ea typeface="Tahoma"/>
                <a:cs typeface="Arial"/>
              </a:rPr>
              <a:t>Uses both performance-based and prescriptive requirements that serve as the program core for these activities.</a:t>
            </a:r>
            <a:endParaRPr lang="en-US" sz="2000" dirty="0">
              <a:latin typeface="+mn-lt"/>
              <a:cs typeface="Arial"/>
            </a:endParaRPr>
          </a:p>
          <a:p>
            <a:pPr>
              <a:buFont typeface="Arial" panose="020B0604020202020204" pitchFamily="34" charset="0"/>
              <a:buChar char="•"/>
            </a:pPr>
            <a:endParaRPr lang="en-US" dirty="0">
              <a:latin typeface="+mn-lt"/>
            </a:endParaRPr>
          </a:p>
        </p:txBody>
      </p:sp>
      <p:sp>
        <p:nvSpPr>
          <p:cNvPr id="4" name="Footer Placeholder 3">
            <a:extLst>
              <a:ext uri="{FF2B5EF4-FFF2-40B4-BE49-F238E27FC236}">
                <a16:creationId xmlns:a16="http://schemas.microsoft.com/office/drawing/2014/main" id="{FD4DD0D4-3C11-CC5F-157F-40DA3E2C2EFB}"/>
              </a:ext>
            </a:extLst>
          </p:cNvPr>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a:extLst>
              <a:ext uri="{FF2B5EF4-FFF2-40B4-BE49-F238E27FC236}">
                <a16:creationId xmlns:a16="http://schemas.microsoft.com/office/drawing/2014/main" id="{60D32434-86CB-874A-EC63-F2BC8675B4DD}"/>
              </a:ext>
            </a:extLst>
          </p:cNvPr>
          <p:cNvSpPr>
            <a:spLocks noGrp="1"/>
          </p:cNvSpPr>
          <p:nvPr>
            <p:ph type="sldNum" sz="quarter" idx="11"/>
          </p:nvPr>
        </p:nvSpPr>
        <p:spPr/>
        <p:txBody>
          <a:bodyPr/>
          <a:lstStyle/>
          <a:p>
            <a:pPr>
              <a:defRPr/>
            </a:pPr>
            <a:fld id="{3949214A-8F76-4716-942D-9D0D17F02EEB}" type="slidenum">
              <a:rPr lang="en-US" smtClean="0"/>
              <a:pPr>
                <a:defRPr/>
              </a:pPr>
              <a:t>16</a:t>
            </a:fld>
            <a:endParaRPr lang="en-US"/>
          </a:p>
        </p:txBody>
      </p:sp>
    </p:spTree>
    <p:extLst>
      <p:ext uri="{BB962C8B-B14F-4D97-AF65-F5344CB8AC3E}">
        <p14:creationId xmlns:p14="http://schemas.microsoft.com/office/powerpoint/2010/main" val="627618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57200"/>
          </a:xfrm>
        </p:spPr>
        <p:txBody>
          <a:bodyPr/>
          <a:lstStyle/>
          <a:p>
            <a:r>
              <a:rPr lang="en-US" b="1" dirty="0">
                <a:latin typeface="+mn-lt"/>
              </a:rPr>
              <a:t>ACCREDITATION &amp; CERTIFICATION COMMITTEES</a:t>
            </a:r>
          </a:p>
        </p:txBody>
      </p:sp>
      <p:sp>
        <p:nvSpPr>
          <p:cNvPr id="3" name="Content Placeholder 2"/>
          <p:cNvSpPr>
            <a:spLocks noGrp="1"/>
          </p:cNvSpPr>
          <p:nvPr>
            <p:ph idx="1"/>
          </p:nvPr>
        </p:nvSpPr>
        <p:spPr>
          <a:xfrm>
            <a:off x="457200" y="1188720"/>
            <a:ext cx="8229600" cy="4754880"/>
          </a:xfrm>
        </p:spPr>
        <p:txBody>
          <a:bodyPr tIns="91440" bIns="0"/>
          <a:lstStyle/>
          <a:p>
            <a:r>
              <a:rPr lang="en-US">
                <a:latin typeface="+mn-lt"/>
              </a:rPr>
              <a:t>Committee on Boiler &amp; Pressure Vessel Conformity Assessment (CBPVCA)</a:t>
            </a:r>
          </a:p>
          <a:p>
            <a:r>
              <a:rPr lang="en-US">
                <a:latin typeface="+mn-lt"/>
              </a:rPr>
              <a:t>Committee on Nuclear Certification (CNC)</a:t>
            </a:r>
          </a:p>
          <a:p>
            <a:r>
              <a:rPr lang="en-US">
                <a:latin typeface="+mn-lt"/>
                <a:ea typeface="Tahoma"/>
                <a:cs typeface="Tahoma"/>
              </a:rPr>
              <a:t>Committee on AIA Accreditation (CAA)</a:t>
            </a:r>
            <a:endParaRPr lang="en-US">
              <a:latin typeface="+mn-lt"/>
            </a:endParaRPr>
          </a:p>
          <a:p>
            <a:r>
              <a:rPr lang="en-US">
                <a:latin typeface="+mn-lt"/>
                <a:ea typeface="Tahoma"/>
                <a:cs typeface="Tahoma"/>
              </a:rPr>
              <a:t>Committee on RTP Certification (RTP-CERT)</a:t>
            </a:r>
            <a:endParaRPr lang="en-US">
              <a:latin typeface="+mn-lt"/>
            </a:endParaRPr>
          </a:p>
          <a:p>
            <a:r>
              <a:rPr lang="en-US">
                <a:latin typeface="+mn-lt"/>
                <a:ea typeface="Tahoma"/>
                <a:cs typeface="Tahoma"/>
              </a:rPr>
              <a:t>Committee on BPE Certification (CBPEC)</a:t>
            </a:r>
            <a:endParaRPr lang="en-US">
              <a:latin typeface="+mn-lt"/>
            </a:endParaRPr>
          </a:p>
          <a:p>
            <a:r>
              <a:rPr lang="en-US">
                <a:latin typeface="+mn-lt"/>
              </a:rPr>
              <a:t>Y14 Subcommittee 5.2 – Certification (GDTP)</a:t>
            </a:r>
          </a:p>
          <a:p>
            <a:r>
              <a:rPr lang="en-US">
                <a:latin typeface="+mn-lt"/>
              </a:rPr>
              <a:t>Committee on Qualification for Resource Recovery Facility Operators (QRO)</a:t>
            </a:r>
          </a:p>
          <a:p>
            <a:r>
              <a:rPr lang="en-US">
                <a:latin typeface="+mn-lt"/>
              </a:rPr>
              <a:t>Committee on Certification Non-Destructive Examination Personnel and Quality Control Technicians (ANDE) </a:t>
            </a:r>
          </a:p>
        </p:txBody>
      </p:sp>
      <p:sp>
        <p:nvSpPr>
          <p:cNvPr id="4" name="Footer Placeholder 3"/>
          <p:cNvSpPr>
            <a:spLocks noGrp="1"/>
          </p:cNvSpPr>
          <p:nvPr>
            <p:ph type="ftr" sz="quarter" idx="10"/>
          </p:nvPr>
        </p:nvSpPr>
        <p:spPr/>
        <p:txBody>
          <a:bodyPr/>
          <a:lstStyle/>
          <a:p>
            <a:pP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17</a:t>
            </a:fld>
            <a:endParaRPr lang="en-US"/>
          </a:p>
        </p:txBody>
      </p:sp>
    </p:spTree>
    <p:extLst>
      <p:ext uri="{BB962C8B-B14F-4D97-AF65-F5344CB8AC3E}">
        <p14:creationId xmlns:p14="http://schemas.microsoft.com/office/powerpoint/2010/main" val="2679885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228600" y="397828"/>
            <a:ext cx="8686800" cy="457200"/>
          </a:xfrm>
        </p:spPr>
        <p:txBody>
          <a:bodyPr/>
          <a:lstStyle/>
          <a:p>
            <a:pPr eaLnBrk="1" hangingPunct="1"/>
            <a:r>
              <a:rPr lang="en-US" b="1" dirty="0">
                <a:latin typeface="+mn-lt"/>
              </a:rPr>
              <a:t>ACCREDITATION &amp; CERTIFICATION COMMITTEES</a:t>
            </a:r>
          </a:p>
        </p:txBody>
      </p:sp>
      <p:sp>
        <p:nvSpPr>
          <p:cNvPr id="16389" name="Rectangle 3"/>
          <p:cNvSpPr>
            <a:spLocks noGrp="1" noChangeArrowheads="1"/>
          </p:cNvSpPr>
          <p:nvPr>
            <p:ph idx="1"/>
          </p:nvPr>
        </p:nvSpPr>
        <p:spPr>
          <a:xfrm>
            <a:off x="457200" y="1188720"/>
            <a:ext cx="8229600" cy="4846320"/>
          </a:xfrm>
        </p:spPr>
        <p:txBody>
          <a:bodyPr tIns="91440"/>
          <a:lstStyle/>
          <a:p>
            <a:pPr marL="0" indent="0" eaLnBrk="1" hangingPunct="1">
              <a:buNone/>
            </a:pPr>
            <a:r>
              <a:rPr lang="en-US" dirty="0">
                <a:latin typeface="+mn-lt"/>
              </a:rPr>
              <a:t>Responsibilities</a:t>
            </a:r>
          </a:p>
          <a:p>
            <a:pPr>
              <a:buFont typeface="Arial" panose="020B0604020202020204" pitchFamily="34" charset="0"/>
              <a:buChar char="•"/>
            </a:pPr>
            <a:r>
              <a:rPr lang="en-US" sz="2000" dirty="0">
                <a:latin typeface="+mn-lt"/>
                <a:ea typeface="Tahoma"/>
                <a:cs typeface="Tahoma"/>
              </a:rPr>
              <a:t>Approve the issuance, renewal, extension, revision, suspension, and termination of ASME certification/accreditation based on reports submitted by ASME designees.</a:t>
            </a:r>
            <a:endParaRPr lang="en-US" sz="2000" dirty="0">
              <a:latin typeface="+mn-lt"/>
            </a:endParaRPr>
          </a:p>
          <a:p>
            <a:pPr>
              <a:buFont typeface="Arial" panose="020B0604020202020204" pitchFamily="34" charset="0"/>
              <a:buChar char="•"/>
            </a:pPr>
            <a:r>
              <a:rPr lang="en-US" sz="2000" dirty="0">
                <a:latin typeface="+mn-lt"/>
                <a:ea typeface="Tahoma"/>
                <a:cs typeface="Tahoma"/>
              </a:rPr>
              <a:t>Review and evaluate deficiencies, non-conformities, or alleged violations.</a:t>
            </a:r>
            <a:endParaRPr lang="en-US" sz="2000" dirty="0">
              <a:latin typeface="+mn-lt"/>
            </a:endParaRPr>
          </a:p>
          <a:p>
            <a:pPr>
              <a:buFont typeface="Arial" panose="020B0604020202020204" pitchFamily="34" charset="0"/>
              <a:buChar char="•"/>
            </a:pPr>
            <a:r>
              <a:rPr lang="en-US" sz="2000" dirty="0">
                <a:latin typeface="+mn-lt"/>
                <a:ea typeface="Tahoma"/>
                <a:cs typeface="Tahoma"/>
              </a:rPr>
              <a:t>Recommend program changes.</a:t>
            </a:r>
            <a:endParaRPr lang="en-US" sz="2000" dirty="0">
              <a:latin typeface="+mn-lt"/>
            </a:endParaRPr>
          </a:p>
          <a:p>
            <a:pPr>
              <a:buFont typeface="Arial" panose="020B0604020202020204" pitchFamily="34" charset="0"/>
              <a:buChar char="•"/>
            </a:pPr>
            <a:r>
              <a:rPr lang="en-US" sz="2000" dirty="0">
                <a:latin typeface="+mn-lt"/>
                <a:ea typeface="Tahoma"/>
                <a:cs typeface="Tahoma"/>
              </a:rPr>
              <a:t>Prepare committee procedures for BCA approval.</a:t>
            </a:r>
            <a:endParaRPr lang="en-US" sz="2000" dirty="0">
              <a:latin typeface="+mn-lt"/>
            </a:endParaRPr>
          </a:p>
          <a:p>
            <a:pPr>
              <a:buFont typeface="Arial" panose="020B0604020202020204" pitchFamily="34" charset="0"/>
              <a:buChar char="•"/>
            </a:pPr>
            <a:r>
              <a:rPr lang="en-US" sz="2000" dirty="0">
                <a:latin typeface="+mn-lt"/>
                <a:ea typeface="Tahoma"/>
                <a:cs typeface="Tahoma"/>
              </a:rPr>
              <a:t>Hear initial appeals or requests for re-consideration from Applicants or Certificate Holders.</a:t>
            </a:r>
            <a:endParaRPr lang="en-US" sz="2000" dirty="0">
              <a:latin typeface="+mn-lt"/>
            </a:endParaRPr>
          </a:p>
          <a:p>
            <a:pPr lvl="1" eaLnBrk="1" hangingPunct="1"/>
            <a:endParaRPr lang="en-US" sz="2400" dirty="0">
              <a:latin typeface="+mn-lt"/>
            </a:endParaRPr>
          </a:p>
          <a:p>
            <a:pPr lvl="1" eaLnBrk="1" hangingPunct="1"/>
            <a:endParaRPr lang="en-US" sz="2400" dirty="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914400" y="274320"/>
            <a:ext cx="7315200" cy="457200"/>
          </a:xfrm>
        </p:spPr>
        <p:txBody>
          <a:bodyPr/>
          <a:lstStyle/>
          <a:p>
            <a:pPr eaLnBrk="1" hangingPunct="1"/>
            <a:r>
              <a:rPr lang="en-US" b="1">
                <a:latin typeface="+mj-lt"/>
              </a:rPr>
              <a:t>MODULE B COURSE OUTLINE</a:t>
            </a:r>
            <a:endParaRPr lang="en-US" b="1" strike="sngStrike">
              <a:latin typeface="+mj-lt"/>
            </a:endParaRPr>
          </a:p>
        </p:txBody>
      </p:sp>
      <p:sp>
        <p:nvSpPr>
          <p:cNvPr id="2" name="Footer Placeholder 1"/>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10" name="Rectangle 6"/>
          <p:cNvSpPr>
            <a:spLocks noGrp="1" noChangeArrowheads="1"/>
          </p:cNvSpPr>
          <p:nvPr>
            <p:ph idx="1"/>
          </p:nvPr>
        </p:nvSpPr>
        <p:spPr>
          <a:xfrm>
            <a:off x="457200" y="1280160"/>
            <a:ext cx="8229600" cy="457200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569595" indent="-569595">
              <a:spcBef>
                <a:spcPts val="200"/>
              </a:spcBef>
              <a:buNone/>
              <a:tabLst>
                <a:tab pos="569913" algn="l"/>
              </a:tabLst>
            </a:pPr>
            <a:r>
              <a:rPr lang="en-US" sz="2000">
                <a:latin typeface="+mj-lt"/>
                <a:cs typeface="Tahoma" pitchFamily="34" charset="0"/>
              </a:rPr>
              <a:t>B1. 	ASME Organizational Structure</a:t>
            </a:r>
            <a:endParaRPr lang="en-US"/>
          </a:p>
          <a:p>
            <a:pPr marL="569595" indent="-569595">
              <a:spcBef>
                <a:spcPts val="200"/>
              </a:spcBef>
              <a:buNone/>
              <a:tabLst>
                <a:tab pos="569913" algn="l"/>
              </a:tabLst>
            </a:pPr>
            <a:r>
              <a:rPr lang="en-US" sz="2000">
                <a:latin typeface="+mj-lt"/>
                <a:cs typeface="Tahoma" pitchFamily="34" charset="0"/>
              </a:rPr>
              <a:t>B2. 	Standards Development: Staff and Volunteer Roles and Responsibilities</a:t>
            </a:r>
            <a:endParaRPr lang="en-US" sz="2000">
              <a:latin typeface="+mj-lt"/>
            </a:endParaRPr>
          </a:p>
          <a:p>
            <a:pPr marL="569595" indent="-569595">
              <a:spcBef>
                <a:spcPts val="200"/>
              </a:spcBef>
              <a:buNone/>
              <a:tabLst>
                <a:tab pos="569913" algn="l"/>
              </a:tabLst>
            </a:pPr>
            <a:r>
              <a:rPr lang="en-US" sz="2000" b="1">
                <a:latin typeface="+mj-lt"/>
                <a:cs typeface="Tahoma" pitchFamily="34" charset="0"/>
              </a:rPr>
              <a:t>B3.	Conformity Assessment: Committees and Staff Roles and Responsibilities</a:t>
            </a:r>
            <a:endParaRPr lang="en-US" sz="2000" b="1">
              <a:latin typeface="+mj-lt"/>
            </a:endParaRPr>
          </a:p>
          <a:p>
            <a:pPr marL="569595" indent="-569595">
              <a:spcBef>
                <a:spcPts val="200"/>
              </a:spcBef>
              <a:buNone/>
              <a:tabLst>
                <a:tab pos="569913" algn="l"/>
              </a:tabLst>
            </a:pPr>
            <a:r>
              <a:rPr lang="en-US" sz="2000">
                <a:latin typeface="+mj-lt"/>
                <a:cs typeface="Tahoma" pitchFamily="34" charset="0"/>
              </a:rPr>
              <a:t>B4.	Initiating and Terminating Standards Projects</a:t>
            </a:r>
            <a:endParaRPr lang="en-US" sz="2000">
              <a:latin typeface="+mj-lt"/>
            </a:endParaRPr>
          </a:p>
          <a:p>
            <a:pPr marL="569595" indent="-569595">
              <a:spcBef>
                <a:spcPts val="200"/>
              </a:spcBef>
              <a:buNone/>
              <a:tabLst>
                <a:tab pos="569913" algn="l"/>
              </a:tabLst>
            </a:pPr>
            <a:r>
              <a:rPr lang="en-US" sz="2000">
                <a:latin typeface="+mj-lt"/>
                <a:cs typeface="Tahoma" pitchFamily="34" charset="0"/>
              </a:rPr>
              <a:t>B5.	Consensus Process for Standards Development</a:t>
            </a:r>
            <a:endParaRPr lang="en-US" sz="2000">
              <a:latin typeface="+mj-lt"/>
            </a:endParaRPr>
          </a:p>
          <a:p>
            <a:pPr marL="569595" indent="-569595">
              <a:spcBef>
                <a:spcPts val="200"/>
              </a:spcBef>
              <a:buNone/>
              <a:tabLst>
                <a:tab pos="569913" algn="l"/>
              </a:tabLst>
            </a:pPr>
            <a:r>
              <a:rPr lang="en-US" sz="2000">
                <a:latin typeface="+mj-lt"/>
                <a:cs typeface="Tahoma" pitchFamily="34" charset="0"/>
              </a:rPr>
              <a:t>B5A.  Standards &amp; Certification Project Management</a:t>
            </a:r>
            <a:endParaRPr lang="en-US" sz="2000">
              <a:latin typeface="+mj-lt"/>
            </a:endParaRPr>
          </a:p>
          <a:p>
            <a:pPr marL="569595" indent="-569595">
              <a:spcBef>
                <a:spcPts val="200"/>
              </a:spcBef>
              <a:buNone/>
              <a:tabLst>
                <a:tab pos="569913" algn="l"/>
              </a:tabLst>
            </a:pPr>
            <a:r>
              <a:rPr lang="en-US" sz="2000">
                <a:latin typeface="+mj-lt"/>
                <a:cs typeface="Tahoma" pitchFamily="34" charset="0"/>
              </a:rPr>
              <a:t>B6.	The Basics of Parliamentary Procedure</a:t>
            </a:r>
            <a:endParaRPr lang="en-US" sz="2000">
              <a:latin typeface="+mj-lt"/>
            </a:endParaRPr>
          </a:p>
          <a:p>
            <a:pPr marL="569595" indent="-569595">
              <a:spcBef>
                <a:spcPts val="200"/>
              </a:spcBef>
              <a:buNone/>
              <a:tabLst>
                <a:tab pos="569913" algn="l"/>
              </a:tabLst>
            </a:pPr>
            <a:r>
              <a:rPr lang="en-US" sz="2000">
                <a:latin typeface="+mj-lt"/>
                <a:cs typeface="Tahoma" pitchFamily="34" charset="0"/>
              </a:rPr>
              <a:t>B7.	The Appeals Process</a:t>
            </a:r>
            <a:endParaRPr lang="en-US" sz="2000">
              <a:latin typeface="+mj-lt"/>
            </a:endParaRPr>
          </a:p>
          <a:p>
            <a:pPr marL="569595" indent="-569595">
              <a:spcBef>
                <a:spcPts val="200"/>
              </a:spcBef>
              <a:buNone/>
              <a:tabLst>
                <a:tab pos="569913" algn="l"/>
              </a:tabLst>
            </a:pPr>
            <a:r>
              <a:rPr lang="en-US" sz="2000">
                <a:latin typeface="+mj-lt"/>
                <a:cs typeface="Tahoma" pitchFamily="34" charset="0"/>
              </a:rPr>
              <a:t>B8.	International Standards Development</a:t>
            </a:r>
            <a:endParaRPr lang="en-US" sz="2000">
              <a:latin typeface="+mj-lt"/>
            </a:endParaRPr>
          </a:p>
          <a:p>
            <a:pPr marL="569595" indent="-569595">
              <a:spcBef>
                <a:spcPts val="200"/>
              </a:spcBef>
              <a:buNone/>
              <a:tabLst>
                <a:tab pos="569913" algn="l"/>
              </a:tabLst>
            </a:pPr>
            <a:r>
              <a:rPr lang="en-US" sz="2000">
                <a:latin typeface="+mj-lt"/>
                <a:cs typeface="Tahoma" pitchFamily="34" charset="0"/>
              </a:rPr>
              <a:t>B9.	ASME Conformity Assessment Programs</a:t>
            </a:r>
            <a:endParaRPr lang="en-US" sz="2000">
              <a:latin typeface="+mj-lt"/>
            </a:endParaRPr>
          </a:p>
          <a:p>
            <a:pPr marL="569595" indent="-569595">
              <a:spcBef>
                <a:spcPts val="200"/>
              </a:spcBef>
              <a:buNone/>
              <a:tabLst>
                <a:tab pos="569913" algn="l"/>
              </a:tabLst>
            </a:pPr>
            <a:r>
              <a:rPr lang="en-US" sz="2000">
                <a:latin typeface="+mj-lt"/>
                <a:ea typeface="Tahoma"/>
                <a:cs typeface="Tahoma"/>
              </a:rPr>
              <a:t>B10.	Performance-Based Standards</a:t>
            </a:r>
          </a:p>
          <a:p>
            <a:pPr marL="569595" indent="-569595">
              <a:spcBef>
                <a:spcPts val="200"/>
              </a:spcBef>
              <a:buNone/>
              <a:tabLst>
                <a:tab pos="569913" algn="l"/>
              </a:tabLst>
            </a:pPr>
            <a:r>
              <a:rPr lang="en-US" sz="2000">
                <a:latin typeface="+mj-lt"/>
                <a:cs typeface="Tahoma" pitchFamily="34" charset="0"/>
              </a:rPr>
              <a:t>B11. Standards Inquiries, Interpretations and Cases</a:t>
            </a:r>
            <a:endParaRPr lang="en-US" sz="2000" i="1">
              <a:solidFill>
                <a:srgbClr val="66FF33"/>
              </a:solidFill>
              <a:latin typeface="+mj-lt"/>
            </a:endParaRPr>
          </a:p>
        </p:txBody>
      </p:sp>
      <p:sp>
        <p:nvSpPr>
          <p:cNvPr id="4" name="Slide Number Placeholder 3"/>
          <p:cNvSpPr>
            <a:spLocks noGrp="1"/>
          </p:cNvSpPr>
          <p:nvPr>
            <p:ph type="sldNum" sz="quarter" idx="11"/>
          </p:nvPr>
        </p:nvSpPr>
        <p:spPr/>
        <p:txBody>
          <a:bodyPr/>
          <a:lstStyle/>
          <a:p>
            <a:pPr>
              <a:defRPr/>
            </a:pPr>
            <a:fld id="{3949214A-8F76-4716-942D-9D0D17F02EEB}" type="slidenum">
              <a:rPr lang="en-US" smtClean="0"/>
              <a:pPr>
                <a:defRPr/>
              </a:pPr>
              <a:t>1</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a:xfrm>
            <a:off x="914400" y="2743200"/>
            <a:ext cx="7315200" cy="1371600"/>
          </a:xfrm>
        </p:spPr>
        <p:txBody>
          <a:bodyPr/>
          <a:lstStyle/>
          <a:p>
            <a:r>
              <a:rPr lang="en-US" b="1" dirty="0">
                <a:latin typeface="+mn-lt"/>
              </a:rPr>
              <a:t>III. ASME DESIGNEES, DESIGNATED ORGANIZATIONS, OR AUTHORIZED INSPECTION AGENCIES</a:t>
            </a:r>
          </a:p>
        </p:txBody>
      </p:sp>
      <p:sp>
        <p:nvSpPr>
          <p:cNvPr id="3" name="Footer Placeholder 2"/>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94B1B318-6176-448C-8368-B9EA2544B49D}" type="slidenum">
              <a:rPr lang="en-US" smtClean="0"/>
              <a:pPr>
                <a:defRPr/>
              </a:pPr>
              <a:t>19</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914400" y="274320"/>
            <a:ext cx="7315200" cy="457200"/>
          </a:xfrm>
        </p:spPr>
        <p:txBody>
          <a:bodyPr/>
          <a:lstStyle/>
          <a:p>
            <a:pPr eaLnBrk="1" hangingPunct="1"/>
            <a:r>
              <a:rPr lang="en-US" b="1">
                <a:latin typeface="+mn-lt"/>
              </a:rPr>
              <a:t>ASME DESIGNEE</a:t>
            </a:r>
          </a:p>
        </p:txBody>
      </p:sp>
      <p:sp>
        <p:nvSpPr>
          <p:cNvPr id="20485" name="Rectangle 3"/>
          <p:cNvSpPr>
            <a:spLocks noGrp="1" noChangeArrowheads="1"/>
          </p:cNvSpPr>
          <p:nvPr>
            <p:ph idx="1"/>
          </p:nvPr>
        </p:nvSpPr>
        <p:spPr>
          <a:xfrm>
            <a:off x="457200" y="1005840"/>
            <a:ext cx="8229600" cy="4846320"/>
          </a:xfrm>
        </p:spPr>
        <p:txBody>
          <a:bodyPr tIns="91440" bIns="0"/>
          <a:lstStyle/>
          <a:p>
            <a:r>
              <a:rPr lang="en-US" dirty="0">
                <a:latin typeface="+mn-lt"/>
                <a:ea typeface="Tahoma"/>
                <a:cs typeface="Tahoma"/>
              </a:rPr>
              <a:t>An ASME Consultant under contract to ASME</a:t>
            </a:r>
          </a:p>
          <a:p>
            <a:r>
              <a:rPr lang="en-US" dirty="0">
                <a:latin typeface="+mn-lt"/>
                <a:ea typeface="Tahoma"/>
                <a:cs typeface="Tahoma"/>
              </a:rPr>
              <a:t>Shall be accepted by the Committee on Designees (COD) and obtain Certification as an ASME Designee.</a:t>
            </a:r>
            <a:endParaRPr lang="en-US" dirty="0">
              <a:latin typeface="+mn-lt"/>
            </a:endParaRPr>
          </a:p>
          <a:p>
            <a:r>
              <a:rPr lang="en-US" dirty="0">
                <a:latin typeface="+mn-lt"/>
                <a:ea typeface="Tahoma"/>
                <a:cs typeface="Tahoma"/>
              </a:rPr>
              <a:t>Acts on ASME’s behalf for the purpose of performing reviews, surveys, audits, and examinations of organizations or persons holding, or applying for, accreditation or certification in accordance with the applicable ASME Code or Standard.</a:t>
            </a:r>
            <a:endParaRPr lang="en-US" dirty="0">
              <a:latin typeface="+mn-lt"/>
            </a:endParaRPr>
          </a:p>
          <a:p>
            <a:r>
              <a:rPr lang="en-US" dirty="0">
                <a:latin typeface="+mn-lt"/>
              </a:rPr>
              <a:t>For reviews for Boiler Code certification (non-nuclear) Designees can be employees of, or independent consultants under contract with any of the following:</a:t>
            </a:r>
          </a:p>
          <a:p>
            <a:pPr lvl="1"/>
            <a:r>
              <a:rPr lang="en-US" sz="2000" dirty="0">
                <a:latin typeface="+mn-lt"/>
                <a:ea typeface="Tahoma"/>
                <a:cs typeface="Tahoma"/>
              </a:rPr>
              <a:t>ASME, Jurisdictional Authority, or ASME Designated Organizations (i.e. National Board)</a:t>
            </a:r>
          </a:p>
          <a:p>
            <a:endParaRPr lang="en-US" dirty="0">
              <a:latin typeface="+mn-lt"/>
            </a:endParaRPr>
          </a:p>
          <a:p>
            <a:pPr marL="0" indent="0" eaLnBrk="1" hangingPunct="1">
              <a:buNone/>
            </a:pPr>
            <a:br>
              <a:rPr lang="en-US" dirty="0">
                <a:latin typeface="+mn-lt"/>
              </a:rPr>
            </a:br>
            <a:endParaRPr lang="en-US" dirty="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20</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914400" y="274320"/>
            <a:ext cx="7315200" cy="457200"/>
          </a:xfrm>
        </p:spPr>
        <p:txBody>
          <a:bodyPr/>
          <a:lstStyle/>
          <a:p>
            <a:pPr eaLnBrk="1" hangingPunct="1"/>
            <a:r>
              <a:rPr lang="en-US" b="1">
                <a:latin typeface="+mn-lt"/>
              </a:rPr>
              <a:t>ASME DESIGNEE</a:t>
            </a:r>
          </a:p>
        </p:txBody>
      </p:sp>
      <p:sp>
        <p:nvSpPr>
          <p:cNvPr id="20485" name="Rectangle 3"/>
          <p:cNvSpPr>
            <a:spLocks noGrp="1" noChangeArrowheads="1"/>
          </p:cNvSpPr>
          <p:nvPr>
            <p:ph idx="1"/>
          </p:nvPr>
        </p:nvSpPr>
        <p:spPr>
          <a:xfrm>
            <a:off x="457200" y="1005840"/>
            <a:ext cx="8229600" cy="4846320"/>
          </a:xfrm>
        </p:spPr>
        <p:txBody>
          <a:bodyPr tIns="91440" bIns="0"/>
          <a:lstStyle/>
          <a:p>
            <a:r>
              <a:rPr lang="en-US" dirty="0">
                <a:latin typeface="+mn-lt"/>
                <a:ea typeface="Tahoma"/>
                <a:cs typeface="Tahoma"/>
              </a:rPr>
              <a:t>Designees are prohibited from providing consulting services in any area which might lead to a conflict of interest.</a:t>
            </a:r>
            <a:endParaRPr lang="en-US" dirty="0">
              <a:latin typeface="+mn-lt"/>
            </a:endParaRPr>
          </a:p>
          <a:p>
            <a:r>
              <a:rPr lang="en-US" dirty="0">
                <a:latin typeface="+mn-lt"/>
                <a:ea typeface="Tahoma"/>
                <a:cs typeface="Tahoma"/>
              </a:rPr>
              <a:t>Designees who perform consulting services shall notify the Director, ASME Auditing and Conformity Assessment so they are not assigned to any Conformity Assessment activities.</a:t>
            </a:r>
            <a:endParaRPr lang="en-US" dirty="0">
              <a:latin typeface="+mn-lt"/>
            </a:endParaRPr>
          </a:p>
          <a:p>
            <a:r>
              <a:rPr lang="en-US" dirty="0">
                <a:latin typeface="+mn-lt"/>
                <a:ea typeface="Tahoma"/>
                <a:cs typeface="Tahoma"/>
              </a:rPr>
              <a:t>All Designees are required to sign an agreement to adhere to ASME policies.</a:t>
            </a:r>
            <a:endParaRPr lang="en-US" dirty="0">
              <a:latin typeface="+mn-lt"/>
            </a:endParaRPr>
          </a:p>
          <a:p>
            <a:pPr marL="342900" lvl="1" indent="-342900">
              <a:buFontTx/>
              <a:buChar char="•"/>
            </a:pPr>
            <a:r>
              <a:rPr lang="en-US" sz="2400" dirty="0">
                <a:latin typeface="+mn-lt"/>
                <a:ea typeface="Tahoma"/>
                <a:cs typeface="Tahoma"/>
              </a:rPr>
              <a:t>Qualification criteria for accreditation of a Designee is contained in “Standard Qualification Criteria for Designees for Accreditation and Product Certification Activities”.</a:t>
            </a:r>
          </a:p>
          <a:p>
            <a:endParaRPr lang="en-US" sz="2000" dirty="0"/>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21</a:t>
            </a:fld>
            <a:endParaRPr lang="en-US"/>
          </a:p>
        </p:txBody>
      </p:sp>
    </p:spTree>
    <p:extLst>
      <p:ext uri="{BB962C8B-B14F-4D97-AF65-F5344CB8AC3E}">
        <p14:creationId xmlns:p14="http://schemas.microsoft.com/office/powerpoint/2010/main" val="2858822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7315200" cy="457200"/>
          </a:xfrm>
        </p:spPr>
        <p:txBody>
          <a:bodyPr/>
          <a:lstStyle/>
          <a:p>
            <a:r>
              <a:rPr lang="en-US" b="1">
                <a:latin typeface="+mn-lt"/>
              </a:rPr>
              <a:t>ASME DESIGNEE</a:t>
            </a:r>
          </a:p>
        </p:txBody>
      </p:sp>
      <p:sp>
        <p:nvSpPr>
          <p:cNvPr id="3" name="Content Placeholder 2"/>
          <p:cNvSpPr>
            <a:spLocks noGrp="1"/>
          </p:cNvSpPr>
          <p:nvPr>
            <p:ph idx="1"/>
          </p:nvPr>
        </p:nvSpPr>
        <p:spPr>
          <a:xfrm>
            <a:off x="457200" y="1005840"/>
            <a:ext cx="8229600" cy="4846320"/>
          </a:xfrm>
        </p:spPr>
        <p:txBody>
          <a:bodyPr tIns="91440" bIns="91440"/>
          <a:lstStyle/>
          <a:p>
            <a:pPr lvl="0"/>
            <a:r>
              <a:rPr lang="en-US" dirty="0">
                <a:latin typeface="+mn-lt"/>
              </a:rPr>
              <a:t>An ASME Designee may not be any of the following:</a:t>
            </a:r>
          </a:p>
          <a:p>
            <a:pPr lvl="2">
              <a:buFont typeface="Arial" panose="020B0604020202020204" pitchFamily="34" charset="0"/>
              <a:buChar char="−"/>
            </a:pPr>
            <a:r>
              <a:rPr lang="en-US" dirty="0">
                <a:latin typeface="+mn-lt"/>
              </a:rPr>
              <a:t>An employee of the Authorized Inspection Agency (AIA) performing "in-house" inspection for the organization under review </a:t>
            </a:r>
          </a:p>
          <a:p>
            <a:pPr lvl="2">
              <a:buFont typeface="Arial" panose="020B0604020202020204" pitchFamily="34" charset="0"/>
              <a:buChar char="−"/>
            </a:pPr>
            <a:r>
              <a:rPr lang="en-US" dirty="0">
                <a:latin typeface="+mn-lt"/>
              </a:rPr>
              <a:t>An employee of another organization applying for, or holding, ASME accreditation or certification in the program for which the individual is acting as a Designee </a:t>
            </a:r>
          </a:p>
          <a:p>
            <a:pPr lvl="2">
              <a:buFont typeface="Arial" panose="020B0604020202020204" pitchFamily="34" charset="0"/>
              <a:buChar char="−"/>
            </a:pPr>
            <a:r>
              <a:rPr lang="en-US" dirty="0">
                <a:latin typeface="+mn-lt"/>
              </a:rPr>
              <a:t>An individual having a financial interest in the organization being reviewed</a:t>
            </a:r>
          </a:p>
          <a:p>
            <a:r>
              <a:rPr lang="en-US" dirty="0">
                <a:latin typeface="+mn-lt"/>
              </a:rPr>
              <a:t>In cases where an ASME Designee has either worked for or provided consulting or inspection services to an Applicant, the ASME Designee is required to inform ASME of this situation</a:t>
            </a:r>
          </a:p>
          <a:p>
            <a:endParaRPr lang="en-US" dirty="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22</a:t>
            </a:fld>
            <a:endParaRPr lang="en-US"/>
          </a:p>
        </p:txBody>
      </p:sp>
    </p:spTree>
    <p:extLst>
      <p:ext uri="{BB962C8B-B14F-4D97-AF65-F5344CB8AC3E}">
        <p14:creationId xmlns:p14="http://schemas.microsoft.com/office/powerpoint/2010/main" val="24187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228600" y="502920"/>
            <a:ext cx="8686800" cy="457200"/>
          </a:xfrm>
        </p:spPr>
        <p:txBody>
          <a:bodyPr/>
          <a:lstStyle/>
          <a:p>
            <a:r>
              <a:rPr lang="en-US" b="1" dirty="0">
                <a:latin typeface="+mn-lt"/>
              </a:rPr>
              <a:t>ASME DESIGNATED ORGANIZATION (ADO)</a:t>
            </a:r>
          </a:p>
        </p:txBody>
      </p:sp>
      <p:sp>
        <p:nvSpPr>
          <p:cNvPr id="22533" name="Rectangle 3"/>
          <p:cNvSpPr>
            <a:spLocks noGrp="1" noChangeArrowheads="1"/>
          </p:cNvSpPr>
          <p:nvPr>
            <p:ph idx="1"/>
          </p:nvPr>
        </p:nvSpPr>
        <p:spPr>
          <a:xfrm>
            <a:off x="457200" y="1280160"/>
            <a:ext cx="8229600" cy="4846320"/>
          </a:xfrm>
        </p:spPr>
        <p:txBody>
          <a:bodyPr tIns="91440" bIns="0"/>
          <a:lstStyle/>
          <a:p>
            <a:pPr marL="0" indent="0">
              <a:lnSpc>
                <a:spcPct val="90000"/>
              </a:lnSpc>
              <a:buNone/>
            </a:pPr>
            <a:endParaRPr lang="en-US" dirty="0">
              <a:latin typeface="+mn-lt"/>
            </a:endParaRPr>
          </a:p>
          <a:p>
            <a:pPr marL="0" indent="0">
              <a:lnSpc>
                <a:spcPct val="90000"/>
              </a:lnSpc>
              <a:buNone/>
            </a:pPr>
            <a:r>
              <a:rPr lang="en-US" dirty="0">
                <a:latin typeface="+mn-lt"/>
              </a:rPr>
              <a:t>The National Board of Boiler and Pressure Vessel Inspectors is the only current ASME Designated Organization and is qualified to conduct the following: </a:t>
            </a:r>
          </a:p>
          <a:p>
            <a:pPr lvl="1">
              <a:lnSpc>
                <a:spcPct val="90000"/>
              </a:lnSpc>
              <a:buFont typeface="Arial" panose="020B0604020202020204" pitchFamily="34" charset="0"/>
              <a:buChar char="•"/>
            </a:pPr>
            <a:r>
              <a:rPr lang="en-US" sz="2000" dirty="0">
                <a:latin typeface="+mn-lt"/>
                <a:ea typeface="Tahoma"/>
                <a:cs typeface="Tahoma"/>
              </a:rPr>
              <a:t>BPV Team Leader Examinations to determine Code knowledge for type of boiler reviews Team Leader will perform.</a:t>
            </a:r>
            <a:endParaRPr lang="en-US" sz="2000" dirty="0">
              <a:latin typeface="+mn-lt"/>
            </a:endParaRPr>
          </a:p>
          <a:p>
            <a:pPr lvl="1">
              <a:lnSpc>
                <a:spcPct val="90000"/>
              </a:lnSpc>
              <a:buFont typeface="Arial" panose="020B0604020202020204" pitchFamily="34" charset="0"/>
              <a:buChar char="•"/>
            </a:pPr>
            <a:r>
              <a:rPr lang="en-US" sz="2000" dirty="0">
                <a:latin typeface="+mn-lt"/>
                <a:ea typeface="Tahoma"/>
                <a:cs typeface="Tahoma"/>
              </a:rPr>
              <a:t>Boiler Code reviews on behalf of Jurisdictional Authorities when designated by the Jurisdiction</a:t>
            </a:r>
          </a:p>
          <a:p>
            <a:pPr lvl="1">
              <a:lnSpc>
                <a:spcPct val="90000"/>
              </a:lnSpc>
              <a:buFont typeface="Arial" panose="020B0604020202020204" pitchFamily="34" charset="0"/>
              <a:buChar char="•"/>
            </a:pPr>
            <a:r>
              <a:rPr lang="en-US" sz="2000" dirty="0">
                <a:latin typeface="+mn-lt"/>
                <a:ea typeface="Tahoma"/>
                <a:cs typeface="Tahoma"/>
              </a:rPr>
              <a:t>All reviews of Pressure Relief Device Manufactures/Assemblers and Valve Testing Laboratory (PRD) reviews </a:t>
            </a:r>
          </a:p>
          <a:p>
            <a:pPr lvl="1">
              <a:lnSpc>
                <a:spcPct val="90000"/>
              </a:lnSpc>
              <a:buFont typeface="Arial" panose="020B0604020202020204" pitchFamily="34" charset="0"/>
              <a:buChar char="•"/>
            </a:pPr>
            <a:r>
              <a:rPr lang="en-US" sz="2000" dirty="0">
                <a:latin typeface="+mn-lt"/>
              </a:rPr>
              <a:t>Team Leader Seminars for Continued Certification (Boiler Code only)</a:t>
            </a:r>
          </a:p>
          <a:p>
            <a:pPr lvl="2" eaLnBrk="1" hangingPunct="1">
              <a:lnSpc>
                <a:spcPct val="90000"/>
              </a:lnSpc>
            </a:pPr>
            <a:endParaRPr lang="en-US" dirty="0"/>
          </a:p>
          <a:p>
            <a:pPr lvl="1" eaLnBrk="1" hangingPunct="1">
              <a:lnSpc>
                <a:spcPct val="90000"/>
              </a:lnSpc>
              <a:buClr>
                <a:schemeClr val="accent2"/>
              </a:buClr>
            </a:pPr>
            <a:endParaRPr lang="en-US" sz="2000" dirty="0">
              <a:solidFill>
                <a:srgbClr val="FF0000"/>
              </a:solidFill>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23</a:t>
            </a:fld>
            <a:endParaRPr lang="en-US"/>
          </a:p>
        </p:txBody>
      </p:sp>
    </p:spTree>
    <p:extLst>
      <p:ext uri="{BB962C8B-B14F-4D97-AF65-F5344CB8AC3E}">
        <p14:creationId xmlns:p14="http://schemas.microsoft.com/office/powerpoint/2010/main" val="8074838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89268"/>
            <a:ext cx="8686800" cy="457200"/>
          </a:xfrm>
        </p:spPr>
        <p:txBody>
          <a:bodyPr/>
          <a:lstStyle/>
          <a:p>
            <a:r>
              <a:rPr lang="en-US" b="1" dirty="0">
                <a:latin typeface="+mn-lt"/>
              </a:rPr>
              <a:t>AUTHORIZED INSPECTION AGENCY </a:t>
            </a:r>
            <a:br>
              <a:rPr lang="en-US" b="1" dirty="0">
                <a:latin typeface="+mn-lt"/>
              </a:rPr>
            </a:br>
            <a:r>
              <a:rPr lang="en-US" b="1" dirty="0">
                <a:latin typeface="+mn-lt"/>
              </a:rPr>
              <a:t>OF RECORD (AIA)</a:t>
            </a:r>
          </a:p>
        </p:txBody>
      </p:sp>
      <p:sp>
        <p:nvSpPr>
          <p:cNvPr id="3" name="Content Placeholder 2"/>
          <p:cNvSpPr>
            <a:spLocks noGrp="1"/>
          </p:cNvSpPr>
          <p:nvPr>
            <p:ph idx="1"/>
          </p:nvPr>
        </p:nvSpPr>
        <p:spPr>
          <a:xfrm>
            <a:off x="457200" y="1280160"/>
            <a:ext cx="8229600" cy="4754880"/>
          </a:xfrm>
        </p:spPr>
        <p:txBody>
          <a:bodyPr tIns="91440" bIns="0"/>
          <a:lstStyle/>
          <a:p>
            <a:r>
              <a:rPr lang="en-US" sz="2000" dirty="0">
                <a:latin typeface="+mn-lt"/>
                <a:ea typeface="Tahoma"/>
                <a:cs typeface="Tahoma"/>
              </a:rPr>
              <a:t>An organization that is accredited by ASME in compliance with QAI-1, Qualifications for Authorized Inspection.</a:t>
            </a:r>
            <a:endParaRPr lang="en-US" sz="2000" dirty="0">
              <a:latin typeface="+mn-lt"/>
            </a:endParaRPr>
          </a:p>
          <a:p>
            <a:r>
              <a:rPr lang="en-US" sz="2000" dirty="0">
                <a:latin typeface="+mn-lt"/>
                <a:ea typeface="Tahoma"/>
                <a:cs typeface="Tahoma"/>
              </a:rPr>
              <a:t>ASME accredited Authorized Inspection Agencies provide inspection service for ASME conformity assessment programs when third party inspection is required.</a:t>
            </a:r>
            <a:endParaRPr lang="en-US" sz="2000" dirty="0">
              <a:latin typeface="+mn-lt"/>
            </a:endParaRPr>
          </a:p>
          <a:p>
            <a:r>
              <a:rPr lang="en-US" sz="2000" dirty="0">
                <a:latin typeface="+mn-lt"/>
                <a:ea typeface="Tahoma"/>
                <a:cs typeface="Tahoma"/>
              </a:rPr>
              <a:t>The AIA shall perform all required inspections at the shop location identified on the Certificate of Authorization for the scope of work listed on the Certificate.</a:t>
            </a:r>
            <a:endParaRPr lang="en-US" sz="2000" dirty="0">
              <a:latin typeface="+mn-lt"/>
            </a:endParaRPr>
          </a:p>
          <a:p>
            <a:r>
              <a:rPr lang="en-US" sz="2000" dirty="0">
                <a:latin typeface="+mn-lt"/>
                <a:ea typeface="Tahoma"/>
                <a:cs typeface="Tahoma"/>
              </a:rPr>
              <a:t>As a requirement for obtaining and maintaining certain types of ASME Certificates of Authorization (BPVC Section I, III, IV, VIII, X and XII) the manufacturer must have an inspection contract or agreement with an ASME accredited Authorization Inspection Agency (AIA).</a:t>
            </a:r>
            <a:endParaRPr lang="en-US" sz="2000" dirty="0">
              <a:latin typeface="+mn-lt"/>
            </a:endParaRPr>
          </a:p>
          <a:p>
            <a:pPr marL="0" indent="0">
              <a:buNone/>
            </a:pPr>
            <a:endParaRPr lang="en-US" sz="2000" dirty="0"/>
          </a:p>
          <a:p>
            <a:endParaRPr lang="en-US" sz="2000" dirty="0"/>
          </a:p>
          <a:p>
            <a:endParaRPr lang="en-US" sz="2000" dirty="0"/>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24</a:t>
            </a:fld>
            <a:endParaRPr lang="en-US"/>
          </a:p>
        </p:txBody>
      </p:sp>
    </p:spTree>
    <p:extLst>
      <p:ext uri="{BB962C8B-B14F-4D97-AF65-F5344CB8AC3E}">
        <p14:creationId xmlns:p14="http://schemas.microsoft.com/office/powerpoint/2010/main" val="3093980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7315200" cy="457200"/>
          </a:xfrm>
        </p:spPr>
        <p:txBody>
          <a:bodyPr/>
          <a:lstStyle/>
          <a:p>
            <a:r>
              <a:rPr lang="en-US" b="1">
                <a:latin typeface="+mn-lt"/>
              </a:rPr>
              <a:t>CERTIFIED INDIVIDUAL (CI)</a:t>
            </a:r>
          </a:p>
        </p:txBody>
      </p:sp>
      <p:sp>
        <p:nvSpPr>
          <p:cNvPr id="3" name="Content Placeholder 2"/>
          <p:cNvSpPr>
            <a:spLocks noGrp="1"/>
          </p:cNvSpPr>
          <p:nvPr>
            <p:ph idx="1"/>
          </p:nvPr>
        </p:nvSpPr>
        <p:spPr>
          <a:xfrm>
            <a:off x="457200" y="1005840"/>
            <a:ext cx="8229600" cy="4846320"/>
          </a:xfrm>
        </p:spPr>
        <p:txBody>
          <a:bodyPr tIns="91440" bIns="0"/>
          <a:lstStyle/>
          <a:p>
            <a:r>
              <a:rPr lang="en-US">
                <a:latin typeface="+mn-lt"/>
                <a:ea typeface="Tahoma"/>
                <a:cs typeface="Tahoma"/>
              </a:rPr>
              <a:t>Requirements are outlined in the QAI-1 standard and the applicable Codes and Standards.</a:t>
            </a:r>
          </a:p>
          <a:p>
            <a:r>
              <a:rPr lang="en-US">
                <a:latin typeface="+mn-lt"/>
              </a:rPr>
              <a:t>Certified Individuals are: </a:t>
            </a:r>
          </a:p>
          <a:p>
            <a:pPr lvl="1"/>
            <a:r>
              <a:rPr lang="en-US" sz="2000">
                <a:latin typeface="+mn-lt"/>
                <a:ea typeface="Tahoma"/>
                <a:cs typeface="Tahoma"/>
              </a:rPr>
              <a:t>Employees of the organization that holds the ASME Certificate (Certificate Holder).</a:t>
            </a:r>
            <a:endParaRPr lang="en-US" sz="2000">
              <a:latin typeface="+mn-lt"/>
            </a:endParaRPr>
          </a:p>
          <a:p>
            <a:pPr lvl="1"/>
            <a:r>
              <a:rPr lang="en-US" sz="2000">
                <a:latin typeface="+mn-lt"/>
                <a:ea typeface="Tahoma"/>
                <a:cs typeface="Tahoma"/>
              </a:rPr>
              <a:t>Certified by the Certificate Holder via written examination as to knowledge of Code requirements and manufacturing process for the specific program.</a:t>
            </a:r>
            <a:endParaRPr lang="en-US" sz="2000" strike="sngStrike">
              <a:latin typeface="+mn-lt"/>
            </a:endParaRPr>
          </a:p>
          <a:p>
            <a:pPr lvl="1"/>
            <a:r>
              <a:rPr lang="en-US" sz="2000">
                <a:latin typeface="+mn-lt"/>
                <a:ea typeface="Tahoma"/>
                <a:cs typeface="Tahoma"/>
              </a:rPr>
              <a:t>Potentially responsible for signing data reports or certificates of conformance.</a:t>
            </a:r>
            <a:endParaRPr lang="en-US" sz="2000">
              <a:latin typeface="+mn-lt"/>
            </a:endParaRPr>
          </a:p>
          <a:p>
            <a:pPr lvl="1"/>
            <a:r>
              <a:rPr lang="en-US" sz="2000">
                <a:latin typeface="+mn-lt"/>
                <a:ea typeface="Tahoma"/>
                <a:cs typeface="Tahoma"/>
              </a:rPr>
              <a:t>Used for certain types of Boiler Code activities as defined by the individual Boiler and Pressure Vessel Code Sections.</a:t>
            </a:r>
          </a:p>
          <a:p>
            <a:pPr lvl="1"/>
            <a:r>
              <a:rPr lang="en-US" sz="2000">
                <a:latin typeface="+mn-lt"/>
                <a:ea typeface="Tahoma"/>
                <a:cs typeface="Tahoma"/>
              </a:rPr>
              <a:t>Used within the BPE and RTP Certification Program.</a:t>
            </a: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25</a:t>
            </a:fld>
            <a:endParaRPr lang="en-US"/>
          </a:p>
        </p:txBody>
      </p:sp>
    </p:spTree>
    <p:extLst>
      <p:ext uri="{BB962C8B-B14F-4D97-AF65-F5344CB8AC3E}">
        <p14:creationId xmlns:p14="http://schemas.microsoft.com/office/powerpoint/2010/main" val="151267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914400" y="2743200"/>
            <a:ext cx="7315200" cy="1371600"/>
          </a:xfrm>
        </p:spPr>
        <p:txBody>
          <a:bodyPr/>
          <a:lstStyle/>
          <a:p>
            <a:pPr eaLnBrk="1" hangingPunct="1"/>
            <a:r>
              <a:rPr lang="en-US" b="1">
                <a:latin typeface="+mn-lt"/>
              </a:rPr>
              <a:t>IV. CONFORMITY ASSESSMENT STAFF</a:t>
            </a:r>
          </a:p>
        </p:txBody>
      </p:sp>
      <p:sp>
        <p:nvSpPr>
          <p:cNvPr id="7"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26</a:t>
            </a:fld>
            <a:endParaRPr lang="en-US"/>
          </a:p>
        </p:txBody>
      </p:sp>
    </p:spTree>
    <p:extLst>
      <p:ext uri="{BB962C8B-B14F-4D97-AF65-F5344CB8AC3E}">
        <p14:creationId xmlns:p14="http://schemas.microsoft.com/office/powerpoint/2010/main" val="3832067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228600" y="274320"/>
            <a:ext cx="8686800" cy="457200"/>
          </a:xfrm>
        </p:spPr>
        <p:txBody>
          <a:bodyPr/>
          <a:lstStyle/>
          <a:p>
            <a:pPr eaLnBrk="1" hangingPunct="1"/>
            <a:r>
              <a:rPr lang="en-US" b="1">
                <a:latin typeface="+mn-lt"/>
              </a:rPr>
              <a:t>CONFORMITY ASSESSMENT STAFF</a:t>
            </a:r>
          </a:p>
        </p:txBody>
      </p:sp>
      <p:sp>
        <p:nvSpPr>
          <p:cNvPr id="26629" name="Rectangle 3"/>
          <p:cNvSpPr>
            <a:spLocks noGrp="1" noChangeArrowheads="1"/>
          </p:cNvSpPr>
          <p:nvPr>
            <p:ph idx="1"/>
          </p:nvPr>
        </p:nvSpPr>
        <p:spPr>
          <a:xfrm>
            <a:off x="457200" y="1005840"/>
            <a:ext cx="8229600" cy="4846320"/>
          </a:xfrm>
        </p:spPr>
        <p:txBody>
          <a:bodyPr tIns="91440" bIns="0"/>
          <a:lstStyle/>
          <a:p>
            <a:r>
              <a:rPr lang="en-US">
                <a:latin typeface="+mn-lt"/>
              </a:rPr>
              <a:t>Act as Secretary for the Board on Conformity Assessment (BCA) and Conformity Assessment Committees</a:t>
            </a:r>
          </a:p>
          <a:p>
            <a:r>
              <a:rPr lang="en-US" dirty="0">
                <a:latin typeface="+mn-lt"/>
                <a:ea typeface="Tahoma"/>
                <a:cs typeface="Tahoma"/>
              </a:rPr>
              <a:t>Perform administrative functions involved in the application for and issuance of Certificates, including new issuances, renewals, extensions, suspensions, </a:t>
            </a:r>
            <a:r>
              <a:rPr lang="en-US">
                <a:latin typeface="+mn-lt"/>
                <a:ea typeface="Tahoma"/>
                <a:cs typeface="Tahoma"/>
              </a:rPr>
              <a:t>terminations,</a:t>
            </a:r>
            <a:r>
              <a:rPr lang="en-US" dirty="0">
                <a:latin typeface="+mn-lt"/>
                <a:ea typeface="Tahoma"/>
                <a:cs typeface="Tahoma"/>
              </a:rPr>
              <a:t> and revisions. </a:t>
            </a:r>
          </a:p>
          <a:p>
            <a:pPr lvl="1">
              <a:buFont typeface="Arial" panose="020B0604020202020204" pitchFamily="34" charset="0"/>
              <a:buChar char="−"/>
            </a:pPr>
            <a:r>
              <a:rPr lang="en-US" sz="2000">
                <a:latin typeface="+mn-lt"/>
                <a:ea typeface="Tahoma"/>
                <a:cs typeface="Tahoma"/>
              </a:rPr>
              <a:t>Scheduling of surveys, reviews, audits, investigations, and interviews. </a:t>
            </a:r>
            <a:endParaRPr lang="en-US" sz="2000">
              <a:latin typeface="+mn-lt"/>
            </a:endParaRPr>
          </a:p>
          <a:p>
            <a:pPr lvl="1">
              <a:buFont typeface="Arial" panose="020B0604020202020204" pitchFamily="34" charset="0"/>
              <a:buChar char="−"/>
            </a:pPr>
            <a:r>
              <a:rPr lang="en-US" sz="2000" dirty="0">
                <a:latin typeface="+mn-lt"/>
                <a:ea typeface="Tahoma"/>
                <a:cs typeface="Tahoma"/>
              </a:rPr>
              <a:t>Review of technical reports submitted by ASME Designees for all ASME conformity assessment programs to determine if certification/accreditation should be issued.</a:t>
            </a:r>
          </a:p>
          <a:p>
            <a:pPr lvl="1">
              <a:buFont typeface="Arial" panose="020B0604020202020204" pitchFamily="34" charset="0"/>
              <a:buChar char="−"/>
            </a:pPr>
            <a:r>
              <a:rPr lang="en-US" sz="2000">
                <a:latin typeface="+mn-lt"/>
                <a:ea typeface="Tahoma"/>
                <a:cs typeface="Tahoma"/>
              </a:rPr>
              <a:t>Review of Quality Management System (QMS) Manual </a:t>
            </a:r>
            <a:r>
              <a:rPr lang="en-US" sz="1800" dirty="0">
                <a:latin typeface="Tahoma"/>
                <a:ea typeface="Tahoma"/>
                <a:cs typeface="Tahoma"/>
              </a:rPr>
              <a:t>							      </a:t>
            </a:r>
          </a:p>
        </p:txBody>
      </p:sp>
      <p:sp>
        <p:nvSpPr>
          <p:cNvPr id="7"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27</a:t>
            </a:fld>
            <a:endParaRPr lang="en-US"/>
          </a:p>
        </p:txBody>
      </p:sp>
    </p:spTree>
    <p:extLst>
      <p:ext uri="{BB962C8B-B14F-4D97-AF65-F5344CB8AC3E}">
        <p14:creationId xmlns:p14="http://schemas.microsoft.com/office/powerpoint/2010/main" val="3339670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228600" y="274320"/>
            <a:ext cx="8686800" cy="457200"/>
          </a:xfrm>
        </p:spPr>
        <p:txBody>
          <a:bodyPr/>
          <a:lstStyle/>
          <a:p>
            <a:r>
              <a:rPr lang="en-US" b="1">
                <a:latin typeface="+mn-lt"/>
              </a:rPr>
              <a:t>CONFORMITY ASSESSMENT STAFF</a:t>
            </a:r>
          </a:p>
        </p:txBody>
      </p:sp>
      <p:sp>
        <p:nvSpPr>
          <p:cNvPr id="27653" name="Rectangle 3"/>
          <p:cNvSpPr>
            <a:spLocks noGrp="1" noChangeArrowheads="1"/>
          </p:cNvSpPr>
          <p:nvPr>
            <p:ph idx="1"/>
          </p:nvPr>
        </p:nvSpPr>
        <p:spPr>
          <a:xfrm>
            <a:off x="457200" y="1005840"/>
            <a:ext cx="8229600" cy="4846320"/>
          </a:xfrm>
        </p:spPr>
        <p:txBody>
          <a:bodyPr tIns="91440" bIns="0"/>
          <a:lstStyle/>
          <a:p>
            <a:r>
              <a:rPr lang="en-US">
                <a:latin typeface="+mn-lt"/>
              </a:rPr>
              <a:t>Monitor and assure training of ASME Designees</a:t>
            </a:r>
          </a:p>
          <a:p>
            <a:r>
              <a:rPr lang="en-US">
                <a:latin typeface="+mn-lt"/>
                <a:ea typeface="Tahoma"/>
                <a:cs typeface="Tahoma"/>
              </a:rPr>
              <a:t>Issue Temporary Code (Shop) Authorization for up to one year </a:t>
            </a:r>
          </a:p>
          <a:p>
            <a:r>
              <a:rPr lang="en-US">
                <a:latin typeface="+mn-lt"/>
              </a:rPr>
              <a:t>Direct, coordinate and provide administrative support for ASME Designees</a:t>
            </a:r>
          </a:p>
          <a:p>
            <a:r>
              <a:rPr lang="en-US">
                <a:latin typeface="+mn-lt"/>
              </a:rPr>
              <a:t>Coordinate investigation of non-conformance by Certificate Holders</a:t>
            </a:r>
          </a:p>
          <a:p>
            <a:r>
              <a:rPr lang="en-US">
                <a:latin typeface="+mn-lt"/>
              </a:rPr>
              <a:t>Investigate improper use of the ASME Single Certification Mark</a:t>
            </a:r>
            <a:endParaRPr lang="en-US" strike="sngStrike">
              <a:latin typeface="+mn-lt"/>
            </a:endParaRPr>
          </a:p>
          <a:p>
            <a:r>
              <a:rPr lang="en-US">
                <a:latin typeface="+mn-lt"/>
              </a:rPr>
              <a:t>Coordinate activities with other organizations</a:t>
            </a:r>
          </a:p>
          <a:p>
            <a:r>
              <a:rPr lang="en-US">
                <a:latin typeface="+mn-lt"/>
              </a:rPr>
              <a:t>Assure confidentiality</a:t>
            </a: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28</a:t>
            </a:fld>
            <a:endParaRPr lang="en-US"/>
          </a:p>
        </p:txBody>
      </p:sp>
    </p:spTree>
    <p:extLst>
      <p:ext uri="{BB962C8B-B14F-4D97-AF65-F5344CB8AC3E}">
        <p14:creationId xmlns:p14="http://schemas.microsoft.com/office/powerpoint/2010/main" val="303151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
          <p:cNvSpPr>
            <a:spLocks noGrp="1"/>
          </p:cNvSpPr>
          <p:nvPr>
            <p:ph type="ftr" sz="quarter" idx="10"/>
          </p:nvPr>
        </p:nvSpPr>
        <p:spPr/>
        <p:txBody>
          <a:bodyPr/>
          <a:lstStyle/>
          <a:p>
            <a:pPr algn="ctr"/>
            <a:r>
              <a:rPr lang="en-US"/>
              <a:t>ASME S&amp;C Training Module B3 Conformity Assessment: Committees and Staff Roles and Responsibilities</a:t>
            </a:r>
          </a:p>
        </p:txBody>
      </p:sp>
      <p:sp>
        <p:nvSpPr>
          <p:cNvPr id="15362" name="Rectangle 2"/>
          <p:cNvSpPr>
            <a:spLocks noGrp="1" noChangeArrowheads="1"/>
          </p:cNvSpPr>
          <p:nvPr>
            <p:ph type="title" idx="4294967295"/>
          </p:nvPr>
        </p:nvSpPr>
        <p:spPr>
          <a:xfrm>
            <a:off x="914400" y="274320"/>
            <a:ext cx="7315200" cy="457200"/>
          </a:xfrm>
        </p:spPr>
        <p:txBody>
          <a:bodyPr/>
          <a:lstStyle/>
          <a:p>
            <a:r>
              <a:rPr lang="en-US" b="1">
                <a:latin typeface="+mn-lt"/>
              </a:rPr>
              <a:t>REVISIONS</a:t>
            </a:r>
          </a:p>
        </p:txBody>
      </p:sp>
      <p:sp>
        <p:nvSpPr>
          <p:cNvPr id="15370" name="Rectangle 10"/>
          <p:cNvSpPr>
            <a:spLocks noChangeArrowheads="1"/>
          </p:cNvSpPr>
          <p:nvPr/>
        </p:nvSpPr>
        <p:spPr bwMode="auto">
          <a:xfrm>
            <a:off x="1711326" y="1676400"/>
            <a:ext cx="1330326" cy="458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lgn="ctr"/>
            <a:endParaRPr lang="en-US" sz="1600" b="1">
              <a:solidFill>
                <a:schemeClr val="bg1"/>
              </a:solidFill>
              <a:latin typeface="Arial" charset="0"/>
            </a:endParaRPr>
          </a:p>
          <a:p>
            <a:pPr algn="ctr"/>
            <a:endParaRPr lang="en-US" sz="1600" b="1">
              <a:solidFill>
                <a:schemeClr val="bg1"/>
              </a:solidFill>
              <a:latin typeface="Arial" charset="0"/>
            </a:endParaRPr>
          </a:p>
        </p:txBody>
      </p:sp>
      <p:sp>
        <p:nvSpPr>
          <p:cNvPr id="4" name="Slide Number Placeholder 3"/>
          <p:cNvSpPr>
            <a:spLocks noGrp="1"/>
          </p:cNvSpPr>
          <p:nvPr>
            <p:ph type="sldNum" sz="quarter" idx="11"/>
          </p:nvPr>
        </p:nvSpPr>
        <p:spPr/>
        <p:txBody>
          <a:bodyPr/>
          <a:lstStyle/>
          <a:p>
            <a:pPr>
              <a:defRPr/>
            </a:pPr>
            <a:fld id="{B01DBBF5-C4EC-4CEF-B523-2AF7C05DCC91}" type="slidenum">
              <a:rPr lang="en-US" smtClean="0"/>
              <a:pPr>
                <a:defRPr/>
              </a:pPr>
              <a:t>2</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858031595"/>
              </p:ext>
            </p:extLst>
          </p:nvPr>
        </p:nvGraphicFramePr>
        <p:xfrm>
          <a:off x="457200" y="1280160"/>
          <a:ext cx="8229600" cy="4693920"/>
        </p:xfrm>
        <a:graphic>
          <a:graphicData uri="http://schemas.openxmlformats.org/drawingml/2006/table">
            <a:tbl>
              <a:tblPr firstRow="1" bandRow="1">
                <a:tableStyleId>{5C22544A-7EE6-4342-B048-85BDC9FD1C3A}</a:tableStyleId>
              </a:tblPr>
              <a:tblGrid>
                <a:gridCol w="1058085">
                  <a:extLst>
                    <a:ext uri="{9D8B030D-6E8A-4147-A177-3AD203B41FA5}">
                      <a16:colId xmlns:a16="http://schemas.microsoft.com/office/drawing/2014/main" val="20000"/>
                    </a:ext>
                  </a:extLst>
                </a:gridCol>
                <a:gridCol w="7171515">
                  <a:extLst>
                    <a:ext uri="{9D8B030D-6E8A-4147-A177-3AD203B41FA5}">
                      <a16:colId xmlns:a16="http://schemas.microsoft.com/office/drawing/2014/main" val="20001"/>
                    </a:ext>
                  </a:extLst>
                </a:gridCol>
              </a:tblGrid>
              <a:tr h="332701">
                <a:tc>
                  <a:txBody>
                    <a:bodyPr/>
                    <a:lstStyle/>
                    <a:p>
                      <a:r>
                        <a:rPr lang="en-US" sz="1600" b="1" u="sng">
                          <a:solidFill>
                            <a:srgbClr val="003399"/>
                          </a:solidFill>
                          <a:latin typeface="+mn-lt"/>
                        </a:rPr>
                        <a:t>Date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b="1" u="sng">
                          <a:solidFill>
                            <a:srgbClr val="003399"/>
                          </a:solidFill>
                          <a:latin typeface="+mn-lt"/>
                        </a:rPr>
                        <a:t>Change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574665">
                <a:tc>
                  <a:txBody>
                    <a:bodyPr/>
                    <a:lstStyle/>
                    <a:p>
                      <a:r>
                        <a:rPr lang="en-US" sz="1600" b="0" u="none">
                          <a:solidFill>
                            <a:srgbClr val="003399"/>
                          </a:solidFill>
                          <a:latin typeface="+mn-lt"/>
                        </a:rPr>
                        <a:t>06/30/26</a:t>
                      </a:r>
                      <a:endParaRPr lang="en-US" sz="1600" b="0" u="none" dirty="0">
                        <a:solidFill>
                          <a:srgbClr val="003399"/>
                        </a:solidFill>
                        <a:latin typeface="+mn-lt"/>
                      </a:endParaRPr>
                    </a:p>
                    <a:p>
                      <a:endParaRPr lang="en-US" sz="1600" b="0" u="none" dirty="0">
                        <a:solidFill>
                          <a:srgbClr val="003399"/>
                        </a:solidFill>
                        <a:latin typeface="+mn-lt"/>
                      </a:endParaRPr>
                    </a:p>
                    <a:p>
                      <a:endParaRPr lang="en-US" sz="1600" b="0" u="none" dirty="0">
                        <a:solidFill>
                          <a:srgbClr val="003399"/>
                        </a:solidFill>
                        <a:latin typeface="+mn-lt"/>
                      </a:endParaRPr>
                    </a:p>
                    <a:p>
                      <a:r>
                        <a:rPr lang="en-US" sz="1600" b="0" u="none" dirty="0">
                          <a:solidFill>
                            <a:srgbClr val="003399"/>
                          </a:solidFill>
                          <a:latin typeface="+mn-lt"/>
                        </a:rPr>
                        <a:t>04/10/18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u="none" dirty="0">
                          <a:solidFill>
                            <a:srgbClr val="003399"/>
                          </a:solidFill>
                          <a:latin typeface="+mn-lt"/>
                        </a:rPr>
                        <a:t>Edited to align with current Committee Hierarchy and Policies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u="none" dirty="0">
                          <a:solidFill>
                            <a:srgbClr val="003399"/>
                          </a:solidFill>
                          <a:latin typeface="+mn-lt"/>
                        </a:rPr>
                        <a:t>Editorially revised – acronyms and BCA structure updated to be current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0" u="none" dirty="0">
                        <a:solidFill>
                          <a:srgbClr val="003399"/>
                        </a:solidFill>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u="none" dirty="0">
                          <a:solidFill>
                            <a:srgbClr val="003399"/>
                          </a:solidFill>
                          <a:latin typeface="+mn-lt"/>
                        </a:rPr>
                        <a:t>Revised and added new content for Conformity Assessment</a:t>
                      </a:r>
                    </a:p>
                    <a:p>
                      <a:endParaRPr lang="en-US" sz="1600" b="0" u="none" dirty="0">
                        <a:solidFill>
                          <a:srgbClr val="003399"/>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574665">
                <a:tc>
                  <a:txBody>
                    <a:bodyPr/>
                    <a:lstStyle/>
                    <a:p>
                      <a:r>
                        <a:rPr lang="en-US" sz="1600" b="0" u="none">
                          <a:solidFill>
                            <a:srgbClr val="003399"/>
                          </a:solidFill>
                          <a:latin typeface="+mn-lt"/>
                        </a:rPr>
                        <a:t>06/30/14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u="none">
                          <a:solidFill>
                            <a:srgbClr val="003399"/>
                          </a:solidFill>
                          <a:latin typeface="+mn-lt"/>
                        </a:rPr>
                        <a:t>Completely Revised the content and format of the entire Module</a:t>
                      </a:r>
                    </a:p>
                    <a:p>
                      <a:endParaRPr lang="en-US" sz="1600" b="0" u="none">
                        <a:solidFill>
                          <a:srgbClr val="003399"/>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1300558">
                <a:tc>
                  <a:txBody>
                    <a:bodyPr/>
                    <a:lstStyle/>
                    <a:p>
                      <a:r>
                        <a:rPr lang="en-US" sz="1600" b="0" u="none">
                          <a:solidFill>
                            <a:srgbClr val="003399"/>
                          </a:solidFill>
                          <a:latin typeface="+mn-lt"/>
                        </a:rPr>
                        <a:t>11/01/11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b="0" u="none">
                          <a:solidFill>
                            <a:srgbClr val="003399"/>
                          </a:solidFill>
                          <a:latin typeface="+mn-lt"/>
                          <a:cs typeface="Arial" panose="020B0604020202020204" pitchFamily="34" charset="0"/>
                        </a:rPr>
                        <a:t>0 Minor changes to sub module titles</a:t>
                      </a:r>
                    </a:p>
                    <a:p>
                      <a:r>
                        <a:rPr lang="en-US" sz="1600" b="0" u="none">
                          <a:solidFill>
                            <a:srgbClr val="003399"/>
                          </a:solidFill>
                          <a:latin typeface="+mn-lt"/>
                        </a:rPr>
                        <a:t>7, 9, 13, 14 and 16 Revised to remove ISO 9000 registration references </a:t>
                      </a:r>
                    </a:p>
                    <a:p>
                      <a:r>
                        <a:rPr lang="en-US" sz="1600" b="0" u="none">
                          <a:solidFill>
                            <a:srgbClr val="003399"/>
                          </a:solidFill>
                          <a:latin typeface="+mn-lt"/>
                        </a:rPr>
                        <a:t>6, 11, 18  Updated to include current S&amp;C Committees</a:t>
                      </a:r>
                    </a:p>
                    <a:p>
                      <a:r>
                        <a:rPr lang="en-US" sz="1600" b="0" u="none">
                          <a:solidFill>
                            <a:srgbClr val="003399"/>
                          </a:solidFill>
                          <a:latin typeface="+mn-lt"/>
                        </a:rPr>
                        <a:t>19 Revised to note that ASME offers Team Leader Seminars</a:t>
                      </a:r>
                    </a:p>
                    <a:p>
                      <a:endParaRPr lang="en-US" sz="1600" b="0" u="none">
                        <a:solidFill>
                          <a:srgbClr val="003399"/>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816630">
                <a:tc>
                  <a:txBody>
                    <a:bodyPr/>
                    <a:lstStyle/>
                    <a:p>
                      <a:r>
                        <a:rPr lang="en-US" sz="1600" b="0" u="none">
                          <a:solidFill>
                            <a:srgbClr val="003399"/>
                          </a:solidFill>
                          <a:latin typeface="+mn-lt"/>
                        </a:rPr>
                        <a:t>11/22/10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u="none">
                          <a:solidFill>
                            <a:srgbClr val="003399"/>
                          </a:solidFill>
                          <a:latin typeface="+mn-lt"/>
                        </a:rPr>
                        <a:t>Changed “Codes and Standards Board of Directors” to “Council on Standards and Certification” throughout.</a:t>
                      </a:r>
                    </a:p>
                    <a:p>
                      <a:endParaRPr lang="en-US" sz="1600" b="0" u="none">
                        <a:solidFill>
                          <a:srgbClr val="003399"/>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32701">
                <a:tc>
                  <a:txBody>
                    <a:bodyPr/>
                    <a:lstStyle/>
                    <a:p>
                      <a:endParaRPr lang="en-US" sz="1600" b="0" u="none">
                        <a:solidFill>
                          <a:srgbClr val="003399"/>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b="0" u="none" dirty="0">
                        <a:solidFill>
                          <a:srgbClr val="003399"/>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5876996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914400" y="274320"/>
            <a:ext cx="7315200" cy="457200"/>
          </a:xfrm>
        </p:spPr>
        <p:txBody>
          <a:bodyPr/>
          <a:lstStyle/>
          <a:p>
            <a:pPr eaLnBrk="1" hangingPunct="1"/>
            <a:r>
              <a:rPr lang="en-US" b="1">
                <a:latin typeface="+mn-lt"/>
              </a:rPr>
              <a:t>V. MODULE SUMMARY</a:t>
            </a:r>
          </a:p>
        </p:txBody>
      </p:sp>
      <p:sp>
        <p:nvSpPr>
          <p:cNvPr id="29701" name="Rectangle 3"/>
          <p:cNvSpPr>
            <a:spLocks noGrp="1" noChangeArrowheads="1"/>
          </p:cNvSpPr>
          <p:nvPr>
            <p:ph idx="1"/>
          </p:nvPr>
        </p:nvSpPr>
        <p:spPr>
          <a:xfrm>
            <a:off x="457200" y="1005840"/>
            <a:ext cx="8229600" cy="4846320"/>
          </a:xfrm>
        </p:spPr>
        <p:txBody>
          <a:bodyPr tIns="91440" bIns="0"/>
          <a:lstStyle/>
          <a:p>
            <a:r>
              <a:rPr lang="en-US" sz="2000">
                <a:latin typeface="+mn-lt"/>
              </a:rPr>
              <a:t>ASME conformity assessment programs are administered by the ASME Board on Conformity Assessment (BCA) which reports to the Council on Standards and Certification</a:t>
            </a:r>
          </a:p>
          <a:p>
            <a:r>
              <a:rPr lang="en-US" sz="2000">
                <a:latin typeface="+mn-lt"/>
                <a:ea typeface="Tahoma"/>
                <a:cs typeface="Tahoma"/>
              </a:rPr>
              <a:t>The Committee on Designees (COD) develops the criteria and approves applicants as ASME Designees for specific types of certification programs administered by ASME.</a:t>
            </a:r>
            <a:endParaRPr lang="en-US" sz="2000" dirty="0">
              <a:latin typeface="+mn-lt"/>
              <a:ea typeface="Tahoma"/>
              <a:cs typeface="Tahoma"/>
            </a:endParaRPr>
          </a:p>
          <a:p>
            <a:r>
              <a:rPr lang="en-US" sz="2000" dirty="0">
                <a:latin typeface="+mn-lt"/>
                <a:ea typeface="Tahoma"/>
                <a:cs typeface="Tahoma"/>
              </a:rPr>
              <a:t>The Committee on Conduct of Conformity Assessment Activities (C3A2) establishes the criteria for conduct of reviews by ASME Designees to which staff member is assigned.</a:t>
            </a:r>
            <a:endParaRPr lang="en-US" sz="2000" dirty="0">
              <a:latin typeface="+mn-lt"/>
            </a:endParaRPr>
          </a:p>
          <a:p>
            <a:r>
              <a:rPr lang="en-US" sz="2000" dirty="0">
                <a:latin typeface="+mn-lt"/>
                <a:ea typeface="Tahoma"/>
                <a:cs typeface="Tahoma"/>
              </a:rPr>
              <a:t>The Committee on Conformity Assessment Requirements (CAR) maintains the CA-1 standard which defines conformity assessment requirements.</a:t>
            </a:r>
            <a:endParaRPr lang="en-US" sz="2000" dirty="0">
              <a:latin typeface="+mn-lt"/>
            </a:endParaRPr>
          </a:p>
          <a:p>
            <a:pPr marL="0" indent="0">
              <a:buNone/>
            </a:pPr>
            <a:endParaRPr lang="en-US" sz="200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29</a:t>
            </a:fld>
            <a:endParaRPr lang="en-US"/>
          </a:p>
        </p:txBody>
      </p:sp>
    </p:spTree>
    <p:extLst>
      <p:ext uri="{BB962C8B-B14F-4D97-AF65-F5344CB8AC3E}">
        <p14:creationId xmlns:p14="http://schemas.microsoft.com/office/powerpoint/2010/main" val="2562942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7315200" cy="457200"/>
          </a:xfrm>
        </p:spPr>
        <p:txBody>
          <a:bodyPr/>
          <a:lstStyle/>
          <a:p>
            <a:r>
              <a:rPr lang="en-US" b="1">
                <a:latin typeface="+mn-lt"/>
              </a:rPr>
              <a:t>V. MODULE SUMMARY</a:t>
            </a:r>
          </a:p>
        </p:txBody>
      </p:sp>
      <p:sp>
        <p:nvSpPr>
          <p:cNvPr id="3" name="Content Placeholder 2"/>
          <p:cNvSpPr>
            <a:spLocks noGrp="1"/>
          </p:cNvSpPr>
          <p:nvPr>
            <p:ph idx="1"/>
          </p:nvPr>
        </p:nvSpPr>
        <p:spPr>
          <a:xfrm>
            <a:off x="457200" y="1005840"/>
            <a:ext cx="8229600" cy="4846320"/>
          </a:xfrm>
        </p:spPr>
        <p:txBody>
          <a:bodyPr tIns="91440" bIns="0"/>
          <a:lstStyle/>
          <a:p>
            <a:r>
              <a:rPr lang="en-US" sz="2000">
                <a:latin typeface="+mn-lt"/>
                <a:ea typeface="Tahoma"/>
                <a:cs typeface="Tahoma"/>
              </a:rPr>
              <a:t>The CA-1 standard is intended to eventually be referenced in all ASME codes and standards that have conformity assessment programs administered by ASME.</a:t>
            </a:r>
            <a:endParaRPr lang="en-US" sz="2000">
              <a:latin typeface="+mn-lt"/>
            </a:endParaRPr>
          </a:p>
          <a:p>
            <a:r>
              <a:rPr lang="en-US" sz="2000" dirty="0">
                <a:latin typeface="+mn-lt"/>
                <a:ea typeface="Tahoma"/>
                <a:cs typeface="Tahoma"/>
              </a:rPr>
              <a:t>The Committee on Qualifications for Authorized Inspection (QAI) maintains the QAI-1 standard, which</a:t>
            </a:r>
          </a:p>
          <a:p>
            <a:pPr lvl="1"/>
            <a:r>
              <a:rPr lang="en-US" sz="1800">
                <a:latin typeface="+mn-lt"/>
              </a:rPr>
              <a:t>defines the criteria to accredit inspection organizations that perform third party inspections, and </a:t>
            </a:r>
          </a:p>
          <a:p>
            <a:pPr lvl="1"/>
            <a:r>
              <a:rPr lang="en-US" sz="1800" dirty="0">
                <a:latin typeface="+mn-lt"/>
                <a:ea typeface="Tahoma"/>
                <a:cs typeface="Tahoma"/>
              </a:rPr>
              <a:t>contains criteria for the certification of individuals (CI)  that perform inspections at facilities that have received ASME certification or accreditation.</a:t>
            </a:r>
            <a:endParaRPr lang="en-US" sz="1800" dirty="0">
              <a:latin typeface="+mn-lt"/>
            </a:endParaRPr>
          </a:p>
          <a:p>
            <a:r>
              <a:rPr lang="en-US" sz="2000" dirty="0">
                <a:latin typeface="+mn-lt"/>
                <a:ea typeface="Tahoma"/>
                <a:cs typeface="Tahoma"/>
              </a:rPr>
              <a:t>ASME accredited Authorized Inspection Agencies (AIAs) provide inspection service for ASME conformity assessment programs, when third party inspection is required.</a:t>
            </a:r>
            <a:endParaRPr lang="en-US" sz="2000" dirty="0">
              <a:latin typeface="+mn-lt"/>
            </a:endParaRPr>
          </a:p>
          <a:p>
            <a:pPr lvl="1"/>
            <a:endParaRPr lang="en-US" sz="1800">
              <a:latin typeface="+mn-lt"/>
            </a:endParaRPr>
          </a:p>
          <a:p>
            <a:pPr lvl="1"/>
            <a:endParaRPr lang="en-US">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30</a:t>
            </a:fld>
            <a:endParaRPr lang="en-US"/>
          </a:p>
        </p:txBody>
      </p:sp>
    </p:spTree>
    <p:extLst>
      <p:ext uri="{BB962C8B-B14F-4D97-AF65-F5344CB8AC3E}">
        <p14:creationId xmlns:p14="http://schemas.microsoft.com/office/powerpoint/2010/main" val="3768199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7315200" cy="457200"/>
          </a:xfrm>
        </p:spPr>
        <p:txBody>
          <a:bodyPr/>
          <a:lstStyle/>
          <a:p>
            <a:r>
              <a:rPr lang="en-US" b="1">
                <a:latin typeface="+mn-lt"/>
              </a:rPr>
              <a:t>V.  MODULE SUMMARY</a:t>
            </a:r>
          </a:p>
        </p:txBody>
      </p:sp>
      <p:sp>
        <p:nvSpPr>
          <p:cNvPr id="3" name="Content Placeholder 2"/>
          <p:cNvSpPr>
            <a:spLocks noGrp="1"/>
          </p:cNvSpPr>
          <p:nvPr>
            <p:ph idx="1"/>
          </p:nvPr>
        </p:nvSpPr>
        <p:spPr>
          <a:xfrm>
            <a:off x="457200" y="1005840"/>
            <a:ext cx="8229600" cy="4846320"/>
          </a:xfrm>
        </p:spPr>
        <p:txBody>
          <a:bodyPr tIns="91440" bIns="0"/>
          <a:lstStyle/>
          <a:p>
            <a:r>
              <a:rPr lang="en-US" sz="2000">
                <a:latin typeface="+mn-lt"/>
                <a:ea typeface="Tahoma"/>
                <a:cs typeface="Tahoma"/>
              </a:rPr>
              <a:t>The National Board of Boiler and Pressure Vessels Inspectors is the only ASME Designated Organization (ADO) and conducts all reviews and provides oversight for ASME certified valve and rupture disc manufacturers and Valve Testing Laboratories. </a:t>
            </a:r>
            <a:endParaRPr lang="en-US" sz="2000">
              <a:latin typeface="+mn-lt"/>
            </a:endParaRPr>
          </a:p>
          <a:p>
            <a:r>
              <a:rPr lang="en-US" sz="2000" dirty="0">
                <a:latin typeface="+mn-lt"/>
                <a:ea typeface="Tahoma"/>
                <a:cs typeface="Tahoma"/>
              </a:rPr>
              <a:t>ASME Staff is responsible for administering all ASME conformity assessment programs including:</a:t>
            </a:r>
          </a:p>
          <a:p>
            <a:pPr lvl="1">
              <a:buFontTx/>
              <a:buChar char="-"/>
            </a:pPr>
            <a:r>
              <a:rPr lang="en-US" sz="1800">
                <a:latin typeface="+mn-lt"/>
                <a:ea typeface="Tahoma"/>
                <a:cs typeface="Tahoma"/>
              </a:rPr>
              <a:t>Processing of reports and issuance of ASME certification and accreditation to organizations and individuals having been audited by ASME Designees and recommended to receive certification.</a:t>
            </a:r>
            <a:endParaRPr lang="en-US" sz="1800">
              <a:latin typeface="+mn-lt"/>
            </a:endParaRPr>
          </a:p>
          <a:p>
            <a:pPr lvl="1">
              <a:buFontTx/>
              <a:buChar char="-"/>
            </a:pPr>
            <a:r>
              <a:rPr lang="en-US" sz="1800">
                <a:latin typeface="+mn-lt"/>
                <a:ea typeface="Tahoma"/>
                <a:cs typeface="Tahoma"/>
              </a:rPr>
              <a:t>Protection of the ASME Single Certification Mark.</a:t>
            </a:r>
            <a:endParaRPr lang="en-US" sz="1800">
              <a:latin typeface="+mn-lt"/>
            </a:endParaRPr>
          </a:p>
          <a:p>
            <a:pPr lvl="1">
              <a:buFontTx/>
              <a:buChar char="-"/>
            </a:pPr>
            <a:r>
              <a:rPr lang="en-US" sz="1800">
                <a:latin typeface="+mn-lt"/>
                <a:ea typeface="Tahoma"/>
                <a:cs typeface="Tahoma"/>
              </a:rPr>
              <a:t>Processing of allegations of misconduct by ASME Certificate Holders, Team Leaders and AIAs.</a:t>
            </a:r>
            <a:endParaRPr lang="en-US" sz="1800">
              <a:latin typeface="+mn-lt"/>
            </a:endParaRPr>
          </a:p>
          <a:p>
            <a:pPr lvl="1">
              <a:buFontTx/>
              <a:buChar char="-"/>
            </a:pPr>
            <a:r>
              <a:rPr lang="en-US" sz="1800">
                <a:latin typeface="+mn-lt"/>
                <a:ea typeface="Tahoma"/>
                <a:cs typeface="Tahoma"/>
              </a:rPr>
              <a:t>Handling issues related to certification programs (e.g. scheduling, extension requests, shop re-locations, name changes, QS Manual reviews, etc.).</a:t>
            </a:r>
            <a:endParaRPr lang="en-US" sz="1800">
              <a:latin typeface="+mn-lt"/>
            </a:endParaRPr>
          </a:p>
          <a:p>
            <a:endParaRPr lang="en-US" sz="200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31</a:t>
            </a:fld>
            <a:endParaRPr lang="en-US"/>
          </a:p>
        </p:txBody>
      </p:sp>
    </p:spTree>
    <p:extLst>
      <p:ext uri="{BB962C8B-B14F-4D97-AF65-F5344CB8AC3E}">
        <p14:creationId xmlns:p14="http://schemas.microsoft.com/office/powerpoint/2010/main" val="365398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914400" y="274320"/>
            <a:ext cx="7315200" cy="457200"/>
          </a:xfrm>
        </p:spPr>
        <p:txBody>
          <a:bodyPr/>
          <a:lstStyle/>
          <a:p>
            <a:pPr eaLnBrk="1" hangingPunct="1"/>
            <a:r>
              <a:rPr lang="en-US" b="1">
                <a:latin typeface="+mn-lt"/>
              </a:rPr>
              <a:t>VI. REFERENCES</a:t>
            </a:r>
          </a:p>
        </p:txBody>
      </p:sp>
      <p:sp>
        <p:nvSpPr>
          <p:cNvPr id="30725" name="Rectangle 3"/>
          <p:cNvSpPr>
            <a:spLocks noGrp="1" noChangeArrowheads="1"/>
          </p:cNvSpPr>
          <p:nvPr>
            <p:ph idx="1"/>
          </p:nvPr>
        </p:nvSpPr>
        <p:spPr>
          <a:xfrm>
            <a:off x="457200" y="1005840"/>
            <a:ext cx="8229600" cy="4846320"/>
          </a:xfrm>
          <a:extLst>
            <a:ext uri="{91240B29-F687-4F45-9708-019B960494DF}">
              <a14:hiddenLine xmlns:a14="http://schemas.microsoft.com/office/drawing/2010/main" w="9525">
                <a:solidFill>
                  <a:schemeClr val="accent1"/>
                </a:solidFill>
                <a:miter lim="800000"/>
                <a:headEnd/>
                <a:tailEnd/>
              </a14:hiddenLine>
            </a:ext>
          </a:extLst>
        </p:spPr>
        <p:txBody>
          <a:bodyPr tIns="91440" bIns="0"/>
          <a:lstStyle/>
          <a:p>
            <a:pPr lvl="0"/>
            <a:r>
              <a:rPr lang="en-US" sz="1800" dirty="0">
                <a:latin typeface="+mn-lt"/>
              </a:rPr>
              <a:t>ASME C&amp;S Policies, Procedures, and Guides: </a:t>
            </a:r>
            <a:r>
              <a:rPr lang="en-US" sz="1800" dirty="0">
                <a:latin typeface="+mn-lt"/>
                <a:hlinkClick r:id="rId3"/>
              </a:rPr>
              <a:t>https://cstools.asme.org/csconnect/CommitteePages.cfm?Committee=100726310&amp;Action=7609</a:t>
            </a:r>
            <a:r>
              <a:rPr lang="en-US" sz="1800" dirty="0">
                <a:latin typeface="+mn-lt"/>
              </a:rPr>
              <a:t>  </a:t>
            </a:r>
          </a:p>
          <a:p>
            <a:pPr lvl="0"/>
            <a:endParaRPr lang="en-US" sz="1800" dirty="0">
              <a:latin typeface="+mn-lt"/>
            </a:endParaRPr>
          </a:p>
          <a:p>
            <a:pPr lvl="0"/>
            <a:r>
              <a:rPr lang="en-US" sz="1800" dirty="0">
                <a:latin typeface="+mn-lt"/>
              </a:rPr>
              <a:t>Codes and Standards Policy (CSP) </a:t>
            </a:r>
            <a:r>
              <a:rPr lang="en-US" sz="1600" dirty="0">
                <a:latin typeface="+mn-lt"/>
                <a:hlinkClick r:id="rId4"/>
              </a:rPr>
              <a:t>https://cstools.asme.org/csconnect/FileUpload.cfm?View=yes&amp;ID=59993</a:t>
            </a:r>
            <a:r>
              <a:rPr lang="en-US" sz="1600" dirty="0">
                <a:latin typeface="+mn-lt"/>
              </a:rPr>
              <a:t>  </a:t>
            </a:r>
          </a:p>
          <a:p>
            <a:pPr lvl="0"/>
            <a:endParaRPr lang="en-US" sz="1600" dirty="0">
              <a:latin typeface="+mn-lt"/>
            </a:endParaRPr>
          </a:p>
          <a:p>
            <a:pPr lvl="0"/>
            <a:r>
              <a:rPr lang="en-US" sz="1800" dirty="0">
                <a:latin typeface="+mn-lt"/>
              </a:rPr>
              <a:t>Conformity Assessment Policies (CAP) </a:t>
            </a:r>
            <a:r>
              <a:rPr lang="en-US" sz="1600" dirty="0">
                <a:latin typeface="+mn-lt"/>
                <a:hlinkClick r:id="rId5"/>
              </a:rPr>
              <a:t>https://cstools.asme.org/csconnect/Filedownload.cfm?thisfile=3729.pdf&amp;dir=CommitteeFiles&amp;DownloadFileName=Conformity%20Assessment%20Policies%20(OCT%202025)&amp;preview=true&amp;46162.5830671</a:t>
            </a:r>
            <a:r>
              <a:rPr lang="en-US" sz="1600" dirty="0">
                <a:latin typeface="+mn-lt"/>
              </a:rPr>
              <a:t>    </a:t>
            </a:r>
          </a:p>
          <a:p>
            <a:pPr lvl="0">
              <a:spcBef>
                <a:spcPts val="1200"/>
              </a:spcBef>
            </a:pPr>
            <a:r>
              <a:rPr lang="en-US" sz="1800" dirty="0">
                <a:latin typeface="+mn-lt"/>
              </a:rPr>
              <a:t>Standard Qualification Criteria for Designees for Accreditation and Product Certification Activities </a:t>
            </a:r>
            <a:r>
              <a:rPr lang="en-US" sz="1600" dirty="0">
                <a:latin typeface="+mn-lt"/>
                <a:hlinkClick r:id="rId6"/>
              </a:rPr>
              <a:t>https://cstools.asme.org/csconnect/FileUpload.cfm?View=yes&amp;ID=59903</a:t>
            </a:r>
            <a:r>
              <a:rPr lang="en-US" sz="1600" dirty="0">
                <a:latin typeface="+mn-lt"/>
              </a:rPr>
              <a:t> </a:t>
            </a:r>
          </a:p>
          <a:p>
            <a:pPr marL="0" indent="0">
              <a:spcBef>
                <a:spcPts val="1200"/>
              </a:spcBef>
              <a:buNone/>
            </a:pPr>
            <a:endParaRPr lang="en-US" sz="2000" dirty="0">
              <a:latin typeface="+mn-lt"/>
            </a:endParaRP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32</a:t>
            </a:fld>
            <a:endParaRPr lang="en-US"/>
          </a:p>
        </p:txBody>
      </p:sp>
    </p:spTree>
    <p:extLst>
      <p:ext uri="{BB962C8B-B14F-4D97-AF65-F5344CB8AC3E}">
        <p14:creationId xmlns:p14="http://schemas.microsoft.com/office/powerpoint/2010/main" val="42443533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320"/>
            <a:ext cx="7315200" cy="457200"/>
          </a:xfrm>
        </p:spPr>
        <p:txBody>
          <a:bodyPr/>
          <a:lstStyle/>
          <a:p>
            <a:r>
              <a:rPr lang="en-US" b="1">
                <a:latin typeface="+mn-lt"/>
              </a:rPr>
              <a:t>VI. REFERENCES</a:t>
            </a:r>
            <a:endParaRPr lang="en-US" b="1" strike="sngStrike">
              <a:solidFill>
                <a:srgbClr val="FF0000"/>
              </a:solidFill>
              <a:latin typeface="+mn-lt"/>
            </a:endParaRPr>
          </a:p>
        </p:txBody>
      </p:sp>
      <p:sp>
        <p:nvSpPr>
          <p:cNvPr id="3" name="Content Placeholder 2"/>
          <p:cNvSpPr>
            <a:spLocks noGrp="1"/>
          </p:cNvSpPr>
          <p:nvPr>
            <p:ph idx="1"/>
          </p:nvPr>
        </p:nvSpPr>
        <p:spPr>
          <a:xfrm>
            <a:off x="457200" y="1005840"/>
            <a:ext cx="8229600" cy="4846320"/>
          </a:xfrm>
        </p:spPr>
        <p:txBody>
          <a:bodyPr tIns="91440" bIns="0"/>
          <a:lstStyle/>
          <a:p>
            <a:pPr>
              <a:spcBef>
                <a:spcPts val="1200"/>
              </a:spcBef>
            </a:pPr>
            <a:r>
              <a:rPr lang="en-US" sz="1800" dirty="0">
                <a:latin typeface="+mn-lt"/>
              </a:rPr>
              <a:t>Conduct of ASME Surveys, Reviews, Audits, Investigations and Interviews </a:t>
            </a:r>
            <a:r>
              <a:rPr lang="en-US" sz="1600" dirty="0">
                <a:latin typeface="+mn-lt"/>
                <a:hlinkClick r:id="rId3"/>
              </a:rPr>
              <a:t>http://cstools.asme.org/csconnect/FileUpload.cfm?View=yes&amp;ID=3720</a:t>
            </a:r>
            <a:r>
              <a:rPr lang="en-US" sz="1600" dirty="0">
                <a:latin typeface="+mn-lt"/>
              </a:rPr>
              <a:t> </a:t>
            </a:r>
            <a:endParaRPr lang="en-US" sz="1800" dirty="0">
              <a:latin typeface="+mn-lt"/>
            </a:endParaRPr>
          </a:p>
          <a:p>
            <a:pPr>
              <a:spcBef>
                <a:spcPts val="1200"/>
              </a:spcBef>
            </a:pPr>
            <a:r>
              <a:rPr lang="en-US" sz="1800" dirty="0">
                <a:latin typeface="+mn-lt"/>
              </a:rPr>
              <a:t>Application for ASME Certification/Accreditation Programs </a:t>
            </a:r>
            <a:r>
              <a:rPr lang="en-US" sz="1600" u="sng" dirty="0">
                <a:latin typeface="+mn-lt"/>
                <a:hlinkClick r:id="rId4"/>
              </a:rPr>
              <a:t>http://www.asme.org/shop/certification-accreditation</a:t>
            </a:r>
            <a:endParaRPr lang="en-US" sz="1600" u="sng" dirty="0">
              <a:latin typeface="+mn-lt"/>
            </a:endParaRPr>
          </a:p>
          <a:p>
            <a:pPr>
              <a:spcBef>
                <a:spcPts val="1200"/>
              </a:spcBef>
            </a:pPr>
            <a:r>
              <a:rPr lang="en-US" sz="1800" dirty="0">
                <a:latin typeface="+mn-lt"/>
              </a:rPr>
              <a:t>CA-1, Conformity Assessment Requirements – </a:t>
            </a:r>
            <a:r>
              <a:rPr lang="en-US" sz="1800" dirty="0">
                <a:latin typeface="+mn-lt"/>
                <a:hlinkClick r:id="rId5"/>
              </a:rPr>
              <a:t>http://www.asme.org/codes-standards/find-codes-standards/conformity-assessment-requirements</a:t>
            </a:r>
            <a:r>
              <a:rPr lang="en-US" sz="1800" dirty="0">
                <a:latin typeface="+mn-lt"/>
              </a:rPr>
              <a:t>   </a:t>
            </a:r>
          </a:p>
          <a:p>
            <a:pPr>
              <a:spcBef>
                <a:spcPts val="1200"/>
              </a:spcBef>
            </a:pPr>
            <a:r>
              <a:rPr lang="en-US" sz="1800" dirty="0">
                <a:latin typeface="+mn-lt"/>
              </a:rPr>
              <a:t>QAI-1, Qualifications for Authorized Inspection </a:t>
            </a:r>
            <a:r>
              <a:rPr lang="en-US" sz="1800" dirty="0">
                <a:latin typeface="+mn-lt"/>
                <a:hlinkClick r:id="rId6"/>
              </a:rPr>
              <a:t>https://www.asme.org/codes-standards/find-codes-standards/qualifications-for-authorized-inspection</a:t>
            </a:r>
            <a:r>
              <a:rPr lang="en-US" sz="1800" dirty="0">
                <a:latin typeface="+mn-lt"/>
              </a:rPr>
              <a:t> </a:t>
            </a:r>
          </a:p>
          <a:p>
            <a:endParaRPr lang="en-US" dirty="0"/>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5" name="Slide Number Placeholder 4"/>
          <p:cNvSpPr>
            <a:spLocks noGrp="1"/>
          </p:cNvSpPr>
          <p:nvPr>
            <p:ph type="sldNum" sz="quarter" idx="11"/>
          </p:nvPr>
        </p:nvSpPr>
        <p:spPr/>
        <p:txBody>
          <a:bodyPr/>
          <a:lstStyle/>
          <a:p>
            <a:pPr>
              <a:defRPr/>
            </a:pPr>
            <a:fld id="{3949214A-8F76-4716-942D-9D0D17F02EEB}" type="slidenum">
              <a:rPr lang="en-US" smtClean="0"/>
              <a:pPr>
                <a:defRPr/>
              </a:pPr>
              <a:t>33</a:t>
            </a:fld>
            <a:endParaRPr lang="en-US"/>
          </a:p>
        </p:txBody>
      </p:sp>
    </p:spTree>
    <p:extLst>
      <p:ext uri="{BB962C8B-B14F-4D97-AF65-F5344CB8AC3E}">
        <p14:creationId xmlns:p14="http://schemas.microsoft.com/office/powerpoint/2010/main" val="457425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914400" y="274320"/>
            <a:ext cx="7315200" cy="457200"/>
          </a:xfrm>
        </p:spPr>
        <p:txBody>
          <a:bodyPr/>
          <a:lstStyle/>
          <a:p>
            <a:pPr eaLnBrk="1" hangingPunct="1"/>
            <a:r>
              <a:rPr lang="en-US" b="1">
                <a:latin typeface="+mn-lt"/>
              </a:rPr>
              <a:t>LEARNING OBJECTIVES</a:t>
            </a:r>
          </a:p>
        </p:txBody>
      </p:sp>
      <p:sp>
        <p:nvSpPr>
          <p:cNvPr id="6149" name="Rectangle 3"/>
          <p:cNvSpPr>
            <a:spLocks noGrp="1" noChangeArrowheads="1"/>
          </p:cNvSpPr>
          <p:nvPr>
            <p:ph idx="1"/>
          </p:nvPr>
        </p:nvSpPr>
        <p:spPr>
          <a:xfrm>
            <a:off x="457200" y="1280160"/>
            <a:ext cx="8229600" cy="4572000"/>
          </a:xfrm>
        </p:spPr>
        <p:txBody>
          <a:bodyPr/>
          <a:lstStyle/>
          <a:p>
            <a:pPr>
              <a:buNone/>
              <a:defRPr/>
            </a:pPr>
            <a:r>
              <a:rPr lang="en-US">
                <a:latin typeface="+mn-lt"/>
              </a:rPr>
              <a:t>At the end of this module you will be able to:</a:t>
            </a:r>
          </a:p>
          <a:p>
            <a:pPr>
              <a:buFont typeface="Arial" panose="020B0604020202020204" pitchFamily="34" charset="0"/>
              <a:buChar char="•"/>
              <a:defRPr/>
            </a:pPr>
            <a:r>
              <a:rPr lang="en-US" sz="2000">
                <a:latin typeface="+mn-lt"/>
              </a:rPr>
              <a:t>Understand the roles and responsibilities, related to  conformity assessment, of the Council, the Board on Conformity Assessment and its associated committees</a:t>
            </a:r>
            <a:endParaRPr lang="en-US" sz="2000" strike="sngStrike">
              <a:latin typeface="+mn-lt"/>
            </a:endParaRPr>
          </a:p>
          <a:p>
            <a:pPr>
              <a:buFont typeface="Arial" panose="020B0604020202020204" pitchFamily="34" charset="0"/>
              <a:buChar char="•"/>
              <a:defRPr/>
            </a:pPr>
            <a:r>
              <a:rPr lang="en-US" sz="2000">
                <a:latin typeface="+mn-lt"/>
              </a:rPr>
              <a:t>Understand the roles of ASME Designees and Designated Organizations</a:t>
            </a:r>
            <a:endParaRPr lang="en-US" sz="2000" strike="sngStrike">
              <a:latin typeface="+mn-lt"/>
            </a:endParaRPr>
          </a:p>
          <a:p>
            <a:pPr>
              <a:buFont typeface="Arial" panose="020B0604020202020204" pitchFamily="34" charset="0"/>
              <a:buChar char="•"/>
              <a:defRPr/>
            </a:pPr>
            <a:r>
              <a:rPr lang="en-US" sz="2000">
                <a:latin typeface="+mn-lt"/>
              </a:rPr>
              <a:t>Describe the roles and responsibilities of ASME Staff and volunteers for Conformity Assessment</a:t>
            </a:r>
            <a:endParaRPr lang="en-US" sz="2000" strike="sngStrike">
              <a:latin typeface="+mn-lt"/>
            </a:endParaRPr>
          </a:p>
        </p:txBody>
      </p:sp>
      <p:sp>
        <p:nvSpPr>
          <p:cNvPr id="4" name="Footer Placeholder 3"/>
          <p:cNvSpPr>
            <a:spLocks noGrp="1"/>
          </p:cNvSpPr>
          <p:nvPr>
            <p:ph type="ftr" sz="quarter" idx="10"/>
          </p:nvPr>
        </p:nvSpPr>
        <p:spPr/>
        <p:txBody>
          <a:bodyPr/>
          <a:lstStyle/>
          <a:p>
            <a:pPr algn="ctr">
              <a:defRPr/>
            </a:pPr>
            <a:r>
              <a:rPr lang="en-US" dirty="0"/>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3</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914400" y="274320"/>
            <a:ext cx="7315200" cy="457200"/>
          </a:xfrm>
        </p:spPr>
        <p:txBody>
          <a:bodyPr/>
          <a:lstStyle/>
          <a:p>
            <a:pPr eaLnBrk="1" hangingPunct="1"/>
            <a:r>
              <a:rPr lang="en-US" b="1">
                <a:latin typeface="+mj-lt"/>
              </a:rPr>
              <a:t>MODULE OUTLINE</a:t>
            </a:r>
          </a:p>
        </p:txBody>
      </p:sp>
      <p:sp>
        <p:nvSpPr>
          <p:cNvPr id="7173" name="Rectangle 3"/>
          <p:cNvSpPr>
            <a:spLocks noGrp="1" noChangeArrowheads="1"/>
          </p:cNvSpPr>
          <p:nvPr>
            <p:ph idx="1"/>
          </p:nvPr>
        </p:nvSpPr>
        <p:spPr>
          <a:xfrm>
            <a:off x="457200" y="1005840"/>
            <a:ext cx="8229600" cy="4846320"/>
          </a:xfrm>
        </p:spPr>
        <p:txBody>
          <a:bodyPr/>
          <a:lstStyle/>
          <a:p>
            <a:pPr marL="609600" indent="-609600">
              <a:buFontTx/>
              <a:buAutoNum type="romanUcPeriod"/>
            </a:pPr>
            <a:r>
              <a:rPr lang="en-US">
                <a:latin typeface="+mn-lt"/>
              </a:rPr>
              <a:t>Committee Hierarchy</a:t>
            </a:r>
          </a:p>
          <a:p>
            <a:pPr marL="609600" indent="-609600" eaLnBrk="1" hangingPunct="1">
              <a:buFontTx/>
              <a:buAutoNum type="romanUcPeriod"/>
            </a:pPr>
            <a:r>
              <a:rPr lang="en-US">
                <a:latin typeface="+mn-lt"/>
              </a:rPr>
              <a:t>Council on Standards and Certification, Board and Committees</a:t>
            </a:r>
          </a:p>
          <a:p>
            <a:pPr marL="609600" indent="-609600" eaLnBrk="1" hangingPunct="1">
              <a:buFontTx/>
              <a:buAutoNum type="romanUcPeriod"/>
            </a:pPr>
            <a:r>
              <a:rPr lang="en-US">
                <a:latin typeface="+mn-lt"/>
              </a:rPr>
              <a:t>ASME Designees, Designated Organizations, or Authorized Inspection Agencies</a:t>
            </a:r>
          </a:p>
          <a:p>
            <a:pPr marL="609600" indent="-609600" eaLnBrk="1" hangingPunct="1">
              <a:buFontTx/>
              <a:buAutoNum type="romanUcPeriod"/>
            </a:pPr>
            <a:r>
              <a:rPr lang="en-US">
                <a:latin typeface="+mn-lt"/>
              </a:rPr>
              <a:t>Conformity Assessment Staff</a:t>
            </a:r>
          </a:p>
          <a:p>
            <a:pPr marL="609600" indent="-609600" eaLnBrk="1" hangingPunct="1">
              <a:buFontTx/>
              <a:buAutoNum type="romanUcPeriod"/>
            </a:pPr>
            <a:r>
              <a:rPr lang="en-US">
                <a:latin typeface="+mn-lt"/>
              </a:rPr>
              <a:t>Module Summary</a:t>
            </a:r>
          </a:p>
          <a:p>
            <a:pPr marL="609600" indent="-609600" eaLnBrk="1" hangingPunct="1">
              <a:buFontTx/>
              <a:buAutoNum type="romanUcPeriod"/>
            </a:pPr>
            <a:r>
              <a:rPr lang="en-US">
                <a:latin typeface="+mn-lt"/>
              </a:rPr>
              <a:t>References</a:t>
            </a:r>
          </a:p>
        </p:txBody>
      </p:sp>
      <p:sp>
        <p:nvSpPr>
          <p:cNvPr id="4"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4</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571500" y="3063240"/>
            <a:ext cx="8001000" cy="731520"/>
          </a:xfrm>
        </p:spPr>
        <p:txBody>
          <a:bodyPr/>
          <a:lstStyle/>
          <a:p>
            <a:r>
              <a:rPr lang="en-US" b="1">
                <a:latin typeface="+mn-lt"/>
              </a:rPr>
              <a:t>I. COMMITTEE HIERARCHY</a:t>
            </a:r>
          </a:p>
        </p:txBody>
      </p:sp>
      <p:sp>
        <p:nvSpPr>
          <p:cNvPr id="3" name="Footer Placeholder 2"/>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94B1B318-6176-448C-8368-B9EA2544B49D}" type="slidenum">
              <a:rPr lang="en-US" smtClean="0"/>
              <a:pPr>
                <a:defRPr/>
              </a:pPr>
              <a:t>5</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5"/>
          <p:cNvSpPr>
            <a:spLocks noGrp="1" noChangeArrowheads="1"/>
          </p:cNvSpPr>
          <p:nvPr>
            <p:ph type="title"/>
          </p:nvPr>
        </p:nvSpPr>
        <p:spPr>
          <a:xfrm>
            <a:off x="914400" y="274320"/>
            <a:ext cx="7315200" cy="457200"/>
          </a:xfrm>
          <a:noFill/>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eaLnBrk="1" hangingPunct="1"/>
            <a:r>
              <a:rPr lang="en-US" b="1">
                <a:latin typeface="+mn-lt"/>
              </a:rPr>
              <a:t>COMMITTEE HIERARCHY</a:t>
            </a:r>
            <a:endParaRPr lang="en-US" b="1" strike="sngStrike">
              <a:latin typeface="+mn-lt"/>
            </a:endParaRPr>
          </a:p>
        </p:txBody>
      </p:sp>
      <p:sp>
        <p:nvSpPr>
          <p:cNvPr id="23" name="Footer Placeholder 2"/>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6" name="Rectangle 5"/>
          <p:cNvSpPr>
            <a:spLocks noChangeArrowheads="1"/>
          </p:cNvSpPr>
          <p:nvPr/>
        </p:nvSpPr>
        <p:spPr bwMode="auto">
          <a:xfrm>
            <a:off x="1371600" y="3048000"/>
            <a:ext cx="2133600" cy="571500"/>
          </a:xfrm>
          <a:prstGeom prst="rect">
            <a:avLst/>
          </a:prstGeom>
          <a:solidFill>
            <a:srgbClr val="0070C0"/>
          </a:solidFill>
          <a:ln w="12700">
            <a:solidFill>
              <a:schemeClr val="tx1"/>
            </a:solidFill>
            <a:miter lim="800000"/>
            <a:headEnd/>
            <a:tailEnd/>
          </a:ln>
        </p:spPr>
        <p:txBody>
          <a:bodyPr wrap="none" lIns="91440" tIns="45720" rIns="91440" bIns="45720" anchor="ctr"/>
          <a:lstStyle/>
          <a:p>
            <a:pPr algn="ctr">
              <a:defRPr/>
            </a:pPr>
            <a:r>
              <a:rPr lang="en-US" sz="1200" b="1">
                <a:solidFill>
                  <a:schemeClr val="bg1"/>
                </a:solidFill>
                <a:latin typeface="Calibri" pitchFamily="34" charset="0"/>
              </a:rPr>
              <a:t>Board on Nuclear, Clean Energy, </a:t>
            </a:r>
          </a:p>
          <a:p>
            <a:pPr algn="ctr">
              <a:defRPr/>
            </a:pPr>
            <a:r>
              <a:rPr lang="en-US" sz="1200" b="1">
                <a:solidFill>
                  <a:schemeClr val="bg1"/>
                </a:solidFill>
                <a:latin typeface="Calibri"/>
                <a:ea typeface="Calibri"/>
                <a:cs typeface="Calibri"/>
              </a:rPr>
              <a:t>Power, and Facilities</a:t>
            </a:r>
          </a:p>
          <a:p>
            <a:pPr algn="ctr">
              <a:defRPr/>
            </a:pPr>
            <a:r>
              <a:rPr lang="en-US" sz="1200" b="1">
                <a:solidFill>
                  <a:schemeClr val="bg1"/>
                </a:solidFill>
                <a:latin typeface="Calibri" pitchFamily="34" charset="0"/>
              </a:rPr>
              <a:t>Codes and Standards (BNCS)</a:t>
            </a:r>
          </a:p>
        </p:txBody>
      </p:sp>
      <p:sp>
        <p:nvSpPr>
          <p:cNvPr id="27" name="Rectangle 6"/>
          <p:cNvSpPr>
            <a:spLocks noChangeArrowheads="1"/>
          </p:cNvSpPr>
          <p:nvPr/>
        </p:nvSpPr>
        <p:spPr bwMode="auto">
          <a:xfrm>
            <a:off x="1371600" y="1981200"/>
            <a:ext cx="2133600" cy="571500"/>
          </a:xfrm>
          <a:prstGeom prst="rect">
            <a:avLst/>
          </a:prstGeom>
          <a:solidFill>
            <a:srgbClr val="0070C0"/>
          </a:solidFill>
          <a:ln w="12700">
            <a:solidFill>
              <a:schemeClr val="tx1"/>
            </a:solidFill>
            <a:miter lim="800000"/>
            <a:headEnd/>
            <a:tailEnd/>
          </a:ln>
        </p:spPr>
        <p:txBody>
          <a:bodyPr wrap="none" anchor="ctr"/>
          <a:lstStyle/>
          <a:p>
            <a:pPr algn="ctr">
              <a:defRPr/>
            </a:pPr>
            <a:r>
              <a:rPr lang="en-US" sz="1200" b="1">
                <a:solidFill>
                  <a:schemeClr val="bg1"/>
                </a:solidFill>
                <a:latin typeface="Calibri" pitchFamily="34" charset="0"/>
              </a:rPr>
              <a:t>Board on</a:t>
            </a:r>
          </a:p>
          <a:p>
            <a:pPr algn="ctr">
              <a:defRPr/>
            </a:pPr>
            <a:r>
              <a:rPr lang="en-US" sz="1200" b="1">
                <a:solidFill>
                  <a:schemeClr val="bg1"/>
                </a:solidFill>
                <a:latin typeface="Calibri" pitchFamily="34" charset="0"/>
              </a:rPr>
              <a:t>Standardization</a:t>
            </a:r>
          </a:p>
          <a:p>
            <a:pPr algn="ctr">
              <a:defRPr/>
            </a:pPr>
            <a:r>
              <a:rPr lang="en-US" sz="1200" b="1">
                <a:solidFill>
                  <a:schemeClr val="bg1"/>
                </a:solidFill>
                <a:latin typeface="Calibri" pitchFamily="34" charset="0"/>
              </a:rPr>
              <a:t>and Testing (BST)</a:t>
            </a:r>
          </a:p>
        </p:txBody>
      </p:sp>
      <p:sp>
        <p:nvSpPr>
          <p:cNvPr id="9224" name="Rectangle 7"/>
          <p:cNvSpPr>
            <a:spLocks noChangeArrowheads="1"/>
          </p:cNvSpPr>
          <p:nvPr/>
        </p:nvSpPr>
        <p:spPr bwMode="auto">
          <a:xfrm>
            <a:off x="2438400" y="1257300"/>
            <a:ext cx="3810000" cy="457200"/>
          </a:xfrm>
          <a:prstGeom prst="rect">
            <a:avLst/>
          </a:prstGeom>
          <a:solidFill>
            <a:srgbClr val="0070C0"/>
          </a:solidFill>
          <a:ln w="12700">
            <a:solidFill>
              <a:schemeClr val="tx1"/>
            </a:solidFill>
            <a:miter lim="800000"/>
            <a:headEnd/>
            <a:tailEnd/>
          </a:ln>
        </p:spPr>
        <p:txBody>
          <a:bodyPr wrap="none" anchor="ctr"/>
          <a:lstStyle/>
          <a:p>
            <a:pPr algn="ctr"/>
            <a:r>
              <a:rPr lang="en-US" sz="1600" b="1">
                <a:solidFill>
                  <a:schemeClr val="bg1"/>
                </a:solidFill>
                <a:latin typeface="Calibri" pitchFamily="34" charset="0"/>
              </a:rPr>
              <a:t>Council on Standards and Certification</a:t>
            </a:r>
          </a:p>
        </p:txBody>
      </p:sp>
      <p:sp>
        <p:nvSpPr>
          <p:cNvPr id="29" name="Rectangle 8"/>
          <p:cNvSpPr>
            <a:spLocks noChangeArrowheads="1"/>
          </p:cNvSpPr>
          <p:nvPr/>
        </p:nvSpPr>
        <p:spPr bwMode="auto">
          <a:xfrm>
            <a:off x="1371600" y="4114800"/>
            <a:ext cx="2133600" cy="571500"/>
          </a:xfrm>
          <a:prstGeom prst="rect">
            <a:avLst/>
          </a:prstGeom>
          <a:solidFill>
            <a:srgbClr val="0070C0"/>
          </a:solidFill>
          <a:ln w="12700">
            <a:solidFill>
              <a:schemeClr val="tx1"/>
            </a:solidFill>
            <a:miter lim="800000"/>
            <a:headEnd/>
            <a:tailEnd/>
          </a:ln>
        </p:spPr>
        <p:txBody>
          <a:bodyPr wrap="none" anchor="ctr"/>
          <a:lstStyle/>
          <a:p>
            <a:pPr algn="ctr">
              <a:defRPr/>
            </a:pPr>
            <a:r>
              <a:rPr lang="en-US" sz="1200" b="1">
                <a:solidFill>
                  <a:schemeClr val="bg1"/>
                </a:solidFill>
                <a:latin typeface="Calibri" pitchFamily="34" charset="0"/>
              </a:rPr>
              <a:t>Board on</a:t>
            </a:r>
          </a:p>
          <a:p>
            <a:pPr algn="ctr">
              <a:defRPr/>
            </a:pPr>
            <a:r>
              <a:rPr lang="en-US" sz="1200" b="1">
                <a:solidFill>
                  <a:schemeClr val="bg1"/>
                </a:solidFill>
                <a:latin typeface="Calibri" pitchFamily="34" charset="0"/>
              </a:rPr>
              <a:t>Pressure Technology</a:t>
            </a:r>
          </a:p>
          <a:p>
            <a:pPr algn="ctr">
              <a:defRPr/>
            </a:pPr>
            <a:r>
              <a:rPr lang="en-US" sz="1200" b="1">
                <a:solidFill>
                  <a:schemeClr val="bg1"/>
                </a:solidFill>
                <a:latin typeface="Calibri" pitchFamily="34" charset="0"/>
              </a:rPr>
              <a:t>Codes and Standards (BPTCS)</a:t>
            </a:r>
          </a:p>
        </p:txBody>
      </p:sp>
      <p:sp>
        <p:nvSpPr>
          <p:cNvPr id="30" name="Rectangle 9"/>
          <p:cNvSpPr>
            <a:spLocks noChangeArrowheads="1"/>
          </p:cNvSpPr>
          <p:nvPr/>
        </p:nvSpPr>
        <p:spPr bwMode="auto">
          <a:xfrm>
            <a:off x="5181600" y="2455862"/>
            <a:ext cx="2133600" cy="573088"/>
          </a:xfrm>
          <a:prstGeom prst="rect">
            <a:avLst/>
          </a:prstGeom>
          <a:solidFill>
            <a:srgbClr val="0070C0"/>
          </a:solidFill>
          <a:ln w="12700">
            <a:solidFill>
              <a:schemeClr val="tx1"/>
            </a:solidFill>
            <a:miter lim="800000"/>
            <a:headEnd/>
            <a:tailEnd/>
          </a:ln>
        </p:spPr>
        <p:txBody>
          <a:bodyPr wrap="none" anchor="ctr"/>
          <a:lstStyle/>
          <a:p>
            <a:pPr algn="ctr">
              <a:defRPr/>
            </a:pPr>
            <a:r>
              <a:rPr lang="en-US" sz="1200" b="1">
                <a:solidFill>
                  <a:schemeClr val="bg1"/>
                </a:solidFill>
                <a:latin typeface="Calibri" pitchFamily="34" charset="0"/>
              </a:rPr>
              <a:t>Board on Safety</a:t>
            </a:r>
          </a:p>
          <a:p>
            <a:pPr algn="ctr">
              <a:defRPr/>
            </a:pPr>
            <a:r>
              <a:rPr lang="en-US" sz="1200" b="1">
                <a:solidFill>
                  <a:schemeClr val="bg1"/>
                </a:solidFill>
                <a:latin typeface="Calibri" pitchFamily="34" charset="0"/>
              </a:rPr>
              <a:t>Codes and Standards (BSCS)</a:t>
            </a:r>
          </a:p>
        </p:txBody>
      </p:sp>
      <p:sp>
        <p:nvSpPr>
          <p:cNvPr id="9227" name="Rectangle 10"/>
          <p:cNvSpPr>
            <a:spLocks noChangeArrowheads="1"/>
          </p:cNvSpPr>
          <p:nvPr/>
        </p:nvSpPr>
        <p:spPr bwMode="auto">
          <a:xfrm>
            <a:off x="5211762" y="3619500"/>
            <a:ext cx="2133600" cy="571500"/>
          </a:xfrm>
          <a:prstGeom prst="rect">
            <a:avLst/>
          </a:prstGeom>
          <a:solidFill>
            <a:srgbClr val="00B05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Board on</a:t>
            </a:r>
          </a:p>
          <a:p>
            <a:pPr algn="ctr"/>
            <a:r>
              <a:rPr lang="en-US" sz="1200" b="1">
                <a:solidFill>
                  <a:schemeClr val="bg1"/>
                </a:solidFill>
                <a:latin typeface="Calibri" pitchFamily="34" charset="0"/>
              </a:rPr>
              <a:t>Conformity Assessment (BCA)</a:t>
            </a:r>
          </a:p>
        </p:txBody>
      </p:sp>
      <p:sp>
        <p:nvSpPr>
          <p:cNvPr id="9228" name="Line 11"/>
          <p:cNvSpPr>
            <a:spLocks noChangeShapeType="1"/>
          </p:cNvSpPr>
          <p:nvPr/>
        </p:nvSpPr>
        <p:spPr bwMode="auto">
          <a:xfrm>
            <a:off x="4343400" y="1714500"/>
            <a:ext cx="0" cy="3390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9" name="Line 12"/>
          <p:cNvSpPr>
            <a:spLocks noChangeShapeType="1"/>
          </p:cNvSpPr>
          <p:nvPr/>
        </p:nvSpPr>
        <p:spPr bwMode="auto">
          <a:xfrm flipH="1">
            <a:off x="3505200" y="3352800"/>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1" name="Line 14"/>
          <p:cNvSpPr>
            <a:spLocks noChangeShapeType="1"/>
          </p:cNvSpPr>
          <p:nvPr/>
        </p:nvSpPr>
        <p:spPr bwMode="auto">
          <a:xfrm flipH="1">
            <a:off x="3505200" y="4419600"/>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2" name="Line 15"/>
          <p:cNvSpPr>
            <a:spLocks noChangeShapeType="1"/>
          </p:cNvSpPr>
          <p:nvPr/>
        </p:nvSpPr>
        <p:spPr bwMode="auto">
          <a:xfrm flipH="1">
            <a:off x="4343400" y="2742406"/>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3" name="Line 16"/>
          <p:cNvSpPr>
            <a:spLocks noChangeShapeType="1"/>
          </p:cNvSpPr>
          <p:nvPr/>
        </p:nvSpPr>
        <p:spPr bwMode="auto">
          <a:xfrm flipH="1">
            <a:off x="4343400" y="3867150"/>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4" name="Line 17"/>
          <p:cNvSpPr>
            <a:spLocks noChangeShapeType="1"/>
          </p:cNvSpPr>
          <p:nvPr/>
        </p:nvSpPr>
        <p:spPr bwMode="auto">
          <a:xfrm>
            <a:off x="1828801" y="5105400"/>
            <a:ext cx="5226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9" name="Group 18"/>
          <p:cNvGrpSpPr>
            <a:grpSpLocks/>
          </p:cNvGrpSpPr>
          <p:nvPr/>
        </p:nvGrpSpPr>
        <p:grpSpPr bwMode="auto">
          <a:xfrm>
            <a:off x="933450" y="5105404"/>
            <a:ext cx="1676400" cy="811213"/>
            <a:chOff x="108" y="3216"/>
            <a:chExt cx="1056" cy="511"/>
          </a:xfrm>
          <a:solidFill>
            <a:srgbClr val="0070C0"/>
          </a:solidFill>
        </p:grpSpPr>
        <p:sp>
          <p:nvSpPr>
            <p:cNvPr id="40" name="Rectangle 19"/>
            <p:cNvSpPr>
              <a:spLocks noChangeArrowheads="1"/>
            </p:cNvSpPr>
            <p:nvPr/>
          </p:nvSpPr>
          <p:spPr bwMode="auto">
            <a:xfrm>
              <a:off x="108" y="3403"/>
              <a:ext cx="1056" cy="324"/>
            </a:xfrm>
            <a:prstGeom prst="rect">
              <a:avLst/>
            </a:prstGeom>
            <a:grpFill/>
            <a:ln w="12700">
              <a:solidFill>
                <a:schemeClr val="tx1"/>
              </a:solidFill>
              <a:miter lim="800000"/>
              <a:headEnd/>
              <a:tailEnd/>
            </a:ln>
            <a:effectLst/>
            <a:extLs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lstStyle/>
            <a:p>
              <a:pPr algn="ctr">
                <a:defRPr/>
              </a:pPr>
              <a:r>
                <a:rPr lang="en-US" sz="1200" b="1">
                  <a:solidFill>
                    <a:schemeClr val="bg1"/>
                  </a:solidFill>
                  <a:latin typeface="Calibri" pitchFamily="34" charset="0"/>
                </a:rPr>
                <a:t>Board on</a:t>
              </a:r>
            </a:p>
            <a:p>
              <a:pPr algn="ctr">
                <a:defRPr/>
              </a:pPr>
              <a:r>
                <a:rPr lang="en-US" sz="1200" b="1">
                  <a:solidFill>
                    <a:schemeClr val="bg1"/>
                  </a:solidFill>
                  <a:latin typeface="Calibri" pitchFamily="34" charset="0"/>
                </a:rPr>
                <a:t>Council</a:t>
              </a:r>
            </a:p>
            <a:p>
              <a:pPr algn="ctr">
                <a:defRPr/>
              </a:pPr>
              <a:r>
                <a:rPr lang="en-US" sz="1200" b="1">
                  <a:solidFill>
                    <a:schemeClr val="bg1"/>
                  </a:solidFill>
                  <a:latin typeface="Calibri" pitchFamily="34" charset="0"/>
                </a:rPr>
                <a:t>Operations (BCO)</a:t>
              </a:r>
            </a:p>
          </p:txBody>
        </p:sp>
        <p:sp>
          <p:nvSpPr>
            <p:cNvPr id="41" name="Line 20"/>
            <p:cNvSpPr>
              <a:spLocks noChangeShapeType="1"/>
            </p:cNvSpPr>
            <p:nvPr/>
          </p:nvSpPr>
          <p:spPr bwMode="auto">
            <a:xfrm>
              <a:off x="672" y="3216"/>
              <a:ext cx="0" cy="192"/>
            </a:xfrm>
            <a:prstGeom prst="line">
              <a:avLst/>
            </a:prstGeom>
            <a:grp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US">
                <a:solidFill>
                  <a:schemeClr val="bg1"/>
                </a:solidFill>
              </a:endParaRPr>
            </a:p>
          </p:txBody>
        </p:sp>
      </p:grpSp>
      <p:sp>
        <p:nvSpPr>
          <p:cNvPr id="9236" name="Line 21"/>
          <p:cNvSpPr>
            <a:spLocks noChangeShapeType="1"/>
          </p:cNvSpPr>
          <p:nvPr/>
        </p:nvSpPr>
        <p:spPr bwMode="auto">
          <a:xfrm>
            <a:off x="4343400" y="51054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7" name="Line 25"/>
          <p:cNvSpPr>
            <a:spLocks noChangeShapeType="1"/>
          </p:cNvSpPr>
          <p:nvPr/>
        </p:nvSpPr>
        <p:spPr bwMode="auto">
          <a:xfrm>
            <a:off x="5562600" y="4419600"/>
            <a:ext cx="0" cy="0"/>
          </a:xfrm>
          <a:prstGeom prst="line">
            <a:avLst/>
          </a:prstGeom>
          <a:noFill/>
          <a:ln w="952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39" name="Line 27"/>
          <p:cNvSpPr>
            <a:spLocks noChangeShapeType="1"/>
          </p:cNvSpPr>
          <p:nvPr/>
        </p:nvSpPr>
        <p:spPr bwMode="auto">
          <a:xfrm flipH="1">
            <a:off x="3505200" y="2286000"/>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 name="Rectangle 4"/>
          <p:cNvSpPr>
            <a:spLocks noChangeArrowheads="1"/>
          </p:cNvSpPr>
          <p:nvPr/>
        </p:nvSpPr>
        <p:spPr bwMode="auto">
          <a:xfrm>
            <a:off x="3505200" y="5400674"/>
            <a:ext cx="1676400" cy="514350"/>
          </a:xfrm>
          <a:prstGeom prst="rect">
            <a:avLst/>
          </a:prstGeom>
          <a:solidFill>
            <a:srgbClr val="0070C0"/>
          </a:solidFill>
          <a:ln w="12700">
            <a:solidFill>
              <a:schemeClr val="tx1"/>
            </a:solidFill>
            <a:miter lim="800000"/>
            <a:headEnd/>
            <a:tailEnd/>
          </a:ln>
          <a:effectLst/>
        </p:spPr>
        <p:txBody>
          <a:bodyPr wrap="none" anchor="ctr"/>
          <a:lstStyle/>
          <a:p>
            <a:pPr algn="ctr">
              <a:defRPr/>
            </a:pPr>
            <a:r>
              <a:rPr lang="en-US" sz="1200" b="1">
                <a:solidFill>
                  <a:schemeClr val="bg1"/>
                </a:solidFill>
                <a:latin typeface="Calibri" pitchFamily="34" charset="0"/>
              </a:rPr>
              <a:t>Technical and Strategic</a:t>
            </a:r>
          </a:p>
          <a:p>
            <a:pPr algn="ctr">
              <a:defRPr/>
            </a:pPr>
            <a:r>
              <a:rPr lang="en-US" sz="1200" b="1">
                <a:solidFill>
                  <a:schemeClr val="bg1"/>
                </a:solidFill>
                <a:latin typeface="Calibri" pitchFamily="34" charset="0"/>
              </a:rPr>
              <a:t>Advisory Board (TSAB)</a:t>
            </a:r>
          </a:p>
        </p:txBody>
      </p:sp>
      <p:sp>
        <p:nvSpPr>
          <p:cNvPr id="9243" name="Line 21"/>
          <p:cNvSpPr>
            <a:spLocks noChangeShapeType="1"/>
          </p:cNvSpPr>
          <p:nvPr/>
        </p:nvSpPr>
        <p:spPr bwMode="auto">
          <a:xfrm>
            <a:off x="7045326" y="51054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 name="Rectangle 4"/>
          <p:cNvSpPr>
            <a:spLocks noChangeArrowheads="1"/>
          </p:cNvSpPr>
          <p:nvPr/>
        </p:nvSpPr>
        <p:spPr bwMode="auto">
          <a:xfrm>
            <a:off x="6377517" y="5410200"/>
            <a:ext cx="1608138" cy="514350"/>
          </a:xfrm>
          <a:prstGeom prst="rect">
            <a:avLst/>
          </a:prstGeom>
          <a:solidFill>
            <a:srgbClr val="0070C0"/>
          </a:solidFill>
          <a:ln w="12700">
            <a:solidFill>
              <a:schemeClr val="tx1"/>
            </a:solidFill>
            <a:miter lim="800000"/>
            <a:headEnd/>
            <a:tailEnd/>
          </a:ln>
        </p:spPr>
        <p:txBody>
          <a:bodyPr wrap="none" anchor="ctr"/>
          <a:lstStyle/>
          <a:p>
            <a:pPr algn="ctr">
              <a:defRPr/>
            </a:pPr>
            <a:r>
              <a:rPr lang="en-US" sz="1200" b="1">
                <a:solidFill>
                  <a:schemeClr val="bg1"/>
                </a:solidFill>
                <a:latin typeface="Calibri" pitchFamily="34" charset="0"/>
              </a:rPr>
              <a:t>Board on Hearings</a:t>
            </a:r>
          </a:p>
          <a:p>
            <a:pPr algn="ctr">
              <a:defRPr/>
            </a:pPr>
            <a:r>
              <a:rPr lang="en-US" sz="1200" b="1">
                <a:solidFill>
                  <a:schemeClr val="bg1"/>
                </a:solidFill>
                <a:latin typeface="Calibri" pitchFamily="34" charset="0"/>
              </a:rPr>
              <a:t>and Appeals (BHA)</a:t>
            </a:r>
          </a:p>
        </p:txBody>
      </p:sp>
      <p:sp>
        <p:nvSpPr>
          <p:cNvPr id="2" name="Slide Number Placeholder 1"/>
          <p:cNvSpPr>
            <a:spLocks noGrp="1"/>
          </p:cNvSpPr>
          <p:nvPr>
            <p:ph type="sldNum" sz="quarter" idx="11"/>
          </p:nvPr>
        </p:nvSpPr>
        <p:spPr/>
        <p:txBody>
          <a:bodyPr/>
          <a:lstStyle/>
          <a:p>
            <a:pPr>
              <a:defRPr/>
            </a:pPr>
            <a:fld id="{94B1B318-6176-448C-8368-B9EA2544B49D}" type="slidenum">
              <a:rPr lang="en-US" smtClean="0"/>
              <a:pPr>
                <a:defRPr/>
              </a:pPr>
              <a:t>6</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914400" y="274320"/>
            <a:ext cx="7315200" cy="457200"/>
          </a:xfrm>
        </p:spPr>
        <p:txBody>
          <a:bodyPr/>
          <a:lstStyle/>
          <a:p>
            <a:r>
              <a:rPr lang="en-US" b="1">
                <a:latin typeface="+mn-lt"/>
              </a:rPr>
              <a:t>COMMITTEE HIERARCHY</a:t>
            </a:r>
          </a:p>
        </p:txBody>
      </p:sp>
      <p:sp>
        <p:nvSpPr>
          <p:cNvPr id="7" name="Footer Placeholder 3"/>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3949214A-8F76-4716-942D-9D0D17F02EEB}" type="slidenum">
              <a:rPr lang="en-US" smtClean="0"/>
              <a:pPr>
                <a:defRPr/>
              </a:pPr>
              <a:t>7</a:t>
            </a:fld>
            <a:endParaRPr lang="en-US"/>
          </a:p>
        </p:txBody>
      </p:sp>
      <p:sp>
        <p:nvSpPr>
          <p:cNvPr id="16" name="Rectangle 7"/>
          <p:cNvSpPr>
            <a:spLocks noChangeArrowheads="1"/>
          </p:cNvSpPr>
          <p:nvPr/>
        </p:nvSpPr>
        <p:spPr bwMode="auto">
          <a:xfrm>
            <a:off x="3186828" y="2984473"/>
            <a:ext cx="2782643" cy="859846"/>
          </a:xfrm>
          <a:prstGeom prst="rect">
            <a:avLst/>
          </a:prstGeom>
          <a:solidFill>
            <a:srgbClr val="00B050"/>
          </a:solidFill>
          <a:ln w="12700">
            <a:solidFill>
              <a:schemeClr val="tx1"/>
            </a:solidFill>
            <a:miter lim="800000"/>
            <a:headEnd/>
            <a:tailEnd/>
          </a:ln>
        </p:spPr>
        <p:txBody>
          <a:bodyPr wrap="none" anchor="ctr"/>
          <a:lstStyle/>
          <a:p>
            <a:pPr algn="ctr"/>
            <a:r>
              <a:rPr lang="en-US" sz="1800" b="1">
                <a:solidFill>
                  <a:schemeClr val="bg1"/>
                </a:solidFill>
                <a:latin typeface="Calibri" pitchFamily="34" charset="0"/>
              </a:rPr>
              <a:t>Board on Conformity </a:t>
            </a:r>
          </a:p>
          <a:p>
            <a:pPr algn="ctr"/>
            <a:r>
              <a:rPr lang="en-US" sz="1800" b="1">
                <a:solidFill>
                  <a:schemeClr val="bg1"/>
                </a:solidFill>
                <a:latin typeface="Calibri" pitchFamily="34" charset="0"/>
              </a:rPr>
              <a:t>Assessment (BCA)</a:t>
            </a:r>
          </a:p>
        </p:txBody>
      </p:sp>
      <p:sp>
        <p:nvSpPr>
          <p:cNvPr id="20" name="Rectangle 7"/>
          <p:cNvSpPr>
            <a:spLocks noChangeArrowheads="1"/>
          </p:cNvSpPr>
          <p:nvPr/>
        </p:nvSpPr>
        <p:spPr bwMode="auto">
          <a:xfrm>
            <a:off x="318579" y="3294933"/>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Conformity </a:t>
            </a:r>
          </a:p>
          <a:p>
            <a:pPr algn="ctr"/>
            <a:r>
              <a:rPr lang="en-US" sz="1200" b="1">
                <a:solidFill>
                  <a:schemeClr val="bg1"/>
                </a:solidFill>
                <a:latin typeface="Calibri" pitchFamily="34" charset="0"/>
              </a:rPr>
              <a:t>Assessment Requirements</a:t>
            </a:r>
          </a:p>
          <a:p>
            <a:pPr algn="ctr"/>
            <a:r>
              <a:rPr lang="en-US" sz="1200" b="1">
                <a:solidFill>
                  <a:schemeClr val="bg1"/>
                </a:solidFill>
                <a:latin typeface="Calibri" pitchFamily="34" charset="0"/>
              </a:rPr>
              <a:t> (CAR)</a:t>
            </a:r>
          </a:p>
        </p:txBody>
      </p:sp>
      <p:sp>
        <p:nvSpPr>
          <p:cNvPr id="29" name="Rectangle 7"/>
          <p:cNvSpPr>
            <a:spLocks noChangeArrowheads="1"/>
          </p:cNvSpPr>
          <p:nvPr/>
        </p:nvSpPr>
        <p:spPr bwMode="auto">
          <a:xfrm>
            <a:off x="1023837" y="4776893"/>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Conduct of </a:t>
            </a:r>
          </a:p>
          <a:p>
            <a:pPr algn="ctr"/>
            <a:r>
              <a:rPr lang="en-US" sz="1200" b="1">
                <a:solidFill>
                  <a:schemeClr val="bg1"/>
                </a:solidFill>
                <a:latin typeface="Calibri" pitchFamily="34" charset="0"/>
              </a:rPr>
              <a:t>Conformity Assessment Activities</a:t>
            </a:r>
          </a:p>
          <a:p>
            <a:pPr algn="ctr"/>
            <a:r>
              <a:rPr lang="en-US" sz="1200" b="1">
                <a:solidFill>
                  <a:schemeClr val="bg1"/>
                </a:solidFill>
                <a:latin typeface="Calibri" pitchFamily="34" charset="0"/>
              </a:rPr>
              <a:t> (C3A2)</a:t>
            </a:r>
          </a:p>
        </p:txBody>
      </p:sp>
      <p:sp>
        <p:nvSpPr>
          <p:cNvPr id="30" name="Rectangle 7"/>
          <p:cNvSpPr>
            <a:spLocks noChangeArrowheads="1"/>
          </p:cNvSpPr>
          <p:nvPr/>
        </p:nvSpPr>
        <p:spPr bwMode="auto">
          <a:xfrm>
            <a:off x="1023837" y="1799704"/>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a:t>
            </a:r>
          </a:p>
          <a:p>
            <a:pPr algn="ctr"/>
            <a:r>
              <a:rPr lang="en-US" sz="1200" b="1">
                <a:solidFill>
                  <a:schemeClr val="bg1"/>
                </a:solidFill>
                <a:latin typeface="Calibri" pitchFamily="34" charset="0"/>
              </a:rPr>
              <a:t>Designees (COD)</a:t>
            </a:r>
          </a:p>
        </p:txBody>
      </p:sp>
      <p:sp>
        <p:nvSpPr>
          <p:cNvPr id="31" name="Rectangle 7"/>
          <p:cNvSpPr>
            <a:spLocks noChangeArrowheads="1"/>
          </p:cNvSpPr>
          <p:nvPr/>
        </p:nvSpPr>
        <p:spPr bwMode="auto">
          <a:xfrm>
            <a:off x="318579" y="2559314"/>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a:t>
            </a:r>
          </a:p>
          <a:p>
            <a:pPr algn="ctr"/>
            <a:r>
              <a:rPr lang="en-US" sz="1200" b="1">
                <a:solidFill>
                  <a:schemeClr val="bg1"/>
                </a:solidFill>
                <a:latin typeface="Calibri" pitchFamily="34" charset="0"/>
              </a:rPr>
              <a:t>BPE Certification (CBPEC)</a:t>
            </a:r>
          </a:p>
        </p:txBody>
      </p:sp>
      <p:sp>
        <p:nvSpPr>
          <p:cNvPr id="33" name="Rectangle 7"/>
          <p:cNvSpPr>
            <a:spLocks noChangeArrowheads="1"/>
          </p:cNvSpPr>
          <p:nvPr/>
        </p:nvSpPr>
        <p:spPr bwMode="auto">
          <a:xfrm>
            <a:off x="6655126" y="2492063"/>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a:t>
            </a:r>
          </a:p>
          <a:p>
            <a:pPr algn="ctr"/>
            <a:r>
              <a:rPr lang="en-US" sz="1200" b="1">
                <a:solidFill>
                  <a:schemeClr val="bg1"/>
                </a:solidFill>
                <a:latin typeface="Calibri" pitchFamily="34" charset="0"/>
              </a:rPr>
              <a:t>RTP Certification (RTP-CERT)</a:t>
            </a:r>
          </a:p>
        </p:txBody>
      </p:sp>
      <p:sp>
        <p:nvSpPr>
          <p:cNvPr id="34" name="Rectangle 7"/>
          <p:cNvSpPr>
            <a:spLocks noChangeArrowheads="1"/>
          </p:cNvSpPr>
          <p:nvPr/>
        </p:nvSpPr>
        <p:spPr bwMode="auto">
          <a:xfrm>
            <a:off x="6655127" y="3223152"/>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a:t>
            </a:r>
          </a:p>
          <a:p>
            <a:pPr algn="ctr"/>
            <a:r>
              <a:rPr lang="en-US" sz="1200" b="1">
                <a:solidFill>
                  <a:schemeClr val="bg1"/>
                </a:solidFill>
                <a:latin typeface="Calibri" pitchFamily="34" charset="0"/>
              </a:rPr>
              <a:t>Hearing and Appeals</a:t>
            </a:r>
          </a:p>
        </p:txBody>
      </p:sp>
      <p:sp>
        <p:nvSpPr>
          <p:cNvPr id="35" name="Rectangle 7"/>
          <p:cNvSpPr>
            <a:spLocks noChangeArrowheads="1"/>
          </p:cNvSpPr>
          <p:nvPr/>
        </p:nvSpPr>
        <p:spPr bwMode="auto">
          <a:xfrm>
            <a:off x="6655128" y="3951764"/>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a:t>
            </a:r>
          </a:p>
          <a:p>
            <a:pPr algn="ctr"/>
            <a:r>
              <a:rPr lang="en-US" sz="1200" b="1">
                <a:solidFill>
                  <a:schemeClr val="bg1"/>
                </a:solidFill>
                <a:latin typeface="Calibri" pitchFamily="34" charset="0"/>
              </a:rPr>
              <a:t>Qualifications for Authorized </a:t>
            </a:r>
          </a:p>
          <a:p>
            <a:pPr algn="ctr"/>
            <a:r>
              <a:rPr lang="en-US" sz="1200" b="1">
                <a:solidFill>
                  <a:schemeClr val="bg1"/>
                </a:solidFill>
                <a:latin typeface="Calibri" pitchFamily="34" charset="0"/>
              </a:rPr>
              <a:t>Inspection (QAI)</a:t>
            </a:r>
          </a:p>
        </p:txBody>
      </p:sp>
      <p:sp>
        <p:nvSpPr>
          <p:cNvPr id="36" name="Rectangle 7"/>
          <p:cNvSpPr>
            <a:spLocks noChangeArrowheads="1"/>
          </p:cNvSpPr>
          <p:nvPr/>
        </p:nvSpPr>
        <p:spPr bwMode="auto">
          <a:xfrm>
            <a:off x="5963321" y="4702367"/>
            <a:ext cx="2156841" cy="612081"/>
          </a:xfrm>
          <a:prstGeom prst="rect">
            <a:avLst/>
          </a:prstGeom>
          <a:solidFill>
            <a:srgbClr val="0070C0"/>
          </a:solidFill>
          <a:ln w="12700">
            <a:solidFill>
              <a:schemeClr val="tx1"/>
            </a:solidFill>
            <a:miter lim="800000"/>
            <a:headEnd/>
            <a:tailEnd/>
          </a:ln>
        </p:spPr>
        <p:txBody>
          <a:bodyPr wrap="none" anchor="ctr"/>
          <a:lstStyle/>
          <a:p>
            <a:pPr algn="ctr"/>
            <a:r>
              <a:rPr lang="en-US" sz="1200" b="1">
                <a:solidFill>
                  <a:schemeClr val="bg1"/>
                </a:solidFill>
                <a:latin typeface="Calibri" pitchFamily="34" charset="0"/>
              </a:rPr>
              <a:t>Committee on </a:t>
            </a:r>
          </a:p>
          <a:p>
            <a:pPr algn="ctr"/>
            <a:r>
              <a:rPr lang="en-US" sz="1200" b="1">
                <a:solidFill>
                  <a:schemeClr val="bg1"/>
                </a:solidFill>
                <a:latin typeface="Calibri" pitchFamily="34" charset="0"/>
              </a:rPr>
              <a:t>AIA Accreditation</a:t>
            </a:r>
          </a:p>
        </p:txBody>
      </p:sp>
      <p:sp>
        <p:nvSpPr>
          <p:cNvPr id="37" name="Rectangle 7"/>
          <p:cNvSpPr>
            <a:spLocks noChangeArrowheads="1"/>
          </p:cNvSpPr>
          <p:nvPr/>
        </p:nvSpPr>
        <p:spPr bwMode="auto">
          <a:xfrm>
            <a:off x="5957085" y="1752456"/>
            <a:ext cx="2156841" cy="612081"/>
          </a:xfrm>
          <a:prstGeom prst="rect">
            <a:avLst/>
          </a:prstGeom>
          <a:solidFill>
            <a:srgbClr val="0070C0"/>
          </a:solidFill>
          <a:ln w="12700">
            <a:solidFill>
              <a:schemeClr val="tx1"/>
            </a:solidFill>
            <a:miter lim="800000"/>
            <a:headEnd/>
            <a:tailEnd/>
          </a:ln>
        </p:spPr>
        <p:txBody>
          <a:bodyPr wrap="none" anchor="ctr"/>
          <a:lstStyle/>
          <a:p>
            <a:pPr algn="ctr"/>
            <a:endParaRPr lang="en-US" sz="1200" b="1" dirty="0">
              <a:solidFill>
                <a:schemeClr val="bg1"/>
              </a:solidFill>
              <a:latin typeface="Calibri" pitchFamily="34" charset="0"/>
            </a:endParaRPr>
          </a:p>
          <a:p>
            <a:pPr algn="ctr"/>
            <a:r>
              <a:rPr lang="en-US" sz="1200" b="1" dirty="0">
                <a:solidFill>
                  <a:schemeClr val="bg1"/>
                </a:solidFill>
                <a:latin typeface="Calibri" pitchFamily="34" charset="0"/>
              </a:rPr>
              <a:t>Committee on Qualification of</a:t>
            </a:r>
          </a:p>
          <a:p>
            <a:pPr algn="ctr"/>
            <a:r>
              <a:rPr lang="en-US" sz="1200" b="1" dirty="0">
                <a:solidFill>
                  <a:schemeClr val="bg1"/>
                </a:solidFill>
                <a:latin typeface="Calibri" pitchFamily="34" charset="0"/>
              </a:rPr>
              <a:t>Resource Recovery Facility </a:t>
            </a:r>
          </a:p>
          <a:p>
            <a:pPr algn="ctr"/>
            <a:r>
              <a:rPr lang="en-US" sz="1200" b="1" dirty="0">
                <a:solidFill>
                  <a:schemeClr val="bg1"/>
                </a:solidFill>
                <a:latin typeface="Calibri" pitchFamily="34" charset="0"/>
              </a:rPr>
              <a:t>Operators (QRO)</a:t>
            </a:r>
          </a:p>
          <a:p>
            <a:pPr algn="ctr"/>
            <a:endParaRPr lang="en-US" sz="1200" b="1" dirty="0">
              <a:solidFill>
                <a:schemeClr val="bg1"/>
              </a:solidFill>
              <a:latin typeface="Calibri" pitchFamily="34" charset="0"/>
            </a:endParaRPr>
          </a:p>
        </p:txBody>
      </p:sp>
      <p:sp>
        <p:nvSpPr>
          <p:cNvPr id="38" name="Rectangle 7"/>
          <p:cNvSpPr>
            <a:spLocks noChangeArrowheads="1"/>
          </p:cNvSpPr>
          <p:nvPr/>
        </p:nvSpPr>
        <p:spPr bwMode="auto">
          <a:xfrm>
            <a:off x="3493579" y="5314448"/>
            <a:ext cx="2156841" cy="612081"/>
          </a:xfrm>
          <a:prstGeom prst="rect">
            <a:avLst/>
          </a:prstGeom>
          <a:solidFill>
            <a:srgbClr val="0070C0"/>
          </a:solidFill>
          <a:ln w="12700">
            <a:solidFill>
              <a:schemeClr val="tx1"/>
            </a:solidFill>
            <a:miter lim="800000"/>
            <a:headEnd/>
            <a:tailEnd/>
          </a:ln>
        </p:spPr>
        <p:txBody>
          <a:bodyPr wrap="none" anchor="ctr"/>
          <a:lstStyle/>
          <a:p>
            <a:pPr algn="ctr"/>
            <a:endParaRPr lang="en-US" sz="1200" b="1">
              <a:solidFill>
                <a:schemeClr val="bg1"/>
              </a:solidFill>
              <a:latin typeface="Calibri" pitchFamily="34" charset="0"/>
            </a:endParaRPr>
          </a:p>
          <a:p>
            <a:pPr algn="ctr"/>
            <a:r>
              <a:rPr lang="en-US" sz="1200" b="1">
                <a:solidFill>
                  <a:schemeClr val="bg1"/>
                </a:solidFill>
                <a:latin typeface="Calibri" pitchFamily="34" charset="0"/>
              </a:rPr>
              <a:t>Committee on Boiler &amp; </a:t>
            </a:r>
          </a:p>
          <a:p>
            <a:pPr algn="ctr"/>
            <a:r>
              <a:rPr lang="en-US" sz="1200" b="1">
                <a:solidFill>
                  <a:schemeClr val="bg1"/>
                </a:solidFill>
                <a:latin typeface="Calibri" pitchFamily="34" charset="0"/>
              </a:rPr>
              <a:t>Pressure Vessel Conformity </a:t>
            </a:r>
          </a:p>
          <a:p>
            <a:pPr algn="ctr"/>
            <a:r>
              <a:rPr lang="en-US" sz="1200" b="1">
                <a:solidFill>
                  <a:schemeClr val="bg1"/>
                </a:solidFill>
                <a:latin typeface="Calibri" pitchFamily="34" charset="0"/>
              </a:rPr>
              <a:t>Assessment (CBPVCA)</a:t>
            </a:r>
          </a:p>
          <a:p>
            <a:pPr algn="ctr"/>
            <a:endParaRPr lang="en-US" sz="1200" b="1">
              <a:solidFill>
                <a:schemeClr val="bg1"/>
              </a:solidFill>
              <a:latin typeface="Calibri" pitchFamily="34" charset="0"/>
            </a:endParaRPr>
          </a:p>
        </p:txBody>
      </p:sp>
      <p:sp>
        <p:nvSpPr>
          <p:cNvPr id="39" name="Rectangle 7"/>
          <p:cNvSpPr>
            <a:spLocks noChangeArrowheads="1"/>
          </p:cNvSpPr>
          <p:nvPr/>
        </p:nvSpPr>
        <p:spPr bwMode="auto">
          <a:xfrm>
            <a:off x="318578" y="4017283"/>
            <a:ext cx="2156841" cy="612081"/>
          </a:xfrm>
          <a:prstGeom prst="rect">
            <a:avLst/>
          </a:prstGeom>
          <a:solidFill>
            <a:srgbClr val="0070C0"/>
          </a:solidFill>
          <a:ln w="12700">
            <a:solidFill>
              <a:schemeClr val="tx1"/>
            </a:solidFill>
            <a:miter lim="800000"/>
            <a:headEnd/>
            <a:tailEnd/>
          </a:ln>
        </p:spPr>
        <p:txBody>
          <a:bodyPr wrap="none" anchor="ctr"/>
          <a:lstStyle/>
          <a:p>
            <a:pPr algn="ctr"/>
            <a:endParaRPr lang="en-US" sz="1200" b="1">
              <a:solidFill>
                <a:schemeClr val="bg1"/>
              </a:solidFill>
              <a:latin typeface="Calibri" pitchFamily="34" charset="0"/>
            </a:endParaRPr>
          </a:p>
          <a:p>
            <a:pPr algn="ctr"/>
            <a:r>
              <a:rPr lang="en-US" sz="1200" b="1">
                <a:solidFill>
                  <a:schemeClr val="bg1"/>
                </a:solidFill>
                <a:latin typeface="Calibri" pitchFamily="34" charset="0"/>
              </a:rPr>
              <a:t>Committee on Nuclear</a:t>
            </a:r>
          </a:p>
          <a:p>
            <a:pPr algn="ctr"/>
            <a:r>
              <a:rPr lang="en-US" sz="1200" b="1">
                <a:solidFill>
                  <a:schemeClr val="bg1"/>
                </a:solidFill>
                <a:latin typeface="Calibri" pitchFamily="34" charset="0"/>
              </a:rPr>
              <a:t>Certification (CNC)</a:t>
            </a:r>
          </a:p>
          <a:p>
            <a:pPr algn="ctr"/>
            <a:endParaRPr lang="en-US" sz="1200" b="1">
              <a:solidFill>
                <a:schemeClr val="bg1"/>
              </a:solidFill>
              <a:latin typeface="Calibri" pitchFamily="34" charset="0"/>
            </a:endParaRPr>
          </a:p>
        </p:txBody>
      </p:sp>
      <p:sp>
        <p:nvSpPr>
          <p:cNvPr id="40" name="Rectangle 7"/>
          <p:cNvSpPr>
            <a:spLocks noChangeArrowheads="1"/>
          </p:cNvSpPr>
          <p:nvPr/>
        </p:nvSpPr>
        <p:spPr bwMode="auto">
          <a:xfrm>
            <a:off x="3209589" y="920982"/>
            <a:ext cx="2724822" cy="766780"/>
          </a:xfrm>
          <a:prstGeom prst="rect">
            <a:avLst/>
          </a:prstGeom>
          <a:solidFill>
            <a:srgbClr val="0070C0"/>
          </a:solidFill>
          <a:ln w="12700">
            <a:solidFill>
              <a:schemeClr val="tx1"/>
            </a:solidFill>
            <a:miter lim="800000"/>
            <a:headEnd/>
            <a:tailEnd/>
          </a:ln>
        </p:spPr>
        <p:txBody>
          <a:bodyPr wrap="none" anchor="ctr"/>
          <a:lstStyle/>
          <a:p>
            <a:pPr algn="ctr"/>
            <a:endParaRPr lang="en-US" sz="1200" b="1" dirty="0">
              <a:solidFill>
                <a:schemeClr val="bg1"/>
              </a:solidFill>
              <a:latin typeface="Calibri" pitchFamily="34" charset="0"/>
            </a:endParaRPr>
          </a:p>
          <a:p>
            <a:pPr algn="ctr"/>
            <a:r>
              <a:rPr lang="en-US" sz="1200" b="1" dirty="0">
                <a:solidFill>
                  <a:schemeClr val="bg1"/>
                </a:solidFill>
                <a:latin typeface="Calibri" pitchFamily="34" charset="0"/>
              </a:rPr>
              <a:t>Committee Certification of </a:t>
            </a:r>
          </a:p>
          <a:p>
            <a:pPr algn="ctr"/>
            <a:r>
              <a:rPr lang="en-US" sz="1200" b="1" dirty="0">
                <a:solidFill>
                  <a:schemeClr val="bg1"/>
                </a:solidFill>
                <a:latin typeface="Calibri" pitchFamily="34" charset="0"/>
              </a:rPr>
              <a:t>Non-Destructive Examination Personnel &amp;</a:t>
            </a:r>
          </a:p>
          <a:p>
            <a:pPr algn="ctr"/>
            <a:r>
              <a:rPr lang="en-US" sz="1200" b="1" dirty="0">
                <a:solidFill>
                  <a:schemeClr val="bg1"/>
                </a:solidFill>
                <a:latin typeface="Calibri" pitchFamily="34" charset="0"/>
              </a:rPr>
              <a:t>Quality Control Technicians (NDE)</a:t>
            </a:r>
          </a:p>
          <a:p>
            <a:pPr algn="ctr"/>
            <a:endParaRPr lang="en-US" sz="1200" b="1" dirty="0">
              <a:solidFill>
                <a:schemeClr val="bg1"/>
              </a:solidFill>
              <a:latin typeface="Calibri" pitchFamily="34" charset="0"/>
            </a:endParaRPr>
          </a:p>
        </p:txBody>
      </p:sp>
      <p:cxnSp>
        <p:nvCxnSpPr>
          <p:cNvPr id="26" name="Straight Arrow Connector 25"/>
          <p:cNvCxnSpPr>
            <a:stCxn id="16" idx="0"/>
            <a:endCxn id="40" idx="2"/>
          </p:cNvCxnSpPr>
          <p:nvPr/>
        </p:nvCxnSpPr>
        <p:spPr>
          <a:xfrm flipH="1" flipV="1">
            <a:off x="4572000" y="1687762"/>
            <a:ext cx="6150" cy="129671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42" name="Straight Arrow Connector 41"/>
          <p:cNvCxnSpPr/>
          <p:nvPr/>
        </p:nvCxnSpPr>
        <p:spPr>
          <a:xfrm flipV="1">
            <a:off x="5251827" y="2364537"/>
            <a:ext cx="705258" cy="619936"/>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46" name="Straight Arrow Connector 45"/>
          <p:cNvCxnSpPr>
            <a:endCxn id="33" idx="1"/>
          </p:cNvCxnSpPr>
          <p:nvPr/>
        </p:nvCxnSpPr>
        <p:spPr>
          <a:xfrm flipV="1">
            <a:off x="5969471" y="2798104"/>
            <a:ext cx="685655" cy="35978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50" name="Straight Arrow Connector 49"/>
          <p:cNvCxnSpPr>
            <a:stCxn id="16" idx="3"/>
          </p:cNvCxnSpPr>
          <p:nvPr/>
        </p:nvCxnSpPr>
        <p:spPr>
          <a:xfrm flipV="1">
            <a:off x="5969471" y="3410185"/>
            <a:ext cx="685655" cy="421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53" name="Straight Arrow Connector 52"/>
          <p:cNvCxnSpPr>
            <a:endCxn id="35" idx="1"/>
          </p:cNvCxnSpPr>
          <p:nvPr/>
        </p:nvCxnSpPr>
        <p:spPr>
          <a:xfrm>
            <a:off x="5969471" y="3676832"/>
            <a:ext cx="685657" cy="580973"/>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56" name="Straight Arrow Connector 55"/>
          <p:cNvCxnSpPr/>
          <p:nvPr/>
        </p:nvCxnSpPr>
        <p:spPr>
          <a:xfrm>
            <a:off x="5486400" y="3870924"/>
            <a:ext cx="470685" cy="84056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59" name="Straight Arrow Connector 58"/>
          <p:cNvCxnSpPr>
            <a:stCxn id="16" idx="2"/>
            <a:endCxn id="38" idx="0"/>
          </p:cNvCxnSpPr>
          <p:nvPr/>
        </p:nvCxnSpPr>
        <p:spPr>
          <a:xfrm flipH="1">
            <a:off x="4572000" y="3844319"/>
            <a:ext cx="6150" cy="1470129"/>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63" name="Straight Arrow Connector 62"/>
          <p:cNvCxnSpPr/>
          <p:nvPr/>
        </p:nvCxnSpPr>
        <p:spPr>
          <a:xfrm flipH="1">
            <a:off x="3173462" y="3844319"/>
            <a:ext cx="484138" cy="930777"/>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67" name="Straight Arrow Connector 66"/>
          <p:cNvCxnSpPr>
            <a:endCxn id="39" idx="3"/>
          </p:cNvCxnSpPr>
          <p:nvPr/>
        </p:nvCxnSpPr>
        <p:spPr>
          <a:xfrm flipH="1">
            <a:off x="2475419" y="3658025"/>
            <a:ext cx="717645" cy="665299"/>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70" name="Straight Arrow Connector 69"/>
          <p:cNvCxnSpPr>
            <a:stCxn id="16" idx="1"/>
            <a:endCxn id="20" idx="3"/>
          </p:cNvCxnSpPr>
          <p:nvPr/>
        </p:nvCxnSpPr>
        <p:spPr>
          <a:xfrm flipH="1">
            <a:off x="2475420" y="3414396"/>
            <a:ext cx="711408" cy="186578"/>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73" name="Straight Arrow Connector 72"/>
          <p:cNvCxnSpPr>
            <a:endCxn id="31" idx="3"/>
          </p:cNvCxnSpPr>
          <p:nvPr/>
        </p:nvCxnSpPr>
        <p:spPr>
          <a:xfrm flipH="1" flipV="1">
            <a:off x="2475420" y="2865355"/>
            <a:ext cx="717644" cy="313665"/>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76" name="Straight Arrow Connector 75"/>
          <p:cNvCxnSpPr/>
          <p:nvPr/>
        </p:nvCxnSpPr>
        <p:spPr>
          <a:xfrm flipH="1" flipV="1">
            <a:off x="3073268" y="1649785"/>
            <a:ext cx="1476832" cy="1344775"/>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sp>
        <p:nvSpPr>
          <p:cNvPr id="3" name="Rectangle 7">
            <a:extLst>
              <a:ext uri="{FF2B5EF4-FFF2-40B4-BE49-F238E27FC236}">
                <a16:creationId xmlns:a16="http://schemas.microsoft.com/office/drawing/2014/main" id="{409A67C9-2FEB-7C3D-D87D-06F14EC2B2C5}"/>
              </a:ext>
            </a:extLst>
          </p:cNvPr>
          <p:cNvSpPr>
            <a:spLocks/>
          </p:cNvSpPr>
          <p:nvPr/>
        </p:nvSpPr>
        <p:spPr bwMode="auto">
          <a:xfrm>
            <a:off x="523875" y="1069901"/>
            <a:ext cx="2520725" cy="612081"/>
          </a:xfrm>
          <a:prstGeom prst="rect">
            <a:avLst/>
          </a:prstGeom>
          <a:solidFill>
            <a:srgbClr val="0070C0"/>
          </a:solidFill>
          <a:ln w="12700">
            <a:solidFill>
              <a:schemeClr val="tx1"/>
            </a:solidFill>
            <a:miter lim="800000"/>
            <a:headEnd/>
            <a:tailEnd/>
          </a:ln>
          <a:effectLst/>
        </p:spPr>
        <p:txBody>
          <a:bodyPr wrap="none" lIns="91440" tIns="45720" rIns="91440" bIns="45720" anchor="ctr">
            <a:noAutofit/>
          </a:bodyPr>
          <a:lstStyle/>
          <a:p>
            <a:pPr algn="ctr"/>
            <a:r>
              <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rPr>
              <a:t>Y14.5.2 GDTP Certification ​</a:t>
            </a:r>
            <a:br>
              <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rPr>
              <a:t>Standard Committee (GDTP)</a:t>
            </a:r>
          </a:p>
        </p:txBody>
      </p:sp>
      <p:cxnSp>
        <p:nvCxnSpPr>
          <p:cNvPr id="4" name="Straight Arrow Connector 3">
            <a:extLst>
              <a:ext uri="{FF2B5EF4-FFF2-40B4-BE49-F238E27FC236}">
                <a16:creationId xmlns:a16="http://schemas.microsoft.com/office/drawing/2014/main" id="{BA0F59EE-3668-AFBF-1C68-F4089741FB75}"/>
              </a:ext>
            </a:extLst>
          </p:cNvPr>
          <p:cNvCxnSpPr>
            <a:cxnSpLocks/>
          </p:cNvCxnSpPr>
          <p:nvPr/>
        </p:nvCxnSpPr>
        <p:spPr>
          <a:xfrm flipH="1" flipV="1">
            <a:off x="3276981" y="2421910"/>
            <a:ext cx="693367" cy="56131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2193040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381000" y="2438400"/>
            <a:ext cx="8382000" cy="1981200"/>
          </a:xfrm>
        </p:spPr>
        <p:txBody>
          <a:bodyPr/>
          <a:lstStyle/>
          <a:p>
            <a:r>
              <a:rPr lang="en-US" b="1">
                <a:latin typeface="+mn-lt"/>
                <a:ea typeface="Tahoma"/>
                <a:cs typeface="Tahoma"/>
              </a:rPr>
              <a:t>II. COUNCIL ON STANDARDS</a:t>
            </a:r>
            <a:br>
              <a:rPr lang="en-US" b="1">
                <a:latin typeface="+mn-lt"/>
              </a:rPr>
            </a:br>
            <a:r>
              <a:rPr lang="en-US" b="1">
                <a:latin typeface="+mn-lt"/>
                <a:ea typeface="Tahoma"/>
                <a:cs typeface="Tahoma"/>
              </a:rPr>
              <a:t>AND CERTIFICATION, </a:t>
            </a:r>
            <a:br>
              <a:rPr lang="en-US" b="1">
                <a:latin typeface="+mn-lt"/>
              </a:rPr>
            </a:br>
            <a:r>
              <a:rPr lang="en-US" b="1">
                <a:latin typeface="+mn-lt"/>
                <a:ea typeface="Tahoma"/>
                <a:cs typeface="Tahoma"/>
              </a:rPr>
              <a:t>BOARD ON CONFORMITY ASSESSMENT, AND CONFOMITY ASSESSMENT COMMITTEES</a:t>
            </a:r>
          </a:p>
        </p:txBody>
      </p:sp>
      <p:sp>
        <p:nvSpPr>
          <p:cNvPr id="3" name="Footer Placeholder 2"/>
          <p:cNvSpPr>
            <a:spLocks noGrp="1"/>
          </p:cNvSpPr>
          <p:nvPr>
            <p:ph type="ftr" sz="quarter" idx="10"/>
          </p:nvPr>
        </p:nvSpPr>
        <p:spPr/>
        <p:txBody>
          <a:bodyPr/>
          <a:lstStyle/>
          <a:p>
            <a:pPr algn="ctr">
              <a:defRPr/>
            </a:pPr>
            <a:r>
              <a:rPr lang="en-US"/>
              <a:t>ASME S&amp;C Training Module B3 Conformity Assessment: Committees and Staff Roles and Responsibilities</a:t>
            </a:r>
          </a:p>
        </p:txBody>
      </p:sp>
      <p:sp>
        <p:nvSpPr>
          <p:cNvPr id="2" name="Slide Number Placeholder 1"/>
          <p:cNvSpPr>
            <a:spLocks noGrp="1"/>
          </p:cNvSpPr>
          <p:nvPr>
            <p:ph type="sldNum" sz="quarter" idx="11"/>
          </p:nvPr>
        </p:nvSpPr>
        <p:spPr/>
        <p:txBody>
          <a:bodyPr/>
          <a:lstStyle/>
          <a:p>
            <a:pPr>
              <a:defRPr/>
            </a:pPr>
            <a:fld id="{94B1B318-6176-448C-8368-B9EA2544B49D}" type="slidenum">
              <a:rPr lang="en-US" smtClean="0"/>
              <a:pPr>
                <a:defRPr/>
              </a:pPr>
              <a:t>8</a:t>
            </a:fld>
            <a:endParaRPr lang="en-US"/>
          </a:p>
        </p:txBody>
      </p:sp>
    </p:spTree>
    <p:extLst>
      <p:ext uri="{BB962C8B-B14F-4D97-AF65-F5344CB8AC3E}">
        <p14:creationId xmlns:p14="http://schemas.microsoft.com/office/powerpoint/2010/main" val="12138039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heme/theme1.xml><?xml version="1.0" encoding="utf-8"?>
<a:theme xmlns:a="http://schemas.openxmlformats.org/drawingml/2006/main" name="S&amp;C Them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E9B01ABEBE31A458A6D45E5B60F7637" ma:contentTypeVersion="16" ma:contentTypeDescription="Create a new document." ma:contentTypeScope="" ma:versionID="c6e798a861e74fe492ea29dd7b35e0b3">
  <xsd:schema xmlns:xsd="http://www.w3.org/2001/XMLSchema" xmlns:xs="http://www.w3.org/2001/XMLSchema" xmlns:p="http://schemas.microsoft.com/office/2006/metadata/properties" xmlns:ns2="5255d7de-6481-42d5-b313-de1eee68472c" xmlns:ns3="47417a7b-fc3a-4317-9477-0b74d20f82c8" targetNamespace="http://schemas.microsoft.com/office/2006/metadata/properties" ma:root="true" ma:fieldsID="2b711ad4c3c3413b68b8c6ee91092e26" ns2:_="" ns3:_="">
    <xsd:import namespace="5255d7de-6481-42d5-b313-de1eee68472c"/>
    <xsd:import namespace="47417a7b-fc3a-4317-9477-0b74d20f82c8"/>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55d7de-6481-42d5-b313-de1eee6847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f1287a5-1bef-4e99-ba2b-767c7ce7c3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417a7b-fc3a-4317-9477-0b74d20f82c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c480a50b-61c4-4b67-a833-a69a5396c492}" ma:internalName="TaxCatchAll" ma:showField="CatchAllData" ma:web="47417a7b-fc3a-4317-9477-0b74d20f82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7417a7b-fc3a-4317-9477-0b74d20f82c8" xsi:nil="true"/>
    <lcf76f155ced4ddcb4097134ff3c332f xmlns="5255d7de-6481-42d5-b313-de1eee68472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5ADF4B-50DB-4608-9AAB-51B82F823C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55d7de-6481-42d5-b313-de1eee68472c"/>
    <ds:schemaRef ds:uri="47417a7b-fc3a-4317-9477-0b74d20f82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8B3D9-76E8-44E2-8BA7-AF93F7754789}">
  <ds:schemaRefs>
    <ds:schemaRef ds:uri="http://purl.org/dc/elements/1.1/"/>
    <ds:schemaRef ds:uri="http://schemas.openxmlformats.org/package/2006/metadata/core-properties"/>
    <ds:schemaRef ds:uri="http://purl.org/dc/terms/"/>
    <ds:schemaRef ds:uri="http://purl.org/dc/dcmitype/"/>
    <ds:schemaRef ds:uri="47417a7b-fc3a-4317-9477-0b74d20f82c8"/>
    <ds:schemaRef ds:uri="http://schemas.microsoft.com/office/2006/documentManagement/types"/>
    <ds:schemaRef ds:uri="http://www.w3.org/XML/1998/namespace"/>
    <ds:schemaRef ds:uri="http://schemas.microsoft.com/office/infopath/2007/PartnerControls"/>
    <ds:schemaRef ds:uri="5255d7de-6481-42d5-b313-de1eee68472c"/>
    <ds:schemaRef ds:uri="http://schemas.microsoft.com/office/2006/metadata/properties"/>
  </ds:schemaRefs>
</ds:datastoreItem>
</file>

<file path=customXml/itemProps3.xml><?xml version="1.0" encoding="utf-8"?>
<ds:datastoreItem xmlns:ds="http://schemas.openxmlformats.org/officeDocument/2006/customXml" ds:itemID="{33F0C498-22C9-4AD6-A266-F783D97AA0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S&amp;C Theme</Template>
  <TotalTime>1855</TotalTime>
  <Words>6022</Words>
  <Application>Microsoft Office PowerPoint</Application>
  <PresentationFormat>On-screen Show (4:3)</PresentationFormat>
  <Paragraphs>506</Paragraphs>
  <Slides>34</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Arial,Sans-Serif</vt:lpstr>
      <vt:lpstr>Calibri</vt:lpstr>
      <vt:lpstr>Tahoma</vt:lpstr>
      <vt:lpstr>Times</vt:lpstr>
      <vt:lpstr>Times New Roman</vt:lpstr>
      <vt:lpstr>S&amp;C Theme</vt:lpstr>
      <vt:lpstr>Standards and Certification Training</vt:lpstr>
      <vt:lpstr>MODULE B COURSE OUTLINE</vt:lpstr>
      <vt:lpstr>REVISIONS</vt:lpstr>
      <vt:lpstr>LEARNING OBJECTIVES</vt:lpstr>
      <vt:lpstr>MODULE OUTLINE</vt:lpstr>
      <vt:lpstr>I. COMMITTEE HIERARCHY</vt:lpstr>
      <vt:lpstr>COMMITTEE HIERARCHY</vt:lpstr>
      <vt:lpstr>COMMITTEE HIERARCHY</vt:lpstr>
      <vt:lpstr>II. COUNCIL ON STANDARDS AND CERTIFICATION,  BOARD ON CONFORMITY ASSESSMENT, AND CONFOMITY ASSESSMENT COMMITTEES</vt:lpstr>
      <vt:lpstr>COUNCIL ON STANDARDS AND CERTIFICATION</vt:lpstr>
      <vt:lpstr>IMPORTANCE OF CONFIDENTIALITY WITHIN CONFORMITY ASSESSMENT</vt:lpstr>
      <vt:lpstr>BOARD ON CONFORMITY ASSESSMENT</vt:lpstr>
      <vt:lpstr>Committee on Conformity Assessment Requirements (CAR)</vt:lpstr>
      <vt:lpstr>COMMITTEE ON DESIGNEES (COD)</vt:lpstr>
      <vt:lpstr>Committee on Conduct of Conformity Assessment Activities (C3A2)</vt:lpstr>
      <vt:lpstr>COMMITTEE ON QUALIFICATIONS FOR AUTHORIZED INSPECTION (QAI) </vt:lpstr>
      <vt:lpstr>COMMITTEE ON CERTIFICATION OF NON-DESTRUCTIVE EXAMINATION PERSONNEL AND QUALITY CONTROL TECHNICIANS (ANDE)</vt:lpstr>
      <vt:lpstr>ACCREDITATION &amp; CERTIFICATION COMMITTEES</vt:lpstr>
      <vt:lpstr>ACCREDITATION &amp; CERTIFICATION COMMITTEES</vt:lpstr>
      <vt:lpstr>III. ASME DESIGNEES, DESIGNATED ORGANIZATIONS, OR AUTHORIZED INSPECTION AGENCIES</vt:lpstr>
      <vt:lpstr>ASME DESIGNEE</vt:lpstr>
      <vt:lpstr>ASME DESIGNEE</vt:lpstr>
      <vt:lpstr>ASME DESIGNEE</vt:lpstr>
      <vt:lpstr>ASME DESIGNATED ORGANIZATION (ADO)</vt:lpstr>
      <vt:lpstr>AUTHORIZED INSPECTION AGENCY  OF RECORD (AIA)</vt:lpstr>
      <vt:lpstr>CERTIFIED INDIVIDUAL (CI)</vt:lpstr>
      <vt:lpstr>IV. CONFORMITY ASSESSMENT STAFF</vt:lpstr>
      <vt:lpstr>CONFORMITY ASSESSMENT STAFF</vt:lpstr>
      <vt:lpstr>CONFORMITY ASSESSMENT STAFF</vt:lpstr>
      <vt:lpstr>V. MODULE SUMMARY</vt:lpstr>
      <vt:lpstr>V. MODULE SUMMARY</vt:lpstr>
      <vt:lpstr>V.  MODULE SUMMARY</vt:lpstr>
      <vt:lpstr>VI. REFERENCES</vt:lpstr>
      <vt:lpstr>VI. REFERENCES</vt:lpstr>
    </vt:vector>
  </TitlesOfParts>
  <Company>ASME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Mayra Santiago</dc:creator>
  <cp:lastModifiedBy>Donnie Alonzo</cp:lastModifiedBy>
  <cp:revision>143</cp:revision>
  <cp:lastPrinted>2018-06-12T19:17:07Z</cp:lastPrinted>
  <dcterms:created xsi:type="dcterms:W3CDTF">2008-04-17T17:36:45Z</dcterms:created>
  <dcterms:modified xsi:type="dcterms:W3CDTF">2026-06-30T20:39:22Z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0x010100AE9B01ABEBE31A458A6D45E5B60F7637</vt:lpwstr>
  </property>
  <property fmtid="{D5CDD505-2E9C-101B-9397-08002B2CF9AE}" pid="3" name="Order">
    <vt:r8>23159000</vt:r8>
  </property>
  <property fmtid="{D5CDD505-2E9C-101B-9397-08002B2CF9AE}" pid="4" name="MediaServiceImageTags">
    <vt:lpwstr/>
  </property>
</Properties>
</file>