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5_4CFE00A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  <p:sldMasterId id="2147483684" r:id="rId5"/>
  </p:sldMasterIdLst>
  <p:notesMasterIdLst>
    <p:notesMasterId r:id="rId14"/>
  </p:notesMasterIdLst>
  <p:sldIdLst>
    <p:sldId id="256" r:id="rId6"/>
    <p:sldId id="262" r:id="rId7"/>
    <p:sldId id="267" r:id="rId8"/>
    <p:sldId id="268" r:id="rId9"/>
    <p:sldId id="272" r:id="rId10"/>
    <p:sldId id="273" r:id="rId11"/>
    <p:sldId id="274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8130B9-167E-C799-01DB-94B628EC0519}" name="Guler, Ismail (he/him/his)" initials="IG" userId="S::Ismail.Guler@bsci.com::8bfbe011-62e6-43ee-b6ca-e31ae262d1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691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ler, Ismail (he/him/his)" userId="8bfbe011-62e6-43ee-b6ca-e31ae262d14a" providerId="ADAL" clId="{F53140CA-0716-40BB-9EAE-3081F3CE803E}"/>
    <pc:docChg chg="undo custSel modSld">
      <pc:chgData name="Guler, Ismail (he/him/his)" userId="8bfbe011-62e6-43ee-b6ca-e31ae262d14a" providerId="ADAL" clId="{F53140CA-0716-40BB-9EAE-3081F3CE803E}" dt="2026-09-08T16:21:33.863" v="76" actId="20577"/>
      <pc:docMkLst>
        <pc:docMk/>
      </pc:docMkLst>
      <pc:sldChg chg="modSp mod modCm">
        <pc:chgData name="Guler, Ismail (he/him/his)" userId="8bfbe011-62e6-43ee-b6ca-e31ae262d14a" providerId="ADAL" clId="{F53140CA-0716-40BB-9EAE-3081F3CE803E}" dt="2026-09-08T16:21:33.863" v="76" actId="20577"/>
        <pc:sldMkLst>
          <pc:docMk/>
          <pc:sldMk cId="80732170" sldId="261"/>
        </pc:sldMkLst>
        <pc:spChg chg="mod">
          <ac:chgData name="Guler, Ismail (he/him/his)" userId="8bfbe011-62e6-43ee-b6ca-e31ae262d14a" providerId="ADAL" clId="{F53140CA-0716-40BB-9EAE-3081F3CE803E}" dt="2026-09-08T16:21:33.863" v="76" actId="20577"/>
          <ac:spMkLst>
            <pc:docMk/>
            <pc:sldMk cId="80732170" sldId="261"/>
            <ac:spMk id="3" creationId="{AC166BAF-8F46-95FB-59E6-EB27C4B7A65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ler, Ismail (he/him/his)" userId="8bfbe011-62e6-43ee-b6ca-e31ae262d14a" providerId="ADAL" clId="{F53140CA-0716-40BB-9EAE-3081F3CE803E}" dt="2026-09-08T16:21:33.863" v="76" actId="20577"/>
              <pc2:cmMkLst xmlns:pc2="http://schemas.microsoft.com/office/powerpoint/2019/9/main/command">
                <pc:docMk/>
                <pc:sldMk cId="80732170" sldId="261"/>
                <pc2:cmMk id="{541B127C-8FA3-4CE5-9A60-3B4BF73FE166}"/>
              </pc2:cmMkLst>
            </pc226:cmChg>
            <pc226:cmChg xmlns:pc226="http://schemas.microsoft.com/office/powerpoint/2022/06/main/command" chg="mod">
              <pc226:chgData name="Guler, Ismail (he/him/his)" userId="8bfbe011-62e6-43ee-b6ca-e31ae262d14a" providerId="ADAL" clId="{F53140CA-0716-40BB-9EAE-3081F3CE803E}" dt="2026-09-08T16:21:33.863" v="76" actId="20577"/>
              <pc2:cmMkLst xmlns:pc2="http://schemas.microsoft.com/office/powerpoint/2019/9/main/command">
                <pc:docMk/>
                <pc:sldMk cId="80732170" sldId="261"/>
                <pc2:cmMk id="{BB7725CC-C573-442F-A544-A20D31A4A6EE}"/>
              </pc2:cmMkLst>
            </pc226:cmChg>
            <pc226:cmChg xmlns:pc226="http://schemas.microsoft.com/office/powerpoint/2022/06/main/command" chg="mod">
              <pc226:chgData name="Guler, Ismail (he/him/his)" userId="8bfbe011-62e6-43ee-b6ca-e31ae262d14a" providerId="ADAL" clId="{F53140CA-0716-40BB-9EAE-3081F3CE803E}" dt="2026-09-08T16:21:33.863" v="76" actId="20577"/>
              <pc2:cmMkLst xmlns:pc2="http://schemas.microsoft.com/office/powerpoint/2019/9/main/command">
                <pc:docMk/>
                <pc:sldMk cId="80732170" sldId="261"/>
                <pc2:cmMk id="{23221EFA-0C34-4B86-B60C-C352E1ECFC06}"/>
              </pc2:cmMkLst>
            </pc226:cmChg>
          </p:ext>
        </pc:extLst>
      </pc:sldChg>
    </pc:docChg>
  </pc:docChgLst>
</pc:chgInfo>
</file>

<file path=ppt/comments/modernComment_105_4CFE00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1B127C-8FA3-4CE5-9A60-3B4BF73FE166}" authorId="{018130B9-167E-C799-01DB-94B628EC0519}" created="2026-09-07T19:28:17.12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732170" sldId="261"/>
      <ac:spMk id="3" creationId="{AC166BAF-8F46-95FB-59E6-EB27C4B7A65A}"/>
      <ac:txMk cp="751" len="12">
        <ac:context len="1936" hash="524881410"/>
      </ac:txMk>
    </ac:txMkLst>
    <p188:pos x="7814912" y="1630934"/>
    <p188:txBody>
      <a:bodyPr/>
      <a:lstStyle/>
      <a:p>
        <a:r>
          <a:rPr lang="en-US"/>
          <a:t>Added “New York, NY” for consistency.</a:t>
        </a:r>
      </a:p>
    </p188:txBody>
  </p188:cm>
  <p188:cm id="{23221EFA-0C34-4B86-B60C-C352E1ECFC06}" authorId="{018130B9-167E-C799-01DB-94B628EC0519}" created="2026-09-07T19:28:32.5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732170" sldId="261"/>
      <ac:spMk id="3" creationId="{AC166BAF-8F46-95FB-59E6-EB27C4B7A65A}"/>
      <ac:txMk cp="951" len="12">
        <ac:context len="1936" hash="524881410"/>
      </ac:txMk>
    </ac:txMkLst>
    <p188:pos x="7814912" y="2189200"/>
    <p188:txBody>
      <a:bodyPr/>
      <a:lstStyle/>
      <a:p>
        <a:r>
          <a:rPr lang="en-US"/>
          <a:t>Added “New York, NY” for consistency.</a:t>
        </a:r>
      </a:p>
    </p188:txBody>
  </p188:cm>
  <p188:cm id="{BB7725CC-C573-442F-A544-A20D31A4A6EE}" authorId="{018130B9-167E-C799-01DB-94B628EC0519}" created="2026-09-08T16:18:56.67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732170" sldId="261"/>
      <ac:spMk id="3" creationId="{AC166BAF-8F46-95FB-59E6-EB27C4B7A65A}"/>
      <ac:txMk cp="1474" len="165">
        <ac:context len="1936" hash="524881410"/>
      </ac:txMk>
    </ac:txMkLst>
    <p188:pos x="10410825" y="4106933"/>
    <p188:txBody>
      <a:bodyPr/>
      <a:lstStyle/>
      <a:p>
        <a:r>
          <a:rPr lang="en-US"/>
          <a:t>Updated to 2025 Second Edition</a:t>
        </a:r>
      </a:p>
    </p188:txBody>
  </p188:cm>
  <p188:cm id="{B28F4445-47E7-494B-883E-693F1F7D31E7}" authorId="{018130B9-167E-C799-01DB-94B628EC0519}" created="2026-09-08T16:23:07.84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732170" sldId="261"/>
      <ac:spMk id="3" creationId="{AC166BAF-8F46-95FB-59E6-EB27C4B7A65A}"/>
      <ac:txMk cp="169" len="219">
        <ac:context len="1936" hash="524881410"/>
      </ac:txMk>
    </ac:txMkLst>
    <p188:pos x="9820275" y="706508"/>
    <p188:txBody>
      <a:bodyPr/>
      <a:lstStyle/>
      <a:p>
        <a:r>
          <a:rPr lang="en-US"/>
          <a:t>Added ASME VVUQ 40 reference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3F66E-2C49-784D-B163-DE0108BC3920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5B8D8-A526-FE41-9C73-74FF6BC427C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8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18B3-80F3-B148-BCF7-A63830D0EF53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8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3605-D9DE-2648-94A0-FAA2585AB8CB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54F-CE47-AA42-B15A-E68D54DBAAA5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87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7F16-1BEC-B644-80CD-535FBD14FB72}" type="datetime1"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8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03C9-BD13-1342-AFCE-50FC6C72E145}" type="datetime1"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80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426C-91E2-E344-BE77-719C864A13CB}" type="datetime1"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7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5250-A203-FD48-95A7-75323484C62F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5B4-838A-8544-BF34-F7436B4ACB51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1E336-59BE-C04F-A9DA-F1F6AE1DF317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3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2B22-6563-1342-A01C-F01C137E438F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76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19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827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51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023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9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496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98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13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016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5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5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48C7-35FE-2441-A8CE-8B5AE35B2E0A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2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4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me.org/codes-standards/find-codes-standards/assessing-credibility-of-computational-modeling-through-verification-and-validation-application-to-medical-devices" TargetMode="External"/><Relationship Id="rId2" Type="http://schemas.microsoft.com/office/2018/10/relationships/comments" Target="../comments/modernComment_105_4CFE00A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sme.org/codes-standards/find-codes-standards/verification-validation-and-uncertainty-quantification-terminology-in-computational-modeling-and-simulation/2022/pdf" TargetMode="External"/><Relationship Id="rId5" Type="http://schemas.openxmlformats.org/officeDocument/2006/relationships/hyperlink" Target="https://www.asme.org/codes-standards/find-codes-standards/the-role-of-uncertainty-quantification-in-verification-and-validation-of-computational-solid-mechanics-models/2021/pdf" TargetMode="External"/><Relationship Id="rId4" Type="http://schemas.openxmlformats.org/officeDocument/2006/relationships/hyperlink" Target="https://www.asme.org/codes-standards/find-codes-standards/standard-for-verification-and-validation-in-computational-solid-mechan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1F51C5-CBCF-DE19-A234-DD7C0F5E4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ctr"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to VVUQ | Part 1</a:t>
            </a:r>
            <a:br>
              <a:rPr lang="en-US" b="1" dirty="0"/>
            </a:br>
            <a:r>
              <a:rPr lang="en-US" b="1" dirty="0"/>
              <a:t>Simulation Credibility Assessment</a:t>
            </a:r>
            <a:endParaRPr lang="en-US" b="1" dirty="0">
              <a:ea typeface="Calibri Light"/>
              <a:cs typeface="Calibri Light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DCC3CB-D572-623C-4DF2-94362F8C3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650" y="5174159"/>
            <a:ext cx="10426700" cy="127476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Task Group on VVUQ Concepts in Engineering Education</a:t>
            </a:r>
          </a:p>
          <a:p>
            <a:pPr algn="l"/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ASME Codes &amp; Standards | Committee on Verification, Validation, and Uncertainty Quantification</a:t>
            </a:r>
          </a:p>
          <a:p>
            <a:pPr algn="l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Contacts: Lydia Stanford (stanfordl@asme.org) | Daniel Papert (papertd@asme.org​)</a:t>
            </a:r>
            <a:endParaRPr lang="en-US" sz="16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algn="l"/>
            <a:r>
              <a:rPr lang="en-US" sz="1100" dirty="0">
                <a:solidFill>
                  <a:schemeClr val="tx2">
                    <a:lumMod val="75000"/>
                  </a:schemeClr>
                </a:solidFill>
              </a:rPr>
              <a:t>V. 3, Draft, 2026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© 2026 by ASME Task Group on VVUQ in Engineering Education is licensed under CC BY 4.0. To view a copy of this license, visit https://creativecommons.org/licenses/by/4.0/</a:t>
            </a:r>
            <a:endParaRPr lang="en-US" sz="1400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 descr="A purple and white logo&#10;&#10;AI-generated content may be incorrect.">
            <a:extLst>
              <a:ext uri="{FF2B5EF4-FFF2-40B4-BE49-F238E27FC236}">
                <a16:creationId xmlns:a16="http://schemas.microsoft.com/office/drawing/2014/main" id="{AFBA516F-0354-7EBD-5A7F-CBCAA27B1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1551215" cy="62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D5CB-5E30-61D6-82A4-0E878FB6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16AD6-F335-B4BC-B601-B3F43B2AF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we care?</a:t>
            </a:r>
          </a:p>
          <a:p>
            <a:r>
              <a:rPr lang="en-US" dirty="0"/>
              <a:t>Structure of a simulation model</a:t>
            </a:r>
          </a:p>
          <a:p>
            <a:r>
              <a:rPr lang="en-US" dirty="0"/>
              <a:t>How is a simulation model assessed?</a:t>
            </a:r>
          </a:p>
          <a:p>
            <a:r>
              <a:rPr lang="en-US" dirty="0"/>
              <a:t>How is simulation credibility assessed?</a:t>
            </a:r>
          </a:p>
          <a:p>
            <a:r>
              <a:rPr lang="en-US" dirty="0"/>
              <a:t>Context of use of the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3DB8A-F020-1EB3-ACDE-A5FA2F88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00D702-7484-6B57-0F85-406EBDDBA8A2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90649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383A8-ED52-7DE2-F1C7-B4F6867F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C15D-513A-2D13-FAB1-81CD211FF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“All models are wrong – some are useful.” – Prof. George E. P. Box</a:t>
            </a:r>
          </a:p>
          <a:p>
            <a:r>
              <a:rPr lang="en-US" dirty="0"/>
              <a:t>Why is this true?</a:t>
            </a:r>
          </a:p>
          <a:p>
            <a:pPr lvl="1"/>
            <a:r>
              <a:rPr lang="en-US" dirty="0"/>
              <a:t>All models rely on assumptions and approximations in the formulation of the model</a:t>
            </a:r>
          </a:p>
          <a:p>
            <a:pPr lvl="1"/>
            <a:r>
              <a:rPr lang="en-US" dirty="0"/>
              <a:t>All models require input data to describe the system of interest and its surroundings, which are approximate or possibly not measurable</a:t>
            </a:r>
          </a:p>
          <a:p>
            <a:pPr lvl="1"/>
            <a:r>
              <a:rPr lang="en-US" dirty="0"/>
              <a:t>All models require numerical solution, which results in numerical errors</a:t>
            </a:r>
          </a:p>
          <a:p>
            <a:r>
              <a:rPr lang="en-US" dirty="0"/>
              <a:t>Infamous system failures due to erroneous modeling: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3E29C-CFD7-0B13-3153-3339C386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AEBE47-395A-21EF-EB21-BE7B02890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930207"/>
            <a:ext cx="3886200" cy="2380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6C4EDD-D219-6757-317E-741EE12A3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300" y="3930207"/>
            <a:ext cx="4279900" cy="2426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7FFBAD-0303-1B07-34B6-011EC7A5B903}"/>
              </a:ext>
            </a:extLst>
          </p:cNvPr>
          <p:cNvSpPr txBox="1"/>
          <p:nvPr/>
        </p:nvSpPr>
        <p:spPr>
          <a:xfrm>
            <a:off x="2046636" y="6369668"/>
            <a:ext cx="3209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/>
              <a:t>Space Shuttle Columbia Disaster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92D9B-3163-B888-C917-D66FB216BABE}"/>
              </a:ext>
            </a:extLst>
          </p:cNvPr>
          <p:cNvSpPr txBox="1"/>
          <p:nvPr/>
        </p:nvSpPr>
        <p:spPr>
          <a:xfrm>
            <a:off x="7196486" y="6369668"/>
            <a:ext cx="3209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/>
              <a:t>Fukushima Nuclear Disaster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4D8957-9172-8C67-152D-1E9A28F2BD06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55842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D2B-B116-6434-387C-ADDC0800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a simulation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52EF3-0690-E5ED-70C3-D0CD002E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0AECA3A-245D-6A85-B00D-E7ACAD139FED}"/>
                  </a:ext>
                </a:extLst>
              </p:cNvPr>
              <p:cNvSpPr/>
              <p:nvPr/>
            </p:nvSpPr>
            <p:spPr>
              <a:xfrm>
                <a:off x="2132692" y="3347182"/>
                <a:ext cx="1885445" cy="55122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0AECA3A-245D-6A85-B00D-E7ACAD139F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692" y="3347182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614F2B8-D667-B68E-5ED9-DB16D4C55CAB}"/>
                  </a:ext>
                </a:extLst>
              </p:cNvPr>
              <p:cNvSpPr/>
              <p:nvPr/>
            </p:nvSpPr>
            <p:spPr>
              <a:xfrm>
                <a:off x="7740619" y="3347182"/>
                <a:ext cx="1885445" cy="55122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614F2B8-D667-B68E-5ED9-DB16D4C55C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9" y="3347182"/>
                <a:ext cx="1885445" cy="551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81B32AA0-3747-1C8E-FEBD-3BD781479CC8}"/>
                  </a:ext>
                </a:extLst>
              </p:cNvPr>
              <p:cNvSpPr/>
              <p:nvPr/>
            </p:nvSpPr>
            <p:spPr>
              <a:xfrm>
                <a:off x="4939754" y="3347182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Mathematical Model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81B32AA0-3747-1C8E-FEBD-3BD781479C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754" y="3347182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4"/>
                <a:stretch>
                  <a:fillRect b="-2222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872AAC-9C44-F450-AADD-C77BFD782B9D}"/>
              </a:ext>
            </a:extLst>
          </p:cNvPr>
          <p:cNvCxnSpPr>
            <a:stCxn id="19" idx="3"/>
            <a:endCxn id="21" idx="1"/>
          </p:cNvCxnSpPr>
          <p:nvPr/>
        </p:nvCxnSpPr>
        <p:spPr>
          <a:xfrm>
            <a:off x="4018137" y="3622795"/>
            <a:ext cx="92161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CF3C82F-D0CD-C210-DB40-C008746E85BB}"/>
              </a:ext>
            </a:extLst>
          </p:cNvPr>
          <p:cNvCxnSpPr>
            <a:cxnSpLocks/>
            <a:stCxn id="21" idx="3"/>
            <a:endCxn id="20" idx="1"/>
          </p:cNvCxnSpPr>
          <p:nvPr/>
        </p:nvCxnSpPr>
        <p:spPr>
          <a:xfrm>
            <a:off x="6825199" y="3622795"/>
            <a:ext cx="91542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1A81A5F-2813-36AD-B698-56C486833C32}"/>
              </a:ext>
            </a:extLst>
          </p:cNvPr>
          <p:cNvSpPr/>
          <p:nvPr/>
        </p:nvSpPr>
        <p:spPr>
          <a:xfrm>
            <a:off x="2131940" y="4150874"/>
            <a:ext cx="2138777" cy="16619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model input data: 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mass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geometry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Thermal conductivity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Young’s modulus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initial conditions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External loading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Magnetic field intensity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Acoustic environment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3CC96F-ED7A-3B72-D90B-848FD62D80E5}"/>
              </a:ext>
            </a:extLst>
          </p:cNvPr>
          <p:cNvSpPr/>
          <p:nvPr/>
        </p:nvSpPr>
        <p:spPr>
          <a:xfrm>
            <a:off x="4939754" y="4150874"/>
            <a:ext cx="2398965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mathematical models: 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Nonlinear algebraic equation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Ordinary differential equation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Partial differential equation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Integral equation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010B0C-37A2-E5DC-A674-4046B1AE0A0F}"/>
              </a:ext>
            </a:extLst>
          </p:cNvPr>
          <p:cNvSpPr/>
          <p:nvPr/>
        </p:nvSpPr>
        <p:spPr>
          <a:xfrm>
            <a:off x="7740619" y="4150874"/>
            <a:ext cx="2398965" cy="16619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model output data: 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thermal response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deflection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stress and strain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Vibrational modes of a structure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Fluid lift and drag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Electrical current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Magnetic field strength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Acoustic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0D9E2A1-C8E8-7D04-80F4-0BE0DA5D59D1}"/>
                  </a:ext>
                </a:extLst>
              </p:cNvPr>
              <p:cNvSpPr txBox="1"/>
              <p:nvPr/>
            </p:nvSpPr>
            <p:spPr>
              <a:xfrm>
                <a:off x="4290486" y="3463662"/>
                <a:ext cx="256099" cy="276999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0D9E2A1-C8E8-7D04-80F4-0BE0DA5D5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486" y="3463662"/>
                <a:ext cx="256099" cy="276999"/>
              </a:xfrm>
              <a:prstGeom prst="rect">
                <a:avLst/>
              </a:prstGeom>
              <a:blipFill>
                <a:blip r:embed="rId5"/>
                <a:stretch>
                  <a:fillRect l="-9091" r="-4545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486DBB-B781-1C63-B47A-FB2F504517DE}"/>
                  </a:ext>
                </a:extLst>
              </p:cNvPr>
              <p:cNvSpPr txBox="1"/>
              <p:nvPr/>
            </p:nvSpPr>
            <p:spPr>
              <a:xfrm>
                <a:off x="7099589" y="3463662"/>
                <a:ext cx="256099" cy="299313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486DBB-B781-1C63-B47A-FB2F50451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589" y="3463662"/>
                <a:ext cx="256099" cy="299313"/>
              </a:xfrm>
              <a:prstGeom prst="rect">
                <a:avLst/>
              </a:prstGeom>
              <a:blipFill>
                <a:blip r:embed="rId6"/>
                <a:stretch>
                  <a:fillRect l="-23810" r="-14286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168DCC65-2A69-AB0F-7DC3-7B96A4A02875}"/>
              </a:ext>
            </a:extLst>
          </p:cNvPr>
          <p:cNvSpPr/>
          <p:nvPr/>
        </p:nvSpPr>
        <p:spPr>
          <a:xfrm>
            <a:off x="2074221" y="1865347"/>
            <a:ext cx="2002388" cy="1159747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Conceptual modeling assumptions and approximations in the formulation of the </a:t>
            </a: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input data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01E53D-73A9-F2D8-EC28-787C8C92F402}"/>
              </a:ext>
            </a:extLst>
          </p:cNvPr>
          <p:cNvCxnSpPr>
            <a:cxnSpLocks/>
            <a:stCxn id="29" idx="4"/>
            <a:endCxn id="19" idx="0"/>
          </p:cNvCxnSpPr>
          <p:nvPr/>
        </p:nvCxnSpPr>
        <p:spPr>
          <a:xfrm>
            <a:off x="3075415" y="3025094"/>
            <a:ext cx="0" cy="3220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4A28DCCA-366D-E7A9-C3CE-004945D4E1AA}"/>
              </a:ext>
            </a:extLst>
          </p:cNvPr>
          <p:cNvSpPr/>
          <p:nvPr/>
        </p:nvSpPr>
        <p:spPr>
          <a:xfrm>
            <a:off x="4881282" y="1865347"/>
            <a:ext cx="2002388" cy="1159747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Conceptual modeling assumptions and approximations in the formulation of the </a:t>
            </a: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mathematical model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29A7064-67FD-0BB3-4B8C-CE0045C0D3C8}"/>
              </a:ext>
            </a:extLst>
          </p:cNvPr>
          <p:cNvCxnSpPr>
            <a:cxnSpLocks/>
            <a:stCxn id="31" idx="4"/>
            <a:endCxn id="21" idx="0"/>
          </p:cNvCxnSpPr>
          <p:nvPr/>
        </p:nvCxnSpPr>
        <p:spPr>
          <a:xfrm>
            <a:off x="5882476" y="3025094"/>
            <a:ext cx="1" cy="3220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E363269-9223-D328-EBD6-78CE9D97715D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93714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D2B-B116-6434-387C-ADDC0800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What do simulation models produce and how is it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69675-17CC-7F62-DB65-C5AD236EA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1771"/>
            <a:ext cx="10597587" cy="4885192"/>
          </a:xfrm>
        </p:spPr>
        <p:txBody>
          <a:bodyPr rIns="0">
            <a:normAutofit/>
          </a:bodyPr>
          <a:lstStyle/>
          <a:p>
            <a:r>
              <a:rPr lang="en-US" noProof="0" dirty="0"/>
              <a:t>Simulation models are used to produce </a:t>
            </a:r>
            <a:r>
              <a:rPr lang="en-US" b="1" noProof="0" dirty="0"/>
              <a:t>information</a:t>
            </a:r>
            <a:r>
              <a:rPr lang="en-US" noProof="0" dirty="0"/>
              <a:t> about the system of interest and its responses.</a:t>
            </a:r>
          </a:p>
          <a:p>
            <a:pPr lvl="1"/>
            <a:endParaRPr lang="en-US" noProof="0" dirty="0"/>
          </a:p>
          <a:p>
            <a:r>
              <a:rPr lang="en-US" noProof="0" dirty="0"/>
              <a:t>When simulation results are used in business and government:</a:t>
            </a:r>
          </a:p>
          <a:p>
            <a:pPr lvl="1"/>
            <a:r>
              <a:rPr lang="en-US" noProof="0" dirty="0"/>
              <a:t>Simulation is referred to as a </a:t>
            </a:r>
            <a:r>
              <a:rPr lang="en-US" b="1" noProof="0" dirty="0"/>
              <a:t>decision support tool</a:t>
            </a:r>
          </a:p>
          <a:p>
            <a:pPr lvl="1"/>
            <a:r>
              <a:rPr lang="en-US" noProof="0" dirty="0"/>
              <a:t>The process is also referred to as </a:t>
            </a:r>
            <a:r>
              <a:rPr lang="en-US" b="1" noProof="0" dirty="0"/>
              <a:t>simulation-informed decision making</a:t>
            </a:r>
          </a:p>
          <a:p>
            <a:pPr lvl="1"/>
            <a:endParaRPr lang="en-US" b="1" noProof="0" dirty="0"/>
          </a:p>
          <a:p>
            <a:r>
              <a:rPr lang="en-US" noProof="0" dirty="0"/>
              <a:t>Examples how this information can be used:</a:t>
            </a:r>
          </a:p>
          <a:p>
            <a:pPr lvl="1"/>
            <a:r>
              <a:rPr lang="en-US" noProof="0" dirty="0"/>
              <a:t>Design of new systems or modification of existing systems</a:t>
            </a:r>
          </a:p>
          <a:p>
            <a:pPr lvl="1"/>
            <a:r>
              <a:rPr lang="en-US" noProof="0" dirty="0"/>
              <a:t>Optimization of system design to increase performance, reliability, and safety</a:t>
            </a:r>
          </a:p>
          <a:p>
            <a:pPr lvl="1"/>
            <a:r>
              <a:rPr lang="en-US" noProof="0" dirty="0"/>
              <a:t>Reduce development time and physical testing of the final system</a:t>
            </a:r>
          </a:p>
          <a:p>
            <a:pPr lvl="1"/>
            <a:r>
              <a:rPr lang="en-US" noProof="0" dirty="0"/>
              <a:t>Optimize manufacturing processes</a:t>
            </a:r>
          </a:p>
          <a:p>
            <a:pPr lvl="1"/>
            <a:r>
              <a:rPr lang="en-US" noProof="0" dirty="0"/>
              <a:t>Assess system safety in untestable environments such as accident scenarios or those that produce unacceptable risks to humans and the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52EF3-0690-E5ED-70C3-D0CD002E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FD1D86-9993-9B53-AF7B-59CD3C109D25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74622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D2B-B116-6434-387C-ADDC0800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How is simulation credibility assessed?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69675-17CC-7F62-DB65-C5AD236EA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541870"/>
          </a:xfrm>
        </p:spPr>
        <p:txBody>
          <a:bodyPr/>
          <a:lstStyle/>
          <a:p>
            <a:r>
              <a:rPr lang="en-US" noProof="0" dirty="0"/>
              <a:t>Numerical accuracy is assessed by simulation verification:</a:t>
            </a:r>
          </a:p>
          <a:p>
            <a:pPr lvl="1"/>
            <a:r>
              <a:rPr lang="en-US" b="1" noProof="0" dirty="0"/>
              <a:t>Simulation verification:</a:t>
            </a:r>
            <a:r>
              <a:rPr lang="en-US" noProof="0" dirty="0"/>
              <a:t> assessment of the accuracy of the numerical solution relative to the exact solution to the mathematical model</a:t>
            </a:r>
          </a:p>
          <a:p>
            <a:r>
              <a:rPr lang="en-US" noProof="0" dirty="0"/>
              <a:t>Physics-based accuracy is assessed by model validation:</a:t>
            </a:r>
          </a:p>
          <a:p>
            <a:pPr lvl="1"/>
            <a:r>
              <a:rPr lang="en-US" b="1" noProof="0" dirty="0"/>
              <a:t>Model validation:</a:t>
            </a:r>
            <a:r>
              <a:rPr lang="en-US" noProof="0" dirty="0"/>
              <a:t> assessment of the accuracy of the simulation results relative to experimental measurements of system responses</a:t>
            </a:r>
          </a:p>
          <a:p>
            <a:r>
              <a:rPr lang="en-US" noProof="0" dirty="0"/>
              <a:t>Uncertainty in the simulation results is assessed by uncertainty quantification:</a:t>
            </a:r>
          </a:p>
          <a:p>
            <a:pPr lvl="1"/>
            <a:r>
              <a:rPr lang="en-US" b="1" noProof="0" dirty="0"/>
              <a:t>Uncertainty quantification:</a:t>
            </a:r>
            <a:r>
              <a:rPr lang="en-US" noProof="0" dirty="0"/>
              <a:t> estimation of the total uncertainty in the simulation result due to all sources of error and uncertainty in the modeling and simulation process</a:t>
            </a:r>
          </a:p>
          <a:p>
            <a:r>
              <a:rPr lang="en-US" noProof="0" dirty="0"/>
              <a:t>These assessments are collectively referred to as </a:t>
            </a:r>
            <a:r>
              <a:rPr lang="en-US" b="1" noProof="0" dirty="0"/>
              <a:t>VVUQ</a:t>
            </a:r>
            <a:r>
              <a:rPr lang="en-US" noProof="0" dirty="0"/>
              <a:t>.</a:t>
            </a:r>
          </a:p>
          <a:p>
            <a:r>
              <a:rPr lang="en-US" noProof="0" dirty="0"/>
              <a:t>Note: These concepts of verification and validation are </a:t>
            </a:r>
            <a:r>
              <a:rPr lang="en-US" i="1" noProof="0" dirty="0"/>
              <a:t>distinctly different</a:t>
            </a:r>
            <a:r>
              <a:rPr lang="en-US" noProof="0" dirty="0"/>
              <a:t> from the systems engineering concepts of V&amp;V.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52EF3-0690-E5ED-70C3-D0CD002E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B393C-0EBC-9A46-895C-B5CCDBE676AC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71622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ECE2-6A2A-F8A1-B2FC-96722A2CD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Context of use of the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8652-6843-76EA-1CBF-EB92C1C54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/>
              <a:t>Context of use:</a:t>
            </a:r>
            <a:r>
              <a:rPr lang="en-US" noProof="0" dirty="0"/>
              <a:t> the relationship between the applicability and accuracy of the simulation model relative to the requirements for the intended use of the model.</a:t>
            </a:r>
          </a:p>
          <a:p>
            <a:endParaRPr lang="en-US" noProof="0" dirty="0"/>
          </a:p>
          <a:p>
            <a:r>
              <a:rPr lang="en-US" noProof="0" dirty="0"/>
              <a:t>Examples of issues related to the context of use:</a:t>
            </a:r>
          </a:p>
          <a:p>
            <a:pPr lvl="1"/>
            <a:r>
              <a:rPr lang="en-US" noProof="0" dirty="0"/>
              <a:t>Are the assumptions and approximations of the formulation of the model consistent with the intended use of the model?</a:t>
            </a:r>
          </a:p>
          <a:p>
            <a:pPr lvl="1"/>
            <a:r>
              <a:rPr lang="en-US" noProof="0" dirty="0"/>
              <a:t>Is the accuracy and uncertainty of the simulation results sufficient for the needs of the intended use of the model?</a:t>
            </a:r>
          </a:p>
          <a:p>
            <a:pPr lvl="1"/>
            <a:r>
              <a:rPr lang="en-US" noProof="0" dirty="0"/>
              <a:t>Are the VVUQ assessment activities sufficient to insure credibility for the intended use of the model?</a:t>
            </a:r>
          </a:p>
          <a:p>
            <a:pPr lvl="1"/>
            <a:r>
              <a:rPr lang="en-US" noProof="0" dirty="0"/>
              <a:t>Are the conditions of model validation sufficiently relevant to the actual conditions of interest for the system/subsystem under considerations?</a:t>
            </a:r>
          </a:p>
          <a:p>
            <a:pPr lvl="1"/>
            <a:r>
              <a:rPr lang="en-US" noProof="0" dirty="0"/>
              <a:t>What are the consequences and risks involved if the simulation results are inaccurate?</a:t>
            </a:r>
          </a:p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A57FC-29F7-6A3A-819F-983FAA7F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803CA-6593-884E-6ADA-A4B8C9EDD721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05290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9BEA-F8F2-B870-3D0E-D57DF0CC6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dirty="0"/>
              <a:t>References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6BAF-8F46-95FB-59E6-EB27C4B7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392"/>
            <a:ext cx="10528737" cy="533188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500"/>
              </a:spcBef>
            </a:pPr>
            <a:r>
              <a:rPr lang="en-US" sz="1600" dirty="0"/>
              <a:t>AIAA (2021), "Recommended Practice: Code Verification in Computational Fluid Dynamics." American Institute of Aeronautics and Astronautics, AIAA R-141-2021, Reston, VA.</a:t>
            </a:r>
          </a:p>
          <a:p>
            <a:pPr>
              <a:spcBef>
                <a:spcPts val="500"/>
              </a:spcBef>
            </a:pPr>
            <a:r>
              <a:rPr lang="en-US" sz="1600" dirty="0"/>
              <a:t>ASME (2018), "Assessing Credibility of Computational Modeling Through Verification and Validation: Application to Medical Devices," American Society of Mechanical Engineers, New York, NY, </a:t>
            </a:r>
            <a:r>
              <a:rPr lang="en-US" sz="1600" dirty="0">
                <a:hlinkClick r:id="rId3"/>
              </a:rPr>
              <a:t>ASME V&amp;V 40-2018</a:t>
            </a:r>
            <a:r>
              <a:rPr lang="en-US" sz="1600" dirty="0"/>
              <a:t>, New York, NY.</a:t>
            </a:r>
          </a:p>
          <a:p>
            <a:pPr>
              <a:spcBef>
                <a:spcPts val="500"/>
              </a:spcBef>
            </a:pPr>
            <a:r>
              <a:rPr lang="en-US" sz="1600" dirty="0"/>
              <a:t>ASME (2019), "Standard for Verification and Validation in Computational Solid Mechanics." American Society of Mechanical Engineers, </a:t>
            </a:r>
            <a:r>
              <a:rPr lang="en-US" sz="1600" dirty="0">
                <a:hlinkClick r:id="rId4"/>
              </a:rPr>
              <a:t>ASME Standard V&amp;V 10-2019</a:t>
            </a:r>
            <a:r>
              <a:rPr lang="en-US" sz="1600" dirty="0"/>
              <a:t>, New York, NY.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ASME (2021), "The Role of Uncertainty Quantification in Verification and Validation of Computational Solid Mechanics Models," American Society of Mechanical Engineers, </a:t>
            </a:r>
            <a:r>
              <a:rPr lang="en-US" sz="1600" dirty="0">
                <a:hlinkClick r:id="rId5"/>
              </a:rPr>
              <a:t>ASME VVUQ 10.2-2021</a:t>
            </a:r>
            <a:r>
              <a:rPr lang="en-US" sz="1600" dirty="0"/>
              <a:t>, New York, NY.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ASME (2022), "Verification, Validation, and Uncertainty Quantification Terminology in Computational Modeling and Simulation," American Society of Mechanical Engineers, </a:t>
            </a:r>
            <a:r>
              <a:rPr lang="en-US" sz="1600" dirty="0">
                <a:hlinkClick r:id="rId6"/>
              </a:rPr>
              <a:t>ASME VVUQ 1-2022</a:t>
            </a:r>
            <a:r>
              <a:rPr lang="en-US" sz="1600" dirty="0"/>
              <a:t>, New York, NY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McClarren, R. G. (2018), </a:t>
            </a:r>
            <a:r>
              <a:rPr lang="en-US" sz="1600" u="sng" dirty="0"/>
              <a:t>Uncertainty Quantification and Predictive Computational Science</a:t>
            </a:r>
            <a:r>
              <a:rPr lang="en-US" sz="1600" dirty="0"/>
              <a:t>, Springer, Cham, Switzerland.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 err="1">
                <a:ea typeface="+mn-lt"/>
                <a:cs typeface="+mn-lt"/>
              </a:rPr>
              <a:t>NaRC</a:t>
            </a:r>
            <a:r>
              <a:rPr lang="en-US" sz="1600" dirty="0">
                <a:ea typeface="+mn-lt"/>
                <a:cs typeface="+mn-lt"/>
              </a:rPr>
              <a:t> (2012), "Assessing the Reliability of Complex Models: Mathematical and Statistical Foundations of Verification, Validation, and Uncertainty Quantification." National Research Council of the National Academies, ISBN-13: 978-0-309-25634-6, Washington, DC.</a:t>
            </a:r>
            <a:endParaRPr lang="en-US" sz="1600" dirty="0">
              <a:ea typeface="Calibri" panose="020F0502020204030204"/>
              <a:cs typeface="Calibri" panose="020F0502020204030204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NASA (2016), "Standard for Models and Simulations." National Aeronautics and Space Administration, NASA-STD-7009A, Washington, DC.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Oberkampf, W. L. and C. J. Roy (2025), </a:t>
            </a:r>
            <a:r>
              <a:rPr lang="en-US" sz="1600" u="sng" dirty="0"/>
              <a:t>Verification, Validation, and Uncertainty Quantification in Scientific Computing</a:t>
            </a:r>
            <a:r>
              <a:rPr lang="en-US" sz="1600" dirty="0"/>
              <a:t>, 2nd edition, Cambridge University Press, UK.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Roache, P. J. (2009), </a:t>
            </a:r>
            <a:r>
              <a:rPr lang="en-US" sz="1600" u="sng" dirty="0"/>
              <a:t>Fundamentals of Verification and Validation</a:t>
            </a:r>
            <a:r>
              <a:rPr lang="en-US" sz="1600" dirty="0"/>
              <a:t>, Hermosa Publishers, Socorro, New Mexico.</a:t>
            </a:r>
            <a:endParaRPr lang="en-US" sz="1600" dirty="0">
              <a:ea typeface="Calibri"/>
              <a:cs typeface="Calibri"/>
            </a:endParaRPr>
          </a:p>
          <a:p>
            <a:pPr>
              <a:spcBef>
                <a:spcPts val="500"/>
              </a:spcBef>
            </a:pPr>
            <a:r>
              <a:rPr lang="en-US" sz="1600" dirty="0"/>
              <a:t>TMS (2019), </a:t>
            </a:r>
            <a:r>
              <a:rPr lang="en-US" sz="1600" u="sng" dirty="0"/>
              <a:t>Verification &amp; Validation of Computational Models Associated with the Mechanics of Materials</a:t>
            </a:r>
            <a:r>
              <a:rPr lang="en-US" sz="1600" dirty="0"/>
              <a:t>, The Minerals, Metals &amp; Materials Society, ISBN 978-0-578-45369-9, Pittsburgh, PA.</a:t>
            </a:r>
            <a:endParaRPr lang="en-US" sz="16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8221C-4889-23A5-7FED-2D2E1FCD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63ED14-CD22-DE34-FB6A-34BEC02F3DA0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807321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7569EB883484C8F8DE1DD4FF9CFD0" ma:contentTypeVersion="14" ma:contentTypeDescription="Create a new document." ma:contentTypeScope="" ma:versionID="6929cad60373fdb8076cd3e2e9530b21">
  <xsd:schema xmlns:xsd="http://www.w3.org/2001/XMLSchema" xmlns:xs="http://www.w3.org/2001/XMLSchema" xmlns:p="http://schemas.microsoft.com/office/2006/metadata/properties" xmlns:ns2="b8262d6a-fe97-4289-887e-ed94b32bf198" xmlns:ns3="615608a4-b131-4d1b-871d-3d0bbdb4be65" targetNamespace="http://schemas.microsoft.com/office/2006/metadata/properties" ma:root="true" ma:fieldsID="1c7f67f1309ee4e393123b4e881f8ec2" ns2:_="" ns3:_="">
    <xsd:import namespace="b8262d6a-fe97-4289-887e-ed94b32bf198"/>
    <xsd:import namespace="615608a4-b131-4d1b-871d-3d0bbdb4b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Not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62d6a-fe97-4289-887e-ed94b32bf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" ma:index="20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08a4-b131-4d1b-871d-3d0bbdb4b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e8a3cd-83d2-4c9d-b9aa-df4b75a91354}" ma:internalName="TaxCatchAll" ma:showField="CatchAllData" ma:web="615608a4-b131-4d1b-871d-3d0bbdb4b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5608a4-b131-4d1b-871d-3d0bbdb4be65" xsi:nil="true"/>
    <lcf76f155ced4ddcb4097134ff3c332f xmlns="b8262d6a-fe97-4289-887e-ed94b32bf198">
      <Terms xmlns="http://schemas.microsoft.com/office/infopath/2007/PartnerControls"/>
    </lcf76f155ced4ddcb4097134ff3c332f>
    <Note xmlns="b8262d6a-fe97-4289-887e-ed94b32bf19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B33B1D-913A-413D-8E51-F2FCB912084A}"/>
</file>

<file path=customXml/itemProps2.xml><?xml version="1.0" encoding="utf-8"?>
<ds:datastoreItem xmlns:ds="http://schemas.openxmlformats.org/officeDocument/2006/customXml" ds:itemID="{F33EA42E-8E10-45AF-AFDB-819BB311E404}">
  <ds:schemaRefs>
    <ds:schemaRef ds:uri="615608a4-b131-4d1b-871d-3d0bbdb4be65"/>
    <ds:schemaRef ds:uri="b8262d6a-fe97-4289-887e-ed94b32bf1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FC29B9-4A3B-4B5B-8F36-9118DC6CB9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{CA7ABDA9-19D4-8143-8536-1BFF3FB9A118}tf10001120</Template>
  <TotalTime>8686</TotalTime>
  <Words>1134</Words>
  <Application>Microsoft Office PowerPoint</Application>
  <PresentationFormat>Widescreen</PresentationFormat>
  <Paragraphs>112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1_Office Theme</vt:lpstr>
      <vt:lpstr>Introduction to VVUQ | Part 1 Simulation Credibility Assessment</vt:lpstr>
      <vt:lpstr>Outline</vt:lpstr>
      <vt:lpstr>Why do we care?</vt:lpstr>
      <vt:lpstr>Structure of a simulation model</vt:lpstr>
      <vt:lpstr>What do simulation models produce and how is it used?</vt:lpstr>
      <vt:lpstr>How is simulation credibility assessed?</vt:lpstr>
      <vt:lpstr>Context of use of the simulation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</dc:title>
  <dc:creator>White, Andrew</dc:creator>
  <cp:lastModifiedBy>Guler, Ismail (he/him/his)</cp:lastModifiedBy>
  <cp:revision>11</cp:revision>
  <dcterms:created xsi:type="dcterms:W3CDTF">2023-09-01T14:55:06Z</dcterms:created>
  <dcterms:modified xsi:type="dcterms:W3CDTF">2026-09-08T16:38:00Z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0x0101009627569EB883484C8F8DE1DD4FF9CFD0</vt:lpwstr>
  </property>
  <property fmtid="{D5CDD505-2E9C-101B-9397-08002B2CF9AE}" pid="3" name="MediaServiceImageTags">
    <vt:lpwstr/>
  </property>
</Properties>
</file>